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82" r:id="rId3"/>
    <p:sldId id="325" r:id="rId4"/>
    <p:sldId id="323" r:id="rId5"/>
    <p:sldId id="291" r:id="rId7"/>
    <p:sldId id="327" r:id="rId8"/>
    <p:sldId id="294" r:id="rId9"/>
    <p:sldId id="322" r:id="rId10"/>
    <p:sldId id="296" r:id="rId11"/>
    <p:sldId id="297" r:id="rId12"/>
    <p:sldId id="320" r:id="rId13"/>
    <p:sldId id="268" r:id="rId14"/>
    <p:sldId id="280" r:id="rId15"/>
    <p:sldId id="315" r:id="rId16"/>
    <p:sldId id="316" r:id="rId17"/>
    <p:sldId id="336" r:id="rId18"/>
    <p:sldId id="335" r:id="rId19"/>
    <p:sldId id="337" r:id="rId20"/>
    <p:sldId id="334" r:id="rId21"/>
    <p:sldId id="300" r:id="rId22"/>
    <p:sldId id="301" r:id="rId23"/>
    <p:sldId id="303" r:id="rId24"/>
    <p:sldId id="307" r:id="rId25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FF"/>
    <a:srgbClr val="CCFFFF"/>
    <a:srgbClr val="CC3300"/>
    <a:srgbClr val="66FF99"/>
    <a:srgbClr val="996600"/>
    <a:srgbClr val="99FFCC"/>
    <a:srgbClr val="66FFCC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43" autoAdjust="0"/>
  </p:normalViewPr>
  <p:slideViewPr>
    <p:cSldViewPr>
      <p:cViewPr varScale="1">
        <p:scale>
          <a:sx n="71" d="100"/>
          <a:sy n="71" d="100"/>
        </p:scale>
        <p:origin x="-4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3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 b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mpd="sng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1"/>
            </a:lvl1pPr>
          </a:lstStyle>
          <a:p>
            <a:pPr>
              <a:defRPr/>
            </a:pPr>
            <a:fld id="{C9664E2C-5D38-4354-A830-264626EE87C0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实际使用时还要注意</a:t>
            </a:r>
            <a:r>
              <a:rPr lang="zh-CN" alt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电源滤波</a:t>
            </a:r>
            <a:r>
              <a:rPr lang="zh-CN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1200" dirty="0" smtClean="0">
                <a:latin typeface="Times New Roman" panose="02020603050405020304" pitchFamily="18" charset="0"/>
                <a:ea typeface="楷体_GB2312" pitchFamily="49" charset="-122"/>
              </a:rPr>
              <a:t>尽量缩短地线以减小干扰。可在电源端到地接</a:t>
            </a:r>
            <a:r>
              <a:rPr lang="en-US" altLang="zh-CN" sz="1200" dirty="0" smtClean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1200" dirty="0" smtClean="0">
                <a:latin typeface="Times New Roman" panose="02020603050405020304" pitchFamily="18" charset="0"/>
                <a:ea typeface="楷体_GB2312" pitchFamily="49" charset="-122"/>
              </a:rPr>
              <a:t>个</a:t>
            </a:r>
            <a:r>
              <a:rPr lang="en-US" altLang="zh-CN" sz="1200" dirty="0" smtClean="0">
                <a:latin typeface="Times New Roman" panose="02020603050405020304" pitchFamily="18" charset="0"/>
                <a:ea typeface="楷体_GB2312" pitchFamily="49" charset="-122"/>
              </a:rPr>
              <a:t>100</a:t>
            </a:r>
            <a:r>
              <a:rPr lang="en-US" altLang="zh-CN" sz="1200" dirty="0" smtClean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lang="en-US" altLang="zh-CN" sz="1200" dirty="0" smtClean="0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zh-CN" altLang="en-US" sz="1200" dirty="0" smtClean="0">
                <a:latin typeface="Times New Roman" panose="02020603050405020304" pitchFamily="18" charset="0"/>
                <a:ea typeface="楷体_GB2312" pitchFamily="49" charset="-122"/>
              </a:rPr>
              <a:t>的电容做</a:t>
            </a:r>
            <a:r>
              <a:rPr lang="zh-CN" altLang="en-US" sz="1200" b="1" dirty="0" smtClean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低频滤波</a:t>
            </a:r>
            <a:r>
              <a:rPr lang="zh-CN" altLang="en-US" sz="1200" dirty="0" smtClean="0">
                <a:latin typeface="Times New Roman" panose="02020603050405020304" pitchFamily="18" charset="0"/>
                <a:ea typeface="楷体_GB2312" pitchFamily="49" charset="-122"/>
              </a:rPr>
              <a:t>及</a:t>
            </a:r>
            <a:r>
              <a:rPr lang="en-US" altLang="zh-CN" sz="1200" dirty="0" smtClean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1200" dirty="0" smtClean="0">
                <a:latin typeface="Times New Roman" panose="02020603050405020304" pitchFamily="18" charset="0"/>
                <a:ea typeface="楷体_GB2312" pitchFamily="49" charset="-122"/>
              </a:rPr>
              <a:t>个</a:t>
            </a:r>
            <a:r>
              <a:rPr lang="en-US" altLang="zh-CN" sz="1200" dirty="0" smtClean="0">
                <a:latin typeface="Times New Roman" panose="02020603050405020304" pitchFamily="18" charset="0"/>
                <a:ea typeface="楷体_GB2312" pitchFamily="49" charset="-122"/>
              </a:rPr>
              <a:t>0.01</a:t>
            </a:r>
            <a:r>
              <a:rPr lang="en-US" altLang="zh-CN" sz="1200" dirty="0" smtClean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lang="en-US" altLang="zh-CN" sz="1200" dirty="0" smtClean="0">
                <a:latin typeface="Times New Roman" panose="02020603050405020304" pitchFamily="18" charset="0"/>
                <a:ea typeface="楷体_GB2312" pitchFamily="49" charset="-122"/>
              </a:rPr>
              <a:t>F~0.1</a:t>
            </a:r>
            <a:r>
              <a:rPr lang="en-US" altLang="zh-CN" sz="1200" dirty="0" smtClean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lang="en-US" altLang="zh-CN" sz="1200" dirty="0" smtClean="0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zh-CN" altLang="en-US" sz="1200" dirty="0" smtClean="0">
                <a:latin typeface="Times New Roman" panose="02020603050405020304" pitchFamily="18" charset="0"/>
                <a:ea typeface="楷体_GB2312" pitchFamily="49" charset="-122"/>
              </a:rPr>
              <a:t>的电容做</a:t>
            </a:r>
            <a:r>
              <a:rPr lang="zh-CN" altLang="en-US" sz="1200" b="1" dirty="0" smtClean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高频滤波</a:t>
            </a:r>
            <a:r>
              <a:rPr lang="zh-CN" altLang="en-US" sz="1200" b="1" dirty="0" smtClean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1200" b="1" dirty="0" smtClean="0">
              <a:latin typeface="Times New Roman" panose="02020603050405020304" pitchFamily="18" charset="0"/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664E2C-5D38-4354-A830-264626EE87C0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664E2C-5D38-4354-A830-264626EE87C0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664E2C-5D38-4354-A830-264626EE87C0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708355D-55AA-46CE-86F3-EF8D094CB940}" type="slidenum">
              <a:rPr lang="zh-CN" altLang="en-US" sz="1200" b="1"/>
            </a:fld>
            <a:endParaRPr lang="en-US" altLang="zh-CN" sz="1200" b="1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zh-CN" altLang="en-US" b="1" smtClean="0"/>
              <a:t>选做</a:t>
            </a:r>
            <a:r>
              <a:rPr lang="en-US" altLang="zh-CN" b="1" smtClean="0"/>
              <a:t>—</a:t>
            </a:r>
            <a:r>
              <a:rPr lang="zh-CN" altLang="en-US" b="1" smtClean="0"/>
              <a:t>用</a:t>
            </a:r>
            <a:r>
              <a:rPr lang="en-US" altLang="zh-CN" b="1" smtClean="0"/>
              <a:t>CC4011</a:t>
            </a:r>
            <a:r>
              <a:rPr lang="zh-CN" altLang="en-US" b="1" smtClean="0"/>
              <a:t>做，注意管脚与</a:t>
            </a:r>
            <a:r>
              <a:rPr lang="en-US" altLang="zh-CN" b="1" smtClean="0"/>
              <a:t>74LS00</a:t>
            </a:r>
            <a:r>
              <a:rPr lang="zh-CN" altLang="en-US" b="1" smtClean="0"/>
              <a:t>定义不同；加</a:t>
            </a:r>
            <a:r>
              <a:rPr lang="zh-CN" altLang="en-US" b="1" dirty="0" smtClean="0"/>
              <a:t>重载会出现</a:t>
            </a:r>
            <a:r>
              <a:rPr lang="en-US" altLang="zh-CN" b="1" dirty="0" smtClean="0"/>
              <a:t>1.8V</a:t>
            </a:r>
            <a:r>
              <a:rPr lang="zh-CN" altLang="en-US" b="1" dirty="0" smtClean="0"/>
              <a:t>左右的低电平！</a:t>
            </a:r>
            <a:endParaRPr lang="zh-CN" altLang="en-US" b="1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800" b="1" kern="1200" smtClean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选做</a:t>
            </a:r>
            <a:r>
              <a:rPr lang="en-US" altLang="zh-CN" sz="800" b="1" kern="1200" smtClean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--</a:t>
            </a:r>
            <a:r>
              <a:rPr lang="zh-CN" altLang="en-US" sz="800" b="1" kern="1200" smtClean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用</a:t>
            </a:r>
            <a:r>
              <a:rPr lang="en-US" altLang="zh-CN" sz="800" b="1" kern="1200" smtClean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CC4011</a:t>
            </a:r>
            <a:r>
              <a:rPr lang="zh-CN" altLang="en-US" sz="800" b="1" kern="1200" smtClean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做，容易观察延迟，但其管脚不同于</a:t>
            </a:r>
            <a:r>
              <a:rPr lang="en-US" altLang="zh-CN" sz="800" b="1" kern="1200" smtClean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74LS00.</a:t>
            </a:r>
            <a:endParaRPr lang="zh-CN" altLang="en-US" sz="800" b="1" kern="1200" smtClean="0">
              <a:solidFill>
                <a:schemeClr val="tx1"/>
              </a:solidFill>
              <a:latin typeface="+mn-ea"/>
              <a:ea typeface="宋体" panose="02010600030101010101" pitchFamily="2" charset="-122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664E2C-5D38-4354-A830-264626EE87C0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anchor="ctr"/>
          <a:lstStyle/>
          <a:p>
            <a:r>
              <a:rPr lang="zh-CN" altLang="en-US" smtClean="0"/>
              <a:t>各种发光二极</a:t>
            </a:r>
            <a:r>
              <a:rPr lang="zh-CN" altLang="en-US" smtClean="0">
                <a:solidFill>
                  <a:schemeClr val="folHlink"/>
                </a:solidFill>
              </a:rPr>
              <a:t>管压降</a:t>
            </a:r>
            <a:r>
              <a:rPr lang="zh-CN" altLang="en-US" smtClean="0"/>
              <a:t>具体值可见教材表</a:t>
            </a:r>
            <a:r>
              <a:rPr lang="en-US" altLang="zh-CN" smtClean="0"/>
              <a:t>7.30.1</a:t>
            </a:r>
            <a:r>
              <a:rPr lang="zh-CN" altLang="en-US" smtClean="0"/>
              <a:t>，其</a:t>
            </a:r>
            <a:r>
              <a:rPr lang="zh-CN" altLang="en-US" smtClean="0">
                <a:solidFill>
                  <a:schemeClr val="folHlink"/>
                </a:solidFill>
              </a:rPr>
              <a:t>导通电流限定</a:t>
            </a:r>
            <a:r>
              <a:rPr lang="zh-CN" altLang="en-US" smtClean="0"/>
              <a:t>在</a:t>
            </a:r>
            <a:r>
              <a:rPr lang="en-US" altLang="zh-CN" smtClean="0"/>
              <a:t>20mA</a:t>
            </a:r>
            <a:r>
              <a:rPr lang="zh-CN" altLang="en-US" smtClean="0"/>
              <a:t>以下，可根据加在其上的电压范围减去管压降，计算出限流电阻范围。</a:t>
            </a:r>
            <a:endParaRPr lang="zh-CN" altLang="en-US" smtClean="0"/>
          </a:p>
        </p:txBody>
      </p:sp>
      <p:sp>
        <p:nvSpPr>
          <p:cNvPr id="17412" name="灯片编号占位符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>
              <a:buFont typeface="Arial" panose="020B0604020202020204" pitchFamily="34" charset="0"/>
              <a:buNone/>
            </a:pPr>
            <a:fld id="{7B0B066C-6C6F-4551-A9A6-B02AA4DEA86A}" type="slidenum">
              <a:rPr kumimoji="0" lang="zh-CN" altLang="en-US" sz="1200"/>
            </a:fld>
            <a:endParaRPr kumimoji="0" lang="en-US" altLang="zh-CN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FA2D8B6-7F98-4ED1-9EBE-D9F3ABDBF018}" type="slidenum">
              <a:rPr lang="zh-CN" altLang="en-US" sz="1200" b="1"/>
            </a:fld>
            <a:endParaRPr lang="en-US" altLang="zh-CN" sz="1200" b="1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zh-CN" altLang="en-US" b="1" dirty="0" smtClean="0"/>
              <a:t>分清16</a:t>
            </a:r>
            <a:r>
              <a:rPr lang="en-US" altLang="zh-CN" b="1" dirty="0" smtClean="0"/>
              <a:t>pin</a:t>
            </a:r>
            <a:r>
              <a:rPr lang="zh-CN" altLang="en-US" b="1" dirty="0" smtClean="0"/>
              <a:t>与14</a:t>
            </a:r>
            <a:r>
              <a:rPr lang="en-US" altLang="zh-CN" b="1" dirty="0" smtClean="0"/>
              <a:t>pin</a:t>
            </a:r>
            <a:r>
              <a:rPr lang="zh-CN" altLang="en-US" b="1" dirty="0" smtClean="0"/>
              <a:t>！</a:t>
            </a:r>
            <a:endParaRPr lang="zh-CN" altLang="en-US" b="1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C1DC3A1-E4EB-472A-9553-96A9DDE432E2}" type="slidenum">
              <a:rPr lang="zh-CN" altLang="en-US" sz="1200" b="1"/>
            </a:fld>
            <a:endParaRPr lang="en-US" altLang="zh-CN" sz="1200" b="1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chemeClr val="bg1"/>
            </a:gs>
            <a:gs pos="100000">
              <a:srgbClr val="CC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84150"/>
            <a:ext cx="7793038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126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775700" cy="554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 bwMode="auto">
          <a:xfrm>
            <a:off x="107950" y="981075"/>
            <a:ext cx="7848600" cy="0"/>
          </a:xfrm>
          <a:prstGeom prst="line">
            <a:avLst/>
          </a:prstGeom>
          <a:noFill/>
          <a:ln w="76200" cmpd="tri">
            <a:pattFill prst="pct75">
              <a:fgClr>
                <a:srgbClr val="CC3300"/>
              </a:fgClr>
              <a:bgClr>
                <a:srgbClr val="FFFFFF"/>
              </a:bgClr>
            </a:pattFill>
            <a:rou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29" name="Line 15"/>
          <p:cNvSpPr>
            <a:spLocks noChangeShapeType="1"/>
          </p:cNvSpPr>
          <p:nvPr userDrawn="1"/>
        </p:nvSpPr>
        <p:spPr bwMode="auto">
          <a:xfrm>
            <a:off x="73025" y="6669088"/>
            <a:ext cx="9036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0" name="Line 16"/>
          <p:cNvSpPr>
            <a:spLocks noChangeShapeType="1"/>
          </p:cNvSpPr>
          <p:nvPr userDrawn="1"/>
        </p:nvSpPr>
        <p:spPr bwMode="auto">
          <a:xfrm>
            <a:off x="179388" y="6308725"/>
            <a:ext cx="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2.wmf"/><Relationship Id="rId11" Type="http://schemas.openxmlformats.org/officeDocument/2006/relationships/notesSlide" Target="../notesSlides/notesSlide7.xml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7.jpeg"/><Relationship Id="rId3" Type="http://schemas.openxmlformats.org/officeDocument/2006/relationships/image" Target="../media/image2.wmf"/><Relationship Id="rId2" Type="http://schemas.openxmlformats.org/officeDocument/2006/relationships/oleObject" Target="../embeddings/oleObject12.bin"/><Relationship Id="rId1" Type="http://schemas.openxmlformats.org/officeDocument/2006/relationships/image" Target="../media/image26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../D_PXMStudy/D_PXMStudy/D_PXMStudy/(&#27719;&#24635;)&#30005;&#27979;&#22791;&#35838;/&#32508;&#21512;&#20844;&#20849;&#36164;&#26009;.ppt" TargetMode="Externa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ChangeArrowheads="1"/>
          </p:cNvSpPr>
          <p:nvPr/>
        </p:nvSpPr>
        <p:spPr bwMode="auto">
          <a:xfrm>
            <a:off x="250825" y="1196975"/>
            <a:ext cx="8678863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627380">
              <a:spcBef>
                <a:spcPct val="20000"/>
              </a:spcBef>
              <a:spcAft>
                <a:spcPct val="3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4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实验目的</a:t>
            </a:r>
            <a:endParaRPr lang="zh-CN" altLang="en-US" sz="4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indent="62738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4000" b="1" dirty="0">
                <a:latin typeface="Times New Roman" panose="02020603050405020304" pitchFamily="18" charset="0"/>
              </a:rPr>
              <a:t>掌握利用函数信号发生器输出数字方波信号；</a:t>
            </a:r>
            <a:endParaRPr lang="zh-CN" altLang="en-US" sz="4000" b="1" dirty="0">
              <a:latin typeface="Times New Roman" panose="02020603050405020304" pitchFamily="18" charset="0"/>
            </a:endParaRPr>
          </a:p>
          <a:p>
            <a:pPr indent="62738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学习数字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逻辑门集成芯片主要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特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参数的基本知识；</a:t>
            </a:r>
            <a:endParaRPr lang="en-US" altLang="zh-CN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62738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4000" b="1" dirty="0">
                <a:latin typeface="Times New Roman" panose="02020603050405020304" pitchFamily="18" charset="0"/>
              </a:rPr>
              <a:t>练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习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SSI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数字逻辑门集成芯</a:t>
            </a:r>
            <a:r>
              <a:rPr lang="zh-CN" altLang="en-US" sz="4000" b="1" dirty="0">
                <a:latin typeface="Times New Roman" panose="02020603050405020304" pitchFamily="18" charset="0"/>
              </a:rPr>
              <a:t>片的使用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；</a:t>
            </a:r>
            <a:endParaRPr lang="zh-CN" altLang="en-US" sz="4000" dirty="0"/>
          </a:p>
        </p:txBody>
      </p:sp>
      <p:sp>
        <p:nvSpPr>
          <p:cNvPr id="12291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84150"/>
            <a:ext cx="8713788" cy="723900"/>
          </a:xfrm>
        </p:spPr>
        <p:txBody>
          <a:bodyPr/>
          <a:lstStyle/>
          <a:p>
            <a:pPr eaLnBrk="1" hangingPunct="1"/>
            <a:r>
              <a:rPr lang="zh-CN" altLang="en-US" sz="3600" dirty="0" smtClean="0"/>
              <a:t>实验</a:t>
            </a:r>
            <a:r>
              <a:rPr lang="en-US" altLang="zh-CN" sz="3600" dirty="0" smtClean="0"/>
              <a:t>14/15   </a:t>
            </a:r>
            <a:r>
              <a:rPr lang="zh-CN" altLang="en-US" sz="3600" dirty="0" smtClean="0"/>
              <a:t>集成逻辑门特性测试</a:t>
            </a:r>
            <a:endParaRPr lang="zh-CN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3284984"/>
            <a:ext cx="573405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395536" y="1306746"/>
            <a:ext cx="8136904" cy="191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0000"/>
              </a:lnSpc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200" b="1" kern="0" dirty="0" smtClean="0">
                <a:solidFill>
                  <a:srgbClr val="000000"/>
                </a:solidFill>
                <a:latin typeface="Tahoma" panose="020B0604030504040204"/>
                <a:ea typeface="宋体" panose="02010600030101010101" pitchFamily="2" charset="-122"/>
              </a:rPr>
              <a:t>三</a:t>
            </a:r>
            <a:r>
              <a:rPr lang="zh-CN" altLang="en-US" sz="3200" b="1" kern="0" dirty="0">
                <a:solidFill>
                  <a:srgbClr val="000000"/>
                </a:solidFill>
                <a:latin typeface="Tahoma" panose="020B0604030504040204"/>
                <a:ea typeface="宋体" panose="02010600030101010101" pitchFamily="2" charset="-122"/>
              </a:rPr>
              <a:t>态门输出可以</a:t>
            </a:r>
            <a:r>
              <a:rPr lang="zh-CN" altLang="en-US" sz="3200" b="1" kern="0" dirty="0">
                <a:solidFill>
                  <a:srgbClr val="7030A0"/>
                </a:solidFill>
                <a:latin typeface="Tahoma" panose="020B0604030504040204"/>
                <a:ea typeface="宋体" panose="02010600030101010101" pitchFamily="2" charset="-122"/>
              </a:rPr>
              <a:t>并接为</a:t>
            </a:r>
            <a:r>
              <a:rPr lang="zh-CN" altLang="en-US" sz="3200" b="1" kern="0" dirty="0">
                <a:solidFill>
                  <a:srgbClr val="FF0000"/>
                </a:solidFill>
                <a:latin typeface="Tahoma" panose="020B0604030504040204"/>
                <a:ea typeface="宋体" panose="02010600030101010101" pitchFamily="2" charset="-122"/>
              </a:rPr>
              <a:t>共享总线</a:t>
            </a:r>
            <a:r>
              <a:rPr lang="zh-CN" altLang="en-US" sz="3200" b="1" kern="0" dirty="0">
                <a:solidFill>
                  <a:srgbClr val="000000"/>
                </a:solidFill>
                <a:latin typeface="Tahoma" panose="020B0604030504040204"/>
                <a:ea typeface="宋体" panose="02010600030101010101" pitchFamily="2" charset="-122"/>
              </a:rPr>
              <a:t>形</a:t>
            </a:r>
            <a:r>
              <a:rPr lang="zh-CN" altLang="en-US" sz="3200" b="1" kern="0" dirty="0" smtClean="0">
                <a:solidFill>
                  <a:srgbClr val="000000"/>
                </a:solidFill>
                <a:latin typeface="Tahoma" panose="020B0604030504040204"/>
                <a:ea typeface="宋体" panose="02010600030101010101" pitchFamily="2" charset="-122"/>
              </a:rPr>
              <a:t>式</a:t>
            </a:r>
            <a:endParaRPr lang="en-US" altLang="zh-CN" sz="3200" b="1" kern="0" dirty="0" smtClean="0">
              <a:solidFill>
                <a:srgbClr val="000000"/>
              </a:solidFill>
              <a:latin typeface="Tahoma" panose="020B0604030504040204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110000"/>
              </a:lnSpc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200" b="1" kern="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一次只有选通一个门</a:t>
            </a:r>
            <a:r>
              <a:rPr lang="zh-CN" altLang="en-US" sz="3200" b="1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！</a:t>
            </a:r>
            <a:r>
              <a:rPr lang="zh-CN" altLang="en-US" sz="3200" b="1" kern="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禁</a:t>
            </a:r>
            <a:r>
              <a:rPr lang="zh-CN" altLang="en-US" sz="3200" b="1" kern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止同</a:t>
            </a:r>
            <a:r>
              <a:rPr lang="zh-CN" altLang="en-US" sz="3200" b="1" kern="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时多个选通</a:t>
            </a:r>
            <a:endParaRPr lang="en-US" altLang="zh-CN" sz="3200" b="1" kern="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lvl="0" indent="-342900">
              <a:lnSpc>
                <a:spcPct val="110000"/>
              </a:lnSpc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200" b="1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虽</a:t>
            </a:r>
            <a:r>
              <a:rPr lang="zh-CN" altLang="en-US" sz="32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然输出并接</a:t>
            </a:r>
            <a:r>
              <a:rPr lang="zh-CN" altLang="en-US" sz="3200" b="1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，但不是真正的</a:t>
            </a:r>
            <a:r>
              <a:rPr lang="zh-CN" altLang="en-US" sz="3200" b="1" kern="0" dirty="0" smtClean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</a:t>
            </a:r>
            <a:r>
              <a:rPr lang="zh-CN" altLang="en-US" sz="3200" b="1" kern="0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zh-CN" altLang="en-US" sz="3200" b="1" kern="0" dirty="0">
                <a:solidFill>
                  <a:srgbClr val="000000"/>
                </a:solidFill>
                <a:latin typeface="Tahoma" panose="020B0604030504040204"/>
                <a:ea typeface="宋体" panose="02010600030101010101" pitchFamily="2" charset="-122"/>
              </a:rPr>
              <a:t>。</a:t>
            </a:r>
            <a:endParaRPr lang="zh-CN" altLang="en-US" sz="3200" b="1" kern="0" dirty="0">
              <a:solidFill>
                <a:srgbClr val="000000"/>
              </a:solidFill>
              <a:latin typeface="Tahoma" panose="020B0604030504040204"/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50825" y="184150"/>
            <a:ext cx="201771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smtClean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三态门</a:t>
            </a:r>
            <a:endParaRPr lang="zh-CN" altLang="en-US" sz="3200" b="0" dirty="0" smtClean="0">
              <a:solidFill>
                <a:srgbClr val="CC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627313" y="260350"/>
            <a:ext cx="494398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+mn-lt"/>
                <a:ea typeface="+mn-ea"/>
              </a:rPr>
              <a:t>（实验</a:t>
            </a:r>
            <a:r>
              <a:rPr lang="en-US" altLang="zh-CN" sz="3200" b="1" dirty="0" smtClean="0">
                <a:latin typeface="+mn-lt"/>
                <a:ea typeface="+mn-ea"/>
              </a:rPr>
              <a:t>23</a:t>
            </a:r>
            <a:r>
              <a:rPr lang="zh-CN" altLang="en-US" sz="3200" b="1" dirty="0" smtClean="0">
                <a:latin typeface="+mn-lt"/>
                <a:ea typeface="+mn-ea"/>
              </a:rPr>
              <a:t>用到</a:t>
            </a:r>
            <a:r>
              <a:rPr lang="zh-CN" altLang="en-US" sz="3200" b="1" dirty="0" smtClean="0">
                <a:solidFill>
                  <a:srgbClr val="CC3300"/>
                </a:solidFill>
                <a:latin typeface="+mn-lt"/>
                <a:ea typeface="+mn-ea"/>
              </a:rPr>
              <a:t> </a:t>
            </a:r>
            <a:r>
              <a:rPr lang="en-US" altLang="zh-CN" sz="3200" dirty="0" smtClean="0">
                <a:latin typeface="+mn-lt"/>
                <a:ea typeface="+mn-ea"/>
              </a:rPr>
              <a:t>74HC125</a:t>
            </a:r>
            <a:r>
              <a:rPr lang="zh-CN" altLang="en-US" sz="3200" dirty="0">
                <a:latin typeface="+mn-lt"/>
                <a:ea typeface="黑体" panose="02010609060101010101" pitchFamily="49" charset="-122"/>
              </a:rPr>
              <a:t>）</a:t>
            </a:r>
            <a:endParaRPr lang="zh-CN" altLang="en-US" sz="3200" dirty="0">
              <a:latin typeface="+mn-lt"/>
              <a:ea typeface="黑体" panose="02010609060101010101" pitchFamily="49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1428728" y="6357958"/>
            <a:ext cx="1857388" cy="1588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矩形 8"/>
          <p:cNvSpPr/>
          <p:nvPr/>
        </p:nvSpPr>
        <p:spPr>
          <a:xfrm>
            <a:off x="6715140" y="3857628"/>
            <a:ext cx="1857388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b="1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sz="3200" b="1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自学！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7338" y="188913"/>
            <a:ext cx="4645025" cy="719137"/>
          </a:xfrm>
        </p:spPr>
        <p:txBody>
          <a:bodyPr/>
          <a:lstStyle/>
          <a:p>
            <a:pPr eaLnBrk="1" hangingPunct="1"/>
            <a:r>
              <a:rPr lang="zh-CN" altLang="en-US" sz="4400" dirty="0" smtClean="0">
                <a:solidFill>
                  <a:schemeClr val="hlink"/>
                </a:solidFill>
                <a:latin typeface="宋体" panose="02010600030101010101" pitchFamily="2" charset="-122"/>
              </a:rPr>
              <a:t>本次实验内容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endParaRPr lang="zh-CN" altLang="en-US" dirty="0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981075"/>
            <a:ext cx="8713787" cy="6477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latin typeface="宋体" panose="02010600030101010101" pitchFamily="2" charset="-122"/>
              </a:rPr>
              <a:t>测量</a:t>
            </a:r>
            <a:r>
              <a:rPr lang="en-US" altLang="zh-CN" sz="3600" b="1" smtClean="0"/>
              <a:t>TTL/CMOS</a:t>
            </a:r>
            <a:r>
              <a:rPr lang="zh-CN" altLang="en-US" sz="3600" b="1" smtClean="0">
                <a:latin typeface="宋体" panose="02010600030101010101" pitchFamily="2" charset="-122"/>
              </a:rPr>
              <a:t>与非门输出高、低电平</a:t>
            </a:r>
            <a:r>
              <a:rPr lang="zh-CN" altLang="en-US" smtClean="0"/>
              <a:t> </a:t>
            </a:r>
            <a:endParaRPr lang="zh-CN" altLang="en-US" smtClean="0"/>
          </a:p>
        </p:txBody>
      </p:sp>
      <p:graphicFrame>
        <p:nvGraphicFramePr>
          <p:cNvPr id="5122" name="Object 52"/>
          <p:cNvGraphicFramePr>
            <a:graphicFrameLocks noChangeAspect="1"/>
          </p:cNvGraphicFramePr>
          <p:nvPr/>
        </p:nvGraphicFramePr>
        <p:xfrm>
          <a:off x="251520" y="1556792"/>
          <a:ext cx="3816424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7" name="Picture" r:id="rId1" imgW="1473200" imgH="1308100" progId="Word.Picture.8">
                  <p:embed/>
                </p:oleObj>
              </mc:Choice>
              <mc:Fallback>
                <p:oleObj name="Picture" r:id="rId1" imgW="1473200" imgH="1308100" progId="Word.Picture.8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556792"/>
                        <a:ext cx="3816424" cy="2819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3"/>
          <p:cNvGraphicFramePr>
            <a:graphicFrameLocks noChangeAspect="1"/>
          </p:cNvGraphicFramePr>
          <p:nvPr/>
        </p:nvGraphicFramePr>
        <p:xfrm>
          <a:off x="4715887" y="1557020"/>
          <a:ext cx="3865503" cy="3021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8" name="Picture" r:id="rId3" imgW="1485900" imgH="1438275" progId="Word.Picture.8">
                  <p:embed/>
                </p:oleObj>
              </mc:Choice>
              <mc:Fallback>
                <p:oleObj name="Picture" r:id="rId3" imgW="1485900" imgH="1438275" progId="Word.Picture.8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5887" y="1557020"/>
                        <a:ext cx="3865503" cy="302196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26" name="Group 74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428596" y="4786322"/>
          <a:ext cx="7500991" cy="1538288"/>
        </p:xfrm>
        <a:graphic>
          <a:graphicData uri="http://schemas.openxmlformats.org/drawingml/2006/table">
            <a:tbl>
              <a:tblPr/>
              <a:tblGrid>
                <a:gridCol w="1574469"/>
                <a:gridCol w="964369"/>
                <a:gridCol w="2728341"/>
                <a:gridCol w="2233812"/>
              </a:tblGrid>
              <a:tr h="728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万用表直流电压档</a:t>
                      </a:r>
                      <a:endParaRPr kumimoji="0" lang="en-US" altLang="zh-CN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空载 </a:t>
                      </a:r>
                      <a:endParaRPr kumimoji="0" lang="zh-CN" alt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下拉负载</a:t>
                      </a:r>
                      <a:r>
                        <a:rPr kumimoji="0" lang="en-US" altLang="zh-CN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拉电流</a:t>
                      </a:r>
                      <a:r>
                        <a:rPr kumimoji="0" lang="en-US" altLang="zh-CN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)</a:t>
                      </a:r>
                      <a:endParaRPr kumimoji="0" lang="en-US" altLang="zh-CN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重载    </a:t>
                      </a:r>
                      <a:r>
                        <a:rPr kumimoji="0" lang="en-US" altLang="zh-CN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510</a:t>
                      </a:r>
                      <a:r>
                        <a:rPr kumimoji="0" lang="en-US" altLang="zh-CN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Symbol" panose="05050102010706020507" pitchFamily="18" charset="2"/>
                        </a:rPr>
                        <a:t></a:t>
                      </a:r>
                      <a:endParaRPr kumimoji="0" lang="en-US" altLang="zh-CN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sym typeface="Symbol" panose="05050102010706020507" pitchFamily="18" charset="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上拉负载</a:t>
                      </a: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0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灌电流</a:t>
                      </a: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)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5.1K</a:t>
                      </a: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Symbol" panose="05050102010706020507" pitchFamily="18" charset="2"/>
                        </a:rPr>
                        <a:t>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sym typeface="Symbol" panose="05050102010706020507" pitchFamily="18" charset="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0" lang="en-US" altLang="zh-CN" sz="19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OH  </a:t>
                      </a: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(V)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0" lang="en-US" altLang="zh-CN" sz="19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OL</a:t>
                      </a: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  (V)</a:t>
                      </a:r>
                      <a:endParaRPr kumimoji="0" lang="en-US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811770" y="2708275"/>
            <a:ext cx="1035685" cy="460375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t">
            <a:spAutoFit/>
          </a:bodyPr>
          <a:p>
            <a:r>
              <a:rPr lang="en-US" altLang="zh-CN" b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5.1K</a:t>
            </a:r>
            <a:r>
              <a:rPr lang="en-US" altLang="zh-CN" b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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4" name="Picture 20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7914" y="2420888"/>
            <a:ext cx="501015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84150"/>
            <a:ext cx="7793038" cy="685800"/>
          </a:xfrm>
        </p:spPr>
        <p:txBody>
          <a:bodyPr/>
          <a:lstStyle/>
          <a:p>
            <a:pPr eaLnBrk="1" hangingPunct="1"/>
            <a:r>
              <a:rPr lang="zh-CN" altLang="en-US" sz="4400" smtClean="0">
                <a:solidFill>
                  <a:schemeClr val="tx1"/>
                </a:solidFill>
              </a:rPr>
              <a:t>内容</a:t>
            </a:r>
            <a:r>
              <a:rPr lang="en-US" altLang="zh-CN" sz="4400" smtClean="0">
                <a:solidFill>
                  <a:schemeClr val="tx1"/>
                </a:solidFill>
              </a:rPr>
              <a:t>2</a:t>
            </a:r>
            <a:r>
              <a:rPr lang="zh-CN" altLang="en-US" sz="4400" smtClean="0">
                <a:solidFill>
                  <a:schemeClr val="tx1"/>
                </a:solidFill>
              </a:rPr>
              <a:t>：测量门传输延迟时间</a:t>
            </a:r>
            <a:endParaRPr lang="zh-CN" altLang="en-US" sz="4400" smtClean="0">
              <a:solidFill>
                <a:schemeClr val="tx1"/>
              </a:solidFill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125538"/>
            <a:ext cx="8640762" cy="574675"/>
          </a:xfrm>
        </p:spPr>
        <p:txBody>
          <a:bodyPr/>
          <a:lstStyle/>
          <a:p>
            <a:pPr eaLnBrk="1" hangingPunct="1"/>
            <a:r>
              <a:rPr lang="en-US" altLang="zh-CN" sz="2800" b="1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sz="1800" b="1" dirty="0" err="1" smtClean="0">
                <a:latin typeface="Times New Roman" panose="02020603050405020304" pitchFamily="18" charset="0"/>
              </a:rPr>
              <a:t>pd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－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纳秒级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别。用多个门电路</a:t>
            </a:r>
            <a:r>
              <a:rPr lang="zh-CN" altLang="en-US" sz="2800" b="1" dirty="0">
                <a:latin typeface="Times New Roman" panose="02020603050405020304" pitchFamily="18" charset="0"/>
              </a:rPr>
              <a:t>串联测量再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做平均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。</a:t>
            </a:r>
            <a:endParaRPr lang="zh-CN" altLang="en-US" sz="2800" b="1" dirty="0" smtClean="0">
              <a:latin typeface="Times New Roman" panose="02020603050405020304" pitchFamily="18" charset="0"/>
            </a:endParaRPr>
          </a:p>
        </p:txBody>
      </p:sp>
      <p:pic>
        <p:nvPicPr>
          <p:cNvPr id="6150" name="Picture 7" descr="12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/>
          <a:stretch>
            <a:fillRect/>
          </a:stretch>
        </p:blipFill>
        <p:spPr bwMode="auto">
          <a:xfrm>
            <a:off x="5148263" y="2348880"/>
            <a:ext cx="3816350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1979712" y="1628775"/>
          <a:ext cx="237648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" name="" r:id="rId3" imgW="1041400" imgH="419100" progId="">
                  <p:embed/>
                </p:oleObj>
              </mc:Choice>
              <mc:Fallback>
                <p:oleObj name="" r:id="rId3" imgW="1041400" imgH="419100" progId="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628775"/>
                        <a:ext cx="2376488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10"/>
          <p:cNvSpPr txBox="1">
            <a:spLocks noChangeArrowheads="1"/>
          </p:cNvSpPr>
          <p:nvPr/>
        </p:nvSpPr>
        <p:spPr bwMode="auto">
          <a:xfrm>
            <a:off x="4355976" y="1819275"/>
            <a:ext cx="2087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；</a:t>
            </a:r>
            <a:r>
              <a:rPr lang="en-US" altLang="zh-CN" b="1" dirty="0"/>
              <a:t>n</a:t>
            </a:r>
            <a:r>
              <a:rPr lang="zh-CN" altLang="en-US" b="1" dirty="0"/>
              <a:t>为门个数</a:t>
            </a:r>
            <a:endParaRPr lang="zh-CN" altLang="en-US" b="1" dirty="0"/>
          </a:p>
        </p:txBody>
      </p:sp>
      <p:sp>
        <p:nvSpPr>
          <p:cNvPr id="6152" name="AutoShape 12"/>
          <p:cNvSpPr>
            <a:spLocks noChangeArrowheads="1"/>
          </p:cNvSpPr>
          <p:nvPr/>
        </p:nvSpPr>
        <p:spPr bwMode="auto">
          <a:xfrm rot="10800000">
            <a:off x="3707902" y="3789363"/>
            <a:ext cx="2088059" cy="431725"/>
          </a:xfrm>
          <a:prstGeom prst="wedgeRoundRectCallout">
            <a:avLst>
              <a:gd name="adj1" fmla="val -76327"/>
              <a:gd name="adj2" fmla="val 6780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rot="10800000"/>
          <a:lstStyle/>
          <a:p>
            <a:pPr algn="ctr"/>
            <a:r>
              <a:rPr lang="zh-CN" altLang="en-US" sz="2000" b="1" dirty="0" smtClean="0"/>
              <a:t>时基要展开很宽</a:t>
            </a:r>
            <a:endParaRPr lang="zh-CN" altLang="en-US" sz="2000" b="1" dirty="0"/>
          </a:p>
        </p:txBody>
      </p:sp>
      <p:sp>
        <p:nvSpPr>
          <p:cNvPr id="6154" name="AutoShape 14"/>
          <p:cNvSpPr>
            <a:spLocks noChangeArrowheads="1"/>
          </p:cNvSpPr>
          <p:nvPr/>
        </p:nvSpPr>
        <p:spPr bwMode="auto">
          <a:xfrm rot="10800000">
            <a:off x="249290" y="1687510"/>
            <a:ext cx="1514398" cy="720725"/>
          </a:xfrm>
          <a:prstGeom prst="wedgeRoundRectCallout">
            <a:avLst>
              <a:gd name="adj1" fmla="val 49296"/>
              <a:gd name="adj2" fmla="val -14044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rot="10800000"/>
          <a:lstStyle/>
          <a:p>
            <a:pPr algn="ctr"/>
            <a:r>
              <a:rPr lang="en-US" altLang="zh-CN" sz="1800" b="1" dirty="0" smtClean="0"/>
              <a:t>1KHz</a:t>
            </a:r>
            <a:r>
              <a:rPr lang="zh-CN" altLang="en-US" sz="1800" b="1" dirty="0" smtClean="0"/>
              <a:t>数字电平方波</a:t>
            </a:r>
            <a:endParaRPr lang="zh-CN" altLang="en-US" sz="1800" b="1" dirty="0"/>
          </a:p>
        </p:txBody>
      </p:sp>
      <p:sp>
        <p:nvSpPr>
          <p:cNvPr id="24587" name="Text Box 15"/>
          <p:cNvSpPr txBox="1">
            <a:spLocks noChangeArrowheads="1"/>
          </p:cNvSpPr>
          <p:nvPr/>
        </p:nvSpPr>
        <p:spPr bwMode="auto">
          <a:xfrm>
            <a:off x="322263" y="5085184"/>
            <a:ext cx="8642350" cy="149887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展宽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波形后仍</a:t>
            </a:r>
            <a:r>
              <a:rPr lang="zh-CN" altLang="en-US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难同时观测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到双边沿，可先测单边，</a:t>
            </a:r>
            <a:r>
              <a:rPr lang="zh-CN" altLang="en-US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然后调整 </a:t>
            </a:r>
            <a:r>
              <a:rPr lang="zh-CN" altLang="en-US" b="1" dirty="0" smtClean="0">
                <a:latin typeface="宋体" panose="02010600030101010101" pitchFamily="2" charset="-122"/>
              </a:rPr>
              <a:t>示波器</a:t>
            </a:r>
            <a:r>
              <a:rPr lang="en-US" altLang="zh-CN" b="1" dirty="0" smtClean="0">
                <a:latin typeface="宋体" panose="02010600030101010101" pitchFamily="2" charset="-122"/>
              </a:rPr>
              <a:t>-</a:t>
            </a:r>
            <a:r>
              <a:rPr lang="zh-CN" altLang="en-US" b="1" dirty="0" smtClean="0">
                <a:latin typeface="宋体" panose="02010600030101010101" pitchFamily="2" charset="-122"/>
              </a:rPr>
              <a:t>触发</a:t>
            </a:r>
            <a:r>
              <a:rPr lang="zh-CN" altLang="en-US" b="1" dirty="0">
                <a:latin typeface="宋体" panose="02010600030101010101" pitchFamily="2" charset="-122"/>
              </a:rPr>
              <a:t>设置</a:t>
            </a:r>
            <a:r>
              <a:rPr lang="en-US" altLang="zh-CN" b="1" dirty="0" smtClean="0">
                <a:latin typeface="宋体" panose="02010600030101010101" pitchFamily="2" charset="-122"/>
              </a:rPr>
              <a:t>-</a:t>
            </a:r>
            <a:r>
              <a:rPr lang="zh-CN" altLang="en-US" b="1" dirty="0" smtClean="0">
                <a:latin typeface="宋体" panose="02010600030101010101" pitchFamily="2" charset="-122"/>
              </a:rPr>
              <a:t>边沿</a:t>
            </a:r>
            <a:r>
              <a:rPr lang="zh-CN" altLang="en-US" b="1" dirty="0">
                <a:latin typeface="宋体" panose="02010600030101010101" pitchFamily="2" charset="-122"/>
              </a:rPr>
              <a:t>类型：</a:t>
            </a:r>
            <a:r>
              <a:rPr lang="zh-CN" altLang="en-US" b="1" dirty="0">
                <a:solidFill>
                  <a:srgbClr val="FF0066"/>
                </a:solidFill>
                <a:latin typeface="宋体" panose="02010600030101010101" pitchFamily="2" charset="-122"/>
              </a:rPr>
              <a:t>上边沿</a:t>
            </a:r>
            <a:r>
              <a:rPr lang="en-US" altLang="zh-CN" b="1" dirty="0">
                <a:solidFill>
                  <a:srgbClr val="FF0066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solidFill>
                  <a:srgbClr val="FF0066"/>
                </a:solidFill>
                <a:latin typeface="宋体" panose="02010600030101010101" pitchFamily="2" charset="-122"/>
              </a:rPr>
              <a:t>下边沿</a:t>
            </a:r>
            <a:r>
              <a:rPr lang="zh-CN" altLang="en-US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b="1" dirty="0" smtClean="0">
                <a:latin typeface="宋体" panose="02010600030101010101" pitchFamily="2" charset="-122"/>
              </a:rPr>
              <a:t>可测</a:t>
            </a:r>
            <a:r>
              <a:rPr lang="zh-CN" altLang="en-US" b="1" dirty="0">
                <a:latin typeface="宋体" panose="02010600030101010101" pitchFamily="2" charset="-122"/>
              </a:rPr>
              <a:t>另一边；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b="1">
                <a:latin typeface="宋体" panose="02010600030101010101" pitchFamily="2" charset="-122"/>
              </a:rPr>
              <a:t>  </a:t>
            </a:r>
            <a:r>
              <a:rPr lang="zh-CN" altLang="en-US" b="1" smtClean="0">
                <a:latin typeface="宋体" panose="02010600030101010101" pitchFamily="2" charset="-122"/>
              </a:rPr>
              <a:t>用</a:t>
            </a:r>
            <a:r>
              <a:rPr lang="en-US" altLang="zh-CN" b="1" smtClean="0">
                <a:latin typeface="宋体" panose="02010600030101010101" pitchFamily="2" charset="-122"/>
              </a:rPr>
              <a:t>74HC</a:t>
            </a:r>
            <a:r>
              <a:rPr lang="zh-CN" altLang="en-US" b="1" smtClean="0">
                <a:latin typeface="宋体" panose="02010600030101010101" pitchFamily="2" charset="-122"/>
              </a:rPr>
              <a:t>下边沿抖动很大，</a:t>
            </a:r>
            <a:r>
              <a:rPr lang="zh-CN" altLang="en-US" smtClean="0">
                <a:solidFill>
                  <a:schemeClr val="folHlink"/>
                </a:solidFill>
                <a:ea typeface="楷体_GB2312" pitchFamily="49" charset="-122"/>
              </a:rPr>
              <a:t>实在</a:t>
            </a:r>
            <a:r>
              <a:rPr lang="zh-CN" altLang="en-US">
                <a:solidFill>
                  <a:schemeClr val="folHlink"/>
                </a:solidFill>
                <a:ea typeface="楷体_GB2312" pitchFamily="49" charset="-122"/>
              </a:rPr>
              <a:t>不行</a:t>
            </a:r>
            <a:r>
              <a:rPr lang="zh-CN" altLang="en-US" smtClean="0">
                <a:solidFill>
                  <a:schemeClr val="folHlink"/>
                </a:solidFill>
                <a:ea typeface="楷体_GB2312" pitchFamily="49" charset="-122"/>
              </a:rPr>
              <a:t>则以</a:t>
            </a:r>
            <a:r>
              <a:rPr lang="zh-CN" altLang="en-US">
                <a:solidFill>
                  <a:schemeClr val="folHlink"/>
                </a:solidFill>
                <a:ea typeface="楷体_GB2312" pitchFamily="49" charset="-122"/>
              </a:rPr>
              <a:t>单</a:t>
            </a:r>
            <a:r>
              <a:rPr lang="zh-CN" altLang="en-US" smtClean="0">
                <a:solidFill>
                  <a:schemeClr val="folHlink"/>
                </a:solidFill>
                <a:ea typeface="楷体_GB2312" pitchFamily="49" charset="-122"/>
              </a:rPr>
              <a:t>边沿对称来推算</a:t>
            </a:r>
            <a:r>
              <a:rPr lang="zh-CN" altLang="en-US" dirty="0">
                <a:solidFill>
                  <a:schemeClr val="folHlink"/>
                </a:solidFill>
                <a:ea typeface="楷体_GB2312" pitchFamily="49" charset="-122"/>
              </a:rPr>
              <a:t>。</a:t>
            </a:r>
            <a:endParaRPr lang="zh-CN" altLang="en-US" dirty="0">
              <a:solidFill>
                <a:schemeClr val="folHlink"/>
              </a:solidFill>
              <a:ea typeface="楷体_GB2312" pitchFamily="49" charset="-122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 cstate="screen"/>
          <a:srcRect l="85110" t="6483" b="32831"/>
          <a:stretch>
            <a:fillRect/>
          </a:stretch>
        </p:blipFill>
        <p:spPr bwMode="auto">
          <a:xfrm>
            <a:off x="2668588" y="1773238"/>
            <a:ext cx="1412875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0" name="Oval 14"/>
          <p:cNvSpPr>
            <a:spLocks noChangeArrowheads="1"/>
          </p:cNvSpPr>
          <p:nvPr/>
        </p:nvSpPr>
        <p:spPr bwMode="auto">
          <a:xfrm>
            <a:off x="2843213" y="3068638"/>
            <a:ext cx="1584325" cy="647700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8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8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/>
      <p:bldP spid="6152" grpId="0" animBg="1"/>
      <p:bldP spid="6154" grpId="0" animBg="1"/>
      <p:bldP spid="24587" grpId="0" animBg="1" uiExpand="1" build="allAtOnce"/>
      <p:bldP spid="19470" grpId="0" animBg="1" uiExpan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052513"/>
            <a:ext cx="8775700" cy="720725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自学自练</a:t>
            </a:r>
            <a:r>
              <a:rPr lang="en-US" altLang="zh-CN" sz="3600" dirty="0" smtClean="0">
                <a:ea typeface="楷体_GB2312" pitchFamily="49" charset="-122"/>
              </a:rPr>
              <a:t>—</a:t>
            </a:r>
            <a:r>
              <a:rPr lang="zh-CN" altLang="en-US" sz="3600" dirty="0" smtClean="0">
                <a:latin typeface="楷体_GB2312" pitchFamily="49" charset="-122"/>
                <a:ea typeface="楷体_GB2312" pitchFamily="49" charset="-122"/>
              </a:rPr>
              <a:t>示波器</a:t>
            </a:r>
            <a:r>
              <a:rPr lang="en-US" altLang="zh-CN" sz="3600" b="1" dirty="0" smtClean="0">
                <a:latin typeface="楷体_GB2312" pitchFamily="49" charset="-122"/>
                <a:ea typeface="楷体_GB2312" pitchFamily="49" charset="-122"/>
              </a:rPr>
              <a:t>Cursor</a:t>
            </a:r>
            <a:r>
              <a:rPr lang="zh-CN" altLang="en-US" sz="3600" b="1" dirty="0" smtClean="0">
                <a:latin typeface="楷体_GB2312" pitchFamily="49" charset="-122"/>
                <a:ea typeface="楷体_GB2312" pitchFamily="49" charset="-122"/>
              </a:rPr>
              <a:t>光标测量</a:t>
            </a:r>
            <a:r>
              <a:rPr lang="zh-CN" altLang="en-US" sz="3600" dirty="0" smtClean="0">
                <a:latin typeface="楷体_GB2312" pitchFamily="49" charset="-122"/>
                <a:ea typeface="楷体_GB2312" pitchFamily="49" charset="-122"/>
              </a:rPr>
              <a:t>操作</a:t>
            </a:r>
            <a:endParaRPr lang="zh-CN" altLang="en-US" sz="36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179388" y="222250"/>
            <a:ext cx="779303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FontTx/>
              <a:buNone/>
            </a:pPr>
            <a:r>
              <a:rPr lang="zh-CN" altLang="en-US" sz="4400" b="1"/>
              <a:t>内容</a:t>
            </a:r>
            <a:r>
              <a:rPr lang="en-US" altLang="zh-CN" sz="4400" b="1"/>
              <a:t>2</a:t>
            </a:r>
            <a:r>
              <a:rPr lang="zh-CN" altLang="en-US" sz="4400" b="1"/>
              <a:t>：测量门传输延迟时间</a:t>
            </a:r>
            <a:endParaRPr lang="zh-CN" altLang="en-US" sz="4400" b="1"/>
          </a:p>
        </p:txBody>
      </p:sp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0825" y="1773238"/>
            <a:ext cx="7031038" cy="452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8506898" cy="4682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50825" y="128826"/>
            <a:ext cx="86010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 dirty="0">
                <a:latin typeface="宋体" panose="02010600030101010101" pitchFamily="2" charset="-122"/>
              </a:rPr>
              <a:t>信号源的</a:t>
            </a:r>
            <a:r>
              <a:rPr lang="zh-CN" altLang="en-US" sz="4000" b="1" dirty="0" smtClean="0">
                <a:latin typeface="宋体" panose="02010600030101010101" pitchFamily="2" charset="-122"/>
              </a:rPr>
              <a:t>数字电平方波</a:t>
            </a:r>
            <a:r>
              <a:rPr lang="en-US" altLang="zh-CN" sz="4000" b="1" dirty="0">
                <a:latin typeface="宋体" panose="02010600030101010101" pitchFamily="2" charset="-122"/>
              </a:rPr>
              <a:t>(</a:t>
            </a:r>
            <a:r>
              <a:rPr lang="zh-CN" altLang="en-US" sz="4000" b="1" dirty="0">
                <a:solidFill>
                  <a:srgbClr val="CC3300"/>
                </a:solidFill>
                <a:latin typeface="宋体" panose="02010600030101010101" pitchFamily="2" charset="-122"/>
              </a:rPr>
              <a:t>同步</a:t>
            </a:r>
            <a:r>
              <a:rPr lang="en-US" altLang="zh-CN" sz="4000" b="1" dirty="0">
                <a:solidFill>
                  <a:srgbClr val="CC33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4000" b="1" dirty="0">
                <a:solidFill>
                  <a:srgbClr val="CC3300"/>
                </a:solidFill>
                <a:latin typeface="宋体" panose="02010600030101010101" pitchFamily="2" charset="-122"/>
              </a:rPr>
              <a:t>输出</a:t>
            </a:r>
            <a:endParaRPr lang="zh-CN" altLang="en-US" sz="4000" b="1" dirty="0">
              <a:solidFill>
                <a:srgbClr val="CC3300"/>
              </a:solidFill>
              <a:latin typeface="宋体" panose="02010600030101010101" pitchFamily="2" charset="-122"/>
            </a:endParaRPr>
          </a:p>
        </p:txBody>
      </p:sp>
      <p:pic>
        <p:nvPicPr>
          <p:cNvPr id="7171" name="Picture 3" descr="面板小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97025" y="995363"/>
            <a:ext cx="701040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Line 4"/>
          <p:cNvSpPr>
            <a:spLocks noChangeShapeType="1"/>
          </p:cNvSpPr>
          <p:nvPr/>
        </p:nvSpPr>
        <p:spPr bwMode="auto">
          <a:xfrm flipV="1">
            <a:off x="179388" y="4652963"/>
            <a:ext cx="7207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H="1">
            <a:off x="2460625" y="3084513"/>
            <a:ext cx="392113" cy="95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 flipV="1">
            <a:off x="2384425" y="3084513"/>
            <a:ext cx="76200" cy="45243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 flipH="1" flipV="1">
            <a:off x="179388" y="3516313"/>
            <a:ext cx="2209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 flipH="1" flipV="1">
            <a:off x="179388" y="3509963"/>
            <a:ext cx="0" cy="1143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178" name="Picture 10" descr="SNB20714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7763" y="3644900"/>
            <a:ext cx="239553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1" descr="SNB20712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3" y="3640138"/>
            <a:ext cx="2401887" cy="180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12" descr="SNB20713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938" y="3648075"/>
            <a:ext cx="2392362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1036638" y="5410200"/>
            <a:ext cx="16621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hlink"/>
                </a:solidFill>
                <a:latin typeface="Dotum" pitchFamily="34" charset="-127"/>
                <a:ea typeface="Dotum" pitchFamily="34" charset="-127"/>
              </a:rPr>
              <a:t>TTL</a:t>
            </a:r>
            <a:r>
              <a:rPr lang="zh-CN" altLang="en-US" sz="1600" b="1">
                <a:solidFill>
                  <a:schemeClr val="hlink"/>
                </a:solidFill>
                <a:latin typeface="Dotum" pitchFamily="34" charset="-127"/>
                <a:ea typeface="Dotum" pitchFamily="34" charset="-127"/>
              </a:rPr>
              <a:t>波形</a:t>
            </a:r>
            <a:endParaRPr lang="zh-CN" altLang="en-US" sz="1600" b="1">
              <a:solidFill>
                <a:schemeClr val="hlink"/>
              </a:solidFill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3627438" y="5410200"/>
            <a:ext cx="1870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latin typeface="Dotum" pitchFamily="34" charset="-127"/>
                <a:ea typeface="Dotum" pitchFamily="34" charset="-127"/>
              </a:rPr>
              <a:t>3V</a:t>
            </a:r>
            <a:r>
              <a:rPr lang="zh-CN" altLang="en-US" sz="1600" b="1">
                <a:latin typeface="Dotum" pitchFamily="34" charset="-127"/>
                <a:ea typeface="Dotum" pitchFamily="34" charset="-127"/>
              </a:rPr>
              <a:t>的</a:t>
            </a:r>
            <a:r>
              <a:rPr lang="en-US" altLang="zh-CN" sz="1600" b="1">
                <a:latin typeface="Dotum" pitchFamily="34" charset="-127"/>
                <a:ea typeface="Dotum" pitchFamily="34" charset="-127"/>
              </a:rPr>
              <a:t>CMOS</a:t>
            </a:r>
            <a:r>
              <a:rPr lang="zh-CN" altLang="en-US" sz="1600" b="1">
                <a:latin typeface="Dotum" pitchFamily="34" charset="-127"/>
                <a:ea typeface="Dotum" pitchFamily="34" charset="-127"/>
              </a:rPr>
              <a:t>波形</a:t>
            </a:r>
            <a:endParaRPr lang="zh-CN" altLang="en-US" sz="1600" b="1"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6446838" y="5410200"/>
            <a:ext cx="1870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latin typeface="Dotum" pitchFamily="34" charset="-127"/>
                <a:ea typeface="Dotum" pitchFamily="34" charset="-127"/>
              </a:rPr>
              <a:t>15V</a:t>
            </a:r>
            <a:r>
              <a:rPr lang="zh-CN" altLang="en-US" sz="1600" b="1">
                <a:latin typeface="Dotum" pitchFamily="34" charset="-127"/>
                <a:ea typeface="Dotum" pitchFamily="34" charset="-127"/>
              </a:rPr>
              <a:t>的</a:t>
            </a:r>
            <a:r>
              <a:rPr lang="en-US" altLang="zh-CN" sz="1600" b="1">
                <a:latin typeface="Dotum" pitchFamily="34" charset="-127"/>
                <a:ea typeface="Dotum" pitchFamily="34" charset="-127"/>
              </a:rPr>
              <a:t>CMOS</a:t>
            </a:r>
            <a:r>
              <a:rPr lang="zh-CN" altLang="en-US" sz="1600" b="1">
                <a:latin typeface="Dotum" pitchFamily="34" charset="-127"/>
                <a:ea typeface="Dotum" pitchFamily="34" charset="-127"/>
              </a:rPr>
              <a:t>波形</a:t>
            </a:r>
            <a:endParaRPr lang="zh-CN" altLang="en-US" sz="1600" b="1"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179388" y="5661025"/>
            <a:ext cx="8785225" cy="99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10000"/>
              </a:spcBef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数字电平方波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信号来自</a:t>
            </a:r>
            <a:r>
              <a:rPr lang="zh-CN" altLang="en-US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同步输出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，数字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实验常用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</a:pPr>
            <a:r>
              <a:rPr lang="zh-CN" altLang="en-US" sz="2800" b="1" dirty="0" smtClean="0"/>
              <a:t>能</a:t>
            </a:r>
            <a:r>
              <a:rPr lang="zh-CN" altLang="en-US" sz="2800" b="1" dirty="0"/>
              <a:t>调频率和占空比，</a:t>
            </a:r>
            <a:r>
              <a:rPr lang="zh-CN" altLang="en-US" sz="2800" b="1" dirty="0">
                <a:solidFill>
                  <a:srgbClr val="FF0066"/>
                </a:solidFill>
              </a:rPr>
              <a:t>幅</a:t>
            </a:r>
            <a:r>
              <a:rPr lang="zh-CN" altLang="en-US" sz="2800" b="1" dirty="0" smtClean="0">
                <a:solidFill>
                  <a:srgbClr val="FF0066"/>
                </a:solidFill>
              </a:rPr>
              <a:t>度</a:t>
            </a:r>
            <a:r>
              <a:rPr lang="zh-CN" altLang="en-US" sz="2800" b="1" dirty="0" smtClean="0"/>
              <a:t>由‘</a:t>
            </a:r>
            <a:r>
              <a:rPr lang="en-US" altLang="zh-CN" sz="2800" b="1" dirty="0" smtClean="0"/>
              <a:t>CMOS</a:t>
            </a:r>
            <a:r>
              <a:rPr lang="zh-CN" altLang="en-US" sz="2800" b="1" dirty="0" smtClean="0"/>
              <a:t>电平调节’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旋</a:t>
            </a:r>
            <a:r>
              <a:rPr lang="zh-CN" altLang="en-US" sz="2800" b="1" dirty="0">
                <a:solidFill>
                  <a:srgbClr val="0070C0"/>
                </a:solidFill>
              </a:rPr>
              <a:t>钮</a:t>
            </a:r>
            <a:r>
              <a:rPr lang="zh-CN" altLang="en-US" sz="2800" b="1" dirty="0"/>
              <a:t>调！</a:t>
            </a:r>
            <a:endParaRPr lang="zh-CN" altLang="en-US" sz="2800" b="1" dirty="0"/>
          </a:p>
        </p:txBody>
      </p:sp>
      <p:sp>
        <p:nvSpPr>
          <p:cNvPr id="8209" name="Oval 17"/>
          <p:cNvSpPr>
            <a:spLocks noChangeArrowheads="1"/>
          </p:cNvSpPr>
          <p:nvPr/>
        </p:nvSpPr>
        <p:spPr bwMode="auto">
          <a:xfrm>
            <a:off x="2493963" y="2778125"/>
            <a:ext cx="758825" cy="738188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6" name="Oval 18"/>
          <p:cNvSpPr>
            <a:spLocks noChangeArrowheads="1"/>
          </p:cNvSpPr>
          <p:nvPr/>
        </p:nvSpPr>
        <p:spPr bwMode="auto">
          <a:xfrm>
            <a:off x="7934325" y="2363788"/>
            <a:ext cx="758825" cy="649287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10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  <p:bldP spid="7174" grpId="0" animBg="1"/>
      <p:bldP spid="7175" grpId="0" animBg="1"/>
      <p:bldP spid="7176" grpId="0" animBg="1"/>
      <p:bldP spid="7177" grpId="0" animBg="1"/>
      <p:bldP spid="7181" grpId="0"/>
      <p:bldP spid="7182" grpId="0"/>
      <p:bldP spid="7183" grpId="0"/>
      <p:bldP spid="8208" grpId="0" autoUpdateAnimBg="0" build="allAtOnce"/>
      <p:bldP spid="8209" grpId="0" animBg="1"/>
      <p:bldP spid="718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设计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/>
                <a:ea typeface="黑体" panose="02010609060101010101" pitchFamily="49" charset="-122"/>
              </a:rPr>
              <a:t>“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大小比较电路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/>
                <a:ea typeface="黑体" panose="02010609060101010101" pitchFamily="49" charset="-122"/>
              </a:rPr>
              <a:t>”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301625" y="1916113"/>
            <a:ext cx="8229600" cy="561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endParaRPr lang="zh-CN" altLang="en-US" sz="3800">
              <a:solidFill>
                <a:schemeClr val="tx2"/>
              </a:solidFill>
            </a:endParaRPr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142844" y="1214422"/>
            <a:ext cx="8497888" cy="2232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o"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设计一个能判断</a:t>
            </a:r>
            <a:r>
              <a:rPr lang="en-US" altLang="zh-CN" sz="2600" b="1" dirty="0">
                <a:latin typeface="Times New Roman" panose="02020603050405020304" pitchFamily="18" charset="0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位二进制数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与</a:t>
            </a:r>
            <a:r>
              <a:rPr lang="en-US" altLang="zh-CN" sz="2600" b="1" dirty="0">
                <a:latin typeface="Times New Roman" panose="02020603050405020304" pitchFamily="18" charset="0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大小比较电路</a:t>
            </a:r>
            <a:r>
              <a:rPr lang="zh-CN" altLang="en-US" sz="2600" b="1" dirty="0">
                <a:latin typeface="Times New Roman" panose="02020603050405020304" pitchFamily="18" charset="0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 </a:t>
            </a:r>
            <a:endParaRPr lang="zh-CN" altLang="en-US" sz="900" b="1" dirty="0"/>
          </a:p>
          <a:p>
            <a:pPr marL="908050" lvl="1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实验报告中要有设计过程并画出逻辑图。 </a:t>
            </a:r>
            <a:endParaRPr lang="zh-CN" altLang="en-US" sz="900" b="1" dirty="0"/>
          </a:p>
          <a:p>
            <a:pPr marL="908050" lvl="1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将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分别接数据开关，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60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600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600" baseline="-25000" dirty="0">
                <a:latin typeface="Times New Roman" panose="02020603050405020304" pitchFamily="18" charset="0"/>
              </a:rPr>
              <a:t>3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接逻辑灯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。 </a:t>
            </a:r>
            <a:endParaRPr lang="zh-CN" altLang="en-US" sz="900" b="1" dirty="0"/>
          </a:p>
          <a:p>
            <a:pPr marL="908050" lvl="1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测试结果记入表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5.15.4</a:t>
            </a:r>
            <a:r>
              <a:rPr lang="zh-CN" altLang="en-US" sz="26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中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p145</a:t>
            </a:r>
            <a:r>
              <a:rPr lang="zh-CN" altLang="en-US" sz="26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zh-CN" altLang="en-US" sz="2600" dirty="0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7000892" y="3714752"/>
            <a:ext cx="1793875" cy="2278063"/>
            <a:chOff x="4176" y="2208"/>
            <a:chExt cx="1130" cy="1435"/>
          </a:xfrm>
        </p:grpSpPr>
        <p:grpSp>
          <p:nvGrpSpPr>
            <p:cNvPr id="3" name="Group 23"/>
            <p:cNvGrpSpPr/>
            <p:nvPr/>
          </p:nvGrpSpPr>
          <p:grpSpPr bwMode="auto">
            <a:xfrm>
              <a:off x="5088" y="2544"/>
              <a:ext cx="218" cy="156"/>
              <a:chOff x="5046" y="3004"/>
              <a:chExt cx="218" cy="156"/>
            </a:xfrm>
          </p:grpSpPr>
          <p:sp>
            <p:nvSpPr>
              <p:cNvPr id="30745" name="Line 25"/>
              <p:cNvSpPr>
                <a:spLocks noChangeShapeType="1"/>
              </p:cNvSpPr>
              <p:nvPr/>
            </p:nvSpPr>
            <p:spPr bwMode="auto">
              <a:xfrm>
                <a:off x="5046" y="3004"/>
                <a:ext cx="156" cy="125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44" name="Freeform 24"/>
              <p:cNvSpPr/>
              <p:nvPr/>
            </p:nvSpPr>
            <p:spPr bwMode="auto">
              <a:xfrm>
                <a:off x="5140" y="3051"/>
                <a:ext cx="124" cy="109"/>
              </a:xfrm>
              <a:custGeom>
                <a:avLst/>
                <a:gdLst/>
                <a:ahLst/>
                <a:cxnLst>
                  <a:cxn ang="0">
                    <a:pos x="0" y="93"/>
                  </a:cxn>
                  <a:cxn ang="0">
                    <a:pos x="124" y="109"/>
                  </a:cxn>
                  <a:cxn ang="0">
                    <a:pos x="46" y="0"/>
                  </a:cxn>
                  <a:cxn ang="0">
                    <a:pos x="0" y="93"/>
                  </a:cxn>
                </a:cxnLst>
                <a:rect l="0" t="0" r="r" b="b"/>
                <a:pathLst>
                  <a:path w="124" h="109">
                    <a:moveTo>
                      <a:pt x="0" y="93"/>
                    </a:moveTo>
                    <a:lnTo>
                      <a:pt x="124" y="109"/>
                    </a:lnTo>
                    <a:lnTo>
                      <a:pt x="46" y="0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" name="Group 6"/>
            <p:cNvGrpSpPr/>
            <p:nvPr/>
          </p:nvGrpSpPr>
          <p:grpSpPr bwMode="auto">
            <a:xfrm>
              <a:off x="4176" y="2208"/>
              <a:ext cx="1076" cy="1435"/>
              <a:chOff x="4095" y="2645"/>
              <a:chExt cx="1076" cy="1435"/>
            </a:xfrm>
          </p:grpSpPr>
          <p:sp>
            <p:nvSpPr>
              <p:cNvPr id="30742" name="Rectangle 22"/>
              <p:cNvSpPr>
                <a:spLocks noChangeArrowheads="1"/>
              </p:cNvSpPr>
              <p:nvPr/>
            </p:nvSpPr>
            <p:spPr bwMode="auto">
              <a:xfrm>
                <a:off x="4812" y="2692"/>
                <a:ext cx="32" cy="132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41" name="Rectangle 21"/>
              <p:cNvSpPr>
                <a:spLocks noChangeArrowheads="1"/>
              </p:cNvSpPr>
              <p:nvPr/>
            </p:nvSpPr>
            <p:spPr bwMode="auto">
              <a:xfrm>
                <a:off x="4750" y="3425"/>
                <a:ext cx="140" cy="374"/>
              </a:xfrm>
              <a:prstGeom prst="rect">
                <a:avLst/>
              </a:prstGeom>
              <a:solidFill>
                <a:srgbClr val="FFFFFF"/>
              </a:solidFill>
              <a:ln w="49212">
                <a:solidFill>
                  <a:srgbClr val="0000FF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" name="Group 18"/>
              <p:cNvGrpSpPr/>
              <p:nvPr/>
            </p:nvGrpSpPr>
            <p:grpSpPr bwMode="auto">
              <a:xfrm>
                <a:off x="4656" y="2911"/>
                <a:ext cx="328" cy="233"/>
                <a:chOff x="4656" y="2911"/>
                <a:chExt cx="328" cy="233"/>
              </a:xfrm>
            </p:grpSpPr>
            <p:sp>
              <p:nvSpPr>
                <p:cNvPr id="30740" name="Freeform 20"/>
                <p:cNvSpPr>
                  <a:spLocks noEditPoints="1"/>
                </p:cNvSpPr>
                <p:nvPr/>
              </p:nvSpPr>
              <p:spPr bwMode="auto">
                <a:xfrm>
                  <a:off x="4656" y="2911"/>
                  <a:ext cx="328" cy="202"/>
                </a:xfrm>
                <a:custGeom>
                  <a:avLst/>
                  <a:gdLst/>
                  <a:ahLst/>
                  <a:cxnLst>
                    <a:cxn ang="0">
                      <a:pos x="312" y="31"/>
                    </a:cxn>
                    <a:cxn ang="0">
                      <a:pos x="328" y="0"/>
                    </a:cxn>
                    <a:cxn ang="0">
                      <a:pos x="297" y="0"/>
                    </a:cxn>
                    <a:cxn ang="0">
                      <a:pos x="32" y="0"/>
                    </a:cxn>
                    <a:cxn ang="0">
                      <a:pos x="0" y="0"/>
                    </a:cxn>
                    <a:cxn ang="0">
                      <a:pos x="32" y="31"/>
                    </a:cxn>
                    <a:cxn ang="0">
                      <a:pos x="172" y="202"/>
                    </a:cxn>
                    <a:cxn ang="0">
                      <a:pos x="172" y="202"/>
                    </a:cxn>
                    <a:cxn ang="0">
                      <a:pos x="188" y="202"/>
                    </a:cxn>
                    <a:cxn ang="0">
                      <a:pos x="312" y="31"/>
                    </a:cxn>
                    <a:cxn ang="0">
                      <a:pos x="172" y="187"/>
                    </a:cxn>
                    <a:cxn ang="0">
                      <a:pos x="172" y="187"/>
                    </a:cxn>
                    <a:cxn ang="0">
                      <a:pos x="188" y="171"/>
                    </a:cxn>
                    <a:cxn ang="0">
                      <a:pos x="47" y="0"/>
                    </a:cxn>
                    <a:cxn ang="0">
                      <a:pos x="32" y="15"/>
                    </a:cxn>
                    <a:cxn ang="0">
                      <a:pos x="32" y="31"/>
                    </a:cxn>
                    <a:cxn ang="0">
                      <a:pos x="297" y="31"/>
                    </a:cxn>
                    <a:cxn ang="0">
                      <a:pos x="297" y="15"/>
                    </a:cxn>
                    <a:cxn ang="0">
                      <a:pos x="297" y="15"/>
                    </a:cxn>
                    <a:cxn ang="0">
                      <a:pos x="172" y="187"/>
                    </a:cxn>
                  </a:cxnLst>
                  <a:rect l="0" t="0" r="r" b="b"/>
                  <a:pathLst>
                    <a:path w="328" h="202">
                      <a:moveTo>
                        <a:pt x="312" y="31"/>
                      </a:moveTo>
                      <a:lnTo>
                        <a:pt x="328" y="0"/>
                      </a:lnTo>
                      <a:lnTo>
                        <a:pt x="297" y="0"/>
                      </a:lnTo>
                      <a:lnTo>
                        <a:pt x="32" y="0"/>
                      </a:lnTo>
                      <a:lnTo>
                        <a:pt x="0" y="0"/>
                      </a:lnTo>
                      <a:lnTo>
                        <a:pt x="32" y="31"/>
                      </a:lnTo>
                      <a:lnTo>
                        <a:pt x="172" y="202"/>
                      </a:lnTo>
                      <a:lnTo>
                        <a:pt x="188" y="202"/>
                      </a:lnTo>
                      <a:lnTo>
                        <a:pt x="312" y="31"/>
                      </a:lnTo>
                      <a:close/>
                      <a:moveTo>
                        <a:pt x="172" y="187"/>
                      </a:moveTo>
                      <a:lnTo>
                        <a:pt x="172" y="187"/>
                      </a:lnTo>
                      <a:lnTo>
                        <a:pt x="188" y="171"/>
                      </a:lnTo>
                      <a:lnTo>
                        <a:pt x="47" y="0"/>
                      </a:lnTo>
                      <a:lnTo>
                        <a:pt x="32" y="15"/>
                      </a:lnTo>
                      <a:lnTo>
                        <a:pt x="32" y="31"/>
                      </a:lnTo>
                      <a:lnTo>
                        <a:pt x="297" y="31"/>
                      </a:lnTo>
                      <a:lnTo>
                        <a:pt x="297" y="15"/>
                      </a:lnTo>
                      <a:lnTo>
                        <a:pt x="172" y="18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39" name="Rectangle 19"/>
                <p:cNvSpPr>
                  <a:spLocks noChangeArrowheads="1"/>
                </p:cNvSpPr>
                <p:nvPr/>
              </p:nvSpPr>
              <p:spPr bwMode="auto">
                <a:xfrm>
                  <a:off x="4672" y="3113"/>
                  <a:ext cx="296" cy="31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0737" name="Rectangle 17"/>
              <p:cNvSpPr>
                <a:spLocks noChangeArrowheads="1"/>
              </p:cNvSpPr>
              <p:nvPr/>
            </p:nvSpPr>
            <p:spPr bwMode="auto">
              <a:xfrm>
                <a:off x="4812" y="2817"/>
                <a:ext cx="32" cy="499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36" name="Rectangle 16"/>
              <p:cNvSpPr>
                <a:spLocks noChangeArrowheads="1"/>
              </p:cNvSpPr>
              <p:nvPr/>
            </p:nvSpPr>
            <p:spPr bwMode="auto">
              <a:xfrm>
                <a:off x="4703" y="3986"/>
                <a:ext cx="234" cy="6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" name="Group 13"/>
              <p:cNvGrpSpPr/>
              <p:nvPr/>
            </p:nvGrpSpPr>
            <p:grpSpPr bwMode="auto">
              <a:xfrm>
                <a:off x="4984" y="3098"/>
                <a:ext cx="187" cy="156"/>
                <a:chOff x="4984" y="3098"/>
                <a:chExt cx="187" cy="156"/>
              </a:xfrm>
            </p:grpSpPr>
            <p:sp>
              <p:nvSpPr>
                <p:cNvPr id="30735" name="Line 15"/>
                <p:cNvSpPr>
                  <a:spLocks noChangeShapeType="1"/>
                </p:cNvSpPr>
                <p:nvPr/>
              </p:nvSpPr>
              <p:spPr bwMode="auto">
                <a:xfrm>
                  <a:off x="4984" y="3098"/>
                  <a:ext cx="140" cy="109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34" name="Freeform 14"/>
                <p:cNvSpPr/>
                <p:nvPr/>
              </p:nvSpPr>
              <p:spPr bwMode="auto">
                <a:xfrm>
                  <a:off x="5062" y="3144"/>
                  <a:ext cx="109" cy="110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109" y="110"/>
                    </a:cxn>
                    <a:cxn ang="0">
                      <a:pos x="62" y="0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109" h="110">
                      <a:moveTo>
                        <a:pt x="0" y="78"/>
                      </a:moveTo>
                      <a:lnTo>
                        <a:pt x="109" y="110"/>
                      </a:lnTo>
                      <a:lnTo>
                        <a:pt x="62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0732" name="Rectangle 12"/>
              <p:cNvSpPr>
                <a:spLocks noChangeArrowheads="1"/>
              </p:cNvSpPr>
              <p:nvPr/>
            </p:nvSpPr>
            <p:spPr bwMode="auto">
              <a:xfrm>
                <a:off x="4095" y="3519"/>
                <a:ext cx="686" cy="29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31" name="Rectangle 11"/>
              <p:cNvSpPr>
                <a:spLocks noChangeArrowheads="1"/>
              </p:cNvSpPr>
              <p:nvPr/>
            </p:nvSpPr>
            <p:spPr bwMode="auto">
              <a:xfrm>
                <a:off x="4158" y="3550"/>
                <a:ext cx="324" cy="25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30" name="Rectangle 10"/>
              <p:cNvSpPr>
                <a:spLocks noChangeArrowheads="1"/>
              </p:cNvSpPr>
              <p:nvPr/>
            </p:nvSpPr>
            <p:spPr bwMode="auto">
              <a:xfrm>
                <a:off x="4485" y="3550"/>
                <a:ext cx="166" cy="25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29" name="Rectangle 9"/>
              <p:cNvSpPr>
                <a:spLocks noChangeArrowheads="1"/>
              </p:cNvSpPr>
              <p:nvPr/>
            </p:nvSpPr>
            <p:spPr bwMode="auto">
              <a:xfrm>
                <a:off x="4688" y="3550"/>
                <a:ext cx="54" cy="25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28" name="Oval 8"/>
              <p:cNvSpPr>
                <a:spLocks noChangeArrowheads="1"/>
              </p:cNvSpPr>
              <p:nvPr/>
            </p:nvSpPr>
            <p:spPr bwMode="auto">
              <a:xfrm>
                <a:off x="4781" y="2645"/>
                <a:ext cx="78" cy="94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27" name="Rectangle 7"/>
              <p:cNvSpPr>
                <a:spLocks noChangeArrowheads="1"/>
              </p:cNvSpPr>
              <p:nvPr/>
            </p:nvSpPr>
            <p:spPr bwMode="auto">
              <a:xfrm>
                <a:off x="4095" y="3784"/>
                <a:ext cx="686" cy="29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7286625" y="5756275"/>
            <a:ext cx="247650" cy="495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7019925" y="5157788"/>
            <a:ext cx="1079500" cy="914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endParaRPr lang="zh-CN" altLang="en-US" sz="2700" b="1">
              <a:solidFill>
                <a:srgbClr val="000000"/>
              </a:solidFill>
              <a:latin typeface="Symbol" panose="05050102010706020507" pitchFamily="18" charset="2"/>
              <a:ea typeface="ˎ̥"/>
              <a:cs typeface="ˎ̥"/>
            </a:endParaRPr>
          </a:p>
          <a:p>
            <a:r>
              <a:rPr lang="en-US" altLang="zh-CN" sz="2700" b="1">
                <a:solidFill>
                  <a:srgbClr val="000000"/>
                </a:solidFill>
                <a:latin typeface="Symbol" panose="05050102010706020507" pitchFamily="18" charset="2"/>
                <a:ea typeface="ˎ̥"/>
                <a:cs typeface="ˎ̥"/>
              </a:rPr>
              <a:t>510W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pic>
        <p:nvPicPr>
          <p:cNvPr id="30750" name="Picture 30"/>
          <p:cNvPicPr>
            <a:picLocks noChangeAspect="1" noChangeArrowheads="1"/>
          </p:cNvPicPr>
          <p:nvPr/>
        </p:nvPicPr>
        <p:blipFill>
          <a:blip r:embed="rId1"/>
          <a:srcRect l="30118" t="58203" r="16719" b="17432"/>
          <a:stretch>
            <a:fillRect/>
          </a:stretch>
        </p:blipFill>
        <p:spPr bwMode="auto">
          <a:xfrm>
            <a:off x="571472" y="3857628"/>
            <a:ext cx="6481763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>
                <a:ea typeface="楷体_GB2312" pitchFamily="49" charset="-122"/>
              </a:rPr>
              <a:t>逻辑灯（发光二极管）的使用</a:t>
            </a:r>
            <a:endParaRPr lang="zh-CN" altLang="en-US" sz="4400" smtClean="0">
              <a:ea typeface="楷体_GB2312" pitchFamily="49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7915" y="1058713"/>
            <a:ext cx="6686979" cy="5299245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实际数字电路常用发光二极管作为</a:t>
            </a:r>
            <a:r>
              <a:rPr lang="zh-CN" altLang="en-US" sz="28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简易输出指示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，也称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逻辑灯</a:t>
            </a:r>
            <a:endParaRPr lang="en-US" altLang="zh-CN" sz="2800" b="1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</a:rPr>
              <a:t>由于常用发光管</a:t>
            </a:r>
            <a:r>
              <a:rPr lang="zh-CN" altLang="en-US" sz="2800" b="1" dirty="0">
                <a:latin typeface="Times New Roman" panose="02020603050405020304" pitchFamily="18" charset="0"/>
              </a:rPr>
              <a:t>压降均低于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2.0V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，若不串电阻直接到地，则</a:t>
            </a:r>
            <a:r>
              <a:rPr lang="zh-CN" altLang="en-US" sz="2800" b="1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接入点电压会被拉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低</a:t>
            </a:r>
            <a:r>
              <a:rPr lang="zh-CN" altLang="en-US" sz="2800" b="1" dirty="0">
                <a:latin typeface="Times New Roman" panose="02020603050405020304" pitchFamily="18" charset="0"/>
              </a:rPr>
              <a:t>，易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导致后级逻辑混乱！</a:t>
            </a:r>
            <a:endParaRPr lang="en-US" altLang="zh-CN" sz="2800" b="1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</a:rPr>
              <a:t>发光二极管必须</a:t>
            </a:r>
            <a:r>
              <a:rPr lang="zh-CN" altLang="en-US" sz="2800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串接限流电阻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！</a:t>
            </a:r>
            <a:endParaRPr lang="en-US" altLang="zh-CN" sz="2800" b="1" dirty="0" smtClean="0">
              <a:latin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</a:rPr>
              <a:t>发</a:t>
            </a:r>
            <a:r>
              <a:rPr lang="zh-CN" altLang="en-US" sz="2800" b="1" dirty="0">
                <a:latin typeface="Times New Roman" panose="02020603050405020304" pitchFamily="18" charset="0"/>
              </a:rPr>
              <a:t>光二极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管导通电流约为几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mA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，当</a:t>
            </a:r>
            <a:r>
              <a:rPr lang="zh-CN" altLang="en-US" sz="2800" b="1" dirty="0">
                <a:latin typeface="Times New Roman" panose="02020603050405020304" pitchFamily="18" charset="0"/>
              </a:rPr>
              <a:t>输入电压约为</a:t>
            </a:r>
            <a:r>
              <a:rPr lang="en-US" altLang="zh-CN" sz="2800" b="1" dirty="0">
                <a:latin typeface="Times New Roman" panose="02020603050405020304" pitchFamily="18" charset="0"/>
              </a:rPr>
              <a:t>5V</a:t>
            </a:r>
            <a:r>
              <a:rPr lang="zh-CN" altLang="en-US" sz="2800" b="1" dirty="0">
                <a:latin typeface="Times New Roman" panose="02020603050405020304" pitchFamily="18" charset="0"/>
              </a:rPr>
              <a:t>时，限流电阻常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用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1K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200</a:t>
            </a:r>
            <a:r>
              <a:rPr lang="en-US" altLang="zh-CN" sz="2800" b="1" dirty="0" smtClean="0">
                <a:solidFill>
                  <a:srgbClr val="C00000"/>
                </a:solidFill>
                <a:latin typeface="Symbol" panose="05050102010706020507" pitchFamily="18" charset="2"/>
              </a:rPr>
              <a:t>W</a:t>
            </a:r>
            <a:endParaRPr lang="en-US" altLang="zh-CN" sz="2800" b="1" dirty="0" smtClean="0">
              <a:latin typeface="Times New Roman" panose="02020603050405020304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925" y="1363189"/>
            <a:ext cx="141922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926" y="4179590"/>
            <a:ext cx="141922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连接符 2"/>
          <p:cNvCxnSpPr/>
          <p:nvPr/>
        </p:nvCxnSpPr>
        <p:spPr bwMode="auto">
          <a:xfrm flipH="1" flipV="1">
            <a:off x="7261412" y="1140306"/>
            <a:ext cx="731520" cy="27667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接连接符 5"/>
          <p:cNvCxnSpPr/>
          <p:nvPr/>
        </p:nvCxnSpPr>
        <p:spPr bwMode="auto">
          <a:xfrm>
            <a:off x="7841537" y="3022890"/>
            <a:ext cx="33427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连接符 11"/>
          <p:cNvCxnSpPr/>
          <p:nvPr/>
        </p:nvCxnSpPr>
        <p:spPr bwMode="auto">
          <a:xfrm>
            <a:off x="7261412" y="5836940"/>
            <a:ext cx="74726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/>
          <p:nvPr/>
        </p:nvCxnSpPr>
        <p:spPr bwMode="auto">
          <a:xfrm>
            <a:off x="7825794" y="4201104"/>
            <a:ext cx="33427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7645996" y="3750199"/>
            <a:ext cx="725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</a:t>
            </a:r>
            <a:r>
              <a:rPr lang="en-US" altLang="zh-CN" sz="1200" dirty="0" smtClean="0"/>
              <a:t>DD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131926" y="1047809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C00000"/>
                </a:solidFill>
              </a:rPr>
              <a:t>in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8154" y="5757556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C00000"/>
                </a:solidFill>
              </a:rPr>
              <a:t>in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2621" y="3141226"/>
            <a:ext cx="2162287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1</a:t>
            </a:r>
            <a:r>
              <a:rPr lang="zh-CN" altLang="en-US" sz="2000" dirty="0" smtClean="0"/>
              <a:t>亮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灭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合感觉</a:t>
            </a:r>
            <a:endParaRPr lang="zh-CN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7950" y="6142616"/>
            <a:ext cx="256013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负逻辑</a:t>
            </a:r>
            <a:r>
              <a:rPr lang="en-US" altLang="zh-CN" b="1" dirty="0" smtClean="0"/>
              <a:t> 0</a:t>
            </a:r>
            <a:r>
              <a:rPr lang="zh-CN" altLang="en-US" b="1" dirty="0" smtClean="0"/>
              <a:t>亮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灭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01079"/>
            <a:ext cx="3168352" cy="359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145875" y="315688"/>
            <a:ext cx="8497888" cy="29692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o"/>
            </a:pPr>
            <a:r>
              <a:rPr lang="en-US" altLang="zh-CN" sz="26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CMOS</a:t>
            </a:r>
            <a:r>
              <a:rPr lang="zh-CN" altLang="en-US" sz="26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芯片输入端悬空其状态不确定的解决方法 </a:t>
            </a:r>
            <a:endParaRPr lang="zh-CN" altLang="en-US" sz="900" b="1" dirty="0"/>
          </a:p>
          <a:p>
            <a:pPr marL="908050" lvl="1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altLang="zh-CN" sz="2600" dirty="0" smtClean="0"/>
          </a:p>
          <a:p>
            <a:pPr marL="908050" lvl="1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600" dirty="0" smtClean="0"/>
              <a:t>防止输入端悬空时输入状态不确定</a:t>
            </a:r>
            <a:endParaRPr lang="en-US" altLang="zh-CN" sz="2600" dirty="0" smtClean="0"/>
          </a:p>
          <a:p>
            <a:pPr marL="908050" lvl="1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600" dirty="0"/>
              <a:t>可以</a:t>
            </a:r>
            <a:r>
              <a:rPr lang="zh-CN" altLang="en-US" sz="2600" dirty="0" smtClean="0"/>
              <a:t>在输入端接一个电阻到地“</a:t>
            </a:r>
            <a:r>
              <a:rPr lang="en-US" altLang="zh-CN" sz="2600" dirty="0" smtClean="0"/>
              <a:t>0V</a:t>
            </a:r>
            <a:r>
              <a:rPr lang="zh-CN" altLang="en-US" sz="2600" dirty="0" smtClean="0"/>
              <a:t>”</a:t>
            </a:r>
            <a:endParaRPr lang="en-US" altLang="zh-CN" sz="2600" dirty="0" smtClean="0"/>
          </a:p>
          <a:p>
            <a:pPr marL="908050" lvl="1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600" dirty="0"/>
              <a:t>也可以在输入端接一个电阻</a:t>
            </a:r>
            <a:r>
              <a:rPr lang="zh-CN" altLang="en-US" sz="2600" dirty="0" smtClean="0"/>
              <a:t>到</a:t>
            </a:r>
            <a:r>
              <a:rPr lang="en-US" altLang="zh-CN" sz="2600" dirty="0" smtClean="0"/>
              <a:t>+5V</a:t>
            </a:r>
            <a:endParaRPr lang="en-US" altLang="zh-CN" sz="2600" dirty="0" smtClean="0"/>
          </a:p>
          <a:p>
            <a:pPr marL="908050" lvl="1" indent="-43688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600" dirty="0"/>
              <a:t>电</a:t>
            </a:r>
            <a:r>
              <a:rPr lang="zh-CN" altLang="en-US" sz="2600" dirty="0" smtClean="0"/>
              <a:t>阻值在</a:t>
            </a:r>
            <a:r>
              <a:rPr lang="en-US" altLang="zh-CN" sz="2600" dirty="0" smtClean="0"/>
              <a:t>1K~10K</a:t>
            </a:r>
            <a:endParaRPr lang="zh-CN" altLang="en-US" sz="2600" dirty="0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39" y="2996952"/>
            <a:ext cx="3711723" cy="3612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93038" cy="633394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chemeClr val="hlink"/>
                </a:solidFill>
                <a:latin typeface="宋体" panose="02010600030101010101" pitchFamily="2" charset="-122"/>
              </a:rPr>
              <a:t>查故障方法</a:t>
            </a:r>
            <a:r>
              <a:rPr lang="zh-CN" altLang="en-US" sz="3200" dirty="0" smtClean="0">
                <a:solidFill>
                  <a:schemeClr val="hlink"/>
                </a:solidFill>
              </a:rPr>
              <a:t> </a:t>
            </a:r>
            <a:r>
              <a:rPr lang="en-US" altLang="zh-CN" sz="3200" dirty="0" smtClean="0">
                <a:solidFill>
                  <a:schemeClr val="hlink"/>
                </a:solidFill>
              </a:rPr>
              <a:t>/</a:t>
            </a:r>
            <a:r>
              <a:rPr lang="zh-CN" altLang="en-US" sz="3200" dirty="0" smtClean="0">
                <a:solidFill>
                  <a:schemeClr val="hlink"/>
                </a:solidFill>
              </a:rPr>
              <a:t>逻辑图标出芯片引脚号</a:t>
            </a:r>
            <a:endParaRPr lang="zh-CN" altLang="en-US" sz="3200" dirty="0">
              <a:solidFill>
                <a:schemeClr val="hlink"/>
              </a:solidFill>
            </a:endParaRP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1981200" y="990600"/>
          <a:ext cx="6934200" cy="576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9" name="Picture2" r:id="rId1" imgW="3152140" imgH="2618740" progId="Word.Picture.8">
                  <p:embed/>
                </p:oleObj>
              </mc:Choice>
              <mc:Fallback>
                <p:oleObj name="Picture2" r:id="rId1" imgW="3152140" imgH="2618740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990600"/>
                        <a:ext cx="6934200" cy="576103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EFD1"/>
                          </a:gs>
                          <a:gs pos="64999">
                            <a:srgbClr val="F0EBD5"/>
                          </a:gs>
                          <a:gs pos="100000">
                            <a:srgbClr val="D1C39F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14282" y="1142984"/>
            <a:ext cx="1614518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信号寻迹法（跟踪</a:t>
            </a:r>
            <a:r>
              <a:rPr lang="zh-CN" altLang="en-US" dirty="0">
                <a:latin typeface="宋体" panose="02010600030101010101" pitchFamily="2" charset="-122"/>
              </a:rPr>
              <a:t>）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8458200" y="3200400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</a:rPr>
              <a:t>0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1905000" y="1905000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folHlink"/>
                </a:solidFill>
              </a:rPr>
              <a:t>0</a:t>
            </a:r>
            <a:endParaRPr lang="zh-CN" altLang="en-US">
              <a:solidFill>
                <a:schemeClr val="folHlink"/>
              </a:solidFill>
            </a:endParaRP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905000" y="3429000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folHlink"/>
                </a:solidFill>
              </a:rPr>
              <a:t>0</a:t>
            </a:r>
            <a:endParaRPr lang="zh-CN" altLang="en-US">
              <a:solidFill>
                <a:schemeClr val="folHlink"/>
              </a:solidFill>
            </a:endParaRP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1905000" y="5257800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folHlink"/>
                </a:solidFill>
              </a:rPr>
              <a:t>0</a:t>
            </a:r>
            <a:endParaRPr lang="zh-CN" altLang="en-US">
              <a:solidFill>
                <a:schemeClr val="folHlink"/>
              </a:solidFill>
            </a:endParaRP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142844" y="2714620"/>
            <a:ext cx="1676400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例：</a:t>
            </a:r>
            <a:r>
              <a:rPr lang="en-US" altLang="zh-CN" dirty="0"/>
              <a:t>RYG=000</a:t>
            </a:r>
            <a:endParaRPr lang="en-US" altLang="zh-CN" dirty="0"/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142844" y="3643314"/>
            <a:ext cx="1752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应该</a:t>
            </a:r>
            <a:r>
              <a:rPr lang="en-US" altLang="zh-CN" dirty="0"/>
              <a:t>L=1</a:t>
            </a:r>
            <a:endParaRPr lang="en-US" altLang="zh-CN" dirty="0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6172200" y="1371600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folHlink"/>
                </a:solidFill>
              </a:rPr>
              <a:t>1</a:t>
            </a:r>
            <a:endParaRPr lang="zh-CN" altLang="en-US">
              <a:solidFill>
                <a:schemeClr val="folHlink"/>
              </a:solidFill>
            </a:endParaRP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6172200" y="2743200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folHlink"/>
                </a:solidFill>
              </a:rPr>
              <a:t>1</a:t>
            </a:r>
            <a:endParaRPr lang="zh-CN" altLang="en-US">
              <a:solidFill>
                <a:schemeClr val="folHlink"/>
              </a:solidFill>
            </a:endParaRP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folHlink"/>
                </a:solidFill>
              </a:rPr>
              <a:t>1</a:t>
            </a:r>
            <a:endParaRPr lang="zh-CN" altLang="en-US">
              <a:solidFill>
                <a:schemeClr val="folHlink"/>
              </a:solidFill>
            </a:endParaRP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6172200" y="5791200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folHlink"/>
                </a:solidFill>
              </a:rPr>
              <a:t>0</a:t>
            </a:r>
            <a:endParaRPr lang="zh-CN" altLang="en-US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3212977"/>
            <a:ext cx="8569199" cy="492443"/>
          </a:xfr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lIns="0" tIns="0" rIns="0" bIns="0">
            <a:spAutoFit/>
          </a:bodyPr>
          <a:lstStyle/>
          <a:p>
            <a:pPr eaLnBrk="1" hangingPunct="1"/>
            <a:r>
              <a:rPr lang="en-US" altLang="zh-CN" sz="3200" smtClean="0">
                <a:latin typeface="Times New Roman" panose="02020603050405020304" pitchFamily="18" charset="0"/>
              </a:rPr>
              <a:t> </a:t>
            </a:r>
            <a:r>
              <a:rPr lang="en-US" altLang="zh-CN" sz="3200" smtClean="0">
                <a:solidFill>
                  <a:schemeClr val="tx1"/>
                </a:solidFill>
                <a:latin typeface="Times New Roman" panose="02020603050405020304" pitchFamily="18" charset="0"/>
              </a:rPr>
              <a:t>p339</a:t>
            </a:r>
            <a:r>
              <a:rPr lang="zh-CN" altLang="en-US" sz="3200" smtClean="0">
                <a:solidFill>
                  <a:schemeClr val="tx1"/>
                </a:solidFill>
                <a:latin typeface="Times New Roman" panose="02020603050405020304" pitchFamily="18" charset="0"/>
              </a:rPr>
              <a:t>面 附录</a:t>
            </a:r>
            <a:r>
              <a:rPr lang="en-US" altLang="zh-CN" sz="3200" smtClean="0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3200" smtClean="0">
                <a:solidFill>
                  <a:schemeClr val="tx1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smtClean="0">
                <a:solidFill>
                  <a:schemeClr val="tx1"/>
                </a:solidFill>
                <a:latin typeface="Times New Roman" panose="02020603050405020304" pitchFamily="18" charset="0"/>
              </a:rPr>
              <a:t>74HC</a:t>
            </a: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LS</a:t>
            </a: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</a:rPr>
              <a:t>相同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，信号脚与</a:t>
            </a:r>
            <a:r>
              <a:rPr lang="en-US" altLang="zh-CN" sz="2800" smtClean="0">
                <a:solidFill>
                  <a:schemeClr val="tx1"/>
                </a:solidFill>
                <a:latin typeface="Times New Roman" panose="02020603050405020304" pitchFamily="18" charset="0"/>
              </a:rPr>
              <a:t>40</a:t>
            </a: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</a:rPr>
              <a:t>不同）</a:t>
            </a:r>
            <a:endParaRPr lang="zh-CN" altLang="en-US" sz="2000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3" name="Rectangle 3"/>
          <p:cNvSpPr>
            <a:spLocks noChangeArrowheads="1"/>
          </p:cNvSpPr>
          <p:nvPr/>
        </p:nvSpPr>
        <p:spPr bwMode="auto">
          <a:xfrm>
            <a:off x="0" y="2443163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1000" b="1">
                <a:latin typeface="Times New Roman" panose="02020603050405020304" pitchFamily="18" charset="0"/>
              </a:rPr>
              <a:t> </a:t>
            </a:r>
            <a:endParaRPr lang="zh-CN" altLang="en-US" sz="1000" b="1">
              <a:latin typeface="Times New Roman" panose="02020603050405020304" pitchFamily="18" charset="0"/>
            </a:endParaRPr>
          </a:p>
          <a:p>
            <a:pPr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76200" y="228600"/>
          <a:ext cx="4343400" cy="290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0" name="" r:id="rId1" imgW="2077085" imgH="1362710" progId="Word.Picture.8">
                  <p:embed/>
                </p:oleObj>
              </mc:Choice>
              <mc:Fallback>
                <p:oleObj name="" r:id="rId1" imgW="2077085" imgH="1362710" progId="Word.Picture.8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044" r="-1378"/>
                      <a:stretch>
                        <a:fillRect/>
                      </a:stretch>
                    </p:blipFill>
                    <p:spPr bwMode="auto">
                      <a:xfrm>
                        <a:off x="76200" y="228600"/>
                        <a:ext cx="4343400" cy="29035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Rectangle 5"/>
          <p:cNvSpPr>
            <a:spLocks noChangeArrowheads="1"/>
          </p:cNvSpPr>
          <p:nvPr/>
        </p:nvSpPr>
        <p:spPr bwMode="auto">
          <a:xfrm>
            <a:off x="0" y="244316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1000">
                <a:latin typeface="Times New Roman" panose="02020603050405020304" pitchFamily="18" charset="0"/>
              </a:rPr>
              <a:t>   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9219" name="Object 6"/>
          <p:cNvGraphicFramePr>
            <a:graphicFrameLocks noChangeAspect="1"/>
          </p:cNvGraphicFramePr>
          <p:nvPr/>
        </p:nvGraphicFramePr>
        <p:xfrm>
          <a:off x="4724400" y="228600"/>
          <a:ext cx="4191000" cy="280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1" name="" r:id="rId3" imgW="2077085" imgH="1362710" progId="Word.Picture.8">
                  <p:embed/>
                </p:oleObj>
              </mc:Choice>
              <mc:Fallback>
                <p:oleObj name="" r:id="rId3" imgW="2077085" imgH="1362710" progId="Word.Picture.8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044" r="-1378"/>
                      <a:stretch>
                        <a:fillRect/>
                      </a:stretch>
                    </p:blipFill>
                    <p:spPr bwMode="auto">
                      <a:xfrm>
                        <a:off x="4724400" y="228600"/>
                        <a:ext cx="4191000" cy="2800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7"/>
          <p:cNvGraphicFramePr>
            <a:graphicFrameLocks noChangeAspect="1"/>
          </p:cNvGraphicFramePr>
          <p:nvPr/>
        </p:nvGraphicFramePr>
        <p:xfrm>
          <a:off x="228600" y="3828181"/>
          <a:ext cx="4038600" cy="269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2" name="" r:id="rId5" imgW="2077085" imgH="1362710" progId="Word.Picture.8">
                  <p:embed/>
                </p:oleObj>
              </mc:Choice>
              <mc:Fallback>
                <p:oleObj name="" r:id="rId5" imgW="2077085" imgH="1362710" progId="Word.Picture.8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044" r="-1378"/>
                      <a:stretch>
                        <a:fillRect/>
                      </a:stretch>
                    </p:blipFill>
                    <p:spPr bwMode="auto">
                      <a:xfrm>
                        <a:off x="228600" y="3828181"/>
                        <a:ext cx="4038600" cy="26971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4572000" y="0"/>
            <a:ext cx="0" cy="670560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914400" y="3124200"/>
            <a:ext cx="24384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3635375" y="2060575"/>
            <a:ext cx="649288" cy="792163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250825" y="188913"/>
            <a:ext cx="649288" cy="792162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8" name="Oval 14"/>
          <p:cNvSpPr>
            <a:spLocks noChangeArrowheads="1"/>
          </p:cNvSpPr>
          <p:nvPr/>
        </p:nvSpPr>
        <p:spPr bwMode="auto">
          <a:xfrm>
            <a:off x="8172450" y="1989138"/>
            <a:ext cx="649288" cy="792162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9" name="Oval 15"/>
          <p:cNvSpPr>
            <a:spLocks noChangeArrowheads="1"/>
          </p:cNvSpPr>
          <p:nvPr/>
        </p:nvSpPr>
        <p:spPr bwMode="auto">
          <a:xfrm>
            <a:off x="4932363" y="188913"/>
            <a:ext cx="649287" cy="792162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644008" y="4114054"/>
          <a:ext cx="4343400" cy="197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3" name="" r:id="rId7" imgW="2077085" imgH="829310" progId="Word.Picture.8">
                  <p:embed/>
                </p:oleObj>
              </mc:Choice>
              <mc:Fallback>
                <p:oleObj name="" r:id="rId7" imgW="2077085" imgH="829310" progId="Word.Picture.8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044" r="-1378"/>
                      <a:stretch>
                        <a:fillRect/>
                      </a:stretch>
                    </p:blipFill>
                    <p:spPr bwMode="auto">
                      <a:xfrm>
                        <a:off x="4644008" y="4114054"/>
                        <a:ext cx="4343400" cy="1979713"/>
                      </a:xfrm>
                      <a:prstGeom prst="rect">
                        <a:avLst/>
                      </a:prstGeom>
                      <a:solidFill>
                        <a:srgbClr val="FFF5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0" name="Oval 16"/>
          <p:cNvSpPr>
            <a:spLocks noChangeArrowheads="1"/>
          </p:cNvSpPr>
          <p:nvPr/>
        </p:nvSpPr>
        <p:spPr bwMode="auto">
          <a:xfrm>
            <a:off x="8172450" y="5373687"/>
            <a:ext cx="649288" cy="792162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1" name="Oval 17"/>
          <p:cNvSpPr>
            <a:spLocks noChangeArrowheads="1"/>
          </p:cNvSpPr>
          <p:nvPr/>
        </p:nvSpPr>
        <p:spPr bwMode="auto">
          <a:xfrm>
            <a:off x="4860032" y="4076997"/>
            <a:ext cx="649287" cy="792163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2" name="Oval 18"/>
          <p:cNvSpPr>
            <a:spLocks noChangeArrowheads="1"/>
          </p:cNvSpPr>
          <p:nvPr/>
        </p:nvSpPr>
        <p:spPr bwMode="auto">
          <a:xfrm>
            <a:off x="3563938" y="5517158"/>
            <a:ext cx="649287" cy="792162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3" name="Oval 19"/>
          <p:cNvSpPr>
            <a:spLocks noChangeArrowheads="1"/>
          </p:cNvSpPr>
          <p:nvPr/>
        </p:nvSpPr>
        <p:spPr bwMode="auto">
          <a:xfrm>
            <a:off x="395288" y="3789958"/>
            <a:ext cx="649287" cy="792162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8" grpId="0" animBg="1" autoUpdateAnimBg="0"/>
      <p:bldP spid="31759" grpId="0" animBg="1" autoUpdateAnimBg="0"/>
      <p:bldP spid="31760" grpId="0" animBg="1" autoUpdateAnimBg="0"/>
      <p:bldP spid="31761" grpId="0" animBg="1" autoUpdateAnimBg="0"/>
      <p:bldP spid="31762" grpId="0" animBg="1" autoUpdateAnimBg="0"/>
      <p:bldP spid="31763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79388" y="125062"/>
            <a:ext cx="8750330" cy="74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 tIns="36000" rIns="72000" bIns="36000">
            <a:spAutoFit/>
          </a:bodyPr>
          <a:lstStyle/>
          <a:p>
            <a:pPr marL="342900" indent="-342900">
              <a:buClr>
                <a:schemeClr val="folHlink"/>
              </a:buClr>
              <a:buSzPct val="120000"/>
            </a:pPr>
            <a:r>
              <a:rPr lang="zh-CN" altLang="en-US" sz="4400" b="1" smtClean="0">
                <a:latin typeface="Times New Roman" panose="02020603050405020304" pitchFamily="18" charset="0"/>
              </a:rPr>
              <a:t>集成逻辑门主要</a:t>
            </a:r>
            <a:r>
              <a:rPr lang="zh-CN" altLang="en-US" sz="4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特性参数定义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428596" y="1155700"/>
            <a:ext cx="8101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静态功耗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1600" b="1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en-US" altLang="zh-CN" sz="2800" b="1" smtClean="0"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zh-CN" altLang="en-US" sz="2800" b="1" smtClean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保证逻辑功能正确前提下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越小越好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428596" y="1838318"/>
            <a:ext cx="7667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96969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扇出系数</a:t>
            </a:r>
            <a:r>
              <a:rPr lang="en-US" altLang="zh-CN" sz="2800" b="1" smtClean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2800" b="1" smtClean="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sz="2800" smtClean="0">
                <a:latin typeface="Times New Roman" panose="02020603050405020304" pitchFamily="18" charset="0"/>
                <a:ea typeface="楷体_GB2312" pitchFamily="49" charset="-122"/>
              </a:rPr>
              <a:t>带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负载</a:t>
            </a:r>
            <a:r>
              <a:rPr lang="zh-CN" altLang="en-US" sz="2800" smtClean="0">
                <a:latin typeface="Times New Roman" panose="02020603050405020304" pitchFamily="18" charset="0"/>
                <a:ea typeface="楷体_GB2312" pitchFamily="49" charset="-122"/>
              </a:rPr>
              <a:t>能力，以电流测算</a:t>
            </a:r>
            <a:endParaRPr lang="zh-CN" altLang="en-US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227" name="Rectangle 72"/>
          <p:cNvSpPr>
            <a:spLocks noChangeArrowheads="1"/>
          </p:cNvSpPr>
          <p:nvPr/>
        </p:nvSpPr>
        <p:spPr bwMode="auto">
          <a:xfrm>
            <a:off x="439762" y="2550600"/>
            <a:ext cx="7632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平均传输延迟时间</a:t>
            </a:r>
            <a:r>
              <a:rPr lang="en-US" altLang="zh-CN" sz="2800" b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en-US" altLang="zh-CN" sz="1600" b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pd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grpSp>
        <p:nvGrpSpPr>
          <p:cNvPr id="2" name="Group 73"/>
          <p:cNvGrpSpPr/>
          <p:nvPr/>
        </p:nvGrpSpPr>
        <p:grpSpPr bwMode="auto">
          <a:xfrm>
            <a:off x="4752975" y="2500306"/>
            <a:ext cx="3778250" cy="2201862"/>
            <a:chOff x="0" y="0"/>
            <a:chExt cx="2073" cy="960"/>
          </a:xfrm>
        </p:grpSpPr>
        <p:sp>
          <p:nvSpPr>
            <p:cNvPr id="14351" name="Text Box 74"/>
            <p:cNvSpPr txBox="1">
              <a:spLocks noChangeArrowheads="1"/>
            </p:cNvSpPr>
            <p:nvPr/>
          </p:nvSpPr>
          <p:spPr bwMode="auto">
            <a:xfrm>
              <a:off x="828" y="336"/>
              <a:ext cx="480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t</a:t>
              </a:r>
              <a:r>
                <a:rPr lang="en-US" altLang="zh-CN" sz="1400" b="1">
                  <a:latin typeface="Times New Roman" panose="02020603050405020304" pitchFamily="18" charset="0"/>
                </a:rPr>
                <a:t>pLH</a:t>
              </a:r>
              <a:endParaRPr lang="en-US" altLang="zh-CN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14352" name="Line 75"/>
            <p:cNvSpPr>
              <a:spLocks noChangeShapeType="1"/>
            </p:cNvSpPr>
            <p:nvPr/>
          </p:nvSpPr>
          <p:spPr bwMode="auto">
            <a:xfrm>
              <a:off x="672" y="2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" name="Group 76"/>
            <p:cNvGrpSpPr/>
            <p:nvPr/>
          </p:nvGrpSpPr>
          <p:grpSpPr bwMode="auto">
            <a:xfrm>
              <a:off x="336" y="96"/>
              <a:ext cx="1536" cy="240"/>
              <a:chOff x="0" y="0"/>
              <a:chExt cx="1344" cy="240"/>
            </a:xfrm>
          </p:grpSpPr>
          <p:sp>
            <p:nvSpPr>
              <p:cNvPr id="14395" name="Line 77"/>
              <p:cNvSpPr>
                <a:spLocks noChangeShapeType="1"/>
              </p:cNvSpPr>
              <p:nvPr/>
            </p:nvSpPr>
            <p:spPr bwMode="auto">
              <a:xfrm>
                <a:off x="0" y="24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96" name="Line 78"/>
              <p:cNvSpPr>
                <a:spLocks noChangeShapeType="1"/>
              </p:cNvSpPr>
              <p:nvPr/>
            </p:nvSpPr>
            <p:spPr bwMode="auto">
              <a:xfrm>
                <a:off x="1056" y="24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97" name="Line 79"/>
              <p:cNvSpPr>
                <a:spLocks noChangeShapeType="1"/>
              </p:cNvSpPr>
              <p:nvPr/>
            </p:nvSpPr>
            <p:spPr bwMode="auto">
              <a:xfrm>
                <a:off x="384" y="0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98" name="Line 80"/>
              <p:cNvSpPr>
                <a:spLocks noChangeShapeType="1"/>
              </p:cNvSpPr>
              <p:nvPr/>
            </p:nvSpPr>
            <p:spPr bwMode="auto">
              <a:xfrm flipH="1">
                <a:off x="288" y="0"/>
                <a:ext cx="96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99" name="Line 81"/>
              <p:cNvSpPr>
                <a:spLocks noChangeShapeType="1"/>
              </p:cNvSpPr>
              <p:nvPr/>
            </p:nvSpPr>
            <p:spPr bwMode="auto">
              <a:xfrm>
                <a:off x="951" y="0"/>
                <a:ext cx="96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" name="Group 82"/>
            <p:cNvGrpSpPr/>
            <p:nvPr/>
          </p:nvGrpSpPr>
          <p:grpSpPr bwMode="auto">
            <a:xfrm>
              <a:off x="336" y="96"/>
              <a:ext cx="1536" cy="240"/>
              <a:chOff x="0" y="0"/>
              <a:chExt cx="1344" cy="240"/>
            </a:xfrm>
          </p:grpSpPr>
          <p:sp>
            <p:nvSpPr>
              <p:cNvPr id="14390" name="Line 83"/>
              <p:cNvSpPr>
                <a:spLocks noChangeShapeType="1"/>
              </p:cNvSpPr>
              <p:nvPr/>
            </p:nvSpPr>
            <p:spPr bwMode="auto">
              <a:xfrm>
                <a:off x="0" y="24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91" name="Line 84"/>
              <p:cNvSpPr>
                <a:spLocks noChangeShapeType="1"/>
              </p:cNvSpPr>
              <p:nvPr/>
            </p:nvSpPr>
            <p:spPr bwMode="auto">
              <a:xfrm>
                <a:off x="1056" y="24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92" name="Line 85"/>
              <p:cNvSpPr>
                <a:spLocks noChangeShapeType="1"/>
              </p:cNvSpPr>
              <p:nvPr/>
            </p:nvSpPr>
            <p:spPr bwMode="auto">
              <a:xfrm>
                <a:off x="384" y="0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93" name="Line 86"/>
              <p:cNvSpPr>
                <a:spLocks noChangeShapeType="1"/>
              </p:cNvSpPr>
              <p:nvPr/>
            </p:nvSpPr>
            <p:spPr bwMode="auto">
              <a:xfrm flipH="1">
                <a:off x="288" y="0"/>
                <a:ext cx="96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94" name="Line 87"/>
              <p:cNvSpPr>
                <a:spLocks noChangeShapeType="1"/>
              </p:cNvSpPr>
              <p:nvPr/>
            </p:nvSpPr>
            <p:spPr bwMode="auto">
              <a:xfrm>
                <a:off x="951" y="0"/>
                <a:ext cx="96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4355" name="Line 88"/>
            <p:cNvSpPr>
              <a:spLocks noChangeShapeType="1"/>
            </p:cNvSpPr>
            <p:nvPr/>
          </p:nvSpPr>
          <p:spPr bwMode="auto">
            <a:xfrm>
              <a:off x="1419" y="2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6" name="Text Box 89"/>
            <p:cNvSpPr txBox="1">
              <a:spLocks noChangeArrowheads="1"/>
            </p:cNvSpPr>
            <p:nvPr/>
          </p:nvSpPr>
          <p:spPr bwMode="auto">
            <a:xfrm>
              <a:off x="720" y="102"/>
              <a:ext cx="384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1">
                  <a:latin typeface="Times New Roman" panose="02020603050405020304" pitchFamily="18" charset="0"/>
                </a:rPr>
                <a:t>50%</a:t>
              </a:r>
              <a:endParaRPr lang="en-US" altLang="zh-CN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14357" name="Text Box 90"/>
            <p:cNvSpPr txBox="1">
              <a:spLocks noChangeArrowheads="1"/>
            </p:cNvSpPr>
            <p:nvPr/>
          </p:nvSpPr>
          <p:spPr bwMode="auto">
            <a:xfrm>
              <a:off x="1461" y="84"/>
              <a:ext cx="384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1">
                  <a:latin typeface="Times New Roman" panose="02020603050405020304" pitchFamily="18" charset="0"/>
                </a:rPr>
                <a:t>50%</a:t>
              </a:r>
              <a:endParaRPr lang="en-US" altLang="zh-CN" sz="1400" b="1">
                <a:latin typeface="Times New Roman" panose="02020603050405020304" pitchFamily="18" charset="0"/>
              </a:endParaRPr>
            </a:p>
          </p:txBody>
        </p:sp>
        <p:grpSp>
          <p:nvGrpSpPr>
            <p:cNvPr id="5" name="Group 91"/>
            <p:cNvGrpSpPr/>
            <p:nvPr/>
          </p:nvGrpSpPr>
          <p:grpSpPr bwMode="auto">
            <a:xfrm>
              <a:off x="480" y="660"/>
              <a:ext cx="1536" cy="252"/>
              <a:chOff x="0" y="0"/>
              <a:chExt cx="1536" cy="252"/>
            </a:xfrm>
          </p:grpSpPr>
          <p:sp>
            <p:nvSpPr>
              <p:cNvPr id="14374" name="Line 92"/>
              <p:cNvSpPr>
                <a:spLocks noChangeShapeType="1"/>
              </p:cNvSpPr>
              <p:nvPr/>
            </p:nvSpPr>
            <p:spPr bwMode="auto">
              <a:xfrm>
                <a:off x="336" y="1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6" name="Group 93"/>
              <p:cNvGrpSpPr/>
              <p:nvPr/>
            </p:nvGrpSpPr>
            <p:grpSpPr bwMode="auto">
              <a:xfrm>
                <a:off x="0" y="12"/>
                <a:ext cx="1536" cy="240"/>
                <a:chOff x="0" y="0"/>
                <a:chExt cx="1344" cy="240"/>
              </a:xfrm>
            </p:grpSpPr>
            <p:sp>
              <p:nvSpPr>
                <p:cNvPr id="14385" name="Line 94"/>
                <p:cNvSpPr>
                  <a:spLocks noChangeShapeType="1"/>
                </p:cNvSpPr>
                <p:nvPr/>
              </p:nvSpPr>
              <p:spPr bwMode="auto">
                <a:xfrm>
                  <a:off x="0" y="240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386" name="Line 95"/>
                <p:cNvSpPr>
                  <a:spLocks noChangeShapeType="1"/>
                </p:cNvSpPr>
                <p:nvPr/>
              </p:nvSpPr>
              <p:spPr bwMode="auto">
                <a:xfrm>
                  <a:off x="1056" y="240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387" name="Line 96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388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288" y="0"/>
                  <a:ext cx="96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389" name="Line 98"/>
                <p:cNvSpPr>
                  <a:spLocks noChangeShapeType="1"/>
                </p:cNvSpPr>
                <p:nvPr/>
              </p:nvSpPr>
              <p:spPr bwMode="auto">
                <a:xfrm>
                  <a:off x="951" y="0"/>
                  <a:ext cx="96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99"/>
              <p:cNvGrpSpPr/>
              <p:nvPr/>
            </p:nvGrpSpPr>
            <p:grpSpPr bwMode="auto">
              <a:xfrm>
                <a:off x="0" y="12"/>
                <a:ext cx="1536" cy="240"/>
                <a:chOff x="0" y="0"/>
                <a:chExt cx="1344" cy="240"/>
              </a:xfrm>
            </p:grpSpPr>
            <p:sp>
              <p:nvSpPr>
                <p:cNvPr id="14380" name="Line 100"/>
                <p:cNvSpPr>
                  <a:spLocks noChangeShapeType="1"/>
                </p:cNvSpPr>
                <p:nvPr/>
              </p:nvSpPr>
              <p:spPr bwMode="auto">
                <a:xfrm>
                  <a:off x="0" y="240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381" name="Line 101"/>
                <p:cNvSpPr>
                  <a:spLocks noChangeShapeType="1"/>
                </p:cNvSpPr>
                <p:nvPr/>
              </p:nvSpPr>
              <p:spPr bwMode="auto">
                <a:xfrm>
                  <a:off x="1056" y="240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382" name="Line 102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383" name="Line 103"/>
                <p:cNvSpPr>
                  <a:spLocks noChangeShapeType="1"/>
                </p:cNvSpPr>
                <p:nvPr/>
              </p:nvSpPr>
              <p:spPr bwMode="auto">
                <a:xfrm flipH="1">
                  <a:off x="288" y="0"/>
                  <a:ext cx="96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384" name="Line 104"/>
                <p:cNvSpPr>
                  <a:spLocks noChangeShapeType="1"/>
                </p:cNvSpPr>
                <p:nvPr/>
              </p:nvSpPr>
              <p:spPr bwMode="auto">
                <a:xfrm>
                  <a:off x="951" y="0"/>
                  <a:ext cx="96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4377" name="Line 105"/>
              <p:cNvSpPr>
                <a:spLocks noChangeShapeType="1"/>
              </p:cNvSpPr>
              <p:nvPr/>
            </p:nvSpPr>
            <p:spPr bwMode="auto">
              <a:xfrm>
                <a:off x="1083" y="1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78" name="Text Box 106"/>
              <p:cNvSpPr txBox="1">
                <a:spLocks noChangeArrowheads="1"/>
              </p:cNvSpPr>
              <p:nvPr/>
            </p:nvSpPr>
            <p:spPr bwMode="auto">
              <a:xfrm>
                <a:off x="384" y="19"/>
                <a:ext cx="38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400" b="1">
                    <a:latin typeface="Times New Roman" panose="02020603050405020304" pitchFamily="18" charset="0"/>
                  </a:rPr>
                  <a:t>50%</a:t>
                </a:r>
                <a:endParaRPr lang="en-US" altLang="zh-CN" sz="1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79" name="Text Box 107"/>
              <p:cNvSpPr txBox="1">
                <a:spLocks noChangeArrowheads="1"/>
              </p:cNvSpPr>
              <p:nvPr/>
            </p:nvSpPr>
            <p:spPr bwMode="auto">
              <a:xfrm>
                <a:off x="1125" y="0"/>
                <a:ext cx="38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400" b="1">
                    <a:latin typeface="Times New Roman" panose="02020603050405020304" pitchFamily="18" charset="0"/>
                  </a:rPr>
                  <a:t>50%</a:t>
                </a:r>
                <a:endParaRPr lang="en-US" altLang="zh-CN" sz="14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4359" name="Line 108"/>
            <p:cNvSpPr>
              <a:spLocks noChangeShapeType="1"/>
            </p:cNvSpPr>
            <p:nvPr/>
          </p:nvSpPr>
          <p:spPr bwMode="auto">
            <a:xfrm>
              <a:off x="720" y="0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0" name="Line 109"/>
            <p:cNvSpPr>
              <a:spLocks noChangeShapeType="1"/>
            </p:cNvSpPr>
            <p:nvPr/>
          </p:nvSpPr>
          <p:spPr bwMode="auto">
            <a:xfrm>
              <a:off x="873" y="38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1" name="Line 110"/>
            <p:cNvSpPr>
              <a:spLocks noChangeShapeType="1"/>
            </p:cNvSpPr>
            <p:nvPr/>
          </p:nvSpPr>
          <p:spPr bwMode="auto">
            <a:xfrm>
              <a:off x="1479" y="4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2" name="Line 111"/>
            <p:cNvSpPr>
              <a:spLocks noChangeShapeType="1"/>
            </p:cNvSpPr>
            <p:nvPr/>
          </p:nvSpPr>
          <p:spPr bwMode="auto">
            <a:xfrm>
              <a:off x="1632" y="43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3" name="Text Box 112"/>
            <p:cNvSpPr txBox="1">
              <a:spLocks noChangeArrowheads="1"/>
            </p:cNvSpPr>
            <p:nvPr/>
          </p:nvSpPr>
          <p:spPr bwMode="auto">
            <a:xfrm>
              <a:off x="1593" y="336"/>
              <a:ext cx="480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t</a:t>
              </a:r>
              <a:r>
                <a:rPr lang="en-US" altLang="zh-CN" sz="1400" b="1">
                  <a:latin typeface="Times New Roman" panose="02020603050405020304" pitchFamily="18" charset="0"/>
                </a:rPr>
                <a:t>pHL</a:t>
              </a:r>
              <a:endParaRPr lang="en-US" altLang="zh-CN" sz="1400" b="1">
                <a:latin typeface="Times New Roman" panose="02020603050405020304" pitchFamily="18" charset="0"/>
              </a:endParaRPr>
            </a:p>
          </p:txBody>
        </p:sp>
        <p:grpSp>
          <p:nvGrpSpPr>
            <p:cNvPr id="8" name="Group 113"/>
            <p:cNvGrpSpPr/>
            <p:nvPr/>
          </p:nvGrpSpPr>
          <p:grpSpPr bwMode="auto">
            <a:xfrm>
              <a:off x="576" y="576"/>
              <a:ext cx="528" cy="48"/>
              <a:chOff x="0" y="0"/>
              <a:chExt cx="528" cy="48"/>
            </a:xfrm>
          </p:grpSpPr>
          <p:sp>
            <p:nvSpPr>
              <p:cNvPr id="14371" name="AutoShape 114"/>
              <p:cNvSpPr>
                <a:spLocks noChangeArrowheads="1"/>
              </p:cNvSpPr>
              <p:nvPr/>
            </p:nvSpPr>
            <p:spPr bwMode="auto">
              <a:xfrm rot="5400000">
                <a:off x="144" y="0"/>
                <a:ext cx="48" cy="48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1270">
                <a:solidFill>
                  <a:srgbClr val="000000"/>
                </a:solidFill>
                <a:miter lim="800000"/>
              </a:ln>
            </p:spPr>
            <p:txBody>
              <a:bodyPr rot="10800000" vert="eaVert"/>
              <a:lstStyle/>
              <a:p>
                <a:endParaRPr lang="zh-CN" altLang="en-US"/>
              </a:p>
            </p:txBody>
          </p:sp>
          <p:sp>
            <p:nvSpPr>
              <p:cNvPr id="14372" name="Line 115"/>
              <p:cNvSpPr>
                <a:spLocks noChangeShapeType="1"/>
              </p:cNvSpPr>
              <p:nvPr/>
            </p:nvSpPr>
            <p:spPr bwMode="auto">
              <a:xfrm>
                <a:off x="0" y="24"/>
                <a:ext cx="52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3" name="AutoShape 116"/>
              <p:cNvSpPr>
                <a:spLocks noChangeArrowheads="1"/>
              </p:cNvSpPr>
              <p:nvPr/>
            </p:nvSpPr>
            <p:spPr bwMode="auto">
              <a:xfrm rot="16200000" flipH="1">
                <a:off x="240" y="0"/>
                <a:ext cx="48" cy="48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1270">
                <a:solidFill>
                  <a:srgbClr val="000000"/>
                </a:solidFill>
                <a:miter lim="800000"/>
              </a:ln>
            </p:spPr>
            <p:txBody>
              <a:bodyPr vert="eaVert"/>
              <a:lstStyle/>
              <a:p>
                <a:endParaRPr lang="zh-CN" altLang="en-US"/>
              </a:p>
            </p:txBody>
          </p:sp>
        </p:grpSp>
        <p:grpSp>
          <p:nvGrpSpPr>
            <p:cNvPr id="9" name="Group 117"/>
            <p:cNvGrpSpPr/>
            <p:nvPr/>
          </p:nvGrpSpPr>
          <p:grpSpPr bwMode="auto">
            <a:xfrm>
              <a:off x="1344" y="576"/>
              <a:ext cx="528" cy="48"/>
              <a:chOff x="0" y="0"/>
              <a:chExt cx="528" cy="48"/>
            </a:xfrm>
          </p:grpSpPr>
          <p:sp>
            <p:nvSpPr>
              <p:cNvPr id="14368" name="AutoShape 118"/>
              <p:cNvSpPr>
                <a:spLocks noChangeArrowheads="1"/>
              </p:cNvSpPr>
              <p:nvPr/>
            </p:nvSpPr>
            <p:spPr bwMode="auto">
              <a:xfrm rot="5400000">
                <a:off x="144" y="0"/>
                <a:ext cx="48" cy="48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1270">
                <a:solidFill>
                  <a:srgbClr val="000000"/>
                </a:solidFill>
                <a:miter lim="800000"/>
              </a:ln>
            </p:spPr>
            <p:txBody>
              <a:bodyPr rot="10800000" vert="eaVert"/>
              <a:lstStyle/>
              <a:p>
                <a:endParaRPr lang="zh-CN" altLang="en-US"/>
              </a:p>
            </p:txBody>
          </p:sp>
          <p:sp>
            <p:nvSpPr>
              <p:cNvPr id="14369" name="Line 119"/>
              <p:cNvSpPr>
                <a:spLocks noChangeShapeType="1"/>
              </p:cNvSpPr>
              <p:nvPr/>
            </p:nvSpPr>
            <p:spPr bwMode="auto">
              <a:xfrm>
                <a:off x="0" y="24"/>
                <a:ext cx="52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0" name="AutoShape 120"/>
              <p:cNvSpPr>
                <a:spLocks noChangeArrowheads="1"/>
              </p:cNvSpPr>
              <p:nvPr/>
            </p:nvSpPr>
            <p:spPr bwMode="auto">
              <a:xfrm rot="16200000" flipH="1">
                <a:off x="240" y="0"/>
                <a:ext cx="48" cy="48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1270">
                <a:solidFill>
                  <a:srgbClr val="000000"/>
                </a:solidFill>
                <a:miter lim="800000"/>
              </a:ln>
            </p:spPr>
            <p:txBody>
              <a:bodyPr vert="eaVert"/>
              <a:lstStyle/>
              <a:p>
                <a:endParaRPr lang="zh-CN" altLang="en-US"/>
              </a:p>
            </p:txBody>
          </p:sp>
        </p:grpSp>
        <p:sp>
          <p:nvSpPr>
            <p:cNvPr id="14366" name="Text Box 121"/>
            <p:cNvSpPr txBox="1">
              <a:spLocks noChangeArrowheads="1"/>
            </p:cNvSpPr>
            <p:nvPr/>
          </p:nvSpPr>
          <p:spPr bwMode="auto">
            <a:xfrm>
              <a:off x="0" y="192"/>
              <a:ext cx="384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>
                  <a:latin typeface="Times New Roman" panose="02020603050405020304" pitchFamily="18" charset="0"/>
                </a:rPr>
                <a:t>输入</a:t>
              </a:r>
              <a:endParaRPr lang="zh-CN" altLang="en-US" sz="16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4367" name="Text Box 122"/>
            <p:cNvSpPr txBox="1">
              <a:spLocks noChangeArrowheads="1"/>
            </p:cNvSpPr>
            <p:nvPr/>
          </p:nvSpPr>
          <p:spPr bwMode="auto">
            <a:xfrm>
              <a:off x="0" y="624"/>
              <a:ext cx="384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>
                  <a:latin typeface="Times New Roman" panose="02020603050405020304" pitchFamily="18" charset="0"/>
                </a:rPr>
                <a:t>同相输出</a:t>
              </a:r>
              <a:endParaRPr lang="zh-CN" altLang="en-US" sz="1600" b="1" baseline="-25000">
                <a:latin typeface="Times New Roman" panose="02020603050405020304" pitchFamily="18" charset="0"/>
              </a:endParaRPr>
            </a:p>
          </p:txBody>
        </p:sp>
      </p:grpSp>
      <p:sp>
        <p:nvSpPr>
          <p:cNvPr id="9278" name="Rectangle 123" descr="40%"/>
          <p:cNvSpPr>
            <a:spLocks noChangeArrowheads="1"/>
          </p:cNvSpPr>
          <p:nvPr/>
        </p:nvSpPr>
        <p:spPr bwMode="auto">
          <a:xfrm>
            <a:off x="1168152" y="4643446"/>
            <a:ext cx="2971800" cy="528637"/>
          </a:xfrm>
          <a:prstGeom prst="rect">
            <a:avLst/>
          </a:prstGeom>
          <a:blipFill dpi="0" rotWithShape="0">
            <a:blip r:embed="rId1" cstate="print"/>
            <a:srcRect/>
            <a:tile tx="0" ty="0" sx="100000" sy="100000" flip="none" algn="tl"/>
          </a:blipFill>
          <a:ln w="9525">
            <a:solidFill>
              <a:srgbClr val="CC3300"/>
            </a:solidFill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 (t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PLH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+t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PHL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)/2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79" name="Rectangle 125"/>
          <p:cNvSpPr>
            <a:spLocks noChangeArrowheads="1"/>
          </p:cNvSpPr>
          <p:nvPr/>
        </p:nvSpPr>
        <p:spPr bwMode="auto">
          <a:xfrm>
            <a:off x="358775" y="3154633"/>
            <a:ext cx="4321175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r>
              <a:rPr lang="zh-CN" altLang="en-US" sz="2800" b="1" smtClean="0"/>
              <a:t>    表</a:t>
            </a:r>
            <a:r>
              <a:rPr lang="zh-CN" altLang="en-US" sz="2800" b="1" dirty="0"/>
              <a:t>征门电路开关速度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ns</a:t>
            </a:r>
            <a:r>
              <a:rPr lang="zh-CN" altLang="en-US" sz="2800" b="1" dirty="0" smtClean="0"/>
              <a:t>纳</a:t>
            </a:r>
            <a:r>
              <a:rPr lang="zh-CN" altLang="en-US" sz="2800" b="1" smtClean="0"/>
              <a:t>秒级，高速应用场合尤其要注意。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420159" y="538125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</a:t>
            </a: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电平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16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OH</a:t>
            </a:r>
            <a:r>
              <a:rPr lang="en-US" altLang="zh-CN" sz="2800" baseline="-25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420159" y="6005154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低</a:t>
            </a: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电平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16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OL</a:t>
            </a:r>
            <a:r>
              <a:rPr lang="en-US" altLang="zh-CN" sz="2800" baseline="-25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3481380" y="5381258"/>
            <a:ext cx="500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输出逻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辑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时的具体电压值；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2" name="Rectangle 11"/>
          <p:cNvSpPr>
            <a:spLocks noChangeArrowheads="1"/>
          </p:cNvSpPr>
          <p:nvPr/>
        </p:nvSpPr>
        <p:spPr bwMode="auto">
          <a:xfrm>
            <a:off x="3500430" y="6000768"/>
            <a:ext cx="4913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输出逻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辑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时的具体电压值； 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ldLvl="0" autoUpdateAnimBg="0"/>
      <p:bldP spid="9222" grpId="0" bldLvl="0" autoUpdateAnimBg="0"/>
      <p:bldP spid="9227" grpId="0" bldLvl="0" autoUpdateAnimBg="0"/>
      <p:bldP spid="9278" grpId="0" bldLvl="0" animBg="1" autoUpdateAnimBg="0"/>
      <p:bldP spid="9279" grpId="0" bldLvl="0" animBg="1" autoUpdateAnimBg="0"/>
      <p:bldP spid="59" grpId="0" bldLvl="0" autoUpdateAnimBg="0"/>
      <p:bldP spid="60" grpId="0" bldLvl="0" autoUpdateAnimBg="0"/>
      <p:bldP spid="61" grpId="0" bldLvl="0" autoUpdateAnimBg="0"/>
      <p:bldP spid="62" grpId="0" bldLvl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84150"/>
            <a:ext cx="8497888" cy="7239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数字芯片工作电源及布线问题</a:t>
            </a:r>
            <a:endParaRPr lang="zh-CN" altLang="en-US" smtClean="0">
              <a:latin typeface="Times New Roman" panose="02020603050405020304" pitchFamily="18" charset="0"/>
            </a:endParaRPr>
          </a:p>
        </p:txBody>
      </p:sp>
      <p:pic>
        <p:nvPicPr>
          <p:cNvPr id="33795" name="Picture 3" descr="大小比较脉冲产生计数译码显示4_自动化0207梁超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3276600" y="1268413"/>
            <a:ext cx="56896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5" name="Group 4"/>
          <p:cNvGrpSpPr/>
          <p:nvPr/>
        </p:nvGrpSpPr>
        <p:grpSpPr bwMode="auto">
          <a:xfrm>
            <a:off x="179388" y="1125538"/>
            <a:ext cx="3313112" cy="2303462"/>
            <a:chOff x="0" y="0"/>
            <a:chExt cx="2268" cy="1606"/>
          </a:xfrm>
        </p:grpSpPr>
        <p:graphicFrame>
          <p:nvGraphicFramePr>
            <p:cNvPr id="10242" name="Object 5"/>
            <p:cNvGraphicFramePr>
              <a:graphicFrameLocks noChangeAspect="1"/>
            </p:cNvGraphicFramePr>
            <p:nvPr/>
          </p:nvGraphicFramePr>
          <p:xfrm>
            <a:off x="0" y="90"/>
            <a:ext cx="2268" cy="1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5" name="" r:id="rId2" imgW="2077085" imgH="1362710" progId="Word.Picture.8">
                    <p:embed/>
                  </p:oleObj>
                </mc:Choice>
                <mc:Fallback>
                  <p:oleObj name="" r:id="rId2" imgW="2077085" imgH="1362710" progId="Word.Picture.8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3044" r="-1378"/>
                        <a:stretch>
                          <a:fillRect/>
                        </a:stretch>
                      </p:blipFill>
                      <p:spPr bwMode="auto">
                        <a:xfrm>
                          <a:off x="0" y="90"/>
                          <a:ext cx="2268" cy="151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2" name="Oval 6"/>
            <p:cNvSpPr>
              <a:spLocks noChangeArrowheads="1"/>
            </p:cNvSpPr>
            <p:nvPr/>
          </p:nvSpPr>
          <p:spPr bwMode="auto">
            <a:xfrm>
              <a:off x="1860" y="1043"/>
              <a:ext cx="318" cy="454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3" name="Oval 7"/>
            <p:cNvSpPr>
              <a:spLocks noChangeArrowheads="1"/>
            </p:cNvSpPr>
            <p:nvPr/>
          </p:nvSpPr>
          <p:spPr bwMode="auto">
            <a:xfrm>
              <a:off x="136" y="0"/>
              <a:ext cx="318" cy="499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33800" name="Picture 8" descr="DSC00027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827088" y="4773613"/>
            <a:ext cx="728027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1" name="Oval 9"/>
          <p:cNvSpPr>
            <a:spLocks noChangeArrowheads="1"/>
          </p:cNvSpPr>
          <p:nvPr/>
        </p:nvSpPr>
        <p:spPr bwMode="auto">
          <a:xfrm>
            <a:off x="6732588" y="5013325"/>
            <a:ext cx="1223962" cy="1152525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1476375" y="4303713"/>
            <a:ext cx="6948488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hlink"/>
                </a:solidFill>
              </a:rPr>
              <a:t>Vcc/V</a:t>
            </a:r>
            <a:r>
              <a:rPr lang="en-US" altLang="zh-CN" sz="1400" b="1">
                <a:solidFill>
                  <a:schemeClr val="hlink"/>
                </a:solidFill>
              </a:rPr>
              <a:t>DD</a:t>
            </a:r>
            <a:r>
              <a:rPr lang="zh-CN" altLang="en-US" b="1">
                <a:solidFill>
                  <a:schemeClr val="hlink"/>
                </a:solidFill>
              </a:rPr>
              <a:t>－</a:t>
            </a:r>
            <a:r>
              <a:rPr lang="en-US" altLang="zh-CN" b="1">
                <a:solidFill>
                  <a:schemeClr val="hlink"/>
                </a:solidFill>
              </a:rPr>
              <a:t>+5V</a:t>
            </a:r>
            <a:r>
              <a:rPr lang="zh-CN" altLang="en-US" b="1">
                <a:solidFill>
                  <a:schemeClr val="hlink"/>
                </a:solidFill>
              </a:rPr>
              <a:t>，</a:t>
            </a:r>
            <a:r>
              <a:rPr lang="en-US" altLang="zh-CN" b="1"/>
              <a:t>GND/Vss</a:t>
            </a:r>
            <a:r>
              <a:rPr lang="zh-CN" altLang="en-US" b="1"/>
              <a:t>－电源负极</a:t>
            </a:r>
            <a:r>
              <a:rPr lang="zh-CN" altLang="en-US" b="1" smtClean="0"/>
              <a:t>，参考地</a:t>
            </a:r>
            <a:endParaRPr lang="zh-CN" altLang="en-US" b="1"/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4427538" y="6140450"/>
            <a:ext cx="432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folHlink"/>
                </a:solidFill>
              </a:rPr>
              <a:t>常用于数字实验的</a:t>
            </a:r>
            <a:r>
              <a:rPr lang="zh-CN" altLang="en-US" b="1"/>
              <a:t>固定</a:t>
            </a:r>
            <a:r>
              <a:rPr lang="en-US" altLang="zh-CN" b="1">
                <a:solidFill>
                  <a:schemeClr val="folHlink"/>
                </a:solidFill>
              </a:rPr>
              <a:t>5V</a:t>
            </a:r>
            <a:r>
              <a:rPr lang="zh-CN" altLang="en-US" b="1">
                <a:solidFill>
                  <a:schemeClr val="folHlink"/>
                </a:solidFill>
              </a:rPr>
              <a:t>电源</a:t>
            </a:r>
            <a:endParaRPr lang="zh-CN" altLang="en-US" b="1">
              <a:solidFill>
                <a:schemeClr val="folHlink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718" y="3573016"/>
            <a:ext cx="8640762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/>
              <a:t>缺口齐</a:t>
            </a:r>
            <a:r>
              <a:rPr lang="zh-CN" altLang="en-US" b="1" dirty="0" smtClean="0"/>
              <a:t>左，利用</a:t>
            </a:r>
            <a:r>
              <a:rPr lang="zh-CN" altLang="en-US" b="1" dirty="0"/>
              <a:t>边条，专线分色</a:t>
            </a:r>
            <a:r>
              <a:rPr lang="zh-CN" altLang="en-US" b="1" dirty="0" smtClean="0"/>
              <a:t>；</a:t>
            </a:r>
            <a:r>
              <a:rPr lang="zh-CN" altLang="en-US" b="1" dirty="0" smtClean="0">
                <a:solidFill>
                  <a:srgbClr val="7030A0"/>
                </a:solidFill>
              </a:rPr>
              <a:t>横</a:t>
            </a:r>
            <a:r>
              <a:rPr lang="zh-CN" altLang="en-US" b="1" dirty="0">
                <a:solidFill>
                  <a:srgbClr val="7030A0"/>
                </a:solidFill>
              </a:rPr>
              <a:t>平竖直，不要跨片飞线！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3708400" y="1247775"/>
            <a:ext cx="611188" cy="1152525"/>
          </a:xfrm>
          <a:prstGeom prst="ellipse">
            <a:avLst/>
          </a:prstGeom>
          <a:noFill/>
          <a:ln w="57150">
            <a:solidFill>
              <a:srgbClr val="FF006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5220072" y="1483392"/>
            <a:ext cx="504056" cy="793480"/>
          </a:xfrm>
          <a:prstGeom prst="ellipse">
            <a:avLst/>
          </a:prstGeom>
          <a:noFill/>
          <a:ln w="57150">
            <a:solidFill>
              <a:srgbClr val="FF006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Oval 9"/>
          <p:cNvSpPr>
            <a:spLocks noChangeArrowheads="1"/>
          </p:cNvSpPr>
          <p:nvPr/>
        </p:nvSpPr>
        <p:spPr bwMode="auto">
          <a:xfrm>
            <a:off x="6480560" y="1483392"/>
            <a:ext cx="504056" cy="793480"/>
          </a:xfrm>
          <a:prstGeom prst="ellipse">
            <a:avLst/>
          </a:prstGeom>
          <a:noFill/>
          <a:ln w="57150">
            <a:solidFill>
              <a:srgbClr val="FF006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Oval 9"/>
          <p:cNvSpPr>
            <a:spLocks noChangeArrowheads="1"/>
          </p:cNvSpPr>
          <p:nvPr/>
        </p:nvSpPr>
        <p:spPr bwMode="auto">
          <a:xfrm>
            <a:off x="7855335" y="1483392"/>
            <a:ext cx="504056" cy="793480"/>
          </a:xfrm>
          <a:prstGeom prst="ellipse">
            <a:avLst/>
          </a:prstGeom>
          <a:noFill/>
          <a:ln w="57150">
            <a:solidFill>
              <a:srgbClr val="FF006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1" grpId="0" animBg="1" autoUpdateAnimBg="0"/>
      <p:bldP spid="33802" grpId="0" autoUpdateAnimBg="0"/>
      <p:bldP spid="33803" grpId="0" autoUpdateAnimBg="0"/>
      <p:bldP spid="2" grpId="0" animBg="1"/>
      <p:bldP spid="13" grpId="0" animBg="1"/>
      <p:bldP spid="14" grpId="0" animBg="1"/>
      <p:bldP spid="17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 bwMode="auto">
          <a:xfrm>
            <a:off x="683553" y="4725144"/>
            <a:ext cx="7128807" cy="5040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650" name="Rectangle 8"/>
          <p:cNvSpPr>
            <a:spLocks noChangeArrowheads="1"/>
          </p:cNvSpPr>
          <p:nvPr/>
        </p:nvSpPr>
        <p:spPr bwMode="auto">
          <a:xfrm>
            <a:off x="179388" y="1085850"/>
            <a:ext cx="8497887" cy="530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．电源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5V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核对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无误，再接入！尽量用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固定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</a:rPr>
              <a:t>5V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端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8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．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普通TTL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CMOS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门输出端不能短路、线与；</a:t>
            </a:r>
            <a:endParaRPr lang="zh-CN" altLang="en-US" sz="28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．用到的门的多余输入端处理方法：</a:t>
            </a:r>
            <a:endParaRPr lang="zh-CN" altLang="en-US" sz="28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TTL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与非门、与门：并联、接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+5V 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、悬空</a:t>
            </a:r>
            <a:endParaRPr lang="zh-CN" altLang="en-US" sz="28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TTL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或非门、或门：并联、接地、悬空</a:t>
            </a:r>
            <a:endParaRPr lang="zh-CN" altLang="en-US" sz="28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CMOS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电路的任何多余输入端均不能悬空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！！</a:t>
            </a:r>
            <a:endParaRPr lang="en-US" altLang="zh-CN" sz="28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4. 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示波器“通道设置”务必保持“</a:t>
            </a:r>
            <a:r>
              <a:rPr lang="zh-CN" altLang="en-US" sz="2800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直流耦合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”</a:t>
            </a:r>
            <a:r>
              <a:rPr lang="zh-CN" altLang="en-US" sz="28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，否则算操作有误，而且低频方波会发生波形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畸变！</a:t>
            </a:r>
            <a:endParaRPr lang="en-US" altLang="zh-CN" sz="28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5. 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信号发生器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注意数字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模拟方波不同输出口！</a:t>
            </a:r>
            <a:endParaRPr lang="en-US" altLang="zh-CN" sz="28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15888"/>
            <a:ext cx="7793038" cy="792162"/>
          </a:xfrm>
        </p:spPr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</a:rPr>
              <a:t>注意事项</a:t>
            </a:r>
            <a:r>
              <a:rPr lang="zh-CN" altLang="en-US" smtClean="0"/>
              <a:t> </a:t>
            </a:r>
            <a:r>
              <a:rPr lang="zh-CN" altLang="en-US" smtClean="0">
                <a:solidFill>
                  <a:schemeClr val="tx1"/>
                </a:solidFill>
              </a:rPr>
              <a:t>小结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6659563" y="3068638"/>
            <a:ext cx="60960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3" name="Line 4"/>
          <p:cNvSpPr>
            <a:spLocks noChangeShapeType="1"/>
          </p:cNvSpPr>
          <p:nvPr/>
        </p:nvSpPr>
        <p:spPr bwMode="auto">
          <a:xfrm>
            <a:off x="6300788" y="3644900"/>
            <a:ext cx="60960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 flipV="1">
            <a:off x="6300788" y="3644900"/>
            <a:ext cx="60960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1700213"/>
            <a:ext cx="7793037" cy="3729051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zh-CN" altLang="en-US" sz="6000" b="0" dirty="0" smtClean="0">
                <a:solidFill>
                  <a:schemeClr val="bg1">
                    <a:lumMod val="50000"/>
                  </a:schemeClr>
                </a:solidFill>
                <a:hlinkClick r:id="rId1" action="ppaction://hlinkpres?slideindex=1&amp;slidetitle="/>
              </a:rPr>
              <a:t>下次实验</a:t>
            </a:r>
            <a:br>
              <a:rPr lang="en-US" altLang="zh-CN" sz="6000" b="0" dirty="0" smtClean="0">
                <a:solidFill>
                  <a:schemeClr val="bg1">
                    <a:lumMod val="50000"/>
                  </a:schemeClr>
                </a:solidFill>
              </a:rPr>
            </a:br>
            <a:br>
              <a:rPr lang="zh-CN" altLang="en-US" sz="60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6000" b="0" dirty="0" smtClean="0">
                <a:solidFill>
                  <a:srgbClr val="FF0000"/>
                </a:solidFill>
              </a:rPr>
              <a:t>D</a:t>
            </a:r>
            <a:r>
              <a:rPr lang="zh-CN" altLang="en-US" sz="6000" b="0" dirty="0" smtClean="0">
                <a:solidFill>
                  <a:srgbClr val="FF0000"/>
                </a:solidFill>
              </a:rPr>
              <a:t>触发器设计模四加减计数器</a:t>
            </a:r>
            <a:r>
              <a:rPr lang="en-US" altLang="zh-CN" sz="6000" b="0" dirty="0" smtClean="0">
                <a:solidFill>
                  <a:srgbClr val="FF0000"/>
                </a:solidFill>
              </a:rPr>
              <a:t>+</a:t>
            </a:r>
            <a:r>
              <a:rPr lang="zh-CN" altLang="en-US" sz="6000" b="0" dirty="0" smtClean="0">
                <a:solidFill>
                  <a:srgbClr val="FF0000"/>
                </a:solidFill>
              </a:rPr>
              <a:t>流水灯</a:t>
            </a:r>
            <a:endParaRPr lang="zh-CN" altLang="en-US" sz="4000" b="0" dirty="0" smtClean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/>
          <p:cNvSpPr>
            <a:spLocks noChangeArrowheads="1"/>
          </p:cNvSpPr>
          <p:nvPr/>
        </p:nvSpPr>
        <p:spPr bwMode="auto">
          <a:xfrm>
            <a:off x="142844" y="3619767"/>
            <a:ext cx="8569325" cy="576263"/>
          </a:xfrm>
          <a:prstGeom prst="rect">
            <a:avLst/>
          </a:prstGeom>
          <a:solidFill>
            <a:srgbClr val="FFFF99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1" name="Rectangle 9"/>
          <p:cNvSpPr>
            <a:spLocks noChangeArrowheads="1"/>
          </p:cNvSpPr>
          <p:nvPr/>
        </p:nvSpPr>
        <p:spPr bwMode="auto">
          <a:xfrm>
            <a:off x="179388" y="-24"/>
            <a:ext cx="8569325" cy="576262"/>
          </a:xfrm>
          <a:prstGeom prst="rect">
            <a:avLst/>
          </a:prstGeom>
          <a:solidFill>
            <a:srgbClr val="FFFF99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" name="Rectangle 3"/>
          <p:cNvSpPr>
            <a:spLocks noChangeArrowheads="1"/>
          </p:cNvSpPr>
          <p:nvPr/>
        </p:nvSpPr>
        <p:spPr bwMode="auto">
          <a:xfrm>
            <a:off x="215930" y="3571876"/>
            <a:ext cx="8642350" cy="2905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3200" b="1" dirty="0" smtClean="0">
                <a:solidFill>
                  <a:schemeClr val="folHlink"/>
                </a:solidFill>
              </a:rPr>
              <a:t> </a:t>
            </a:r>
            <a:r>
              <a:rPr lang="en-US" altLang="zh-CN" sz="3200" b="1" dirty="0" smtClean="0"/>
              <a:t>TTL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门</a:t>
            </a: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端的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连接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不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允许输出端直接连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+5V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或连地。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华康简宋" charset="-122"/>
              </a:rPr>
              <a:t>      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康简宋" charset="-122"/>
              </a:rPr>
              <a:t>  除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</a:t>
            </a:r>
            <a:r>
              <a:rPr lang="zh-CN" altLang="en-US" sz="2800" b="1" dirty="0">
                <a:latin typeface="Times New Roman" panose="02020603050405020304" pitchFamily="18" charset="0"/>
                <a:ea typeface="华康简宋" charset="-122"/>
              </a:rPr>
              <a:t>门和三态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康简宋" charset="-122"/>
              </a:rPr>
              <a:t>门 外</a:t>
            </a:r>
            <a:r>
              <a:rPr lang="zh-CN" altLang="en-US" sz="2800" b="1" dirty="0">
                <a:latin typeface="Times New Roman" panose="02020603050405020304" pitchFamily="18" charset="0"/>
                <a:ea typeface="华康简宋" charset="-122"/>
              </a:rPr>
              <a:t>，其它门电路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康简宋" charset="-122"/>
              </a:rPr>
              <a:t>的 输出</a:t>
            </a:r>
            <a:r>
              <a:rPr lang="zh-CN" altLang="en-US" sz="2800" b="1" dirty="0">
                <a:latin typeface="Times New Roman" panose="02020603050405020304" pitchFamily="18" charset="0"/>
                <a:ea typeface="华康简宋" charset="-122"/>
              </a:rPr>
              <a:t>端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华康简宋" charset="-122"/>
              </a:rPr>
              <a:t>不</a:t>
            </a:r>
            <a:r>
              <a:rPr lang="zh-CN" altLang="en-US" sz="2800" b="1" smtClean="0">
                <a:solidFill>
                  <a:srgbClr val="0070C0"/>
                </a:solidFill>
                <a:latin typeface="Times New Roman" panose="02020603050405020304" pitchFamily="18" charset="0"/>
                <a:ea typeface="华康简宋" charset="-122"/>
              </a:rPr>
              <a:t>允许直接并接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康简宋" charset="-122"/>
              </a:rPr>
              <a:t>使用</a:t>
            </a:r>
            <a:r>
              <a:rPr lang="zh-CN" altLang="en-US" sz="2800" b="1" dirty="0">
                <a:latin typeface="Times New Roman" panose="02020603050405020304" pitchFamily="18" charset="0"/>
                <a:ea typeface="华康简宋" charset="-122"/>
              </a:rPr>
              <a:t>－即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康简宋" charset="-122"/>
              </a:rPr>
              <a:t>不可线与</a:t>
            </a:r>
            <a:r>
              <a:rPr lang="zh-CN" altLang="en-US" sz="2800" b="1" dirty="0">
                <a:latin typeface="Times New Roman" panose="02020603050405020304" pitchFamily="18" charset="0"/>
                <a:ea typeface="华康简宋" charset="-122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华康简宋" charset="-122"/>
              </a:rPr>
              <a:t>否则会引起逻辑混乱或损坏器件。</a:t>
            </a:r>
            <a:endParaRPr lang="zh-CN" altLang="en-US" sz="2800" dirty="0">
              <a:latin typeface="Times New Roman" panose="02020603050405020304" pitchFamily="18" charset="0"/>
              <a:ea typeface="华康简宋" charset="-122"/>
            </a:endParaRPr>
          </a:p>
        </p:txBody>
      </p:sp>
      <p:sp>
        <p:nvSpPr>
          <p:cNvPr id="17416" name="Rectangle 3"/>
          <p:cNvSpPr>
            <a:spLocks noChangeArrowheads="1"/>
          </p:cNvSpPr>
          <p:nvPr/>
        </p:nvSpPr>
        <p:spPr bwMode="auto">
          <a:xfrm>
            <a:off x="250825" y="188913"/>
            <a:ext cx="66246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TTL</a:t>
            </a:r>
            <a:r>
              <a:rPr lang="zh-CN" altLang="en-US" sz="4400" b="1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器件的使用规则</a:t>
            </a:r>
            <a:endParaRPr lang="zh-CN" altLang="en-US" sz="4400" b="1">
              <a:solidFill>
                <a:srgbClr val="CC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95412" y="1125538"/>
            <a:ext cx="8065020" cy="2382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工作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电源电压</a:t>
            </a:r>
            <a:r>
              <a:rPr lang="en-US" altLang="zh-CN" sz="32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3200" b="1" i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 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endParaRPr lang="en-US" altLang="zh-CN" sz="2800" b="1" dirty="0" smtClean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smtClean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要求较严格，</a:t>
            </a:r>
            <a:r>
              <a:rPr lang="zh-CN" altLang="en-US" sz="2800" b="1" dirty="0">
                <a:latin typeface="Times New Roman" panose="02020603050405020304" pitchFamily="18" charset="0"/>
                <a:ea typeface="华康简宋" charset="-122"/>
              </a:rPr>
              <a:t>只允许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康简宋" charset="-122"/>
              </a:rPr>
              <a:t>在</a:t>
            </a:r>
            <a:r>
              <a:rPr lang="en-US" altLang="zh-CN" sz="3200" b="1" dirty="0" smtClean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+5V</a:t>
            </a:r>
            <a:r>
              <a:rPr lang="en-US" altLang="zh-CN" sz="2800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华康简宋" charset="-122"/>
              </a:rPr>
              <a:t>±</a:t>
            </a:r>
            <a:r>
              <a:rPr lang="en-US" altLang="zh-CN" sz="28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10%</a:t>
            </a:r>
            <a:r>
              <a:rPr lang="en-US" altLang="zh-CN" sz="3200" b="1" dirty="0" smtClean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康简宋" charset="-122"/>
              </a:rPr>
              <a:t>范围内。</a:t>
            </a:r>
            <a:r>
              <a:rPr lang="zh-CN" altLang="en-US" sz="2800" dirty="0">
                <a:latin typeface="Times New Roman" panose="02020603050405020304" pitchFamily="18" charset="0"/>
                <a:ea typeface="华康简宋" charset="-122"/>
              </a:rPr>
              <a:t>电源电压超过</a:t>
            </a:r>
            <a:r>
              <a:rPr lang="en-US" altLang="zh-CN" sz="2800" dirty="0">
                <a:latin typeface="Times New Roman" panose="02020603050405020304" pitchFamily="18" charset="0"/>
                <a:ea typeface="华康简宋" charset="-122"/>
              </a:rPr>
              <a:t>5.5V</a:t>
            </a:r>
            <a:r>
              <a:rPr lang="zh-CN" altLang="en-US" sz="2800" dirty="0">
                <a:latin typeface="Times New Roman" panose="02020603050405020304" pitchFamily="18" charset="0"/>
                <a:ea typeface="华康简宋" charset="-122"/>
              </a:rPr>
              <a:t>易损坏芯片；低于</a:t>
            </a:r>
            <a:r>
              <a:rPr lang="en-US" altLang="zh-CN" sz="2800" dirty="0">
                <a:latin typeface="Times New Roman" panose="02020603050405020304" pitchFamily="18" charset="0"/>
                <a:ea typeface="华康简宋" charset="-122"/>
              </a:rPr>
              <a:t>4.5V</a:t>
            </a:r>
            <a:r>
              <a:rPr lang="zh-CN" altLang="en-US" sz="2800" dirty="0">
                <a:latin typeface="Times New Roman" panose="02020603050405020304" pitchFamily="18" charset="0"/>
                <a:ea typeface="华康简宋" charset="-122"/>
              </a:rPr>
              <a:t>易导致逻辑功能不正常。</a:t>
            </a:r>
            <a:endParaRPr lang="zh-CN" altLang="en-US" sz="2800" dirty="0">
              <a:latin typeface="Times New Roman" panose="02020603050405020304" pitchFamily="18" charset="0"/>
              <a:ea typeface="华康简宋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835696" y="3525858"/>
          <a:ext cx="4343400" cy="290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1" name="" r:id="rId1" imgW="2077085" imgH="1362710" progId="Word.Picture.8">
                  <p:embed/>
                </p:oleObj>
              </mc:Choice>
              <mc:Fallback>
                <p:oleObj name="" r:id="rId1" imgW="2077085" imgH="1362710" progId="Word.Picture.8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044" r="-1378"/>
                      <a:stretch>
                        <a:fillRect/>
                      </a:stretch>
                    </p:blipFill>
                    <p:spPr bwMode="auto">
                      <a:xfrm>
                        <a:off x="1835696" y="3525858"/>
                        <a:ext cx="4343400" cy="29035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5436096" y="5443088"/>
            <a:ext cx="649288" cy="792163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2051546" y="3571426"/>
            <a:ext cx="649288" cy="792162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593629" y="2833772"/>
            <a:ext cx="55787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康简宋" charset="-122"/>
              </a:rPr>
              <a:t>实际使用时还要</a:t>
            </a:r>
            <a:r>
              <a:rPr lang="zh-CN" altLang="en-US" sz="2800" smtClean="0">
                <a:latin typeface="Times New Roman" panose="02020603050405020304" pitchFamily="18" charset="0"/>
                <a:ea typeface="华康简宋" charset="-122"/>
              </a:rPr>
              <a:t>注意加</a:t>
            </a:r>
            <a:r>
              <a:rPr lang="zh-CN" altLang="en-US" sz="2800" b="1" smtClean="0">
                <a:latin typeface="Times New Roman" panose="02020603050405020304" pitchFamily="18" charset="0"/>
                <a:ea typeface="华康简宋" charset="-122"/>
              </a:rPr>
              <a:t>电源滤波</a:t>
            </a:r>
            <a:r>
              <a:rPr lang="zh-CN" altLang="en-US" sz="2800" smtClean="0">
                <a:latin typeface="Times New Roman" panose="02020603050405020304" pitchFamily="18" charset="0"/>
                <a:ea typeface="华康简宋" charset="-122"/>
              </a:rPr>
              <a:t>。</a:t>
            </a:r>
            <a:endParaRPr lang="zh-CN" altLang="en-US" sz="2800">
              <a:latin typeface="Times New Roman" panose="02020603050405020304" pitchFamily="18" charset="0"/>
              <a:ea typeface="华康简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9"/>
          <p:cNvSpPr>
            <a:spLocks noChangeArrowheads="1"/>
          </p:cNvSpPr>
          <p:nvPr/>
        </p:nvSpPr>
        <p:spPr bwMode="auto">
          <a:xfrm>
            <a:off x="179388" y="1142984"/>
            <a:ext cx="8569325" cy="576262"/>
          </a:xfrm>
          <a:prstGeom prst="rect">
            <a:avLst/>
          </a:prstGeom>
          <a:solidFill>
            <a:srgbClr val="FFFF99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179388" y="1115670"/>
            <a:ext cx="8640762" cy="65864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3200" b="1" dirty="0" smtClean="0">
                <a:cs typeface="Times New Roman" panose="02020603050405020304" pitchFamily="18" charset="0"/>
              </a:rPr>
              <a:t> 用</a:t>
            </a:r>
            <a:r>
              <a:rPr lang="zh-CN" altLang="en-US" sz="3200" b="1" dirty="0">
                <a:cs typeface="Times New Roman" panose="02020603050405020304" pitchFamily="18" charset="0"/>
              </a:rPr>
              <a:t>到的</a:t>
            </a:r>
            <a:r>
              <a:rPr lang="en-US" altLang="zh-CN" sz="3200" b="1" dirty="0">
                <a:cs typeface="Times New Roman" panose="02020603050405020304" pitchFamily="18" charset="0"/>
              </a:rPr>
              <a:t>TTL</a:t>
            </a:r>
            <a:r>
              <a:rPr lang="zh-CN" altLang="en-US" sz="3200" b="1" dirty="0">
                <a:cs typeface="Times New Roman" panose="02020603050405020304" pitchFamily="18" charset="0"/>
              </a:rPr>
              <a:t>门</a:t>
            </a:r>
            <a:r>
              <a:rPr lang="en-US" altLang="zh-CN" sz="3200" b="1" dirty="0">
                <a:cs typeface="Times New Roman" panose="02020603050405020304" pitchFamily="18" charset="0"/>
              </a:rPr>
              <a:t>(</a:t>
            </a:r>
            <a:r>
              <a:rPr lang="zh-CN" altLang="en-US" sz="3200" b="1" strike="sngStrike" dirty="0">
                <a:cs typeface="Times New Roman" panose="02020603050405020304" pitchFamily="18" charset="0"/>
              </a:rPr>
              <a:t>器件</a:t>
            </a:r>
            <a:r>
              <a:rPr lang="en-US" altLang="zh-CN" sz="3200" b="1" dirty="0">
                <a:cs typeface="Times New Roman" panose="02020603050405020304" pitchFamily="18" charset="0"/>
              </a:rPr>
              <a:t>)</a:t>
            </a:r>
            <a:r>
              <a:rPr lang="zh-CN" altLang="en-US" sz="3200" b="1" dirty="0">
                <a:cs typeface="Times New Roman" panose="02020603050405020304" pitchFamily="18" charset="0"/>
              </a:rPr>
              <a:t>的</a:t>
            </a:r>
            <a:r>
              <a:rPr lang="zh-CN" altLang="en-US" sz="3200" b="1" dirty="0">
                <a:solidFill>
                  <a:srgbClr val="0070C0"/>
                </a:solidFill>
                <a:cs typeface="Times New Roman" panose="02020603050405020304" pitchFamily="18" charset="0"/>
              </a:rPr>
              <a:t>多余</a:t>
            </a:r>
            <a:r>
              <a:rPr lang="zh-CN" altLang="en-US" sz="3200" b="1" dirty="0">
                <a:cs typeface="Times New Roman" panose="02020603050405020304" pitchFamily="18" charset="0"/>
              </a:rPr>
              <a:t>输</a:t>
            </a:r>
            <a:r>
              <a:rPr lang="zh-CN" altLang="en-US" sz="3200" b="1" dirty="0">
                <a:solidFill>
                  <a:srgbClr val="FF0000"/>
                </a:solidFill>
                <a:cs typeface="Times New Roman" panose="02020603050405020304" pitchFamily="18" charset="0"/>
              </a:rPr>
              <a:t>入</a:t>
            </a:r>
            <a:r>
              <a:rPr lang="zh-CN" altLang="en-US" sz="3200" b="1" dirty="0" smtClean="0">
                <a:cs typeface="Times New Roman" panose="02020603050405020304" pitchFamily="18" charset="0"/>
              </a:rPr>
              <a:t>端 的</a:t>
            </a:r>
            <a:r>
              <a:rPr lang="zh-CN" altLang="en-US" sz="3200" b="1" dirty="0">
                <a:cs typeface="Times New Roman" panose="02020603050405020304" pitchFamily="18" charset="0"/>
              </a:rPr>
              <a:t>连接</a:t>
            </a:r>
            <a:endParaRPr lang="zh-CN" altLang="en-US" sz="3200" b="1" dirty="0">
              <a:cs typeface="Times New Roman" panose="02020603050405020304" pitchFamily="18" charset="0"/>
            </a:endParaRP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285720" y="4643446"/>
            <a:ext cx="8281987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3200" b="1" dirty="0" smtClean="0">
                <a:solidFill>
                  <a:schemeClr val="folHlink"/>
                </a:solidFill>
                <a:latin typeface="Times New Roman" panose="02020603050405020304" pitchFamily="18" charset="0"/>
                <a:ea typeface="华康简宋" charset="-122"/>
              </a:rPr>
              <a:t>  </a:t>
            </a:r>
            <a:r>
              <a:rPr lang="en-US" altLang="zh-CN" sz="3200" b="1" dirty="0" smtClean="0">
                <a:solidFill>
                  <a:schemeClr val="folHlink"/>
                </a:solidFill>
              </a:rPr>
              <a:t>TTL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华康简宋" charset="-122"/>
              </a:rPr>
              <a:t>或门、或非门 多余输入端：</a:t>
            </a:r>
            <a:endParaRPr lang="zh-CN" altLang="en-US" sz="3200" b="1" dirty="0">
              <a:solidFill>
                <a:schemeClr val="folHlink"/>
              </a:solidFill>
              <a:latin typeface="Times New Roman" panose="02020603050405020304" pitchFamily="18" charset="0"/>
              <a:ea typeface="华康简宋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华康简宋" charset="-122"/>
              </a:rPr>
              <a:t>     </a:t>
            </a:r>
            <a:r>
              <a:rPr lang="zh-CN" altLang="en-US" sz="2800" dirty="0" smtClean="0">
                <a:latin typeface="Times New Roman" panose="02020603050405020304" pitchFamily="18" charset="0"/>
                <a:ea typeface="华康简宋" charset="-122"/>
              </a:rPr>
              <a:t>   显然</a:t>
            </a:r>
            <a:r>
              <a:rPr lang="zh-CN" altLang="en-US" sz="2800" dirty="0">
                <a:latin typeface="Times New Roman" panose="02020603050405020304" pitchFamily="18" charset="0"/>
                <a:ea typeface="华康简宋" charset="-122"/>
              </a:rPr>
              <a:t>不能悬空，</a:t>
            </a:r>
            <a:r>
              <a:rPr lang="zh-CN" altLang="en-US" sz="2800" b="1" dirty="0">
                <a:latin typeface="Times New Roman" panose="02020603050405020304" pitchFamily="18" charset="0"/>
                <a:ea typeface="华康简宋" charset="-122"/>
              </a:rPr>
              <a:t>只能接</a:t>
            </a:r>
            <a:r>
              <a:rPr lang="en-US" altLang="zh-CN" sz="2800" b="1" dirty="0">
                <a:latin typeface="Times New Roman" panose="02020603050405020304" pitchFamily="18" charset="0"/>
                <a:ea typeface="华康简宋" charset="-122"/>
              </a:rPr>
              <a:t>GND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康简宋" charset="-122"/>
              </a:rPr>
              <a:t>地或并联；</a:t>
            </a:r>
            <a:r>
              <a:rPr lang="zh-CN" altLang="en-US" sz="2800" dirty="0" smtClean="0">
                <a:latin typeface="Times New Roman" panose="02020603050405020304" pitchFamily="18" charset="0"/>
                <a:ea typeface="华康简宋" charset="-122"/>
              </a:rPr>
              <a:t>   </a:t>
            </a:r>
            <a:endParaRPr lang="zh-CN" altLang="en-US" sz="2800" dirty="0">
              <a:latin typeface="Times New Roman" panose="02020603050405020304" pitchFamily="18" charset="0"/>
              <a:ea typeface="华康简宋" charset="-122"/>
            </a:endParaRP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50825" y="1861146"/>
            <a:ext cx="8642350" cy="278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3200" b="1" dirty="0" smtClean="0">
                <a:solidFill>
                  <a:schemeClr val="folHlink"/>
                </a:solidFill>
              </a:rPr>
              <a:t>  TTL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华康简宋" charset="-122"/>
              </a:rPr>
              <a:t>与门、与非门 </a:t>
            </a: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华康简宋" charset="-122"/>
              </a:rPr>
              <a:t>多余输入端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华康简宋" charset="-122"/>
              </a:rPr>
              <a:t>：</a:t>
            </a:r>
            <a:endParaRPr lang="zh-CN" altLang="en-US" sz="3200" b="1" dirty="0">
              <a:solidFill>
                <a:schemeClr val="folHlink"/>
              </a:solidFill>
              <a:latin typeface="Times New Roman" panose="02020603050405020304" pitchFamily="18" charset="0"/>
              <a:ea typeface="华康简宋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康简宋" charset="-122"/>
              </a:rPr>
              <a:t>     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康简宋" charset="-122"/>
              </a:rPr>
              <a:t>   </a:t>
            </a:r>
            <a:r>
              <a:rPr lang="zh-CN" altLang="en-US" sz="2800" dirty="0" smtClean="0">
                <a:latin typeface="Times New Roman" panose="02020603050405020304" pitchFamily="18" charset="0"/>
                <a:ea typeface="华康简宋" charset="-122"/>
              </a:rPr>
              <a:t>理论上</a:t>
            </a:r>
            <a:r>
              <a:rPr lang="zh-CN" altLang="en-US" sz="2800" dirty="0">
                <a:latin typeface="Times New Roman" panose="02020603050405020304" pitchFamily="18" charset="0"/>
                <a:ea typeface="华康简宋" charset="-122"/>
              </a:rPr>
              <a:t>可悬空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视作</a:t>
            </a:r>
            <a:r>
              <a:rPr lang="zh-CN" altLang="en-US" sz="2800" dirty="0">
                <a:latin typeface="Times New Roman" panose="02020603050405020304" pitchFamily="18" charset="0"/>
                <a:ea typeface="华康简宋" charset="-122"/>
              </a:rPr>
              <a:t>高电平；</a:t>
            </a:r>
            <a:r>
              <a:rPr lang="zh-CN" altLang="en-US" sz="2800" b="1" dirty="0">
                <a:latin typeface="Times New Roman" panose="02020603050405020304" pitchFamily="18" charset="0"/>
                <a:ea typeface="华康简宋" charset="-122"/>
              </a:rPr>
              <a:t>但实用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康简宋" charset="-122"/>
              </a:rPr>
              <a:t>中易</a:t>
            </a:r>
            <a:r>
              <a:rPr lang="zh-CN" altLang="en-US" sz="2800" b="1" dirty="0">
                <a:latin typeface="Times New Roman" panose="02020603050405020304" pitchFamily="18" charset="0"/>
                <a:ea typeface="华康简宋" charset="-122"/>
              </a:rPr>
              <a:t>受到外界干扰！</a:t>
            </a:r>
            <a:endParaRPr lang="en-US" altLang="zh-CN" sz="2800" b="1" dirty="0">
              <a:latin typeface="Times New Roman" panose="02020603050405020304" pitchFamily="18" charset="0"/>
              <a:ea typeface="华康简宋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ea typeface="华康简宋" charset="-122"/>
              </a:rPr>
              <a:t>    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华康简宋" charset="-122"/>
              </a:rPr>
              <a:t> 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华康简宋" charset="-122"/>
              </a:rPr>
              <a:t>故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康简宋" charset="-122"/>
              </a:rPr>
              <a:t>实际电路中要</a:t>
            </a:r>
            <a:r>
              <a:rPr lang="zh-CN" altLang="en-US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华康简宋" charset="-122"/>
              </a:rPr>
              <a:t>接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  </a:t>
            </a:r>
            <a:r>
              <a:rPr lang="zh-CN" altLang="en-US" sz="2800" dirty="0">
                <a:latin typeface="Times New Roman" panose="02020603050405020304" pitchFamily="18" charset="0"/>
                <a:ea typeface="华康简宋" charset="-122"/>
              </a:rPr>
              <a:t>或 与某个有用输入端并联（但会增加从信号获取的电流。</a:t>
            </a:r>
            <a:r>
              <a:rPr lang="zh-CN" altLang="en-US" sz="3200" dirty="0">
                <a:latin typeface="Times New Roman" panose="02020603050405020304" pitchFamily="18" charset="0"/>
                <a:ea typeface="华康简宋" charset="-122"/>
              </a:rPr>
              <a:t>）</a:t>
            </a:r>
            <a:endParaRPr lang="zh-CN" altLang="en-US" sz="3200" dirty="0">
              <a:latin typeface="Times New Roman" panose="02020603050405020304" pitchFamily="18" charset="0"/>
              <a:ea typeface="华康简宋" charset="-122"/>
            </a:endParaRPr>
          </a:p>
        </p:txBody>
      </p:sp>
      <p:sp>
        <p:nvSpPr>
          <p:cNvPr id="17416" name="Rectangle 3"/>
          <p:cNvSpPr>
            <a:spLocks noChangeArrowheads="1"/>
          </p:cNvSpPr>
          <p:nvPr/>
        </p:nvSpPr>
        <p:spPr bwMode="auto">
          <a:xfrm>
            <a:off x="250825" y="188913"/>
            <a:ext cx="66246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TTL</a:t>
            </a:r>
            <a:r>
              <a:rPr lang="zh-CN" altLang="en-US" sz="4400" b="1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器件的使用规则</a:t>
            </a:r>
            <a:endParaRPr lang="zh-CN" altLang="en-US" sz="4400" b="1">
              <a:solidFill>
                <a:srgbClr val="CC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3553" name="Object 1"/>
          <p:cNvGraphicFramePr>
            <a:graphicFrameLocks noChangeAspect="1"/>
          </p:cNvGraphicFramePr>
          <p:nvPr/>
        </p:nvGraphicFramePr>
        <p:xfrm>
          <a:off x="3857620" y="3071810"/>
          <a:ext cx="43434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4" name="" r:id="rId1" imgW="2077085" imgH="1362710" progId="Word.Picture.8">
                  <p:embed/>
                </p:oleObj>
              </mc:Choice>
              <mc:Fallback>
                <p:oleObj name="" r:id="rId1" imgW="2077085" imgH="1362710" progId="Word.Picture.8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044" r="-1378"/>
                      <a:stretch>
                        <a:fillRect/>
                      </a:stretch>
                    </p:blipFill>
                    <p:spPr bwMode="auto">
                      <a:xfrm>
                        <a:off x="3857620" y="3071810"/>
                        <a:ext cx="4343400" cy="2895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连接符 10"/>
          <p:cNvCxnSpPr/>
          <p:nvPr/>
        </p:nvCxnSpPr>
        <p:spPr bwMode="auto">
          <a:xfrm rot="5400000">
            <a:off x="4001290" y="5499908"/>
            <a:ext cx="857256" cy="158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椭圆 11"/>
          <p:cNvSpPr/>
          <p:nvPr/>
        </p:nvSpPr>
        <p:spPr bwMode="auto">
          <a:xfrm>
            <a:off x="4714876" y="4929198"/>
            <a:ext cx="500066" cy="71438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88956" y="5929330"/>
            <a:ext cx="8640762" cy="58785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zh-CN" altLang="en-US" sz="2800" b="1" dirty="0"/>
              <a:t>► 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没</a:t>
            </a:r>
            <a:r>
              <a:rPr lang="zh-CN" altLang="en-US" sz="2800" b="1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用</a:t>
            </a:r>
            <a:r>
              <a:rPr lang="zh-CN" altLang="en-US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到</a:t>
            </a:r>
            <a:r>
              <a:rPr lang="zh-CN" altLang="en-US" sz="2800" b="1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的门</a:t>
            </a:r>
            <a:r>
              <a:rPr lang="zh-CN" altLang="en-US" sz="2800" b="1" dirty="0" smtClean="0">
                <a:cs typeface="Times New Roman" panose="02020603050405020304" pitchFamily="18" charset="0"/>
              </a:rPr>
              <a:t>整个就空</a:t>
            </a:r>
            <a:r>
              <a:rPr lang="zh-CN" altLang="en-US" sz="2800" b="1" smtClean="0">
                <a:cs typeface="Times New Roman" panose="02020603050405020304" pitchFamily="18" charset="0"/>
              </a:rPr>
              <a:t>着，不要挪用</a:t>
            </a:r>
            <a:r>
              <a:rPr lang="zh-CN" altLang="en-US" sz="2800" b="1" dirty="0" smtClean="0">
                <a:cs typeface="Times New Roman" panose="02020603050405020304" pitchFamily="18" charset="0"/>
              </a:rPr>
              <a:t>空</a:t>
            </a:r>
            <a:r>
              <a:rPr lang="zh-CN" altLang="en-US" sz="2800" b="1" smtClean="0">
                <a:cs typeface="Times New Roman" panose="02020603050405020304" pitchFamily="18" charset="0"/>
              </a:rPr>
              <a:t>脚所占位置！</a:t>
            </a:r>
            <a:endParaRPr lang="zh-CN" altLang="en-US" sz="3200" b="1" dirty="0">
              <a:cs typeface="Times New Roman" panose="02020603050405020304" pitchFamily="18" charset="0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 rot="16200000" flipH="1">
            <a:off x="5000628" y="4643446"/>
            <a:ext cx="142876" cy="14287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 flipV="1">
            <a:off x="5143504" y="4572008"/>
            <a:ext cx="285752" cy="2143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323850" y="2996952"/>
            <a:ext cx="842486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Times New Roman" panose="02020603050405020304" pitchFamily="18" charset="0"/>
                <a:ea typeface="创艺简细圆" charset="-122"/>
              </a:rPr>
              <a:t> 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创艺简细圆" charset="-122"/>
              </a:rPr>
              <a:t>开、关</a:t>
            </a:r>
            <a:r>
              <a:rPr lang="zh-CN" altLang="en-US" sz="2800" b="1" smtClean="0">
                <a:latin typeface="Times New Roman" panose="02020603050405020304" pitchFamily="18" charset="0"/>
                <a:ea typeface="创艺简细圆" charset="-122"/>
              </a:rPr>
              <a:t>门电平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约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400" smtClean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/2)</a:t>
            </a:r>
            <a:r>
              <a:rPr lang="en-US" altLang="zh-CN" smtClean="0">
                <a:solidFill>
                  <a:srgbClr val="FF0000"/>
                </a:solidFill>
                <a:cs typeface="Times New Roman" panose="02020603050405020304" pitchFamily="18" charset="0"/>
              </a:rPr>
              <a:t>±</a:t>
            </a:r>
            <a:r>
              <a:rPr lang="en-US" altLang="zh-CN" smtClean="0">
                <a:cs typeface="Times New Roman" panose="02020603050405020304" pitchFamily="18" charset="0"/>
              </a:rPr>
              <a:t> (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200" smtClean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，典型值</a:t>
            </a:r>
            <a:r>
              <a: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3.5V</a:t>
            </a:r>
            <a:r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1.5V    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4341" name="Text Box 7"/>
          <p:cNvSpPr txBox="1">
            <a:spLocks noChangeArrowheads="1"/>
          </p:cNvSpPr>
          <p:nvPr/>
        </p:nvSpPr>
        <p:spPr bwMode="auto">
          <a:xfrm>
            <a:off x="323850" y="1772816"/>
            <a:ext cx="7856538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>
                <a:cs typeface="Times New Roman" panose="02020603050405020304" pitchFamily="18" charset="0"/>
              </a:rPr>
              <a:t> 输</a:t>
            </a:r>
            <a:r>
              <a:rPr lang="zh-CN" altLang="en-US" sz="2800" b="1">
                <a:solidFill>
                  <a:schemeClr val="folHlink"/>
                </a:solidFill>
                <a:cs typeface="Times New Roman" panose="02020603050405020304" pitchFamily="18" charset="0"/>
              </a:rPr>
              <a:t>出高</a:t>
            </a:r>
            <a:r>
              <a:rPr lang="zh-CN" altLang="en-US" sz="2800" b="1">
                <a:cs typeface="Times New Roman" panose="02020603050405020304" pitchFamily="18" charset="0"/>
              </a:rPr>
              <a:t>电平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OH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一般</a:t>
            </a:r>
            <a:r>
              <a:rPr lang="en-US" altLang="zh-CN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OH </a:t>
            </a:r>
            <a:r>
              <a:rPr lang="en-US" altLang="zh-CN" b="1" smtClean="0">
                <a:ea typeface="华康简宋" charset="-122"/>
              </a:rPr>
              <a:t>≥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4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>
                <a:cs typeface="Times New Roman" panose="02020603050405020304" pitchFamily="18" charset="0"/>
              </a:rPr>
              <a:t>–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0.5V   </a:t>
            </a:r>
            <a:endParaRPr lang="zh-CN" altLang="en-US" b="1">
              <a:ea typeface="黑体" panose="02010609060101010101" pitchFamily="49" charset="-122"/>
            </a:endParaRPr>
          </a:p>
        </p:txBody>
      </p:sp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323850" y="2420888"/>
            <a:ext cx="842486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Times New Roman" panose="02020603050405020304" pitchFamily="18" charset="0"/>
                <a:ea typeface="创艺简细圆" charset="-122"/>
              </a:rPr>
              <a:t> 输</a:t>
            </a:r>
            <a:r>
              <a:rPr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创艺简细圆" charset="-122"/>
              </a:rPr>
              <a:t>出低</a:t>
            </a:r>
            <a:r>
              <a:rPr lang="zh-CN" altLang="en-US" sz="2800" b="1">
                <a:latin typeface="Times New Roman" panose="02020603050405020304" pitchFamily="18" charset="0"/>
                <a:ea typeface="创艺简细圆" charset="-122"/>
              </a:rPr>
              <a:t>电平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OL  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一般</a:t>
            </a:r>
            <a:r>
              <a:rPr lang="en-US" altLang="zh-CN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 </a:t>
            </a:r>
            <a:r>
              <a:rPr lang="en-US" altLang="zh-CN" b="1" smtClean="0">
                <a:latin typeface="Times New Roman" panose="02020603050405020304" pitchFamily="18" charset="0"/>
                <a:ea typeface="华康简宋" charset="-122"/>
              </a:rPr>
              <a:t>≤</a:t>
            </a:r>
            <a:r>
              <a:rPr lang="en-US" altLang="zh-CN" b="1" i="1" smtClean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400" b="1" smtClean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altLang="zh-CN" b="1" smtClean="0">
                <a:cs typeface="Times New Roman" panose="02020603050405020304" pitchFamily="18" charset="0"/>
              </a:rPr>
              <a:t>+</a:t>
            </a:r>
            <a:r>
              <a: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0.5V    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8434" name="Rectangle 10"/>
          <p:cNvSpPr>
            <a:spLocks noChangeArrowheads="1"/>
          </p:cNvSpPr>
          <p:nvPr/>
        </p:nvSpPr>
        <p:spPr bwMode="auto">
          <a:xfrm>
            <a:off x="251271" y="4509120"/>
            <a:ext cx="8785225" cy="216024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323850" y="4293096"/>
            <a:ext cx="8496300" cy="185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电源电压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b="1" dirty="0">
                <a:latin typeface="Times New Roman" panose="02020603050405020304" pitchFamily="18" charset="0"/>
              </a:rPr>
              <a:t>+V</a:t>
            </a:r>
            <a:r>
              <a:rPr lang="en-US" altLang="zh-CN" sz="1400" b="1" dirty="0">
                <a:latin typeface="Times New Roman" panose="02020603050405020304" pitchFamily="18" charset="0"/>
              </a:rPr>
              <a:t>DD</a:t>
            </a:r>
            <a:r>
              <a:rPr lang="zh-CN" altLang="en-US" b="1" dirty="0">
                <a:latin typeface="Times New Roman" panose="02020603050405020304" pitchFamily="18" charset="0"/>
              </a:rPr>
              <a:t>接电源正极，</a:t>
            </a:r>
            <a:r>
              <a:rPr lang="en-US" altLang="zh-CN" b="1" dirty="0">
                <a:latin typeface="Times New Roman" panose="02020603050405020304" pitchFamily="18" charset="0"/>
              </a:rPr>
              <a:t>V</a:t>
            </a:r>
            <a:r>
              <a:rPr lang="en-US" altLang="zh-CN" sz="1400" b="1" dirty="0">
                <a:latin typeface="Times New Roman" panose="02020603050405020304" pitchFamily="18" charset="0"/>
              </a:rPr>
              <a:t>SS</a:t>
            </a:r>
            <a:r>
              <a:rPr lang="zh-CN" altLang="en-US" b="1" dirty="0">
                <a:latin typeface="Times New Roman" panose="02020603050405020304" pitchFamily="18" charset="0"/>
              </a:rPr>
              <a:t>接电源</a:t>
            </a:r>
            <a:r>
              <a:rPr lang="zh-CN" altLang="en-US" b="1" dirty="0" smtClean="0">
                <a:latin typeface="Times New Roman" panose="02020603050405020304" pitchFamily="18" charset="0"/>
              </a:rPr>
              <a:t>负极</a:t>
            </a: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即参考地</a:t>
            </a:r>
            <a:r>
              <a:rPr lang="en-US" altLang="zh-CN" b="1" dirty="0" smtClean="0">
                <a:latin typeface="Times New Roman" panose="02020603050405020304" pitchFamily="18" charset="0"/>
              </a:rPr>
              <a:t>--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0V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zh-CN" altLang="en-US" b="1" dirty="0" smtClean="0">
                <a:solidFill>
                  <a:srgbClr val="FF0066"/>
                </a:solidFill>
                <a:latin typeface="Times New Roman" panose="02020603050405020304" pitchFamily="18" charset="0"/>
              </a:rPr>
              <a:t>不可以接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</a:rPr>
              <a:t>反</a:t>
            </a:r>
            <a:r>
              <a:rPr lang="zh-CN" altLang="en-US" b="1" dirty="0" smtClean="0">
                <a:solidFill>
                  <a:srgbClr val="FF0066"/>
                </a:solidFill>
                <a:latin typeface="Times New Roman" panose="02020603050405020304" pitchFamily="18" charset="0"/>
              </a:rPr>
              <a:t>！！</a:t>
            </a:r>
            <a:endParaRPr lang="zh-CN" altLang="en-US" b="1" dirty="0">
              <a:solidFill>
                <a:srgbClr val="FF0066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ct val="100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+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zh-CN" altLang="en-US" b="1" dirty="0">
                <a:latin typeface="Times New Roman" panose="02020603050405020304" pitchFamily="18" charset="0"/>
                <a:ea typeface="华康简宋" charset="-122"/>
              </a:rPr>
              <a:t>一般在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+3V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~+15V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较宽</a:t>
            </a:r>
            <a:r>
              <a:rPr lang="zh-CN" altLang="en-US" b="1" dirty="0">
                <a:latin typeface="Times New Roman" panose="02020603050405020304" pitchFamily="18" charset="0"/>
                <a:ea typeface="华康简宋" charset="-122"/>
              </a:rPr>
              <a:t>范围内均可正常工作，还允许波动</a:t>
            </a:r>
            <a:r>
              <a:rPr lang="en-US" altLang="zh-CN" b="1" dirty="0">
                <a:latin typeface="Times New Roman" panose="02020603050405020304" pitchFamily="18" charset="0"/>
                <a:ea typeface="华康简宋" charset="-122"/>
              </a:rPr>
              <a:t>±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10%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</a:rPr>
              <a:t>。本课程统一用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+5V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</a:rPr>
              <a:t>。          </a:t>
            </a:r>
            <a:r>
              <a:rPr lang="zh-CN" altLang="en-US" dirty="0">
                <a:latin typeface="Times New Roman" panose="02020603050405020304" pitchFamily="18" charset="0"/>
              </a:rPr>
              <a:t>－</a:t>
            </a:r>
            <a:r>
              <a:rPr lang="en-US" altLang="zh-CN" sz="2000" i="1" dirty="0">
                <a:latin typeface="Times New Roman" panose="02020603050405020304" pitchFamily="18" charset="0"/>
                <a:ea typeface="楷体_GB2312" pitchFamily="49" charset="-122"/>
              </a:rPr>
              <a:t>CMOS</a:t>
            </a:r>
            <a:r>
              <a:rPr lang="zh-CN" altLang="en-US" sz="2000" i="1" dirty="0">
                <a:latin typeface="Times New Roman" panose="02020603050405020304" pitchFamily="18" charset="0"/>
                <a:ea typeface="楷体_GB2312" pitchFamily="49" charset="-122"/>
              </a:rPr>
              <a:t>芯片优点之一</a:t>
            </a:r>
            <a:endParaRPr lang="zh-CN" altLang="en-US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323850" y="1125538"/>
            <a:ext cx="8424863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很低！</a:t>
            </a:r>
            <a:r>
              <a:rPr lang="zh-CN" altLang="en-US" sz="2800" smtClean="0">
                <a:latin typeface="Times New Roman" panose="02020603050405020304" pitchFamily="18" charset="0"/>
                <a:ea typeface="华康简宋" charset="-122"/>
              </a:rPr>
              <a:t>微瓦级；</a:t>
            </a:r>
            <a:r>
              <a:rPr lang="en-US" altLang="zh-CN" sz="3200" b="1" smtClean="0">
                <a:latin typeface="Times New Roman" panose="02020603050405020304" pitchFamily="18" charset="0"/>
                <a:ea typeface="华康简宋" charset="-122"/>
              </a:rPr>
              <a:t>t</a:t>
            </a:r>
            <a:r>
              <a:rPr lang="en-US" altLang="zh-CN" sz="2000" b="1" smtClean="0">
                <a:latin typeface="Times New Roman" panose="02020603050405020304" pitchFamily="18" charset="0"/>
                <a:ea typeface="华康简宋" charset="-122"/>
              </a:rPr>
              <a:t>pd</a:t>
            </a:r>
            <a:r>
              <a:rPr lang="en-US" altLang="zh-CN" sz="2800" smtClean="0">
                <a:latin typeface="Times New Roman" panose="02020603050405020304" pitchFamily="18" charset="0"/>
                <a:ea typeface="华康简宋" charset="-122"/>
              </a:rPr>
              <a:t> </a:t>
            </a:r>
            <a:r>
              <a:rPr lang="zh-CN" altLang="en-US" sz="2800" smtClean="0">
                <a:latin typeface="Times New Roman" panose="02020603050405020304" pitchFamily="18" charset="0"/>
                <a:ea typeface="华康简宋" charset="-122"/>
              </a:rPr>
              <a:t>较大</a:t>
            </a:r>
            <a:r>
              <a:rPr lang="en-US" altLang="zh-CN" smtClean="0">
                <a:latin typeface="Times New Roman" panose="02020603050405020304" pitchFamily="18" charset="0"/>
                <a:ea typeface="华康简宋" charset="-122"/>
              </a:rPr>
              <a:t>-</a:t>
            </a:r>
            <a:r>
              <a:rPr lang="zh-CN" altLang="en-US" smtClean="0">
                <a:latin typeface="Times New Roman" panose="02020603050405020304" pitchFamily="18" charset="0"/>
                <a:ea typeface="华康简宋" charset="-122"/>
              </a:rPr>
              <a:t>初期</a:t>
            </a:r>
            <a:r>
              <a:rPr lang="zh-CN" altLang="en-US">
                <a:latin typeface="Times New Roman" panose="02020603050405020304" pitchFamily="18" charset="0"/>
                <a:ea typeface="华康简宋" charset="-122"/>
              </a:rPr>
              <a:t>型</a:t>
            </a:r>
            <a:r>
              <a:rPr lang="zh-CN" altLang="en-US" sz="2800">
                <a:latin typeface="Times New Roman" panose="02020603050405020304" pitchFamily="18" charset="0"/>
                <a:ea typeface="华康简宋" charset="-122"/>
              </a:rPr>
              <a:t>；</a:t>
            </a:r>
            <a:r>
              <a:rPr lang="zh-CN" altLang="en-US" sz="2800" b="1" smtClean="0">
                <a:latin typeface="Times New Roman" panose="02020603050405020304" pitchFamily="18" charset="0"/>
                <a:ea typeface="华康简宋" charset="-122"/>
              </a:rPr>
              <a:t>扇出</a:t>
            </a:r>
            <a:r>
              <a:rPr lang="zh-CN" altLang="en-US" sz="2800" smtClean="0">
                <a:latin typeface="Times New Roman" panose="02020603050405020304" pitchFamily="18" charset="0"/>
                <a:ea typeface="华康简宋" charset="-122"/>
              </a:rPr>
              <a:t>略强；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220119" y="1877690"/>
          <a:ext cx="5406548" cy="2308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7" name="" r:id="rId1" imgW="2077085" imgH="829310" progId="Word.Picture.8">
                  <p:embed/>
                </p:oleObj>
              </mc:Choice>
              <mc:Fallback>
                <p:oleObj name="" r:id="rId1" imgW="2077085" imgH="829310" progId="Word.Picture.8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044" r="-1378"/>
                      <a:stretch>
                        <a:fillRect/>
                      </a:stretch>
                    </p:blipFill>
                    <p:spPr bwMode="auto">
                      <a:xfrm>
                        <a:off x="2220119" y="1877690"/>
                        <a:ext cx="5406548" cy="2308548"/>
                      </a:xfrm>
                      <a:prstGeom prst="rect">
                        <a:avLst/>
                      </a:prstGeom>
                      <a:solidFill>
                        <a:srgbClr val="FFF4C8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6732240" y="3336740"/>
            <a:ext cx="649288" cy="792163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2627784" y="2003166"/>
            <a:ext cx="649288" cy="792162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5"/>
          <p:cNvSpPr txBox="1">
            <a:spLocks noChangeArrowheads="1"/>
          </p:cNvSpPr>
          <p:nvPr/>
        </p:nvSpPr>
        <p:spPr bwMode="auto">
          <a:xfrm>
            <a:off x="179388" y="116632"/>
            <a:ext cx="8137028" cy="719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400" b="1" dirty="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3. CMOS</a:t>
            </a:r>
            <a:r>
              <a:rPr lang="zh-CN" altLang="en-US" sz="4400" b="1" dirty="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门参数及使用规则</a:t>
            </a:r>
            <a:r>
              <a:rPr lang="zh-CN" altLang="en-US" sz="3600" b="1" dirty="0" smtClean="0">
                <a:solidFill>
                  <a:schemeClr val="folHlink"/>
                </a:solidFill>
                <a:ea typeface="华康简宋" charset="-122"/>
              </a:rPr>
              <a:t> </a:t>
            </a:r>
            <a:endParaRPr lang="zh-CN" altLang="en-US" sz="3600" b="1" dirty="0" smtClean="0">
              <a:solidFill>
                <a:schemeClr val="folHlink"/>
              </a:solidFill>
              <a:ea typeface="华康简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99"/>
                                      </p:to>
                                    </p:set>
                                    <p:animEffect filter="image" prLst="opacity: 0.99">
                                      <p:cBhvr rctx="IE">
                                        <p:cTn id="48" dur="indefinite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utoUpdateAnimBg="0"/>
      <p:bldP spid="14341" grpId="0" bldLvl="0" autoUpdateAnimBg="0"/>
      <p:bldP spid="14341" grpId="1"/>
      <p:bldP spid="14341" grpId="2"/>
      <p:bldP spid="14342" grpId="0" bldLvl="0" autoUpdateAnimBg="0"/>
      <p:bldP spid="14340" grpId="0" bldLvl="0" autoUpdateAnimBg="0"/>
      <p:bldP spid="11" grpId="0" animBg="1"/>
      <p:bldP spid="11" grpId="1" animBg="1"/>
      <p:bldP spid="12" grpId="0" animBg="1"/>
      <p:bldP spid="1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9"/>
          <p:cNvSpPr>
            <a:spLocks noChangeArrowheads="1"/>
          </p:cNvSpPr>
          <p:nvPr/>
        </p:nvSpPr>
        <p:spPr bwMode="auto">
          <a:xfrm>
            <a:off x="217799" y="1196752"/>
            <a:ext cx="8424862" cy="297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CMOS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门输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入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端的连接：</a:t>
            </a:r>
            <a:endParaRPr lang="zh-CN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800" b="1" dirty="0" smtClean="0">
                <a:solidFill>
                  <a:schemeClr val="folHlink"/>
                </a:solidFill>
                <a:latin typeface="Times New Roman" panose="02020603050405020304" pitchFamily="18" charset="0"/>
                <a:ea typeface="华康简宋" charset="-122"/>
              </a:rPr>
              <a:t>逻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华康简宋" charset="-122"/>
              </a:rPr>
              <a:t>辑门的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康简宋" charset="-122"/>
              </a:rPr>
              <a:t>多余输入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康简宋" charset="-122"/>
              </a:rPr>
              <a:t>端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华康简宋" charset="-122"/>
              </a:rPr>
              <a:t>不能悬空！</a:t>
            </a:r>
            <a:r>
              <a:rPr lang="zh-CN" altLang="en-US" sz="2800" b="1" dirty="0">
                <a:latin typeface="Times New Roman" panose="02020603050405020304" pitchFamily="18" charset="0"/>
                <a:ea typeface="华康简宋" charset="-122"/>
              </a:rPr>
              <a:t>必须按逻辑要求接</a:t>
            </a:r>
            <a:r>
              <a:rPr lang="en-US" altLang="zh-CN" sz="2800" b="1" dirty="0">
                <a:latin typeface="Times New Roman" panose="02020603050405020304" pitchFamily="18" charset="0"/>
                <a:ea typeface="华康简宋" charset="-122"/>
              </a:rPr>
              <a:t>+V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康简宋" charset="-122"/>
              </a:rPr>
              <a:t>DD</a:t>
            </a:r>
            <a:r>
              <a:rPr lang="zh-CN" altLang="en-US" sz="2800" b="1" dirty="0">
                <a:latin typeface="Times New Roman" panose="02020603050405020304" pitchFamily="18" charset="0"/>
                <a:ea typeface="华康简宋" charset="-122"/>
              </a:rPr>
              <a:t>或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康简宋" charset="-122"/>
              </a:rPr>
              <a:t>V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华康简宋" charset="-122"/>
              </a:rPr>
              <a:t>SS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康简宋" charset="-122"/>
              </a:rPr>
              <a:t>，也可以并联使用</a:t>
            </a:r>
            <a:endParaRPr lang="en-US" altLang="zh-CN" sz="2800" b="1" dirty="0" smtClean="0">
              <a:latin typeface="Times New Roman" panose="02020603050405020304" pitchFamily="18" charset="0"/>
              <a:ea typeface="华康简宋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华康简宋" charset="-122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康简宋" charset="-122"/>
              </a:rPr>
              <a:t>**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康简宋" charset="-122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+mn-ea"/>
                <a:ea typeface="+mn-ea"/>
              </a:rPr>
              <a:t>CMOS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输入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端悬空时</a:t>
            </a:r>
            <a:r>
              <a:rPr lang="zh-CN" altLang="en-US" sz="3200" b="1" dirty="0" smtClean="0">
                <a:solidFill>
                  <a:srgbClr val="FF0000"/>
                </a:solidFill>
                <a:latin typeface="+mn-ea"/>
                <a:ea typeface="+mn-ea"/>
              </a:rPr>
              <a:t>，电平状态不确定，无法正常工作。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19460" name="Rectangle 15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16632"/>
            <a:ext cx="8137028" cy="719981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400" b="1" dirty="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3. CMOS</a:t>
            </a:r>
            <a:r>
              <a:rPr lang="zh-CN" altLang="en-US" sz="4400" b="1" dirty="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门参数及使用规则</a:t>
            </a:r>
            <a:r>
              <a:rPr lang="zh-CN" altLang="en-US" sz="3600" b="1" dirty="0" smtClean="0">
                <a:solidFill>
                  <a:schemeClr val="folHlink"/>
                </a:solidFill>
                <a:ea typeface="华康简宋" charset="-122"/>
              </a:rPr>
              <a:t> </a:t>
            </a:r>
            <a:endParaRPr lang="zh-CN" altLang="en-US" sz="3600" b="1" dirty="0" smtClean="0">
              <a:solidFill>
                <a:schemeClr val="folHlink"/>
              </a:solidFill>
              <a:ea typeface="华康简宋" charset="-122"/>
            </a:endParaRPr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252413" y="4581549"/>
            <a:ext cx="8390248" cy="1727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b="1" dirty="0"/>
              <a:t>►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CMOS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门输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端的连接：</a:t>
            </a:r>
            <a:r>
              <a:rPr lang="zh-CN" altLang="en-US" sz="2800" b="1" dirty="0">
                <a:latin typeface="+mn-ea"/>
                <a:ea typeface="+mn-ea"/>
                <a:cs typeface="Times New Roman" panose="02020603050405020304" pitchFamily="18" charset="0"/>
              </a:rPr>
              <a:t> （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门规则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相同）</a:t>
            </a:r>
            <a:r>
              <a:rPr lang="zh-CN" altLang="en-US" sz="2800" b="1" dirty="0">
                <a:latin typeface="+mn-ea"/>
              </a:rPr>
              <a:t>输出端不允许直接连恒定</a:t>
            </a:r>
            <a:r>
              <a:rPr lang="en-US" altLang="zh-CN" sz="2800" b="1" dirty="0">
                <a:latin typeface="+mn-ea"/>
              </a:rPr>
              <a:t>±</a:t>
            </a:r>
            <a:r>
              <a:rPr lang="zh-CN" altLang="en-US" sz="2800" b="1" dirty="0">
                <a:latin typeface="+mn-ea"/>
              </a:rPr>
              <a:t>电压； </a:t>
            </a:r>
            <a:r>
              <a:rPr lang="zh-CN" altLang="en-US" sz="2800" b="1" dirty="0" smtClean="0">
                <a:latin typeface="+mn-ea"/>
                <a:ea typeface="+mn-ea"/>
              </a:rPr>
              <a:t>除了</a:t>
            </a:r>
            <a:r>
              <a:rPr lang="zh-CN" altLang="en-US" sz="2800" b="1" dirty="0">
                <a:latin typeface="+mn-ea"/>
                <a:ea typeface="+mn-ea"/>
              </a:rPr>
              <a:t>三态门和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</a:t>
            </a:r>
            <a:r>
              <a:rPr lang="zh-CN" altLang="en-US" sz="2800" b="1" dirty="0" smtClean="0">
                <a:latin typeface="+mn-ea"/>
                <a:ea typeface="+mn-ea"/>
              </a:rPr>
              <a:t>门，不能并</a:t>
            </a:r>
            <a:r>
              <a:rPr lang="zh-CN" altLang="en-US" sz="2800" b="1" dirty="0">
                <a:latin typeface="+mn-ea"/>
                <a:ea typeface="+mn-ea"/>
              </a:rPr>
              <a:t>接</a:t>
            </a:r>
            <a:r>
              <a:rPr lang="zh-CN" altLang="en-US" sz="2800" b="1" dirty="0" smtClean="0">
                <a:latin typeface="+mn-ea"/>
                <a:ea typeface="+mn-ea"/>
              </a:rPr>
              <a:t>其他输出端！</a:t>
            </a:r>
            <a:endParaRPr lang="zh-CN" altLang="en-US" sz="28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5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ldLvl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79388" y="116632"/>
            <a:ext cx="8678892" cy="719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b="1" dirty="0" smtClean="0">
                <a:latin typeface="Times New Roman" panose="02020603050405020304" pitchFamily="18" charset="0"/>
                <a:ea typeface="楷体_GB2312" pitchFamily="49" charset="-122"/>
              </a:rPr>
              <a:t>TTL/CMOS </a:t>
            </a:r>
            <a:r>
              <a:rPr lang="zh-CN" altLang="en-US" sz="4400" b="1" dirty="0" smtClean="0">
                <a:latin typeface="Times New Roman" panose="02020603050405020304" pitchFamily="18" charset="0"/>
                <a:ea typeface="楷体_GB2312" pitchFamily="49" charset="-122"/>
              </a:rPr>
              <a:t>门常见芯片类型号</a:t>
            </a:r>
            <a:endParaRPr lang="en-US" altLang="zh-CN" sz="4400" b="1" dirty="0" smtClean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285720" y="1142984"/>
            <a:ext cx="8678892" cy="207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b="1" dirty="0" smtClean="0">
                <a:latin typeface="Times New Roman" panose="02020603050405020304" pitchFamily="18" charset="0"/>
                <a:ea typeface="楷体_GB2312" pitchFamily="49" charset="-122"/>
              </a:rPr>
              <a:t>TTL</a:t>
            </a:r>
            <a:r>
              <a:rPr lang="zh-CN" altLang="en-US" sz="4400" b="1" dirty="0" smtClean="0">
                <a:latin typeface="Times New Roman" panose="02020603050405020304" pitchFamily="18" charset="0"/>
                <a:ea typeface="楷体_GB2312" pitchFamily="49" charset="-122"/>
              </a:rPr>
              <a:t>芯片类型号</a:t>
            </a:r>
            <a:r>
              <a:rPr lang="en-US" altLang="zh-CN" sz="4400" b="1" dirty="0" smtClean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 sz="4400" b="1" dirty="0" smtClean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lang="en-US" altLang="zh-CN" sz="4400" b="1" dirty="0" smtClean="0">
                <a:latin typeface="Times New Roman" panose="02020603050405020304" pitchFamily="18" charset="0"/>
                <a:ea typeface="楷体_GB2312" pitchFamily="49" charset="-122"/>
              </a:rPr>
              <a:t>74LS</a:t>
            </a:r>
            <a:r>
              <a:rPr lang="en-US" altLang="zh-CN" sz="4400" b="1" u="sng" dirty="0" smtClean="0">
                <a:latin typeface="Times New Roman" panose="02020603050405020304" pitchFamily="18" charset="0"/>
                <a:ea typeface="楷体_GB2312" pitchFamily="49" charset="-122"/>
              </a:rPr>
              <a:t>XX</a:t>
            </a:r>
            <a:r>
              <a:rPr lang="zh-CN" altLang="en-US" sz="4400" b="1" dirty="0" smtClean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4400" b="1" dirty="0" smtClean="0">
                <a:latin typeface="Times New Roman" panose="02020603050405020304" pitchFamily="18" charset="0"/>
                <a:ea typeface="楷体_GB2312" pitchFamily="49" charset="-122"/>
              </a:rPr>
              <a:t>74</a:t>
            </a:r>
            <a:r>
              <a:rPr lang="en-US" altLang="zh-CN" sz="4400" b="1" u="sng" dirty="0" smtClean="0">
                <a:latin typeface="Times New Roman" panose="02020603050405020304" pitchFamily="18" charset="0"/>
                <a:ea typeface="楷体_GB2312" pitchFamily="49" charset="-122"/>
              </a:rPr>
              <a:t>XX</a:t>
            </a:r>
            <a:endParaRPr lang="en-US" altLang="zh-CN" sz="4400" b="1" u="sng" dirty="0" smtClean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lang="zh-CN" altLang="en-US" sz="4400" b="1" dirty="0" smtClean="0">
                <a:latin typeface="Times New Roman" panose="02020603050405020304" pitchFamily="18" charset="0"/>
                <a:ea typeface="楷体_GB2312" pitchFamily="49" charset="-122"/>
              </a:rPr>
              <a:t>如</a:t>
            </a:r>
            <a:r>
              <a:rPr lang="en-US" altLang="zh-CN" sz="4400" b="1" dirty="0" smtClean="0">
                <a:latin typeface="Times New Roman" panose="02020603050405020304" pitchFamily="18" charset="0"/>
                <a:ea typeface="楷体_GB2312" pitchFamily="49" charset="-122"/>
              </a:rPr>
              <a:t>74LS00/74LS10/7400</a:t>
            </a:r>
            <a:endParaRPr lang="en-US" altLang="zh-CN" sz="4400" b="1" dirty="0" smtClean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214282" y="3571876"/>
            <a:ext cx="8678892" cy="207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b="1" dirty="0" smtClean="0">
                <a:latin typeface="Times New Roman" panose="02020603050405020304" pitchFamily="18" charset="0"/>
                <a:ea typeface="楷体_GB2312" pitchFamily="49" charset="-122"/>
              </a:rPr>
              <a:t>CMOS </a:t>
            </a:r>
            <a:r>
              <a:rPr lang="zh-CN" altLang="en-US" sz="4400" b="1" dirty="0" smtClean="0">
                <a:latin typeface="Times New Roman" panose="02020603050405020304" pitchFamily="18" charset="0"/>
                <a:ea typeface="楷体_GB2312" pitchFamily="49" charset="-122"/>
              </a:rPr>
              <a:t>芯片类型号</a:t>
            </a:r>
            <a:r>
              <a:rPr lang="en-US" altLang="zh-CN" sz="4400" b="1" dirty="0" smtClean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 sz="4400" b="1" dirty="0" smtClean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lang="en-US" altLang="zh-CN" sz="4400" b="1" dirty="0" smtClean="0">
                <a:latin typeface="Times New Roman" panose="02020603050405020304" pitchFamily="18" charset="0"/>
                <a:ea typeface="楷体_GB2312" pitchFamily="49" charset="-122"/>
              </a:rPr>
              <a:t>CD40</a:t>
            </a:r>
            <a:r>
              <a:rPr lang="en-US" altLang="zh-CN" sz="4400" b="1" u="sng" dirty="0" smtClean="0">
                <a:latin typeface="Times New Roman" panose="02020603050405020304" pitchFamily="18" charset="0"/>
                <a:ea typeface="楷体_GB2312" pitchFamily="49" charset="-122"/>
              </a:rPr>
              <a:t>XX</a:t>
            </a:r>
            <a:r>
              <a:rPr lang="zh-CN" altLang="en-US" sz="4400" b="1" dirty="0" smtClean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4400" b="1" dirty="0" smtClean="0">
                <a:latin typeface="Times New Roman" panose="02020603050405020304" pitchFamily="18" charset="0"/>
                <a:ea typeface="楷体_GB2312" pitchFamily="49" charset="-122"/>
              </a:rPr>
              <a:t>74HC</a:t>
            </a:r>
            <a:r>
              <a:rPr lang="en-US" altLang="zh-CN" sz="4400" b="1" u="sng" dirty="0" smtClean="0">
                <a:latin typeface="Times New Roman" panose="02020603050405020304" pitchFamily="18" charset="0"/>
                <a:ea typeface="楷体_GB2312" pitchFamily="49" charset="-122"/>
              </a:rPr>
              <a:t>XX</a:t>
            </a:r>
            <a:endParaRPr lang="en-US" altLang="zh-CN" sz="4400" b="1" u="sng" dirty="0" smtClean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lang="zh-CN" altLang="en-US" sz="4400" b="1" dirty="0" smtClean="0">
                <a:latin typeface="Times New Roman" panose="02020603050405020304" pitchFamily="18" charset="0"/>
                <a:ea typeface="楷体_GB2312" pitchFamily="49" charset="-122"/>
              </a:rPr>
              <a:t>如</a:t>
            </a:r>
            <a:r>
              <a:rPr lang="en-US" altLang="zh-CN" sz="4400" b="1" dirty="0" smtClean="0">
                <a:latin typeface="Times New Roman" panose="02020603050405020304" pitchFamily="18" charset="0"/>
                <a:ea typeface="楷体_GB2312" pitchFamily="49" charset="-122"/>
              </a:rPr>
              <a:t>74HC00/74HC161/CD4011</a:t>
            </a:r>
            <a:endParaRPr lang="en-US" altLang="zh-CN" sz="4400" b="1" dirty="0" smtClean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27"/>
          <p:cNvPicPr>
            <a:picLocks noChangeAspect="1" noChangeArrowheads="1"/>
          </p:cNvPicPr>
          <p:nvPr/>
        </p:nvPicPr>
        <p:blipFill>
          <a:blip r:embed="rId1" cstate="screen"/>
          <a:srcRect r="24086" b="14172"/>
          <a:stretch>
            <a:fillRect/>
          </a:stretch>
        </p:blipFill>
        <p:spPr bwMode="auto">
          <a:xfrm>
            <a:off x="179512" y="1989857"/>
            <a:ext cx="5903913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Oval 128"/>
          <p:cNvSpPr>
            <a:spLocks noChangeArrowheads="1"/>
          </p:cNvSpPr>
          <p:nvPr/>
        </p:nvSpPr>
        <p:spPr bwMode="auto">
          <a:xfrm>
            <a:off x="3275013" y="1916832"/>
            <a:ext cx="1368425" cy="194468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2" name="Rectangle 130"/>
          <p:cNvSpPr>
            <a:spLocks noChangeArrowheads="1"/>
          </p:cNvSpPr>
          <p:nvPr/>
        </p:nvSpPr>
        <p:spPr bwMode="auto">
          <a:xfrm>
            <a:off x="6228184" y="1189485"/>
            <a:ext cx="2717810" cy="5090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0000"/>
                </a:solidFill>
                <a:latin typeface="+mn-ea"/>
                <a:ea typeface="+mn-ea"/>
              </a:rPr>
              <a:t> 普通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逻辑</a:t>
            </a:r>
            <a:r>
              <a:rPr lang="zh-CN" altLang="en-US" sz="2800" dirty="0" smtClean="0">
                <a:solidFill>
                  <a:srgbClr val="000000"/>
                </a:solidFill>
                <a:latin typeface="+mn-ea"/>
                <a:ea typeface="+mn-ea"/>
              </a:rPr>
              <a:t>门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的输出端不能</a:t>
            </a:r>
            <a:r>
              <a:rPr lang="zh-CN" altLang="en-US" sz="2800" b="1" dirty="0" smtClean="0">
                <a:solidFill>
                  <a:srgbClr val="000000"/>
                </a:solidFill>
                <a:latin typeface="+mn-ea"/>
                <a:ea typeface="+mn-ea"/>
              </a:rPr>
              <a:t>并接（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ea typeface="+mn-ea"/>
              </a:rPr>
              <a:t>线与）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使用？源于</a:t>
            </a:r>
            <a:r>
              <a:rPr lang="en-US" altLang="zh-CN" sz="2800" dirty="0" smtClean="0">
                <a:solidFill>
                  <a:srgbClr val="000000"/>
                </a:solidFill>
                <a:latin typeface="+mn-ea"/>
                <a:ea typeface="+mn-ea"/>
              </a:rPr>
              <a:t>………</a:t>
            </a:r>
            <a:endParaRPr lang="zh-CN" altLang="en-US" sz="280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0000"/>
                </a:solidFill>
                <a:latin typeface="+mn-ea"/>
                <a:ea typeface="+mn-ea"/>
              </a:rPr>
              <a:t>  </a:t>
            </a:r>
            <a:r>
              <a:rPr lang="en-US" altLang="zh-CN" sz="2800" dirty="0" smtClean="0">
                <a:solidFill>
                  <a:srgbClr val="000000"/>
                </a:solidFill>
                <a:latin typeface="+mn-lt"/>
                <a:ea typeface="+mn-ea"/>
              </a:rPr>
              <a:t>OC</a:t>
            </a:r>
            <a:r>
              <a:rPr lang="zh-CN" altLang="en-US" sz="2800" dirty="0" smtClean="0">
                <a:solidFill>
                  <a:srgbClr val="000000"/>
                </a:solidFill>
                <a:latin typeface="+mn-ea"/>
                <a:ea typeface="+mn-ea"/>
              </a:rPr>
              <a:t>门输出端是悬空的，使用时一定要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在输出端与电源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之间接电阻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。  </a:t>
            </a:r>
            <a:endParaRPr lang="en-US" altLang="zh-CN" sz="28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+mn-ea"/>
                <a:ea typeface="+mn-ea"/>
              </a:rPr>
              <a:t>也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ea typeface="+mn-ea"/>
              </a:rPr>
              <a:t>因此，</a:t>
            </a:r>
            <a:r>
              <a:rPr lang="en-US" altLang="zh-CN" sz="2800" b="1" dirty="0">
                <a:solidFill>
                  <a:srgbClr val="000000"/>
                </a:solidFill>
                <a:latin typeface="+mn-lt"/>
                <a:ea typeface="+mn-ea"/>
              </a:rPr>
              <a:t>OC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ea typeface="+mn-ea"/>
              </a:rPr>
              <a:t>门输出</a:t>
            </a:r>
            <a:r>
              <a:rPr lang="zh-CN" altLang="en-US" sz="2800" b="1" dirty="0">
                <a:solidFill>
                  <a:srgbClr val="7030A0"/>
                </a:solidFill>
                <a:latin typeface="+mn-ea"/>
                <a:ea typeface="+mn-ea"/>
              </a:rPr>
              <a:t>可以线与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ea typeface="+mn-ea"/>
              </a:rPr>
              <a:t>！</a:t>
            </a:r>
            <a:endParaRPr lang="zh-CN" altLang="en-US" sz="28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2533" name="Rectangle 19"/>
          <p:cNvSpPr>
            <a:spLocks noChangeArrowheads="1"/>
          </p:cNvSpPr>
          <p:nvPr/>
        </p:nvSpPr>
        <p:spPr bwMode="auto">
          <a:xfrm>
            <a:off x="179388" y="188913"/>
            <a:ext cx="748823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自学</a:t>
            </a:r>
            <a:r>
              <a:rPr lang="en-US" altLang="zh-CN" sz="4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--</a:t>
            </a:r>
            <a:r>
              <a:rPr lang="zh-CN" altLang="en-US" sz="40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线</a:t>
            </a:r>
            <a:r>
              <a:rPr lang="zh-CN" altLang="en-US" sz="4000">
                <a:latin typeface="Times New Roman" panose="02020603050405020304" pitchFamily="18" charset="0"/>
                <a:ea typeface="黑体" panose="02010609060101010101" pitchFamily="49" charset="-122"/>
              </a:rPr>
              <a:t>与</a:t>
            </a:r>
            <a:r>
              <a:rPr lang="zh-CN" altLang="en-US" sz="4000">
                <a:solidFill>
                  <a:srgbClr val="96969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4000" smtClean="0">
                <a:latin typeface="Times New Roman" panose="02020603050405020304" pitchFamily="18" charset="0"/>
                <a:ea typeface="黑体" panose="02010609060101010101" pitchFamily="49" charset="-122"/>
              </a:rPr>
              <a:t>和 </a:t>
            </a:r>
            <a:r>
              <a:rPr lang="zh-CN" altLang="en-US" sz="4000" smtClean="0">
                <a:solidFill>
                  <a:srgbClr val="96969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集</a:t>
            </a:r>
            <a:r>
              <a:rPr lang="zh-CN" altLang="en-US" sz="4000" dirty="0">
                <a:solidFill>
                  <a:srgbClr val="96969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电极开路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</a:rPr>
              <a:t>OC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</a:rPr>
              <a:t>门</a:t>
            </a:r>
            <a:endParaRPr lang="zh-CN" altLang="en-US" sz="4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534" name="Text Box 8"/>
          <p:cNvSpPr txBox="1">
            <a:spLocks noChangeArrowheads="1"/>
          </p:cNvSpPr>
          <p:nvPr/>
        </p:nvSpPr>
        <p:spPr bwMode="auto">
          <a:xfrm>
            <a:off x="461963" y="5436320"/>
            <a:ext cx="5253037" cy="954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实例： </a:t>
            </a:r>
            <a:r>
              <a:rPr lang="en-US" altLang="zh-CN" sz="2800" b="1" dirty="0"/>
              <a:t>74HC03 </a:t>
            </a:r>
            <a:r>
              <a:rPr lang="zh-CN" altLang="en-US" sz="2800" b="1" dirty="0"/>
              <a:t>是二输入与非</a:t>
            </a:r>
            <a:r>
              <a:rPr lang="en-US" altLang="zh-CN" sz="2800" b="1" dirty="0"/>
              <a:t>OC</a:t>
            </a:r>
            <a:r>
              <a:rPr lang="zh-CN" altLang="en-US" sz="2800" b="1" dirty="0"/>
              <a:t>门，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管脚定义与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74LS00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相同</a:t>
            </a:r>
            <a:endParaRPr lang="en-US" altLang="zh-CN" sz="2800" b="1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nimBg="1"/>
      <p:bldP spid="225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84150"/>
            <a:ext cx="2017713" cy="723900"/>
          </a:xfrm>
        </p:spPr>
        <p:txBody>
          <a:bodyPr/>
          <a:lstStyle/>
          <a:p>
            <a:pPr eaLnBrk="1" hangingPunct="1"/>
            <a:r>
              <a:rPr lang="zh-CN" altLang="en-US" b="0" dirty="0" smtClean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三态门</a:t>
            </a:r>
            <a:endParaRPr lang="zh-CN" altLang="en-US" sz="3200" b="0" dirty="0" smtClean="0">
              <a:solidFill>
                <a:srgbClr val="CC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125538"/>
            <a:ext cx="8640762" cy="5399087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b="1" dirty="0" smtClean="0"/>
              <a:t>三态门，简称 </a:t>
            </a:r>
            <a:r>
              <a:rPr lang="en-US" altLang="zh-CN" b="1" dirty="0" smtClean="0"/>
              <a:t>TS(Three-state Logic)</a:t>
            </a:r>
            <a:r>
              <a:rPr lang="zh-CN" altLang="en-US" b="1" dirty="0" smtClean="0"/>
              <a:t>门，是在普通门电路的基础上，加</a:t>
            </a:r>
            <a:r>
              <a:rPr lang="zh-CN" altLang="en-US" b="1" dirty="0" smtClean="0">
                <a:solidFill>
                  <a:schemeClr val="folHlink"/>
                </a:solidFill>
              </a:rPr>
              <a:t>使能控制端</a:t>
            </a:r>
            <a:r>
              <a:rPr lang="en-US" altLang="zh-CN" b="1" dirty="0" smtClean="0">
                <a:solidFill>
                  <a:schemeClr val="folHlink"/>
                </a:solidFill>
              </a:rPr>
              <a:t>EN</a:t>
            </a:r>
            <a:r>
              <a:rPr lang="zh-CN" altLang="en-US" b="1" dirty="0" smtClean="0"/>
              <a:t>和控制电路。</a:t>
            </a:r>
            <a:endParaRPr lang="zh-CN" altLang="en-US" b="1" dirty="0" smtClean="0"/>
          </a:p>
          <a:p>
            <a:pPr eaLnBrk="1" hangingPunct="1">
              <a:lnSpc>
                <a:spcPct val="110000"/>
              </a:lnSpc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三态门除了通常的高、低电平两种输出状态外，还有第三种输出状态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高阻态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。处于高阻态时，电路与负载之间相当于</a:t>
            </a:r>
            <a:r>
              <a:rPr lang="zh-CN" altLang="en-US" b="1" dirty="0" smtClean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开路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1" cstate="screen"/>
          <a:srcRect t="54001" b="7146"/>
          <a:stretch>
            <a:fillRect/>
          </a:stretch>
        </p:blipFill>
        <p:spPr bwMode="auto">
          <a:xfrm>
            <a:off x="582840" y="4653855"/>
            <a:ext cx="7733576" cy="1871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627313" y="260350"/>
            <a:ext cx="494398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+mn-lt"/>
                <a:ea typeface="+mn-ea"/>
              </a:rPr>
              <a:t>（实验</a:t>
            </a:r>
            <a:r>
              <a:rPr lang="en-US" altLang="zh-CN" sz="3200" b="1" dirty="0" smtClean="0">
                <a:latin typeface="+mn-lt"/>
                <a:ea typeface="+mn-ea"/>
              </a:rPr>
              <a:t>23</a:t>
            </a:r>
            <a:r>
              <a:rPr lang="zh-CN" altLang="en-US" sz="3200" b="1" dirty="0" smtClean="0">
                <a:latin typeface="+mn-lt"/>
                <a:ea typeface="+mn-ea"/>
              </a:rPr>
              <a:t>用到</a:t>
            </a:r>
            <a:r>
              <a:rPr lang="zh-CN" altLang="en-US" sz="3200" b="1" dirty="0" smtClean="0">
                <a:solidFill>
                  <a:srgbClr val="CC3300"/>
                </a:solidFill>
                <a:latin typeface="+mn-lt"/>
                <a:ea typeface="+mn-ea"/>
              </a:rPr>
              <a:t> </a:t>
            </a:r>
            <a:r>
              <a:rPr lang="en-US" altLang="zh-CN" sz="3200" dirty="0" smtClean="0">
                <a:latin typeface="+mn-lt"/>
                <a:ea typeface="+mn-ea"/>
              </a:rPr>
              <a:t>74HC125</a:t>
            </a:r>
            <a:r>
              <a:rPr lang="zh-CN" altLang="en-US" sz="3200" dirty="0">
                <a:latin typeface="+mn-lt"/>
                <a:ea typeface="黑体" panose="02010609060101010101" pitchFamily="49" charset="-122"/>
              </a:rPr>
              <a:t>）</a:t>
            </a:r>
            <a:endParaRPr lang="zh-CN" altLang="en-US" sz="3200" dirty="0">
              <a:latin typeface="+mn-lt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p="http://schemas.openxmlformats.org/presentationml/2006/main">
  <p:tag name="KSO_WM_UNIT_TABLE_BEAUTIFY" val="smartTable{7145fa83-29e5-4cf4-abab-26b5b7d0d544}"/>
</p:tagLst>
</file>

<file path=ppt/tags/tag2.xml><?xml version="1.0" encoding="utf-8"?>
<p:tagLst xmlns:p="http://schemas.openxmlformats.org/presentationml/2006/main">
  <p:tag name="COMMONDATA" val="eyJoZGlkIjoiNWJjZmFjMGVlOTJkZDUzMjhhNTFkNzI1MjA1YTMyZTEifQ==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2674</Words>
  <Application>WPS 演示</Application>
  <PresentationFormat>全屏显示(4:3)</PresentationFormat>
  <Paragraphs>256</Paragraphs>
  <Slides>22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22</vt:i4>
      </vt:variant>
    </vt:vector>
  </HeadingPairs>
  <TitlesOfParts>
    <vt:vector size="54" baseType="lpstr">
      <vt:lpstr>Arial</vt:lpstr>
      <vt:lpstr>宋体</vt:lpstr>
      <vt:lpstr>Wingdings</vt:lpstr>
      <vt:lpstr>Tahoma</vt:lpstr>
      <vt:lpstr>Times New Roman</vt:lpstr>
      <vt:lpstr>黑体</vt:lpstr>
      <vt:lpstr>楷体_GB2312</vt:lpstr>
      <vt:lpstr>新宋体</vt:lpstr>
      <vt:lpstr>Symbol</vt:lpstr>
      <vt:lpstr>华康简宋</vt:lpstr>
      <vt:lpstr>创艺简细圆</vt:lpstr>
      <vt:lpstr>楷体</vt:lpstr>
      <vt:lpstr>Tahoma</vt:lpstr>
      <vt:lpstr>微软雅黑</vt:lpstr>
      <vt:lpstr>Arial Unicode MS</vt:lpstr>
      <vt:lpstr>Dotum</vt:lpstr>
      <vt:lpstr>Malgun Gothic</vt:lpstr>
      <vt:lpstr>Arial</vt:lpstr>
      <vt:lpstr>ˎ̥</vt:lpstr>
      <vt:lpstr>Segoe Print</vt:lpstr>
      <vt:lpstr>Blends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实验14/15   集成逻辑门特性测试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三态门</vt:lpstr>
      <vt:lpstr>PowerPoint 演示文稿</vt:lpstr>
      <vt:lpstr>本次实验内容 1</vt:lpstr>
      <vt:lpstr>内容2：测量门传输延迟时间</vt:lpstr>
      <vt:lpstr>PowerPoint 演示文稿</vt:lpstr>
      <vt:lpstr>PowerPoint 演示文稿</vt:lpstr>
      <vt:lpstr>1. 设计“大小比较电路”</vt:lpstr>
      <vt:lpstr>逻辑灯（发光二极管）的使用</vt:lpstr>
      <vt:lpstr>PowerPoint 演示文稿</vt:lpstr>
      <vt:lpstr>查故障方法 /逻辑图标出芯片引脚号</vt:lpstr>
      <vt:lpstr> p339面 附录D（74HC与LS相同，信号脚与40不同）</vt:lpstr>
      <vt:lpstr>数字芯片工作电源及布线问题</vt:lpstr>
      <vt:lpstr>注意事项 小结</vt:lpstr>
      <vt:lpstr>下次实验  D触发器设计模四加减计数器+流水灯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Administrator</cp:lastModifiedBy>
  <cp:revision>249</cp:revision>
  <dcterms:created xsi:type="dcterms:W3CDTF">2014-05-21T09:24:00Z</dcterms:created>
  <dcterms:modified xsi:type="dcterms:W3CDTF">2022-10-25T07:52:00Z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70EC751DAFE84F72B95C27CF32769C47</vt:lpwstr>
  </property>
</Properties>
</file>