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76" r:id="rId3"/>
  </p:sldMasterIdLst>
  <p:notesMasterIdLst>
    <p:notesMasterId r:id="rId23"/>
  </p:notesMasterIdLst>
  <p:sldIdLst>
    <p:sldId id="256" r:id="rId4"/>
    <p:sldId id="261" r:id="rId5"/>
    <p:sldId id="258" r:id="rId6"/>
    <p:sldId id="263" r:id="rId7"/>
    <p:sldId id="264" r:id="rId8"/>
    <p:sldId id="266" r:id="rId9"/>
    <p:sldId id="269" r:id="rId10"/>
    <p:sldId id="268" r:id="rId11"/>
    <p:sldId id="277" r:id="rId12"/>
    <p:sldId id="278" r:id="rId13"/>
    <p:sldId id="279" r:id="rId14"/>
    <p:sldId id="280" r:id="rId15"/>
    <p:sldId id="303" r:id="rId16"/>
    <p:sldId id="259" r:id="rId17"/>
    <p:sldId id="267" r:id="rId18"/>
    <p:sldId id="299" r:id="rId19"/>
    <p:sldId id="292" r:id="rId20"/>
    <p:sldId id="293" r:id="rId21"/>
    <p:sldId id="294" r:id="rId2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4"/>
    <p:restoredTop sz="94660"/>
  </p:normalViewPr>
  <p:slideViewPr>
    <p:cSldViewPr showGuides="1">
      <p:cViewPr varScale="1">
        <p:scale>
          <a:sx n="96" d="100"/>
          <a:sy n="96" d="100"/>
        </p:scale>
        <p:origin x="96" y="258"/>
      </p:cViewPr>
      <p:guideLst>
        <p:guide orient="horz" pos="21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2023/2/9</a:t>
            </a:fld>
            <a:endParaRPr lang="zh-CN" altLang="en-US" strike="noStrike" noProof="1"/>
          </a:p>
        </p:txBody>
      </p:sp>
      <p:sp>
        <p:nvSpPr>
          <p:cNvPr id="410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31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3063" y="188913"/>
            <a:ext cx="2108200" cy="626427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188913"/>
            <a:ext cx="6175375" cy="62642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7778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125538"/>
            <a:ext cx="4141787" cy="53276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9475" y="1125538"/>
            <a:ext cx="4141788" cy="53276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7778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95288" y="1125538"/>
            <a:ext cx="8435975" cy="5327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125538"/>
            <a:ext cx="4141787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9475" y="1125538"/>
            <a:ext cx="4141788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3063" y="188913"/>
            <a:ext cx="2108200" cy="626427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188913"/>
            <a:ext cx="6175375" cy="62642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7778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125538"/>
            <a:ext cx="4141787" cy="53276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9475" y="1125538"/>
            <a:ext cx="4141788" cy="53276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7778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95288" y="1125538"/>
            <a:ext cx="8435975" cy="5327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125538"/>
            <a:ext cx="4141787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9475" y="1125538"/>
            <a:ext cx="4141788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3063" y="188913"/>
            <a:ext cx="2108200" cy="626427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188913"/>
            <a:ext cx="6175375" cy="62642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7778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125538"/>
            <a:ext cx="4141787" cy="53276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9475" y="1125538"/>
            <a:ext cx="4141788" cy="53276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7778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95288" y="1125538"/>
            <a:ext cx="8435975" cy="5327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125538"/>
            <a:ext cx="4141787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9475" y="1125538"/>
            <a:ext cx="4141788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777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zh-CN" altLang="en-US" strike="noStrike" noProof="1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395288" y="1125538"/>
            <a:ext cx="8435975" cy="5327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550" y="6496050"/>
            <a:ext cx="1905000" cy="29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50000"/>
              </a:spcBef>
              <a:defRPr kumimoji="1" sz="1400">
                <a:solidFill>
                  <a:srgbClr val="0000CC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9" name="Picture 8" descr="前进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702550" y="6594475"/>
            <a:ext cx="619125" cy="171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0" name="Picture 9" descr="播放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386763" y="6594475"/>
            <a:ext cx="619125" cy="171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0" descr="后退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18338" y="6594475"/>
            <a:ext cx="619125" cy="171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2" name="Picture 11" descr="机动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6334125" y="6594475"/>
            <a:ext cx="619125" cy="171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3" name="Rectangle 12"/>
          <p:cNvSpPr/>
          <p:nvPr userDrawn="1"/>
        </p:nvSpPr>
        <p:spPr>
          <a:xfrm>
            <a:off x="4151313" y="6584950"/>
            <a:ext cx="819150" cy="2603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en-US" altLang="zh-CN" sz="1400" dirty="0">
                <a:solidFill>
                  <a:srgbClr val="0000CC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‹#›</a:t>
            </a:fld>
            <a:endParaRPr lang="en-US" altLang="zh-CN" sz="1400" dirty="0">
              <a:solidFill>
                <a:srgbClr val="0000CC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777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zh-CN" altLang="en-US" strike="noStrike" noProof="1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395288" y="1125538"/>
            <a:ext cx="8435975" cy="5327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550" y="6496050"/>
            <a:ext cx="1905000" cy="29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50000"/>
              </a:spcBef>
              <a:defRPr kumimoji="1" sz="1400">
                <a:solidFill>
                  <a:srgbClr val="0000CC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3" name="Picture 8" descr="前进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702550" y="6594475"/>
            <a:ext cx="619125" cy="171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Picture 9" descr="播放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386763" y="6594475"/>
            <a:ext cx="619125" cy="171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5" name="Picture 10" descr="后退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18338" y="6594475"/>
            <a:ext cx="619125" cy="171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6" name="Picture 11" descr="机动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6334125" y="6594475"/>
            <a:ext cx="619125" cy="171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7" name="Rectangle 12"/>
          <p:cNvSpPr/>
          <p:nvPr userDrawn="1"/>
        </p:nvSpPr>
        <p:spPr>
          <a:xfrm>
            <a:off x="4151313" y="6584950"/>
            <a:ext cx="819150" cy="2603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en-US" altLang="zh-CN" sz="1400" dirty="0">
                <a:solidFill>
                  <a:srgbClr val="0000CC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‹#›</a:t>
            </a:fld>
            <a:endParaRPr lang="en-US" altLang="zh-CN" sz="1400" dirty="0">
              <a:solidFill>
                <a:srgbClr val="0000CC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777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zh-CN" altLang="en-US" strike="noStrike" noProof="1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body"/>
          </p:nvPr>
        </p:nvSpPr>
        <p:spPr>
          <a:xfrm>
            <a:off x="395288" y="1125538"/>
            <a:ext cx="8435975" cy="5327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550" y="6496050"/>
            <a:ext cx="1905000" cy="29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50000"/>
              </a:spcBef>
              <a:defRPr kumimoji="1" sz="1400">
                <a:solidFill>
                  <a:srgbClr val="0000CC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077" name="Picture 8" descr="前进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702550" y="6594475"/>
            <a:ext cx="619125" cy="171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8" name="Picture 9" descr="播放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386763" y="6594475"/>
            <a:ext cx="619125" cy="171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9" name="Picture 10" descr="后退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18338" y="6594475"/>
            <a:ext cx="619125" cy="171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0" name="Picture 11" descr="机动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6334125" y="6594475"/>
            <a:ext cx="619125" cy="171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1" name="Rectangle 12"/>
          <p:cNvSpPr/>
          <p:nvPr userDrawn="1"/>
        </p:nvSpPr>
        <p:spPr>
          <a:xfrm>
            <a:off x="4151313" y="6584950"/>
            <a:ext cx="819150" cy="2603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en-US" altLang="zh-CN" sz="1400" dirty="0">
                <a:solidFill>
                  <a:srgbClr val="0000CC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‹#›</a:t>
            </a:fld>
            <a:endParaRPr lang="en-US" altLang="zh-CN" sz="1400" dirty="0">
              <a:solidFill>
                <a:srgbClr val="0000CC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audio" Target="../media/audio1.wav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115888"/>
            <a:ext cx="7848600" cy="12969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篮球</a:t>
            </a:r>
            <a:r>
              <a:rPr kumimoji="0" lang="en-US" altLang="zh-CN" sz="4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24</a:t>
            </a:r>
            <a:r>
              <a:rPr kumimoji="0" lang="zh-CN" altLang="zh-CN" sz="4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秒设计与插板实现</a:t>
            </a:r>
            <a:br>
              <a:rPr kumimoji="0" lang="zh-CN" altLang="zh-CN" sz="4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zh-CN" sz="4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（实验十九）</a:t>
            </a:r>
            <a:endParaRPr kumimoji="0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5122" name="Line 5"/>
          <p:cNvSpPr/>
          <p:nvPr/>
        </p:nvSpPr>
        <p:spPr>
          <a:xfrm>
            <a:off x="684213" y="1628775"/>
            <a:ext cx="7696200" cy="0"/>
          </a:xfrm>
          <a:prstGeom prst="line">
            <a:avLst/>
          </a:prstGeom>
          <a:ln w="88900" cap="sq" cmpd="tri">
            <a:solidFill>
              <a:srgbClr val="99003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3" name="Rectangle 18"/>
          <p:cNvSpPr/>
          <p:nvPr/>
        </p:nvSpPr>
        <p:spPr>
          <a:xfrm>
            <a:off x="546100" y="2682875"/>
            <a:ext cx="5105400" cy="6016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二、设计课题</a:t>
            </a:r>
            <a:r>
              <a:rPr lang="en-US" altLang="zh-CN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(p177)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488950" y="1900238"/>
            <a:ext cx="5595938" cy="5921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Font typeface="Marlett" pitchFamily="2" charset="2"/>
            </a:pP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一、学习要求</a:t>
            </a:r>
            <a:r>
              <a:rPr lang="zh-CN" altLang="en-US" sz="2800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lang="zh-CN" altLang="zh-CN" sz="2800" b="1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488950" y="3570288"/>
            <a:ext cx="8586788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三、自学内容与学习要求</a:t>
            </a: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126" name="Rectangle 21"/>
          <p:cNvSpPr/>
          <p:nvPr/>
        </p:nvSpPr>
        <p:spPr>
          <a:xfrm>
            <a:off x="488950" y="4437063"/>
            <a:ext cx="8321675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四、篮球竞赛 </a:t>
            </a:r>
            <a:r>
              <a:rPr lang="en-US" altLang="zh-CN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24s </a:t>
            </a: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定时器设计举例</a:t>
            </a:r>
          </a:p>
        </p:txBody>
      </p:sp>
      <p:sp>
        <p:nvSpPr>
          <p:cNvPr id="5127" name="Rectangle 22"/>
          <p:cNvSpPr/>
          <p:nvPr/>
        </p:nvSpPr>
        <p:spPr>
          <a:xfrm>
            <a:off x="488950" y="5267325"/>
            <a:ext cx="6492875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五、设计举例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15888"/>
            <a:ext cx="1820863" cy="7921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真值表</a:t>
            </a:r>
          </a:p>
        </p:txBody>
      </p:sp>
      <p:pic>
        <p:nvPicPr>
          <p:cNvPr id="1638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75" y="404813"/>
            <a:ext cx="6629400" cy="6297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7" name="Line 9"/>
          <p:cNvSpPr/>
          <p:nvPr/>
        </p:nvSpPr>
        <p:spPr>
          <a:xfrm>
            <a:off x="1979613" y="1341438"/>
            <a:ext cx="6477000" cy="0"/>
          </a:xfrm>
          <a:prstGeom prst="line">
            <a:avLst/>
          </a:prstGeom>
          <a:ln w="2857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388" name="Line 10"/>
          <p:cNvSpPr/>
          <p:nvPr/>
        </p:nvSpPr>
        <p:spPr>
          <a:xfrm>
            <a:off x="1979613" y="1628775"/>
            <a:ext cx="6477000" cy="0"/>
          </a:xfrm>
          <a:prstGeom prst="line">
            <a:avLst/>
          </a:prstGeom>
          <a:ln w="2857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389" name="Line 11"/>
          <p:cNvSpPr/>
          <p:nvPr/>
        </p:nvSpPr>
        <p:spPr>
          <a:xfrm>
            <a:off x="1979613" y="6308725"/>
            <a:ext cx="6477000" cy="0"/>
          </a:xfrm>
          <a:prstGeom prst="line">
            <a:avLst/>
          </a:prstGeom>
          <a:ln w="2857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390" name="AutoShape 13"/>
          <p:cNvSpPr/>
          <p:nvPr/>
        </p:nvSpPr>
        <p:spPr>
          <a:xfrm>
            <a:off x="179388" y="1196975"/>
            <a:ext cx="1368425" cy="647700"/>
          </a:xfrm>
          <a:prstGeom prst="wedgeRoundRectCallout">
            <a:avLst>
              <a:gd name="adj1" fmla="val 83991"/>
              <a:gd name="adj2" fmla="val -50000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ctr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灯测试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1" name="AutoShape 14"/>
          <p:cNvSpPr/>
          <p:nvPr/>
        </p:nvSpPr>
        <p:spPr>
          <a:xfrm>
            <a:off x="611188" y="2060575"/>
            <a:ext cx="1081087" cy="647700"/>
          </a:xfrm>
          <a:prstGeom prst="wedgeRoundRectCallout">
            <a:avLst>
              <a:gd name="adj1" fmla="val 82597"/>
              <a:gd name="adj2" fmla="val -131861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ctr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灭灯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2" name="AutoShape 15"/>
          <p:cNvSpPr/>
          <p:nvPr/>
        </p:nvSpPr>
        <p:spPr>
          <a:xfrm>
            <a:off x="395288" y="3141663"/>
            <a:ext cx="1296987" cy="719137"/>
          </a:xfrm>
          <a:prstGeom prst="wedgeRoundRectCallout">
            <a:avLst>
              <a:gd name="adj1" fmla="val 76194"/>
              <a:gd name="adj2" fmla="val -96139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ctr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译码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3" name="AutoShape 16"/>
          <p:cNvSpPr/>
          <p:nvPr/>
        </p:nvSpPr>
        <p:spPr>
          <a:xfrm>
            <a:off x="179388" y="5445125"/>
            <a:ext cx="1512887" cy="1079500"/>
          </a:xfrm>
          <a:prstGeom prst="wedgeRoundRectCallout">
            <a:avLst>
              <a:gd name="adj1" fmla="val 78227"/>
              <a:gd name="adj2" fmla="val 42648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ctr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输出</a:t>
            </a:r>
          </a:p>
          <a:p>
            <a:pPr algn="ctr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保持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4" name="Rectangle 17"/>
          <p:cNvSpPr/>
          <p:nvPr/>
        </p:nvSpPr>
        <p:spPr>
          <a:xfrm>
            <a:off x="468313" y="494188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锁存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4"/>
          <p:cNvSpPr txBox="1"/>
          <p:nvPr/>
        </p:nvSpPr>
        <p:spPr>
          <a:xfrm>
            <a:off x="1042988" y="620713"/>
            <a:ext cx="6337300" cy="644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共阴七段数码管</a:t>
            </a:r>
          </a:p>
        </p:txBody>
      </p:sp>
      <p:graphicFrame>
        <p:nvGraphicFramePr>
          <p:cNvPr id="17410" name="Object 5"/>
          <p:cNvGraphicFramePr>
            <a:graphicFrameLocks noChangeAspect="1"/>
          </p:cNvGraphicFramePr>
          <p:nvPr/>
        </p:nvGraphicFramePr>
        <p:xfrm>
          <a:off x="769938" y="1389063"/>
          <a:ext cx="3265487" cy="515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r:id="rId3" imgW="1333500" imgH="2115820" progId="Word.Picture.8">
                  <p:embed/>
                </p:oleObj>
              </mc:Choice>
              <mc:Fallback>
                <p:oleObj r:id="rId3" imgW="1333500" imgH="2115820" progId="Word.Picture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rcRect l="-372" t="-1018" r="-1378" b="-1018"/>
                      <a:stretch>
                        <a:fillRect/>
                      </a:stretch>
                    </p:blipFill>
                    <p:spPr>
                      <a:xfrm>
                        <a:off x="769938" y="1389063"/>
                        <a:ext cx="3265487" cy="5157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1" name="Group 6"/>
          <p:cNvGrpSpPr/>
          <p:nvPr/>
        </p:nvGrpSpPr>
        <p:grpSpPr>
          <a:xfrm>
            <a:off x="4356100" y="2781300"/>
            <a:ext cx="4248150" cy="1800225"/>
            <a:chOff x="2496" y="1392"/>
            <a:chExt cx="2400" cy="917"/>
          </a:xfrm>
        </p:grpSpPr>
        <p:graphicFrame>
          <p:nvGraphicFramePr>
            <p:cNvPr id="17412" name="Object 7"/>
            <p:cNvGraphicFramePr>
              <a:graphicFrameLocks noChangeAspect="1"/>
            </p:cNvGraphicFramePr>
            <p:nvPr/>
          </p:nvGraphicFramePr>
          <p:xfrm>
            <a:off x="2496" y="1392"/>
            <a:ext cx="2400" cy="9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r:id="rId5" imgW="1696720" imgH="647700" progId="Word.Picture.8">
                    <p:embed/>
                  </p:oleObj>
                </mc:Choice>
                <mc:Fallback>
                  <p:oleObj r:id="rId5" imgW="1696720" imgH="647700" progId="Word.Picture.8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96" y="1392"/>
                          <a:ext cx="2400" cy="9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3" name="Rectangle 8"/>
            <p:cNvSpPr/>
            <p:nvPr/>
          </p:nvSpPr>
          <p:spPr>
            <a:xfrm>
              <a:off x="2544" y="1632"/>
              <a:ext cx="2304" cy="52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7414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838" y="2360613"/>
            <a:ext cx="2665412" cy="3233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8450" y="601663"/>
            <a:ext cx="8540750" cy="7699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译码显示电路</a:t>
            </a:r>
          </a:p>
        </p:txBody>
      </p:sp>
      <p:graphicFrame>
        <p:nvGraphicFramePr>
          <p:cNvPr id="18434" name="Object 14"/>
          <p:cNvGraphicFramePr>
            <a:graphicFrameLocks noChangeAspect="1"/>
          </p:cNvGraphicFramePr>
          <p:nvPr/>
        </p:nvGraphicFramePr>
        <p:xfrm>
          <a:off x="2119313" y="1519238"/>
          <a:ext cx="4695825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r:id="rId3" imgW="1468120" imgH="1485900" progId="Word.Picture.8">
                  <p:embed/>
                </p:oleObj>
              </mc:Choice>
              <mc:Fallback>
                <p:oleObj r:id="rId3" imgW="1468120" imgH="1485900" progId="Word.Picture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313" y="1519238"/>
                        <a:ext cx="4695825" cy="476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AutoShape 18"/>
          <p:cNvSpPr/>
          <p:nvPr/>
        </p:nvSpPr>
        <p:spPr>
          <a:xfrm>
            <a:off x="6673850" y="960438"/>
            <a:ext cx="1722438" cy="1349375"/>
          </a:xfrm>
          <a:prstGeom prst="wedgeEllipseCallout">
            <a:avLst>
              <a:gd name="adj1" fmla="val -97407"/>
              <a:gd name="adj2" fmla="val 5825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ctr"/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公共限流电阻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7" name="对象 3"/>
          <p:cNvGraphicFramePr/>
          <p:nvPr/>
        </p:nvGraphicFramePr>
        <p:xfrm>
          <a:off x="114300" y="638175"/>
          <a:ext cx="8913813" cy="621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r:id="rId3" imgW="7962900" imgH="5448300" progId="Paint.Picture">
                  <p:embed/>
                </p:oleObj>
              </mc:Choice>
              <mc:Fallback>
                <p:oleObj r:id="rId3" imgW="7962900" imgH="5448300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" y="638175"/>
                        <a:ext cx="8913813" cy="6219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88900"/>
            <a:ext cx="8229600" cy="5492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举例：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24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秒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循环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减计时器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/>
          <p:cNvSpPr>
            <a:spLocks noGrp="1"/>
          </p:cNvSpPr>
          <p:nvPr>
            <p:ph type="body" sz="half" idx="1"/>
          </p:nvPr>
        </p:nvSpPr>
        <p:spPr>
          <a:xfrm>
            <a:off x="396875" y="260350"/>
            <a:ext cx="8208963" cy="503238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五、 篮球竞赛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24s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定时器设计要求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P180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19458" name="Text Box 4"/>
          <p:cNvSpPr txBox="1"/>
          <p:nvPr/>
        </p:nvSpPr>
        <p:spPr>
          <a:xfrm>
            <a:off x="396875" y="1201738"/>
            <a:ext cx="8424863" cy="82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要求：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）定时时间为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24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秒钟，按递减方式计时，每隔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秒钟，定时器减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，以数字的形式显示时间；</a:t>
            </a:r>
          </a:p>
        </p:txBody>
      </p:sp>
      <p:graphicFrame>
        <p:nvGraphicFramePr>
          <p:cNvPr id="16419" name="Group 35"/>
          <p:cNvGraphicFramePr>
            <a:graphicFrameLocks noGrp="1"/>
          </p:cNvGraphicFramePr>
          <p:nvPr>
            <p:ph sz="half" idx="4294967295"/>
          </p:nvPr>
        </p:nvGraphicFramePr>
        <p:xfrm>
          <a:off x="1044575" y="4149725"/>
          <a:ext cx="7056437" cy="2194104"/>
        </p:xfrm>
        <a:graphic>
          <a:graphicData uri="http://schemas.openxmlformats.org/drawingml/2006/table">
            <a:tbl>
              <a:tblPr/>
              <a:tblGrid>
                <a:gridCol w="172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77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复位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启动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S1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暂停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连续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S2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定时器完成的功能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3" marB="456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663" marB="4566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定时器复位，置初值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63" marB="456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663" marB="4566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定时器开始计时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663" marB="4566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定时器暂停计时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82" name="Text Box 29"/>
          <p:cNvSpPr txBox="1"/>
          <p:nvPr/>
        </p:nvSpPr>
        <p:spPr>
          <a:xfrm>
            <a:off x="396875" y="1922463"/>
            <a:ext cx="8424863" cy="8318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）设置两个外部控制开关（控制功能如表所示），控制定时器的直接复位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启动计时、暂停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连续计时；</a:t>
            </a:r>
          </a:p>
        </p:txBody>
      </p:sp>
      <p:sp>
        <p:nvSpPr>
          <p:cNvPr id="19483" name="Line 30"/>
          <p:cNvSpPr/>
          <p:nvPr/>
        </p:nvSpPr>
        <p:spPr>
          <a:xfrm>
            <a:off x="396875" y="857250"/>
            <a:ext cx="8351838" cy="0"/>
          </a:xfrm>
          <a:prstGeom prst="line">
            <a:avLst/>
          </a:prstGeom>
          <a:ln w="88900" cap="sq" cmpd="tri">
            <a:solidFill>
              <a:srgbClr val="99003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84" name="Text Box 31"/>
          <p:cNvSpPr txBox="1"/>
          <p:nvPr/>
        </p:nvSpPr>
        <p:spPr>
          <a:xfrm>
            <a:off x="396875" y="2713038"/>
            <a:ext cx="8424863" cy="8318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）当定时器递减计时到零（即定时时间到）时，定时器保持零不变，同时发出报警信号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—--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发光二极管亮。</a:t>
            </a:r>
          </a:p>
        </p:txBody>
      </p:sp>
      <p:sp>
        <p:nvSpPr>
          <p:cNvPr id="19485" name="Text Box 32"/>
          <p:cNvSpPr txBox="1"/>
          <p:nvPr/>
        </p:nvSpPr>
        <p:spPr>
          <a:xfrm>
            <a:off x="398463" y="3554413"/>
            <a:ext cx="8424862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）输入时钟脉冲的频率为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1 Hz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Line 2"/>
          <p:cNvSpPr/>
          <p:nvPr/>
        </p:nvSpPr>
        <p:spPr>
          <a:xfrm>
            <a:off x="468313" y="908050"/>
            <a:ext cx="7920037" cy="0"/>
          </a:xfrm>
          <a:prstGeom prst="line">
            <a:avLst/>
          </a:prstGeom>
          <a:ln w="57150" cap="sq" cmpd="thinThick">
            <a:solidFill>
              <a:srgbClr val="99003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115888"/>
            <a:ext cx="8229600" cy="7778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控制电路的设计</a:t>
            </a:r>
          </a:p>
        </p:txBody>
      </p:sp>
      <p:graphicFrame>
        <p:nvGraphicFramePr>
          <p:cNvPr id="20483" name="Object 6"/>
          <p:cNvGraphicFramePr>
            <a:graphicFrameLocks noChangeAspect="1"/>
          </p:cNvGraphicFramePr>
          <p:nvPr/>
        </p:nvGraphicFramePr>
        <p:xfrm>
          <a:off x="1258888" y="1276350"/>
          <a:ext cx="6772275" cy="352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r:id="rId3" imgW="3410585" imgH="1772285" progId="Word.Picture.8">
                  <p:embed/>
                </p:oleObj>
              </mc:Choice>
              <mc:Fallback>
                <p:oleObj r:id="rId3" imgW="3410585" imgH="1772285" progId="Word.Picture.8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8888" y="1276350"/>
                        <a:ext cx="6772275" cy="3521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矩形 1"/>
          <p:cNvSpPr/>
          <p:nvPr/>
        </p:nvSpPr>
        <p:spPr>
          <a:xfrm>
            <a:off x="1771650" y="5805488"/>
            <a:ext cx="2106613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marL="342900" indent="-342900" algn="ctr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暂停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连续</a:t>
            </a:r>
          </a:p>
        </p:txBody>
      </p:sp>
      <p:sp>
        <p:nvSpPr>
          <p:cNvPr id="20485" name="矩形 2"/>
          <p:cNvSpPr/>
          <p:nvPr/>
        </p:nvSpPr>
        <p:spPr>
          <a:xfrm>
            <a:off x="5364480" y="5805805"/>
            <a:ext cx="25527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indent="-342900" algn="ctr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启动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秒</a:t>
            </a:r>
          </a:p>
        </p:txBody>
      </p:sp>
      <p:pic>
        <p:nvPicPr>
          <p:cNvPr id="20486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075" y="963613"/>
            <a:ext cx="6929438" cy="4841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971709" y="1556068"/>
            <a:ext cx="197040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marL="342900" indent="-342900" algn="ctr"/>
            <a:r>
              <a:rPr lang="zh-CN" altLang="en-US" sz="28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ea typeface="宋体" panose="02010600030101010101" pitchFamily="2" charset="-122"/>
              </a:rPr>
              <a:t>去抖动功能</a:t>
            </a:r>
          </a:p>
        </p:txBody>
      </p:sp>
      <p:sp>
        <p:nvSpPr>
          <p:cNvPr id="3" name="圆角矩形标注 2"/>
          <p:cNvSpPr/>
          <p:nvPr/>
        </p:nvSpPr>
        <p:spPr>
          <a:xfrm>
            <a:off x="1009015" y="2839720"/>
            <a:ext cx="3491230" cy="2925445"/>
          </a:xfrm>
          <a:prstGeom prst="wedgeRoundRectCallout">
            <a:avLst>
              <a:gd name="adj1" fmla="val -30592"/>
              <a:gd name="adj2" fmla="val -79238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Line 2"/>
          <p:cNvSpPr/>
          <p:nvPr/>
        </p:nvSpPr>
        <p:spPr>
          <a:xfrm>
            <a:off x="468313" y="908050"/>
            <a:ext cx="7920037" cy="0"/>
          </a:xfrm>
          <a:prstGeom prst="line">
            <a:avLst/>
          </a:prstGeom>
          <a:ln w="57150" cap="sq" cmpd="thinThick">
            <a:solidFill>
              <a:srgbClr val="99003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115888"/>
            <a:ext cx="8229600" cy="7778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控制电路的设计</a:t>
            </a:r>
          </a:p>
        </p:txBody>
      </p:sp>
      <p:sp>
        <p:nvSpPr>
          <p:cNvPr id="21507" name="矩形 1"/>
          <p:cNvSpPr/>
          <p:nvPr/>
        </p:nvSpPr>
        <p:spPr>
          <a:xfrm>
            <a:off x="1771650" y="5805488"/>
            <a:ext cx="2106613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marL="342900" indent="-342900" algn="ctr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暂停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连续</a:t>
            </a:r>
          </a:p>
        </p:txBody>
      </p:sp>
      <p:pic>
        <p:nvPicPr>
          <p:cNvPr id="24585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30275" y="1647825"/>
            <a:ext cx="7272338" cy="3883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5" name="矩形 2"/>
          <p:cNvSpPr/>
          <p:nvPr/>
        </p:nvSpPr>
        <p:spPr>
          <a:xfrm>
            <a:off x="5364480" y="5662295"/>
            <a:ext cx="25527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indent="-342900" algn="ctr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启动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秒</a:t>
            </a:r>
          </a:p>
        </p:txBody>
      </p:sp>
      <p:sp>
        <p:nvSpPr>
          <p:cNvPr id="2" name="云形标注 1"/>
          <p:cNvSpPr/>
          <p:nvPr/>
        </p:nvSpPr>
        <p:spPr>
          <a:xfrm>
            <a:off x="272451" y="5062686"/>
            <a:ext cx="2211318" cy="936328"/>
          </a:xfrm>
          <a:prstGeom prst="cloudCallout">
            <a:avLst>
              <a:gd name="adj1" fmla="val 26917"/>
              <a:gd name="adj2" fmla="val -1689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zh-CN" altLang="en-US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ea typeface="宋体" panose="02010600030101010101" pitchFamily="2" charset="-122"/>
              </a:rPr>
              <a:t>无去</a:t>
            </a:r>
            <a:r>
              <a:rPr lang="zh-CN" altLang="en-US" sz="2400" b="1" dirty="0" smtClean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ea typeface="宋体" panose="02010600030101010101" pitchFamily="2" charset="-122"/>
              </a:rPr>
              <a:t>抖动</a:t>
            </a:r>
            <a:endParaRPr lang="en-US" altLang="zh-CN" sz="2400" b="1" dirty="0" smtClean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ctr"/>
            <a:r>
              <a:rPr lang="zh-CN" altLang="en-US" sz="2400" b="1" dirty="0" smtClean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ea typeface="宋体" panose="02010600030101010101" pitchFamily="2" charset="-122"/>
              </a:rPr>
              <a:t>功能</a:t>
            </a:r>
            <a:endParaRPr lang="zh-CN" altLang="en-US" sz="2400" b="1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030"/>
          <p:cNvSpPr txBox="1"/>
          <p:nvPr/>
        </p:nvSpPr>
        <p:spPr>
          <a:xfrm>
            <a:off x="1790700" y="966788"/>
            <a:ext cx="3962400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位二进制同步加计数器</a:t>
            </a:r>
          </a:p>
        </p:txBody>
      </p:sp>
      <p:sp>
        <p:nvSpPr>
          <p:cNvPr id="22530" name="Rectangle 1071"/>
          <p:cNvSpPr/>
          <p:nvPr/>
        </p:nvSpPr>
        <p:spPr>
          <a:xfrm>
            <a:off x="3409950" y="27336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2531" name="Object 1070"/>
          <p:cNvGraphicFramePr>
            <a:graphicFrameLocks noChangeAspect="1"/>
          </p:cNvGraphicFramePr>
          <p:nvPr/>
        </p:nvGraphicFramePr>
        <p:xfrm>
          <a:off x="381000" y="3276600"/>
          <a:ext cx="3733800" cy="208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r:id="rId4" imgW="2362200" imgH="838200" progId="Word.Picture.8">
                  <p:embed/>
                </p:oleObj>
              </mc:Choice>
              <mc:Fallback>
                <p:oleObj r:id="rId4" imgW="2362200" imgH="838200" progId="Word.Picture.8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5"/>
                      <a:srcRect l="3044" t="-12791" r="-1378" b="-12791"/>
                      <a:stretch>
                        <a:fillRect/>
                      </a:stretch>
                    </p:blipFill>
                    <p:spPr>
                      <a:xfrm>
                        <a:off x="381000" y="3276600"/>
                        <a:ext cx="3733800" cy="2081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Rectangle 1072"/>
          <p:cNvSpPr/>
          <p:nvPr/>
        </p:nvSpPr>
        <p:spPr>
          <a:xfrm>
            <a:off x="4724400" y="1981200"/>
            <a:ext cx="4343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5.18.4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CD40161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功能表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2" name="Rectangle 1073"/>
          <p:cNvSpPr>
            <a:spLocks noGrp="1" noRot="1"/>
          </p:cNvSpPr>
          <p:nvPr>
            <p:ph type="title"/>
          </p:nvPr>
        </p:nvSpPr>
        <p:spPr>
          <a:xfrm>
            <a:off x="381000" y="257175"/>
            <a:ext cx="7793038" cy="6096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1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**74HC161 / CD40161</a:t>
            </a:r>
            <a:r>
              <a:rPr kumimoji="0" lang="zh-CN" altLang="en-US" sz="31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的逻辑功能</a:t>
            </a:r>
          </a:p>
        </p:txBody>
      </p:sp>
      <p:sp>
        <p:nvSpPr>
          <p:cNvPr id="22534" name="Text Box 1077"/>
          <p:cNvSpPr txBox="1"/>
          <p:nvPr/>
        </p:nvSpPr>
        <p:spPr>
          <a:xfrm>
            <a:off x="457200" y="5791200"/>
            <a:ext cx="533400" cy="831850"/>
          </a:xfrm>
          <a:prstGeom prst="rect">
            <a:avLst/>
          </a:prstGeom>
          <a:noFill/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清零</a:t>
            </a:r>
          </a:p>
        </p:txBody>
      </p:sp>
      <p:sp>
        <p:nvSpPr>
          <p:cNvPr id="22535" name="Line 1078"/>
          <p:cNvSpPr/>
          <p:nvPr/>
        </p:nvSpPr>
        <p:spPr>
          <a:xfrm flipV="1">
            <a:off x="685800" y="5181600"/>
            <a:ext cx="76200" cy="68580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22536" name="AutoShape 1079"/>
          <p:cNvSpPr/>
          <p:nvPr/>
        </p:nvSpPr>
        <p:spPr>
          <a:xfrm rot="-5400000">
            <a:off x="2095500" y="4686300"/>
            <a:ext cx="304800" cy="1447800"/>
          </a:xfrm>
          <a:prstGeom prst="leftBrace">
            <a:avLst>
              <a:gd name="adj1" fmla="val 39473"/>
              <a:gd name="adj2" fmla="val 50000"/>
            </a:avLst>
          </a:prstGeom>
          <a:noFill/>
          <a:ln w="2857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7" name="Text Box 1080"/>
          <p:cNvSpPr txBox="1"/>
          <p:nvPr/>
        </p:nvSpPr>
        <p:spPr>
          <a:xfrm>
            <a:off x="3429000" y="5791200"/>
            <a:ext cx="533400" cy="831850"/>
          </a:xfrm>
          <a:prstGeom prst="rect">
            <a:avLst/>
          </a:prstGeom>
          <a:noFill/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使能</a:t>
            </a:r>
          </a:p>
        </p:txBody>
      </p:sp>
      <p:sp>
        <p:nvSpPr>
          <p:cNvPr id="22538" name="Line 1082"/>
          <p:cNvSpPr/>
          <p:nvPr/>
        </p:nvSpPr>
        <p:spPr>
          <a:xfrm flipH="1" flipV="1">
            <a:off x="3276600" y="5181600"/>
            <a:ext cx="381000" cy="60960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22539" name="Line 1083"/>
          <p:cNvSpPr/>
          <p:nvPr/>
        </p:nvSpPr>
        <p:spPr>
          <a:xfrm flipH="1" flipV="1">
            <a:off x="3352800" y="4192588"/>
            <a:ext cx="306388" cy="1601787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22540" name="Text Box 1084"/>
          <p:cNvSpPr txBox="1"/>
          <p:nvPr/>
        </p:nvSpPr>
        <p:spPr>
          <a:xfrm>
            <a:off x="1447800" y="5715000"/>
            <a:ext cx="1524000" cy="82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数据输入置数</a:t>
            </a:r>
          </a:p>
        </p:txBody>
      </p:sp>
      <p:sp>
        <p:nvSpPr>
          <p:cNvPr id="22541" name="Text Box 1085"/>
          <p:cNvSpPr txBox="1"/>
          <p:nvPr/>
        </p:nvSpPr>
        <p:spPr>
          <a:xfrm>
            <a:off x="838200" y="2438400"/>
            <a:ext cx="838200" cy="466725"/>
          </a:xfrm>
          <a:prstGeom prst="rect">
            <a:avLst/>
          </a:prstGeom>
          <a:noFill/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进位</a:t>
            </a:r>
          </a:p>
        </p:txBody>
      </p:sp>
      <p:sp>
        <p:nvSpPr>
          <p:cNvPr id="22542" name="Text Box 1086"/>
          <p:cNvSpPr txBox="1"/>
          <p:nvPr/>
        </p:nvSpPr>
        <p:spPr>
          <a:xfrm>
            <a:off x="3352800" y="2438400"/>
            <a:ext cx="838200" cy="466725"/>
          </a:xfrm>
          <a:prstGeom prst="rect">
            <a:avLst/>
          </a:prstGeom>
          <a:noFill/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置数</a:t>
            </a:r>
          </a:p>
        </p:txBody>
      </p:sp>
      <p:sp>
        <p:nvSpPr>
          <p:cNvPr id="22543" name="Line 1087"/>
          <p:cNvSpPr/>
          <p:nvPr/>
        </p:nvSpPr>
        <p:spPr>
          <a:xfrm flipH="1">
            <a:off x="3733800" y="2971800"/>
            <a:ext cx="76200" cy="53340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22544" name="Line 1088"/>
          <p:cNvSpPr/>
          <p:nvPr/>
        </p:nvSpPr>
        <p:spPr>
          <a:xfrm flipH="1">
            <a:off x="1219200" y="2895600"/>
            <a:ext cx="76200" cy="5334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22545" name="Text Box 1130"/>
          <p:cNvSpPr txBox="1"/>
          <p:nvPr/>
        </p:nvSpPr>
        <p:spPr>
          <a:xfrm>
            <a:off x="4953000" y="5486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ET=CT</a:t>
            </a:r>
            <a:r>
              <a:rPr lang="en-US" altLang="zh-CN" sz="2400" b="1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&amp;ET</a:t>
            </a:r>
            <a:r>
              <a:rPr lang="en-US" altLang="zh-CN" sz="2400" b="1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22546" name="Text Box 1131"/>
          <p:cNvSpPr txBox="1"/>
          <p:nvPr/>
        </p:nvSpPr>
        <p:spPr>
          <a:xfrm>
            <a:off x="4953000" y="6019800"/>
            <a:ext cx="3962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CO=Q</a:t>
            </a:r>
            <a:r>
              <a:rPr lang="en-US" altLang="zh-CN" sz="2400" b="1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2400" b="1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2400" b="1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2400" b="1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grpSp>
        <p:nvGrpSpPr>
          <p:cNvPr id="22547" name="Group 1136"/>
          <p:cNvGrpSpPr/>
          <p:nvPr/>
        </p:nvGrpSpPr>
        <p:grpSpPr>
          <a:xfrm>
            <a:off x="4724400" y="2438400"/>
            <a:ext cx="4343400" cy="2819400"/>
            <a:chOff x="2976" y="1536"/>
            <a:chExt cx="2736" cy="1776"/>
          </a:xfrm>
        </p:grpSpPr>
        <p:sp>
          <p:nvSpPr>
            <p:cNvPr id="22548" name="Line 1110"/>
            <p:cNvSpPr/>
            <p:nvPr/>
          </p:nvSpPr>
          <p:spPr>
            <a:xfrm>
              <a:off x="2976" y="2592"/>
              <a:ext cx="2592" cy="0"/>
            </a:xfrm>
            <a:prstGeom prst="line">
              <a:avLst/>
            </a:prstGeom>
            <a:ln w="19050" cap="flat" cmpd="sng">
              <a:solidFill>
                <a:srgbClr val="99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549" name="Line 1111"/>
            <p:cNvSpPr/>
            <p:nvPr/>
          </p:nvSpPr>
          <p:spPr>
            <a:xfrm>
              <a:off x="2976" y="1920"/>
              <a:ext cx="2592" cy="0"/>
            </a:xfrm>
            <a:prstGeom prst="line">
              <a:avLst/>
            </a:prstGeom>
            <a:ln w="19050" cap="flat" cmpd="sng">
              <a:solidFill>
                <a:srgbClr val="99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graphicFrame>
          <p:nvGraphicFramePr>
            <p:cNvPr id="22550" name="Object 1112"/>
            <p:cNvGraphicFramePr>
              <a:graphicFrameLocks noChangeAspect="1"/>
            </p:cNvGraphicFramePr>
            <p:nvPr/>
          </p:nvGraphicFramePr>
          <p:xfrm>
            <a:off x="3024" y="1584"/>
            <a:ext cx="368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1" r:id="rId6" imgW="254000" imgH="215900" progId="Equation.3">
                    <p:embed/>
                  </p:oleObj>
                </mc:Choice>
                <mc:Fallback>
                  <p:oleObj r:id="rId6" imgW="254000" imgH="2159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024" y="1584"/>
                          <a:ext cx="368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1" name="Text Box 1113"/>
            <p:cNvSpPr txBox="1"/>
            <p:nvPr/>
          </p:nvSpPr>
          <p:spPr>
            <a:xfrm>
              <a:off x="4272" y="1632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ET</a:t>
              </a:r>
            </a:p>
          </p:txBody>
        </p:sp>
        <p:graphicFrame>
          <p:nvGraphicFramePr>
            <p:cNvPr id="22552" name="Object 1114"/>
            <p:cNvGraphicFramePr>
              <a:graphicFrameLocks noChangeAspect="1"/>
            </p:cNvGraphicFramePr>
            <p:nvPr/>
          </p:nvGraphicFramePr>
          <p:xfrm>
            <a:off x="3456" y="1584"/>
            <a:ext cx="38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2" r:id="rId8" imgW="266700" imgH="203200" progId="Equation.3">
                    <p:embed/>
                  </p:oleObj>
                </mc:Choice>
                <mc:Fallback>
                  <p:oleObj r:id="rId8" imgW="266700" imgH="2032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456" y="1584"/>
                          <a:ext cx="387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3" name="Text Box 1115"/>
            <p:cNvSpPr txBox="1"/>
            <p:nvPr/>
          </p:nvSpPr>
          <p:spPr>
            <a:xfrm>
              <a:off x="3888" y="1632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CP</a:t>
              </a:r>
            </a:p>
          </p:txBody>
        </p:sp>
        <p:sp>
          <p:nvSpPr>
            <p:cNvPr id="22554" name="Text Box 1116"/>
            <p:cNvSpPr txBox="1"/>
            <p:nvPr/>
          </p:nvSpPr>
          <p:spPr>
            <a:xfrm>
              <a:off x="4656" y="1632"/>
              <a:ext cx="10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操作状态</a:t>
              </a:r>
            </a:p>
          </p:txBody>
        </p:sp>
        <p:sp>
          <p:nvSpPr>
            <p:cNvPr id="22555" name="Rectangle 1117"/>
            <p:cNvSpPr/>
            <p:nvPr/>
          </p:nvSpPr>
          <p:spPr>
            <a:xfrm>
              <a:off x="2976" y="1536"/>
              <a:ext cx="2592" cy="1776"/>
            </a:xfrm>
            <a:prstGeom prst="rect">
              <a:avLst/>
            </a:prstGeom>
            <a:noFill/>
            <a:ln w="19050" cap="flat" cmpd="sng">
              <a:solidFill>
                <a:srgbClr val="99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56" name="Text Box 1118"/>
            <p:cNvSpPr txBox="1"/>
            <p:nvPr/>
          </p:nvSpPr>
          <p:spPr>
            <a:xfrm>
              <a:off x="2976" y="1920"/>
              <a:ext cx="25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0      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x      x     x      </a:t>
              </a:r>
              <a:r>
                <a:rPr lang="zh-CN" altLang="en-US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清除</a:t>
              </a:r>
            </a:p>
          </p:txBody>
        </p:sp>
        <p:sp>
          <p:nvSpPr>
            <p:cNvPr id="22557" name="Line 1119"/>
            <p:cNvSpPr/>
            <p:nvPr/>
          </p:nvSpPr>
          <p:spPr>
            <a:xfrm>
              <a:off x="2976" y="2256"/>
              <a:ext cx="2592" cy="0"/>
            </a:xfrm>
            <a:prstGeom prst="line">
              <a:avLst/>
            </a:prstGeom>
            <a:ln w="19050" cap="flat" cmpd="sng">
              <a:solidFill>
                <a:srgbClr val="99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558" name="Text Box 1120"/>
            <p:cNvSpPr txBox="1"/>
            <p:nvPr/>
          </p:nvSpPr>
          <p:spPr>
            <a:xfrm>
              <a:off x="2976" y="2272"/>
              <a:ext cx="25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1      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0      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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  x      </a:t>
              </a:r>
              <a:r>
                <a:rPr lang="zh-CN" altLang="en-US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预置</a:t>
              </a:r>
            </a:p>
          </p:txBody>
        </p:sp>
        <p:sp>
          <p:nvSpPr>
            <p:cNvPr id="22559" name="Line 1125"/>
            <p:cNvSpPr/>
            <p:nvPr/>
          </p:nvSpPr>
          <p:spPr>
            <a:xfrm>
              <a:off x="2976" y="2928"/>
              <a:ext cx="2592" cy="0"/>
            </a:xfrm>
            <a:prstGeom prst="line">
              <a:avLst/>
            </a:prstGeom>
            <a:ln w="19050" cap="flat" cmpd="sng">
              <a:solidFill>
                <a:srgbClr val="99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560" name="Text Box 1126"/>
            <p:cNvSpPr txBox="1"/>
            <p:nvPr/>
          </p:nvSpPr>
          <p:spPr>
            <a:xfrm>
              <a:off x="2976" y="2624"/>
              <a:ext cx="25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1      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1      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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  0      </a:t>
              </a:r>
              <a:r>
                <a:rPr lang="zh-CN" altLang="en-US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保持</a:t>
              </a:r>
            </a:p>
          </p:txBody>
        </p:sp>
        <p:sp>
          <p:nvSpPr>
            <p:cNvPr id="22561" name="Text Box 1128"/>
            <p:cNvSpPr txBox="1"/>
            <p:nvPr/>
          </p:nvSpPr>
          <p:spPr>
            <a:xfrm>
              <a:off x="2976" y="2976"/>
              <a:ext cx="25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1      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1      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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  1      </a:t>
              </a:r>
              <a:r>
                <a:rPr lang="zh-CN" altLang="en-US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计数</a:t>
              </a:r>
            </a:p>
          </p:txBody>
        </p:sp>
        <p:sp>
          <p:nvSpPr>
            <p:cNvPr id="22562" name="Line 1132"/>
            <p:cNvSpPr/>
            <p:nvPr/>
          </p:nvSpPr>
          <p:spPr>
            <a:xfrm>
              <a:off x="3408" y="1536"/>
              <a:ext cx="0" cy="1776"/>
            </a:xfrm>
            <a:prstGeom prst="line">
              <a:avLst/>
            </a:prstGeom>
            <a:ln w="19050" cap="flat" cmpd="sng">
              <a:solidFill>
                <a:srgbClr val="99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563" name="Line 1133"/>
            <p:cNvSpPr/>
            <p:nvPr/>
          </p:nvSpPr>
          <p:spPr>
            <a:xfrm>
              <a:off x="3840" y="1536"/>
              <a:ext cx="0" cy="1776"/>
            </a:xfrm>
            <a:prstGeom prst="line">
              <a:avLst/>
            </a:prstGeom>
            <a:ln w="19050" cap="flat" cmpd="sng">
              <a:solidFill>
                <a:srgbClr val="99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564" name="Line 1134"/>
            <p:cNvSpPr/>
            <p:nvPr/>
          </p:nvSpPr>
          <p:spPr>
            <a:xfrm>
              <a:off x="4272" y="1536"/>
              <a:ext cx="0" cy="1776"/>
            </a:xfrm>
            <a:prstGeom prst="line">
              <a:avLst/>
            </a:prstGeom>
            <a:ln w="19050" cap="flat" cmpd="sng">
              <a:solidFill>
                <a:srgbClr val="99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565" name="Line 1135"/>
            <p:cNvSpPr/>
            <p:nvPr/>
          </p:nvSpPr>
          <p:spPr>
            <a:xfrm>
              <a:off x="4656" y="1536"/>
              <a:ext cx="0" cy="1776"/>
            </a:xfrm>
            <a:prstGeom prst="line">
              <a:avLst/>
            </a:prstGeom>
            <a:ln w="19050" cap="flat" cmpd="sng">
              <a:solidFill>
                <a:srgbClr val="99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zoom dir="in"/>
    <p:sndAc>
      <p:stSnd>
        <p:snd r:embed="rId3" name="projctor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4"/>
          <p:cNvSpPr/>
          <p:nvPr/>
        </p:nvSpPr>
        <p:spPr>
          <a:xfrm>
            <a:off x="2986088" y="19335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3554" name="Object 3" descr="羊皮纸"/>
          <p:cNvGraphicFramePr>
            <a:graphicFrameLocks noChangeAspect="1"/>
          </p:cNvGraphicFramePr>
          <p:nvPr/>
        </p:nvGraphicFramePr>
        <p:xfrm>
          <a:off x="352425" y="752475"/>
          <a:ext cx="8180388" cy="610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r:id="rId4" imgW="3525520" imgH="3477260" progId="Word.Picture.8">
                  <p:embed/>
                </p:oleObj>
              </mc:Choice>
              <mc:Fallback>
                <p:oleObj r:id="rId4" imgW="3525520" imgH="3477260" progId="Word.Picture.8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752475"/>
                        <a:ext cx="8180388" cy="6105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2"/>
          <p:cNvSpPr>
            <a:spLocks noGrp="1" noRot="1"/>
          </p:cNvSpPr>
          <p:nvPr>
            <p:ph type="title"/>
          </p:nvPr>
        </p:nvSpPr>
        <p:spPr>
          <a:xfrm>
            <a:off x="152400" y="68263"/>
            <a:ext cx="5791200" cy="5413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CD40161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的时序波形图</a:t>
            </a:r>
          </a:p>
        </p:txBody>
      </p:sp>
    </p:spTree>
  </p:cSld>
  <p:clrMapOvr>
    <a:masterClrMapping/>
  </p:clrMapOvr>
  <p:transition>
    <p:zoom dir="in"/>
    <p:sndAc>
      <p:stSnd>
        <p:snd r:embed="rId3" name="projctor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6"/>
          <p:cNvSpPr>
            <a:spLocks noGrp="1" noRot="1"/>
          </p:cNvSpPr>
          <p:nvPr>
            <p:ph type="title"/>
          </p:nvPr>
        </p:nvSpPr>
        <p:spPr>
          <a:xfrm>
            <a:off x="755650" y="476250"/>
            <a:ext cx="7793038" cy="6477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1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40161</a:t>
            </a:r>
            <a:r>
              <a:rPr kumimoji="0" lang="zh-CN" altLang="en-US" sz="3600" b="1" i="0" u="none" strike="noStrike" kern="0" cap="none" spc="0" normalizeH="0" baseline="0" noProof="1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构成任意进制计数器的方法</a:t>
            </a:r>
          </a:p>
        </p:txBody>
      </p:sp>
      <p:sp>
        <p:nvSpPr>
          <p:cNvPr id="24578" name="Rectangle 1028"/>
          <p:cNvSpPr/>
          <p:nvPr/>
        </p:nvSpPr>
        <p:spPr>
          <a:xfrm>
            <a:off x="3662363" y="27574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4579" name="Object 1027"/>
          <p:cNvGraphicFramePr>
            <a:graphicFrameLocks noChangeAspect="1"/>
          </p:cNvGraphicFramePr>
          <p:nvPr/>
        </p:nvGraphicFramePr>
        <p:xfrm>
          <a:off x="76200" y="1981200"/>
          <a:ext cx="4343400" cy="320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r:id="rId4" imgW="1818640" imgH="1343660" progId="Word.Picture.8">
                  <p:embed/>
                </p:oleObj>
              </mc:Choice>
              <mc:Fallback>
                <p:oleObj r:id="rId4" imgW="1818640" imgH="1343660" progId="Word.Picture.8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" y="1981200"/>
                        <a:ext cx="4343400" cy="320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1029"/>
          <p:cNvGraphicFramePr>
            <a:graphicFrameLocks noChangeAspect="1"/>
          </p:cNvGraphicFramePr>
          <p:nvPr/>
        </p:nvGraphicFramePr>
        <p:xfrm>
          <a:off x="4648200" y="1981200"/>
          <a:ext cx="4343400" cy="320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r:id="rId6" imgW="1818640" imgH="1343660" progId="Word.Picture.8">
                  <p:embed/>
                </p:oleObj>
              </mc:Choice>
              <mc:Fallback>
                <p:oleObj r:id="rId6" imgW="1818640" imgH="1343660" progId="Word.Picture.8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48200" y="1981200"/>
                        <a:ext cx="4343400" cy="320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Line 1030"/>
          <p:cNvSpPr/>
          <p:nvPr/>
        </p:nvSpPr>
        <p:spPr>
          <a:xfrm>
            <a:off x="4572000" y="1828800"/>
            <a:ext cx="0" cy="4840288"/>
          </a:xfrm>
          <a:prstGeom prst="line">
            <a:avLst/>
          </a:prstGeom>
          <a:ln w="2857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582" name="Text Box 1031"/>
          <p:cNvSpPr txBox="1"/>
          <p:nvPr/>
        </p:nvSpPr>
        <p:spPr>
          <a:xfrm>
            <a:off x="5072063" y="5429250"/>
            <a:ext cx="3276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利用同步预置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清零</a:t>
            </a:r>
            <a:endParaRPr lang="zh-CN" altLang="en-US" sz="24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583" name="Text Box 1032"/>
          <p:cNvSpPr txBox="1"/>
          <p:nvPr/>
        </p:nvSpPr>
        <p:spPr>
          <a:xfrm>
            <a:off x="1071563" y="5429250"/>
            <a:ext cx="2514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利用异步清零</a:t>
            </a:r>
          </a:p>
        </p:txBody>
      </p:sp>
    </p:spTree>
  </p:cSld>
  <p:clrMapOvr>
    <a:masterClrMapping/>
  </p:clrMapOvr>
  <p:transition>
    <p:zoom dir="in"/>
    <p:sndAc>
      <p:stSnd>
        <p:snd r:embed="rId3" name="projctor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15888"/>
            <a:ext cx="8229600" cy="7778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一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、需要自学的内容</a:t>
            </a:r>
          </a:p>
        </p:txBody>
      </p:sp>
      <p:sp>
        <p:nvSpPr>
          <p:cNvPr id="6146" name="Line 3"/>
          <p:cNvSpPr/>
          <p:nvPr/>
        </p:nvSpPr>
        <p:spPr>
          <a:xfrm>
            <a:off x="323850" y="1052513"/>
            <a:ext cx="8351838" cy="0"/>
          </a:xfrm>
          <a:prstGeom prst="line">
            <a:avLst/>
          </a:prstGeom>
          <a:ln w="88900" cap="sq" cmpd="tri">
            <a:solidFill>
              <a:srgbClr val="99003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7" name="Rectangle 4">
            <a:hlinkClick r:id="rId2" action="ppaction://hlinksldjump"/>
          </p:cNvPr>
          <p:cNvSpPr/>
          <p:nvPr/>
        </p:nvSpPr>
        <p:spPr>
          <a:xfrm>
            <a:off x="395288" y="1487488"/>
            <a:ext cx="7740650" cy="5381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anchor="ctr" anchorCtr="0">
            <a:spAutoFit/>
          </a:bodyPr>
          <a:lstStyle/>
          <a:p>
            <a:r>
              <a:rPr lang="en-US" altLang="zh-CN" sz="32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32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MSI</a:t>
            </a:r>
            <a:r>
              <a:rPr lang="zh-CN" altLang="en-US" sz="32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时序逻辑电路</a:t>
            </a:r>
            <a:endParaRPr lang="en-US" altLang="zh-CN" sz="3200" b="1" dirty="0">
              <a:solidFill>
                <a:srgbClr val="0033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48" name="Rectangle 6">
            <a:hlinkClick r:id="rId2" action="ppaction://hlinksldjump"/>
          </p:cNvPr>
          <p:cNvSpPr/>
          <p:nvPr/>
        </p:nvSpPr>
        <p:spPr>
          <a:xfrm>
            <a:off x="395288" y="2063750"/>
            <a:ext cx="7740650" cy="5381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anchor="ctr" anchorCtr="0">
            <a:spAutoFit/>
          </a:bodyPr>
          <a:lstStyle/>
          <a:p>
            <a:r>
              <a:rPr lang="en-US" altLang="zh-CN" sz="32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、应用电路设计 </a:t>
            </a:r>
            <a:endParaRPr lang="en-US" altLang="zh-CN" sz="3200" b="1" dirty="0">
              <a:solidFill>
                <a:srgbClr val="0033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49" name="Rectangle 7">
            <a:hlinkClick r:id="rId2" action="ppaction://hlinksldjump"/>
          </p:cNvPr>
          <p:cNvSpPr/>
          <p:nvPr/>
        </p:nvSpPr>
        <p:spPr>
          <a:xfrm>
            <a:off x="415925" y="2714625"/>
            <a:ext cx="7740650" cy="4762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anchor="ctr" anchorCtr="0">
            <a:spAutoFit/>
          </a:bodyPr>
          <a:lstStyle/>
          <a:p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篮球竞赛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24s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计时器设计</a:t>
            </a:r>
            <a:endParaRPr lang="en-US" altLang="zh-CN" sz="2800" b="1" dirty="0">
              <a:solidFill>
                <a:srgbClr val="0033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Line 6"/>
          <p:cNvSpPr/>
          <p:nvPr/>
        </p:nvSpPr>
        <p:spPr>
          <a:xfrm>
            <a:off x="468313" y="908050"/>
            <a:ext cx="8135937" cy="0"/>
          </a:xfrm>
          <a:prstGeom prst="line">
            <a:avLst/>
          </a:prstGeom>
          <a:ln w="57150" cap="sq" cmpd="thinThick">
            <a:solidFill>
              <a:srgbClr val="99003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70" name="Rectangle 11"/>
          <p:cNvSpPr>
            <a:spLocks noGrp="1"/>
          </p:cNvSpPr>
          <p:nvPr>
            <p:ph type="title"/>
          </p:nvPr>
        </p:nvSpPr>
        <p:spPr>
          <a:xfrm>
            <a:off x="323850" y="58738"/>
            <a:ext cx="8229600" cy="777875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4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三、篮球竞赛 </a:t>
            </a:r>
            <a:r>
              <a:rPr lang="en-US" altLang="zh-CN" sz="4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24s </a:t>
            </a:r>
            <a:r>
              <a:rPr lang="zh-CN" altLang="en-US" sz="4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定时器设计举例</a:t>
            </a:r>
          </a:p>
        </p:txBody>
      </p:sp>
      <p:sp>
        <p:nvSpPr>
          <p:cNvPr id="7171" name="Text Box 12"/>
          <p:cNvSpPr txBox="1"/>
          <p:nvPr/>
        </p:nvSpPr>
        <p:spPr>
          <a:xfrm>
            <a:off x="395288" y="1125538"/>
            <a:ext cx="82804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设计要求：</a:t>
            </a:r>
          </a:p>
        </p:txBody>
      </p:sp>
      <p:sp>
        <p:nvSpPr>
          <p:cNvPr id="7172" name="Text Box 13"/>
          <p:cNvSpPr txBox="1"/>
          <p:nvPr/>
        </p:nvSpPr>
        <p:spPr>
          <a:xfrm>
            <a:off x="323850" y="2003425"/>
            <a:ext cx="8496300" cy="33239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具有显示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24s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倒计时功能。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en-US" sz="2800" b="1" dirty="0">
                <a:latin typeface="Times New Roman" panose="02020603050405020304" pitchFamily="18" charset="0"/>
              </a:rPr>
              <a:t>不循环计数。递减计时到零时，数码显示器持续显示</a:t>
            </a:r>
            <a:r>
              <a:rPr lang="en-US" altLang="zh-CN" sz="2800" b="1" dirty="0">
                <a:latin typeface="Times New Roman" panose="02020603050405020304" pitchFamily="18" charset="0"/>
              </a:rPr>
              <a:t>00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，同时发出光电报警信号。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设置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外部操作开关，控制计时器的启动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24S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和暂停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连续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功能。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4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.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计时器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24S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递减计时器，其计时间隔为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1s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/>
          </p:cNvSpPr>
          <p:nvPr>
            <p:ph type="title"/>
          </p:nvPr>
        </p:nvSpPr>
        <p:spPr>
          <a:xfrm>
            <a:off x="395288" y="981075"/>
            <a:ext cx="8229600" cy="576263"/>
          </a:xfrm>
          <a:ln/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lang="zh-CN" alt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根据设计要求，画出组成框图</a:t>
            </a:r>
          </a:p>
        </p:txBody>
      </p:sp>
      <p:sp>
        <p:nvSpPr>
          <p:cNvPr id="8194" name="Line 3"/>
          <p:cNvSpPr/>
          <p:nvPr/>
        </p:nvSpPr>
        <p:spPr>
          <a:xfrm>
            <a:off x="468313" y="908050"/>
            <a:ext cx="7920037" cy="0"/>
          </a:xfrm>
          <a:prstGeom prst="line">
            <a:avLst/>
          </a:prstGeom>
          <a:ln w="57150" cap="sq" cmpd="thinThick">
            <a:solidFill>
              <a:srgbClr val="99003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95" name="Rectangle 4"/>
          <p:cNvSpPr/>
          <p:nvPr/>
        </p:nvSpPr>
        <p:spPr>
          <a:xfrm>
            <a:off x="0" y="29765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196" name="Object 5"/>
          <p:cNvGraphicFramePr>
            <a:graphicFrameLocks noChangeAspect="1"/>
          </p:cNvGraphicFramePr>
          <p:nvPr/>
        </p:nvGraphicFramePr>
        <p:xfrm>
          <a:off x="728663" y="1868488"/>
          <a:ext cx="7831137" cy="435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3" imgW="2865120" imgH="1444625" progId="Word.Picture.8">
                  <p:embed/>
                </p:oleObj>
              </mc:Choice>
              <mc:Fallback>
                <p:oleObj r:id="rId3" imgW="2865120" imgH="1444625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663" y="1868488"/>
                        <a:ext cx="7831137" cy="4359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6"/>
          <p:cNvSpPr/>
          <p:nvPr/>
        </p:nvSpPr>
        <p:spPr>
          <a:xfrm>
            <a:off x="395288" y="44450"/>
            <a:ext cx="8302625" cy="777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/>
            <a:r>
              <a:rPr lang="zh-CN" altLang="en-US" sz="40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三、篮球竞赛 </a:t>
            </a:r>
            <a:r>
              <a:rPr lang="en-US" altLang="zh-CN" sz="40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24s </a:t>
            </a:r>
            <a:r>
              <a:rPr lang="zh-CN" altLang="en-US" sz="40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定时器设计举例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/>
          </p:cNvSpPr>
          <p:nvPr>
            <p:ph type="title"/>
          </p:nvPr>
        </p:nvSpPr>
        <p:spPr>
          <a:xfrm>
            <a:off x="395288" y="1125538"/>
            <a:ext cx="8229600" cy="576262"/>
          </a:xfrm>
          <a:ln/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挑选</a:t>
            </a:r>
            <a:r>
              <a:rPr lang="en-US" altLang="zh-CN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IC</a:t>
            </a:r>
            <a:r>
              <a:rPr lang="zh-CN" alt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及相关器件，设计各单元电路</a:t>
            </a:r>
          </a:p>
        </p:txBody>
      </p:sp>
      <p:sp>
        <p:nvSpPr>
          <p:cNvPr id="9218" name="Line 3"/>
          <p:cNvSpPr/>
          <p:nvPr/>
        </p:nvSpPr>
        <p:spPr>
          <a:xfrm>
            <a:off x="468313" y="908050"/>
            <a:ext cx="7920037" cy="0"/>
          </a:xfrm>
          <a:prstGeom prst="line">
            <a:avLst/>
          </a:prstGeom>
          <a:ln w="57150" cap="sq" cmpd="thinThick">
            <a:solidFill>
              <a:srgbClr val="99003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19" name="Rectangle 6"/>
          <p:cNvSpPr/>
          <p:nvPr/>
        </p:nvSpPr>
        <p:spPr>
          <a:xfrm>
            <a:off x="395288" y="98425"/>
            <a:ext cx="8302625" cy="777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r>
              <a:rPr lang="zh-CN" altLang="en-US" sz="40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三、篮球竞赛 </a:t>
            </a:r>
            <a:r>
              <a:rPr lang="en-US" altLang="zh-CN" sz="40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24s </a:t>
            </a:r>
            <a:r>
              <a:rPr lang="zh-CN" altLang="en-US" sz="40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定时器设计</a:t>
            </a:r>
          </a:p>
        </p:txBody>
      </p:sp>
      <p:sp>
        <p:nvSpPr>
          <p:cNvPr id="21511" name="Rectangle 7"/>
          <p:cNvSpPr>
            <a:spLocks noGrp="1"/>
          </p:cNvSpPr>
          <p:nvPr>
            <p:ph idx="1"/>
          </p:nvPr>
        </p:nvSpPr>
        <p:spPr>
          <a:xfrm>
            <a:off x="611188" y="1844675"/>
            <a:ext cx="7705725" cy="424815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 </a:t>
            </a:r>
            <a:r>
              <a:rPr lang="en-US" altLang="zh-CN" dirty="0"/>
              <a:t>24s</a:t>
            </a:r>
            <a:r>
              <a:rPr lang="zh-CN" altLang="en-US" dirty="0"/>
              <a:t>计时器的设计</a:t>
            </a:r>
          </a:p>
          <a:p>
            <a:pPr lvl="1" eaLnBrk="1" hangingPunct="1"/>
            <a:r>
              <a:rPr lang="zh-CN" altLang="en-US" sz="2400" dirty="0"/>
              <a:t>由各种有递减计数功能的</a:t>
            </a:r>
            <a:r>
              <a:rPr lang="en-US" altLang="zh-CN" sz="2400" dirty="0"/>
              <a:t>IC</a:t>
            </a:r>
            <a:r>
              <a:rPr lang="zh-CN" altLang="en-US" sz="2400" dirty="0"/>
              <a:t>芯片构成</a:t>
            </a:r>
          </a:p>
          <a:p>
            <a:pPr eaLnBrk="1" hangingPunct="1"/>
            <a:r>
              <a:rPr lang="zh-CN" altLang="en-US" dirty="0"/>
              <a:t>译码显示器的设计</a:t>
            </a:r>
          </a:p>
          <a:p>
            <a:pPr eaLnBrk="1" hangingPunct="1"/>
            <a:r>
              <a:rPr lang="zh-CN" altLang="en-US" dirty="0"/>
              <a:t>控制电路的设计（难点）</a:t>
            </a:r>
          </a:p>
          <a:p>
            <a:pPr lvl="1" eaLnBrk="1" hangingPunct="1"/>
            <a:r>
              <a:rPr lang="zh-CN" altLang="en-US" sz="2400" dirty="0"/>
              <a:t>根据设计要求，用试凑法设计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charRg st="29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11">
                                            <p:txEl>
                                              <p:charRg st="29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charRg st="4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11">
                                            <p:txEl>
                                              <p:charRg st="40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charRg st="58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511">
                                            <p:txEl>
                                              <p:charRg st="58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1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Line 2"/>
          <p:cNvSpPr/>
          <p:nvPr/>
        </p:nvSpPr>
        <p:spPr>
          <a:xfrm>
            <a:off x="468313" y="908050"/>
            <a:ext cx="7920037" cy="0"/>
          </a:xfrm>
          <a:prstGeom prst="line">
            <a:avLst/>
          </a:prstGeom>
          <a:ln w="57150" cap="sq" cmpd="thinThick">
            <a:solidFill>
              <a:srgbClr val="99003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**74HC192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双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时钟加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/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减十进制同步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计数器</a:t>
            </a:r>
          </a:p>
        </p:txBody>
      </p:sp>
      <p:sp>
        <p:nvSpPr>
          <p:cNvPr id="10243" name="Rectangle 8"/>
          <p:cNvSpPr/>
          <p:nvPr/>
        </p:nvSpPr>
        <p:spPr>
          <a:xfrm>
            <a:off x="0" y="28575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244" name="Picture 12" descr="b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8263" y="1484313"/>
            <a:ext cx="3821112" cy="3892550"/>
          </a:xfrm>
          <a:ln/>
        </p:spPr>
      </p:pic>
      <p:sp>
        <p:nvSpPr>
          <p:cNvPr id="10245" name="Text Box 14"/>
          <p:cNvSpPr txBox="1"/>
          <p:nvPr/>
        </p:nvSpPr>
        <p:spPr>
          <a:xfrm>
            <a:off x="5867400" y="5373688"/>
            <a:ext cx="266541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74HC192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引脚图</a:t>
            </a:r>
          </a:p>
        </p:txBody>
      </p:sp>
      <p:sp>
        <p:nvSpPr>
          <p:cNvPr id="10246" name="Text Box 15"/>
          <p:cNvSpPr txBox="1"/>
          <p:nvPr/>
        </p:nvSpPr>
        <p:spPr>
          <a:xfrm>
            <a:off x="323850" y="1052513"/>
            <a:ext cx="4608513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功能表：</a:t>
            </a:r>
          </a:p>
        </p:txBody>
      </p:sp>
      <p:graphicFrame>
        <p:nvGraphicFramePr>
          <p:cNvPr id="23708" name="Group 156"/>
          <p:cNvGraphicFramePr>
            <a:graphicFrameLocks noGrp="1"/>
          </p:cNvGraphicFramePr>
          <p:nvPr/>
        </p:nvGraphicFramePr>
        <p:xfrm>
          <a:off x="323850" y="1592263"/>
          <a:ext cx="4895850" cy="3132136"/>
        </p:xfrm>
        <a:graphic>
          <a:graphicData uri="http://schemas.openxmlformats.org/drawingml/2006/table">
            <a:tbl>
              <a:tblPr/>
              <a:tblGrid>
                <a:gridCol w="617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59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UP</a:t>
                      </a:r>
                    </a:p>
                  </a:txBody>
                  <a:tcPr marL="91433" marR="91433" marT="45709" marB="4570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DOWN</a:t>
                      </a:r>
                    </a:p>
                  </a:txBody>
                  <a:tcPr marL="91433" marR="91433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LOAD</a:t>
                      </a:r>
                    </a:p>
                  </a:txBody>
                  <a:tcPr marL="91433" marR="91433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CLR</a:t>
                      </a:r>
                    </a:p>
                  </a:txBody>
                  <a:tcPr marL="91433" marR="91433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操  作</a:t>
                      </a:r>
                    </a:p>
                  </a:txBody>
                  <a:tcPr marL="91433" marR="91433"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</a:t>
                      </a:r>
                    </a:p>
                  </a:txBody>
                  <a:tcPr marL="91433" marR="91433" marT="45709" marB="4570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清 零</a:t>
                      </a: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</a:t>
                      </a:r>
                    </a:p>
                  </a:txBody>
                  <a:tcPr marL="91433" marR="91433" marT="45709" marB="4570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置 数</a:t>
                      </a: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33" marR="91433" marT="45709" marB="4570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加计数</a:t>
                      </a: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33" marR="91433" marT="45709" marB="4570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减计数</a:t>
                      </a: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33" marR="91433" marT="45709" marB="4570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保 持</a:t>
                      </a: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291" name="Line 120"/>
          <p:cNvSpPr/>
          <p:nvPr/>
        </p:nvSpPr>
        <p:spPr>
          <a:xfrm flipV="1">
            <a:off x="611188" y="3194050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292" name="Line 121"/>
          <p:cNvSpPr/>
          <p:nvPr/>
        </p:nvSpPr>
        <p:spPr>
          <a:xfrm flipV="1">
            <a:off x="1619250" y="3729038"/>
            <a:ext cx="0" cy="2889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293" name="Line 155"/>
          <p:cNvSpPr/>
          <p:nvPr/>
        </p:nvSpPr>
        <p:spPr>
          <a:xfrm>
            <a:off x="2462213" y="1700213"/>
            <a:ext cx="6477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94" name="Oval 157"/>
          <p:cNvSpPr/>
          <p:nvPr/>
        </p:nvSpPr>
        <p:spPr>
          <a:xfrm>
            <a:off x="5867400" y="3355975"/>
            <a:ext cx="720725" cy="288925"/>
          </a:xfrm>
          <a:prstGeom prst="ellipse">
            <a:avLst/>
          </a:prstGeom>
          <a:noFill/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5" name="Oval 159"/>
          <p:cNvSpPr/>
          <p:nvPr/>
        </p:nvSpPr>
        <p:spPr>
          <a:xfrm>
            <a:off x="5580063" y="2924175"/>
            <a:ext cx="1008062" cy="360363"/>
          </a:xfrm>
          <a:prstGeom prst="ellipse">
            <a:avLst/>
          </a:prstGeom>
          <a:noFill/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6" name="Oval 161"/>
          <p:cNvSpPr/>
          <p:nvPr/>
        </p:nvSpPr>
        <p:spPr>
          <a:xfrm>
            <a:off x="7958138" y="2520950"/>
            <a:ext cx="717550" cy="360363"/>
          </a:xfrm>
          <a:prstGeom prst="ellipse">
            <a:avLst/>
          </a:prstGeom>
          <a:noFill/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7" name="Oval 162"/>
          <p:cNvSpPr/>
          <p:nvPr/>
        </p:nvSpPr>
        <p:spPr>
          <a:xfrm>
            <a:off x="7885113" y="3644900"/>
            <a:ext cx="1008062" cy="431800"/>
          </a:xfrm>
          <a:prstGeom prst="ellipse">
            <a:avLst/>
          </a:prstGeom>
          <a:noFill/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715" name="Text Box 163"/>
          <p:cNvSpPr txBox="1"/>
          <p:nvPr/>
        </p:nvSpPr>
        <p:spPr>
          <a:xfrm>
            <a:off x="434975" y="4797425"/>
            <a:ext cx="4608513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Clr>
                <a:srgbClr val="FF33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Q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是最高位，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是最低位。</a:t>
            </a:r>
          </a:p>
        </p:txBody>
      </p:sp>
      <p:sp>
        <p:nvSpPr>
          <p:cNvPr id="23716" name="Text Box 164"/>
          <p:cNvSpPr txBox="1"/>
          <p:nvPr/>
        </p:nvSpPr>
        <p:spPr>
          <a:xfrm>
            <a:off x="414338" y="5416550"/>
            <a:ext cx="4608512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Clr>
                <a:srgbClr val="FF33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CO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是加计数进位输出端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23717" name="Text Box 165"/>
          <p:cNvSpPr txBox="1"/>
          <p:nvPr/>
        </p:nvSpPr>
        <p:spPr>
          <a:xfrm>
            <a:off x="395288" y="6092825"/>
            <a:ext cx="4608512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Clr>
                <a:srgbClr val="FF33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BO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是减计数借位输出端。</a:t>
            </a:r>
          </a:p>
        </p:txBody>
      </p:sp>
      <p:sp>
        <p:nvSpPr>
          <p:cNvPr id="10301" name="Line 166"/>
          <p:cNvSpPr/>
          <p:nvPr/>
        </p:nvSpPr>
        <p:spPr>
          <a:xfrm>
            <a:off x="827088" y="5516563"/>
            <a:ext cx="431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02" name="Line 167"/>
          <p:cNvSpPr/>
          <p:nvPr/>
        </p:nvSpPr>
        <p:spPr>
          <a:xfrm>
            <a:off x="827088" y="6180138"/>
            <a:ext cx="431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15" grpId="0"/>
      <p:bldP spid="23716" grpId="0"/>
      <p:bldP spid="237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/>
          <p:cNvSpPr/>
          <p:nvPr/>
        </p:nvSpPr>
        <p:spPr>
          <a:xfrm>
            <a:off x="0" y="28575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266" name="Picture 6" descr="a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63" y="765175"/>
            <a:ext cx="8748712" cy="5662613"/>
          </a:xfrm>
          <a:ln/>
        </p:spPr>
      </p:pic>
      <p:sp>
        <p:nvSpPr>
          <p:cNvPr id="11267" name="Text Box 8"/>
          <p:cNvSpPr txBox="1"/>
          <p:nvPr/>
        </p:nvSpPr>
        <p:spPr>
          <a:xfrm>
            <a:off x="395288" y="188913"/>
            <a:ext cx="3455987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Clr>
                <a:srgbClr val="FF33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74HC192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时序图</a:t>
            </a:r>
          </a:p>
        </p:txBody>
      </p:sp>
      <p:sp>
        <p:nvSpPr>
          <p:cNvPr id="27658" name="Rectangle 10"/>
          <p:cNvSpPr/>
          <p:nvPr/>
        </p:nvSpPr>
        <p:spPr>
          <a:xfrm>
            <a:off x="2268538" y="1052513"/>
            <a:ext cx="215900" cy="4752975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9" name="Rectangle 11"/>
          <p:cNvSpPr/>
          <p:nvPr/>
        </p:nvSpPr>
        <p:spPr>
          <a:xfrm>
            <a:off x="2959100" y="1052513"/>
            <a:ext cx="173038" cy="4752975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60" name="Line 12"/>
          <p:cNvSpPr/>
          <p:nvPr/>
        </p:nvSpPr>
        <p:spPr>
          <a:xfrm>
            <a:off x="3808413" y="1052513"/>
            <a:ext cx="0" cy="4824412"/>
          </a:xfrm>
          <a:prstGeom prst="line">
            <a:avLst/>
          </a:prstGeom>
          <a:ln w="38100" cap="flat" cmpd="sng">
            <a:solidFill>
              <a:srgbClr val="FF3300"/>
            </a:solidFill>
            <a:prstDash val="dashDot"/>
            <a:round/>
            <a:headEnd type="none" w="med" len="med"/>
            <a:tailEnd type="none" w="med" len="med"/>
          </a:ln>
        </p:spPr>
      </p:sp>
      <p:sp>
        <p:nvSpPr>
          <p:cNvPr id="27661" name="Line 13"/>
          <p:cNvSpPr/>
          <p:nvPr/>
        </p:nvSpPr>
        <p:spPr>
          <a:xfrm>
            <a:off x="4256088" y="1052513"/>
            <a:ext cx="0" cy="4824412"/>
          </a:xfrm>
          <a:prstGeom prst="line">
            <a:avLst/>
          </a:prstGeom>
          <a:ln w="38100" cap="flat" cmpd="sng">
            <a:solidFill>
              <a:srgbClr val="FF3300"/>
            </a:solidFill>
            <a:prstDash val="dashDot"/>
            <a:round/>
            <a:headEnd type="none" w="med" len="med"/>
            <a:tailEnd type="none" w="med" len="med"/>
          </a:ln>
        </p:spPr>
      </p:sp>
      <p:sp>
        <p:nvSpPr>
          <p:cNvPr id="27662" name="Line 14"/>
          <p:cNvSpPr/>
          <p:nvPr/>
        </p:nvSpPr>
        <p:spPr>
          <a:xfrm>
            <a:off x="4702175" y="1038225"/>
            <a:ext cx="0" cy="4824413"/>
          </a:xfrm>
          <a:prstGeom prst="line">
            <a:avLst/>
          </a:prstGeom>
          <a:ln w="38100" cap="flat" cmpd="sng">
            <a:solidFill>
              <a:srgbClr val="FF3300"/>
            </a:solidFill>
            <a:prstDash val="dashDot"/>
            <a:round/>
            <a:headEnd type="none" w="med" len="med"/>
            <a:tailEnd type="none" w="med" len="med"/>
          </a:ln>
        </p:spPr>
      </p:sp>
      <p:sp>
        <p:nvSpPr>
          <p:cNvPr id="27663" name="Rectangle 15"/>
          <p:cNvSpPr/>
          <p:nvPr/>
        </p:nvSpPr>
        <p:spPr>
          <a:xfrm>
            <a:off x="4500563" y="3241675"/>
            <a:ext cx="201612" cy="20875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64" name="Line 16"/>
          <p:cNvSpPr/>
          <p:nvPr/>
        </p:nvSpPr>
        <p:spPr>
          <a:xfrm>
            <a:off x="6472238" y="1011238"/>
            <a:ext cx="0" cy="4824412"/>
          </a:xfrm>
          <a:prstGeom prst="line">
            <a:avLst/>
          </a:prstGeom>
          <a:ln w="38100" cap="flat" cmpd="sng">
            <a:solidFill>
              <a:srgbClr val="FF3300"/>
            </a:solidFill>
            <a:prstDash val="dashDot"/>
            <a:round/>
            <a:headEnd type="none" w="med" len="med"/>
            <a:tailEnd type="none" w="med" len="med"/>
          </a:ln>
        </p:spPr>
      </p:sp>
      <p:sp>
        <p:nvSpPr>
          <p:cNvPr id="27665" name="Rectangle 17"/>
          <p:cNvSpPr/>
          <p:nvPr/>
        </p:nvSpPr>
        <p:spPr>
          <a:xfrm>
            <a:off x="5867400" y="3068638"/>
            <a:ext cx="360363" cy="2232025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66" name="Line 18"/>
          <p:cNvSpPr/>
          <p:nvPr/>
        </p:nvSpPr>
        <p:spPr>
          <a:xfrm>
            <a:off x="6905625" y="981075"/>
            <a:ext cx="0" cy="4824413"/>
          </a:xfrm>
          <a:prstGeom prst="line">
            <a:avLst/>
          </a:prstGeom>
          <a:ln w="38100" cap="flat" cmpd="sng">
            <a:solidFill>
              <a:srgbClr val="FF3300"/>
            </a:solidFill>
            <a:prstDash val="dashDot"/>
            <a:round/>
            <a:headEnd type="none" w="med" len="med"/>
            <a:tailEnd type="none" w="med" len="med"/>
          </a:ln>
        </p:spPr>
      </p:sp>
      <p:sp>
        <p:nvSpPr>
          <p:cNvPr id="27667" name="Line 19"/>
          <p:cNvSpPr/>
          <p:nvPr/>
        </p:nvSpPr>
        <p:spPr>
          <a:xfrm>
            <a:off x="7351713" y="981075"/>
            <a:ext cx="0" cy="4824413"/>
          </a:xfrm>
          <a:prstGeom prst="line">
            <a:avLst/>
          </a:prstGeom>
          <a:ln w="38100" cap="flat" cmpd="sng">
            <a:solidFill>
              <a:srgbClr val="FF3300"/>
            </a:solidFill>
            <a:prstDash val="dashDot"/>
            <a:round/>
            <a:headEnd type="none" w="med" len="med"/>
            <a:tailEnd type="none" w="med" len="med"/>
          </a:ln>
        </p:spPr>
      </p:sp>
      <p:sp>
        <p:nvSpPr>
          <p:cNvPr id="27668" name="Rectangle 20"/>
          <p:cNvSpPr/>
          <p:nvPr/>
        </p:nvSpPr>
        <p:spPr>
          <a:xfrm>
            <a:off x="7150100" y="3600450"/>
            <a:ext cx="201613" cy="20875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8" grpId="0" animBg="1"/>
      <p:bldP spid="27659" grpId="0" animBg="1"/>
      <p:bldP spid="27663" grpId="0" animBg="1"/>
      <p:bldP spid="27665" grpId="0" animBg="1"/>
      <p:bldP spid="276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Line 2"/>
          <p:cNvSpPr/>
          <p:nvPr/>
        </p:nvSpPr>
        <p:spPr>
          <a:xfrm>
            <a:off x="468313" y="908050"/>
            <a:ext cx="7920037" cy="0"/>
          </a:xfrm>
          <a:prstGeom prst="line">
            <a:avLst/>
          </a:prstGeom>
          <a:ln w="57150" cap="sq" cmpd="thinThick">
            <a:solidFill>
              <a:srgbClr val="99003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115888"/>
            <a:ext cx="8229600" cy="7778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举例：</a:t>
            </a: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24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秒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循环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减计时器</a:t>
            </a:r>
          </a:p>
        </p:txBody>
      </p:sp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187325" y="1612900"/>
          <a:ext cx="8848725" cy="279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4" imgW="3771900" imgH="1190625" progId="Word.Document.8">
                  <p:embed/>
                </p:oleObj>
              </mc:Choice>
              <mc:Fallback>
                <p:oleObj r:id="rId4" imgW="3771900" imgH="1190625" progId="Word.Documen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7325" y="1612900"/>
                        <a:ext cx="8848725" cy="2797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388" y="333375"/>
            <a:ext cx="8302625" cy="8636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四、</a:t>
            </a: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CD4511</a:t>
            </a:r>
            <a:r>
              <a:rPr kumimoji="1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七段显示译码器</a:t>
            </a:r>
            <a:r>
              <a:rPr kumimoji="1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P166</a:t>
            </a:r>
            <a:endParaRPr kumimoji="1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1536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25" y="1484313"/>
            <a:ext cx="3695700" cy="4791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Text Box 6"/>
          <p:cNvSpPr txBox="1"/>
          <p:nvPr/>
        </p:nvSpPr>
        <p:spPr>
          <a:xfrm>
            <a:off x="6096000" y="335280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Top View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5364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" y="2036763"/>
            <a:ext cx="2393950" cy="2905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5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25" y="5661025"/>
            <a:ext cx="3962400" cy="658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6" name="Text Box 11"/>
          <p:cNvSpPr txBox="1"/>
          <p:nvPr/>
        </p:nvSpPr>
        <p:spPr>
          <a:xfrm>
            <a:off x="3276600" y="2819400"/>
            <a:ext cx="11430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  <a:ea typeface="宋体" panose="02010600030101010101" pitchFamily="2" charset="-122"/>
              </a:rPr>
              <a:t>灯测试</a:t>
            </a:r>
          </a:p>
        </p:txBody>
      </p:sp>
      <p:sp>
        <p:nvSpPr>
          <p:cNvPr id="15367" name="Text Box 12"/>
          <p:cNvSpPr txBox="1"/>
          <p:nvPr/>
        </p:nvSpPr>
        <p:spPr>
          <a:xfrm>
            <a:off x="3429000" y="3336925"/>
            <a:ext cx="11430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  <a:ea typeface="宋体" panose="02010600030101010101" pitchFamily="2" charset="-122"/>
              </a:rPr>
              <a:t>灭灯</a:t>
            </a:r>
          </a:p>
        </p:txBody>
      </p:sp>
      <p:sp>
        <p:nvSpPr>
          <p:cNvPr id="15368" name="Text Box 13"/>
          <p:cNvSpPr txBox="1"/>
          <p:nvPr/>
        </p:nvSpPr>
        <p:spPr>
          <a:xfrm>
            <a:off x="3429000" y="3886200"/>
            <a:ext cx="11430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  <a:ea typeface="宋体" panose="02010600030101010101" pitchFamily="2" charset="-122"/>
              </a:rPr>
              <a:t>锁存</a:t>
            </a:r>
          </a:p>
        </p:txBody>
      </p:sp>
      <p:sp>
        <p:nvSpPr>
          <p:cNvPr id="15369" name="Line 14"/>
          <p:cNvSpPr/>
          <p:nvPr/>
        </p:nvSpPr>
        <p:spPr>
          <a:xfrm flipH="1" flipV="1">
            <a:off x="4267200" y="3048000"/>
            <a:ext cx="990600" cy="0"/>
          </a:xfrm>
          <a:prstGeom prst="line">
            <a:avLst/>
          </a:prstGeom>
          <a:ln w="38100" cap="flat" cmpd="sng">
            <a:solidFill>
              <a:srgbClr val="99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5370" name="Line 15"/>
          <p:cNvSpPr/>
          <p:nvPr/>
        </p:nvSpPr>
        <p:spPr>
          <a:xfrm flipH="1" flipV="1">
            <a:off x="4191000" y="3581400"/>
            <a:ext cx="1066800" cy="0"/>
          </a:xfrm>
          <a:prstGeom prst="line">
            <a:avLst/>
          </a:prstGeom>
          <a:ln w="38100" cap="flat" cmpd="sng">
            <a:solidFill>
              <a:srgbClr val="99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5371" name="Line 16"/>
          <p:cNvSpPr/>
          <p:nvPr/>
        </p:nvSpPr>
        <p:spPr>
          <a:xfrm flipH="1" flipV="1">
            <a:off x="4343400" y="4114800"/>
            <a:ext cx="914400" cy="0"/>
          </a:xfrm>
          <a:prstGeom prst="line">
            <a:avLst/>
          </a:prstGeom>
          <a:ln w="38100" cap="flat" cmpd="sng">
            <a:solidFill>
              <a:srgbClr val="99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5372" name="Oval 17"/>
          <p:cNvSpPr/>
          <p:nvPr/>
        </p:nvSpPr>
        <p:spPr>
          <a:xfrm>
            <a:off x="3276600" y="3733800"/>
            <a:ext cx="1066800" cy="762000"/>
          </a:xfrm>
          <a:prstGeom prst="ellipse">
            <a:avLst/>
          </a:prstGeom>
          <a:noFill/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73" name="Text Box 19"/>
          <p:cNvSpPr txBox="1"/>
          <p:nvPr/>
        </p:nvSpPr>
        <p:spPr>
          <a:xfrm>
            <a:off x="4495800" y="43434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99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>
                <a:solidFill>
                  <a:srgbClr val="99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 </a:t>
            </a:r>
            <a:r>
              <a:rPr lang="en-US" altLang="zh-CN" sz="2400" b="1" dirty="0">
                <a:solidFill>
                  <a:srgbClr val="9900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endParaRPr lang="en-US" altLang="zh-CN" sz="2400" b="1" dirty="0">
              <a:solidFill>
                <a:srgbClr val="99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374" name="Text Box 20"/>
          <p:cNvSpPr txBox="1"/>
          <p:nvPr/>
        </p:nvSpPr>
        <p:spPr>
          <a:xfrm>
            <a:off x="4495800" y="48768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99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>
                <a:solidFill>
                  <a:srgbClr val="99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 </a:t>
            </a:r>
            <a:r>
              <a:rPr lang="en-US" altLang="zh-CN" sz="2400" b="1" dirty="0">
                <a:solidFill>
                  <a:srgbClr val="9900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endParaRPr lang="en-US" altLang="zh-CN" sz="2400" b="1" dirty="0">
              <a:solidFill>
                <a:srgbClr val="99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375" name="Text Box 21"/>
          <p:cNvSpPr txBox="1"/>
          <p:nvPr/>
        </p:nvSpPr>
        <p:spPr>
          <a:xfrm>
            <a:off x="4419600" y="18288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99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>
                <a:solidFill>
                  <a:srgbClr val="99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 </a:t>
            </a:r>
            <a:r>
              <a:rPr lang="en-US" altLang="zh-CN" sz="2400" b="1" dirty="0">
                <a:solidFill>
                  <a:srgbClr val="9900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endParaRPr lang="en-US" altLang="zh-CN" sz="2400" b="1" dirty="0">
              <a:solidFill>
                <a:srgbClr val="99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376" name="Text Box 22"/>
          <p:cNvSpPr txBox="1"/>
          <p:nvPr/>
        </p:nvSpPr>
        <p:spPr>
          <a:xfrm>
            <a:off x="4419600" y="23622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99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>
                <a:solidFill>
                  <a:srgbClr val="99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 </a:t>
            </a:r>
            <a:r>
              <a:rPr lang="en-US" altLang="zh-CN" sz="2400" b="1" dirty="0">
                <a:solidFill>
                  <a:srgbClr val="9900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endParaRPr lang="en-US" altLang="zh-CN" sz="2400" b="1" dirty="0">
              <a:solidFill>
                <a:srgbClr val="99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737.5007874015746,&quot;width&quot;:10742.500787401576}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600</Words>
  <Application>Microsoft Office PowerPoint</Application>
  <PresentationFormat>全屏显示(4:3)</PresentationFormat>
  <Paragraphs>130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黑体</vt:lpstr>
      <vt:lpstr>华文新魏</vt:lpstr>
      <vt:lpstr>宋体</vt:lpstr>
      <vt:lpstr>新宋体</vt:lpstr>
      <vt:lpstr>Arial</vt:lpstr>
      <vt:lpstr>Arial Narrow</vt:lpstr>
      <vt:lpstr>Calibri</vt:lpstr>
      <vt:lpstr>Marlett</vt:lpstr>
      <vt:lpstr>Symbol</vt:lpstr>
      <vt:lpstr>Tahoma</vt:lpstr>
      <vt:lpstr>Times New Roman</vt:lpstr>
      <vt:lpstr>Wingdings</vt:lpstr>
      <vt:lpstr>默认设计模板</vt:lpstr>
      <vt:lpstr>1_默认设计模板</vt:lpstr>
      <vt:lpstr>2_默认设计模板</vt:lpstr>
      <vt:lpstr>Microsoft Word Picture</vt:lpstr>
      <vt:lpstr>Microsoft Word 97 - 2003 文档</vt:lpstr>
      <vt:lpstr>Bitmap Image</vt:lpstr>
      <vt:lpstr>Microsoft 公式 3.0</vt:lpstr>
      <vt:lpstr>篮球24秒设计与插板实现 （实验十九）</vt:lpstr>
      <vt:lpstr>一、需要自学的内容</vt:lpstr>
      <vt:lpstr>三、篮球竞赛 24s 定时器设计举例</vt:lpstr>
      <vt:lpstr>1. 根据设计要求，画出组成框图</vt:lpstr>
      <vt:lpstr>2. 挑选IC及相关器件，设计各单元电路</vt:lpstr>
      <vt:lpstr>**74HC192 双时钟加/减十进制同步计数器</vt:lpstr>
      <vt:lpstr>PowerPoint 演示文稿</vt:lpstr>
      <vt:lpstr>举例：24秒循环减计时器</vt:lpstr>
      <vt:lpstr>四、CD4511七段显示译码器P166</vt:lpstr>
      <vt:lpstr>真值表</vt:lpstr>
      <vt:lpstr>PowerPoint 演示文稿</vt:lpstr>
      <vt:lpstr>译码显示电路</vt:lpstr>
      <vt:lpstr>举例：24秒循环减计时器</vt:lpstr>
      <vt:lpstr>PowerPoint 演示文稿</vt:lpstr>
      <vt:lpstr>控制电路的设计</vt:lpstr>
      <vt:lpstr>控制电路的设计</vt:lpstr>
      <vt:lpstr>**74HC161 / CD40161的逻辑功能</vt:lpstr>
      <vt:lpstr>CD40161的时序波形图</vt:lpstr>
      <vt:lpstr>40161构成任意进制计数器的方法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绪    论</dc:title>
  <dc:creator>lj</dc:creator>
  <cp:lastModifiedBy>XYQ</cp:lastModifiedBy>
  <cp:revision>99</cp:revision>
  <dcterms:created xsi:type="dcterms:W3CDTF">2005-06-04T01:30:09Z</dcterms:created>
  <dcterms:modified xsi:type="dcterms:W3CDTF">2023-02-09T03:08:31Z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4748E5EAA0B24C88A1D78D7A031ED3BF</vt:lpwstr>
  </property>
</Properties>
</file>