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79" d="100"/>
          <a:sy n="79" d="100"/>
        </p:scale>
        <p:origin x="1382" y="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45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69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05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36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7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3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2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86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79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02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81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BBAA-354E-394A-BC6A-13CA211AD8E0}" type="datetimeFigureOut">
              <a:rPr kumimoji="1" lang="zh-CN" altLang="en-US" smtClean="0"/>
              <a:t>2017/3/8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CA5D-20E1-7548-9B39-A9E0B9DA51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9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debeginner.org/index-zh-c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入门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39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Node.js </a:t>
            </a:r>
            <a:r>
              <a:rPr lang="zh-CN" altLang="en-US" b="1" dirty="0"/>
              <a:t>结构（</a:t>
            </a: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的结构大致分为三个层次：</a:t>
            </a:r>
            <a:endParaRPr lang="en-US" altLang="zh-CN" dirty="0"/>
          </a:p>
          <a:p>
            <a:pPr marL="514350" indent="-514350">
              <a:lnSpc>
                <a:spcPct val="130000"/>
              </a:lnSpc>
              <a:buFont typeface="+mj-lt"/>
              <a:buAutoNum type="arabicPeriod" startAt="3"/>
            </a:pPr>
            <a:r>
              <a:rPr lang="zh-CN" altLang="en-US" dirty="0"/>
              <a:t>支撑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运行的关键，由 </a:t>
            </a:r>
            <a:r>
              <a:rPr lang="en-US" altLang="zh-CN" dirty="0"/>
              <a:t>C/C++ </a:t>
            </a:r>
            <a:r>
              <a:rPr lang="zh-CN" altLang="en-US" dirty="0"/>
              <a:t>实现。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V8</a:t>
            </a:r>
            <a:r>
              <a:rPr lang="zh-CN" altLang="en-US" dirty="0"/>
              <a:t>：</a:t>
            </a:r>
            <a:r>
              <a:rPr lang="en-US" altLang="zh-CN" dirty="0"/>
              <a:t>Google </a:t>
            </a:r>
            <a:r>
              <a:rPr lang="zh-CN" altLang="en-US" dirty="0"/>
              <a:t>推出的 </a:t>
            </a:r>
            <a:r>
              <a:rPr lang="en-US" altLang="zh-CN" dirty="0" err="1"/>
              <a:t>Javascript</a:t>
            </a:r>
            <a:r>
              <a:rPr lang="en-US" altLang="zh-CN" dirty="0"/>
              <a:t> VM</a:t>
            </a:r>
            <a:r>
              <a:rPr lang="zh-CN" altLang="en-US" dirty="0"/>
              <a:t>，也是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为什么使用的是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的关键，它为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提供了在非浏览器端运行的环境，它的高效是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之所以高效的原因之一。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Libuv</a:t>
            </a:r>
            <a:r>
              <a:rPr lang="zh-CN" altLang="en-US" dirty="0"/>
              <a:t>：它为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提供了跨平台，线程池，事件池，异步 </a:t>
            </a:r>
            <a:r>
              <a:rPr lang="en-US" altLang="zh-CN" dirty="0"/>
              <a:t>I/O </a:t>
            </a:r>
            <a:r>
              <a:rPr lang="zh-CN" altLang="en-US" dirty="0"/>
              <a:t>等能力，是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如此强大的关键。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C-</a:t>
            </a:r>
            <a:r>
              <a:rPr lang="en-US" altLang="zh-CN" dirty="0" err="1"/>
              <a:t>ares</a:t>
            </a:r>
            <a:r>
              <a:rPr lang="zh-CN" altLang="en-US" dirty="0"/>
              <a:t>：提供了异步处理 </a:t>
            </a:r>
            <a:r>
              <a:rPr lang="en-US" altLang="zh-CN" dirty="0"/>
              <a:t>DNS </a:t>
            </a:r>
            <a:r>
              <a:rPr lang="zh-CN" altLang="en-US" dirty="0"/>
              <a:t>相关的能力。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http_parser</a:t>
            </a:r>
            <a:r>
              <a:rPr lang="zh-CN" altLang="en-US" dirty="0"/>
              <a:t>、</a:t>
            </a:r>
            <a:r>
              <a:rPr lang="en-US" altLang="zh-CN" dirty="0"/>
              <a:t>OpenSSL</a:t>
            </a:r>
            <a:r>
              <a:rPr lang="zh-CN" altLang="en-US" dirty="0"/>
              <a:t>、</a:t>
            </a:r>
            <a:r>
              <a:rPr lang="en-US" altLang="zh-CN" dirty="0" err="1"/>
              <a:t>zlib</a:t>
            </a:r>
            <a:r>
              <a:rPr lang="en-US" altLang="zh-CN" dirty="0"/>
              <a:t> </a:t>
            </a:r>
            <a:r>
              <a:rPr lang="zh-CN" altLang="en-US" dirty="0"/>
              <a:t>等：提供包括 </a:t>
            </a:r>
            <a:r>
              <a:rPr lang="en-US" altLang="zh-CN" dirty="0"/>
              <a:t>http </a:t>
            </a:r>
            <a:r>
              <a:rPr lang="zh-CN" altLang="en-US" dirty="0"/>
              <a:t>解析、</a:t>
            </a:r>
            <a:r>
              <a:rPr lang="en-US" altLang="zh-CN" dirty="0"/>
              <a:t>SSL</a:t>
            </a:r>
            <a:r>
              <a:rPr lang="zh-CN" altLang="en-US" dirty="0"/>
              <a:t>、数据压缩等其他的能力。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12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Libuv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671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/>
              <a:t>Libuv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 err="1"/>
              <a:t>Node.js</a:t>
            </a:r>
            <a:r>
              <a:rPr lang="en-US" altLang="zh-CN" sz="2400" dirty="0"/>
              <a:t> </a:t>
            </a:r>
            <a:r>
              <a:rPr lang="zh-CN" altLang="en-US" sz="2400" dirty="0"/>
              <a:t>关键的一个组成部分，它为上层的 </a:t>
            </a:r>
            <a:r>
              <a:rPr lang="en-US" altLang="zh-CN" sz="2400" dirty="0" err="1"/>
              <a:t>Node.js</a:t>
            </a:r>
            <a:r>
              <a:rPr lang="en-US" altLang="zh-CN" sz="2400" dirty="0"/>
              <a:t> </a:t>
            </a:r>
            <a:r>
              <a:rPr lang="zh-CN" altLang="en-US" sz="2400" dirty="0"/>
              <a:t>提供了统一的 </a:t>
            </a:r>
            <a:r>
              <a:rPr lang="en-US" altLang="zh-CN" sz="2400" dirty="0"/>
              <a:t>API </a:t>
            </a:r>
            <a:r>
              <a:rPr lang="zh-CN" altLang="en-US" sz="2400" dirty="0"/>
              <a:t>调用，使其不用考虑平台差距，隐藏了底层实现。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6" y="2713974"/>
            <a:ext cx="8573845" cy="41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总结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通过 </a:t>
            </a:r>
            <a:r>
              <a:rPr lang="en-US" altLang="zh-CN" dirty="0" err="1"/>
              <a:t>libuv</a:t>
            </a:r>
            <a:r>
              <a:rPr lang="zh-CN" altLang="en-US" dirty="0"/>
              <a:t> 来处理与操作系统的交互，并且因此具备了异步、非阻塞、事件驱动的能力。</a:t>
            </a:r>
          </a:p>
          <a:p>
            <a:pPr>
              <a:lnSpc>
                <a:spcPct val="110000"/>
              </a:lnSpc>
            </a:pP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实际上是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执行线程的单线程，真正的的 </a:t>
            </a:r>
            <a:r>
              <a:rPr lang="en-US" altLang="zh-CN" dirty="0"/>
              <a:t>I/O </a:t>
            </a:r>
            <a:r>
              <a:rPr lang="zh-CN" altLang="en-US" dirty="0"/>
              <a:t>操作，底层 </a:t>
            </a:r>
            <a:r>
              <a:rPr lang="en-US" altLang="zh-CN" dirty="0"/>
              <a:t>API </a:t>
            </a:r>
            <a:r>
              <a:rPr lang="zh-CN" altLang="en-US" dirty="0"/>
              <a:t>调用都是通过多线程执行的。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CPU </a:t>
            </a:r>
            <a:r>
              <a:rPr lang="zh-CN" altLang="en-US" dirty="0"/>
              <a:t>密集型的任务是 </a:t>
            </a:r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的软肋。</a:t>
            </a:r>
          </a:p>
        </p:txBody>
      </p:sp>
    </p:spTree>
    <p:extLst>
      <p:ext uri="{BB962C8B-B14F-4D97-AF65-F5344CB8AC3E}">
        <p14:creationId xmlns:p14="http://schemas.microsoft.com/office/powerpoint/2010/main" val="57584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一个完整的基于</a:t>
            </a:r>
            <a:r>
              <a:rPr kumimoji="1" lang="en-US" altLang="zh-CN" dirty="0" err="1"/>
              <a:t>Node.js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用户可以通过浏览器使用我们的应用。</a:t>
            </a:r>
          </a:p>
          <a:p>
            <a:r>
              <a:rPr kumimoji="1" lang="zh-CN" altLang="en-US" dirty="0"/>
              <a:t>当用户请求</a:t>
            </a:r>
            <a:r>
              <a:rPr kumimoji="1" lang="en-US" altLang="zh-CN" dirty="0"/>
              <a:t>http://domain/start</a:t>
            </a:r>
            <a:r>
              <a:rPr kumimoji="1" lang="zh-CN" altLang="en-US" dirty="0"/>
              <a:t>时，可以看到一个欢迎页面，页面上有一个文件上传的表单。</a:t>
            </a:r>
          </a:p>
          <a:p>
            <a:r>
              <a:rPr kumimoji="1" lang="zh-CN" altLang="en-US" dirty="0"/>
              <a:t>用户可以选择一个图片并提交表单，随后文件将被上传到</a:t>
            </a:r>
            <a:r>
              <a:rPr kumimoji="1" lang="en-US" altLang="zh-CN" dirty="0"/>
              <a:t>http://domain/upload</a:t>
            </a:r>
            <a:r>
              <a:rPr kumimoji="1" lang="zh-CN" altLang="en-US" dirty="0"/>
              <a:t>，该页面完成上传后会把图片显示在页面上。</a:t>
            </a:r>
          </a:p>
        </p:txBody>
      </p:sp>
    </p:spTree>
    <p:extLst>
      <p:ext uri="{BB962C8B-B14F-4D97-AF65-F5344CB8AC3E}">
        <p14:creationId xmlns:p14="http://schemas.microsoft.com/office/powerpoint/2010/main" val="378217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index.js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server = require("./server");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router = require("./router");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requestHandlers</a:t>
            </a:r>
            <a:r>
              <a:rPr kumimoji="1" lang="en-US" altLang="zh-CN" dirty="0"/>
              <a:t> = require("./</a:t>
            </a:r>
            <a:r>
              <a:rPr kumimoji="1" lang="en-US" altLang="zh-CN" dirty="0" err="1"/>
              <a:t>requestHandlers</a:t>
            </a:r>
            <a:r>
              <a:rPr kumimoji="1" lang="en-US" altLang="zh-CN" dirty="0"/>
              <a:t>");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handle = {};</a:t>
            </a:r>
          </a:p>
          <a:p>
            <a:pPr marL="0" indent="0">
              <a:buNone/>
            </a:pPr>
            <a:r>
              <a:rPr kumimoji="1" lang="en-US" altLang="zh-CN" dirty="0"/>
              <a:t>handle["/"] = </a:t>
            </a:r>
            <a:r>
              <a:rPr kumimoji="1" lang="en-US" altLang="zh-CN" dirty="0" err="1"/>
              <a:t>requestHandlers.start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handle["/start"] = </a:t>
            </a:r>
            <a:r>
              <a:rPr kumimoji="1" lang="en-US" altLang="zh-CN" dirty="0" err="1"/>
              <a:t>requestHandlers.start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handle["/upload"] = </a:t>
            </a:r>
            <a:r>
              <a:rPr kumimoji="1" lang="en-US" altLang="zh-CN" dirty="0" err="1"/>
              <a:t>requestHandlers.upload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handle["/show"] = </a:t>
            </a:r>
            <a:r>
              <a:rPr kumimoji="1" lang="en-US" altLang="zh-CN" dirty="0" err="1"/>
              <a:t>requestHandlers.show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server.start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router.route</a:t>
            </a:r>
            <a:r>
              <a:rPr kumimoji="1" lang="en-US" altLang="zh-CN" dirty="0"/>
              <a:t>, handle);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67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server.js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http = require("http");</a:t>
            </a:r>
          </a:p>
          <a:p>
            <a:pPr marL="0" indent="0">
              <a:buNone/>
            </a:pP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 = require("</a:t>
            </a:r>
            <a:r>
              <a:rPr kumimoji="1" lang="en-US" altLang="zh-CN" dirty="0" err="1"/>
              <a:t>url</a:t>
            </a:r>
            <a:r>
              <a:rPr kumimoji="1" lang="en-US" altLang="zh-CN" dirty="0"/>
              <a:t>");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function start(route, handle) {</a:t>
            </a:r>
          </a:p>
          <a:p>
            <a:pPr marL="0" indent="0">
              <a:buNone/>
            </a:pPr>
            <a:r>
              <a:rPr kumimoji="1" lang="en-US" altLang="zh-CN" dirty="0"/>
              <a:t>  function </a:t>
            </a:r>
            <a:r>
              <a:rPr kumimoji="1" lang="en-US" altLang="zh-CN" dirty="0" err="1"/>
              <a:t>onRequest</a:t>
            </a:r>
            <a:r>
              <a:rPr kumimoji="1" lang="en-US" altLang="zh-CN" dirty="0"/>
              <a:t>(request, response) {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pathname = </a:t>
            </a:r>
            <a:r>
              <a:rPr kumimoji="1" lang="en-US" altLang="zh-CN" dirty="0" err="1"/>
              <a:t>url.parse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request.url</a:t>
            </a:r>
            <a:r>
              <a:rPr kumimoji="1" lang="en-US" altLang="zh-CN" dirty="0"/>
              <a:t>).pathname;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("Request for " + pathname + " received.");</a:t>
            </a:r>
          </a:p>
          <a:p>
            <a:pPr marL="0" indent="0">
              <a:buNone/>
            </a:pPr>
            <a:r>
              <a:rPr kumimoji="1" lang="en-US" altLang="zh-CN" dirty="0"/>
              <a:t>    route(handle, pathname, response, request);</a:t>
            </a:r>
          </a:p>
          <a:p>
            <a:pPr marL="0" indent="0">
              <a:buNone/>
            </a:pPr>
            <a:r>
              <a:rPr kumimoji="1" lang="en-US" altLang="zh-CN" dirty="0"/>
              <a:t>  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http.createServer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onRequest</a:t>
            </a:r>
            <a:r>
              <a:rPr kumimoji="1" lang="en-US" altLang="zh-CN" dirty="0"/>
              <a:t>).listen(8888);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("Server has started.");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exports.start</a:t>
            </a:r>
            <a:r>
              <a:rPr kumimoji="1" lang="en-US" altLang="zh-CN" dirty="0"/>
              <a:t> = start;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22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router.js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function route(handle, pathname, response, request) {</a:t>
            </a:r>
          </a:p>
          <a:p>
            <a:pPr marL="0" indent="0">
              <a:buNone/>
            </a:pPr>
            <a:r>
              <a:rPr kumimoji="1" lang="en-US" altLang="zh-CN" dirty="0"/>
              <a:t>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("About to route a request for " + pathname);</a:t>
            </a:r>
          </a:p>
          <a:p>
            <a:pPr marL="0" indent="0">
              <a:buNone/>
            </a:pPr>
            <a:r>
              <a:rPr kumimoji="1" lang="en-US" altLang="zh-CN" dirty="0"/>
              <a:t>  if (</a:t>
            </a:r>
            <a:r>
              <a:rPr kumimoji="1" lang="en-US" altLang="zh-CN" dirty="0" err="1"/>
              <a:t>typeof</a:t>
            </a:r>
            <a:r>
              <a:rPr kumimoji="1" lang="en-US" altLang="zh-CN" dirty="0"/>
              <a:t> handle[pathname] === 'function') {</a:t>
            </a:r>
          </a:p>
          <a:p>
            <a:pPr marL="0" indent="0">
              <a:buNone/>
            </a:pPr>
            <a:r>
              <a:rPr kumimoji="1" lang="en-US" altLang="zh-CN" dirty="0"/>
              <a:t>    handle[pathname](response, request);</a:t>
            </a:r>
          </a:p>
          <a:p>
            <a:pPr marL="0" indent="0">
              <a:buNone/>
            </a:pPr>
            <a:r>
              <a:rPr kumimoji="1" lang="en-US" altLang="zh-CN" dirty="0"/>
              <a:t>  } else {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("No request handler found for " + pathname);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response.writeHead</a:t>
            </a:r>
            <a:r>
              <a:rPr kumimoji="1" lang="en-US" altLang="zh-CN" dirty="0"/>
              <a:t>(404, {"Content-Type": "text/html"});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response.write</a:t>
            </a:r>
            <a:r>
              <a:rPr kumimoji="1" lang="en-US" altLang="zh-CN" dirty="0"/>
              <a:t>("404 Not found");</a:t>
            </a:r>
          </a:p>
          <a:p>
            <a:pPr marL="0" indent="0">
              <a:buNone/>
            </a:pPr>
            <a:r>
              <a:rPr kumimoji="1" lang="en-US" altLang="zh-CN" dirty="0"/>
              <a:t>    </a:t>
            </a:r>
            <a:r>
              <a:rPr kumimoji="1" lang="en-US" altLang="zh-CN" dirty="0" err="1"/>
              <a:t>response.end</a:t>
            </a:r>
            <a:r>
              <a:rPr kumimoji="1" lang="en-US" altLang="zh-CN" dirty="0"/>
              <a:t>();</a:t>
            </a:r>
          </a:p>
          <a:p>
            <a:pPr marL="0" indent="0">
              <a:buNone/>
            </a:pPr>
            <a:r>
              <a:rPr kumimoji="1" lang="en-US" altLang="zh-CN" dirty="0"/>
              <a:t>  }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exports.route</a:t>
            </a:r>
            <a:r>
              <a:rPr kumimoji="1" lang="en-US" altLang="zh-CN" dirty="0"/>
              <a:t> = route;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83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requestHandlers.js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172"/>
            <a:ext cx="413053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100" dirty="0" err="1"/>
              <a:t>var</a:t>
            </a:r>
            <a:r>
              <a:rPr kumimoji="1" lang="en-US" altLang="zh-CN" sz="1100" dirty="0"/>
              <a:t> </a:t>
            </a:r>
            <a:r>
              <a:rPr kumimoji="1" lang="en-US" altLang="zh-CN" sz="1100" dirty="0" err="1"/>
              <a:t>querystring</a:t>
            </a:r>
            <a:r>
              <a:rPr kumimoji="1" lang="en-US" altLang="zh-CN" sz="1100" dirty="0"/>
              <a:t> = require("</a:t>
            </a:r>
            <a:r>
              <a:rPr kumimoji="1" lang="en-US" altLang="zh-CN" sz="1100" dirty="0" err="1"/>
              <a:t>querystring</a:t>
            </a:r>
            <a:r>
              <a:rPr kumimoji="1" lang="en-US" altLang="zh-CN" sz="1100" dirty="0"/>
              <a:t>"),</a:t>
            </a:r>
          </a:p>
          <a:p>
            <a:pPr marL="0" indent="0">
              <a:buNone/>
            </a:pPr>
            <a:r>
              <a:rPr kumimoji="1" lang="en-US" altLang="zh-CN" sz="1100" dirty="0"/>
              <a:t>    </a:t>
            </a:r>
            <a:r>
              <a:rPr kumimoji="1" lang="en-US" altLang="zh-CN" sz="1100" dirty="0" err="1"/>
              <a:t>fs</a:t>
            </a:r>
            <a:r>
              <a:rPr kumimoji="1" lang="en-US" altLang="zh-CN" sz="1100" dirty="0"/>
              <a:t> = require("</a:t>
            </a:r>
            <a:r>
              <a:rPr kumimoji="1" lang="en-US" altLang="zh-CN" sz="1100" dirty="0" err="1"/>
              <a:t>fs</a:t>
            </a:r>
            <a:r>
              <a:rPr kumimoji="1" lang="en-US" altLang="zh-CN" sz="1100" dirty="0"/>
              <a:t>"),</a:t>
            </a:r>
          </a:p>
          <a:p>
            <a:pPr marL="0" indent="0">
              <a:buNone/>
            </a:pPr>
            <a:r>
              <a:rPr kumimoji="1" lang="en-US" altLang="zh-CN" sz="1100" dirty="0"/>
              <a:t>    formidable = require("formidable");</a:t>
            </a:r>
          </a:p>
          <a:p>
            <a:pPr marL="0" indent="0">
              <a:buNone/>
            </a:pPr>
            <a:endParaRPr kumimoji="1" lang="en-US" altLang="zh-CN" sz="1100" dirty="0"/>
          </a:p>
          <a:p>
            <a:pPr marL="0" indent="0">
              <a:buNone/>
            </a:pPr>
            <a:r>
              <a:rPr kumimoji="1" lang="en-US" altLang="zh-CN" sz="1100" dirty="0"/>
              <a:t>function start(response) {</a:t>
            </a:r>
          </a:p>
          <a:p>
            <a:pPr marL="0" indent="0">
              <a:buNone/>
            </a:pPr>
            <a:r>
              <a:rPr kumimoji="1" lang="en-US" altLang="zh-CN" sz="1100" dirty="0"/>
              <a:t>  </a:t>
            </a:r>
            <a:r>
              <a:rPr kumimoji="1" lang="en-US" altLang="zh-CN" sz="1100" dirty="0" err="1"/>
              <a:t>console.log</a:t>
            </a:r>
            <a:r>
              <a:rPr kumimoji="1" lang="en-US" altLang="zh-CN" sz="1100" dirty="0"/>
              <a:t>("Request handler 'start' was called.");</a:t>
            </a:r>
          </a:p>
          <a:p>
            <a:pPr marL="0" indent="0">
              <a:buNone/>
            </a:pPr>
            <a:endParaRPr kumimoji="1" lang="en-US" altLang="zh-CN" sz="1100" dirty="0"/>
          </a:p>
          <a:p>
            <a:pPr marL="0" indent="0">
              <a:buNone/>
            </a:pPr>
            <a:r>
              <a:rPr kumimoji="1" lang="en-US" altLang="zh-CN" sz="1100" dirty="0"/>
              <a:t>  </a:t>
            </a:r>
            <a:r>
              <a:rPr kumimoji="1" lang="en-US" altLang="zh-CN" sz="1100" dirty="0" err="1"/>
              <a:t>var</a:t>
            </a:r>
            <a:r>
              <a:rPr kumimoji="1" lang="en-US" altLang="zh-CN" sz="1100" dirty="0"/>
              <a:t> body = '&lt;html&gt;'+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'&lt;head&gt;'+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'&lt;meta http-</a:t>
            </a:r>
            <a:r>
              <a:rPr kumimoji="1" lang="en-US" altLang="zh-CN" sz="1100" dirty="0" err="1"/>
              <a:t>equiv</a:t>
            </a:r>
            <a:r>
              <a:rPr kumimoji="1" lang="en-US" altLang="zh-CN" sz="1100" dirty="0"/>
              <a:t>="Content-Type" content="text/html; '+</a:t>
            </a:r>
          </a:p>
          <a:p>
            <a:pPr marL="0" indent="0">
              <a:buNone/>
            </a:pPr>
            <a:r>
              <a:rPr kumimoji="1" lang="en-US" altLang="zh-CN" sz="1100" dirty="0"/>
              <a:t>    'charset=UTF-8" /&gt;'+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'&lt;/head&gt;'+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'&lt;body&gt;'+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'&lt;form action="/upload" </a:t>
            </a:r>
            <a:r>
              <a:rPr kumimoji="1" lang="en-US" altLang="zh-CN" sz="1100" dirty="0" err="1"/>
              <a:t>enctype</a:t>
            </a:r>
            <a:r>
              <a:rPr kumimoji="1" lang="en-US" altLang="zh-CN" sz="1100" dirty="0"/>
              <a:t>="multipart/form-data" '+</a:t>
            </a:r>
          </a:p>
          <a:p>
            <a:pPr marL="0" indent="0">
              <a:buNone/>
            </a:pPr>
            <a:r>
              <a:rPr kumimoji="1" lang="en-US" altLang="zh-CN" sz="1100" dirty="0"/>
              <a:t>    'method="post"&gt;'+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'&lt;input type="file" name="upload" multiple="multiple"&gt;'+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'&lt;input type="submit" value="Upload file" /&gt;'+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'&lt;/form&gt;'+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'&lt;/body&gt;'+</a:t>
            </a:r>
          </a:p>
          <a:p>
            <a:pPr marL="0" indent="0">
              <a:buNone/>
            </a:pPr>
            <a:r>
              <a:rPr kumimoji="1" lang="en-US" altLang="zh-CN" sz="1100" dirty="0"/>
              <a:t>    '&lt;/html&gt;';</a:t>
            </a:r>
          </a:p>
          <a:p>
            <a:pPr marL="0" indent="0">
              <a:buNone/>
            </a:pPr>
            <a:endParaRPr kumimoji="1" lang="en-US" altLang="zh-CN" sz="1100" dirty="0"/>
          </a:p>
          <a:p>
            <a:pPr marL="0" indent="0">
              <a:buNone/>
            </a:pPr>
            <a:r>
              <a:rPr kumimoji="1" lang="en-US" altLang="zh-CN" sz="1100" dirty="0"/>
              <a:t>    </a:t>
            </a:r>
            <a:r>
              <a:rPr kumimoji="1" lang="en-US" altLang="zh-CN" sz="1100" dirty="0" err="1"/>
              <a:t>response.writeHead</a:t>
            </a:r>
            <a:r>
              <a:rPr kumimoji="1" lang="en-US" altLang="zh-CN" sz="1100" dirty="0"/>
              <a:t>(200, {"Content-Type": "text/html"});</a:t>
            </a:r>
          </a:p>
          <a:p>
            <a:pPr marL="0" indent="0">
              <a:buNone/>
            </a:pPr>
            <a:r>
              <a:rPr kumimoji="1" lang="en-US" altLang="zh-CN" sz="1100" dirty="0"/>
              <a:t>    </a:t>
            </a:r>
            <a:r>
              <a:rPr kumimoji="1" lang="en-US" altLang="zh-CN" sz="1100" dirty="0" err="1"/>
              <a:t>response.write</a:t>
            </a:r>
            <a:r>
              <a:rPr kumimoji="1" lang="en-US" altLang="zh-CN" sz="1100" dirty="0"/>
              <a:t>(body);</a:t>
            </a:r>
          </a:p>
          <a:p>
            <a:pPr marL="0" indent="0">
              <a:buNone/>
            </a:pPr>
            <a:r>
              <a:rPr kumimoji="1" lang="en-US" altLang="zh-CN" sz="1100" dirty="0"/>
              <a:t>    </a:t>
            </a:r>
            <a:r>
              <a:rPr kumimoji="1" lang="en-US" altLang="zh-CN" sz="1100" dirty="0" err="1"/>
              <a:t>response.end</a:t>
            </a:r>
            <a:r>
              <a:rPr kumimoji="1" lang="en-US" altLang="zh-CN" sz="1100" dirty="0"/>
              <a:t>();</a:t>
            </a:r>
          </a:p>
          <a:p>
            <a:pPr marL="0" indent="0">
              <a:buNone/>
            </a:pPr>
            <a:r>
              <a:rPr kumimoji="1" lang="en-US" altLang="zh-CN" sz="1100" dirty="0"/>
              <a:t>}</a:t>
            </a:r>
            <a:endParaRPr kumimoji="1" lang="zh-CN" altLang="en-US" sz="1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40131" y="1211172"/>
            <a:ext cx="4130531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/>
              <a:t>function upload(response, request) {</a:t>
            </a:r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console.log</a:t>
            </a:r>
            <a:r>
              <a:rPr kumimoji="1" lang="en-US" altLang="zh-CN" sz="900" dirty="0"/>
              <a:t>("Request handler 'upload' was called.");</a:t>
            </a:r>
          </a:p>
          <a:p>
            <a:pPr marL="0" indent="0">
              <a:buNone/>
            </a:pPr>
            <a:endParaRPr kumimoji="1" lang="en-US" altLang="zh-CN" sz="900" dirty="0"/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var</a:t>
            </a:r>
            <a:r>
              <a:rPr kumimoji="1" lang="en-US" altLang="zh-CN" sz="900" dirty="0"/>
              <a:t> form = new </a:t>
            </a:r>
            <a:r>
              <a:rPr kumimoji="1" lang="en-US" altLang="zh-CN" sz="900" dirty="0" err="1"/>
              <a:t>formidable.IncomingForm</a:t>
            </a:r>
            <a:r>
              <a:rPr kumimoji="1" lang="en-US" altLang="zh-CN" sz="900" dirty="0"/>
              <a:t>();</a:t>
            </a:r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console.log</a:t>
            </a:r>
            <a:r>
              <a:rPr kumimoji="1" lang="en-US" altLang="zh-CN" sz="900" dirty="0"/>
              <a:t>("about to parse");</a:t>
            </a:r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form.parse</a:t>
            </a:r>
            <a:r>
              <a:rPr kumimoji="1" lang="en-US" altLang="zh-CN" sz="900" dirty="0"/>
              <a:t>(request, function(error, fields, files) {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console.log</a:t>
            </a:r>
            <a:r>
              <a:rPr kumimoji="1" lang="en-US" altLang="zh-CN" sz="900" dirty="0"/>
              <a:t>("parsing done");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fs.renameSync</a:t>
            </a:r>
            <a:r>
              <a:rPr kumimoji="1" lang="en-US" altLang="zh-CN" sz="900" dirty="0"/>
              <a:t>(</a:t>
            </a:r>
            <a:r>
              <a:rPr kumimoji="1" lang="en-US" altLang="zh-CN" sz="900" dirty="0" err="1"/>
              <a:t>files.upload.path</a:t>
            </a:r>
            <a:r>
              <a:rPr kumimoji="1" lang="en-US" altLang="zh-CN" sz="900" dirty="0"/>
              <a:t>, "/</a:t>
            </a:r>
            <a:r>
              <a:rPr kumimoji="1" lang="en-US" altLang="zh-CN" sz="900" dirty="0" err="1"/>
              <a:t>tmp</a:t>
            </a:r>
            <a:r>
              <a:rPr kumimoji="1" lang="en-US" altLang="zh-CN" sz="900" dirty="0"/>
              <a:t>/</a:t>
            </a:r>
            <a:r>
              <a:rPr kumimoji="1" lang="en-US" altLang="zh-CN" sz="900" dirty="0" err="1"/>
              <a:t>test.png</a:t>
            </a:r>
            <a:r>
              <a:rPr kumimoji="1" lang="en-US" altLang="zh-CN" sz="900" dirty="0"/>
              <a:t>");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response.writeHead</a:t>
            </a:r>
            <a:r>
              <a:rPr kumimoji="1" lang="en-US" altLang="zh-CN" sz="900" dirty="0"/>
              <a:t>(200, {"Content-Type": "text/html"});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response.write</a:t>
            </a:r>
            <a:r>
              <a:rPr kumimoji="1" lang="en-US" altLang="zh-CN" sz="900" dirty="0"/>
              <a:t>("received image:&lt;</a:t>
            </a:r>
            <a:r>
              <a:rPr kumimoji="1" lang="en-US" altLang="zh-CN" sz="900" dirty="0" err="1"/>
              <a:t>br</a:t>
            </a:r>
            <a:r>
              <a:rPr kumimoji="1" lang="en-US" altLang="zh-CN" sz="900" dirty="0"/>
              <a:t>/&gt;");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response.write</a:t>
            </a:r>
            <a:r>
              <a:rPr kumimoji="1" lang="en-US" altLang="zh-CN" sz="900" dirty="0"/>
              <a:t>("&lt;</a:t>
            </a:r>
            <a:r>
              <a:rPr kumimoji="1" lang="en-US" altLang="zh-CN" sz="900" dirty="0" err="1"/>
              <a:t>img</a:t>
            </a:r>
            <a:r>
              <a:rPr kumimoji="1" lang="en-US" altLang="zh-CN" sz="900" dirty="0"/>
              <a:t> </a:t>
            </a:r>
            <a:r>
              <a:rPr kumimoji="1" lang="en-US" altLang="zh-CN" sz="900" dirty="0" err="1"/>
              <a:t>src</a:t>
            </a:r>
            <a:r>
              <a:rPr kumimoji="1" lang="en-US" altLang="zh-CN" sz="900" dirty="0"/>
              <a:t>='/show' /&gt;");</a:t>
            </a:r>
          </a:p>
          <a:p>
            <a:pPr marL="0" indent="0">
              <a:buNone/>
            </a:pPr>
            <a:r>
              <a:rPr kumimoji="1" lang="en-US" altLang="zh-CN" sz="900" dirty="0"/>
              <a:t>    </a:t>
            </a:r>
            <a:r>
              <a:rPr kumimoji="1" lang="en-US" altLang="zh-CN" sz="900" dirty="0" err="1"/>
              <a:t>response.end</a:t>
            </a:r>
            <a:r>
              <a:rPr kumimoji="1" lang="en-US" altLang="zh-CN" sz="900" dirty="0"/>
              <a:t>();</a:t>
            </a:r>
          </a:p>
          <a:p>
            <a:pPr marL="0" indent="0">
              <a:buNone/>
            </a:pPr>
            <a:r>
              <a:rPr kumimoji="1" lang="en-US" altLang="zh-CN" sz="900" dirty="0"/>
              <a:t>  });</a:t>
            </a:r>
          </a:p>
          <a:p>
            <a:pPr marL="0" indent="0">
              <a:buNone/>
            </a:pPr>
            <a:r>
              <a:rPr kumimoji="1" lang="en-US" altLang="zh-CN" sz="900" dirty="0"/>
              <a:t>}</a:t>
            </a:r>
          </a:p>
          <a:p>
            <a:pPr marL="0" indent="0">
              <a:buNone/>
            </a:pPr>
            <a:endParaRPr kumimoji="1" lang="en-US" altLang="zh-CN" sz="900" dirty="0"/>
          </a:p>
          <a:p>
            <a:pPr marL="0" indent="0">
              <a:buNone/>
            </a:pPr>
            <a:r>
              <a:rPr kumimoji="1" lang="en-US" altLang="zh-CN" sz="900" dirty="0"/>
              <a:t>function show(response) {</a:t>
            </a:r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console.log</a:t>
            </a:r>
            <a:r>
              <a:rPr kumimoji="1" lang="en-US" altLang="zh-CN" sz="900" dirty="0"/>
              <a:t>("Request handler 'show' was called.");</a:t>
            </a:r>
          </a:p>
          <a:p>
            <a:pPr marL="0" indent="0">
              <a:buNone/>
            </a:pPr>
            <a:r>
              <a:rPr kumimoji="1" lang="en-US" altLang="zh-CN" sz="900" dirty="0"/>
              <a:t>  </a:t>
            </a:r>
            <a:r>
              <a:rPr kumimoji="1" lang="en-US" altLang="zh-CN" sz="900" dirty="0" err="1"/>
              <a:t>fs.readFile</a:t>
            </a:r>
            <a:r>
              <a:rPr kumimoji="1" lang="en-US" altLang="zh-CN" sz="900" dirty="0"/>
              <a:t>("/</a:t>
            </a:r>
            <a:r>
              <a:rPr kumimoji="1" lang="en-US" altLang="zh-CN" sz="900" dirty="0" err="1"/>
              <a:t>tmp</a:t>
            </a:r>
            <a:r>
              <a:rPr kumimoji="1" lang="en-US" altLang="zh-CN" sz="900" dirty="0"/>
              <a:t>/</a:t>
            </a:r>
            <a:r>
              <a:rPr kumimoji="1" lang="en-US" altLang="zh-CN" sz="900" dirty="0" err="1"/>
              <a:t>test.png</a:t>
            </a:r>
            <a:r>
              <a:rPr kumimoji="1" lang="en-US" altLang="zh-CN" sz="900" dirty="0"/>
              <a:t>", "binary", function(error, file) {</a:t>
            </a:r>
          </a:p>
          <a:p>
            <a:pPr marL="0" indent="0">
              <a:buNone/>
            </a:pPr>
            <a:r>
              <a:rPr kumimoji="1" lang="en-US" altLang="zh-CN" sz="900" dirty="0"/>
              <a:t>    if(error) {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response.writeHead</a:t>
            </a:r>
            <a:r>
              <a:rPr kumimoji="1" lang="en-US" altLang="zh-CN" sz="900" dirty="0"/>
              <a:t>(500, {"Content-Type": "text/plain"});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response.write</a:t>
            </a:r>
            <a:r>
              <a:rPr kumimoji="1" lang="en-US" altLang="zh-CN" sz="900" dirty="0"/>
              <a:t>(error + "\n");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response.end</a:t>
            </a:r>
            <a:r>
              <a:rPr kumimoji="1" lang="en-US" altLang="zh-CN" sz="900" dirty="0"/>
              <a:t>();</a:t>
            </a:r>
          </a:p>
          <a:p>
            <a:pPr marL="0" indent="0">
              <a:buNone/>
            </a:pPr>
            <a:r>
              <a:rPr kumimoji="1" lang="en-US" altLang="zh-CN" sz="900" dirty="0"/>
              <a:t>    } else {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response.writeHead</a:t>
            </a:r>
            <a:r>
              <a:rPr kumimoji="1" lang="en-US" altLang="zh-CN" sz="900" dirty="0"/>
              <a:t>(200, {"Content-Type": "image/</a:t>
            </a:r>
            <a:r>
              <a:rPr kumimoji="1" lang="en-US" altLang="zh-CN" sz="900" dirty="0" err="1"/>
              <a:t>png</a:t>
            </a:r>
            <a:r>
              <a:rPr kumimoji="1" lang="en-US" altLang="zh-CN" sz="900" dirty="0"/>
              <a:t>"});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response.write</a:t>
            </a:r>
            <a:r>
              <a:rPr kumimoji="1" lang="en-US" altLang="zh-CN" sz="900" dirty="0"/>
              <a:t>(file, "binary");</a:t>
            </a:r>
          </a:p>
          <a:p>
            <a:pPr marL="0" indent="0">
              <a:buNone/>
            </a:pPr>
            <a:r>
              <a:rPr kumimoji="1" lang="en-US" altLang="zh-CN" sz="900" dirty="0"/>
              <a:t>      </a:t>
            </a:r>
            <a:r>
              <a:rPr kumimoji="1" lang="en-US" altLang="zh-CN" sz="900" dirty="0" err="1"/>
              <a:t>response.end</a:t>
            </a:r>
            <a:r>
              <a:rPr kumimoji="1" lang="en-US" altLang="zh-CN" sz="900" dirty="0"/>
              <a:t>();</a:t>
            </a:r>
          </a:p>
          <a:p>
            <a:pPr marL="0" indent="0">
              <a:buNone/>
            </a:pPr>
            <a:r>
              <a:rPr kumimoji="1" lang="en-US" altLang="zh-CN" sz="900" dirty="0"/>
              <a:t>    }</a:t>
            </a:r>
          </a:p>
          <a:p>
            <a:pPr marL="0" indent="0">
              <a:buNone/>
            </a:pPr>
            <a:r>
              <a:rPr kumimoji="1" lang="en-US" altLang="zh-CN" sz="900" dirty="0"/>
              <a:t>  });</a:t>
            </a:r>
          </a:p>
          <a:p>
            <a:pPr marL="0" indent="0">
              <a:buNone/>
            </a:pPr>
            <a:r>
              <a:rPr kumimoji="1" lang="en-US" altLang="zh-CN" sz="900" dirty="0"/>
              <a:t>}</a:t>
            </a:r>
          </a:p>
          <a:p>
            <a:pPr marL="0" indent="0">
              <a:buNone/>
            </a:pPr>
            <a:endParaRPr kumimoji="1" lang="en-US" altLang="zh-CN" sz="900" dirty="0"/>
          </a:p>
          <a:p>
            <a:pPr marL="0" indent="0">
              <a:buNone/>
            </a:pPr>
            <a:r>
              <a:rPr kumimoji="1" lang="en-US" altLang="zh-CN" sz="900" dirty="0" err="1"/>
              <a:t>exports.start</a:t>
            </a:r>
            <a:r>
              <a:rPr kumimoji="1" lang="en-US" altLang="zh-CN" sz="900" dirty="0"/>
              <a:t> = start;</a:t>
            </a:r>
          </a:p>
          <a:p>
            <a:pPr marL="0" indent="0">
              <a:buNone/>
            </a:pPr>
            <a:r>
              <a:rPr kumimoji="1" lang="en-US" altLang="zh-CN" sz="900" dirty="0" err="1"/>
              <a:t>exports.upload</a:t>
            </a:r>
            <a:r>
              <a:rPr kumimoji="1" lang="en-US" altLang="zh-CN" sz="900" dirty="0"/>
              <a:t> = upload;</a:t>
            </a:r>
          </a:p>
          <a:p>
            <a:pPr marL="0" indent="0">
              <a:buNone/>
            </a:pPr>
            <a:r>
              <a:rPr kumimoji="1" lang="en-US" altLang="zh-CN" sz="900" dirty="0" err="1"/>
              <a:t>exports.show</a:t>
            </a:r>
            <a:r>
              <a:rPr kumimoji="1" lang="en-US" altLang="zh-CN" sz="900" dirty="0"/>
              <a:t> = show;</a:t>
            </a:r>
            <a:endParaRPr kumimoji="1"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7838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详细解释见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2"/>
              </a:rPr>
              <a:t>http://www.nodebeginner.org/index-zh-cn.html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60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真正意义上是两种，甚至可以说是三种形态存在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上世纪</a:t>
            </a:r>
            <a:r>
              <a:rPr kumimoji="1" lang="en-US" altLang="zh-CN" dirty="0"/>
              <a:t>90</a:t>
            </a:r>
            <a:r>
              <a:rPr kumimoji="1" lang="zh-CN" altLang="en-US" dirty="0"/>
              <a:t>年代的作为对</a:t>
            </a:r>
            <a:r>
              <a:rPr kumimoji="1" lang="en-US" altLang="zh-CN" dirty="0"/>
              <a:t>DHTML</a:t>
            </a:r>
            <a:r>
              <a:rPr kumimoji="1" lang="zh-CN" altLang="en-US" dirty="0"/>
              <a:t>进行增强的小玩具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到像</a:t>
            </a:r>
            <a:r>
              <a:rPr kumimoji="1" lang="en-US" altLang="zh-CN" dirty="0" err="1"/>
              <a:t>jQuery</a:t>
            </a:r>
            <a:r>
              <a:rPr kumimoji="1" lang="zh-CN" altLang="en-US" dirty="0"/>
              <a:t>那样严格意义上的前端技术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一直到现在的服务端技术</a:t>
            </a:r>
          </a:p>
        </p:txBody>
      </p:sp>
    </p:spTree>
    <p:extLst>
      <p:ext uri="{BB962C8B-B14F-4D97-AF65-F5344CB8AC3E}">
        <p14:creationId xmlns:p14="http://schemas.microsoft.com/office/powerpoint/2010/main" val="27979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服务端</a:t>
            </a:r>
            <a:r>
              <a:rPr kumimoji="1" lang="en-US" altLang="zh-TW" dirty="0"/>
              <a:t>JavaScript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最早是运行在浏览器中，然而浏览器只是提供了一个上下文，它定义了使用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可以做什么，但并没有“说”太多关于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语言本身可以做什么。事实上，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是一门“完整”的语言： 它可以使用在不同的上下文中，其能力与其他同类语言相比有过之而无不及。</a:t>
            </a:r>
          </a:p>
          <a:p>
            <a:endParaRPr kumimoji="1" lang="zh-CN" altLang="en-US" dirty="0"/>
          </a:p>
          <a:p>
            <a:r>
              <a:rPr kumimoji="1" lang="en-US" altLang="zh-CN" dirty="0" err="1"/>
              <a:t>Node.js</a:t>
            </a:r>
            <a:r>
              <a:rPr kumimoji="1" lang="zh-CN" altLang="en-US" dirty="0"/>
              <a:t>事实上就是另外一种上下文，它允许在后端（脱离浏览器环境）运行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代码。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要实现在后台运行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代码，代码需要先被解释然后正确的执行。</a:t>
            </a:r>
            <a:r>
              <a:rPr kumimoji="1" lang="en-US" altLang="zh-CN" dirty="0" err="1"/>
              <a:t>Node.js</a:t>
            </a:r>
            <a:r>
              <a:rPr kumimoji="1" lang="zh-CN" altLang="en-US" dirty="0"/>
              <a:t>的原理正是如此，它使用了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V8</a:t>
            </a:r>
            <a:r>
              <a:rPr kumimoji="1" lang="zh-CN" altLang="en-US" dirty="0"/>
              <a:t>虚拟机（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浏览器使用的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执行环境），来解释和执行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40293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r>
              <a:rPr kumimoji="1" lang="zh-CN" altLang="en-US" dirty="0"/>
              <a:t>事实上既是一个运行时环境，同时又是一个库。</a:t>
            </a:r>
            <a:endParaRPr kumimoji="1" lang="en-US" altLang="zh-CN" dirty="0"/>
          </a:p>
          <a:p>
            <a:r>
              <a:rPr kumimoji="1" lang="zh-CN" altLang="en-US" dirty="0"/>
              <a:t>访问</a:t>
            </a:r>
            <a:r>
              <a:rPr kumimoji="1" lang="en-US" altLang="zh-CN" dirty="0" err="1"/>
              <a:t>node.js</a:t>
            </a:r>
            <a:r>
              <a:rPr kumimoji="1" lang="zh-CN" altLang="en-US" dirty="0"/>
              <a:t>官网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www.nodejs.org</a:t>
            </a:r>
            <a:r>
              <a:rPr kumimoji="1" lang="en-US" altLang="zh-CN" dirty="0"/>
              <a:t>/</a:t>
            </a:r>
            <a:r>
              <a:rPr kumimoji="1" lang="zh-CN" altLang="en-US" dirty="0"/>
              <a:t>，点击</a:t>
            </a:r>
            <a:r>
              <a:rPr kumimoji="1" lang="en-US" altLang="zh-CN" dirty="0"/>
              <a:t>Download</a:t>
            </a:r>
            <a:r>
              <a:rPr kumimoji="1" lang="zh-CN" altLang="en-US" dirty="0"/>
              <a:t>链接，然后选择</a:t>
            </a:r>
            <a:r>
              <a:rPr kumimoji="1" lang="en-US" altLang="zh-CN" dirty="0"/>
              <a:t>Windows Installer</a:t>
            </a:r>
            <a:r>
              <a:rPr kumimoji="1" lang="zh-CN" altLang="en-US" dirty="0"/>
              <a:t>，下载安装包。</a:t>
            </a:r>
          </a:p>
        </p:txBody>
      </p:sp>
    </p:spTree>
    <p:extLst>
      <p:ext uri="{BB962C8B-B14F-4D97-AF65-F5344CB8AC3E}">
        <p14:creationId xmlns:p14="http://schemas.microsoft.com/office/powerpoint/2010/main" val="267078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下载完成后直接双击安装，和其它一般软件安装一样：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10" y="2683873"/>
            <a:ext cx="5122847" cy="39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4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 http = require('http');</a:t>
            </a:r>
          </a:p>
          <a:p>
            <a:pPr marL="0" indent="0">
              <a:buNone/>
            </a:pPr>
            <a:r>
              <a:rPr kumimoji="1" lang="en-US" altLang="zh-CN" sz="2800" dirty="0" err="1"/>
              <a:t>http.createServer</a:t>
            </a:r>
            <a:r>
              <a:rPr kumimoji="1" lang="en-US" altLang="zh-CN" sz="2800" dirty="0"/>
              <a:t>(function (</a:t>
            </a:r>
            <a:r>
              <a:rPr kumimoji="1" lang="en-US" altLang="zh-CN" sz="2800" dirty="0" err="1"/>
              <a:t>req</a:t>
            </a:r>
            <a:r>
              <a:rPr kumimoji="1" lang="en-US" altLang="zh-CN" sz="2800" dirty="0"/>
              <a:t>, res) {</a:t>
            </a:r>
          </a:p>
          <a:p>
            <a:pPr marL="0" indent="0">
              <a:buNone/>
            </a:pPr>
            <a:r>
              <a:rPr kumimoji="1" lang="en-US" altLang="zh-CN" sz="2800" dirty="0"/>
              <a:t>  </a:t>
            </a:r>
            <a:r>
              <a:rPr kumimoji="1" lang="en-US" altLang="zh-CN" sz="2800" dirty="0" err="1"/>
              <a:t>res.writeHead</a:t>
            </a:r>
            <a:r>
              <a:rPr kumimoji="1" lang="en-US" altLang="zh-CN" sz="2800" dirty="0"/>
              <a:t>(200, {'Content-Type': 'text/plain'});</a:t>
            </a:r>
          </a:p>
          <a:p>
            <a:pPr marL="0" indent="0">
              <a:buNone/>
            </a:pPr>
            <a:r>
              <a:rPr kumimoji="1" lang="en-US" altLang="zh-CN" sz="2800" dirty="0"/>
              <a:t>  </a:t>
            </a:r>
            <a:r>
              <a:rPr kumimoji="1" lang="en-US" altLang="zh-CN" sz="2800" dirty="0" err="1"/>
              <a:t>res.end</a:t>
            </a:r>
            <a:r>
              <a:rPr kumimoji="1" lang="en-US" altLang="zh-CN" sz="2800" dirty="0"/>
              <a:t>('Hello World\n');</a:t>
            </a:r>
          </a:p>
          <a:p>
            <a:pPr marL="0" indent="0">
              <a:buNone/>
            </a:pPr>
            <a:r>
              <a:rPr kumimoji="1" lang="en-US" altLang="zh-CN" sz="2800" dirty="0"/>
              <a:t>}).listen(8888);</a:t>
            </a:r>
          </a:p>
          <a:p>
            <a:pPr marL="0" indent="0">
              <a:buNone/>
            </a:pPr>
            <a:r>
              <a:rPr kumimoji="1" lang="en-US" altLang="zh-CN" sz="2800" dirty="0" err="1"/>
              <a:t>console.log</a:t>
            </a:r>
            <a:r>
              <a:rPr kumimoji="1" lang="en-US" altLang="zh-CN" sz="2800" dirty="0"/>
              <a:t>('Server running at http://127.0.0.1:8888/');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把上述文件存为</a:t>
            </a:r>
            <a:r>
              <a:rPr kumimoji="1" lang="en-US" altLang="zh-CN" sz="2800" dirty="0" err="1"/>
              <a:t>index.js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进入命令行</a:t>
            </a:r>
            <a:r>
              <a:rPr kumimoji="1" lang="zh-CN" altLang="zh-CN" sz="2800" dirty="0"/>
              <a:t>,</a:t>
            </a:r>
            <a:r>
              <a:rPr kumimoji="1" lang="zh-CN" altLang="en-US" sz="2800" dirty="0"/>
              <a:t>输入：</a:t>
            </a:r>
            <a:r>
              <a:rPr kumimoji="1" lang="en-US" altLang="zh-CN" sz="2800" dirty="0"/>
              <a:t>node </a:t>
            </a:r>
            <a:r>
              <a:rPr kumimoji="1" lang="en-US" altLang="zh-CN" sz="2800" dirty="0" err="1"/>
              <a:t>index.js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zh-CN" altLang="en-US" sz="2800" dirty="0"/>
              <a:t>在浏览器地址栏输入：</a:t>
            </a:r>
            <a:r>
              <a:rPr kumimoji="1" lang="en-US" altLang="zh-CN" sz="2800" dirty="0"/>
              <a:t>127.0.0.1:8888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51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Node.js</a:t>
            </a:r>
            <a:endParaRPr kumimoji="1"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29600" cy="49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Node.js </a:t>
            </a:r>
            <a:r>
              <a:rPr lang="zh-CN" altLang="en-US" b="1" dirty="0"/>
              <a:t>结构（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17638"/>
            <a:ext cx="837449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9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Node.js </a:t>
            </a:r>
            <a:r>
              <a:rPr lang="zh-CN" altLang="en-US" b="1" dirty="0"/>
              <a:t>结构（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的结构大致分为三个层次：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dirty="0" err="1"/>
              <a:t>Node.js</a:t>
            </a:r>
            <a:r>
              <a:rPr kumimoji="1" lang="en-US" altLang="zh-CN" dirty="0"/>
              <a:t> </a:t>
            </a:r>
            <a:r>
              <a:rPr kumimoji="1" lang="zh-CN" altLang="en-US" dirty="0"/>
              <a:t>标准库，这部分是由 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编写的，即我们使用过程中直接能调用的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。在源码中的 </a:t>
            </a:r>
            <a:r>
              <a:rPr kumimoji="1" lang="en-US" altLang="zh-CN" dirty="0"/>
              <a:t>lib </a:t>
            </a:r>
            <a:r>
              <a:rPr kumimoji="1" lang="zh-CN" altLang="en-US" dirty="0"/>
              <a:t>目录下可以看到。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kumimoji="1" lang="en-US" altLang="zh-CN" dirty="0"/>
              <a:t>Node bindings</a:t>
            </a:r>
            <a:r>
              <a:rPr kumimoji="1" lang="zh-CN" altLang="en-US" dirty="0"/>
              <a:t>，这一层是 </a:t>
            </a:r>
            <a:r>
              <a:rPr kumimoji="1" lang="en-US" altLang="zh-CN" dirty="0" err="1"/>
              <a:t>Javascript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与底层 </a:t>
            </a:r>
            <a:r>
              <a:rPr kumimoji="1" lang="en-US" altLang="zh-CN" dirty="0"/>
              <a:t>C/C++ </a:t>
            </a:r>
            <a:r>
              <a:rPr kumimoji="1" lang="zh-CN" altLang="en-US" dirty="0"/>
              <a:t>能够沟通的关键，前者通过 </a:t>
            </a:r>
            <a:r>
              <a:rPr kumimoji="1" lang="en-US" altLang="zh-CN" dirty="0"/>
              <a:t>bindings </a:t>
            </a:r>
            <a:r>
              <a:rPr kumimoji="1" lang="zh-CN" altLang="en-US" dirty="0"/>
              <a:t>调用后者，相互交换数据。实现在 </a:t>
            </a:r>
            <a:r>
              <a:rPr kumimoji="1" lang="en-US" altLang="zh-CN" dirty="0" err="1"/>
              <a:t>node.cc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2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1494</Words>
  <Application>Microsoft Office PowerPoint</Application>
  <PresentationFormat>全屏显示(4:3)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Office Theme</vt:lpstr>
      <vt:lpstr>Node入门</vt:lpstr>
      <vt:lpstr>JavaScript</vt:lpstr>
      <vt:lpstr>服务端JavaScript</vt:lpstr>
      <vt:lpstr>Node.js</vt:lpstr>
      <vt:lpstr>Node.js</vt:lpstr>
      <vt:lpstr>Node.js</vt:lpstr>
      <vt:lpstr>Node.js</vt:lpstr>
      <vt:lpstr>Node.js 结构（1）</vt:lpstr>
      <vt:lpstr>Node.js 结构（2）</vt:lpstr>
      <vt:lpstr>Node.js 结构（3）</vt:lpstr>
      <vt:lpstr>Libuv</vt:lpstr>
      <vt:lpstr>总结</vt:lpstr>
      <vt:lpstr>一个完整的基于Node.js的web应用</vt:lpstr>
      <vt:lpstr>index.js</vt:lpstr>
      <vt:lpstr>server.js</vt:lpstr>
      <vt:lpstr>router.js</vt:lpstr>
      <vt:lpstr>requestHandlers.js</vt:lpstr>
      <vt:lpstr>PowerPoint 演示文稿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Node入门</dc:title>
  <dc:creator>Minghui Yu</dc:creator>
  <cp:lastModifiedBy>余sam</cp:lastModifiedBy>
  <cp:revision>11</cp:revision>
  <dcterms:created xsi:type="dcterms:W3CDTF">2014-02-26T05:22:20Z</dcterms:created>
  <dcterms:modified xsi:type="dcterms:W3CDTF">2017-03-09T00:38:17Z</dcterms:modified>
</cp:coreProperties>
</file>