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2"/>
  </p:notesMasterIdLst>
  <p:handoutMasterIdLst>
    <p:handoutMasterId r:id="rId23"/>
  </p:handoutMasterIdLst>
  <p:sldIdLst>
    <p:sldId id="387" r:id="rId2"/>
    <p:sldId id="388" r:id="rId3"/>
    <p:sldId id="420" r:id="rId4"/>
    <p:sldId id="418" r:id="rId5"/>
    <p:sldId id="419" r:id="rId6"/>
    <p:sldId id="391" r:id="rId7"/>
    <p:sldId id="394" r:id="rId8"/>
    <p:sldId id="395" r:id="rId9"/>
    <p:sldId id="400" r:id="rId10"/>
    <p:sldId id="414" r:id="rId11"/>
    <p:sldId id="415" r:id="rId12"/>
    <p:sldId id="402" r:id="rId13"/>
    <p:sldId id="406" r:id="rId14"/>
    <p:sldId id="407" r:id="rId15"/>
    <p:sldId id="416" r:id="rId16"/>
    <p:sldId id="409" r:id="rId17"/>
    <p:sldId id="422" r:id="rId18"/>
    <p:sldId id="423" r:id="rId19"/>
    <p:sldId id="424" r:id="rId20"/>
    <p:sldId id="425" r:id="rId21"/>
  </p:sldIdLst>
  <p:sldSz cx="9144000" cy="6858000" type="screen4x3"/>
  <p:notesSz cx="9061450" cy="62722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FEF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10" autoAdjust="0"/>
  </p:normalViewPr>
  <p:slideViewPr>
    <p:cSldViewPr>
      <p:cViewPr varScale="1">
        <p:scale>
          <a:sx n="74" d="100"/>
          <a:sy n="74" d="100"/>
        </p:scale>
        <p:origin x="112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4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1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png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4.png"/><Relationship Id="rId7" Type="http://schemas.openxmlformats.org/officeDocument/2006/relationships/image" Target="../media/image16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1.png"/><Relationship Id="rId4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258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618" tIns="43809" rIns="87618" bIns="43809" numCol="1" anchor="t" anchorCtr="0" compatLnSpc="1">
            <a:prstTxWarp prst="textNoShape">
              <a:avLst/>
            </a:prstTxWarp>
          </a:bodyPr>
          <a:lstStyle>
            <a:lvl1pPr defTabSz="876300" eaLnBrk="1" hangingPunct="1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35563" y="0"/>
            <a:ext cx="39258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618" tIns="43809" rIns="87618" bIns="43809" numCol="1" anchor="t" anchorCtr="0" compatLnSpc="1">
            <a:prstTxWarp prst="textNoShape">
              <a:avLst/>
            </a:prstTxWarp>
          </a:bodyPr>
          <a:lstStyle>
            <a:lvl1pPr algn="r" defTabSz="876300" eaLnBrk="1" hangingPunct="1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5957888"/>
            <a:ext cx="39258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618" tIns="43809" rIns="87618" bIns="43809" numCol="1" anchor="b" anchorCtr="0" compatLnSpc="1">
            <a:prstTxWarp prst="textNoShape">
              <a:avLst/>
            </a:prstTxWarp>
          </a:bodyPr>
          <a:lstStyle>
            <a:lvl1pPr defTabSz="876300" eaLnBrk="1" hangingPunct="1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35563" y="5957888"/>
            <a:ext cx="39258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618" tIns="43809" rIns="87618" bIns="43809" numCol="1" anchor="b" anchorCtr="0" compatLnSpc="1">
            <a:prstTxWarp prst="textNoShape">
              <a:avLst/>
            </a:prstTxWarp>
          </a:bodyPr>
          <a:lstStyle>
            <a:lvl1pPr algn="r" defTabSz="876300" eaLnBrk="1" hangingPunct="1">
              <a:defRPr sz="1100" smtClean="0"/>
            </a:lvl1pPr>
          </a:lstStyle>
          <a:p>
            <a:pPr>
              <a:defRPr/>
            </a:pPr>
            <a:fld id="{7600A53A-7CC9-465E-BD79-62F4305D4F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88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258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618" tIns="43809" rIns="87618" bIns="43809" numCol="1" anchor="t" anchorCtr="0" compatLnSpc="1">
            <a:prstTxWarp prst="textNoShape">
              <a:avLst/>
            </a:prstTxWarp>
          </a:bodyPr>
          <a:lstStyle>
            <a:lvl1pPr defTabSz="876300" eaLnBrk="1" hangingPunct="1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33975" y="0"/>
            <a:ext cx="39258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618" tIns="43809" rIns="87618" bIns="43809" numCol="1" anchor="t" anchorCtr="0" compatLnSpc="1">
            <a:prstTxWarp prst="textNoShape">
              <a:avLst/>
            </a:prstTxWarp>
          </a:bodyPr>
          <a:lstStyle>
            <a:lvl1pPr algn="r" defTabSz="876300" eaLnBrk="1" hangingPunct="1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62275" y="469900"/>
            <a:ext cx="3136900" cy="2352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2979738"/>
            <a:ext cx="72485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618" tIns="43809" rIns="87618" bIns="43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5957888"/>
            <a:ext cx="39258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618" tIns="43809" rIns="87618" bIns="43809" numCol="1" anchor="b" anchorCtr="0" compatLnSpc="1">
            <a:prstTxWarp prst="textNoShape">
              <a:avLst/>
            </a:prstTxWarp>
          </a:bodyPr>
          <a:lstStyle>
            <a:lvl1pPr defTabSz="876300" eaLnBrk="1" hangingPunct="1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33975" y="5957888"/>
            <a:ext cx="39258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618" tIns="43809" rIns="87618" bIns="43809" numCol="1" anchor="b" anchorCtr="0" compatLnSpc="1">
            <a:prstTxWarp prst="textNoShape">
              <a:avLst/>
            </a:prstTxWarp>
          </a:bodyPr>
          <a:lstStyle>
            <a:lvl1pPr algn="r" defTabSz="876300" eaLnBrk="1" hangingPunct="1">
              <a:defRPr sz="1100" smtClean="0"/>
            </a:lvl1pPr>
          </a:lstStyle>
          <a:p>
            <a:pPr>
              <a:defRPr/>
            </a:pPr>
            <a:fld id="{2D92EE1D-38FA-4F7E-9C67-DAF1045F19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1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3、2-1~7</a:t>
            </a:r>
          </a:p>
          <a:p>
            <a:r>
              <a:rPr lang="zh-CN" altLang="en-US"/>
              <a:t>4、2-8~18</a:t>
            </a:r>
          </a:p>
          <a:p>
            <a:r>
              <a:rPr lang="zh-CN" altLang="en-US"/>
              <a:t>5、2-19~24</a:t>
            </a:r>
          </a:p>
          <a:p>
            <a:r>
              <a:rPr lang="zh-CN" altLang="en-US"/>
              <a:t>6、2-25~35</a:t>
            </a:r>
          </a:p>
          <a:p>
            <a:r>
              <a:rPr lang="zh-CN" altLang="en-US"/>
              <a:t>7、2-36~44</a:t>
            </a:r>
          </a:p>
          <a:p>
            <a:r>
              <a:rPr lang="zh-CN" altLang="en-US"/>
              <a:t>8、2-45~60</a:t>
            </a:r>
          </a:p>
          <a:p>
            <a:r>
              <a:rPr lang="zh-CN" altLang="en-US"/>
              <a:t>9、2-61~75</a:t>
            </a:r>
          </a:p>
          <a:p>
            <a:r>
              <a:rPr lang="zh-CN" altLang="en-US"/>
              <a:t>10、2-76~82,作业</a:t>
            </a:r>
            <a:endParaRPr lang="en-US" altLang="zh-CN"/>
          </a:p>
          <a:p>
            <a:r>
              <a:rPr lang="zh-CN" altLang="en-US"/>
              <a:t>11、2-83~92</a:t>
            </a:r>
          </a:p>
          <a:p>
            <a:r>
              <a:rPr lang="zh-CN" altLang="en-US"/>
              <a:t>12、2-93~106</a:t>
            </a:r>
          </a:p>
          <a:p>
            <a:r>
              <a:rPr lang="zh-CN" altLang="en-US"/>
              <a:t>13、2-107~117</a:t>
            </a:r>
          </a:p>
          <a:p>
            <a:r>
              <a:rPr lang="zh-CN" altLang="en-US"/>
              <a:t>14、3-1~13</a:t>
            </a:r>
          </a:p>
        </p:txBody>
      </p:sp>
    </p:spTree>
    <p:extLst>
      <p:ext uri="{BB962C8B-B14F-4D97-AF65-F5344CB8AC3E}">
        <p14:creationId xmlns:p14="http://schemas.microsoft.com/office/powerpoint/2010/main" val="28243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86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86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9FAEB-FF34-4638-B4D5-9BD9882FB4F4}" type="datetime1">
              <a:rPr lang="zh-CN" altLang="en-US"/>
              <a:pPr>
                <a:defRPr/>
              </a:pPr>
              <a:t>2022/8/25 Thursday</a:t>
            </a:fld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6032AE-EE54-435C-AE6A-474D565BC9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29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31539-3F37-43A7-AC22-367F25E630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9D0FA-242E-4F3D-8BFE-B238D35C782B}" type="datetime1">
              <a:rPr lang="zh-CN" altLang="en-US"/>
              <a:pPr>
                <a:defRPr/>
              </a:pPr>
              <a:t>2022/8/25 Thursday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42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1BA3B-20B2-4A34-8DEA-3C39C9ABFE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6033-2469-48D9-B928-3083DD1F921A}" type="datetime1">
              <a:rPr lang="zh-CN" altLang="en-US"/>
              <a:pPr>
                <a:defRPr/>
              </a:pPr>
              <a:t>2022/8/25 Thursday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720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01738-32A4-44B6-BCBE-67C6A7390F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C18D0-9E94-4225-95DC-F7B80969CAFB}" type="datetime1">
              <a:rPr lang="zh-CN" altLang="en-US"/>
              <a:pPr>
                <a:defRPr/>
              </a:pPr>
              <a:t>2022/8/25 Thursday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89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0BB4F-ABA2-4D74-944B-5314E9C602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192EF-F58B-42EE-92B1-A5CC5DFE12EC}" type="datetime1">
              <a:rPr lang="zh-CN" altLang="en-US"/>
              <a:pPr>
                <a:defRPr/>
              </a:pPr>
              <a:t>2022/8/25 Thursday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24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DBAF9-CE46-4C64-83DA-FBCBFC4C1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EBD8C-9703-42BE-8B2F-A91FCD3F737C}" type="datetime1">
              <a:rPr lang="zh-CN" altLang="en-US"/>
              <a:pPr>
                <a:defRPr/>
              </a:pPr>
              <a:t>2022/8/25 Thursday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96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1EC4F-DA25-47A6-ABD7-E9565A707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B4A1D-90D3-4838-A90B-ABF116A92A35}" type="datetime1">
              <a:rPr lang="zh-CN" altLang="en-US"/>
              <a:pPr>
                <a:defRPr/>
              </a:pPr>
              <a:t>2022/8/25 Thursday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36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3BAF3-0EB7-4999-BFC8-1CC0CBE9B3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53C12-8608-49BA-B027-A0F4977A21A1}" type="datetime1">
              <a:rPr lang="zh-CN" altLang="en-US"/>
              <a:pPr>
                <a:defRPr/>
              </a:pPr>
              <a:t>2022/8/25 Thursday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70BA1-66F3-4672-A34D-97D17B27A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39B42-C1E7-4209-B337-F28F46B88B97}" type="datetime1">
              <a:rPr lang="zh-CN" altLang="en-US"/>
              <a:pPr>
                <a:defRPr/>
              </a:pPr>
              <a:t>2022/8/25 Thursday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78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3B34D-C965-44AE-9F0C-5300E5FE87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19674-9516-46C5-B640-39FF89A8CADE}" type="datetime1">
              <a:rPr lang="zh-CN" altLang="en-US"/>
              <a:pPr>
                <a:defRPr/>
              </a:pPr>
              <a:t>2022/8/25 Thursday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57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52394-D56B-4A9C-9325-9CC7372E9E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959F5-03F0-489A-B806-49A77A606D58}" type="datetime1">
              <a:rPr lang="zh-CN" altLang="en-US"/>
              <a:pPr>
                <a:defRPr/>
              </a:pPr>
              <a:t>2022/8/25 Thursday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78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FDF5E-0A25-40AB-B339-D7E26E165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A7137-0173-44DD-BC30-F15569060CF2}" type="datetime1">
              <a:rPr lang="zh-CN" altLang="en-US"/>
              <a:pPr>
                <a:defRPr/>
              </a:pPr>
              <a:t>2022/8/25 Thursday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01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9CDC193-3F30-46A9-A71D-323548A128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ED9439D9-BB45-4716-B60C-DBBBE70922F2}" type="datetime1">
              <a:rPr lang="zh-CN" altLang="en-US"/>
              <a:pPr>
                <a:defRPr/>
              </a:pPr>
              <a:t>2022/8/25 Thursday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png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png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1.png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.e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emf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18.emf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5.emf"/><Relationship Id="rId23" Type="http://schemas.openxmlformats.org/officeDocument/2006/relationships/image" Target="../media/image19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4.png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e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20.emf"/><Relationship Id="rId9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A04377-F674-4EA9-807F-A622463105A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bg2"/>
                </a:solidFill>
                <a:ea typeface="楷体_GB2312" pitchFamily="49" charset="-122"/>
              </a:rPr>
              <a:t>2.5  </a:t>
            </a:r>
            <a:r>
              <a:rPr lang="zh-CN" altLang="en-US" sz="2800" b="1" dirty="0">
                <a:solidFill>
                  <a:schemeClr val="bg2"/>
                </a:solidFill>
                <a:ea typeface="楷体_GB2312" pitchFamily="49" charset="-122"/>
              </a:rPr>
              <a:t>典型控制系统的传递函数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990600" y="1951038"/>
            <a:ext cx="76200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控制系统会受到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两类输入信号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的影响。</a:t>
            </a:r>
          </a:p>
          <a:p>
            <a:pPr lvl="1" eaLnBrk="1" hangingPunct="1"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一类是有用信号，或称为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输入信号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、给定值、参考输入等，常用</a:t>
            </a:r>
            <a:r>
              <a:rPr kumimoji="1"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表示；</a:t>
            </a:r>
          </a:p>
          <a:p>
            <a:pPr lvl="1" eaLnBrk="1" hangingPunct="1"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另一类则是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扰动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，或称为干扰，常用</a:t>
            </a:r>
            <a:r>
              <a:rPr kumimoji="1"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表示。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一个闭环控制系统的典型结构可用下图表示</a:t>
            </a:r>
          </a:p>
        </p:txBody>
      </p:sp>
      <p:pic>
        <p:nvPicPr>
          <p:cNvPr id="252932" name="Picture 4" descr="2-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94238"/>
            <a:ext cx="4648200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Rectangle 5"/>
          <p:cNvSpPr>
            <a:spLocks noChangeArrowheads="1"/>
          </p:cNvSpPr>
          <p:nvPr/>
        </p:nvSpPr>
        <p:spPr bwMode="auto">
          <a:xfrm>
            <a:off x="381000" y="381000"/>
            <a:ext cx="3398838" cy="519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ea typeface="楷体_GB2312" pitchFamily="49" charset="-122"/>
              </a:rPr>
              <a:t>控制系统的传递函数</a:t>
            </a:r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1216F1-D42E-45CE-ADBB-F3188C7FBBB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762000" y="1371600"/>
            <a:ext cx="7924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num=[1];den=[1 10];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定义分子多项式和分母多项式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sys1=tf(num,den);   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定义传递函数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z=[1];p=[1 1];k=4</a:t>
            </a:r>
            <a:r>
              <a:rPr lang="zh-CN" altLang="en-US" sz="2400" b="1">
                <a:latin typeface="Times New Roman" panose="02020603050405020304" pitchFamily="18" charset="0"/>
              </a:rPr>
              <a:t>；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定义零极点和根轨迹增益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sys2=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zpk</a:t>
            </a:r>
            <a:r>
              <a:rPr lang="en-US" altLang="zh-CN" sz="2400" b="1">
                <a:latin typeface="Times New Roman" panose="02020603050405020304" pitchFamily="18" charset="0"/>
              </a:rPr>
              <a:t>(z,p,k);         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定义传递函数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sys3=series(sys1,sys2);   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串联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sys4=parallel(sys1,sys2);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并联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sys5=sys1+sys2;              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并联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sys6=feedback(sys1,sys2,-1);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负反馈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sys6=feedback(sys1,sys2);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负反馈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sys6=feedback(sys1,sys2, 1);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正反馈</a:t>
            </a: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181600" cy="533400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altLang="zh-CN" sz="2400" b="1" dirty="0" err="1"/>
              <a:t>Matlab</a:t>
            </a:r>
            <a:r>
              <a:rPr lang="zh-CN" altLang="en-US" sz="2400" b="1" dirty="0"/>
              <a:t>介绍模型及连接方式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7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7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7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7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7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7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77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7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7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7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77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77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77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77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77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77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77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0" grpId="0" build="p"/>
      <p:bldP spid="277510" grpI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A9AAB7-BCFA-4E5D-9C12-70008491423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295400" y="1295400"/>
            <a:ext cx="58674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n1=[1 1];d1=[1 2];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n2=[2];d2=[1];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n=conv(n1,n2);    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多项式乘积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d=conv(d1,d2);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sys7=tf(n,d);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Z=zero (sys7)</a:t>
            </a:r>
            <a:r>
              <a:rPr lang="zh-CN" altLang="en-US" sz="2400" b="1">
                <a:latin typeface="Times New Roman" panose="02020603050405020304" pitchFamily="18" charset="0"/>
              </a:rPr>
              <a:t>；   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求传递函数零点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P=pole (sys7)</a:t>
            </a:r>
            <a:r>
              <a:rPr lang="zh-CN" altLang="en-US" sz="2400" b="1">
                <a:latin typeface="Times New Roman" panose="02020603050405020304" pitchFamily="18" charset="0"/>
              </a:rPr>
              <a:t>；   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求传递函数极点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P=roots(d)</a:t>
            </a:r>
            <a:r>
              <a:rPr lang="zh-CN" altLang="en-US" sz="2400" b="1">
                <a:latin typeface="Times New Roman" panose="02020603050405020304" pitchFamily="18" charset="0"/>
              </a:rPr>
              <a:t>；        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求特征多项式根</a:t>
            </a:r>
          </a:p>
        </p:txBody>
      </p:sp>
      <p:sp>
        <p:nvSpPr>
          <p:cNvPr id="120836" name="Rectangle 6"/>
          <p:cNvSpPr>
            <a:spLocks noChangeArrowheads="1"/>
          </p:cNvSpPr>
          <p:nvPr/>
        </p:nvSpPr>
        <p:spPr bwMode="auto">
          <a:xfrm>
            <a:off x="457200" y="385763"/>
            <a:ext cx="1744663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Matlab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4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4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4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4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4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4E5D5F-9083-40B6-BD97-89A4C8C7276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21859" name="Object 0"/>
          <p:cNvGraphicFramePr>
            <a:graphicFrameLocks noChangeAspect="1"/>
          </p:cNvGraphicFramePr>
          <p:nvPr/>
        </p:nvGraphicFramePr>
        <p:xfrm>
          <a:off x="1295400" y="1371600"/>
          <a:ext cx="7010400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2" name="位图图像" r:id="rId3" imgW="4676190" imgH="2685714" progId="Paint.Picture">
                  <p:embed/>
                </p:oleObj>
              </mc:Choice>
              <mc:Fallback>
                <p:oleObj name="位图图像" r:id="rId3" imgW="4676190" imgH="2685714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7010400" cy="402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4D83FE-D82A-4FCA-8D27-1C57ECE2DC0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4267200" y="609600"/>
            <a:ext cx="464820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sys1=sysh2/sysg4;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sys2=series(sysg3,sysg4);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sys3=feedback(sys2,sysh3,-1);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sys4=series(sysg2,sys3);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sys5=feedback(sys4,sys1);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sys6=series(sysg1,sys5);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sys=feedback(sys6,sysh1)</a:t>
            </a:r>
          </a:p>
        </p:txBody>
      </p:sp>
      <p:pic>
        <p:nvPicPr>
          <p:cNvPr id="122884" name="Picture 5" descr="2-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41888"/>
            <a:ext cx="6019800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228600" y="914400"/>
            <a:ext cx="411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ng1=[1];dg1=[1 10];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sysg1=tf(ng1,dg1);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ng2=[1];dg2=[1 1];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sysg2=tf(ng2,dg2);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ng3=[1 0 1];dg3=[1 4 4];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sysg3=tf(ng3,dg3);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ng4=[1 1];dg4=[1 6];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sysg4=tf(ng4,dg4);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nh1=[1 1];dh1=[1 2];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sysh1=tf(nh1,dh1);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nh2=[2];dh2=[1];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sysh2=tf(nh2,dh2);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nh3=[1];dh3=[1];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sysh3=tf(nh3,dh3);</a:t>
            </a:r>
          </a:p>
        </p:txBody>
      </p:sp>
      <p:sp>
        <p:nvSpPr>
          <p:cNvPr id="122886" name="Rectangle 7"/>
          <p:cNvSpPr>
            <a:spLocks noChangeArrowheads="1"/>
          </p:cNvSpPr>
          <p:nvPr/>
        </p:nvSpPr>
        <p:spPr bwMode="auto">
          <a:xfrm>
            <a:off x="457200" y="385763"/>
            <a:ext cx="1744663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Matlab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7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7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7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7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7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7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77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77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775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775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775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77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77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77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build="p"/>
      <p:bldP spid="2775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C42A2C-5ACD-4318-978A-C0EF049BC7B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1066800" y="1143000"/>
            <a:ext cx="5791200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>
                <a:latin typeface="Times New Roman" panose="02020603050405020304" pitchFamily="18" charset="0"/>
              </a:rPr>
              <a:t>z1=[];p1=[1 10];k=2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>
                <a:latin typeface="Times New Roman" panose="02020603050405020304" pitchFamily="18" charset="0"/>
              </a:rPr>
              <a:t>s1=zpk(z1,p1,k)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>
                <a:latin typeface="Times New Roman" panose="02020603050405020304" pitchFamily="18" charset="0"/>
              </a:rPr>
              <a:t>n1=[1];d1=[1 1];s2=tf(n1,d1)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>
                <a:latin typeface="Times New Roman" panose="02020603050405020304" pitchFamily="18" charset="0"/>
              </a:rPr>
              <a:t>n2=[3 1];d2=[4 1];s3=tf(n2,d2)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>
                <a:latin typeface="Times New Roman" panose="02020603050405020304" pitchFamily="18" charset="0"/>
              </a:rPr>
              <a:t>s4=series(s2,s3)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>
                <a:latin typeface="Times New Roman" panose="02020603050405020304" pitchFamily="18" charset="0"/>
              </a:rPr>
              <a:t>s5=tf(conv(n1,n2),conv(d1,d2))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>
                <a:latin typeface="Times New Roman" panose="02020603050405020304" pitchFamily="18" charset="0"/>
              </a:rPr>
              <a:t>z=zero(s4)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>
                <a:latin typeface="Times New Roman" panose="02020603050405020304" pitchFamily="18" charset="0"/>
              </a:rPr>
              <a:t>p=pole(s4)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>
                <a:latin typeface="Times New Roman" panose="02020603050405020304" pitchFamily="18" charset="0"/>
              </a:rPr>
              <a:t>root=roots(conv(d1,d2))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8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8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8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8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8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8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8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8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92584D-E486-4E4A-B57B-87678493ADFA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04800" y="1905000"/>
            <a:ext cx="45720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n=[0.4 1];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d1=[1 0];d2=[1 0.5];d3=[1 1];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d4=conv(d1,d2)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d=conv(d4,d3)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sg=tf(n,d)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s=feedback(sg,[1])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p=pole(s)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z=zero(s)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4876800" y="2209800"/>
            <a:ext cx="42672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Transfer function: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0.4 s + 1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-------------------------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s^3 + 1.5 s^2 + 0.9 s + 1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 =  -1.3745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-0.0627 + 0.8506i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-0.0627 - 0.8506i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z =   -2.5000</a:t>
            </a:r>
          </a:p>
        </p:txBody>
      </p:sp>
      <p:graphicFrame>
        <p:nvGraphicFramePr>
          <p:cNvPr id="124933" name="Object 0"/>
          <p:cNvGraphicFramePr>
            <a:graphicFrameLocks noChangeAspect="1"/>
          </p:cNvGraphicFramePr>
          <p:nvPr/>
        </p:nvGraphicFramePr>
        <p:xfrm>
          <a:off x="2819400" y="457200"/>
          <a:ext cx="32115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0" name="公式" r:id="rId3" imgW="1543136" imgH="412669" progId="Equation.3">
                  <p:embed/>
                </p:oleObj>
              </mc:Choice>
              <mc:Fallback>
                <p:oleObj name="公式" r:id="rId3" imgW="1543136" imgH="412669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"/>
                        <a:ext cx="321151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Rectangle 7"/>
          <p:cNvSpPr>
            <a:spLocks noChangeArrowheads="1"/>
          </p:cNvSpPr>
          <p:nvPr/>
        </p:nvSpPr>
        <p:spPr bwMode="auto">
          <a:xfrm>
            <a:off x="457200" y="4572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单位反馈系统</a:t>
            </a:r>
          </a:p>
        </p:txBody>
      </p:sp>
      <p:graphicFrame>
        <p:nvGraphicFramePr>
          <p:cNvPr id="124935" name="Object 1"/>
          <p:cNvGraphicFramePr>
            <a:graphicFrameLocks noChangeAspect="1"/>
          </p:cNvGraphicFramePr>
          <p:nvPr/>
        </p:nvGraphicFramePr>
        <p:xfrm>
          <a:off x="3505200" y="1524000"/>
          <a:ext cx="48402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1" name="公式" r:id="rId5" imgW="2330290" imgH="235075" progId="Equation.3">
                  <p:embed/>
                </p:oleObj>
              </mc:Choice>
              <mc:Fallback>
                <p:oleObj name="公式" r:id="rId5" imgW="2330290" imgH="23507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0"/>
                        <a:ext cx="48402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build="p" autoUpdateAnimBg="0"/>
      <p:bldP spid="14541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D538A8-8DD4-4FF8-B592-CB43CA83C563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1676400" cy="1219200"/>
          </a:xfrm>
        </p:spPr>
        <p:txBody>
          <a:bodyPr/>
          <a:lstStyle/>
          <a:p>
            <a:pPr eaLnBrk="1" hangingPunct="1"/>
            <a:r>
              <a:rPr lang="zh-CN" altLang="en-US" dirty="0"/>
              <a:t>作业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914400" y="2057400"/>
            <a:ext cx="7010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1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95500" y="974271"/>
            <a:ext cx="7010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1、2</a:t>
            </a:r>
            <a:r>
              <a:rPr kumimoji="1"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3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P89 3-2 </a:t>
            </a:r>
            <a:endParaRPr kumimoji="1" lang="zh-CN" altLang="en-US" sz="24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2-6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9(b)</a:t>
            </a:r>
            <a:r>
              <a:rPr kumimoji="1"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(c)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14(a)(b)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2-16(</a:t>
            </a:r>
            <a:r>
              <a:rPr kumimoji="1"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课堂练习）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2-19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2-20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758BDB-93B8-4D20-AC8C-AF679F9CE56A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308224" name="Object 0"/>
          <p:cNvGraphicFramePr>
            <a:graphicFrameLocks noChangeAspect="1"/>
          </p:cNvGraphicFramePr>
          <p:nvPr/>
        </p:nvGraphicFramePr>
        <p:xfrm>
          <a:off x="2133600" y="533400"/>
          <a:ext cx="43338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2" name="位图图像" r:id="rId3" imgW="4334480" imgH="1476190" progId="Paint.Picture">
                  <p:embed/>
                </p:oleObj>
              </mc:Choice>
              <mc:Fallback>
                <p:oleObj name="位图图像" r:id="rId3" imgW="4334480" imgH="1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0"/>
                        <a:ext cx="4333875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2057400"/>
            <a:ext cx="4733925" cy="2047875"/>
            <a:chOff x="1104" y="1104"/>
            <a:chExt cx="2982" cy="1290"/>
          </a:xfrm>
        </p:grpSpPr>
        <p:graphicFrame>
          <p:nvGraphicFramePr>
            <p:cNvPr id="82953" name="Object 2"/>
            <p:cNvGraphicFramePr>
              <a:graphicFrameLocks noChangeAspect="1"/>
            </p:cNvGraphicFramePr>
            <p:nvPr/>
          </p:nvGraphicFramePr>
          <p:xfrm>
            <a:off x="1104" y="1104"/>
            <a:ext cx="2982" cy="1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03" name="位图图像" r:id="rId5" imgW="4734586" imgH="2048161" progId="Paint.Picture">
                    <p:embed/>
                  </p:oleObj>
                </mc:Choice>
                <mc:Fallback>
                  <p:oleObj name="位图图像" r:id="rId5" imgW="4734586" imgH="204816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104"/>
                          <a:ext cx="2982" cy="1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4" name="Line 5"/>
            <p:cNvSpPr>
              <a:spLocks noChangeShapeType="1"/>
            </p:cNvSpPr>
            <p:nvPr/>
          </p:nvSpPr>
          <p:spPr bwMode="auto">
            <a:xfrm>
              <a:off x="1632" y="1680"/>
              <a:ext cx="34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33600" y="4419600"/>
            <a:ext cx="4591050" cy="2038350"/>
            <a:chOff x="1152" y="2448"/>
            <a:chExt cx="2892" cy="1284"/>
          </a:xfrm>
        </p:grpSpPr>
        <p:graphicFrame>
          <p:nvGraphicFramePr>
            <p:cNvPr id="82951" name="Object 1"/>
            <p:cNvGraphicFramePr>
              <a:graphicFrameLocks noChangeAspect="1"/>
            </p:cNvGraphicFramePr>
            <p:nvPr/>
          </p:nvGraphicFramePr>
          <p:xfrm>
            <a:off x="1152" y="2448"/>
            <a:ext cx="2892" cy="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04" name="位图图像" r:id="rId7" imgW="4590476" imgH="2038095" progId="Paint.Picture">
                    <p:embed/>
                  </p:oleObj>
                </mc:Choice>
                <mc:Fallback>
                  <p:oleObj name="位图图像" r:id="rId7" imgW="4590476" imgH="203809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48"/>
                          <a:ext cx="2892" cy="1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1632" y="3024"/>
              <a:ext cx="34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2950" name="Rectangle 9"/>
          <p:cNvSpPr>
            <a:spLocks noChangeArrowheads="1"/>
          </p:cNvSpPr>
          <p:nvPr/>
        </p:nvSpPr>
        <p:spPr bwMode="auto">
          <a:xfrm>
            <a:off x="381000" y="381000"/>
            <a:ext cx="1255713" cy="519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方块图</a:t>
            </a:r>
          </a:p>
        </p:txBody>
      </p:sp>
    </p:spTree>
    <p:extLst>
      <p:ext uri="{BB962C8B-B14F-4D97-AF65-F5344CB8AC3E}">
        <p14:creationId xmlns:p14="http://schemas.microsoft.com/office/powerpoint/2010/main" val="2102153207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7D32DF-2377-4BED-A33E-7B90BE18842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0" y="533400"/>
            <a:ext cx="4591050" cy="2038350"/>
            <a:chOff x="1056" y="192"/>
            <a:chExt cx="2892" cy="1284"/>
          </a:xfrm>
        </p:grpSpPr>
        <p:graphicFrame>
          <p:nvGraphicFramePr>
            <p:cNvPr id="83979" name="Object 2"/>
            <p:cNvGraphicFramePr>
              <a:graphicFrameLocks noChangeAspect="1"/>
            </p:cNvGraphicFramePr>
            <p:nvPr/>
          </p:nvGraphicFramePr>
          <p:xfrm>
            <a:off x="1056" y="192"/>
            <a:ext cx="2892" cy="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26" name="位图图像" r:id="rId3" imgW="4590476" imgH="2038095" progId="Paint.Picture">
                    <p:embed/>
                  </p:oleObj>
                </mc:Choice>
                <mc:Fallback>
                  <p:oleObj name="位图图像" r:id="rId3" imgW="4590476" imgH="203809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92"/>
                          <a:ext cx="2892" cy="1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0" name="Line 4"/>
            <p:cNvSpPr>
              <a:spLocks noChangeShapeType="1"/>
            </p:cNvSpPr>
            <p:nvPr/>
          </p:nvSpPr>
          <p:spPr bwMode="auto">
            <a:xfrm>
              <a:off x="1536" y="768"/>
              <a:ext cx="34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600200" y="2590800"/>
            <a:ext cx="4743450" cy="2047875"/>
            <a:chOff x="1008" y="1488"/>
            <a:chExt cx="2988" cy="1290"/>
          </a:xfrm>
        </p:grpSpPr>
        <p:graphicFrame>
          <p:nvGraphicFramePr>
            <p:cNvPr id="83977" name="Object 1"/>
            <p:cNvGraphicFramePr>
              <a:graphicFrameLocks noChangeAspect="1"/>
            </p:cNvGraphicFramePr>
            <p:nvPr/>
          </p:nvGraphicFramePr>
          <p:xfrm>
            <a:off x="1008" y="1488"/>
            <a:ext cx="2988" cy="1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27" name="位图图像" r:id="rId5" imgW="4742857" imgH="2048161" progId="Paint.Picture">
                    <p:embed/>
                  </p:oleObj>
                </mc:Choice>
                <mc:Fallback>
                  <p:oleObj name="位图图像" r:id="rId5" imgW="4742857" imgH="204816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488"/>
                          <a:ext cx="2988" cy="1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8" name="Line 7"/>
            <p:cNvSpPr>
              <a:spLocks noChangeShapeType="1"/>
            </p:cNvSpPr>
            <p:nvPr/>
          </p:nvSpPr>
          <p:spPr bwMode="auto">
            <a:xfrm>
              <a:off x="1536" y="2064"/>
              <a:ext cx="34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676400" y="4619625"/>
            <a:ext cx="4610100" cy="2009775"/>
            <a:chOff x="1056" y="2766"/>
            <a:chExt cx="2904" cy="1266"/>
          </a:xfrm>
        </p:grpSpPr>
        <p:graphicFrame>
          <p:nvGraphicFramePr>
            <p:cNvPr id="83975" name="Object 0"/>
            <p:cNvGraphicFramePr>
              <a:graphicFrameLocks noChangeAspect="1"/>
            </p:cNvGraphicFramePr>
            <p:nvPr/>
          </p:nvGraphicFramePr>
          <p:xfrm>
            <a:off x="1056" y="2766"/>
            <a:ext cx="2904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28" name="位图图像" r:id="rId7" imgW="4610744" imgH="2010056" progId="Paint.Picture">
                    <p:embed/>
                  </p:oleObj>
                </mc:Choice>
                <mc:Fallback>
                  <p:oleObj name="位图图像" r:id="rId7" imgW="4610744" imgH="201005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766"/>
                          <a:ext cx="2904" cy="1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6" name="Line 10"/>
            <p:cNvSpPr>
              <a:spLocks noChangeShapeType="1"/>
            </p:cNvSpPr>
            <p:nvPr/>
          </p:nvSpPr>
          <p:spPr bwMode="auto">
            <a:xfrm>
              <a:off x="1584" y="3360"/>
              <a:ext cx="34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974" name="Rectangle 11"/>
          <p:cNvSpPr>
            <a:spLocks noChangeArrowheads="1"/>
          </p:cNvSpPr>
          <p:nvPr/>
        </p:nvSpPr>
        <p:spPr bwMode="auto">
          <a:xfrm>
            <a:off x="381000" y="381000"/>
            <a:ext cx="1255713" cy="519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方块图</a:t>
            </a:r>
          </a:p>
        </p:txBody>
      </p:sp>
    </p:spTree>
    <p:extLst>
      <p:ext uri="{BB962C8B-B14F-4D97-AF65-F5344CB8AC3E}">
        <p14:creationId xmlns:p14="http://schemas.microsoft.com/office/powerpoint/2010/main" val="3676686115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B7C12E-8257-46FD-9173-CD35327855D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226306" name="Object 2"/>
          <p:cNvGraphicFramePr>
            <a:graphicFrameLocks noChangeAspect="1"/>
          </p:cNvGraphicFramePr>
          <p:nvPr/>
        </p:nvGraphicFramePr>
        <p:xfrm>
          <a:off x="5486400" y="2971800"/>
          <a:ext cx="33528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8" name="Equation" r:id="rId3" imgW="2127090" imgH="831681" progId="Equation.3">
                  <p:embed/>
                </p:oleObj>
              </mc:Choice>
              <mc:Fallback>
                <p:oleObj name="Equation" r:id="rId3" imgW="2127090" imgH="831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971800"/>
                        <a:ext cx="3352800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7" name="Object 3"/>
          <p:cNvGraphicFramePr>
            <a:graphicFrameLocks noChangeAspect="1"/>
          </p:cNvGraphicFramePr>
          <p:nvPr/>
        </p:nvGraphicFramePr>
        <p:xfrm>
          <a:off x="1219200" y="4495800"/>
          <a:ext cx="459105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9" name="Equation" r:id="rId5" imgW="2914638" imgH="1238404" progId="Equation.3">
                  <p:embed/>
                </p:oleObj>
              </mc:Choice>
              <mc:Fallback>
                <p:oleObj name="Equation" r:id="rId5" imgW="2914638" imgH="1238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459105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7" name="Group 4"/>
          <p:cNvGrpSpPr>
            <a:grpSpLocks/>
          </p:cNvGrpSpPr>
          <p:nvPr/>
        </p:nvGrpSpPr>
        <p:grpSpPr bwMode="auto">
          <a:xfrm>
            <a:off x="2286000" y="533400"/>
            <a:ext cx="4610100" cy="2009775"/>
            <a:chOff x="624" y="0"/>
            <a:chExt cx="2904" cy="1266"/>
          </a:xfrm>
        </p:grpSpPr>
        <p:graphicFrame>
          <p:nvGraphicFramePr>
            <p:cNvPr id="85002" name="Object 5"/>
            <p:cNvGraphicFramePr>
              <a:graphicFrameLocks noChangeAspect="1"/>
            </p:cNvGraphicFramePr>
            <p:nvPr/>
          </p:nvGraphicFramePr>
          <p:xfrm>
            <a:off x="624" y="0"/>
            <a:ext cx="2904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60" name="位图图像" r:id="rId7" imgW="4610744" imgH="2010056" progId="Paint.Picture">
                    <p:embed/>
                  </p:oleObj>
                </mc:Choice>
                <mc:Fallback>
                  <p:oleObj name="位图图像" r:id="rId7" imgW="4610744" imgH="201005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0"/>
                          <a:ext cx="2904" cy="1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3" name="Line 6"/>
            <p:cNvSpPr>
              <a:spLocks noChangeShapeType="1"/>
            </p:cNvSpPr>
            <p:nvPr/>
          </p:nvSpPr>
          <p:spPr bwMode="auto">
            <a:xfrm>
              <a:off x="1200" y="576"/>
              <a:ext cx="34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38200" y="2514600"/>
            <a:ext cx="4514850" cy="1990725"/>
            <a:chOff x="624" y="1296"/>
            <a:chExt cx="2844" cy="1254"/>
          </a:xfrm>
        </p:grpSpPr>
        <p:graphicFrame>
          <p:nvGraphicFramePr>
            <p:cNvPr id="85000" name="Object 8"/>
            <p:cNvGraphicFramePr>
              <a:graphicFrameLocks noChangeAspect="1"/>
            </p:cNvGraphicFramePr>
            <p:nvPr/>
          </p:nvGraphicFramePr>
          <p:xfrm>
            <a:off x="624" y="1296"/>
            <a:ext cx="2844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61" name="位图图像" r:id="rId9" imgW="4514286" imgH="1991003" progId="Paint.Picture">
                    <p:embed/>
                  </p:oleObj>
                </mc:Choice>
                <mc:Fallback>
                  <p:oleObj name="位图图像" r:id="rId9" imgW="4514286" imgH="199100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96"/>
                          <a:ext cx="2844" cy="1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1" name="Line 9"/>
            <p:cNvSpPr>
              <a:spLocks noChangeShapeType="1"/>
            </p:cNvSpPr>
            <p:nvPr/>
          </p:nvSpPr>
          <p:spPr bwMode="auto">
            <a:xfrm>
              <a:off x="1488" y="1920"/>
              <a:ext cx="34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4999" name="Rectangle 10"/>
          <p:cNvSpPr>
            <a:spLocks noChangeArrowheads="1"/>
          </p:cNvSpPr>
          <p:nvPr/>
        </p:nvSpPr>
        <p:spPr bwMode="auto">
          <a:xfrm>
            <a:off x="381000" y="381000"/>
            <a:ext cx="1255713" cy="519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方块图</a:t>
            </a:r>
          </a:p>
        </p:txBody>
      </p:sp>
    </p:spTree>
    <p:extLst>
      <p:ext uri="{BB962C8B-B14F-4D97-AF65-F5344CB8AC3E}">
        <p14:creationId xmlns:p14="http://schemas.microsoft.com/office/powerpoint/2010/main" val="1594946584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8B32E4-4EA2-44C1-8075-5B36A6F7E936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1143000" y="838200"/>
            <a:ext cx="73914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下面介绍几个系统传递函数的概念：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）系统的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开环传递函数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前向通路传递函数与反馈通路传递函数的乘积，称为系统的开环传递函数。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开环传递函数是指闭环系统在开环时的传递函数。</a:t>
            </a:r>
          </a:p>
        </p:txBody>
      </p:sp>
      <p:graphicFrame>
        <p:nvGraphicFramePr>
          <p:cNvPr id="253956" name="Object 4"/>
          <p:cNvGraphicFramePr>
            <a:graphicFrameLocks noChangeAspect="1"/>
          </p:cNvGraphicFramePr>
          <p:nvPr/>
        </p:nvGraphicFramePr>
        <p:xfrm>
          <a:off x="2422525" y="5086350"/>
          <a:ext cx="35131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0" name="Microsoft 公式 3.0" r:id="rId3" imgW="1708064" imgH="374613" progId="Equation.3">
                  <p:embed/>
                </p:oleObj>
              </mc:Choice>
              <mc:Fallback>
                <p:oleObj name="Microsoft 公式 3.0" r:id="rId3" imgW="1708064" imgH="374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5086350"/>
                        <a:ext cx="35131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1295400" y="5791200"/>
            <a:ext cx="67230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开环零点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：另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(s)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分子为零的根称为开环零点。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开环极点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：另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(s)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分母为零的根称为开环极点。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381000" y="381000"/>
            <a:ext cx="3398838" cy="519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ea typeface="楷体_GB2312" pitchFamily="49" charset="-122"/>
              </a:rPr>
              <a:t>控制系统的传递函数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09800" y="3263900"/>
            <a:ext cx="4524375" cy="1857375"/>
            <a:chOff x="1392" y="2056"/>
            <a:chExt cx="2850" cy="1170"/>
          </a:xfrm>
        </p:grpSpPr>
        <p:graphicFrame>
          <p:nvGraphicFramePr>
            <p:cNvPr id="110601" name="Object 3"/>
            <p:cNvGraphicFramePr>
              <a:graphicFrameLocks noChangeAspect="1"/>
            </p:cNvGraphicFramePr>
            <p:nvPr/>
          </p:nvGraphicFramePr>
          <p:xfrm>
            <a:off x="1392" y="2056"/>
            <a:ext cx="2850" cy="1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31" name="位图图像" r:id="rId5" imgW="4525007" imgH="1857143" progId="Paint.Picture">
                    <p:embed/>
                  </p:oleObj>
                </mc:Choice>
                <mc:Fallback>
                  <p:oleObj name="位图图像" r:id="rId5" imgW="4525007" imgH="1857143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056"/>
                          <a:ext cx="2850" cy="1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2" name="Rectangle 7"/>
            <p:cNvSpPr>
              <a:spLocks noChangeArrowheads="1"/>
            </p:cNvSpPr>
            <p:nvPr/>
          </p:nvSpPr>
          <p:spPr bwMode="auto">
            <a:xfrm>
              <a:off x="1872" y="2256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E(s)</a:t>
              </a:r>
            </a:p>
          </p:txBody>
        </p:sp>
        <p:sp>
          <p:nvSpPr>
            <p:cNvPr id="110603" name="Line 8"/>
            <p:cNvSpPr>
              <a:spLocks noChangeShapeType="1"/>
            </p:cNvSpPr>
            <p:nvPr/>
          </p:nvSpPr>
          <p:spPr bwMode="auto">
            <a:xfrm>
              <a:off x="2112" y="2990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4" name="Rectangle 9"/>
            <p:cNvSpPr>
              <a:spLocks noChangeArrowheads="1"/>
            </p:cNvSpPr>
            <p:nvPr/>
          </p:nvSpPr>
          <p:spPr bwMode="auto">
            <a:xfrm>
              <a:off x="1776" y="2784"/>
              <a:ext cx="96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0605" name="Rectangle 11"/>
            <p:cNvSpPr>
              <a:spLocks noChangeArrowheads="1"/>
            </p:cNvSpPr>
            <p:nvPr/>
          </p:nvSpPr>
          <p:spPr bwMode="auto">
            <a:xfrm>
              <a:off x="1728" y="2832"/>
              <a:ext cx="192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3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3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p" autoUpdateAnimBg="0"/>
      <p:bldP spid="25395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427F79-660F-4E7D-B84D-0159AA0DFE2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310272" name="Object 0"/>
          <p:cNvGraphicFramePr>
            <a:graphicFrameLocks noChangeAspect="1"/>
          </p:cNvGraphicFramePr>
          <p:nvPr/>
        </p:nvGraphicFramePr>
        <p:xfrm>
          <a:off x="1143000" y="3378200"/>
          <a:ext cx="7620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4" name="Equation" r:id="rId3" imgW="4032435" imgH="425355" progId="Equation.3">
                  <p:embed/>
                </p:oleObj>
              </mc:Choice>
              <mc:Fallback>
                <p:oleObj name="Equation" r:id="rId3" imgW="4032435" imgH="4253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78200"/>
                        <a:ext cx="76200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1"/>
          <p:cNvGraphicFramePr>
            <a:graphicFrameLocks noChangeAspect="1"/>
          </p:cNvGraphicFramePr>
          <p:nvPr/>
        </p:nvGraphicFramePr>
        <p:xfrm>
          <a:off x="1524000" y="635000"/>
          <a:ext cx="533400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5" name="Equation" r:id="rId5" imgW="2914638" imgH="1238404" progId="Equation.3">
                  <p:embed/>
                </p:oleObj>
              </mc:Choice>
              <mc:Fallback>
                <p:oleObj name="Equation" r:id="rId5" imgW="2914638" imgH="1238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35000"/>
                        <a:ext cx="5334000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4" name="Object 2"/>
          <p:cNvGraphicFramePr>
            <a:graphicFrameLocks noChangeAspect="1"/>
          </p:cNvGraphicFramePr>
          <p:nvPr/>
        </p:nvGraphicFramePr>
        <p:xfrm>
          <a:off x="1447800" y="4902200"/>
          <a:ext cx="6600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6" name="Equation" r:id="rId7" imgW="3219635" imgH="425355" progId="Equation.3">
                  <p:embed/>
                </p:oleObj>
              </mc:Choice>
              <mc:Fallback>
                <p:oleObj name="Equation" r:id="rId7" imgW="3219635" imgH="4253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02200"/>
                        <a:ext cx="66008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381000" y="381000"/>
            <a:ext cx="1255713" cy="5191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方块图</a:t>
            </a:r>
          </a:p>
        </p:txBody>
      </p:sp>
    </p:spTree>
    <p:extLst>
      <p:ext uri="{BB962C8B-B14F-4D97-AF65-F5344CB8AC3E}">
        <p14:creationId xmlns:p14="http://schemas.microsoft.com/office/powerpoint/2010/main" val="2288117429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DA8F83-73A0-41F9-A91A-1D6FD1F6502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63844" name="Object 2"/>
          <p:cNvGraphicFramePr>
            <a:graphicFrameLocks noChangeAspect="1"/>
          </p:cNvGraphicFramePr>
          <p:nvPr/>
        </p:nvGraphicFramePr>
        <p:xfrm>
          <a:off x="4705350" y="1828800"/>
          <a:ext cx="44386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8" name="位图图像" r:id="rId3" imgW="4439270" imgH="1800476" progId="Paint.Picture">
                  <p:embed/>
                </p:oleObj>
              </mc:Choice>
              <mc:Fallback>
                <p:oleObj name="位图图像" r:id="rId3" imgW="4439270" imgH="1800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1828800"/>
                        <a:ext cx="44386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Rectangle 3"/>
          <p:cNvSpPr>
            <a:spLocks noChangeArrowheads="1"/>
          </p:cNvSpPr>
          <p:nvPr/>
        </p:nvSpPr>
        <p:spPr bwMode="auto">
          <a:xfrm>
            <a:off x="0" y="609600"/>
            <a:ext cx="488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求下图所示系统的开环传递函数</a:t>
            </a:r>
            <a:endParaRPr kumimoji="1" lang="zh-CN" altLang="en-US" sz="2400" b="1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76200" y="1163638"/>
            <a:ext cx="59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1447800" y="1143000"/>
          <a:ext cx="1779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9" name="Equation" r:id="rId5" imgW="1073212" imgH="412669" progId="Equation.3">
                  <p:embed/>
                </p:oleObj>
              </mc:Choice>
              <mc:Fallback>
                <p:oleObj name="Equation" r:id="rId5" imgW="1073212" imgH="4126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43000"/>
                        <a:ext cx="17795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3886200" y="1295400"/>
          <a:ext cx="14557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0" name="Equation" r:id="rId7" imgW="806487" imgH="197019" progId="Equation.3">
                  <p:embed/>
                </p:oleObj>
              </mc:Choice>
              <mc:Fallback>
                <p:oleObj name="Equation" r:id="rId7" imgW="806487" imgH="1970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95400"/>
                        <a:ext cx="14557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1371600" y="2362200"/>
          <a:ext cx="20399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1" name="Equation" r:id="rId9" imgW="1161988" imgH="412669" progId="Equation.3">
                  <p:embed/>
                </p:oleObj>
              </mc:Choice>
              <mc:Fallback>
                <p:oleObj name="Equation" r:id="rId9" imgW="1161988" imgH="4126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203993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0" y="19050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开环传递函数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581400" y="2362200"/>
            <a:ext cx="533400" cy="609600"/>
            <a:chOff x="2592" y="3504"/>
            <a:chExt cx="336" cy="384"/>
          </a:xfrm>
        </p:grpSpPr>
        <p:sp>
          <p:nvSpPr>
            <p:cNvPr id="111632" name="Line 14"/>
            <p:cNvSpPr>
              <a:spLocks noChangeShapeType="1"/>
            </p:cNvSpPr>
            <p:nvPr/>
          </p:nvSpPr>
          <p:spPr bwMode="auto">
            <a:xfrm flipH="1">
              <a:off x="2592" y="3504"/>
              <a:ext cx="336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3" name="Line 15"/>
            <p:cNvSpPr>
              <a:spLocks noChangeShapeType="1"/>
            </p:cNvSpPr>
            <p:nvPr/>
          </p:nvSpPr>
          <p:spPr bwMode="auto">
            <a:xfrm>
              <a:off x="2640" y="3504"/>
              <a:ext cx="24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4989" name="Object 13"/>
          <p:cNvGraphicFramePr>
            <a:graphicFrameLocks noChangeAspect="1"/>
          </p:cNvGraphicFramePr>
          <p:nvPr/>
        </p:nvGraphicFramePr>
        <p:xfrm>
          <a:off x="457200" y="3276600"/>
          <a:ext cx="461486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2" name="Equation" r:id="rId11" imgW="2444713" imgH="755569" progId="Equation.3">
                  <p:embed/>
                </p:oleObj>
              </mc:Choice>
              <mc:Fallback>
                <p:oleObj name="Equation" r:id="rId11" imgW="2444713" imgH="7555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4614863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2057400" y="4953000"/>
          <a:ext cx="13382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3" name="Equation" r:id="rId13" imgW="552388" imgH="197019" progId="Equation.3">
                  <p:embed/>
                </p:oleObj>
              </mc:Choice>
              <mc:Fallback>
                <p:oleObj name="Equation" r:id="rId13" imgW="552388" imgH="1970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13382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1524000" y="5638800"/>
          <a:ext cx="3200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4" name="Equation" r:id="rId15" imgW="1390835" imgH="387299" progId="Equation.3">
                  <p:embed/>
                </p:oleObj>
              </mc:Choice>
              <mc:Fallback>
                <p:oleObj name="Equation" r:id="rId15" imgW="1390835" imgH="38729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38800"/>
                        <a:ext cx="32004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0" name="Rectangle 20"/>
          <p:cNvSpPr>
            <a:spLocks noChangeArrowheads="1"/>
          </p:cNvSpPr>
          <p:nvPr/>
        </p:nvSpPr>
        <p:spPr bwMode="auto">
          <a:xfrm>
            <a:off x="5562600" y="1905000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E(s)</a:t>
            </a:r>
          </a:p>
        </p:txBody>
      </p:sp>
      <p:sp>
        <p:nvSpPr>
          <p:cNvPr id="163861" name="Rectangle 21"/>
          <p:cNvSpPr>
            <a:spLocks noChangeArrowheads="1"/>
          </p:cNvSpPr>
          <p:nvPr/>
        </p:nvSpPr>
        <p:spPr bwMode="auto">
          <a:xfrm>
            <a:off x="4876800" y="2514600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utoUpdateAnimBg="0"/>
      <p:bldP spid="262148" grpId="0" autoUpdateAnimBg="0"/>
      <p:bldP spid="262153" grpId="0" autoUpdateAnimBg="0"/>
      <p:bldP spid="163860" grpId="0" autoUpdateAnimBg="0"/>
      <p:bldP spid="16386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D8769C-36F4-4A24-AAFE-62E6FCB3160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2643" name="Rectangle 2"/>
          <p:cNvSpPr>
            <a:spLocks noChangeArrowheads="1"/>
          </p:cNvSpPr>
          <p:nvPr/>
        </p:nvSpPr>
        <p:spPr bwMode="auto">
          <a:xfrm>
            <a:off x="457200" y="3810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作用下系统的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闭环传递函数</a:t>
            </a:r>
          </a:p>
        </p:txBody>
      </p:sp>
      <p:graphicFrame>
        <p:nvGraphicFramePr>
          <p:cNvPr id="112644" name="Object 3"/>
          <p:cNvGraphicFramePr>
            <a:graphicFrameLocks noChangeAspect="1"/>
          </p:cNvGraphicFramePr>
          <p:nvPr/>
        </p:nvGraphicFramePr>
        <p:xfrm>
          <a:off x="5410200" y="457200"/>
          <a:ext cx="5349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1" name="Equation" r:id="rId3" imgW="349188" imgH="412669" progId="Equation.3">
                  <p:embed/>
                </p:oleObj>
              </mc:Choice>
              <mc:Fallback>
                <p:oleObj name="Equation" r:id="rId3" imgW="349188" imgH="4126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57200"/>
                        <a:ext cx="53498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/>
        </p:nvGraphicFramePr>
        <p:xfrm>
          <a:off x="609600" y="1447800"/>
          <a:ext cx="42672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2" r:id="rId5" imgW="2076586" imgH="399984" progId="Equation.3">
                  <p:embed/>
                </p:oleObj>
              </mc:Choice>
              <mc:Fallback>
                <p:oleObj r:id="rId5" imgW="2076586" imgH="3999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42672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990600" y="914400"/>
            <a:ext cx="289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n(t)=0,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结构图变为</a:t>
            </a:r>
          </a:p>
        </p:txBody>
      </p:sp>
      <p:pic>
        <p:nvPicPr>
          <p:cNvPr id="254988" name="Picture 12" descr="2-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143000"/>
            <a:ext cx="2971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1817" name="Object 2"/>
          <p:cNvGraphicFramePr>
            <a:graphicFrameLocks noChangeAspect="1"/>
          </p:cNvGraphicFramePr>
          <p:nvPr/>
        </p:nvGraphicFramePr>
        <p:xfrm>
          <a:off x="4705350" y="4495800"/>
          <a:ext cx="44386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3" name="位图图像" r:id="rId8" imgW="4439270" imgH="1800476" progId="Paint.Picture">
                  <p:embed/>
                </p:oleObj>
              </mc:Choice>
              <mc:Fallback>
                <p:oleObj name="位图图像" r:id="rId8" imgW="4439270" imgH="1800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495800"/>
                        <a:ext cx="44386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304800" y="3200400"/>
            <a:ext cx="59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1143000" y="3048000"/>
          <a:ext cx="1779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4" name="Equation" r:id="rId10" imgW="1073212" imgH="412669" progId="Equation.3">
                  <p:embed/>
                </p:oleObj>
              </mc:Choice>
              <mc:Fallback>
                <p:oleObj name="Equation" r:id="rId10" imgW="1073212" imgH="4126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0"/>
                        <a:ext cx="17795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3505200" y="3276600"/>
          <a:ext cx="14557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5" name="Equation" r:id="rId12" imgW="806487" imgH="197019" progId="Equation.3">
                  <p:embed/>
                </p:oleObj>
              </mc:Choice>
              <mc:Fallback>
                <p:oleObj name="Equation" r:id="rId12" imgW="806487" imgH="1970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76600"/>
                        <a:ext cx="14557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228600" y="38100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闭环传递函数</a:t>
            </a:r>
          </a:p>
        </p:txBody>
      </p:sp>
      <p:graphicFrame>
        <p:nvGraphicFramePr>
          <p:cNvPr id="254989" name="Object 13"/>
          <p:cNvGraphicFramePr>
            <a:graphicFrameLocks noChangeAspect="1"/>
          </p:cNvGraphicFramePr>
          <p:nvPr/>
        </p:nvGraphicFramePr>
        <p:xfrm>
          <a:off x="3276600" y="5334000"/>
          <a:ext cx="9874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6" name="Equation" r:id="rId14" imgW="552388" imgH="197019" progId="Equation.3">
                  <p:embed/>
                </p:oleObj>
              </mc:Choice>
              <mc:Fallback>
                <p:oleObj name="Equation" r:id="rId14" imgW="552388" imgH="1970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0"/>
                        <a:ext cx="9874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381000" y="5105400"/>
          <a:ext cx="23098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7" name="Equation" r:id="rId16" imgW="1301664" imgH="387299" progId="Equation.3">
                  <p:embed/>
                </p:oleObj>
              </mc:Choice>
              <mc:Fallback>
                <p:oleObj name="Equation" r:id="rId16" imgW="1301664" imgH="38729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05400"/>
                        <a:ext cx="230981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381000" y="5943600"/>
          <a:ext cx="45069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8" name="Equation" r:id="rId18" imgW="2546510" imgH="412669" progId="Equation.3">
                  <p:embed/>
                </p:oleObj>
              </mc:Choice>
              <mc:Fallback>
                <p:oleObj name="Equation" r:id="rId18" imgW="2546510" imgH="4126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943600"/>
                        <a:ext cx="45069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152400" y="4343400"/>
          <a:ext cx="45069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9" name="Equation" r:id="rId20" imgW="2546510" imgH="412669" progId="Equation.3">
                  <p:embed/>
                </p:oleObj>
              </mc:Choice>
              <mc:Fallback>
                <p:oleObj name="Equation" r:id="rId20" imgW="2546510" imgH="4126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343400"/>
                        <a:ext cx="45069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35" name="Rectangle 43"/>
          <p:cNvSpPr>
            <a:spLocks noChangeArrowheads="1"/>
          </p:cNvSpPr>
          <p:nvPr/>
        </p:nvSpPr>
        <p:spPr bwMode="auto">
          <a:xfrm>
            <a:off x="5334000" y="6172200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两种等效都可以。</a:t>
            </a: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0" y="2514600"/>
            <a:ext cx="5640388" cy="633413"/>
            <a:chOff x="0" y="1584"/>
            <a:chExt cx="3553" cy="399"/>
          </a:xfrm>
        </p:grpSpPr>
        <p:sp>
          <p:nvSpPr>
            <p:cNvPr id="112659" name="Rectangle 3"/>
            <p:cNvSpPr>
              <a:spLocks noChangeArrowheads="1"/>
            </p:cNvSpPr>
            <p:nvPr/>
          </p:nvSpPr>
          <p:spPr bwMode="auto">
            <a:xfrm>
              <a:off x="0" y="1632"/>
              <a:ext cx="3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  <a:r>
                <a:rPr kumimoji="1"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求下图所示系统的闭环环传递函数</a:t>
              </a:r>
              <a:endParaRPr kumimoji="1" lang="zh-CN" altLang="en-US" sz="2400" b="1">
                <a:solidFill>
                  <a:srgbClr val="000099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12660" name="Object 3"/>
            <p:cNvGraphicFramePr>
              <a:graphicFrameLocks noChangeAspect="1"/>
            </p:cNvGraphicFramePr>
            <p:nvPr/>
          </p:nvGraphicFramePr>
          <p:xfrm>
            <a:off x="3216" y="1584"/>
            <a:ext cx="33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90" name="Equation" r:id="rId22" imgW="349188" imgH="412669" progId="Equation.3">
                    <p:embed/>
                  </p:oleObj>
                </mc:Choice>
                <mc:Fallback>
                  <p:oleObj name="Equation" r:id="rId22" imgW="349188" imgH="41266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84"/>
                          <a:ext cx="337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2" grpId="0" autoUpdateAnimBg="0"/>
      <p:bldP spid="262148" grpId="0" autoUpdateAnimBg="0"/>
      <p:bldP spid="262154" grpId="0" autoUpdateAnimBg="0"/>
      <p:bldP spid="16183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DEF6D6-EF67-47F3-A5F3-23964D8C6C6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533400" y="457200"/>
            <a:ext cx="7620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n(t)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作用下系统的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扰动闭环传递函数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先求出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c(t)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n(t)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之间的传递函数。令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r(t)=0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254989" name="Object 13"/>
          <p:cNvGraphicFramePr>
            <a:graphicFrameLocks noChangeAspect="1"/>
          </p:cNvGraphicFramePr>
          <p:nvPr/>
        </p:nvGraphicFramePr>
        <p:xfrm>
          <a:off x="838200" y="1524000"/>
          <a:ext cx="42370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7" name="Equation" r:id="rId3" imgW="2203635" imgH="425355" progId="Equation.3">
                  <p:embed/>
                </p:oleObj>
              </mc:Choice>
              <mc:Fallback>
                <p:oleObj name="Equation" r:id="rId3" imgW="2203635" imgH="42535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42370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4988" name="Picture 12" descr="2-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2971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0" y="2667000"/>
            <a:ext cx="7391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）参考输入的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误差闭环传递函数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E(s)/ R(s)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在典型结构图中，代表被控量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c(t)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的测量装置的输出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b(t)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和给定输入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r(t)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之差为系统的误差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e(t)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，即：</a:t>
            </a:r>
          </a:p>
        </p:txBody>
      </p:sp>
      <p:graphicFrame>
        <p:nvGraphicFramePr>
          <p:cNvPr id="257035" name="Object 11"/>
          <p:cNvGraphicFramePr>
            <a:graphicFrameLocks noChangeAspect="1"/>
          </p:cNvGraphicFramePr>
          <p:nvPr/>
        </p:nvGraphicFramePr>
        <p:xfrm>
          <a:off x="5334000" y="4038600"/>
          <a:ext cx="3657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8" name="位图图像" r:id="rId6" imgW="4466667" imgH="1800476" progId="Paint.Picture">
                  <p:embed/>
                </p:oleObj>
              </mc:Choice>
              <mc:Fallback>
                <p:oleObj name="位图图像" r:id="rId6" imgW="4466667" imgH="1800476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3657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1524000" y="4114800"/>
          <a:ext cx="24876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9" name="Equation" r:id="rId8" imgW="997061" imgH="197019" progId="Equation.3">
                  <p:embed/>
                </p:oleObj>
              </mc:Choice>
              <mc:Fallback>
                <p:oleObj name="Equation" r:id="rId8" imgW="997061" imgH="1970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24876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457200" y="4572000"/>
            <a:ext cx="56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57032" name="Object 8"/>
          <p:cNvGraphicFramePr>
            <a:graphicFrameLocks noChangeAspect="1"/>
          </p:cNvGraphicFramePr>
          <p:nvPr/>
        </p:nvGraphicFramePr>
        <p:xfrm>
          <a:off x="1600200" y="4724400"/>
          <a:ext cx="2286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0" r:id="rId10" imgW="1085838" imgH="184334" progId="Equation.3">
                  <p:embed/>
                </p:oleObj>
              </mc:Choice>
              <mc:Fallback>
                <p:oleObj r:id="rId10" imgW="1085838" imgH="1843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22860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3" name="Rectangle 9"/>
          <p:cNvSpPr>
            <a:spLocks noChangeArrowheads="1"/>
          </p:cNvSpPr>
          <p:nvPr/>
        </p:nvSpPr>
        <p:spPr bwMode="auto">
          <a:xfrm>
            <a:off x="0" y="52578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E(s)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即图中综合点的输出量的拉氏变换式。</a:t>
            </a:r>
          </a:p>
        </p:txBody>
      </p:sp>
      <p:graphicFrame>
        <p:nvGraphicFramePr>
          <p:cNvPr id="257036" name="Object 12"/>
          <p:cNvGraphicFramePr>
            <a:graphicFrameLocks noChangeAspect="1"/>
          </p:cNvGraphicFramePr>
          <p:nvPr/>
        </p:nvGraphicFramePr>
        <p:xfrm>
          <a:off x="990600" y="5715000"/>
          <a:ext cx="426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1" r:id="rId12" imgW="2076586" imgH="399984" progId="Equation.3">
                  <p:embed/>
                </p:oleObj>
              </mc:Choice>
              <mc:Fallback>
                <p:oleObj r:id="rId12" imgW="2076586" imgH="39998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15000"/>
                        <a:ext cx="4267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4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7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7" grpId="0" build="p" autoUpdateAnimBg="0"/>
      <p:bldP spid="257029" grpId="0" build="p" autoUpdateAnimBg="0"/>
      <p:bldP spid="257031" grpId="0" autoUpdateAnimBg="0"/>
      <p:bldP spid="2570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F2C385-B612-43AE-8A9B-30A5D5659F6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257035" name="Object 11"/>
          <p:cNvGraphicFramePr>
            <a:graphicFrameLocks noChangeAspect="1"/>
          </p:cNvGraphicFramePr>
          <p:nvPr/>
        </p:nvGraphicFramePr>
        <p:xfrm>
          <a:off x="5486400" y="990600"/>
          <a:ext cx="3657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7" name="位图图像" r:id="rId3" imgW="4466667" imgH="1800476" progId="Paint.Picture">
                  <p:embed/>
                </p:oleObj>
              </mc:Choice>
              <mc:Fallback>
                <p:oleObj name="位图图像" r:id="rId3" imgW="4466667" imgH="1800476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990600"/>
                        <a:ext cx="3657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7" name="Rectangle 13"/>
          <p:cNvSpPr>
            <a:spLocks noChangeArrowheads="1"/>
          </p:cNvSpPr>
          <p:nvPr/>
        </p:nvSpPr>
        <p:spPr bwMode="auto">
          <a:xfrm>
            <a:off x="457200" y="457200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n(t)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作用下系统的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误差扰动传递函数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E(s)/ N(s) 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，令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r(t)=0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，则可得：</a:t>
            </a:r>
          </a:p>
        </p:txBody>
      </p:sp>
      <p:graphicFrame>
        <p:nvGraphicFramePr>
          <p:cNvPr id="257038" name="Object 14"/>
          <p:cNvGraphicFramePr>
            <a:graphicFrameLocks noChangeAspect="1"/>
          </p:cNvGraphicFramePr>
          <p:nvPr/>
        </p:nvGraphicFramePr>
        <p:xfrm>
          <a:off x="457200" y="1295400"/>
          <a:ext cx="44196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8" r:id="rId5" imgW="2127090" imgH="399984" progId="Equation.3">
                  <p:embed/>
                </p:oleObj>
              </mc:Choice>
              <mc:Fallback>
                <p:oleObj r:id="rId5" imgW="2127090" imgH="39998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44196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0" y="2286000"/>
            <a:ext cx="8534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）闭环系统的特征方程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上面导出的四个传递函数表达式分母是一样的，均为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[1+G</a:t>
            </a:r>
            <a:r>
              <a:rPr kumimoji="1" lang="en-US" altLang="zh-CN" sz="2400" b="1" i="1" baseline="-30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(s)G</a:t>
            </a:r>
            <a:r>
              <a:rPr kumimoji="1" lang="en-US" altLang="zh-CN" sz="2400" b="1" i="1" baseline="-30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(s)H(s)]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，这是闭环控制系统各种传递函数的规律性。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令闭环传递函数分母多项式为零</a:t>
            </a:r>
            <a:endParaRPr kumimoji="1" lang="en-US" altLang="zh-CN" sz="24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9076" name="Object 4"/>
          <p:cNvGraphicFramePr>
            <a:graphicFrameLocks noChangeAspect="1"/>
          </p:cNvGraphicFramePr>
          <p:nvPr/>
        </p:nvGraphicFramePr>
        <p:xfrm>
          <a:off x="1905000" y="4038600"/>
          <a:ext cx="3683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9" name="Equation" r:id="rId7" imgW="1873386" imgH="209704" progId="Equation.3">
                  <p:embed/>
                </p:oleObj>
              </mc:Choice>
              <mc:Fallback>
                <p:oleObj name="Equation" r:id="rId7" imgW="1873386" imgH="2097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3683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0" y="4572000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称为闭环系统的特征方程。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可将上式改写成如下形式：</a:t>
            </a:r>
          </a:p>
        </p:txBody>
      </p:sp>
      <p:graphicFrame>
        <p:nvGraphicFramePr>
          <p:cNvPr id="259077" name="Object 5"/>
          <p:cNvGraphicFramePr>
            <a:graphicFrameLocks noChangeAspect="1"/>
          </p:cNvGraphicFramePr>
          <p:nvPr/>
        </p:nvGraphicFramePr>
        <p:xfrm>
          <a:off x="1371600" y="5486400"/>
          <a:ext cx="44799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0" name="Equation" r:id="rId9" imgW="2279786" imgH="235075" progId="Equation.3">
                  <p:embed/>
                </p:oleObj>
              </mc:Choice>
              <mc:Fallback>
                <p:oleObj name="Equation" r:id="rId9" imgW="2279786" imgH="23507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86400"/>
                        <a:ext cx="44799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1" name="Rectangle 19"/>
          <p:cNvSpPr>
            <a:spLocks noChangeArrowheads="1"/>
          </p:cNvSpPr>
          <p:nvPr/>
        </p:nvSpPr>
        <p:spPr bwMode="auto">
          <a:xfrm>
            <a:off x="914400" y="6019800"/>
            <a:ext cx="723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特征方程的根称为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特征根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，或称为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闭环系统的极点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7" grpId="0" autoUpdateAnimBg="0"/>
      <p:bldP spid="259074" grpId="0" build="p" autoUpdateAnimBg="0"/>
      <p:bldP spid="259075" grpId="0" build="p" autoUpdateAnimBg="0"/>
      <p:bldP spid="901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68C218-89B0-4231-8A44-02275339951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990600" y="608013"/>
            <a:ext cx="7620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单位反馈系统的开环传递函数为</a:t>
            </a:r>
            <a:r>
              <a:rPr kumimoji="1"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solidFill>
                <a:srgbClr val="000099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solidFill>
                <a:srgbClr val="000099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求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开环零点、开环极点、闭环零点和闭环极点。</a:t>
            </a:r>
          </a:p>
        </p:txBody>
      </p:sp>
      <p:graphicFrame>
        <p:nvGraphicFramePr>
          <p:cNvPr id="115716" name="Object 0"/>
          <p:cNvGraphicFramePr>
            <a:graphicFrameLocks noChangeAspect="1"/>
          </p:cNvGraphicFramePr>
          <p:nvPr/>
        </p:nvGraphicFramePr>
        <p:xfrm>
          <a:off x="2700338" y="1065213"/>
          <a:ext cx="321151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1" name="公式" r:id="rId3" imgW="1543136" imgH="412669" progId="Equation.3">
                  <p:embed/>
                </p:oleObj>
              </mc:Choice>
              <mc:Fallback>
                <p:oleObj name="公式" r:id="rId3" imgW="1543136" imgH="412669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065213"/>
                        <a:ext cx="3211512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1066800" y="2665413"/>
            <a:ext cx="59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1752600" y="266541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开环零点为</a:t>
            </a:r>
          </a:p>
        </p:txBody>
      </p:sp>
      <p:graphicFrame>
        <p:nvGraphicFramePr>
          <p:cNvPr id="319489" name="Object 1"/>
          <p:cNvGraphicFramePr>
            <a:graphicFrameLocks noChangeAspect="1"/>
          </p:cNvGraphicFramePr>
          <p:nvPr/>
        </p:nvGraphicFramePr>
        <p:xfrm>
          <a:off x="3733800" y="3275013"/>
          <a:ext cx="11049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2" name="Equation" r:id="rId5" imgW="527136" imgH="171252" progId="Equation.3">
                  <p:embed/>
                </p:oleObj>
              </mc:Choice>
              <mc:Fallback>
                <p:oleObj name="Equation" r:id="rId5" imgW="527136" imgH="17125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75013"/>
                        <a:ext cx="11049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0" name="Object 2"/>
          <p:cNvGraphicFramePr>
            <a:graphicFrameLocks noChangeAspect="1"/>
          </p:cNvGraphicFramePr>
          <p:nvPr/>
        </p:nvGraphicFramePr>
        <p:xfrm>
          <a:off x="3657600" y="2741613"/>
          <a:ext cx="14747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3" name="Equation" r:id="rId7" imgW="704690" imgH="171252" progId="Equation.3">
                  <p:embed/>
                </p:oleObj>
              </mc:Choice>
              <mc:Fallback>
                <p:oleObj name="Equation" r:id="rId7" imgW="704690" imgH="1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41613"/>
                        <a:ext cx="14747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4" name="Rectangle 8"/>
          <p:cNvSpPr>
            <a:spLocks noChangeArrowheads="1"/>
          </p:cNvSpPr>
          <p:nvPr/>
        </p:nvSpPr>
        <p:spPr bwMode="auto">
          <a:xfrm>
            <a:off x="1752600" y="380841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开环极点为</a:t>
            </a:r>
          </a:p>
        </p:txBody>
      </p:sp>
      <p:graphicFrame>
        <p:nvGraphicFramePr>
          <p:cNvPr id="319491" name="Object 3"/>
          <p:cNvGraphicFramePr>
            <a:graphicFrameLocks noChangeAspect="1"/>
          </p:cNvGraphicFramePr>
          <p:nvPr/>
        </p:nvGraphicFramePr>
        <p:xfrm>
          <a:off x="3962400" y="3810000"/>
          <a:ext cx="247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4" name="公式" r:id="rId9" imgW="1187635" imgH="197019" progId="Equation.3">
                  <p:embed/>
                </p:oleObj>
              </mc:Choice>
              <mc:Fallback>
                <p:oleObj name="公式" r:id="rId9" imgW="1187635" imgH="1970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247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2" name="Object 4"/>
          <p:cNvGraphicFramePr>
            <a:graphicFrameLocks noChangeAspect="1"/>
          </p:cNvGraphicFramePr>
          <p:nvPr/>
        </p:nvGraphicFramePr>
        <p:xfrm>
          <a:off x="2360613" y="4329113"/>
          <a:ext cx="41084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5" name="公式" r:id="rId11" imgW="1974788" imgH="222389" progId="Equation.3">
                  <p:embed/>
                </p:oleObj>
              </mc:Choice>
              <mc:Fallback>
                <p:oleObj name="公式" r:id="rId11" imgW="1974788" imgH="22238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329113"/>
                        <a:ext cx="41084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7" name="Rectangle 11"/>
          <p:cNvSpPr>
            <a:spLocks noChangeArrowheads="1"/>
          </p:cNvSpPr>
          <p:nvPr/>
        </p:nvSpPr>
        <p:spPr bwMode="auto">
          <a:xfrm>
            <a:off x="533400" y="4800600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闭环传递函数为</a:t>
            </a:r>
          </a:p>
        </p:txBody>
      </p:sp>
      <p:graphicFrame>
        <p:nvGraphicFramePr>
          <p:cNvPr id="319493" name="Object 5"/>
          <p:cNvGraphicFramePr>
            <a:graphicFrameLocks noChangeAspect="1"/>
          </p:cNvGraphicFramePr>
          <p:nvPr/>
        </p:nvGraphicFramePr>
        <p:xfrm>
          <a:off x="685800" y="5638800"/>
          <a:ext cx="24225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6" name="Equation" r:id="rId13" imgW="1161988" imgH="412669" progId="Equation.3">
                  <p:embed/>
                </p:oleObj>
              </mc:Choice>
              <mc:Fallback>
                <p:oleObj name="Equation" r:id="rId13" imgW="1161988" imgH="4126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24225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124200" y="5180013"/>
          <a:ext cx="5476875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7" name="公式" r:id="rId15" imgW="2635287" imgH="806311" progId="Equation.3">
                  <p:embed/>
                </p:oleObj>
              </mc:Choice>
              <mc:Fallback>
                <p:oleObj name="公式" r:id="rId15" imgW="2635287" imgH="80631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80013"/>
                        <a:ext cx="5476875" cy="167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0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 autoUpdateAnimBg="0"/>
      <p:bldP spid="260101" grpId="0" build="p" autoUpdateAnimBg="0"/>
      <p:bldP spid="260104" grpId="0" build="p" autoUpdateAnimBg="0"/>
      <p:bldP spid="26010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F8BCA2-3DFD-430A-85CA-22DF98A7FFF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447800" y="25908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闭环零点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1447800" y="41910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闭环极点</a:t>
            </a:r>
          </a:p>
        </p:txBody>
      </p:sp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3429000" y="2590800"/>
          <a:ext cx="16002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6" name="Equation" r:id="rId3" imgW="704690" imgH="171252" progId="Equation.3">
                  <p:embed/>
                </p:oleObj>
              </mc:Choice>
              <mc:Fallback>
                <p:oleObj name="Equation" r:id="rId3" imgW="704690" imgH="1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90800"/>
                        <a:ext cx="16002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6" name="Object 6"/>
          <p:cNvGraphicFramePr>
            <a:graphicFrameLocks noChangeAspect="1"/>
          </p:cNvGraphicFramePr>
          <p:nvPr/>
        </p:nvGraphicFramePr>
        <p:xfrm>
          <a:off x="3429000" y="3352800"/>
          <a:ext cx="1219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7" name="Equation" r:id="rId5" imgW="527136" imgH="171252" progId="Equation.3">
                  <p:embed/>
                </p:oleObj>
              </mc:Choice>
              <mc:Fallback>
                <p:oleObj name="Equation" r:id="rId5" imgW="527136" imgH="1712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1219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7" name="Object 7"/>
          <p:cNvGraphicFramePr>
            <a:graphicFrameLocks noChangeAspect="1"/>
          </p:cNvGraphicFramePr>
          <p:nvPr/>
        </p:nvGraphicFramePr>
        <p:xfrm>
          <a:off x="3048000" y="4267200"/>
          <a:ext cx="2949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8" name="公式" r:id="rId7" imgW="1416087" imgH="197019" progId="Equation.3">
                  <p:embed/>
                </p:oleObj>
              </mc:Choice>
              <mc:Fallback>
                <p:oleObj name="公式" r:id="rId7" imgW="1416087" imgH="1970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67200"/>
                        <a:ext cx="29495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2514600" y="5257800"/>
          <a:ext cx="48402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9" name="公式" r:id="rId9" imgW="2330290" imgH="235075" progId="Equation.3">
                  <p:embed/>
                </p:oleObj>
              </mc:Choice>
              <mc:Fallback>
                <p:oleObj name="公式" r:id="rId9" imgW="2330290" imgH="2350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48402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9" name="Object 9"/>
          <p:cNvGraphicFramePr>
            <a:graphicFrameLocks noGrp="1" noChangeAspect="1"/>
          </p:cNvGraphicFramePr>
          <p:nvPr>
            <p:ph/>
          </p:nvPr>
        </p:nvGraphicFramePr>
        <p:xfrm>
          <a:off x="1905000" y="1084263"/>
          <a:ext cx="42672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0" name="公式" r:id="rId11" imgW="1720690" imgH="387299" progId="Equation.3">
                  <p:embed/>
                </p:oleObj>
              </mc:Choice>
              <mc:Fallback>
                <p:oleObj name="公式" r:id="rId11" imgW="1720690" imgH="38729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84263"/>
                        <a:ext cx="42672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ABF8E3-7B0C-4536-B31E-67D67F1A4125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813"/>
            <a:ext cx="7162800" cy="3810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1371600" y="785813"/>
            <a:ext cx="7162800" cy="599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FF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zh-CN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微分方程	</a:t>
            </a:r>
          </a:p>
          <a:p>
            <a:pPr lvl="3" eaLnBrk="1" hangingPunct="1">
              <a:spcBef>
                <a:spcPct val="0"/>
              </a:spcBef>
              <a:buClr>
                <a:srgbClr val="FF3300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牛顿第二定律、克希霍夫定律、刚体			旋转定律等</a:t>
            </a:r>
          </a:p>
          <a:p>
            <a:pPr lvl="3" eaLnBrk="1" hangingPunct="1">
              <a:spcBef>
                <a:spcPct val="0"/>
              </a:spcBef>
              <a:buClr>
                <a:srgbClr val="FF3300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非线性系统的线性化</a:t>
            </a:r>
            <a:endParaRPr kumimoji="1" lang="zh-CN" altLang="en-US" sz="2400" b="1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传递函数</a:t>
            </a:r>
          </a:p>
          <a:p>
            <a:pPr lvl="3" eaLnBrk="1" hangingPunct="1">
              <a:spcBef>
                <a:spcPct val="0"/>
              </a:spcBef>
              <a:buClr>
                <a:srgbClr val="FF3300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拉氏变换</a:t>
            </a:r>
          </a:p>
          <a:p>
            <a:pPr lvl="3" eaLnBrk="1" hangingPunct="1">
              <a:spcBef>
                <a:spcPct val="0"/>
              </a:spcBef>
              <a:buClr>
                <a:srgbClr val="FF3300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</a:p>
          <a:p>
            <a:pPr lvl="3" eaLnBrk="1" hangingPunct="1">
              <a:spcBef>
                <a:spcPct val="0"/>
              </a:spcBef>
              <a:buClr>
                <a:srgbClr val="FF3300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术语（开环传递函数、闭环传递函数、		零点、极点以及特征方程）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方块图</a:t>
            </a:r>
          </a:p>
          <a:p>
            <a:pPr lvl="3" eaLnBrk="1" hangingPunct="1">
              <a:spcBef>
                <a:spcPct val="0"/>
              </a:spcBef>
              <a:buClr>
                <a:srgbClr val="FF3300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绘制</a:t>
            </a:r>
          </a:p>
          <a:p>
            <a:pPr lvl="3" eaLnBrk="1" hangingPunct="1">
              <a:spcBef>
                <a:spcPct val="0"/>
              </a:spcBef>
              <a:buClr>
                <a:srgbClr val="FF3300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化简（基本连接化简以及移动综合点			引出点）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信号流图</a:t>
            </a:r>
          </a:p>
          <a:p>
            <a:pPr lvl="3" eaLnBrk="1" hangingPunct="1">
              <a:spcBef>
                <a:spcPct val="0"/>
              </a:spcBef>
              <a:buClr>
                <a:srgbClr val="FF3300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绘制</a:t>
            </a:r>
          </a:p>
          <a:p>
            <a:pPr lvl="3" eaLnBrk="1" hangingPunct="1">
              <a:spcBef>
                <a:spcPct val="0"/>
              </a:spcBef>
              <a:buClr>
                <a:srgbClr val="FF3300"/>
              </a:buClr>
              <a:buSzPct val="85000"/>
              <a:buFont typeface="Wingdings" panose="05000000000000000000" pitchFamily="2" charset="2"/>
              <a:buChar char="v"/>
            </a:pP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Mason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6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6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66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bldLvl="4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3144</TotalTime>
  <Words>1184</Words>
  <Application>Microsoft Office PowerPoint</Application>
  <PresentationFormat>全屏显示(4:3)</PresentationFormat>
  <Paragraphs>179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楷体_GB2312</vt:lpstr>
      <vt:lpstr>宋体</vt:lpstr>
      <vt:lpstr>Arial</vt:lpstr>
      <vt:lpstr>Arial Black</vt:lpstr>
      <vt:lpstr>Times New Roman</vt:lpstr>
      <vt:lpstr>Wingdings</vt:lpstr>
      <vt:lpstr>Pixel</vt:lpstr>
      <vt:lpstr>Microsoft 公式 3.0</vt:lpstr>
      <vt:lpstr>位图图像</vt:lpstr>
      <vt:lpstr>Equation</vt:lpstr>
      <vt:lpstr>A Equation(公式3.1)</vt:lpstr>
      <vt:lpstr>公式</vt:lpstr>
      <vt:lpstr>2.5  典型控制系统的传递函数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Matlab介绍模型及连接方式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qqhus</dc:creator>
  <cp:lastModifiedBy>Administrator</cp:lastModifiedBy>
  <cp:revision>246</cp:revision>
  <cp:lastPrinted>1601-01-01T00:00:00Z</cp:lastPrinted>
  <dcterms:created xsi:type="dcterms:W3CDTF">1601-01-01T00:00:00Z</dcterms:created>
  <dcterms:modified xsi:type="dcterms:W3CDTF">2022-08-25T12:22:49Z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