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  <p:sldMasterId id="214748365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74" r:id="rId13"/>
    <p:sldId id="265" r:id="rId14"/>
    <p:sldId id="266" r:id="rId15"/>
    <p:sldId id="267" r:id="rId16"/>
    <p:sldId id="271" r:id="rId17"/>
    <p:sldId id="272" r:id="rId18"/>
    <p:sldId id="273" r:id="rId19"/>
    <p:sldId id="269" r:id="rId20"/>
    <p:sldId id="270" r:id="rId21"/>
    <p:sldId id="268" r:id="rId22"/>
    <p:sldId id="275" r:id="rId23"/>
    <p:sldId id="276" r:id="rId24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png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png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E9239A0-5DC0-4382-AFBF-DEBDE14252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C3BC525-D113-414B-B810-8B0B0CC21C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3E8AEC-9318-49B3-8E04-1D46D5F1E6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97CA1D-8E8A-4E77-9126-6E855C1F0E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262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64DDB4-BAD4-4C87-955B-05E131A303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6C1F50-EF71-4193-8939-EB6F22405A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EC41F2-1A80-4D26-AE45-181E516524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06A5E0-2A1D-440B-9372-332AD74A00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070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143FBFB-183D-4F6B-B5B0-D6601DA7F4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267963-A90D-476C-A41F-6F27AC89EA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757A4C-6B00-4A71-A8B1-4BA38C6273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049EC-DD6A-47A1-B2D5-C7CFAA0D9B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113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DCF475-6A31-49AE-8587-A68C8B2C30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FBBFDAE-5DFC-4668-9F04-7561F9EE04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1722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1BAF2C-6703-4A10-AD06-3BE4E23503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1722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2FB573-665F-4A5E-8AD3-FC804ABE64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7746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248F64-88BE-4C99-AECE-8A847E5AE9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73ACBE-8A02-47DB-ACEB-D45786D1B2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3BC971-409A-496F-89DA-BA58AD134D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825BF4-694B-4F0F-B69C-49ACF27887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9828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2A83D18-723A-48CC-AFB5-CB04B15837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CD5AFA-3015-4F9F-B5A2-3E28AB19CB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3D2B20-3F75-45DF-B1EC-2C27381E20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4A94C-64D2-4056-9D1B-230607AAC6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6990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2B571E-A3D2-4393-B66F-178A8C0D5E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F71A43-042D-41F7-96EA-88AA628EF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36D9D-38B6-4D53-8238-54D5075EB5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F7447-85B8-47EA-B33B-EE5F13E92D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783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82C7DF4-D47A-44D7-88C2-137D0619E9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7E18DD7-F850-45F3-9379-16C7F79F56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62D8507-018C-4C8C-A9F3-774959638E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80C3B-03C1-4426-AF73-B932AF6E21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8062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0885B63-5962-405A-A02A-7254F0C16E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D7FE5C9-0F2D-4738-AE9C-8AF7E6E3F9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93765C-27AB-481A-9B42-30A4183D5E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3BC55-1B6F-4EDF-A416-7252F2D0BCF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63165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4C09198-194C-44B1-8D40-B1A79E4EEA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906D45B-07D5-4EF9-9747-AE79C66D46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AFDBAB2-F091-4FD2-BA82-60A9E818A3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C5A622-3B64-4876-AAEF-1AB584DCFD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5606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44363-4055-427A-90C4-5E86A84B57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52C0E-8D6B-49B6-8597-CF371BC23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F38EF-D4F1-4EF5-A2F7-838CE7EC038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F191E-94E6-4854-A7EA-600AB5A53D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592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4DEA91-D2DC-454B-AB52-754784AB21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4543CB0-F4B0-4778-B572-7A2B6EF11B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3DA55D-6377-4CE9-BDF6-06A7015268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F5BBB-BD94-4FE2-935B-6BCFB81991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88444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254FB9-2ADA-40A1-A75B-F18413D2ED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5EEFC-A776-4096-9BF9-4A0E7FC078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ABBA6-6DEB-4057-99E0-3919C3F609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BEC65-1819-4640-A19A-4829BEE341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4240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7250D9D-C5FB-4904-98D2-78FFE3E99D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9E418B3-A03D-4FD3-A3F3-A398CBAA6A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F9F21B-255B-4F42-9C28-A927DCBB84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A4FF2E-32F4-4BF3-863E-C70135588C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01113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CBEF3B-76C5-42C6-8683-8117C36CE8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A2CFEE-7795-4E71-BE27-50C15897AF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406F159-D9D8-484D-9A38-913114500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A7D891-4550-4DC7-A596-66489DC8ED6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05013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E072FDD-470F-4733-BCD1-5C58E35D13B7}"/>
              </a:ext>
            </a:extLst>
          </p:cNvPr>
          <p:cNvGrpSpPr>
            <a:grpSpLocks/>
          </p:cNvGrpSpPr>
          <p:nvPr/>
        </p:nvGrpSpPr>
        <p:grpSpPr bwMode="auto"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5" name="Freeform 3">
              <a:extLst>
                <a:ext uri="{FF2B5EF4-FFF2-40B4-BE49-F238E27FC236}">
                  <a16:creationId xmlns:a16="http://schemas.microsoft.com/office/drawing/2014/main" id="{1712BAD3-466A-4822-B696-018220A5C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1" y="1707"/>
              <a:ext cx="3699" cy="2613"/>
            </a:xfrm>
            <a:custGeom>
              <a:avLst/>
              <a:gdLst/>
              <a:ahLst/>
              <a:cxnLst>
                <a:cxn ang="0">
                  <a:pos x="1523" y="2611"/>
                </a:cxn>
                <a:cxn ang="0">
                  <a:pos x="3698" y="2612"/>
                </a:cxn>
                <a:cxn ang="0">
                  <a:pos x="3698" y="2228"/>
                </a:cxn>
                <a:cxn ang="0">
                  <a:pos x="0" y="0"/>
                </a:cxn>
                <a:cxn ang="0">
                  <a:pos x="160" y="118"/>
                </a:cxn>
                <a:cxn ang="0">
                  <a:pos x="292" y="219"/>
                </a:cxn>
                <a:cxn ang="0">
                  <a:pos x="441" y="347"/>
                </a:cxn>
                <a:cxn ang="0">
                  <a:pos x="585" y="482"/>
                </a:cxn>
                <a:cxn ang="0">
                  <a:pos x="796" y="711"/>
                </a:cxn>
                <a:cxn ang="0">
                  <a:pos x="983" y="955"/>
                </a:cxn>
                <a:cxn ang="0">
                  <a:pos x="1119" y="1168"/>
                </a:cxn>
                <a:cxn ang="0">
                  <a:pos x="1238" y="1388"/>
                </a:cxn>
                <a:cxn ang="0">
                  <a:pos x="1331" y="1608"/>
                </a:cxn>
                <a:cxn ang="0">
                  <a:pos x="1400" y="1809"/>
                </a:cxn>
                <a:cxn ang="0">
                  <a:pos x="1447" y="1979"/>
                </a:cxn>
                <a:cxn ang="0">
                  <a:pos x="1490" y="2190"/>
                </a:cxn>
                <a:cxn ang="0">
                  <a:pos x="1511" y="2374"/>
                </a:cxn>
                <a:cxn ang="0">
                  <a:pos x="1523" y="2611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6" name="Arc 4">
              <a:extLst>
                <a:ext uri="{FF2B5EF4-FFF2-40B4-BE49-F238E27FC236}">
                  <a16:creationId xmlns:a16="http://schemas.microsoft.com/office/drawing/2014/main" id="{F8E48E71-2CFB-496A-AC38-ECD149D7D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652" y="978"/>
              <a:ext cx="4237" cy="3342"/>
            </a:xfrm>
            <a:custGeom>
              <a:avLst/>
              <a:gdLst>
                <a:gd name="T0" fmla="*/ 0 w 21600"/>
                <a:gd name="T1" fmla="*/ 0 h 21231"/>
                <a:gd name="T2" fmla="*/ 1 w 21600"/>
                <a:gd name="T3" fmla="*/ 0 h 21231"/>
                <a:gd name="T4" fmla="*/ 0 w 21600"/>
                <a:gd name="T5" fmla="*/ 0 h 2123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231" fill="none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 extrusionOk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84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3AC53A5-7383-4F9F-AE96-ED70C91913AA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29C73FC-7C64-4D31-8785-63EAB5A412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41CBE05-08D6-4727-B4E8-C0C1D2B550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0DCA8-9E46-4B56-AD57-D52C5A4557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85118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8739CB9-020A-4A38-821D-68541DC5A0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AF5570F-C6D2-4437-BEEE-CC435A4423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9BA0538-24A4-4028-95E3-DDB145FDB1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41F0E2-7A70-4122-942E-A242A68CDF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120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0EA7B75-DEAF-40B9-9DB4-BFD0917431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222AF17-5011-4C36-AE87-F88B877829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6CC5E08-728C-40F9-9DDD-E047934EC3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281C3C-3AE4-42C9-B9BB-34F2BC4F8A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76299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162D5A-CAFD-43EF-901B-D021BEDF88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10EE1F94-B026-46E2-A786-7A47A4A4CE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82F3F25-B938-4F1F-B9AC-CAC603D6BC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87667C-193C-4F64-9AF8-3002CAACC1A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71660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394727-D29A-4B5B-B1B1-C0FF694A80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434687-ACB3-40B8-B124-6CA5F1EFDA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AA939A-3A2F-4883-87E7-75BB0805EA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09B082-7BC6-4610-A738-8081F8FEC6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21743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28792C8F-406D-4259-849C-2ABA7094FC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1D5149C-B39D-47DD-BF9C-8041E49D5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FEBB368-AEF2-419F-8EE5-E21457068A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98838-84C7-4E3A-85B9-FD3622428F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79719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2F33B14-8AF7-4BA4-B7CF-44FD76D54B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C5A08E1D-9185-4E8C-8BBB-386A3EB23D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0B7D0FC1-54A9-449F-83A0-359FD3F7BD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8E7FA1-4764-4C2A-B721-663127DB5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7597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565FF8-3428-4DDF-8290-BE19AA7FAD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FE8E1D-7519-4DFE-AEB7-966D3D6ED5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EFCBD3-D61C-4A4F-A65A-C2317B48F4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12F17-C3A6-4F0F-A8EF-1980D576FF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776862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CB11695-ED92-455E-81C0-FC1085E391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4B71A3C9-12F7-42E0-8B3E-E1580207BA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C22429A-F414-43E3-BACA-F2A5574A92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E130C1-91D6-482A-8638-539C8BAC2A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76833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36DFF4-E1AD-411C-8913-B17F79CB2B7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C27F2E50-E8A0-4DCD-BB89-3C7B0FE48F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0C9AF89-7C4B-4A64-B907-D314DD3FA2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1CA39A-0152-45B2-9C05-FECBD14639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8108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F941369-176B-4E1A-9719-6A95E4EFD8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83CCA57-5540-42DB-A253-030E69518A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5216F481-A31A-44FC-B3F6-85F2C4B5EB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74587-746E-4724-AE42-6F0EE1E2D5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57569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F5A1EF7-A62A-42C9-90D3-76444D4352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0C42992-B8D7-4BBE-9213-35C48CBA1D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D15811C-3078-4A4C-8A7B-A28E10E9F2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667C2-4E6C-4777-B48B-2EC2B9CF8E5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74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173FA0-F499-479E-83FF-179010C28F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2B575-7FF5-41BE-BA13-E5B7C268BA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4D0981-DFAB-4D08-B1A2-6062ADC104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5B5741-7AE3-4AE3-A98E-678E331FF0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563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FDCCC99-6EFE-44B2-B00D-220DF1B47F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6E34A7F-8AFE-45AE-AFCA-1E43B3B626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C264F97-CF5E-4D2C-B4E6-E22CD8A30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9BB722-7E44-491A-9977-94295D09F1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481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70C09A1-2BDD-42C4-87C2-7FC66AB54D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EF041DA-4A3F-47F1-886D-EDBB2B9B40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F7B5406-DCE0-4DB4-8F18-090ECC90AE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E76D4-D600-46DA-9DA7-A887378A46B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90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F748F5F-E595-4E12-B34E-7D292B79B7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878CEAD-DE4D-4A0B-9C98-07B95F63FD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E486363-4450-4B42-B0D8-F9B302BC78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74D129-3C3B-4132-B7D8-C3A99DDBAE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29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04F5E-79B7-4AE4-ABE5-4430B39531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03201B-C472-4D7B-9950-47AF44C343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9FF786-84CE-4994-A7A5-D214E0158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90625-AA0F-4FEF-BF06-2D08E11315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7105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1EB38-0ACA-4DCB-9576-1A9398FB39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0285EF-1024-432F-9E8E-76D5373A34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FAC4E6-730D-4742-B5EA-78FFE92B33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51C5E-B4C6-44D3-87FF-3C40991CE92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636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2AC725C-1D1A-4152-B9AD-705673E66C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F8F4548-218F-4EFB-B091-EFD648B4C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F92521B-B2A3-46BE-8E1B-D0FA31A082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BBDFE29-FEDE-4493-BEFB-A11D3B1B9B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6D7FBF4-E48C-443F-A15A-3BD59DA7AE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E5ECFD3-959F-4B67-A4F0-8AA3383966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E0DE9FC-EFAC-426F-A27C-DDD709EAFBB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1273DF94-2D9D-40D3-817F-C200E6AFA4A4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42A8765-4C34-448A-B399-A5840F71493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6ADDF77-B38D-4F6D-8DAF-73681A484C0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71B661F7-7C05-4567-8CA5-3AC60DDEAC3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22D8F74-43B1-4EE7-B013-CD60798B45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927" r:id="rId1"/>
    <p:sldLayoutId id="2147483907" r:id="rId2"/>
    <p:sldLayoutId id="2147483908" r:id="rId3"/>
    <p:sldLayoutId id="2147483909" r:id="rId4"/>
    <p:sldLayoutId id="2147483910" r:id="rId5"/>
    <p:sldLayoutId id="2147483911" r:id="rId6"/>
    <p:sldLayoutId id="2147483912" r:id="rId7"/>
    <p:sldLayoutId id="2147483913" r:id="rId8"/>
    <p:sldLayoutId id="2147483914" r:id="rId9"/>
    <p:sldLayoutId id="2147483915" r:id="rId10"/>
    <p:sldLayoutId id="214748391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sz="2400" b="1">
          <a:solidFill>
            <a:srgbClr val="FFFF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Char char=""/>
        <a:defRPr sz="2400" b="1">
          <a:solidFill>
            <a:srgbClr val="FFFF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sz="2400" b="1">
          <a:solidFill>
            <a:srgbClr val="FFFF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anose="05020102010507070707" pitchFamily="18" charset="2"/>
        <a:buChar char=""/>
        <a:defRPr sz="2400" b="1">
          <a:solidFill>
            <a:srgbClr val="FFFF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sz="2400" b="1">
          <a:solidFill>
            <a:srgbClr val="FFFF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400" b="1">
          <a:solidFill>
            <a:srgbClr val="FFFF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400" b="1">
          <a:solidFill>
            <a:srgbClr val="FFFF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400" b="1">
          <a:solidFill>
            <a:srgbClr val="FFFF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400" b="1">
          <a:solidFill>
            <a:srgbClr val="FFFF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EBC3AAE6-A270-4095-B22C-7227B0044E47}"/>
              </a:ext>
            </a:extLst>
          </p:cNvPr>
          <p:cNvGrpSpPr>
            <a:grpSpLocks/>
          </p:cNvGrpSpPr>
          <p:nvPr/>
        </p:nvGrpSpPr>
        <p:grpSpPr bwMode="auto"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34819" name="Freeform 3">
              <a:extLst>
                <a:ext uri="{FF2B5EF4-FFF2-40B4-BE49-F238E27FC236}">
                  <a16:creationId xmlns:a16="http://schemas.microsoft.com/office/drawing/2014/main" id="{737023B4-9D77-47D0-BDDF-A191F3F81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" y="999"/>
              <a:ext cx="2359" cy="3314"/>
            </a:xfrm>
            <a:custGeom>
              <a:avLst/>
              <a:gdLst/>
              <a:ahLst/>
              <a:cxnLst>
                <a:cxn ang="0">
                  <a:pos x="1905" y="3312"/>
                </a:cxn>
                <a:cxn ang="0">
                  <a:pos x="2358" y="3313"/>
                </a:cxn>
                <a:cxn ang="0">
                  <a:pos x="2358" y="1437"/>
                </a:cxn>
                <a:cxn ang="0">
                  <a:pos x="0" y="0"/>
                </a:cxn>
                <a:cxn ang="0">
                  <a:pos x="201" y="150"/>
                </a:cxn>
                <a:cxn ang="0">
                  <a:pos x="366" y="279"/>
                </a:cxn>
                <a:cxn ang="0">
                  <a:pos x="552" y="441"/>
                </a:cxn>
                <a:cxn ang="0">
                  <a:pos x="732" y="612"/>
                </a:cxn>
                <a:cxn ang="0">
                  <a:pos x="996" y="903"/>
                </a:cxn>
                <a:cxn ang="0">
                  <a:pos x="1230" y="1212"/>
                </a:cxn>
                <a:cxn ang="0">
                  <a:pos x="1400" y="1482"/>
                </a:cxn>
                <a:cxn ang="0">
                  <a:pos x="1548" y="1761"/>
                </a:cxn>
                <a:cxn ang="0">
                  <a:pos x="1665" y="2040"/>
                </a:cxn>
                <a:cxn ang="0">
                  <a:pos x="1751" y="2295"/>
                </a:cxn>
                <a:cxn ang="0">
                  <a:pos x="1809" y="2511"/>
                </a:cxn>
                <a:cxn ang="0">
                  <a:pos x="1863" y="2778"/>
                </a:cxn>
                <a:cxn ang="0">
                  <a:pos x="1890" y="3012"/>
                </a:cxn>
                <a:cxn ang="0">
                  <a:pos x="1905" y="3312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9525" cap="rnd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latin typeface="Arial" charset="0"/>
                <a:ea typeface="宋体" charset="-122"/>
              </a:endParaRPr>
            </a:p>
          </p:txBody>
        </p:sp>
        <p:sp>
          <p:nvSpPr>
            <p:cNvPr id="3081" name="Arc 4">
              <a:extLst>
                <a:ext uri="{FF2B5EF4-FFF2-40B4-BE49-F238E27FC236}">
                  <a16:creationId xmlns:a16="http://schemas.microsoft.com/office/drawing/2014/main" id="{E283A446-66CF-44B4-A086-D970406CF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"/>
              <a:ext cx="5298" cy="4312"/>
            </a:xfrm>
            <a:custGeom>
              <a:avLst/>
              <a:gdLst>
                <a:gd name="T0" fmla="*/ 0 w 21600"/>
                <a:gd name="T1" fmla="*/ 0 h 21600"/>
                <a:gd name="T2" fmla="*/ 5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>
              <a:solidFill>
                <a:schemeClr val="accent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821" name="Rectangle 5">
            <a:extLst>
              <a:ext uri="{FF2B5EF4-FFF2-40B4-BE49-F238E27FC236}">
                <a16:creationId xmlns:a16="http://schemas.microsoft.com/office/drawing/2014/main" id="{05078FBB-8D32-424A-856F-71FC9F21F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id="{A907E853-DFE7-4F82-B51C-7558E4D4034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>
            <a:extLst>
              <a:ext uri="{FF2B5EF4-FFF2-40B4-BE49-F238E27FC236}">
                <a16:creationId xmlns:a16="http://schemas.microsoft.com/office/drawing/2014/main" id="{6AEE5B6A-AFA9-4D4C-AEE6-06044868BD3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4" name="Rectangle 8">
            <a:extLst>
              <a:ext uri="{FF2B5EF4-FFF2-40B4-BE49-F238E27FC236}">
                <a16:creationId xmlns:a16="http://schemas.microsoft.com/office/drawing/2014/main" id="{ADC00D7D-35F9-40B3-8000-C06EA47A53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890F520-3DB4-4096-8F5B-94D7453B23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079" name="Rectangle 9">
            <a:extLst>
              <a:ext uri="{FF2B5EF4-FFF2-40B4-BE49-F238E27FC236}">
                <a16:creationId xmlns:a16="http://schemas.microsoft.com/office/drawing/2014/main" id="{56466F93-22FC-400E-9617-BD51211A7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17" r:id="rId2"/>
    <p:sldLayoutId id="2147483918" r:id="rId3"/>
    <p:sldLayoutId id="2147483919" r:id="rId4"/>
    <p:sldLayoutId id="2147483920" r:id="rId5"/>
    <p:sldLayoutId id="2147483921" r:id="rId6"/>
    <p:sldLayoutId id="2147483922" r:id="rId7"/>
    <p:sldLayoutId id="2147483923" r:id="rId8"/>
    <p:sldLayoutId id="2147483924" r:id="rId9"/>
    <p:sldLayoutId id="2147483925" r:id="rId10"/>
    <p:sldLayoutId id="214748392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4.xml"/><Relationship Id="rId4" Type="http://schemas.openxmlformats.org/officeDocument/2006/relationships/audio" Target="../media/audio3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4.bin"/><Relationship Id="rId5" Type="http://schemas.openxmlformats.org/officeDocument/2006/relationships/audio" Target="../media/audio1.wav"/><Relationship Id="rId4" Type="http://schemas.openxmlformats.org/officeDocument/2006/relationships/audio" Target="../media/audio2.wav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8.xml"/><Relationship Id="rId5" Type="http://schemas.openxmlformats.org/officeDocument/2006/relationships/audio" Target="../media/audio4.wav"/><Relationship Id="rId4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9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4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3.emf"/><Relationship Id="rId4" Type="http://schemas.openxmlformats.org/officeDocument/2006/relationships/image" Target="../media/image30.png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0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emf"/><Relationship Id="rId4" Type="http://schemas.openxmlformats.org/officeDocument/2006/relationships/image" Target="../media/image15.emf"/><Relationship Id="rId9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4BBBC76-04CE-4C4D-96FA-A3DF3F558A30}"/>
              </a:ext>
            </a:extLst>
          </p:cNvPr>
          <p:cNvSpPr>
            <a:spLocks noGrp="1" noRot="1" noChangeArrowheads="1"/>
          </p:cNvSpPr>
          <p:nvPr>
            <p:ph type="ctrTitle"/>
          </p:nvPr>
        </p:nvSpPr>
        <p:spPr>
          <a:xfrm>
            <a:off x="457200" y="68580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rgbClr val="FFFF00"/>
                </a:solidFill>
              </a:rPr>
              <a:t>第三章  控制系统的时域分析法</a:t>
            </a:r>
            <a:endParaRPr lang="zh-CN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F70633F-EE68-4C8B-85B2-1DEC77BBF1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2438400"/>
            <a:ext cx="8077200" cy="308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None/>
              <a:defRPr/>
            </a:pPr>
            <a:r>
              <a:rPr lang="zh-CN" altLang="en-US" sz="2800" b="1" dirty="0">
                <a:solidFill>
                  <a:srgbClr val="FFFF00"/>
                </a:solidFill>
              </a:rPr>
              <a:t>求出时间响应，并对时间响应进行分析</a:t>
            </a:r>
            <a:endParaRPr lang="zh-CN" altLang="en-US" sz="2800" b="1" dirty="0">
              <a:solidFill>
                <a:srgbClr val="FFFF00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+mn-ea"/>
                <a:ea typeface="+mn-ea"/>
              </a:rPr>
              <a:t>稳定性  </a:t>
            </a:r>
            <a:r>
              <a:rPr lang="en-US" altLang="zh-CN" sz="2800" b="1" dirty="0">
                <a:solidFill>
                  <a:srgbClr val="FFFF00"/>
                </a:solidFill>
                <a:latin typeface="+mn-ea"/>
                <a:ea typeface="+mn-ea"/>
              </a:rPr>
              <a:t>——3.1 </a:t>
            </a:r>
            <a:r>
              <a:rPr lang="zh-CN" altLang="en-US" sz="2800" b="1" dirty="0">
                <a:solidFill>
                  <a:srgbClr val="FFFF00"/>
                </a:solidFill>
                <a:latin typeface="+mn-ea"/>
                <a:ea typeface="+mn-ea"/>
              </a:rPr>
              <a:t>劳斯</a:t>
            </a:r>
            <a:r>
              <a:rPr lang="en-US" altLang="zh-CN" sz="2800" b="1" dirty="0">
                <a:solidFill>
                  <a:srgbClr val="FFFF00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FFFF00"/>
                </a:solidFill>
                <a:latin typeface="+mn-ea"/>
                <a:ea typeface="+mn-ea"/>
              </a:rPr>
              <a:t>霍尔维茨稳定性判据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动态性能</a:t>
            </a:r>
            <a:r>
              <a:rPr lang="en-US" altLang="zh-CN" sz="2800" b="1" dirty="0">
                <a:solidFill>
                  <a:srgbClr val="FFFF00"/>
                </a:solidFill>
                <a:latin typeface="+mn-ea"/>
                <a:ea typeface="+mn-ea"/>
              </a:rPr>
              <a:t>——</a:t>
            </a:r>
            <a:r>
              <a:rPr lang="en-US" altLang="zh-CN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3.2 </a:t>
            </a:r>
            <a:r>
              <a:rPr lang="zh-CN" altLang="en-US" sz="2800" b="1" dirty="0">
                <a:solidFill>
                  <a:srgbClr val="FFFF00"/>
                </a:solidFill>
                <a:latin typeface="宋体" panose="02010600030101010101" pitchFamily="2" charset="-122"/>
              </a:rPr>
              <a:t>二阶系统的动态性能分析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/>
            </a:pPr>
            <a:r>
              <a:rPr lang="zh-CN" altLang="en-US" sz="2800" b="1" dirty="0">
                <a:solidFill>
                  <a:srgbClr val="FFFF00"/>
                </a:solidFill>
                <a:latin typeface="+mn-ea"/>
                <a:ea typeface="+mn-ea"/>
              </a:rPr>
              <a:t>稳态性能</a:t>
            </a:r>
            <a:r>
              <a:rPr lang="en-US" altLang="zh-CN" sz="2800" b="1" dirty="0">
                <a:solidFill>
                  <a:srgbClr val="FFFF00"/>
                </a:solidFill>
                <a:latin typeface="+mn-ea"/>
                <a:ea typeface="+mn-ea"/>
              </a:rPr>
              <a:t>——3.3 </a:t>
            </a:r>
            <a:r>
              <a:rPr lang="zh-CN" altLang="en-US" sz="2800" b="1" dirty="0">
                <a:solidFill>
                  <a:srgbClr val="FFFF00"/>
                </a:solidFill>
                <a:latin typeface="+mn-ea"/>
                <a:ea typeface="+mn-ea"/>
              </a:rPr>
              <a:t>控制系统的稳态误差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/>
            </a:pPr>
            <a:endParaRPr lang="en-US" altLang="zh-CN" sz="2800" b="1" dirty="0">
              <a:solidFill>
                <a:srgbClr val="FFFF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086368F-A084-4E23-8F80-B09C6FBEA7A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4800" y="381000"/>
            <a:ext cx="8540750" cy="1066800"/>
          </a:xfrm>
        </p:spPr>
        <p:txBody>
          <a:bodyPr/>
          <a:lstStyle/>
          <a:p>
            <a:pPr algn="l" eaLnBrk="1" hangingPunct="1"/>
            <a:r>
              <a:rPr lang="en-US" altLang="zh-CN"/>
              <a:t>3 </a:t>
            </a:r>
            <a:r>
              <a:rPr lang="zh-CN" altLang="en-US"/>
              <a:t>劳斯判据的应用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606DC063-5897-4ADB-B7C4-B94D6E5A073D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828800"/>
            <a:ext cx="8686800" cy="3276600"/>
          </a:xfrm>
        </p:spPr>
        <p:txBody>
          <a:bodyPr/>
          <a:lstStyle/>
          <a:p>
            <a:pPr eaLnBrk="1" hangingPunct="1"/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）判断一个已知系统的稳定性（绝对稳定性）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）系统的稳定裕量（相对稳定性）</a:t>
            </a:r>
          </a:p>
          <a:p>
            <a:pPr eaLnBrk="1" hangingPunct="1"/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）求使系统稳定的某个参数的取值范围（系统设计的范畴）</a:t>
            </a:r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487155E-E9C3-445C-9E72-295ECEFC1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867400"/>
            <a:ext cx="646588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为了数学上运算简化，可以将一行中所有各数均乘一个正数，不影响稳定性判断。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2431FD4-AEDB-4589-A42E-7073A64B4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541338"/>
            <a:ext cx="35861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例题</a:t>
            </a:r>
            <a:r>
              <a:rPr lang="en-US" altLang="zh-CN">
                <a:latin typeface="Times New Roman" panose="02020603050405020304" pitchFamily="18" charset="0"/>
              </a:rPr>
              <a:t>1  </a:t>
            </a:r>
            <a:r>
              <a:rPr lang="zh-CN" altLang="en-US">
                <a:latin typeface="Times New Roman" panose="02020603050405020304" pitchFamily="18" charset="0"/>
              </a:rPr>
              <a:t>设有下列多项式：</a:t>
            </a:r>
          </a:p>
        </p:txBody>
      </p:sp>
      <p:graphicFrame>
        <p:nvGraphicFramePr>
          <p:cNvPr id="16388" name="Object 4">
            <a:extLst>
              <a:ext uri="{FF2B5EF4-FFF2-40B4-BE49-F238E27FC236}">
                <a16:creationId xmlns:a16="http://schemas.microsoft.com/office/drawing/2014/main" id="{3FFCD0B4-1113-4BC5-82BF-14EBBA7360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41338"/>
          <a:ext cx="40068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Equation" r:id="rId3" imgW="1539128" imgH="159938" progId="Equation.3">
                  <p:embed/>
                </p:oleObj>
              </mc:Choice>
              <mc:Fallback>
                <p:oleObj name="Equation" r:id="rId3" imgW="1539128" imgH="15993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41338"/>
                        <a:ext cx="40068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Rectangle 5">
            <a:extLst>
              <a:ext uri="{FF2B5EF4-FFF2-40B4-BE49-F238E27FC236}">
                <a16:creationId xmlns:a16="http://schemas.microsoft.com/office/drawing/2014/main" id="{D7319D27-2843-44D1-8278-62AE5A273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95375"/>
            <a:ext cx="4633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用劳斯判据判断系统的稳定性 。</a:t>
            </a:r>
          </a:p>
        </p:txBody>
      </p:sp>
      <p:sp>
        <p:nvSpPr>
          <p:cNvPr id="17414" name="Rectangle 6">
            <a:extLst>
              <a:ext uri="{FF2B5EF4-FFF2-40B4-BE49-F238E27FC236}">
                <a16:creationId xmlns:a16="http://schemas.microsoft.com/office/drawing/2014/main" id="{E03097C4-D166-49C9-9694-AD88BD8F3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08138"/>
            <a:ext cx="36576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4             </a:t>
            </a:r>
            <a:r>
              <a:rPr lang="en-US" altLang="zh-CN" i="1">
                <a:latin typeface="Times New Roman" panose="02020603050405020304" pitchFamily="18" charset="0"/>
              </a:rPr>
              <a:t>1            3            5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3           </a:t>
            </a:r>
            <a:r>
              <a:rPr lang="en-US" altLang="zh-CN" i="1">
                <a:latin typeface="Times New Roman" panose="02020603050405020304" pitchFamily="18" charset="0"/>
              </a:rPr>
              <a:t>2             4             0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s</a:t>
            </a:r>
            <a:r>
              <a:rPr lang="en-US" altLang="zh-CN" i="1" baseline="30000">
                <a:latin typeface="Times New Roman" panose="02020603050405020304" pitchFamily="18" charset="0"/>
              </a:rPr>
              <a:t>2           </a:t>
            </a:r>
            <a:r>
              <a:rPr lang="en-US" altLang="zh-CN" i="1">
                <a:latin typeface="Times New Roman" panose="02020603050405020304" pitchFamily="18" charset="0"/>
              </a:rPr>
              <a:t>1             5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1           </a:t>
            </a:r>
            <a:r>
              <a:rPr lang="en-US" altLang="zh-CN" i="1">
                <a:latin typeface="Times New Roman" panose="02020603050405020304" pitchFamily="18" charset="0"/>
              </a:rPr>
              <a:t>-6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0            </a:t>
            </a:r>
            <a:r>
              <a:rPr lang="en-US" altLang="zh-CN" i="1">
                <a:latin typeface="Times New Roman" panose="02020603050405020304" pitchFamily="18" charset="0"/>
              </a:rPr>
              <a:t>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系统不稳定；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且有两个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右半平面的根；</a:t>
            </a:r>
            <a:endParaRPr lang="zh-CN" altLang="en-US" baseline="-25000">
              <a:latin typeface="Times New Roman" panose="02020603050405020304" pitchFamily="18" charset="0"/>
            </a:endParaRPr>
          </a:p>
        </p:txBody>
      </p:sp>
      <p:sp>
        <p:nvSpPr>
          <p:cNvPr id="17415" name="Rectangle 7">
            <a:extLst>
              <a:ext uri="{FF2B5EF4-FFF2-40B4-BE49-F238E27FC236}">
                <a16:creationId xmlns:a16="http://schemas.microsoft.com/office/drawing/2014/main" id="{7A4DDD5B-D9AE-4F62-8505-844504430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31938"/>
            <a:ext cx="3657600" cy="10160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i="1" dirty="0">
                <a:solidFill>
                  <a:srgbClr val="FFFF00"/>
                </a:solidFill>
                <a:latin typeface="Times New Roman" charset="0"/>
                <a:ea typeface="宋体" charset="-122"/>
              </a:rPr>
              <a:t>s</a:t>
            </a:r>
            <a:r>
              <a:rPr lang="en-US" altLang="zh-CN" sz="2400" b="1" i="1" baseline="30000" dirty="0">
                <a:solidFill>
                  <a:srgbClr val="FFFF00"/>
                </a:solidFill>
                <a:latin typeface="Times New Roman" charset="0"/>
                <a:ea typeface="宋体" charset="-122"/>
              </a:rPr>
              <a:t>4             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charset="0"/>
                <a:ea typeface="宋体" charset="-122"/>
              </a:rPr>
              <a:t>1            3            5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400" b="1" i="1" dirty="0">
                <a:solidFill>
                  <a:srgbClr val="FFFF00"/>
                </a:solidFill>
                <a:latin typeface="Times New Roman" charset="0"/>
                <a:ea typeface="宋体" charset="-122"/>
              </a:rPr>
              <a:t>s</a:t>
            </a:r>
            <a:r>
              <a:rPr lang="en-US" altLang="zh-CN" sz="2400" b="1" i="1" baseline="30000" dirty="0">
                <a:solidFill>
                  <a:srgbClr val="FFFF00"/>
                </a:solidFill>
                <a:latin typeface="Times New Roman" charset="0"/>
                <a:ea typeface="宋体" charset="-122"/>
              </a:rPr>
              <a:t>3         </a:t>
            </a:r>
            <a:r>
              <a:rPr lang="en-US" altLang="zh-CN" sz="2400" b="1" i="1" baseline="300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-122"/>
              </a:rPr>
              <a:t>  </a:t>
            </a:r>
            <a:r>
              <a:rPr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-122"/>
              </a:rPr>
              <a:t>2  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charset="0"/>
                <a:ea typeface="宋体" charset="-122"/>
              </a:rPr>
              <a:t>          </a:t>
            </a:r>
            <a:r>
              <a:rPr lang="en-US" altLang="zh-CN" sz="2400" b="1" i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charset="0"/>
                <a:ea typeface="宋体" charset="-122"/>
              </a:rPr>
              <a:t> 4 </a:t>
            </a:r>
            <a:r>
              <a:rPr lang="en-US" altLang="zh-CN" sz="2400" b="1" i="1" dirty="0">
                <a:solidFill>
                  <a:srgbClr val="FFFF00"/>
                </a:solidFill>
                <a:latin typeface="Times New Roman" charset="0"/>
                <a:ea typeface="宋体" charset="-122"/>
              </a:rPr>
              <a:t>            0</a:t>
            </a:r>
            <a:endParaRPr lang="en-US" altLang="zh-CN" sz="2400" b="1" i="1" baseline="-25000" dirty="0">
              <a:solidFill>
                <a:srgbClr val="FFFF00"/>
              </a:solidFill>
              <a:latin typeface="Times New Roman" charset="0"/>
              <a:ea typeface="宋体" charset="-122"/>
            </a:endParaRP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52B972F5-44BA-4316-AE9E-E758E92AA1DC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217738"/>
            <a:ext cx="2514600" cy="152400"/>
            <a:chOff x="3504" y="1056"/>
            <a:chExt cx="1584" cy="96"/>
          </a:xfrm>
        </p:grpSpPr>
        <p:sp>
          <p:nvSpPr>
            <p:cNvPr id="16395" name="Line 9">
              <a:extLst>
                <a:ext uri="{FF2B5EF4-FFF2-40B4-BE49-F238E27FC236}">
                  <a16:creationId xmlns:a16="http://schemas.microsoft.com/office/drawing/2014/main" id="{A5542AC8-3847-41BC-AA35-2847B2FC2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056"/>
              <a:ext cx="192" cy="9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6" name="Line 10">
              <a:extLst>
                <a:ext uri="{FF2B5EF4-FFF2-40B4-BE49-F238E27FC236}">
                  <a16:creationId xmlns:a16="http://schemas.microsoft.com/office/drawing/2014/main" id="{ABF10BC5-E087-4958-8774-5CEE3FA9BE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1056"/>
              <a:ext cx="144" cy="9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11">
              <a:extLst>
                <a:ext uri="{FF2B5EF4-FFF2-40B4-BE49-F238E27FC236}">
                  <a16:creationId xmlns:a16="http://schemas.microsoft.com/office/drawing/2014/main" id="{FE408273-5893-4DC3-9D0A-3FC77B3C5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1056"/>
              <a:ext cx="144" cy="96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420" name="Rectangle 12">
            <a:extLst>
              <a:ext uri="{FF2B5EF4-FFF2-40B4-BE49-F238E27FC236}">
                <a16:creationId xmlns:a16="http://schemas.microsoft.com/office/drawing/2014/main" id="{0185C093-C108-4C46-A19D-B94B2D8B0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98738"/>
            <a:ext cx="35814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          1            2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s</a:t>
            </a:r>
            <a:r>
              <a:rPr lang="en-US" altLang="zh-CN" i="1" baseline="30000">
                <a:latin typeface="Times New Roman" panose="02020603050405020304" pitchFamily="18" charset="0"/>
              </a:rPr>
              <a:t>2           </a:t>
            </a:r>
            <a:r>
              <a:rPr lang="en-US" altLang="zh-CN" i="1">
                <a:latin typeface="Times New Roman" panose="02020603050405020304" pitchFamily="18" charset="0"/>
              </a:rPr>
              <a:t>1             5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1           </a:t>
            </a:r>
            <a:r>
              <a:rPr lang="en-US" altLang="zh-CN" i="1">
                <a:latin typeface="Times New Roman" panose="02020603050405020304" pitchFamily="18" charset="0"/>
              </a:rPr>
              <a:t>-3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0            </a:t>
            </a:r>
            <a:r>
              <a:rPr lang="en-US" altLang="zh-CN" i="1">
                <a:latin typeface="Times New Roman" panose="02020603050405020304" pitchFamily="18" charset="0"/>
              </a:rPr>
              <a:t>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系统不稳定；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且有两个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右半平面的根；</a:t>
            </a:r>
            <a:endParaRPr lang="zh-CN" altLang="en-US" i="1">
              <a:latin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C2992F-89EC-4742-BA9A-0557C3961848}"/>
              </a:ext>
            </a:extLst>
          </p:cNvPr>
          <p:cNvSpPr/>
          <p:nvPr/>
        </p:nvSpPr>
        <p:spPr>
          <a:xfrm>
            <a:off x="123825" y="52388"/>
            <a:ext cx="7280275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应用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1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已知系统，分析其稳定性</a:t>
            </a:r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系统分析</a:t>
            </a:r>
            <a:endParaRPr lang="zh-CN" altLang="en-US" sz="28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74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74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74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7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7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7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7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17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7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17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2" dur="500"/>
                                        <p:tgtEl>
                                          <p:spTgt spid="17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build="p" autoUpdateAnimBg="0"/>
      <p:bldP spid="17414" grpId="0" build="p" autoUpdateAnimBg="0"/>
      <p:bldP spid="17415" grpId="0" build="p" autoUpdateAnimBg="0"/>
      <p:bldP spid="17420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F341C87-73EE-4DFA-8629-4A12C4AEF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38"/>
            <a:ext cx="3313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例</a:t>
            </a:r>
            <a:r>
              <a:rPr lang="en-US" altLang="zh-CN">
                <a:latin typeface="Times New Roman" panose="02020603050405020304" pitchFamily="18" charset="0"/>
              </a:rPr>
              <a:t>2  </a:t>
            </a:r>
            <a:r>
              <a:rPr lang="zh-CN" altLang="en-US">
                <a:latin typeface="Times New Roman" panose="02020603050405020304" pitchFamily="18" charset="0"/>
              </a:rPr>
              <a:t>设有下列多项式：</a:t>
            </a: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73BF79BD-BDB6-4D2D-B06D-38B79B899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68663" y="0"/>
          <a:ext cx="3716337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3" imgW="1417289" imgH="159938" progId="Equation.3">
                  <p:embed/>
                </p:oleObj>
              </mc:Choice>
              <mc:Fallback>
                <p:oleObj name="Equation" r:id="rId3" imgW="1417289" imgH="15993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3" y="0"/>
                        <a:ext cx="3716337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4">
            <a:extLst>
              <a:ext uri="{FF2B5EF4-FFF2-40B4-BE49-F238E27FC236}">
                <a16:creationId xmlns:a16="http://schemas.microsoft.com/office/drawing/2014/main" id="{2C15B44E-E6A4-4DB8-AF44-B5709FD42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33400"/>
            <a:ext cx="4576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用劳斯判据判断系统的稳定性。</a:t>
            </a:r>
          </a:p>
        </p:txBody>
      </p:sp>
      <p:sp>
        <p:nvSpPr>
          <p:cNvPr id="18437" name="Rectangle 5">
            <a:extLst>
              <a:ext uri="{FF2B5EF4-FFF2-40B4-BE49-F238E27FC236}">
                <a16:creationId xmlns:a16="http://schemas.microsoft.com/office/drawing/2014/main" id="{61F2D40F-20C1-4374-814D-09669DC7F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36576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4             </a:t>
            </a:r>
            <a:r>
              <a:rPr lang="en-US" altLang="zh-CN" i="1">
                <a:latin typeface="Times New Roman" panose="02020603050405020304" pitchFamily="18" charset="0"/>
              </a:rPr>
              <a:t>1            1            1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3            </a:t>
            </a:r>
            <a:r>
              <a:rPr lang="en-US" altLang="zh-CN" i="1">
                <a:latin typeface="Times New Roman" panose="02020603050405020304" pitchFamily="18" charset="0"/>
              </a:rPr>
              <a:t>3             3            0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s</a:t>
            </a:r>
            <a:r>
              <a:rPr lang="en-US" altLang="zh-CN" i="1" baseline="30000">
                <a:latin typeface="Times New Roman" panose="02020603050405020304" pitchFamily="18" charset="0"/>
              </a:rPr>
              <a:t>2           </a:t>
            </a:r>
            <a:r>
              <a:rPr lang="en-US" altLang="zh-CN" i="1">
                <a:latin typeface="Times New Roman" panose="02020603050405020304" pitchFamily="18" charset="0"/>
              </a:rPr>
              <a:t>0             1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</a:p>
        </p:txBody>
      </p:sp>
      <p:sp>
        <p:nvSpPr>
          <p:cNvPr id="18438" name="Rectangle 6">
            <a:extLst>
              <a:ext uri="{FF2B5EF4-FFF2-40B4-BE49-F238E27FC236}">
                <a16:creationId xmlns:a16="http://schemas.microsoft.com/office/drawing/2014/main" id="{88ACBEEE-E6A6-46E1-BA3F-9BFA29DA8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667000"/>
            <a:ext cx="45720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1      </a:t>
            </a:r>
            <a:r>
              <a:rPr lang="en-US" altLang="zh-CN" i="1">
                <a:latin typeface="Times New Roman" panose="02020603050405020304" pitchFamily="18" charset="0"/>
              </a:rPr>
              <a:t>(3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i="1">
                <a:latin typeface="Times New Roman" panose="02020603050405020304" pitchFamily="18" charset="0"/>
              </a:rPr>
              <a:t>-3)/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0            </a:t>
            </a:r>
            <a:r>
              <a:rPr lang="en-US" altLang="zh-CN" i="1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因为</a:t>
            </a:r>
            <a:r>
              <a:rPr lang="en-US" altLang="zh-CN" i="1">
                <a:latin typeface="Times New Roman" panose="02020603050405020304" pitchFamily="18" charset="0"/>
              </a:rPr>
              <a:t>(3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i="1">
                <a:latin typeface="Times New Roman" panose="02020603050405020304" pitchFamily="18" charset="0"/>
              </a:rPr>
              <a:t>-3)/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&lt;0,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zh-CN" altLang="en-US">
                <a:latin typeface="Times New Roman" panose="02020603050405020304" pitchFamily="18" charset="0"/>
              </a:rPr>
              <a:t>系统不稳定；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且有两个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右半平面的根；</a:t>
            </a:r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A2A8437B-5DA6-4832-BF15-89550FCE53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286000"/>
            <a:ext cx="228600" cy="228600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0" name="Rectangle 8">
            <a:extLst>
              <a:ext uri="{FF2B5EF4-FFF2-40B4-BE49-F238E27FC236}">
                <a16:creationId xmlns:a16="http://schemas.microsoft.com/office/drawing/2014/main" id="{230BA68E-A091-48D1-A28C-F4010D250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133600"/>
            <a:ext cx="319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18441" name="Rectangle 9">
            <a:extLst>
              <a:ext uri="{FF2B5EF4-FFF2-40B4-BE49-F238E27FC236}">
                <a16:creationId xmlns:a16="http://schemas.microsoft.com/office/drawing/2014/main" id="{2EEFCD3F-A581-4E47-ACFE-FF02D36D5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133600"/>
            <a:ext cx="480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当某行第一列元素为零，而其余元素不全为零时，将第一列零元素设为， 为非常小的正数。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84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uild="p" autoUpdateAnimBg="0"/>
      <p:bldP spid="18438" grpId="0" build="p" autoUpdateAnimBg="0"/>
      <p:bldP spid="18440" grpId="0" autoUpdateAnimBg="0"/>
      <p:bldP spid="18441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6FB573D-22A1-4492-8BB2-60127BCAB4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638"/>
            <a:ext cx="3313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例 </a:t>
            </a:r>
            <a:r>
              <a:rPr lang="en-US" altLang="zh-CN">
                <a:latin typeface="Times New Roman" panose="02020603050405020304" pitchFamily="18" charset="0"/>
              </a:rPr>
              <a:t>3 </a:t>
            </a:r>
            <a:r>
              <a:rPr lang="zh-CN" altLang="en-US">
                <a:latin typeface="Times New Roman" panose="02020603050405020304" pitchFamily="18" charset="0"/>
              </a:rPr>
              <a:t>设有下列多项式：</a:t>
            </a:r>
          </a:p>
        </p:txBody>
      </p:sp>
      <p:graphicFrame>
        <p:nvGraphicFramePr>
          <p:cNvPr id="18435" name="Object 3">
            <a:extLst>
              <a:ext uri="{FF2B5EF4-FFF2-40B4-BE49-F238E27FC236}">
                <a16:creationId xmlns:a16="http://schemas.microsoft.com/office/drawing/2014/main" id="{69A18907-1237-49BD-A6A4-AA238C960B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0"/>
          <a:ext cx="565626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3" imgW="2179391" imgH="159938" progId="Equation.3">
                  <p:embed/>
                </p:oleObj>
              </mc:Choice>
              <mc:Fallback>
                <p:oleObj name="Equation" r:id="rId3" imgW="2179391" imgH="15993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0"/>
                        <a:ext cx="565626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4">
            <a:extLst>
              <a:ext uri="{FF2B5EF4-FFF2-40B4-BE49-F238E27FC236}">
                <a16:creationId xmlns:a16="http://schemas.microsoft.com/office/drawing/2014/main" id="{E566F590-68EF-491C-BD36-5A8203982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33400"/>
            <a:ext cx="5751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用劳斯判据判断系统的不稳定根的个数。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59470CA1-3089-46E8-BDBF-DFC953D9B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66800"/>
            <a:ext cx="4343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5             </a:t>
            </a:r>
            <a:r>
              <a:rPr lang="en-US" altLang="zh-CN" i="1">
                <a:latin typeface="Times New Roman" panose="02020603050405020304" pitchFamily="18" charset="0"/>
              </a:rPr>
              <a:t>1            24           </a:t>
            </a:r>
            <a:r>
              <a:rPr lang="zh-CN" altLang="en-US" i="1">
                <a:latin typeface="Times New Roman" panose="02020603050405020304" pitchFamily="18" charset="0"/>
              </a:rPr>
              <a:t>－</a:t>
            </a:r>
            <a:r>
              <a:rPr lang="en-US" altLang="zh-CN" i="1">
                <a:latin typeface="Times New Roman" panose="02020603050405020304" pitchFamily="18" charset="0"/>
              </a:rPr>
              <a:t>25          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4          </a:t>
            </a:r>
            <a:r>
              <a:rPr lang="en-US" altLang="zh-CN" i="1">
                <a:latin typeface="Times New Roman" panose="02020603050405020304" pitchFamily="18" charset="0"/>
              </a:rPr>
              <a:t>  2            48           </a:t>
            </a:r>
            <a:r>
              <a:rPr lang="zh-CN" altLang="en-US" i="1">
                <a:latin typeface="Times New Roman" panose="02020603050405020304" pitchFamily="18" charset="0"/>
              </a:rPr>
              <a:t>－</a:t>
            </a:r>
            <a:r>
              <a:rPr lang="en-US" altLang="zh-CN" i="1">
                <a:latin typeface="Times New Roman" panose="02020603050405020304" pitchFamily="18" charset="0"/>
              </a:rPr>
              <a:t>50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s</a:t>
            </a:r>
            <a:r>
              <a:rPr lang="en-US" altLang="zh-CN" i="1" baseline="30000">
                <a:latin typeface="Times New Roman" panose="02020603050405020304" pitchFamily="18" charset="0"/>
              </a:rPr>
              <a:t>3            </a:t>
            </a:r>
            <a:r>
              <a:rPr lang="en-US" altLang="zh-CN" i="1">
                <a:latin typeface="Times New Roman" panose="02020603050405020304" pitchFamily="18" charset="0"/>
              </a:rPr>
              <a:t>0             0                0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DBAC6D70-624D-4A98-836D-7628649A2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048000"/>
            <a:ext cx="4572000" cy="210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2     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24     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－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50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1      </a:t>
            </a:r>
            <a:r>
              <a:rPr lang="en-US" altLang="zh-CN" i="1">
                <a:latin typeface="Times New Roman" panose="02020603050405020304" pitchFamily="18" charset="0"/>
              </a:rPr>
              <a:t>112.7           0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0        </a:t>
            </a:r>
            <a:r>
              <a:rPr lang="zh-CN" altLang="en-US" i="1">
                <a:latin typeface="Times New Roman" panose="02020603050405020304" pitchFamily="18" charset="0"/>
              </a:rPr>
              <a:t>－</a:t>
            </a:r>
            <a:r>
              <a:rPr lang="en-US" altLang="zh-CN" i="1">
                <a:latin typeface="Times New Roman" panose="02020603050405020304" pitchFamily="18" charset="0"/>
              </a:rPr>
              <a:t>50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只有一个不稳定根；</a:t>
            </a:r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C8371E5E-062D-4013-ABFB-55057A0BB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752600"/>
            <a:ext cx="449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当某行出现全零行时，将建立辅助多项式。以全零行上一行系数建立辅助多项式</a:t>
            </a:r>
            <a:r>
              <a:rPr lang="en-US" altLang="zh-CN">
                <a:solidFill>
                  <a:schemeClr val="hlin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P(s)</a:t>
            </a:r>
          </a:p>
        </p:txBody>
      </p:sp>
      <p:sp>
        <p:nvSpPr>
          <p:cNvPr id="19464" name="Rectangle 8">
            <a:extLst>
              <a:ext uri="{FF2B5EF4-FFF2-40B4-BE49-F238E27FC236}">
                <a16:creationId xmlns:a16="http://schemas.microsoft.com/office/drawing/2014/main" id="{01CE79CB-E89D-41D0-AC11-921643977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600200"/>
            <a:ext cx="3200400" cy="5334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graphicFrame>
        <p:nvGraphicFramePr>
          <p:cNvPr id="19465" name="Object 9">
            <a:extLst>
              <a:ext uri="{FF2B5EF4-FFF2-40B4-BE49-F238E27FC236}">
                <a16:creationId xmlns:a16="http://schemas.microsoft.com/office/drawing/2014/main" id="{C41230C7-2990-441B-BD3C-71712DFD7F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5238" y="3124200"/>
          <a:ext cx="35560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5" imgW="1348786" imgH="182962" progId="Equation.3">
                  <p:embed/>
                </p:oleObj>
              </mc:Choice>
              <mc:Fallback>
                <p:oleObj name="Equation" r:id="rId5" imgW="1348786" imgH="18296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238" y="3124200"/>
                        <a:ext cx="35560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10">
            <a:extLst>
              <a:ext uri="{FF2B5EF4-FFF2-40B4-BE49-F238E27FC236}">
                <a16:creationId xmlns:a16="http://schemas.microsoft.com/office/drawing/2014/main" id="{8B9FA14A-1CC8-4E55-BBE7-9F765BB88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8963" y="3908425"/>
          <a:ext cx="28448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7" imgW="1074527" imgH="350493" progId="Equation.3">
                  <p:embed/>
                </p:oleObj>
              </mc:Choice>
              <mc:Fallback>
                <p:oleObj name="Equation" r:id="rId7" imgW="1074527" imgH="35049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3908425"/>
                        <a:ext cx="28448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>
            <a:extLst>
              <a:ext uri="{FF2B5EF4-FFF2-40B4-BE49-F238E27FC236}">
                <a16:creationId xmlns:a16="http://schemas.microsoft.com/office/drawing/2014/main" id="{3D340AFD-7E6D-40B9-9DB1-DF914C144E07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286000"/>
            <a:ext cx="2819400" cy="228600"/>
            <a:chOff x="768" y="1440"/>
            <a:chExt cx="1776" cy="144"/>
          </a:xfrm>
        </p:grpSpPr>
        <p:sp>
          <p:nvSpPr>
            <p:cNvPr id="18445" name="Line 12">
              <a:extLst>
                <a:ext uri="{FF2B5EF4-FFF2-40B4-BE49-F238E27FC236}">
                  <a16:creationId xmlns:a16="http://schemas.microsoft.com/office/drawing/2014/main" id="{9A2D3C2E-0EC1-49C4-9F7A-3ECF15319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1440"/>
              <a:ext cx="192" cy="14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Line 13">
              <a:extLst>
                <a:ext uri="{FF2B5EF4-FFF2-40B4-BE49-F238E27FC236}">
                  <a16:creationId xmlns:a16="http://schemas.microsoft.com/office/drawing/2014/main" id="{C8DC3765-6EE9-4E16-895E-1C0B144D67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440"/>
              <a:ext cx="192" cy="14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Line 14">
              <a:extLst>
                <a:ext uri="{FF2B5EF4-FFF2-40B4-BE49-F238E27FC236}">
                  <a16:creationId xmlns:a16="http://schemas.microsoft.com/office/drawing/2014/main" id="{EFF854BC-D748-4F6E-A89F-1129E8773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440"/>
              <a:ext cx="192" cy="144"/>
            </a:xfrm>
            <a:prstGeom prst="line">
              <a:avLst/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9471" name="Rectangle 15">
            <a:extLst>
              <a:ext uri="{FF2B5EF4-FFF2-40B4-BE49-F238E27FC236}">
                <a16:creationId xmlns:a16="http://schemas.microsoft.com/office/drawing/2014/main" id="{27374431-4017-43A7-99DF-13C94914B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2855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8            96              0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94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94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94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94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uild="p" autoUpdateAnimBg="0"/>
      <p:bldP spid="19462" grpId="0" build="p" autoUpdateAnimBg="0"/>
      <p:bldP spid="19463" grpId="0" build="p" autoUpdateAnimBg="0"/>
      <p:bldP spid="19464" grpId="0" animBg="1"/>
      <p:bldP spid="19471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>
            <a:extLst>
              <a:ext uri="{FF2B5EF4-FFF2-40B4-BE49-F238E27FC236}">
                <a16:creationId xmlns:a16="http://schemas.microsoft.com/office/drawing/2014/main" id="{A2F49134-F77A-4263-9A12-D7B3DCBA9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200"/>
            <a:ext cx="4114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/>
              <a:t>设系统特征方程为：</a:t>
            </a:r>
          </a:p>
        </p:txBody>
      </p:sp>
      <p:sp>
        <p:nvSpPr>
          <p:cNvPr id="36867" name="Text Box 3">
            <a:extLst>
              <a:ext uri="{FF2B5EF4-FFF2-40B4-BE49-F238E27FC236}">
                <a16:creationId xmlns:a16="http://schemas.microsoft.com/office/drawing/2014/main" id="{FFA5C837-A3E9-4F9C-97A5-19BDE830B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730250"/>
            <a:ext cx="5715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0000CC"/>
                </a:solidFill>
              </a:rPr>
              <a:t>s</a:t>
            </a:r>
            <a:r>
              <a:rPr kumimoji="1" lang="en-US" altLang="zh-CN" sz="3600" b="1" baseline="30000">
                <a:solidFill>
                  <a:srgbClr val="0000CC"/>
                </a:solidFill>
              </a:rPr>
              <a:t>6</a:t>
            </a:r>
            <a:r>
              <a:rPr kumimoji="1" lang="en-US" altLang="zh-CN" sz="3600" b="1">
                <a:solidFill>
                  <a:srgbClr val="0000CC"/>
                </a:solidFill>
              </a:rPr>
              <a:t>+2s</a:t>
            </a:r>
            <a:r>
              <a:rPr kumimoji="1" lang="en-US" altLang="zh-CN" sz="3600" b="1" baseline="30000">
                <a:solidFill>
                  <a:srgbClr val="0000CC"/>
                </a:solidFill>
              </a:rPr>
              <a:t>5</a:t>
            </a:r>
            <a:r>
              <a:rPr kumimoji="1" lang="en-US" altLang="zh-CN" sz="3600" b="1">
                <a:solidFill>
                  <a:srgbClr val="0000CC"/>
                </a:solidFill>
              </a:rPr>
              <a:t>+3s</a:t>
            </a:r>
            <a:r>
              <a:rPr kumimoji="1" lang="en-US" altLang="zh-CN" sz="3600" b="1" baseline="30000">
                <a:solidFill>
                  <a:srgbClr val="0000CC"/>
                </a:solidFill>
              </a:rPr>
              <a:t>4</a:t>
            </a:r>
            <a:r>
              <a:rPr kumimoji="1" lang="en-US" altLang="zh-CN" sz="3600" b="1">
                <a:solidFill>
                  <a:srgbClr val="0000CC"/>
                </a:solidFill>
              </a:rPr>
              <a:t>+4s</a:t>
            </a:r>
            <a:r>
              <a:rPr kumimoji="1" lang="en-US" altLang="zh-CN" sz="3600" b="1" baseline="30000">
                <a:solidFill>
                  <a:srgbClr val="0000CC"/>
                </a:solidFill>
              </a:rPr>
              <a:t>3</a:t>
            </a:r>
            <a:r>
              <a:rPr kumimoji="1" lang="en-US" altLang="zh-CN" sz="3600" b="1">
                <a:solidFill>
                  <a:srgbClr val="0000CC"/>
                </a:solidFill>
              </a:rPr>
              <a:t>+5s</a:t>
            </a:r>
            <a:r>
              <a:rPr kumimoji="1" lang="en-US" altLang="zh-CN" sz="3600" b="1" baseline="30000">
                <a:solidFill>
                  <a:srgbClr val="0000CC"/>
                </a:solidFill>
              </a:rPr>
              <a:t>2</a:t>
            </a:r>
            <a:r>
              <a:rPr kumimoji="1" lang="en-US" altLang="zh-CN" sz="3600" b="1">
                <a:solidFill>
                  <a:srgbClr val="0000CC"/>
                </a:solidFill>
              </a:rPr>
              <a:t>+6s+7=0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E540C5B3-DB84-4E73-8571-F1E69609B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14600"/>
            <a:ext cx="7334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0000CC"/>
                </a:solidFill>
              </a:rPr>
              <a:t>劳   斯   表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83831013-66A6-479B-959B-5A6C4307DAA7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676400"/>
            <a:ext cx="533400" cy="3810000"/>
            <a:chOff x="816" y="1056"/>
            <a:chExt cx="336" cy="2400"/>
          </a:xfrm>
        </p:grpSpPr>
        <p:sp>
          <p:nvSpPr>
            <p:cNvPr id="19540" name="Text Box 6">
              <a:extLst>
                <a:ext uri="{FF2B5EF4-FFF2-40B4-BE49-F238E27FC236}">
                  <a16:creationId xmlns:a16="http://schemas.microsoft.com/office/drawing/2014/main" id="{A9E615AA-10C6-4DE2-A637-2107F0847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056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s</a:t>
              </a:r>
              <a:r>
                <a:rPr kumimoji="1" lang="en-US" altLang="zh-CN" b="1" baseline="30000"/>
                <a:t>6</a:t>
              </a:r>
              <a:endParaRPr kumimoji="1" lang="en-US" altLang="zh-CN" b="1"/>
            </a:p>
          </p:txBody>
        </p:sp>
        <p:sp>
          <p:nvSpPr>
            <p:cNvPr id="19541" name="Text Box 7">
              <a:extLst>
                <a:ext uri="{FF2B5EF4-FFF2-40B4-BE49-F238E27FC236}">
                  <a16:creationId xmlns:a16="http://schemas.microsoft.com/office/drawing/2014/main" id="{C1C0DABF-B83B-4C9D-A219-A925AC033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57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s</a:t>
              </a:r>
              <a:r>
                <a:rPr kumimoji="1" lang="en-US" altLang="zh-CN" b="1" baseline="30000"/>
                <a:t>5</a:t>
              </a:r>
              <a:endParaRPr kumimoji="1" lang="en-US" altLang="zh-CN" b="1"/>
            </a:p>
          </p:txBody>
        </p:sp>
        <p:sp>
          <p:nvSpPr>
            <p:cNvPr id="19542" name="Text Box 8">
              <a:extLst>
                <a:ext uri="{FF2B5EF4-FFF2-40B4-BE49-F238E27FC236}">
                  <a16:creationId xmlns:a16="http://schemas.microsoft.com/office/drawing/2014/main" id="{785A46D9-AEAB-4CDE-8D84-2C5B25646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091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s</a:t>
              </a:r>
              <a:r>
                <a:rPr kumimoji="1" lang="en-US" altLang="zh-CN" b="1" baseline="30000"/>
                <a:t>0</a:t>
              </a:r>
              <a:endParaRPr kumimoji="1" lang="en-US" altLang="zh-CN" b="1"/>
            </a:p>
          </p:txBody>
        </p:sp>
        <p:sp>
          <p:nvSpPr>
            <p:cNvPr id="19543" name="Text Box 9">
              <a:extLst>
                <a:ext uri="{FF2B5EF4-FFF2-40B4-BE49-F238E27FC236}">
                  <a16:creationId xmlns:a16="http://schemas.microsoft.com/office/drawing/2014/main" id="{73BA1D54-780F-4724-A46A-2606E3DA1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55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s</a:t>
              </a:r>
              <a:r>
                <a:rPr kumimoji="1" lang="en-US" altLang="zh-CN" b="1" baseline="30000"/>
                <a:t>1</a:t>
              </a:r>
              <a:endParaRPr kumimoji="1" lang="en-US" altLang="zh-CN" b="1"/>
            </a:p>
          </p:txBody>
        </p:sp>
        <p:sp>
          <p:nvSpPr>
            <p:cNvPr id="19544" name="Text Box 10">
              <a:extLst>
                <a:ext uri="{FF2B5EF4-FFF2-40B4-BE49-F238E27FC236}">
                  <a16:creationId xmlns:a16="http://schemas.microsoft.com/office/drawing/2014/main" id="{BD25B850-3DA5-4798-AD2A-ECC78D167C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19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s</a:t>
              </a:r>
              <a:r>
                <a:rPr kumimoji="1" lang="en-US" altLang="zh-CN" b="1" baseline="30000"/>
                <a:t>2</a:t>
              </a:r>
              <a:endParaRPr kumimoji="1" lang="en-US" altLang="zh-CN" b="1"/>
            </a:p>
          </p:txBody>
        </p:sp>
        <p:sp>
          <p:nvSpPr>
            <p:cNvPr id="19545" name="Text Box 11">
              <a:extLst>
                <a:ext uri="{FF2B5EF4-FFF2-40B4-BE49-F238E27FC236}">
                  <a16:creationId xmlns:a16="http://schemas.microsoft.com/office/drawing/2014/main" id="{311267EB-A72A-4BA6-A0C5-4990961263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03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s</a:t>
              </a:r>
              <a:r>
                <a:rPr kumimoji="1" lang="en-US" altLang="zh-CN" b="1" baseline="30000"/>
                <a:t>3</a:t>
              </a:r>
              <a:endParaRPr kumimoji="1" lang="en-US" altLang="zh-CN" b="1"/>
            </a:p>
          </p:txBody>
        </p:sp>
        <p:sp>
          <p:nvSpPr>
            <p:cNvPr id="19546" name="Text Box 12">
              <a:extLst>
                <a:ext uri="{FF2B5EF4-FFF2-40B4-BE49-F238E27FC236}">
                  <a16:creationId xmlns:a16="http://schemas.microsoft.com/office/drawing/2014/main" id="{BE3B965D-5057-4804-B05C-D16B024887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699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s</a:t>
              </a:r>
              <a:r>
                <a:rPr kumimoji="1" lang="en-US" altLang="zh-CN" b="1" baseline="30000"/>
                <a:t>4</a:t>
              </a:r>
              <a:endParaRPr kumimoji="1" lang="en-US" altLang="zh-CN" b="1"/>
            </a:p>
          </p:txBody>
        </p:sp>
      </p:grpSp>
      <p:grpSp>
        <p:nvGrpSpPr>
          <p:cNvPr id="3" name="Group 13">
            <a:extLst>
              <a:ext uri="{FF2B5EF4-FFF2-40B4-BE49-F238E27FC236}">
                <a16:creationId xmlns:a16="http://schemas.microsoft.com/office/drawing/2014/main" id="{28A38857-E249-4232-BCF7-220AD13CD91B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752600"/>
            <a:ext cx="4419600" cy="3581400"/>
            <a:chOff x="816" y="1104"/>
            <a:chExt cx="2784" cy="2256"/>
          </a:xfrm>
        </p:grpSpPr>
        <p:sp>
          <p:nvSpPr>
            <p:cNvPr id="19538" name="Line 14">
              <a:extLst>
                <a:ext uri="{FF2B5EF4-FFF2-40B4-BE49-F238E27FC236}">
                  <a16:creationId xmlns:a16="http://schemas.microsoft.com/office/drawing/2014/main" id="{0F4344DF-60F8-47F4-B302-655269A93E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104"/>
              <a:ext cx="0" cy="2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9" name="Line 15">
              <a:extLst>
                <a:ext uri="{FF2B5EF4-FFF2-40B4-BE49-F238E27FC236}">
                  <a16:creationId xmlns:a16="http://schemas.microsoft.com/office/drawing/2014/main" id="{3E0F86F5-0AB3-4378-A1C4-E5FB0D170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680"/>
              <a:ext cx="278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8A6FC7FC-0C30-4533-997D-EA71A1F6432F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600200"/>
            <a:ext cx="3657600" cy="1112838"/>
            <a:chOff x="1248" y="1008"/>
            <a:chExt cx="2304" cy="701"/>
          </a:xfrm>
        </p:grpSpPr>
        <p:sp>
          <p:nvSpPr>
            <p:cNvPr id="19531" name="Text Box 17">
              <a:extLst>
                <a:ext uri="{FF2B5EF4-FFF2-40B4-BE49-F238E27FC236}">
                  <a16:creationId xmlns:a16="http://schemas.microsoft.com/office/drawing/2014/main" id="{355267D0-8D58-4C80-9C06-5992F4E11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00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1</a:t>
              </a:r>
            </a:p>
          </p:txBody>
        </p:sp>
        <p:sp>
          <p:nvSpPr>
            <p:cNvPr id="19532" name="Text Box 18">
              <a:extLst>
                <a:ext uri="{FF2B5EF4-FFF2-40B4-BE49-F238E27FC236}">
                  <a16:creationId xmlns:a16="http://schemas.microsoft.com/office/drawing/2014/main" id="{7EE4D4C0-829A-4846-B4ED-D3E3F7856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344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19533" name="Text Box 19">
              <a:extLst>
                <a:ext uri="{FF2B5EF4-FFF2-40B4-BE49-F238E27FC236}">
                  <a16:creationId xmlns:a16="http://schemas.microsoft.com/office/drawing/2014/main" id="{EEBAAFF1-33C3-4F9C-8E41-B664F4FF6B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344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4</a:t>
              </a:r>
            </a:p>
          </p:txBody>
        </p:sp>
        <p:sp>
          <p:nvSpPr>
            <p:cNvPr id="19534" name="Text Box 20">
              <a:extLst>
                <a:ext uri="{FF2B5EF4-FFF2-40B4-BE49-F238E27FC236}">
                  <a16:creationId xmlns:a16="http://schemas.microsoft.com/office/drawing/2014/main" id="{1BF5A71D-C455-4438-9743-C688ED1BEE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344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6</a:t>
              </a:r>
            </a:p>
          </p:txBody>
        </p:sp>
        <p:sp>
          <p:nvSpPr>
            <p:cNvPr id="19535" name="Text Box 21">
              <a:extLst>
                <a:ext uri="{FF2B5EF4-FFF2-40B4-BE49-F238E27FC236}">
                  <a16:creationId xmlns:a16="http://schemas.microsoft.com/office/drawing/2014/main" id="{55B4B49A-53AE-4696-88B6-A8D6C2BF6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00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3</a:t>
              </a:r>
            </a:p>
          </p:txBody>
        </p:sp>
        <p:sp>
          <p:nvSpPr>
            <p:cNvPr id="19536" name="Text Box 22">
              <a:extLst>
                <a:ext uri="{FF2B5EF4-FFF2-40B4-BE49-F238E27FC236}">
                  <a16:creationId xmlns:a16="http://schemas.microsoft.com/office/drawing/2014/main" id="{8500D448-5180-460B-BA2E-8506E10310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00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5</a:t>
              </a:r>
            </a:p>
          </p:txBody>
        </p:sp>
        <p:sp>
          <p:nvSpPr>
            <p:cNvPr id="19537" name="Text Box 23">
              <a:extLst>
                <a:ext uri="{FF2B5EF4-FFF2-40B4-BE49-F238E27FC236}">
                  <a16:creationId xmlns:a16="http://schemas.microsoft.com/office/drawing/2014/main" id="{5205AD9E-D040-4AEA-8AB1-11594AD84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00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7</a:t>
              </a:r>
            </a:p>
          </p:txBody>
        </p:sp>
      </p:grpSp>
      <p:sp>
        <p:nvSpPr>
          <p:cNvPr id="36888" name="Line 24">
            <a:extLst>
              <a:ext uri="{FF2B5EF4-FFF2-40B4-BE49-F238E27FC236}">
                <a16:creationId xmlns:a16="http://schemas.microsoft.com/office/drawing/2014/main" id="{49A8852B-2BD6-41C6-9BB5-207873B6F1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905000"/>
            <a:ext cx="7620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9" name="Line 25">
            <a:extLst>
              <a:ext uri="{FF2B5EF4-FFF2-40B4-BE49-F238E27FC236}">
                <a16:creationId xmlns:a16="http://schemas.microsoft.com/office/drawing/2014/main" id="{B525956A-BE31-4A1D-83FF-20590DBCE4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905000"/>
            <a:ext cx="685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0" name="Text Box 26">
            <a:extLst>
              <a:ext uri="{FF2B5EF4-FFF2-40B4-BE49-F238E27FC236}">
                <a16:creationId xmlns:a16="http://schemas.microsoft.com/office/drawing/2014/main" id="{69A0822B-70B9-48FF-825C-C8CEDC088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057400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/>
              <a:t>(6</a:t>
            </a:r>
            <a:r>
              <a:rPr kumimoji="1" lang="zh-CN" altLang="en-US" sz="2400"/>
              <a:t>－</a:t>
            </a:r>
            <a:r>
              <a:rPr kumimoji="1" lang="en-US" altLang="zh-CN" sz="2400"/>
              <a:t>4)/2=1</a:t>
            </a:r>
          </a:p>
        </p:txBody>
      </p:sp>
      <p:sp>
        <p:nvSpPr>
          <p:cNvPr id="36891" name="Text Box 27">
            <a:extLst>
              <a:ext uri="{FF2B5EF4-FFF2-40B4-BE49-F238E27FC236}">
                <a16:creationId xmlns:a16="http://schemas.microsoft.com/office/drawing/2014/main" id="{F65CE701-AE12-4C1B-BD39-118CA4061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667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/>
              <a:t>1</a:t>
            </a:r>
          </a:p>
        </p:txBody>
      </p:sp>
      <p:sp>
        <p:nvSpPr>
          <p:cNvPr id="36892" name="Rectangle 28">
            <a:extLst>
              <a:ext uri="{FF2B5EF4-FFF2-40B4-BE49-F238E27FC236}">
                <a16:creationId xmlns:a16="http://schemas.microsoft.com/office/drawing/2014/main" id="{AEAF1817-CED9-43AA-8E8F-49153773F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057400"/>
            <a:ext cx="1600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893" name="Line 29">
            <a:extLst>
              <a:ext uri="{FF2B5EF4-FFF2-40B4-BE49-F238E27FC236}">
                <a16:creationId xmlns:a16="http://schemas.microsoft.com/office/drawing/2014/main" id="{F4211988-5C21-4BD8-A27C-C914E13734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905000"/>
            <a:ext cx="18288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4" name="Line 30">
            <a:extLst>
              <a:ext uri="{FF2B5EF4-FFF2-40B4-BE49-F238E27FC236}">
                <a16:creationId xmlns:a16="http://schemas.microsoft.com/office/drawing/2014/main" id="{D8D61EA7-3BD2-4D5C-A22E-0420B6A7FB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3625" y="1909763"/>
            <a:ext cx="1749425" cy="49371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5" name="Text Box 31">
            <a:extLst>
              <a:ext uri="{FF2B5EF4-FFF2-40B4-BE49-F238E27FC236}">
                <a16:creationId xmlns:a16="http://schemas.microsoft.com/office/drawing/2014/main" id="{05D5AC4E-00BB-4A17-8B0A-B692849B3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057400"/>
            <a:ext cx="228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/>
              <a:t>(10-6)/2=2</a:t>
            </a:r>
          </a:p>
        </p:txBody>
      </p:sp>
      <p:sp>
        <p:nvSpPr>
          <p:cNvPr id="36896" name="Text Box 32">
            <a:extLst>
              <a:ext uri="{FF2B5EF4-FFF2-40B4-BE49-F238E27FC236}">
                <a16:creationId xmlns:a16="http://schemas.microsoft.com/office/drawing/2014/main" id="{40661E3A-DDAD-40FA-98AE-5D2D7C277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667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/>
              <a:t>2</a:t>
            </a:r>
          </a:p>
        </p:txBody>
      </p:sp>
      <p:sp>
        <p:nvSpPr>
          <p:cNvPr id="36897" name="Rectangle 33">
            <a:extLst>
              <a:ext uri="{FF2B5EF4-FFF2-40B4-BE49-F238E27FC236}">
                <a16:creationId xmlns:a16="http://schemas.microsoft.com/office/drawing/2014/main" id="{22085B4A-4513-4588-82CD-F7780B5A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133600"/>
            <a:ext cx="22098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898" name="Line 34">
            <a:extLst>
              <a:ext uri="{FF2B5EF4-FFF2-40B4-BE49-F238E27FC236}">
                <a16:creationId xmlns:a16="http://schemas.microsoft.com/office/drawing/2014/main" id="{601B9830-8C2E-408D-BD95-EE74BC17DF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1905000"/>
            <a:ext cx="2895600" cy="533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99" name="Line 35">
            <a:extLst>
              <a:ext uri="{FF2B5EF4-FFF2-40B4-BE49-F238E27FC236}">
                <a16:creationId xmlns:a16="http://schemas.microsoft.com/office/drawing/2014/main" id="{55C33D5A-CB5E-4C29-BCD2-ABAE92B41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1905000"/>
            <a:ext cx="3048000" cy="533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00" name="Text Box 36">
            <a:extLst>
              <a:ext uri="{FF2B5EF4-FFF2-40B4-BE49-F238E27FC236}">
                <a16:creationId xmlns:a16="http://schemas.microsoft.com/office/drawing/2014/main" id="{FA1F6626-53D2-4082-8032-3466D623C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6638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/>
              <a:t>7</a:t>
            </a:r>
          </a:p>
        </p:txBody>
      </p:sp>
      <p:sp>
        <p:nvSpPr>
          <p:cNvPr id="36901" name="Rectangle 37">
            <a:extLst>
              <a:ext uri="{FF2B5EF4-FFF2-40B4-BE49-F238E27FC236}">
                <a16:creationId xmlns:a16="http://schemas.microsoft.com/office/drawing/2014/main" id="{E5C20BEA-9769-4E2D-9266-8B8BCD67C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676400"/>
            <a:ext cx="3581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5" name="Group 38">
            <a:extLst>
              <a:ext uri="{FF2B5EF4-FFF2-40B4-BE49-F238E27FC236}">
                <a16:creationId xmlns:a16="http://schemas.microsoft.com/office/drawing/2014/main" id="{0EAC5C1F-9151-43C7-B520-56ADEEACA7EB}"/>
              </a:ext>
            </a:extLst>
          </p:cNvPr>
          <p:cNvGrpSpPr>
            <a:grpSpLocks/>
          </p:cNvGrpSpPr>
          <p:nvPr/>
        </p:nvGrpSpPr>
        <p:grpSpPr bwMode="auto">
          <a:xfrm>
            <a:off x="2000250" y="1630363"/>
            <a:ext cx="3657600" cy="1112837"/>
            <a:chOff x="1248" y="1008"/>
            <a:chExt cx="2304" cy="701"/>
          </a:xfrm>
        </p:grpSpPr>
        <p:sp>
          <p:nvSpPr>
            <p:cNvPr id="19524" name="Text Box 39">
              <a:extLst>
                <a:ext uri="{FF2B5EF4-FFF2-40B4-BE49-F238E27FC236}">
                  <a16:creationId xmlns:a16="http://schemas.microsoft.com/office/drawing/2014/main" id="{0CE1364F-06E0-4F7A-8304-ECB24DCF77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00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1</a:t>
              </a:r>
            </a:p>
          </p:txBody>
        </p:sp>
        <p:sp>
          <p:nvSpPr>
            <p:cNvPr id="19525" name="Text Box 40">
              <a:extLst>
                <a:ext uri="{FF2B5EF4-FFF2-40B4-BE49-F238E27FC236}">
                  <a16:creationId xmlns:a16="http://schemas.microsoft.com/office/drawing/2014/main" id="{BC131D7D-5D21-4643-BB11-5BD250294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344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19526" name="Text Box 41">
              <a:extLst>
                <a:ext uri="{FF2B5EF4-FFF2-40B4-BE49-F238E27FC236}">
                  <a16:creationId xmlns:a16="http://schemas.microsoft.com/office/drawing/2014/main" id="{5A000F94-D4E5-404A-9D87-70B067E6F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344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4</a:t>
              </a:r>
            </a:p>
          </p:txBody>
        </p:sp>
        <p:sp>
          <p:nvSpPr>
            <p:cNvPr id="19527" name="Text Box 42">
              <a:extLst>
                <a:ext uri="{FF2B5EF4-FFF2-40B4-BE49-F238E27FC236}">
                  <a16:creationId xmlns:a16="http://schemas.microsoft.com/office/drawing/2014/main" id="{A76039B3-57D2-4C55-B569-5EFDB1547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344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6</a:t>
              </a:r>
            </a:p>
          </p:txBody>
        </p:sp>
        <p:sp>
          <p:nvSpPr>
            <p:cNvPr id="19528" name="Text Box 43">
              <a:extLst>
                <a:ext uri="{FF2B5EF4-FFF2-40B4-BE49-F238E27FC236}">
                  <a16:creationId xmlns:a16="http://schemas.microsoft.com/office/drawing/2014/main" id="{68721869-793B-4B91-8099-57232F744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00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3</a:t>
              </a:r>
            </a:p>
          </p:txBody>
        </p:sp>
        <p:sp>
          <p:nvSpPr>
            <p:cNvPr id="19529" name="Text Box 44">
              <a:extLst>
                <a:ext uri="{FF2B5EF4-FFF2-40B4-BE49-F238E27FC236}">
                  <a16:creationId xmlns:a16="http://schemas.microsoft.com/office/drawing/2014/main" id="{30A0DC01-B03E-4063-AA06-51D1B81B63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00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5</a:t>
              </a:r>
            </a:p>
          </p:txBody>
        </p:sp>
        <p:sp>
          <p:nvSpPr>
            <p:cNvPr id="19530" name="Text Box 45">
              <a:extLst>
                <a:ext uri="{FF2B5EF4-FFF2-40B4-BE49-F238E27FC236}">
                  <a16:creationId xmlns:a16="http://schemas.microsoft.com/office/drawing/2014/main" id="{B27441BE-6D2B-41EB-98BD-696E71C4D3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00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7</a:t>
              </a:r>
            </a:p>
          </p:txBody>
        </p:sp>
      </p:grpSp>
      <p:sp>
        <p:nvSpPr>
          <p:cNvPr id="36910" name="Text Box 46">
            <a:extLst>
              <a:ext uri="{FF2B5EF4-FFF2-40B4-BE49-F238E27FC236}">
                <a16:creationId xmlns:a16="http://schemas.microsoft.com/office/drawing/2014/main" id="{4F34DE4E-0C45-49E0-8E80-5F72F4734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667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36911" name="Line 47">
            <a:extLst>
              <a:ext uri="{FF2B5EF4-FFF2-40B4-BE49-F238E27FC236}">
                <a16:creationId xmlns:a16="http://schemas.microsoft.com/office/drawing/2014/main" id="{6EA97946-CD91-4943-949B-6F6BFE47BC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514600"/>
            <a:ext cx="7620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2" name="Line 48">
            <a:extLst>
              <a:ext uri="{FF2B5EF4-FFF2-40B4-BE49-F238E27FC236}">
                <a16:creationId xmlns:a16="http://schemas.microsoft.com/office/drawing/2014/main" id="{CA72E4D6-E837-4FE4-A85D-756ADD27BC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3150" y="2495550"/>
            <a:ext cx="628650" cy="552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3" name="Text Box 49">
            <a:extLst>
              <a:ext uri="{FF2B5EF4-FFF2-40B4-BE49-F238E27FC236}">
                <a16:creationId xmlns:a16="http://schemas.microsoft.com/office/drawing/2014/main" id="{B50C1CD5-9AB4-4A87-9D90-A119FC5C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24485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/>
              <a:t>0</a:t>
            </a:r>
          </a:p>
        </p:txBody>
      </p:sp>
      <p:sp>
        <p:nvSpPr>
          <p:cNvPr id="36914" name="Line 50">
            <a:extLst>
              <a:ext uri="{FF2B5EF4-FFF2-40B4-BE49-F238E27FC236}">
                <a16:creationId xmlns:a16="http://schemas.microsoft.com/office/drawing/2014/main" id="{F8326BB6-8D86-474C-B5C6-53A2C0CC3F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2438400"/>
            <a:ext cx="18288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5" name="Line 51">
            <a:extLst>
              <a:ext uri="{FF2B5EF4-FFF2-40B4-BE49-F238E27FC236}">
                <a16:creationId xmlns:a16="http://schemas.microsoft.com/office/drawing/2014/main" id="{C76ED6FC-4D2A-44AB-A993-E1B6C40E9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438400"/>
            <a:ext cx="18288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16" name="Text Box 52">
            <a:extLst>
              <a:ext uri="{FF2B5EF4-FFF2-40B4-BE49-F238E27FC236}">
                <a16:creationId xmlns:a16="http://schemas.microsoft.com/office/drawing/2014/main" id="{7EC8FF97-5750-4941-A7E9-6DC32A00B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667000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/>
              <a:t>(6-14)/1= -8</a:t>
            </a:r>
          </a:p>
        </p:txBody>
      </p:sp>
      <p:sp>
        <p:nvSpPr>
          <p:cNvPr id="36917" name="Text Box 53">
            <a:extLst>
              <a:ext uri="{FF2B5EF4-FFF2-40B4-BE49-F238E27FC236}">
                <a16:creationId xmlns:a16="http://schemas.microsoft.com/office/drawing/2014/main" id="{9AEA04A7-8C7C-4D1E-8BFE-89C2DFC51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3" y="32258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/>
              <a:t>-8</a:t>
            </a:r>
          </a:p>
        </p:txBody>
      </p:sp>
      <p:sp>
        <p:nvSpPr>
          <p:cNvPr id="36918" name="Rectangle 54">
            <a:extLst>
              <a:ext uri="{FF2B5EF4-FFF2-40B4-BE49-F238E27FC236}">
                <a16:creationId xmlns:a16="http://schemas.microsoft.com/office/drawing/2014/main" id="{DF81CE44-408D-4079-86CF-B53BFA3B1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2667000"/>
            <a:ext cx="1752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919" name="Rectangle 55">
            <a:extLst>
              <a:ext uri="{FF2B5EF4-FFF2-40B4-BE49-F238E27FC236}">
                <a16:creationId xmlns:a16="http://schemas.microsoft.com/office/drawing/2014/main" id="{290C6981-9ADA-4FBA-9C91-DACFF7B7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28600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6" name="Group 56">
            <a:extLst>
              <a:ext uri="{FF2B5EF4-FFF2-40B4-BE49-F238E27FC236}">
                <a16:creationId xmlns:a16="http://schemas.microsoft.com/office/drawing/2014/main" id="{3F47813E-9A05-48EB-AEEC-217C7AA38A04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2166938"/>
            <a:ext cx="2209800" cy="1109662"/>
            <a:chOff x="1248" y="1365"/>
            <a:chExt cx="1392" cy="699"/>
          </a:xfrm>
        </p:grpSpPr>
        <p:sp>
          <p:nvSpPr>
            <p:cNvPr id="19521" name="Text Box 57">
              <a:extLst>
                <a:ext uri="{FF2B5EF4-FFF2-40B4-BE49-F238E27FC236}">
                  <a16:creationId xmlns:a16="http://schemas.microsoft.com/office/drawing/2014/main" id="{AD602342-7F89-4EED-90AC-2433CE0E1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365"/>
              <a:ext cx="11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AutoNum type="arabicPlain" startAt="2"/>
              </a:pPr>
              <a:r>
                <a:rPr kumimoji="1" lang="en-US" altLang="zh-CN" b="1"/>
                <a:t>     4</a:t>
              </a:r>
            </a:p>
          </p:txBody>
        </p:sp>
        <p:sp>
          <p:nvSpPr>
            <p:cNvPr id="19522" name="Text Box 58">
              <a:extLst>
                <a:ext uri="{FF2B5EF4-FFF2-40B4-BE49-F238E27FC236}">
                  <a16:creationId xmlns:a16="http://schemas.microsoft.com/office/drawing/2014/main" id="{DBB32712-015B-44F1-8839-3A2DEC540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699"/>
              <a:ext cx="110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1        2</a:t>
              </a:r>
            </a:p>
          </p:txBody>
        </p:sp>
        <p:sp>
          <p:nvSpPr>
            <p:cNvPr id="19523" name="Line 59">
              <a:extLst>
                <a:ext uri="{FF2B5EF4-FFF2-40B4-BE49-F238E27FC236}">
                  <a16:creationId xmlns:a16="http://schemas.microsoft.com/office/drawing/2014/main" id="{01B529AF-8D12-4532-8C99-91D3BB099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80"/>
              <a:ext cx="13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6924" name="Rectangle 60">
            <a:extLst>
              <a:ext uri="{FF2B5EF4-FFF2-40B4-BE49-F238E27FC236}">
                <a16:creationId xmlns:a16="http://schemas.microsoft.com/office/drawing/2014/main" id="{CE2251FC-4902-4194-94FB-E909B19ED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67400" y="-152400"/>
            <a:ext cx="3581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rgbClr val="FF0066"/>
                </a:solidFill>
              </a:rPr>
              <a:t>劳斯表介绍</a:t>
            </a:r>
          </a:p>
        </p:txBody>
      </p:sp>
      <p:sp>
        <p:nvSpPr>
          <p:cNvPr id="36925" name="Text Box 61">
            <a:extLst>
              <a:ext uri="{FF2B5EF4-FFF2-40B4-BE49-F238E27FC236}">
                <a16:creationId xmlns:a16="http://schemas.microsoft.com/office/drawing/2014/main" id="{8E97B90C-2500-45E9-ACDC-B67D6C3FB3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590800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FF3300"/>
                </a:solidFill>
              </a:rPr>
              <a:t>劳斯表特点</a:t>
            </a:r>
          </a:p>
        </p:txBody>
      </p:sp>
      <p:sp>
        <p:nvSpPr>
          <p:cNvPr id="36926" name="Text Box 62">
            <a:extLst>
              <a:ext uri="{FF2B5EF4-FFF2-40B4-BE49-F238E27FC236}">
                <a16:creationId xmlns:a16="http://schemas.microsoft.com/office/drawing/2014/main" id="{19775FFC-00E5-49DA-8E6F-5A1FA960F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733800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</a:rPr>
              <a:t>2</a:t>
            </a:r>
            <a:r>
              <a:rPr kumimoji="1" lang="en-US" altLang="zh-CN" sz="2800" b="1"/>
              <a:t> </a:t>
            </a:r>
            <a:r>
              <a:rPr kumimoji="1" lang="zh-CN" altLang="en-US" sz="2800" b="1"/>
              <a:t>每两行个数相等</a:t>
            </a:r>
          </a:p>
        </p:txBody>
      </p:sp>
      <p:sp>
        <p:nvSpPr>
          <p:cNvPr id="36927" name="Text Box 63">
            <a:extLst>
              <a:ext uri="{FF2B5EF4-FFF2-40B4-BE49-F238E27FC236}">
                <a16:creationId xmlns:a16="http://schemas.microsoft.com/office/drawing/2014/main" id="{783D7BD2-54DB-4AFC-8CE4-8F952C0EB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2766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</a:rPr>
              <a:t>1</a:t>
            </a:r>
            <a:r>
              <a:rPr kumimoji="1" lang="en-US" altLang="zh-CN" sz="2800" b="1"/>
              <a:t> </a:t>
            </a:r>
            <a:r>
              <a:rPr kumimoji="1" lang="zh-CN" altLang="en-US" sz="2800" b="1"/>
              <a:t>右移一位降两阶</a:t>
            </a:r>
          </a:p>
        </p:txBody>
      </p:sp>
      <p:sp>
        <p:nvSpPr>
          <p:cNvPr id="36928" name="Text Box 64">
            <a:extLst>
              <a:ext uri="{FF2B5EF4-FFF2-40B4-BE49-F238E27FC236}">
                <a16:creationId xmlns:a16="http://schemas.microsoft.com/office/drawing/2014/main" id="{C493718D-7167-4E42-8832-986923FFD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148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</a:rPr>
              <a:t>3 </a:t>
            </a:r>
            <a:r>
              <a:rPr kumimoji="1" lang="en-US" altLang="zh-CN" sz="2800" b="1"/>
              <a:t> </a:t>
            </a:r>
            <a:r>
              <a:rPr kumimoji="1" lang="zh-CN" altLang="en-US" sz="2800" b="1"/>
              <a:t>行列式第一列不动</a:t>
            </a:r>
          </a:p>
        </p:txBody>
      </p:sp>
      <p:sp>
        <p:nvSpPr>
          <p:cNvPr id="36929" name="Text Box 65">
            <a:extLst>
              <a:ext uri="{FF2B5EF4-FFF2-40B4-BE49-F238E27FC236}">
                <a16:creationId xmlns:a16="http://schemas.microsoft.com/office/drawing/2014/main" id="{7E841FAD-DA5C-4E7B-86DC-BD72553C6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572000"/>
            <a:ext cx="3810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</a:rPr>
              <a:t>4 </a:t>
            </a:r>
            <a:r>
              <a:rPr kumimoji="1" lang="en-US" altLang="zh-CN" sz="2800" b="1"/>
              <a:t> </a:t>
            </a:r>
            <a:r>
              <a:rPr kumimoji="1" lang="zh-CN" altLang="en-US" sz="2800" b="1"/>
              <a:t>次对角线减主对角线</a:t>
            </a:r>
          </a:p>
        </p:txBody>
      </p:sp>
      <p:sp>
        <p:nvSpPr>
          <p:cNvPr id="36930" name="Text Box 66">
            <a:extLst>
              <a:ext uri="{FF2B5EF4-FFF2-40B4-BE49-F238E27FC236}">
                <a16:creationId xmlns:a16="http://schemas.microsoft.com/office/drawing/2014/main" id="{A7CC5CA4-A1C1-4D9D-95EE-A5C6BAC7A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029200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accent2"/>
                </a:solidFill>
              </a:rPr>
              <a:t>5 </a:t>
            </a:r>
            <a:r>
              <a:rPr kumimoji="1" lang="en-US" altLang="zh-CN" sz="2800" b="1"/>
              <a:t> </a:t>
            </a:r>
            <a:r>
              <a:rPr kumimoji="1" lang="zh-CN" altLang="en-US" sz="2800" b="1"/>
              <a:t>分母总是上一行第一个元素</a:t>
            </a:r>
          </a:p>
        </p:txBody>
      </p:sp>
      <p:sp>
        <p:nvSpPr>
          <p:cNvPr id="36931" name="Rectangle 67">
            <a:extLst>
              <a:ext uri="{FF2B5EF4-FFF2-40B4-BE49-F238E27FC236}">
                <a16:creationId xmlns:a16="http://schemas.microsoft.com/office/drawing/2014/main" id="{8C6547BD-5216-4B96-9E29-3631DF86B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2705100"/>
            <a:ext cx="2438400" cy="609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932" name="Rectangle 68">
            <a:extLst>
              <a:ext uri="{FF2B5EF4-FFF2-40B4-BE49-F238E27FC236}">
                <a16:creationId xmlns:a16="http://schemas.microsoft.com/office/drawing/2014/main" id="{C6536291-F843-459C-9232-13A8F5260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3200400"/>
            <a:ext cx="5562600" cy="2667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933" name="Line 69">
            <a:extLst>
              <a:ext uri="{FF2B5EF4-FFF2-40B4-BE49-F238E27FC236}">
                <a16:creationId xmlns:a16="http://schemas.microsoft.com/office/drawing/2014/main" id="{A2984FFC-7875-43FA-BBA9-3E078F2549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990850"/>
            <a:ext cx="669925" cy="5143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34" name="Line 70">
            <a:extLst>
              <a:ext uri="{FF2B5EF4-FFF2-40B4-BE49-F238E27FC236}">
                <a16:creationId xmlns:a16="http://schemas.microsoft.com/office/drawing/2014/main" id="{FE4136CE-93FF-40AA-AF96-FD084641C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971800"/>
            <a:ext cx="7620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35" name="Text Box 71">
            <a:extLst>
              <a:ext uri="{FF2B5EF4-FFF2-40B4-BE49-F238E27FC236}">
                <a16:creationId xmlns:a16="http://schemas.microsoft.com/office/drawing/2014/main" id="{11BFDE57-0715-411A-9E21-9D7DE67AC3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5563" y="5957888"/>
            <a:ext cx="44513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FF3300"/>
                </a:solidFill>
              </a:rPr>
              <a:t>7</a:t>
            </a:r>
            <a:r>
              <a:rPr kumimoji="1" lang="en-US" altLang="zh-CN" sz="2800" b="1">
                <a:solidFill>
                  <a:schemeClr val="accent2"/>
                </a:solidFill>
              </a:rPr>
              <a:t> </a:t>
            </a:r>
            <a:r>
              <a:rPr kumimoji="1" lang="zh-CN" altLang="en-US" sz="2800" b="1">
                <a:solidFill>
                  <a:srgbClr val="0000CC"/>
                </a:solidFill>
              </a:rPr>
              <a:t>第一列出现零元素时，用正无穷小量</a:t>
            </a:r>
            <a:r>
              <a:rPr kumimoji="1" lang="en-US" altLang="zh-CN" sz="2800" b="1">
                <a:solidFill>
                  <a:srgbClr val="0000CC"/>
                </a:solidFill>
              </a:rPr>
              <a:t>ε</a:t>
            </a:r>
            <a:r>
              <a:rPr kumimoji="1" lang="zh-CN" altLang="en-US" sz="2800" b="1">
                <a:solidFill>
                  <a:srgbClr val="0000CC"/>
                </a:solidFill>
              </a:rPr>
              <a:t>代替。</a:t>
            </a:r>
          </a:p>
        </p:txBody>
      </p:sp>
      <p:sp>
        <p:nvSpPr>
          <p:cNvPr id="36936" name="Text Box 72">
            <a:extLst>
              <a:ext uri="{FF2B5EF4-FFF2-40B4-BE49-F238E27FC236}">
                <a16:creationId xmlns:a16="http://schemas.microsoft.com/office/drawing/2014/main" id="{F86CD0CB-1255-4CD4-8376-013B998CA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4864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accent2"/>
                </a:solidFill>
              </a:rPr>
              <a:t>6 </a:t>
            </a:r>
            <a:r>
              <a:rPr kumimoji="1" lang="zh-CN" altLang="en-US" sz="2800" b="1"/>
              <a:t>一行可同乘以或同除以某正数</a:t>
            </a:r>
          </a:p>
        </p:txBody>
      </p:sp>
      <p:sp>
        <p:nvSpPr>
          <p:cNvPr id="36937" name="Rectangle 73">
            <a:extLst>
              <a:ext uri="{FF2B5EF4-FFF2-40B4-BE49-F238E27FC236}">
                <a16:creationId xmlns:a16="http://schemas.microsoft.com/office/drawing/2014/main" id="{1C12D64C-3F1D-4867-BCD1-BA7D8B44E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3528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6938" name="Text Box 74">
            <a:extLst>
              <a:ext uri="{FF2B5EF4-FFF2-40B4-BE49-F238E27FC236}">
                <a16:creationId xmlns:a16="http://schemas.microsoft.com/office/drawing/2014/main" id="{602FB5A4-7FD6-49DF-B248-4B0DD5607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124200"/>
            <a:ext cx="38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000" b="1">
                <a:solidFill>
                  <a:srgbClr val="FF3300"/>
                </a:solidFill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36939" name="Text Box 75">
            <a:extLst>
              <a:ext uri="{FF2B5EF4-FFF2-40B4-BE49-F238E27FC236}">
                <a16:creationId xmlns:a16="http://schemas.microsoft.com/office/drawing/2014/main" id="{67B1FA51-E45B-419C-B047-A0C010288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716338"/>
            <a:ext cx="9382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kumimoji="1" lang="en-US" altLang="zh-CN" sz="2800" b="1">
                <a:solidFill>
                  <a:srgbClr val="FF3300"/>
                </a:solidFill>
                <a:cs typeface="Times New Roman" panose="02020603050405020304" pitchFamily="18" charset="0"/>
              </a:rPr>
              <a:t>ε</a:t>
            </a:r>
            <a:r>
              <a:rPr kumimoji="1" lang="en-US" altLang="zh-CN" sz="2800" b="1">
                <a:solidFill>
                  <a:schemeClr val="tx2"/>
                </a:solidFill>
                <a:cs typeface="Times New Roman" panose="02020603050405020304" pitchFamily="18" charset="0"/>
              </a:rPr>
              <a:t>+8</a:t>
            </a:r>
          </a:p>
        </p:txBody>
      </p:sp>
      <p:sp>
        <p:nvSpPr>
          <p:cNvPr id="36940" name="Line 76">
            <a:extLst>
              <a:ext uri="{FF2B5EF4-FFF2-40B4-BE49-F238E27FC236}">
                <a16:creationId xmlns:a16="http://schemas.microsoft.com/office/drawing/2014/main" id="{7CA3F8FC-1F91-41B8-ADDB-611854096E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2971800"/>
            <a:ext cx="17526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41" name="Line 77">
            <a:extLst>
              <a:ext uri="{FF2B5EF4-FFF2-40B4-BE49-F238E27FC236}">
                <a16:creationId xmlns:a16="http://schemas.microsoft.com/office/drawing/2014/main" id="{DA28A87E-AFE2-4E25-A5AB-B553F4828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971800"/>
            <a:ext cx="18288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942" name="Text Box 78">
            <a:extLst>
              <a:ext uri="{FF2B5EF4-FFF2-40B4-BE49-F238E27FC236}">
                <a16:creationId xmlns:a16="http://schemas.microsoft.com/office/drawing/2014/main" id="{EE7D0C8C-02BF-4761-A505-68684C19A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3716338"/>
            <a:ext cx="720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cs typeface="Times New Roman" panose="02020603050405020304" pitchFamily="18" charset="0"/>
              </a:rPr>
              <a:t>7</a:t>
            </a:r>
            <a:r>
              <a:rPr kumimoji="1" lang="en-US" altLang="zh-CN" sz="2800" b="1">
                <a:solidFill>
                  <a:srgbClr val="FF3300"/>
                </a:solidFill>
                <a:cs typeface="Times New Roman" panose="02020603050405020304" pitchFamily="18" charset="0"/>
              </a:rPr>
              <a:t>ε</a:t>
            </a:r>
          </a:p>
        </p:txBody>
      </p:sp>
      <p:grpSp>
        <p:nvGrpSpPr>
          <p:cNvPr id="7" name="Group 79">
            <a:extLst>
              <a:ext uri="{FF2B5EF4-FFF2-40B4-BE49-F238E27FC236}">
                <a16:creationId xmlns:a16="http://schemas.microsoft.com/office/drawing/2014/main" id="{AC0552BC-AD71-4A0A-BFEF-05E454B1419B}"/>
              </a:ext>
            </a:extLst>
          </p:cNvPr>
          <p:cNvGrpSpPr>
            <a:grpSpLocks/>
          </p:cNvGrpSpPr>
          <p:nvPr/>
        </p:nvGrpSpPr>
        <p:grpSpPr bwMode="auto">
          <a:xfrm>
            <a:off x="1962150" y="2686050"/>
            <a:ext cx="2762250" cy="1143000"/>
            <a:chOff x="660" y="3264"/>
            <a:chExt cx="1740" cy="720"/>
          </a:xfrm>
        </p:grpSpPr>
        <p:sp>
          <p:nvSpPr>
            <p:cNvPr id="19515" name="Rectangle 80">
              <a:extLst>
                <a:ext uri="{FF2B5EF4-FFF2-40B4-BE49-F238E27FC236}">
                  <a16:creationId xmlns:a16="http://schemas.microsoft.com/office/drawing/2014/main" id="{A4509093-15BF-44BA-BE10-1411273CC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" y="3264"/>
              <a:ext cx="1680" cy="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19516" name="Group 81">
              <a:extLst>
                <a:ext uri="{FF2B5EF4-FFF2-40B4-BE49-F238E27FC236}">
                  <a16:creationId xmlns:a16="http://schemas.microsoft.com/office/drawing/2014/main" id="{B5AE1418-35C3-41AE-8BBF-21A4BE73AE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" y="3283"/>
              <a:ext cx="1740" cy="701"/>
              <a:chOff x="324" y="3475"/>
              <a:chExt cx="1740" cy="701"/>
            </a:xfrm>
          </p:grpSpPr>
          <p:grpSp>
            <p:nvGrpSpPr>
              <p:cNvPr id="19517" name="Group 82">
                <a:extLst>
                  <a:ext uri="{FF2B5EF4-FFF2-40B4-BE49-F238E27FC236}">
                    <a16:creationId xmlns:a16="http://schemas.microsoft.com/office/drawing/2014/main" id="{E1703BF6-5045-48A7-9955-8792017741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4" y="3475"/>
                <a:ext cx="1740" cy="701"/>
                <a:chOff x="324" y="1704"/>
                <a:chExt cx="1740" cy="701"/>
              </a:xfrm>
            </p:grpSpPr>
            <p:sp>
              <p:nvSpPr>
                <p:cNvPr id="19519" name="Text Box 83">
                  <a:extLst>
                    <a:ext uri="{FF2B5EF4-FFF2-40B4-BE49-F238E27FC236}">
                      <a16:creationId xmlns:a16="http://schemas.microsoft.com/office/drawing/2014/main" id="{854FAE4C-8EFA-42AB-A2F7-21060D0FF2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" y="1704"/>
                  <a:ext cx="1740" cy="3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en-US" altLang="zh-CN" b="1"/>
                    <a:t>1        2         7</a:t>
                  </a:r>
                </a:p>
              </p:txBody>
            </p:sp>
            <p:sp>
              <p:nvSpPr>
                <p:cNvPr id="19520" name="Text Box 84">
                  <a:extLst>
                    <a:ext uri="{FF2B5EF4-FFF2-40B4-BE49-F238E27FC236}">
                      <a16:creationId xmlns:a16="http://schemas.microsoft.com/office/drawing/2014/main" id="{8C1AAAA4-8EF6-42E4-BC4D-31538C7F048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8" y="1963"/>
                  <a:ext cx="720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0000"/>
                    <a:buFont typeface="Wingdings" panose="05000000000000000000" pitchFamily="2" charset="2"/>
                    <a:buChar char="l"/>
                    <a:defRPr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90000"/>
                    <a:buChar char="–"/>
                    <a:defRPr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60000"/>
                    <a:buFont typeface="Wingdings" panose="05000000000000000000" pitchFamily="2" charset="2"/>
                    <a:buChar char="l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r>
                    <a:rPr kumimoji="1" lang="zh-CN" altLang="en-US" sz="4000" b="1">
                      <a:solidFill>
                        <a:srgbClr val="FF3300"/>
                      </a:solidFill>
                    </a:rPr>
                    <a:t>　</a:t>
                  </a:r>
                  <a:r>
                    <a:rPr kumimoji="1" lang="zh-CN" altLang="en-US" b="1"/>
                    <a:t> </a:t>
                  </a:r>
                  <a:r>
                    <a:rPr kumimoji="1" lang="en-US" altLang="zh-CN" b="1"/>
                    <a:t>-8</a:t>
                  </a:r>
                </a:p>
              </p:txBody>
            </p:sp>
          </p:grpSp>
          <p:sp>
            <p:nvSpPr>
              <p:cNvPr id="19518" name="Text Box 85">
                <a:extLst>
                  <a:ext uri="{FF2B5EF4-FFF2-40B4-BE49-F238E27FC236}">
                    <a16:creationId xmlns:a16="http://schemas.microsoft.com/office/drawing/2014/main" id="{7B722E5D-DA4B-4288-89AF-0D8B6E4BE3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" y="3734"/>
                <a:ext cx="432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4000" b="1">
                    <a:solidFill>
                      <a:srgbClr val="FF3300"/>
                    </a:solidFill>
                    <a:cs typeface="Times New Roman" panose="02020603050405020304" pitchFamily="18" charset="0"/>
                  </a:rPr>
                  <a:t>ε</a:t>
                </a:r>
              </a:p>
            </p:txBody>
          </p:sp>
        </p:grpSp>
      </p:grpSp>
      <p:sp>
        <p:nvSpPr>
          <p:cNvPr id="36950" name="Rectangle 86">
            <a:extLst>
              <a:ext uri="{FF2B5EF4-FFF2-40B4-BE49-F238E27FC236}">
                <a16:creationId xmlns:a16="http://schemas.microsoft.com/office/drawing/2014/main" id="{ECF94109-983B-4E85-9212-508C79422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486400"/>
            <a:ext cx="5257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0" name="Group 87">
            <a:extLst>
              <a:ext uri="{FF2B5EF4-FFF2-40B4-BE49-F238E27FC236}">
                <a16:creationId xmlns:a16="http://schemas.microsoft.com/office/drawing/2014/main" id="{4127E457-FFF5-4C97-910F-59D5B889B054}"/>
              </a:ext>
            </a:extLst>
          </p:cNvPr>
          <p:cNvGrpSpPr>
            <a:grpSpLocks/>
          </p:cNvGrpSpPr>
          <p:nvPr/>
        </p:nvGrpSpPr>
        <p:grpSpPr bwMode="auto">
          <a:xfrm>
            <a:off x="1908175" y="4292600"/>
            <a:ext cx="2592388" cy="427038"/>
            <a:chOff x="1202" y="2704"/>
            <a:chExt cx="1633" cy="269"/>
          </a:xfrm>
        </p:grpSpPr>
        <p:sp>
          <p:nvSpPr>
            <p:cNvPr id="19513" name="Text Box 88">
              <a:extLst>
                <a:ext uri="{FF2B5EF4-FFF2-40B4-BE49-F238E27FC236}">
                  <a16:creationId xmlns:a16="http://schemas.microsoft.com/office/drawing/2014/main" id="{2D474D35-E597-4BD0-ABFC-B19569A23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2704"/>
              <a:ext cx="151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1"/>
                <a:t>-8(</a:t>
              </a:r>
              <a:r>
                <a:rPr kumimoji="1"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2</a:t>
              </a:r>
              <a:r>
                <a:rPr kumimoji="1" lang="en-US" altLang="zh-CN" sz="2800" b="1">
                  <a:solidFill>
                    <a:srgbClr val="FF3300"/>
                  </a:solidFill>
                  <a:cs typeface="Times New Roman" panose="02020603050405020304" pitchFamily="18" charset="0"/>
                </a:rPr>
                <a:t>ε</a:t>
              </a:r>
              <a:r>
                <a:rPr kumimoji="1"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+8</a:t>
              </a:r>
              <a:r>
                <a:rPr kumimoji="1" lang="en-US" altLang="zh-CN" sz="2800" b="1"/>
                <a:t>) -</a:t>
              </a:r>
              <a:endParaRPr kumimoji="1" lang="en-US" altLang="zh-CN" sz="2800" b="1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9514" name="Text Box 89">
              <a:extLst>
                <a:ext uri="{FF2B5EF4-FFF2-40B4-BE49-F238E27FC236}">
                  <a16:creationId xmlns:a16="http://schemas.microsoft.com/office/drawing/2014/main" id="{1C68E057-58B0-41B2-9821-6DEE9C0E2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2704"/>
              <a:ext cx="59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cs typeface="Times New Roman" panose="02020603050405020304" pitchFamily="18" charset="0"/>
                </a:rPr>
                <a:t>7</a:t>
              </a:r>
              <a:r>
                <a:rPr kumimoji="1" lang="en-US" altLang="zh-CN" sz="2800" b="1">
                  <a:solidFill>
                    <a:srgbClr val="FF3300"/>
                  </a:solidFill>
                  <a:cs typeface="Times New Roman" panose="02020603050405020304" pitchFamily="18" charset="0"/>
                </a:rPr>
                <a:t>ε</a:t>
              </a:r>
              <a:r>
                <a:rPr kumimoji="1" lang="en-US" altLang="zh-CN" sz="2800" b="1" baseline="30000">
                  <a:solidFill>
                    <a:srgbClr val="FF3300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36954" name="Text Box 90">
            <a:extLst>
              <a:ext uri="{FF2B5EF4-FFF2-40B4-BE49-F238E27FC236}">
                <a16:creationId xmlns:a16="http://schemas.microsoft.com/office/drawing/2014/main" id="{731E5BFE-75B0-4F33-B5FC-2FEC1C57B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800600"/>
            <a:ext cx="5746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cs typeface="Times New Roman" panose="02020603050405020304" pitchFamily="18" charset="0"/>
              </a:rPr>
              <a:t>7</a:t>
            </a:r>
            <a:r>
              <a:rPr kumimoji="1" lang="en-US" altLang="zh-CN" sz="2800" b="1">
                <a:solidFill>
                  <a:srgbClr val="FF3300"/>
                </a:solidFill>
                <a:cs typeface="Times New Roman" panose="02020603050405020304" pitchFamily="18" charset="0"/>
              </a:rPr>
              <a:t>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69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7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8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23" presetID="17" presetClass="entr" presetSubtype="1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8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3000"/>
                            </p:stCondLst>
                            <p:childTnLst>
                              <p:par>
                                <p:cTn id="30" presetID="17" presetClass="entr" presetSubtype="1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6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17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6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71" presetID="15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6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0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7" presetID="17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15" presetClass="entr" presetSubtype="0" fill="hold" grpId="0" nodeType="after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36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6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11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3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36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6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6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6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7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6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6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68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68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15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369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69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6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6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36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2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6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6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6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6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7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36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36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36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36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61" presetID="17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36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36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369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369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68" presetID="15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369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369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6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6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75" presetID="17" presetClass="entr" presetSubtype="4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369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182" presetID="17" presetClass="entr" presetSubtype="1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500" fill="hold"/>
                                        <p:tgtEl>
                                          <p:spTgt spid="36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36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6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6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189" presetID="1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1" dur="500"/>
                                        <p:tgtEl>
                                          <p:spTgt spid="3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193" presetID="15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36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6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6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6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32500"/>
                            </p:stCondLst>
                            <p:childTnLst>
                              <p:par>
                                <p:cTn id="200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36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34000"/>
                            </p:stCondLst>
                            <p:childTnLst>
                              <p:par>
                                <p:cTn id="204" presetID="9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6" dur="500"/>
                                        <p:tgtEl>
                                          <p:spTgt spid="36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39500"/>
                            </p:stCondLst>
                            <p:childTnLst>
                              <p:par>
                                <p:cTn id="20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36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36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500" fill="hold"/>
                                        <p:tgtEl>
                                          <p:spTgt spid="36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500" fill="hold"/>
                                        <p:tgtEl>
                                          <p:spTgt spid="36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36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36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36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36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 nodeType="clickPar">
                      <p:stCondLst>
                        <p:cond delay="indefinite"/>
                      </p:stCondLst>
                      <p:childTnLst>
                        <p:par>
                          <p:cTn id="2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6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6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69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4" dur="500" fill="hold"/>
                                        <p:tgtEl>
                                          <p:spTgt spid="369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 nodeType="clickPar">
                      <p:stCondLst>
                        <p:cond delay="indefinite"/>
                      </p:stCondLst>
                      <p:childTnLst>
                        <p:par>
                          <p:cTn id="2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500" fill="hold"/>
                                        <p:tgtEl>
                                          <p:spTgt spid="36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500" fill="hold"/>
                                        <p:tgtEl>
                                          <p:spTgt spid="36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500" fill="hold"/>
                                        <p:tgtEl>
                                          <p:spTgt spid="36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500" fill="hold"/>
                                        <p:tgtEl>
                                          <p:spTgt spid="36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500" fill="hold"/>
                                        <p:tgtEl>
                                          <p:spTgt spid="36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8" dur="500" fill="hold"/>
                                        <p:tgtEl>
                                          <p:spTgt spid="36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9" dur="500" fill="hold"/>
                                        <p:tgtEl>
                                          <p:spTgt spid="36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0" dur="500" fill="hold"/>
                                        <p:tgtEl>
                                          <p:spTgt spid="36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5" dur="500" fill="hold"/>
                                        <p:tgtEl>
                                          <p:spTgt spid="36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500" fill="hold"/>
                                        <p:tgtEl>
                                          <p:spTgt spid="36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500" fill="hold"/>
                                        <p:tgtEl>
                                          <p:spTgt spid="36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500" fill="hold"/>
                                        <p:tgtEl>
                                          <p:spTgt spid="36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3" dur="500" fill="hold"/>
                                        <p:tgtEl>
                                          <p:spTgt spid="36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500" fill="hold"/>
                                        <p:tgtEl>
                                          <p:spTgt spid="36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5" dur="500" fill="hold"/>
                                        <p:tgtEl>
                                          <p:spTgt spid="369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500" fill="hold"/>
                                        <p:tgtEl>
                                          <p:spTgt spid="369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 nodeType="clickPar">
                      <p:stCondLst>
                        <p:cond delay="indefinite"/>
                      </p:stCondLst>
                      <p:childTnLst>
                        <p:par>
                          <p:cTn id="2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36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 nodeType="clickPar">
                      <p:stCondLst>
                        <p:cond delay="indefinite"/>
                      </p:stCondLst>
                      <p:childTnLst>
                        <p:par>
                          <p:cTn id="2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6" dur="500"/>
                                        <p:tgtEl>
                                          <p:spTgt spid="36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0" dur="500"/>
                                        <p:tgtEl>
                                          <p:spTgt spid="36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4" dur="500"/>
                                        <p:tgtEl>
                                          <p:spTgt spid="36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 nodeType="clickPar">
                      <p:stCondLst>
                        <p:cond delay="indefinite"/>
                      </p:stCondLst>
                      <p:childTnLst>
                        <p:par>
                          <p:cTn id="2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9" dur="500"/>
                                        <p:tgtEl>
                                          <p:spTgt spid="36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1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3" dur="1000" fill="hold"/>
                                        <p:tgtEl>
                                          <p:spTgt spid="369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4" dur="1000" fill="hold"/>
                                        <p:tgtEl>
                                          <p:spTgt spid="369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5" dur="1000" fill="hold"/>
                                        <p:tgtEl>
                                          <p:spTgt spid="36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6" dur="1000" fill="hold"/>
                                        <p:tgtEl>
                                          <p:spTgt spid="36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500" fill="hold"/>
                                        <p:tgtEl>
                                          <p:spTgt spid="36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2" dur="500" fill="hold"/>
                                        <p:tgtEl>
                                          <p:spTgt spid="36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500" fill="hold"/>
                                        <p:tgtEl>
                                          <p:spTgt spid="369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500" fill="hold"/>
                                        <p:tgtEl>
                                          <p:spTgt spid="369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6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36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36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369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1" dur="500" fill="hold"/>
                                        <p:tgtEl>
                                          <p:spTgt spid="369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3" presetID="15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36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36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 fill="hold"/>
                                        <p:tgtEl>
                                          <p:spTgt spid="36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 fill="hold"/>
                                        <p:tgtEl>
                                          <p:spTgt spid="36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20" presetID="17" presetClass="entr" presetSubtype="4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500" fill="hold"/>
                                        <p:tgtEl>
                                          <p:spTgt spid="36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500" fill="hold"/>
                                        <p:tgtEl>
                                          <p:spTgt spid="36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500" fill="hold"/>
                                        <p:tgtEl>
                                          <p:spTgt spid="36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36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327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9" dur="500" fill="hold"/>
                                        <p:tgtEl>
                                          <p:spTgt spid="36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0" dur="500" fill="hold"/>
                                        <p:tgtEl>
                                          <p:spTgt spid="36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1" dur="500" fill="hold"/>
                                        <p:tgtEl>
                                          <p:spTgt spid="36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2" dur="500" fill="hold"/>
                                        <p:tgtEl>
                                          <p:spTgt spid="36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334" presetID="15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6" dur="1000" fill="hold"/>
                                        <p:tgtEl>
                                          <p:spTgt spid="36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1000" fill="hold"/>
                                        <p:tgtEl>
                                          <p:spTgt spid="36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000" fill="hold"/>
                                        <p:tgtEl>
                                          <p:spTgt spid="36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9" dur="1000" fill="hold"/>
                                        <p:tgtEl>
                                          <p:spTgt spid="36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 nodeType="clickPar">
                      <p:stCondLst>
                        <p:cond delay="indefinite"/>
                      </p:stCondLst>
                      <p:childTnLst>
                        <p:par>
                          <p:cTn id="3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 nodeType="clickPar">
                      <p:stCondLst>
                        <p:cond delay="indefinite"/>
                      </p:stCondLst>
                      <p:childTnLst>
                        <p:par>
                          <p:cTn id="3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 nodeType="clickPar">
                      <p:stCondLst>
                        <p:cond delay="indefinite"/>
                      </p:stCondLst>
                      <p:childTnLst>
                        <p:par>
                          <p:cTn id="3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4" dur="1000" fill="hold"/>
                                        <p:tgtEl>
                                          <p:spTgt spid="36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5" dur="1000" fill="hold"/>
                                        <p:tgtEl>
                                          <p:spTgt spid="36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6" dur="1000" fill="hold"/>
                                        <p:tgtEl>
                                          <p:spTgt spid="36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36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utoUpdateAnimBg="0"/>
      <p:bldP spid="36867" grpId="0" autoUpdateAnimBg="0"/>
      <p:bldP spid="36868" grpId="0" autoUpdateAnimBg="0"/>
      <p:bldP spid="36890" grpId="0" autoUpdateAnimBg="0"/>
      <p:bldP spid="36891" grpId="0" autoUpdateAnimBg="0"/>
      <p:bldP spid="36892" grpId="0" animBg="1"/>
      <p:bldP spid="36895" grpId="0" autoUpdateAnimBg="0"/>
      <p:bldP spid="36896" grpId="0" autoUpdateAnimBg="0"/>
      <p:bldP spid="36897" grpId="0" animBg="1"/>
      <p:bldP spid="36900" grpId="0" autoUpdateAnimBg="0"/>
      <p:bldP spid="36901" grpId="0" animBg="1"/>
      <p:bldP spid="36910" grpId="0" autoUpdateAnimBg="0"/>
      <p:bldP spid="36913" grpId="0" autoUpdateAnimBg="0"/>
      <p:bldP spid="36916" grpId="0" autoUpdateAnimBg="0"/>
      <p:bldP spid="36917" grpId="0" autoUpdateAnimBg="0"/>
      <p:bldP spid="36918" grpId="0" animBg="1"/>
      <p:bldP spid="36919" grpId="0" animBg="1"/>
      <p:bldP spid="36924" grpId="0" autoUpdateAnimBg="0"/>
      <p:bldP spid="36925" grpId="0" autoUpdateAnimBg="0"/>
      <p:bldP spid="36926" grpId="0" autoUpdateAnimBg="0"/>
      <p:bldP spid="36927" grpId="0" autoUpdateAnimBg="0"/>
      <p:bldP spid="36928" grpId="0" autoUpdateAnimBg="0"/>
      <p:bldP spid="36929" grpId="0" autoUpdateAnimBg="0"/>
      <p:bldP spid="36930" grpId="0" autoUpdateAnimBg="0"/>
      <p:bldP spid="36931" grpId="0" animBg="1"/>
      <p:bldP spid="36932" grpId="0" animBg="1"/>
      <p:bldP spid="36935" grpId="0"/>
      <p:bldP spid="36936" grpId="0" autoUpdateAnimBg="0"/>
      <p:bldP spid="36937" grpId="0" animBg="1"/>
      <p:bldP spid="36938" grpId="0" autoUpdateAnimBg="0"/>
      <p:bldP spid="36939" grpId="0" autoUpdateAnimBg="0"/>
      <p:bldP spid="36942" grpId="0" autoUpdateAnimBg="0"/>
      <p:bldP spid="36950" grpId="0" animBg="1"/>
      <p:bldP spid="36954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5F245B48-F15B-47C6-8F7D-7B09700C32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2275" y="0"/>
            <a:ext cx="3960813" cy="7921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/>
              <a:t>劳斯判据</a:t>
            </a:r>
          </a:p>
        </p:txBody>
      </p:sp>
      <p:sp>
        <p:nvSpPr>
          <p:cNvPr id="37891" name="Text Box 3">
            <a:extLst>
              <a:ext uri="{FF2B5EF4-FFF2-40B4-BE49-F238E27FC236}">
                <a16:creationId xmlns:a16="http://schemas.microsoft.com/office/drawing/2014/main" id="{CA1EBA22-EFD0-41D1-9124-8A2835BFB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449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/>
              <a:t>系统稳定的</a:t>
            </a:r>
            <a:r>
              <a:rPr kumimoji="1" lang="zh-CN" altLang="en-US" sz="3600" b="1">
                <a:solidFill>
                  <a:srgbClr val="FF3300"/>
                </a:solidFill>
              </a:rPr>
              <a:t>必要</a:t>
            </a:r>
            <a:r>
              <a:rPr kumimoji="1" lang="zh-CN" altLang="en-US" sz="3600" b="1"/>
              <a:t>条件</a:t>
            </a:r>
            <a:r>
              <a:rPr kumimoji="1" lang="en-US" altLang="zh-CN" sz="3600" b="1"/>
              <a:t>: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42BE0C00-F836-43B2-A83A-BDBA5A8A4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81300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/>
              <a:t>有正有负一定不稳定</a:t>
            </a:r>
            <a:r>
              <a:rPr kumimoji="1" lang="en-US" altLang="zh-CN" sz="2800" b="1"/>
              <a:t>!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812230BE-44D9-4319-B850-3EB8B4EDF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429000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/>
              <a:t>缺项一定不稳定</a:t>
            </a:r>
            <a:r>
              <a:rPr kumimoji="1" lang="en-US" altLang="zh-CN" sz="2800" b="1"/>
              <a:t>!</a:t>
            </a:r>
          </a:p>
        </p:txBody>
      </p:sp>
      <p:sp>
        <p:nvSpPr>
          <p:cNvPr id="37894" name="Text Box 6">
            <a:extLst>
              <a:ext uri="{FF2B5EF4-FFF2-40B4-BE49-F238E27FC236}">
                <a16:creationId xmlns:a16="http://schemas.microsoft.com/office/drawing/2014/main" id="{7E127F02-1437-4EB9-9DE1-65DD572EA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4292600"/>
            <a:ext cx="449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/>
              <a:t>系统稳定的</a:t>
            </a:r>
            <a:r>
              <a:rPr kumimoji="1" lang="zh-CN" altLang="en-US" sz="3600" b="1">
                <a:solidFill>
                  <a:srgbClr val="FF3300"/>
                </a:solidFill>
              </a:rPr>
              <a:t>充要</a:t>
            </a:r>
            <a:r>
              <a:rPr kumimoji="1" lang="zh-CN" altLang="en-US" sz="3600" b="1"/>
              <a:t>条件</a:t>
            </a:r>
            <a:r>
              <a:rPr kumimoji="1" lang="en-US" altLang="zh-CN" sz="3600" b="1"/>
              <a:t>:</a:t>
            </a:r>
          </a:p>
        </p:txBody>
      </p:sp>
      <p:sp>
        <p:nvSpPr>
          <p:cNvPr id="37895" name="Text Box 7">
            <a:extLst>
              <a:ext uri="{FF2B5EF4-FFF2-40B4-BE49-F238E27FC236}">
                <a16:creationId xmlns:a16="http://schemas.microsoft.com/office/drawing/2014/main" id="{190E86FD-2890-4429-BD55-50A7E09A6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87938"/>
            <a:ext cx="563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chemeClr val="accent2"/>
                </a:solidFill>
              </a:rPr>
              <a:t>劳斯表第一列元素</a:t>
            </a:r>
            <a:r>
              <a:rPr kumimoji="1" lang="zh-CN" altLang="en-US" sz="4000" b="1">
                <a:solidFill>
                  <a:srgbClr val="00A278"/>
                </a:solidFill>
              </a:rPr>
              <a:t>不变号</a:t>
            </a:r>
            <a:r>
              <a:rPr kumimoji="1" lang="en-US" altLang="zh-CN" sz="3600" b="1">
                <a:solidFill>
                  <a:srgbClr val="00A278"/>
                </a:solidFill>
              </a:rPr>
              <a:t>!</a:t>
            </a:r>
          </a:p>
        </p:txBody>
      </p:sp>
      <p:sp>
        <p:nvSpPr>
          <p:cNvPr id="37896" name="Text Box 8">
            <a:extLst>
              <a:ext uri="{FF2B5EF4-FFF2-40B4-BE49-F238E27FC236}">
                <a16:creationId xmlns:a16="http://schemas.microsoft.com/office/drawing/2014/main" id="{900C076E-6555-47C1-ACB1-B72DFB3AB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667375"/>
            <a:ext cx="3276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/>
              <a:t>若变号系统不稳定</a:t>
            </a:r>
            <a:r>
              <a:rPr kumimoji="1" lang="en-US" altLang="zh-CN" sz="2800" b="1"/>
              <a:t>!</a:t>
            </a:r>
          </a:p>
        </p:txBody>
      </p:sp>
      <p:sp>
        <p:nvSpPr>
          <p:cNvPr id="37897" name="Text Box 9">
            <a:extLst>
              <a:ext uri="{FF2B5EF4-FFF2-40B4-BE49-F238E27FC236}">
                <a16:creationId xmlns:a16="http://schemas.microsoft.com/office/drawing/2014/main" id="{74B176F7-0CC8-4A06-93CE-719B81A40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110288"/>
            <a:ext cx="670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/>
              <a:t>变号的</a:t>
            </a:r>
            <a:r>
              <a:rPr kumimoji="1" lang="zh-CN" altLang="en-US" sz="2800" b="1">
                <a:solidFill>
                  <a:srgbClr val="FF3300"/>
                </a:solidFill>
              </a:rPr>
              <a:t>次数</a:t>
            </a:r>
            <a:r>
              <a:rPr kumimoji="1" lang="zh-CN" altLang="en-US" sz="2800" b="1"/>
              <a:t>为特征根在</a:t>
            </a:r>
            <a:r>
              <a:rPr kumimoji="1" lang="en-US" altLang="zh-CN" sz="2800" b="1"/>
              <a:t>s</a:t>
            </a:r>
            <a:r>
              <a:rPr kumimoji="1" lang="zh-CN" altLang="en-US" sz="2800" b="1"/>
              <a:t>右半平面的</a:t>
            </a:r>
            <a:r>
              <a:rPr kumimoji="1" lang="zh-CN" altLang="en-US" sz="2800" b="1">
                <a:solidFill>
                  <a:srgbClr val="FF3300"/>
                </a:solidFill>
              </a:rPr>
              <a:t>个数</a:t>
            </a:r>
            <a:r>
              <a:rPr kumimoji="1" lang="en-US" altLang="zh-CN" sz="2800" b="1">
                <a:solidFill>
                  <a:srgbClr val="FF3300"/>
                </a:solidFill>
              </a:rPr>
              <a:t>!</a:t>
            </a:r>
          </a:p>
        </p:txBody>
      </p:sp>
      <p:grpSp>
        <p:nvGrpSpPr>
          <p:cNvPr id="20490" name="Group 10">
            <a:extLst>
              <a:ext uri="{FF2B5EF4-FFF2-40B4-BE49-F238E27FC236}">
                <a16:creationId xmlns:a16="http://schemas.microsoft.com/office/drawing/2014/main" id="{6D38997E-2BCA-4A85-8D11-ACFB4C26C251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838200"/>
            <a:ext cx="3657600" cy="1112838"/>
            <a:chOff x="1248" y="1008"/>
            <a:chExt cx="2304" cy="701"/>
          </a:xfrm>
        </p:grpSpPr>
        <p:sp>
          <p:nvSpPr>
            <p:cNvPr id="20548" name="Text Box 11">
              <a:extLst>
                <a:ext uri="{FF2B5EF4-FFF2-40B4-BE49-F238E27FC236}">
                  <a16:creationId xmlns:a16="http://schemas.microsoft.com/office/drawing/2014/main" id="{CC3CA76E-3C5E-4D94-B809-3979860896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00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1</a:t>
              </a:r>
            </a:p>
          </p:txBody>
        </p:sp>
        <p:sp>
          <p:nvSpPr>
            <p:cNvPr id="20549" name="Text Box 12">
              <a:extLst>
                <a:ext uri="{FF2B5EF4-FFF2-40B4-BE49-F238E27FC236}">
                  <a16:creationId xmlns:a16="http://schemas.microsoft.com/office/drawing/2014/main" id="{DB6BF060-3CE0-410A-AE4A-9AB02E9499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1344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20550" name="Text Box 13">
              <a:extLst>
                <a:ext uri="{FF2B5EF4-FFF2-40B4-BE49-F238E27FC236}">
                  <a16:creationId xmlns:a16="http://schemas.microsoft.com/office/drawing/2014/main" id="{E93D13A5-2B78-424E-9DC3-887C5F382C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344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4</a:t>
              </a:r>
            </a:p>
          </p:txBody>
        </p:sp>
        <p:sp>
          <p:nvSpPr>
            <p:cNvPr id="20551" name="Text Box 14">
              <a:extLst>
                <a:ext uri="{FF2B5EF4-FFF2-40B4-BE49-F238E27FC236}">
                  <a16:creationId xmlns:a16="http://schemas.microsoft.com/office/drawing/2014/main" id="{2E08FA21-742A-4A2F-98A8-7D170A856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344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6</a:t>
              </a:r>
            </a:p>
          </p:txBody>
        </p:sp>
        <p:sp>
          <p:nvSpPr>
            <p:cNvPr id="20552" name="Text Box 15">
              <a:extLst>
                <a:ext uri="{FF2B5EF4-FFF2-40B4-BE49-F238E27FC236}">
                  <a16:creationId xmlns:a16="http://schemas.microsoft.com/office/drawing/2014/main" id="{5D315071-1F1B-452B-ABED-3D6F3434ED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100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3</a:t>
              </a:r>
            </a:p>
          </p:txBody>
        </p:sp>
        <p:sp>
          <p:nvSpPr>
            <p:cNvPr id="20553" name="Text Box 16">
              <a:extLst>
                <a:ext uri="{FF2B5EF4-FFF2-40B4-BE49-F238E27FC236}">
                  <a16:creationId xmlns:a16="http://schemas.microsoft.com/office/drawing/2014/main" id="{FA75061A-4769-475A-9DC5-2D693DF2D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00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5</a:t>
              </a:r>
            </a:p>
          </p:txBody>
        </p:sp>
        <p:sp>
          <p:nvSpPr>
            <p:cNvPr id="20554" name="Text Box 17">
              <a:extLst>
                <a:ext uri="{FF2B5EF4-FFF2-40B4-BE49-F238E27FC236}">
                  <a16:creationId xmlns:a16="http://schemas.microsoft.com/office/drawing/2014/main" id="{6D530EF4-A14F-4781-82E1-48AE22B5C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100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7</a:t>
              </a:r>
            </a:p>
          </p:txBody>
        </p:sp>
      </p:grpSp>
      <p:sp>
        <p:nvSpPr>
          <p:cNvPr id="20491" name="Line 18">
            <a:extLst>
              <a:ext uri="{FF2B5EF4-FFF2-40B4-BE49-F238E27FC236}">
                <a16:creationId xmlns:a16="http://schemas.microsoft.com/office/drawing/2014/main" id="{B8B215A9-593D-44C7-B1DA-494E5C31DD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1143000"/>
            <a:ext cx="7620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2" name="Line 19">
            <a:extLst>
              <a:ext uri="{FF2B5EF4-FFF2-40B4-BE49-F238E27FC236}">
                <a16:creationId xmlns:a16="http://schemas.microsoft.com/office/drawing/2014/main" id="{905CAE0E-C2AC-49DA-A7A0-234A46673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143000"/>
            <a:ext cx="68580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3" name="Text Box 20">
            <a:extLst>
              <a:ext uri="{FF2B5EF4-FFF2-40B4-BE49-F238E27FC236}">
                <a16:creationId xmlns:a16="http://schemas.microsoft.com/office/drawing/2014/main" id="{18001B4E-8CAE-4D2E-A16A-FE2760C13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05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/>
              <a:t>1</a:t>
            </a:r>
          </a:p>
        </p:txBody>
      </p:sp>
      <p:sp>
        <p:nvSpPr>
          <p:cNvPr id="20494" name="Line 21">
            <a:extLst>
              <a:ext uri="{FF2B5EF4-FFF2-40B4-BE49-F238E27FC236}">
                <a16:creationId xmlns:a16="http://schemas.microsoft.com/office/drawing/2014/main" id="{C3719CD0-B136-4200-BD71-218198D717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1143000"/>
            <a:ext cx="18288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5" name="Line 22">
            <a:extLst>
              <a:ext uri="{FF2B5EF4-FFF2-40B4-BE49-F238E27FC236}">
                <a16:creationId xmlns:a16="http://schemas.microsoft.com/office/drawing/2014/main" id="{521F6A64-BAB8-48B9-BB6A-EA319C1249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6425" y="1147763"/>
            <a:ext cx="1749425" cy="493712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6" name="Text Box 23">
            <a:extLst>
              <a:ext uri="{FF2B5EF4-FFF2-40B4-BE49-F238E27FC236}">
                <a16:creationId xmlns:a16="http://schemas.microsoft.com/office/drawing/2014/main" id="{CA837BF7-F6F6-45BF-9AD0-D4DB2AF2DF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905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/>
              <a:t>2</a:t>
            </a:r>
          </a:p>
        </p:txBody>
      </p:sp>
      <p:sp>
        <p:nvSpPr>
          <p:cNvPr id="20497" name="Line 24">
            <a:extLst>
              <a:ext uri="{FF2B5EF4-FFF2-40B4-BE49-F238E27FC236}">
                <a16:creationId xmlns:a16="http://schemas.microsoft.com/office/drawing/2014/main" id="{B5F63188-80EF-4E85-B54A-8DFED03EC5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1143000"/>
            <a:ext cx="2895600" cy="533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8" name="Line 25">
            <a:extLst>
              <a:ext uri="{FF2B5EF4-FFF2-40B4-BE49-F238E27FC236}">
                <a16:creationId xmlns:a16="http://schemas.microsoft.com/office/drawing/2014/main" id="{73B3FB2E-8B02-405F-9B69-144C448D4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143000"/>
            <a:ext cx="3048000" cy="533400"/>
          </a:xfrm>
          <a:prstGeom prst="line">
            <a:avLst/>
          </a:prstGeom>
          <a:noFill/>
          <a:ln w="25400">
            <a:solidFill>
              <a:srgbClr val="FF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99" name="Text Box 26">
            <a:extLst>
              <a:ext uri="{FF2B5EF4-FFF2-40B4-BE49-F238E27FC236}">
                <a16:creationId xmlns:a16="http://schemas.microsoft.com/office/drawing/2014/main" id="{8E966493-A511-4942-9F73-1C6933DE7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1901825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/>
              <a:t>7</a:t>
            </a:r>
          </a:p>
        </p:txBody>
      </p:sp>
      <p:sp>
        <p:nvSpPr>
          <p:cNvPr id="20500" name="Rectangle 27">
            <a:extLst>
              <a:ext uri="{FF2B5EF4-FFF2-40B4-BE49-F238E27FC236}">
                <a16:creationId xmlns:a16="http://schemas.microsoft.com/office/drawing/2014/main" id="{C297F80F-76C1-4599-A740-DD1D29D4F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914400"/>
            <a:ext cx="35814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501" name="Text Box 28">
            <a:extLst>
              <a:ext uri="{FF2B5EF4-FFF2-40B4-BE49-F238E27FC236}">
                <a16:creationId xmlns:a16="http://schemas.microsoft.com/office/drawing/2014/main" id="{ED2288F4-DE1F-4DB6-A315-C58DBEBFD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90500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3300"/>
                </a:solidFill>
              </a:rPr>
              <a:t>1</a:t>
            </a:r>
          </a:p>
        </p:txBody>
      </p:sp>
      <p:sp>
        <p:nvSpPr>
          <p:cNvPr id="20502" name="Line 29">
            <a:extLst>
              <a:ext uri="{FF2B5EF4-FFF2-40B4-BE49-F238E27FC236}">
                <a16:creationId xmlns:a16="http://schemas.microsoft.com/office/drawing/2014/main" id="{2A9BFB0E-C273-4ACD-B451-22508951F5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1752600"/>
            <a:ext cx="7620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3" name="Line 30">
            <a:extLst>
              <a:ext uri="{FF2B5EF4-FFF2-40B4-BE49-F238E27FC236}">
                <a16:creationId xmlns:a16="http://schemas.microsoft.com/office/drawing/2014/main" id="{009151AD-0328-4A8E-A438-A03939E7DE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5950" y="1733550"/>
            <a:ext cx="628650" cy="552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4" name="Text Box 31">
            <a:extLst>
              <a:ext uri="{FF2B5EF4-FFF2-40B4-BE49-F238E27FC236}">
                <a16:creationId xmlns:a16="http://schemas.microsoft.com/office/drawing/2014/main" id="{CC73E9F0-2A9A-4060-B227-797B6B479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482850"/>
            <a:ext cx="381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/>
              <a:t>0</a:t>
            </a:r>
          </a:p>
        </p:txBody>
      </p:sp>
      <p:sp>
        <p:nvSpPr>
          <p:cNvPr id="20505" name="Line 32">
            <a:extLst>
              <a:ext uri="{FF2B5EF4-FFF2-40B4-BE49-F238E27FC236}">
                <a16:creationId xmlns:a16="http://schemas.microsoft.com/office/drawing/2014/main" id="{4FE345B1-6A69-41A6-867C-F5F7C43B1E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38800" y="1676400"/>
            <a:ext cx="18288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6" name="Line 33">
            <a:extLst>
              <a:ext uri="{FF2B5EF4-FFF2-40B4-BE49-F238E27FC236}">
                <a16:creationId xmlns:a16="http://schemas.microsoft.com/office/drawing/2014/main" id="{5AAE89EF-5199-4B8D-942F-5764945E1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676400"/>
            <a:ext cx="18288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7" name="Text Box 34">
            <a:extLst>
              <a:ext uri="{FF2B5EF4-FFF2-40B4-BE49-F238E27FC236}">
                <a16:creationId xmlns:a16="http://schemas.microsoft.com/office/drawing/2014/main" id="{1BF90742-571E-4FA6-9FC1-74E297F9F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4113" y="24638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/>
              <a:t>-8</a:t>
            </a:r>
          </a:p>
        </p:txBody>
      </p:sp>
      <p:sp>
        <p:nvSpPr>
          <p:cNvPr id="20508" name="Rectangle 35">
            <a:extLst>
              <a:ext uri="{FF2B5EF4-FFF2-40B4-BE49-F238E27FC236}">
                <a16:creationId xmlns:a16="http://schemas.microsoft.com/office/drawing/2014/main" id="{4B2C2B4B-A47D-49C0-848E-7DE4EC467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524000"/>
            <a:ext cx="20574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509" name="Line 36">
            <a:extLst>
              <a:ext uri="{FF2B5EF4-FFF2-40B4-BE49-F238E27FC236}">
                <a16:creationId xmlns:a16="http://schemas.microsoft.com/office/drawing/2014/main" id="{807E41CA-3DA9-4379-8CB8-2B5AF018C1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228850"/>
            <a:ext cx="669925" cy="5143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0" name="Line 37">
            <a:extLst>
              <a:ext uri="{FF2B5EF4-FFF2-40B4-BE49-F238E27FC236}">
                <a16:creationId xmlns:a16="http://schemas.microsoft.com/office/drawing/2014/main" id="{5ACE11AF-0527-4BEE-9610-E6FD334BF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209800"/>
            <a:ext cx="762000" cy="5334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1" name="Rectangle 38">
            <a:extLst>
              <a:ext uri="{FF2B5EF4-FFF2-40B4-BE49-F238E27FC236}">
                <a16:creationId xmlns:a16="http://schemas.microsoft.com/office/drawing/2014/main" id="{6C9A04E9-0CC0-4DAA-A5A5-340486F4D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90800"/>
            <a:ext cx="304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20512" name="Text Box 39">
            <a:extLst>
              <a:ext uri="{FF2B5EF4-FFF2-40B4-BE49-F238E27FC236}">
                <a16:creationId xmlns:a16="http://schemas.microsoft.com/office/drawing/2014/main" id="{4F80F178-31DD-489D-8A34-C828BAD8D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362200"/>
            <a:ext cx="381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4000" b="1">
                <a:solidFill>
                  <a:srgbClr val="FF3300"/>
                </a:solidFill>
                <a:cs typeface="Times New Roman" panose="02020603050405020304" pitchFamily="18" charset="0"/>
              </a:rPr>
              <a:t>ε</a:t>
            </a:r>
          </a:p>
        </p:txBody>
      </p:sp>
      <p:sp>
        <p:nvSpPr>
          <p:cNvPr id="20513" name="Line 40">
            <a:extLst>
              <a:ext uri="{FF2B5EF4-FFF2-40B4-BE49-F238E27FC236}">
                <a16:creationId xmlns:a16="http://schemas.microsoft.com/office/drawing/2014/main" id="{CC033745-37FC-4493-9B9E-991BB5977B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2209800"/>
            <a:ext cx="17526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4" name="Line 41">
            <a:extLst>
              <a:ext uri="{FF2B5EF4-FFF2-40B4-BE49-F238E27FC236}">
                <a16:creationId xmlns:a16="http://schemas.microsoft.com/office/drawing/2014/main" id="{DE91D7B2-DCAD-4DE2-8C4D-D12BC900BDC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209800"/>
            <a:ext cx="1828800" cy="5334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5" name="Rectangle 42">
            <a:extLst>
              <a:ext uri="{FF2B5EF4-FFF2-40B4-BE49-F238E27FC236}">
                <a16:creationId xmlns:a16="http://schemas.microsoft.com/office/drawing/2014/main" id="{AD2A3EE1-B7BE-439B-9687-5BAA404FF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1924050"/>
            <a:ext cx="2667000" cy="1143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3" name="Group 43">
            <a:extLst>
              <a:ext uri="{FF2B5EF4-FFF2-40B4-BE49-F238E27FC236}">
                <a16:creationId xmlns:a16="http://schemas.microsoft.com/office/drawing/2014/main" id="{F6D16A9B-D210-4075-91A0-9C405D3FDFFA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524000"/>
            <a:ext cx="4038600" cy="1098550"/>
            <a:chOff x="144" y="960"/>
            <a:chExt cx="2544" cy="692"/>
          </a:xfrm>
        </p:grpSpPr>
        <p:sp>
          <p:nvSpPr>
            <p:cNvPr id="20546" name="Text Box 44">
              <a:extLst>
                <a:ext uri="{FF2B5EF4-FFF2-40B4-BE49-F238E27FC236}">
                  <a16:creationId xmlns:a16="http://schemas.microsoft.com/office/drawing/2014/main" id="{FCA2FBA1-E42C-4BFE-9992-F4785773A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960"/>
              <a:ext cx="254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3600" b="1">
                  <a:solidFill>
                    <a:schemeClr val="accent2"/>
                  </a:solidFill>
                </a:rPr>
                <a:t>特征方程各项系数</a:t>
              </a:r>
            </a:p>
          </p:txBody>
        </p:sp>
        <p:sp>
          <p:nvSpPr>
            <p:cNvPr id="20547" name="Text Box 45">
              <a:extLst>
                <a:ext uri="{FF2B5EF4-FFF2-40B4-BE49-F238E27FC236}">
                  <a16:creationId xmlns:a16="http://schemas.microsoft.com/office/drawing/2014/main" id="{9D25B385-AD06-4FEC-9B2F-554A82527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248"/>
              <a:ext cx="144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3600" b="1">
                  <a:solidFill>
                    <a:srgbClr val="FF3300"/>
                  </a:solidFill>
                </a:rPr>
                <a:t>均大于零</a:t>
              </a:r>
              <a:r>
                <a:rPr kumimoji="1" lang="en-US" altLang="zh-CN" sz="3600" b="1">
                  <a:solidFill>
                    <a:srgbClr val="FF3300"/>
                  </a:solidFill>
                </a:rPr>
                <a:t>!</a:t>
              </a:r>
            </a:p>
          </p:txBody>
        </p:sp>
      </p:grpSp>
      <p:grpSp>
        <p:nvGrpSpPr>
          <p:cNvPr id="4" name="Group 46">
            <a:extLst>
              <a:ext uri="{FF2B5EF4-FFF2-40B4-BE49-F238E27FC236}">
                <a16:creationId xmlns:a16="http://schemas.microsoft.com/office/drawing/2014/main" id="{1B5F8C6C-5A63-46BF-A84D-2F18B95C018F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836613"/>
            <a:ext cx="4419600" cy="4114800"/>
            <a:chOff x="2928" y="528"/>
            <a:chExt cx="2784" cy="2592"/>
          </a:xfrm>
        </p:grpSpPr>
        <p:grpSp>
          <p:nvGrpSpPr>
            <p:cNvPr id="20518" name="Group 47">
              <a:extLst>
                <a:ext uri="{FF2B5EF4-FFF2-40B4-BE49-F238E27FC236}">
                  <a16:creationId xmlns:a16="http://schemas.microsoft.com/office/drawing/2014/main" id="{73A75F7C-065C-428B-B242-BDBDE62F7E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576"/>
              <a:ext cx="336" cy="2400"/>
              <a:chOff x="816" y="1056"/>
              <a:chExt cx="336" cy="2400"/>
            </a:xfrm>
          </p:grpSpPr>
          <p:sp>
            <p:nvSpPr>
              <p:cNvPr id="20539" name="Text Box 48">
                <a:extLst>
                  <a:ext uri="{FF2B5EF4-FFF2-40B4-BE49-F238E27FC236}">
                    <a16:creationId xmlns:a16="http://schemas.microsoft.com/office/drawing/2014/main" id="{F6741628-14BA-4577-B457-378F13C341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056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/>
                  <a:t>s</a:t>
                </a:r>
                <a:r>
                  <a:rPr kumimoji="1" lang="en-US" altLang="zh-CN" b="1" baseline="30000"/>
                  <a:t>6</a:t>
                </a:r>
                <a:endParaRPr kumimoji="1" lang="en-US" altLang="zh-CN" b="1"/>
              </a:p>
            </p:txBody>
          </p:sp>
          <p:sp>
            <p:nvSpPr>
              <p:cNvPr id="20540" name="Text Box 49">
                <a:extLst>
                  <a:ext uri="{FF2B5EF4-FFF2-40B4-BE49-F238E27FC236}">
                    <a16:creationId xmlns:a16="http://schemas.microsoft.com/office/drawing/2014/main" id="{A86B68FD-1002-4449-986A-D328154FE6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357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/>
                  <a:t>s</a:t>
                </a:r>
                <a:r>
                  <a:rPr kumimoji="1" lang="en-US" altLang="zh-CN" b="1" baseline="30000"/>
                  <a:t>5</a:t>
                </a:r>
                <a:endParaRPr kumimoji="1" lang="en-US" altLang="zh-CN" b="1"/>
              </a:p>
            </p:txBody>
          </p:sp>
          <p:sp>
            <p:nvSpPr>
              <p:cNvPr id="20541" name="Text Box 50">
                <a:extLst>
                  <a:ext uri="{FF2B5EF4-FFF2-40B4-BE49-F238E27FC236}">
                    <a16:creationId xmlns:a16="http://schemas.microsoft.com/office/drawing/2014/main" id="{3CA81417-F23F-4852-9307-BD27EE6F13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3091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/>
                  <a:t>s</a:t>
                </a:r>
                <a:r>
                  <a:rPr kumimoji="1" lang="en-US" altLang="zh-CN" b="1" baseline="30000"/>
                  <a:t>0</a:t>
                </a:r>
                <a:endParaRPr kumimoji="1" lang="en-US" altLang="zh-CN" b="1"/>
              </a:p>
            </p:txBody>
          </p:sp>
          <p:sp>
            <p:nvSpPr>
              <p:cNvPr id="20542" name="Text Box 51">
                <a:extLst>
                  <a:ext uri="{FF2B5EF4-FFF2-40B4-BE49-F238E27FC236}">
                    <a16:creationId xmlns:a16="http://schemas.microsoft.com/office/drawing/2014/main" id="{7F6E482B-483F-45E8-87DD-1628A70B3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2755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/>
                  <a:t>s</a:t>
                </a:r>
                <a:r>
                  <a:rPr kumimoji="1" lang="en-US" altLang="zh-CN" b="1" baseline="30000"/>
                  <a:t>1</a:t>
                </a:r>
                <a:endParaRPr kumimoji="1" lang="en-US" altLang="zh-CN" b="1"/>
              </a:p>
            </p:txBody>
          </p:sp>
          <p:sp>
            <p:nvSpPr>
              <p:cNvPr id="20543" name="Text Box 52">
                <a:extLst>
                  <a:ext uri="{FF2B5EF4-FFF2-40B4-BE49-F238E27FC236}">
                    <a16:creationId xmlns:a16="http://schemas.microsoft.com/office/drawing/2014/main" id="{A33A7FEB-29E0-4101-8A5F-FDA67177BE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2419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/>
                  <a:t>s</a:t>
                </a:r>
                <a:r>
                  <a:rPr kumimoji="1" lang="en-US" altLang="zh-CN" b="1" baseline="30000"/>
                  <a:t>2</a:t>
                </a:r>
                <a:endParaRPr kumimoji="1" lang="en-US" altLang="zh-CN" b="1"/>
              </a:p>
            </p:txBody>
          </p:sp>
          <p:sp>
            <p:nvSpPr>
              <p:cNvPr id="20544" name="Text Box 53">
                <a:extLst>
                  <a:ext uri="{FF2B5EF4-FFF2-40B4-BE49-F238E27FC236}">
                    <a16:creationId xmlns:a16="http://schemas.microsoft.com/office/drawing/2014/main" id="{88F6B66D-1419-4AED-9E36-527EA4FFBC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2038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/>
                  <a:t>s</a:t>
                </a:r>
                <a:r>
                  <a:rPr kumimoji="1" lang="en-US" altLang="zh-CN" b="1" baseline="30000"/>
                  <a:t>3</a:t>
                </a:r>
                <a:endParaRPr kumimoji="1" lang="en-US" altLang="zh-CN" b="1"/>
              </a:p>
            </p:txBody>
          </p:sp>
          <p:sp>
            <p:nvSpPr>
              <p:cNvPr id="20545" name="Text Box 54">
                <a:extLst>
                  <a:ext uri="{FF2B5EF4-FFF2-40B4-BE49-F238E27FC236}">
                    <a16:creationId xmlns:a16="http://schemas.microsoft.com/office/drawing/2014/main" id="{55B90104-5B66-49D4-A112-FB76950926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699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/>
                  <a:t>s</a:t>
                </a:r>
                <a:r>
                  <a:rPr kumimoji="1" lang="en-US" altLang="zh-CN" b="1" baseline="30000"/>
                  <a:t>4</a:t>
                </a:r>
                <a:endParaRPr kumimoji="1" lang="en-US" altLang="zh-CN" b="1"/>
              </a:p>
            </p:txBody>
          </p:sp>
        </p:grpSp>
        <p:grpSp>
          <p:nvGrpSpPr>
            <p:cNvPr id="20519" name="Group 55">
              <a:extLst>
                <a:ext uri="{FF2B5EF4-FFF2-40B4-BE49-F238E27FC236}">
                  <a16:creationId xmlns:a16="http://schemas.microsoft.com/office/drawing/2014/main" id="{9B95F3E8-EFFE-43B0-89CF-621295990E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8" y="624"/>
              <a:ext cx="2784" cy="2256"/>
              <a:chOff x="816" y="1104"/>
              <a:chExt cx="2784" cy="2256"/>
            </a:xfrm>
          </p:grpSpPr>
          <p:sp>
            <p:nvSpPr>
              <p:cNvPr id="20537" name="Line 56">
                <a:extLst>
                  <a:ext uri="{FF2B5EF4-FFF2-40B4-BE49-F238E27FC236}">
                    <a16:creationId xmlns:a16="http://schemas.microsoft.com/office/drawing/2014/main" id="{0C0E0544-817C-4657-8A8C-B7276224E5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104"/>
                <a:ext cx="0" cy="225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38" name="Line 57">
                <a:extLst>
                  <a:ext uri="{FF2B5EF4-FFF2-40B4-BE49-F238E27FC236}">
                    <a16:creationId xmlns:a16="http://schemas.microsoft.com/office/drawing/2014/main" id="{19E6A2EF-0442-4982-A4A4-22D17EFE88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1680"/>
                <a:ext cx="27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20" name="Group 58">
              <a:extLst>
                <a:ext uri="{FF2B5EF4-FFF2-40B4-BE49-F238E27FC236}">
                  <a16:creationId xmlns:a16="http://schemas.microsoft.com/office/drawing/2014/main" id="{4F81E363-4132-43C6-98A8-B78D2708B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2" y="547"/>
              <a:ext cx="2304" cy="701"/>
              <a:chOff x="1248" y="1008"/>
              <a:chExt cx="2304" cy="701"/>
            </a:xfrm>
          </p:grpSpPr>
          <p:sp>
            <p:nvSpPr>
              <p:cNvPr id="20530" name="Text Box 59">
                <a:extLst>
                  <a:ext uri="{FF2B5EF4-FFF2-40B4-BE49-F238E27FC236}">
                    <a16:creationId xmlns:a16="http://schemas.microsoft.com/office/drawing/2014/main" id="{4421F9B6-0595-4217-B663-7D00356EA7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008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/>
                  <a:t>1</a:t>
                </a:r>
              </a:p>
            </p:txBody>
          </p:sp>
          <p:sp>
            <p:nvSpPr>
              <p:cNvPr id="20531" name="Text Box 60">
                <a:extLst>
                  <a:ext uri="{FF2B5EF4-FFF2-40B4-BE49-F238E27FC236}">
                    <a16:creationId xmlns:a16="http://schemas.microsoft.com/office/drawing/2014/main" id="{844B016C-D226-4D7E-B63D-4308D2FEF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344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>
                    <a:solidFill>
                      <a:srgbClr val="FF3300"/>
                    </a:solidFill>
                  </a:rPr>
                  <a:t>2</a:t>
                </a:r>
              </a:p>
            </p:txBody>
          </p:sp>
          <p:sp>
            <p:nvSpPr>
              <p:cNvPr id="20532" name="Text Box 61">
                <a:extLst>
                  <a:ext uri="{FF2B5EF4-FFF2-40B4-BE49-F238E27FC236}">
                    <a16:creationId xmlns:a16="http://schemas.microsoft.com/office/drawing/2014/main" id="{110EA176-5440-467D-BE98-A4D9B6001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1344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/>
                  <a:t>4</a:t>
                </a:r>
              </a:p>
            </p:txBody>
          </p:sp>
          <p:sp>
            <p:nvSpPr>
              <p:cNvPr id="20533" name="Text Box 62">
                <a:extLst>
                  <a:ext uri="{FF2B5EF4-FFF2-40B4-BE49-F238E27FC236}">
                    <a16:creationId xmlns:a16="http://schemas.microsoft.com/office/drawing/2014/main" id="{58B8B309-791C-4E31-AF2D-F65045CD9D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344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/>
                  <a:t>6</a:t>
                </a:r>
              </a:p>
            </p:txBody>
          </p:sp>
          <p:sp>
            <p:nvSpPr>
              <p:cNvPr id="20534" name="Text Box 63">
                <a:extLst>
                  <a:ext uri="{FF2B5EF4-FFF2-40B4-BE49-F238E27FC236}">
                    <a16:creationId xmlns:a16="http://schemas.microsoft.com/office/drawing/2014/main" id="{A29830CB-4126-45E3-9532-5CF61301D5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1008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/>
                  <a:t>3</a:t>
                </a:r>
              </a:p>
            </p:txBody>
          </p:sp>
          <p:sp>
            <p:nvSpPr>
              <p:cNvPr id="20535" name="Text Box 64">
                <a:extLst>
                  <a:ext uri="{FF2B5EF4-FFF2-40B4-BE49-F238E27FC236}">
                    <a16:creationId xmlns:a16="http://schemas.microsoft.com/office/drawing/2014/main" id="{14D5554E-3347-47FC-ABEA-9DB0504A99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008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/>
                  <a:t>5</a:t>
                </a:r>
              </a:p>
            </p:txBody>
          </p:sp>
          <p:sp>
            <p:nvSpPr>
              <p:cNvPr id="20536" name="Text Box 65">
                <a:extLst>
                  <a:ext uri="{FF2B5EF4-FFF2-40B4-BE49-F238E27FC236}">
                    <a16:creationId xmlns:a16="http://schemas.microsoft.com/office/drawing/2014/main" id="{19837987-D82B-44D2-9C80-995CD32651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08"/>
                <a:ext cx="336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/>
                  <a:t>7</a:t>
                </a:r>
              </a:p>
            </p:txBody>
          </p:sp>
        </p:grpSp>
        <p:sp>
          <p:nvSpPr>
            <p:cNvPr id="20521" name="Text Box 66">
              <a:extLst>
                <a:ext uri="{FF2B5EF4-FFF2-40B4-BE49-F238E27FC236}">
                  <a16:creationId xmlns:a16="http://schemas.microsoft.com/office/drawing/2014/main" id="{66B8B229-D069-469B-BE18-78C3B0DED0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1979"/>
              <a:ext cx="6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tx2"/>
                  </a:solidFill>
                  <a:cs typeface="Times New Roman" panose="02020603050405020304" pitchFamily="18" charset="0"/>
                </a:rPr>
                <a:t>2</a:t>
              </a:r>
              <a:r>
                <a:rPr kumimoji="1" lang="en-US" altLang="zh-CN" sz="2400" b="1">
                  <a:solidFill>
                    <a:srgbClr val="FF3300"/>
                  </a:solidFill>
                  <a:cs typeface="Times New Roman" panose="02020603050405020304" pitchFamily="18" charset="0"/>
                </a:rPr>
                <a:t>ε</a:t>
              </a:r>
              <a:r>
                <a:rPr kumimoji="1" lang="en-US" altLang="zh-CN" sz="2400" b="1">
                  <a:solidFill>
                    <a:schemeClr val="tx2"/>
                  </a:solidFill>
                  <a:cs typeface="Times New Roman" panose="02020603050405020304" pitchFamily="18" charset="0"/>
                </a:rPr>
                <a:t>+8</a:t>
              </a:r>
            </a:p>
          </p:txBody>
        </p:sp>
        <p:sp>
          <p:nvSpPr>
            <p:cNvPr id="20522" name="Text Box 67">
              <a:extLst>
                <a:ext uri="{FF2B5EF4-FFF2-40B4-BE49-F238E27FC236}">
                  <a16:creationId xmlns:a16="http://schemas.microsoft.com/office/drawing/2014/main" id="{2567B5BC-CB05-4544-9E34-FB5BD0CD01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024"/>
              <a:ext cx="40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cs typeface="Times New Roman" panose="02020603050405020304" pitchFamily="18" charset="0"/>
                </a:rPr>
                <a:t>7</a:t>
              </a:r>
              <a:r>
                <a:rPr kumimoji="1" lang="en-US" altLang="zh-CN" sz="2400" b="1">
                  <a:solidFill>
                    <a:srgbClr val="FF3300"/>
                  </a:solidFill>
                  <a:cs typeface="Times New Roman" panose="02020603050405020304" pitchFamily="18" charset="0"/>
                </a:rPr>
                <a:t>ε</a:t>
              </a:r>
            </a:p>
          </p:txBody>
        </p:sp>
        <p:grpSp>
          <p:nvGrpSpPr>
            <p:cNvPr id="20523" name="Group 68">
              <a:extLst>
                <a:ext uri="{FF2B5EF4-FFF2-40B4-BE49-F238E27FC236}">
                  <a16:creationId xmlns:a16="http://schemas.microsoft.com/office/drawing/2014/main" id="{6478CC15-2730-4C88-BD15-07183F1617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" y="1231"/>
              <a:ext cx="1740" cy="701"/>
              <a:chOff x="324" y="1704"/>
              <a:chExt cx="1740" cy="701"/>
            </a:xfrm>
          </p:grpSpPr>
          <p:sp>
            <p:nvSpPr>
              <p:cNvPr id="20528" name="Text Box 69">
                <a:extLst>
                  <a:ext uri="{FF2B5EF4-FFF2-40B4-BE49-F238E27FC236}">
                    <a16:creationId xmlns:a16="http://schemas.microsoft.com/office/drawing/2014/main" id="{291B7379-BE42-416D-BBDF-22F222FA16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" y="1704"/>
                <a:ext cx="1740" cy="3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b="1"/>
                  <a:t>1        2         7</a:t>
                </a:r>
              </a:p>
            </p:txBody>
          </p:sp>
          <p:sp>
            <p:nvSpPr>
              <p:cNvPr id="20529" name="Text Box 70">
                <a:extLst>
                  <a:ext uri="{FF2B5EF4-FFF2-40B4-BE49-F238E27FC236}">
                    <a16:creationId xmlns:a16="http://schemas.microsoft.com/office/drawing/2014/main" id="{C7A9930D-CE45-411D-B56C-38540E70CB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8" y="1963"/>
                <a:ext cx="72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4000" b="1">
                    <a:solidFill>
                      <a:srgbClr val="FF3300"/>
                    </a:solidFill>
                  </a:rPr>
                  <a:t>　</a:t>
                </a:r>
                <a:r>
                  <a:rPr kumimoji="1" lang="zh-CN" altLang="en-US" b="1"/>
                  <a:t> </a:t>
                </a:r>
                <a:r>
                  <a:rPr kumimoji="1" lang="en-US" altLang="zh-CN" b="1"/>
                  <a:t>-8</a:t>
                </a:r>
              </a:p>
            </p:txBody>
          </p:sp>
        </p:grpSp>
        <p:sp>
          <p:nvSpPr>
            <p:cNvPr id="20524" name="Text Box 71">
              <a:extLst>
                <a:ext uri="{FF2B5EF4-FFF2-40B4-BE49-F238E27FC236}">
                  <a16:creationId xmlns:a16="http://schemas.microsoft.com/office/drawing/2014/main" id="{EFCA8345-5796-455D-83A2-64F0A6F1F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8" y="1525"/>
              <a:ext cx="43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600" b="1">
                  <a:solidFill>
                    <a:srgbClr val="FF3300"/>
                  </a:solidFill>
                  <a:cs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20525" name="Text Box 72">
              <a:extLst>
                <a:ext uri="{FF2B5EF4-FFF2-40B4-BE49-F238E27FC236}">
                  <a16:creationId xmlns:a16="http://schemas.microsoft.com/office/drawing/2014/main" id="{BEF8564E-D914-43CE-B9A9-2B22DC977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4" y="2659"/>
              <a:ext cx="48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cs typeface="Times New Roman" panose="02020603050405020304" pitchFamily="18" charset="0"/>
                </a:rPr>
                <a:t>7</a:t>
              </a:r>
              <a:r>
                <a:rPr kumimoji="1" lang="en-US" altLang="zh-CN" sz="2400" b="1">
                  <a:solidFill>
                    <a:srgbClr val="FF3300"/>
                  </a:solidFill>
                  <a:cs typeface="Times New Roman" panose="02020603050405020304" pitchFamily="18" charset="0"/>
                </a:rPr>
                <a:t>ε</a:t>
              </a:r>
            </a:p>
          </p:txBody>
        </p:sp>
        <p:sp>
          <p:nvSpPr>
            <p:cNvPr id="20526" name="Rectangle 73">
              <a:extLst>
                <a:ext uri="{FF2B5EF4-FFF2-40B4-BE49-F238E27FC236}">
                  <a16:creationId xmlns:a16="http://schemas.microsoft.com/office/drawing/2014/main" id="{99306A7D-6EAF-419F-B58E-14DF5ABA6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528"/>
              <a:ext cx="2736" cy="2592"/>
            </a:xfrm>
            <a:prstGeom prst="rect">
              <a:avLst/>
            </a:prstGeom>
            <a:noFill/>
            <a:ln w="508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0527" name="Object 74">
              <a:extLst>
                <a:ext uri="{FF2B5EF4-FFF2-40B4-BE49-F238E27FC236}">
                  <a16:creationId xmlns:a16="http://schemas.microsoft.com/office/drawing/2014/main" id="{6156928A-413B-4D72-9788-FB11E10C90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8" y="2341"/>
            <a:ext cx="1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9" name="Equation" r:id="rId6" imgW="1028700" imgH="228600" progId="Equation.DSMT4">
                    <p:embed/>
                  </p:oleObj>
                </mc:Choice>
                <mc:Fallback>
                  <p:oleObj name="Equation" r:id="rId6" imgW="1028700" imgH="228600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8" y="2341"/>
                          <a:ext cx="12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8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autoUpdateAnimBg="0"/>
      <p:bldP spid="37891" grpId="0" autoUpdateAnimBg="0"/>
      <p:bldP spid="37892" grpId="0" autoUpdateAnimBg="0"/>
      <p:bldP spid="37893" grpId="0" autoUpdateAnimBg="0"/>
      <p:bldP spid="37894" grpId="0" autoUpdateAnimBg="0"/>
      <p:bldP spid="37895" grpId="0" autoUpdateAnimBg="0"/>
      <p:bldP spid="37896" grpId="0" autoUpdateAnimBg="0"/>
      <p:bldP spid="37897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A1B64F1B-51CA-4F8E-BE10-AF42574D5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57400" y="-76200"/>
            <a:ext cx="44196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>
                <a:solidFill>
                  <a:srgbClr val="FF3300"/>
                </a:solidFill>
              </a:rPr>
              <a:t>劳斯表出现零行</a:t>
            </a:r>
          </a:p>
        </p:txBody>
      </p:sp>
      <p:sp>
        <p:nvSpPr>
          <p:cNvPr id="38915" name="Text Box 3">
            <a:extLst>
              <a:ext uri="{FF2B5EF4-FFF2-40B4-BE49-F238E27FC236}">
                <a16:creationId xmlns:a16="http://schemas.microsoft.com/office/drawing/2014/main" id="{A61F793E-ECFE-49FE-BD26-4F4EC02E8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39763"/>
            <a:ext cx="4114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b="1"/>
              <a:t>设系统特征方程为：</a:t>
            </a: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E2E9D240-1723-44AA-A9A5-FDCBDF18E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87450"/>
            <a:ext cx="3962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600" b="1">
                <a:solidFill>
                  <a:srgbClr val="0000CC"/>
                </a:solidFill>
              </a:rPr>
              <a:t>s</a:t>
            </a:r>
            <a:r>
              <a:rPr kumimoji="1" lang="en-US" altLang="zh-CN" sz="3600" b="1" baseline="30000">
                <a:solidFill>
                  <a:srgbClr val="0000CC"/>
                </a:solidFill>
              </a:rPr>
              <a:t>4</a:t>
            </a:r>
            <a:r>
              <a:rPr kumimoji="1" lang="en-US" altLang="zh-CN" sz="3600" b="1">
                <a:solidFill>
                  <a:srgbClr val="0000CC"/>
                </a:solidFill>
              </a:rPr>
              <a:t>+5s</a:t>
            </a:r>
            <a:r>
              <a:rPr kumimoji="1" lang="en-US" altLang="zh-CN" sz="3600" b="1" baseline="30000">
                <a:solidFill>
                  <a:srgbClr val="0000CC"/>
                </a:solidFill>
              </a:rPr>
              <a:t>3</a:t>
            </a:r>
            <a:r>
              <a:rPr kumimoji="1" lang="en-US" altLang="zh-CN" sz="3600" b="1">
                <a:solidFill>
                  <a:srgbClr val="0000CC"/>
                </a:solidFill>
              </a:rPr>
              <a:t>+7s</a:t>
            </a:r>
            <a:r>
              <a:rPr kumimoji="1" lang="en-US" altLang="zh-CN" sz="3600" b="1" baseline="30000">
                <a:solidFill>
                  <a:srgbClr val="0000CC"/>
                </a:solidFill>
              </a:rPr>
              <a:t>2</a:t>
            </a:r>
            <a:r>
              <a:rPr kumimoji="1" lang="en-US" altLang="zh-CN" sz="3600" b="1">
                <a:solidFill>
                  <a:srgbClr val="0000CC"/>
                </a:solidFill>
              </a:rPr>
              <a:t>+5s+6=0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C9CE8479-4EA4-4141-B3B6-74AFC0468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133600"/>
            <a:ext cx="733425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600" b="1">
                <a:solidFill>
                  <a:srgbClr val="0000CC"/>
                </a:solidFill>
              </a:rPr>
              <a:t>劳   斯   表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5AF40A69-FD13-403A-82A0-E6753F5F650F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849313"/>
            <a:ext cx="533400" cy="3875087"/>
            <a:chOff x="816" y="1056"/>
            <a:chExt cx="336" cy="2393"/>
          </a:xfrm>
        </p:grpSpPr>
        <p:sp>
          <p:nvSpPr>
            <p:cNvPr id="21566" name="Text Box 7">
              <a:extLst>
                <a:ext uri="{FF2B5EF4-FFF2-40B4-BE49-F238E27FC236}">
                  <a16:creationId xmlns:a16="http://schemas.microsoft.com/office/drawing/2014/main" id="{166B7D7D-7ABD-4E25-8245-DC7DEBC6A7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056"/>
              <a:ext cx="336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b="1"/>
            </a:p>
          </p:txBody>
        </p:sp>
        <p:sp>
          <p:nvSpPr>
            <p:cNvPr id="21567" name="Text Box 8">
              <a:extLst>
                <a:ext uri="{FF2B5EF4-FFF2-40B4-BE49-F238E27FC236}">
                  <a16:creationId xmlns:a16="http://schemas.microsoft.com/office/drawing/2014/main" id="{69A857C2-71F4-41EC-B7D9-4EB6EB64C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357"/>
              <a:ext cx="336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kumimoji="1" lang="zh-CN" altLang="zh-CN" b="1"/>
            </a:p>
          </p:txBody>
        </p:sp>
        <p:sp>
          <p:nvSpPr>
            <p:cNvPr id="21568" name="Text Box 9">
              <a:extLst>
                <a:ext uri="{FF2B5EF4-FFF2-40B4-BE49-F238E27FC236}">
                  <a16:creationId xmlns:a16="http://schemas.microsoft.com/office/drawing/2014/main" id="{C12AD5AC-6448-446A-8209-5C0854E4A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091"/>
              <a:ext cx="336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s</a:t>
              </a:r>
              <a:r>
                <a:rPr kumimoji="1" lang="en-US" altLang="zh-CN" b="1" baseline="30000"/>
                <a:t>0</a:t>
              </a:r>
              <a:endParaRPr kumimoji="1" lang="en-US" altLang="zh-CN" b="1"/>
            </a:p>
          </p:txBody>
        </p:sp>
        <p:sp>
          <p:nvSpPr>
            <p:cNvPr id="21569" name="Text Box 10">
              <a:extLst>
                <a:ext uri="{FF2B5EF4-FFF2-40B4-BE49-F238E27FC236}">
                  <a16:creationId xmlns:a16="http://schemas.microsoft.com/office/drawing/2014/main" id="{1BED4B48-D4E9-4145-872F-250584F6A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755"/>
              <a:ext cx="336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s</a:t>
              </a:r>
              <a:r>
                <a:rPr kumimoji="1" lang="en-US" altLang="zh-CN" b="1" baseline="30000"/>
                <a:t>1</a:t>
              </a:r>
              <a:endParaRPr kumimoji="1" lang="en-US" altLang="zh-CN" b="1"/>
            </a:p>
          </p:txBody>
        </p:sp>
        <p:sp>
          <p:nvSpPr>
            <p:cNvPr id="21570" name="Text Box 11">
              <a:extLst>
                <a:ext uri="{FF2B5EF4-FFF2-40B4-BE49-F238E27FC236}">
                  <a16:creationId xmlns:a16="http://schemas.microsoft.com/office/drawing/2014/main" id="{7398A553-158C-401B-A312-F19F7784F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419"/>
              <a:ext cx="336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s</a:t>
              </a:r>
              <a:r>
                <a:rPr kumimoji="1" lang="en-US" altLang="zh-CN" b="1" baseline="30000"/>
                <a:t>2</a:t>
              </a:r>
              <a:endParaRPr kumimoji="1" lang="en-US" altLang="zh-CN" b="1"/>
            </a:p>
          </p:txBody>
        </p:sp>
        <p:sp>
          <p:nvSpPr>
            <p:cNvPr id="21571" name="Text Box 12">
              <a:extLst>
                <a:ext uri="{FF2B5EF4-FFF2-40B4-BE49-F238E27FC236}">
                  <a16:creationId xmlns:a16="http://schemas.microsoft.com/office/drawing/2014/main" id="{74FBB5D5-9264-4ADB-B8A9-205518B519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038"/>
              <a:ext cx="336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s</a:t>
              </a:r>
              <a:r>
                <a:rPr kumimoji="1" lang="en-US" altLang="zh-CN" b="1" baseline="30000"/>
                <a:t>3</a:t>
              </a:r>
              <a:endParaRPr kumimoji="1" lang="en-US" altLang="zh-CN" b="1"/>
            </a:p>
          </p:txBody>
        </p:sp>
        <p:sp>
          <p:nvSpPr>
            <p:cNvPr id="21572" name="Text Box 13">
              <a:extLst>
                <a:ext uri="{FF2B5EF4-FFF2-40B4-BE49-F238E27FC236}">
                  <a16:creationId xmlns:a16="http://schemas.microsoft.com/office/drawing/2014/main" id="{BC207CC9-AD60-4A50-A173-A98682832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699"/>
              <a:ext cx="336" cy="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/>
                <a:t>s</a:t>
              </a:r>
              <a:r>
                <a:rPr kumimoji="1" lang="en-US" altLang="zh-CN" b="1" baseline="30000"/>
                <a:t>4</a:t>
              </a:r>
              <a:endParaRPr kumimoji="1" lang="en-US" altLang="zh-CN" b="1"/>
            </a:p>
          </p:txBody>
        </p:sp>
      </p:grpSp>
      <p:grpSp>
        <p:nvGrpSpPr>
          <p:cNvPr id="3" name="Group 14">
            <a:extLst>
              <a:ext uri="{FF2B5EF4-FFF2-40B4-BE49-F238E27FC236}">
                <a16:creationId xmlns:a16="http://schemas.microsoft.com/office/drawing/2014/main" id="{AECD113D-3490-4328-AF9F-226C731EEA77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057400"/>
            <a:ext cx="3276600" cy="2590800"/>
            <a:chOff x="672" y="1296"/>
            <a:chExt cx="2064" cy="1632"/>
          </a:xfrm>
        </p:grpSpPr>
        <p:sp>
          <p:nvSpPr>
            <p:cNvPr id="21564" name="Line 15">
              <a:extLst>
                <a:ext uri="{FF2B5EF4-FFF2-40B4-BE49-F238E27FC236}">
                  <a16:creationId xmlns:a16="http://schemas.microsoft.com/office/drawing/2014/main" id="{837E178C-F074-4673-B3DA-47F8727586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920"/>
              <a:ext cx="206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65" name="Line 16">
              <a:extLst>
                <a:ext uri="{FF2B5EF4-FFF2-40B4-BE49-F238E27FC236}">
                  <a16:creationId xmlns:a16="http://schemas.microsoft.com/office/drawing/2014/main" id="{E091224B-3E7C-49AF-96EA-8B9CEC8C94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296"/>
              <a:ext cx="0" cy="163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929" name="Text Box 17">
            <a:extLst>
              <a:ext uri="{FF2B5EF4-FFF2-40B4-BE49-F238E27FC236}">
                <a16:creationId xmlns:a16="http://schemas.microsoft.com/office/drawing/2014/main" id="{46AC9854-FB82-44A3-BD8B-A12030469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2476500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/>
              <a:t>5</a:t>
            </a:r>
          </a:p>
        </p:txBody>
      </p:sp>
      <p:sp>
        <p:nvSpPr>
          <p:cNvPr id="38930" name="Text Box 18">
            <a:extLst>
              <a:ext uri="{FF2B5EF4-FFF2-40B4-BE49-F238E27FC236}">
                <a16:creationId xmlns:a16="http://schemas.microsoft.com/office/drawing/2014/main" id="{57956CA1-4166-4D5F-8C68-F2014BE65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1935163"/>
            <a:ext cx="685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/>
              <a:t>1</a:t>
            </a:r>
          </a:p>
        </p:txBody>
      </p:sp>
      <p:sp>
        <p:nvSpPr>
          <p:cNvPr id="38931" name="Text Box 19">
            <a:extLst>
              <a:ext uri="{FF2B5EF4-FFF2-40B4-BE49-F238E27FC236}">
                <a16:creationId xmlns:a16="http://schemas.microsoft.com/office/drawing/2014/main" id="{B8DFAA52-6A05-42AC-9592-851542EB2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1981200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/>
              <a:t>7</a:t>
            </a:r>
          </a:p>
        </p:txBody>
      </p:sp>
      <p:sp>
        <p:nvSpPr>
          <p:cNvPr id="38932" name="Text Box 20">
            <a:extLst>
              <a:ext uri="{FF2B5EF4-FFF2-40B4-BE49-F238E27FC236}">
                <a16:creationId xmlns:a16="http://schemas.microsoft.com/office/drawing/2014/main" id="{7E3C18C0-9AF4-4AF7-A9C9-0C34C9C0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476500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/>
              <a:t>5</a:t>
            </a:r>
          </a:p>
        </p:txBody>
      </p:sp>
      <p:sp>
        <p:nvSpPr>
          <p:cNvPr id="38933" name="Text Box 21">
            <a:extLst>
              <a:ext uri="{FF2B5EF4-FFF2-40B4-BE49-F238E27FC236}">
                <a16:creationId xmlns:a16="http://schemas.microsoft.com/office/drawing/2014/main" id="{E9FCB3F8-B346-4F9F-9267-7688E4162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981200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/>
              <a:t>6</a:t>
            </a:r>
          </a:p>
        </p:txBody>
      </p:sp>
      <p:grpSp>
        <p:nvGrpSpPr>
          <p:cNvPr id="4" name="Group 22">
            <a:extLst>
              <a:ext uri="{FF2B5EF4-FFF2-40B4-BE49-F238E27FC236}">
                <a16:creationId xmlns:a16="http://schemas.microsoft.com/office/drawing/2014/main" id="{E5125AFC-6A16-4979-8194-DF3C8E103E88}"/>
              </a:ext>
            </a:extLst>
          </p:cNvPr>
          <p:cNvGrpSpPr>
            <a:grpSpLocks/>
          </p:cNvGrpSpPr>
          <p:nvPr/>
        </p:nvGrpSpPr>
        <p:grpSpPr bwMode="auto">
          <a:xfrm>
            <a:off x="1771650" y="2381250"/>
            <a:ext cx="609600" cy="655638"/>
            <a:chOff x="1488" y="2208"/>
            <a:chExt cx="384" cy="413"/>
          </a:xfrm>
        </p:grpSpPr>
        <p:sp>
          <p:nvSpPr>
            <p:cNvPr id="21562" name="Rectangle 23">
              <a:extLst>
                <a:ext uri="{FF2B5EF4-FFF2-40B4-BE49-F238E27FC236}">
                  <a16:creationId xmlns:a16="http://schemas.microsoft.com/office/drawing/2014/main" id="{55C979DD-D4C7-43CB-858B-8DECFBCB3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336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63" name="Text Box 24">
              <a:extLst>
                <a:ext uri="{FF2B5EF4-FFF2-40B4-BE49-F238E27FC236}">
                  <a16:creationId xmlns:a16="http://schemas.microsoft.com/office/drawing/2014/main" id="{E832DB7D-92DD-4962-B2A7-A0388A100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256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</a:rPr>
                <a:t>1</a:t>
              </a:r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09C19325-233B-48DA-8414-0EBDE9F16A7E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2381250"/>
            <a:ext cx="609600" cy="655638"/>
            <a:chOff x="1488" y="2208"/>
            <a:chExt cx="384" cy="413"/>
          </a:xfrm>
        </p:grpSpPr>
        <p:sp>
          <p:nvSpPr>
            <p:cNvPr id="21560" name="Rectangle 26">
              <a:extLst>
                <a:ext uri="{FF2B5EF4-FFF2-40B4-BE49-F238E27FC236}">
                  <a16:creationId xmlns:a16="http://schemas.microsoft.com/office/drawing/2014/main" id="{27E52262-BAEE-4DD7-9C62-803C9DBBBA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336" cy="3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61" name="Text Box 27">
              <a:extLst>
                <a:ext uri="{FF2B5EF4-FFF2-40B4-BE49-F238E27FC236}">
                  <a16:creationId xmlns:a16="http://schemas.microsoft.com/office/drawing/2014/main" id="{116CE202-BD40-437D-B4A2-5AA81218C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256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</a:rPr>
                <a:t>1</a:t>
              </a:r>
            </a:p>
          </p:txBody>
        </p:sp>
      </p:grpSp>
      <p:sp>
        <p:nvSpPr>
          <p:cNvPr id="38940" name="Text Box 28">
            <a:extLst>
              <a:ext uri="{FF2B5EF4-FFF2-40B4-BE49-F238E27FC236}">
                <a16:creationId xmlns:a16="http://schemas.microsoft.com/office/drawing/2014/main" id="{5365DF8D-C812-4A17-9BB7-9974FC9A0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048000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/>
              <a:t>6</a:t>
            </a:r>
          </a:p>
        </p:txBody>
      </p:sp>
      <p:sp>
        <p:nvSpPr>
          <p:cNvPr id="38941" name="Text Box 29">
            <a:extLst>
              <a:ext uri="{FF2B5EF4-FFF2-40B4-BE49-F238E27FC236}">
                <a16:creationId xmlns:a16="http://schemas.microsoft.com/office/drawing/2014/main" id="{187662B6-62F7-4077-AD85-F42415E54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048000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/>
              <a:t>6</a:t>
            </a:r>
          </a:p>
        </p:txBody>
      </p:sp>
      <p:sp>
        <p:nvSpPr>
          <p:cNvPr id="38942" name="Text Box 30">
            <a:extLst>
              <a:ext uri="{FF2B5EF4-FFF2-40B4-BE49-F238E27FC236}">
                <a16:creationId xmlns:a16="http://schemas.microsoft.com/office/drawing/2014/main" id="{51B610FC-BDBF-4725-AEBC-B0BB93DF0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638550"/>
            <a:ext cx="685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38943" name="Text Box 31">
            <a:extLst>
              <a:ext uri="{FF2B5EF4-FFF2-40B4-BE49-F238E27FC236}">
                <a16:creationId xmlns:a16="http://schemas.microsoft.com/office/drawing/2014/main" id="{4B0D95CB-7DF3-426F-AA6E-273610649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" y="5105400"/>
            <a:ext cx="472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3300"/>
                </a:solidFill>
              </a:rPr>
              <a:t>1 </a:t>
            </a:r>
            <a:r>
              <a:rPr kumimoji="1" lang="zh-CN" altLang="en-US" b="1">
                <a:solidFill>
                  <a:srgbClr val="FF3300"/>
                </a:solidFill>
              </a:rPr>
              <a:t>劳斯表何时会出现零行</a:t>
            </a:r>
            <a:r>
              <a:rPr kumimoji="1" lang="en-US" altLang="zh-CN" b="1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38944" name="Text Box 32">
            <a:extLst>
              <a:ext uri="{FF2B5EF4-FFF2-40B4-BE49-F238E27FC236}">
                <a16:creationId xmlns:a16="http://schemas.microsoft.com/office/drawing/2014/main" id="{90A6DCF2-286C-4D56-A5AF-79C90A63D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" y="5592763"/>
            <a:ext cx="472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3300"/>
                </a:solidFill>
              </a:rPr>
              <a:t>2 </a:t>
            </a:r>
            <a:r>
              <a:rPr kumimoji="1" lang="zh-CN" altLang="en-US" b="1">
                <a:solidFill>
                  <a:srgbClr val="FF3300"/>
                </a:solidFill>
              </a:rPr>
              <a:t>出现零行怎么办</a:t>
            </a:r>
            <a:r>
              <a:rPr kumimoji="1" lang="en-US" altLang="zh-CN" b="1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38945" name="Text Box 33">
            <a:extLst>
              <a:ext uri="{FF2B5EF4-FFF2-40B4-BE49-F238E27FC236}">
                <a16:creationId xmlns:a16="http://schemas.microsoft.com/office/drawing/2014/main" id="{69AA52AC-F3DD-4DDD-B044-951964BF8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" y="6049963"/>
            <a:ext cx="3962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3300"/>
                </a:solidFill>
              </a:rPr>
              <a:t>3 </a:t>
            </a:r>
            <a:r>
              <a:rPr kumimoji="1" lang="zh-CN" altLang="en-US" b="1">
                <a:solidFill>
                  <a:srgbClr val="FF3300"/>
                </a:solidFill>
              </a:rPr>
              <a:t>如何求对称的根</a:t>
            </a:r>
            <a:r>
              <a:rPr kumimoji="1" lang="en-US" altLang="zh-CN" b="1">
                <a:solidFill>
                  <a:srgbClr val="FF3300"/>
                </a:solidFill>
              </a:rPr>
              <a:t>?</a:t>
            </a:r>
          </a:p>
        </p:txBody>
      </p:sp>
      <p:sp>
        <p:nvSpPr>
          <p:cNvPr id="38946" name="Line 34">
            <a:extLst>
              <a:ext uri="{FF2B5EF4-FFF2-40B4-BE49-F238E27FC236}">
                <a16:creationId xmlns:a16="http://schemas.microsoft.com/office/drawing/2014/main" id="{13F8FACD-28F0-4EE7-9A4F-13CD78515A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762000"/>
            <a:ext cx="0" cy="6096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47" name="Rectangle 35">
            <a:extLst>
              <a:ext uri="{FF2B5EF4-FFF2-40B4-BE49-F238E27FC236}">
                <a16:creationId xmlns:a16="http://schemas.microsoft.com/office/drawing/2014/main" id="{A205A739-BB7C-43F3-9FCA-CD4986D3B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05400"/>
            <a:ext cx="47244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6" name="Group 36">
            <a:extLst>
              <a:ext uri="{FF2B5EF4-FFF2-40B4-BE49-F238E27FC236}">
                <a16:creationId xmlns:a16="http://schemas.microsoft.com/office/drawing/2014/main" id="{59CA7F0B-3E6D-4E28-ACC6-D288473FB6E3}"/>
              </a:ext>
            </a:extLst>
          </p:cNvPr>
          <p:cNvGrpSpPr>
            <a:grpSpLocks/>
          </p:cNvGrpSpPr>
          <p:nvPr/>
        </p:nvGrpSpPr>
        <p:grpSpPr bwMode="auto">
          <a:xfrm>
            <a:off x="4857750" y="1690688"/>
            <a:ext cx="3962400" cy="962025"/>
            <a:chOff x="3168" y="1161"/>
            <a:chExt cx="2496" cy="606"/>
          </a:xfrm>
        </p:grpSpPr>
        <p:sp>
          <p:nvSpPr>
            <p:cNvPr id="21558" name="Text Box 37">
              <a:extLst>
                <a:ext uri="{FF2B5EF4-FFF2-40B4-BE49-F238E27FC236}">
                  <a16:creationId xmlns:a16="http://schemas.microsoft.com/office/drawing/2014/main" id="{A76F1A17-F85C-4BF0-A99D-653C42101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161"/>
              <a:ext cx="24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</a:rPr>
                <a:t>②  </a:t>
              </a:r>
              <a:r>
                <a:rPr kumimoji="1" lang="zh-CN" altLang="en-US" sz="2800" b="1">
                  <a:solidFill>
                    <a:srgbClr val="0000CC"/>
                  </a:solidFill>
                </a:rPr>
                <a:t>由零行的上一行构成</a:t>
              </a:r>
            </a:p>
          </p:txBody>
        </p:sp>
        <p:sp>
          <p:nvSpPr>
            <p:cNvPr id="21559" name="Text Box 38">
              <a:extLst>
                <a:ext uri="{FF2B5EF4-FFF2-40B4-BE49-F238E27FC236}">
                  <a16:creationId xmlns:a16="http://schemas.microsoft.com/office/drawing/2014/main" id="{CB40858C-BF80-42B4-B454-DE75DB5C4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1440"/>
              <a:ext cx="1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0000CC"/>
                  </a:solidFill>
                </a:rPr>
                <a:t>辅助方程</a:t>
              </a:r>
              <a:r>
                <a:rPr kumimoji="1" lang="en-US" altLang="zh-CN" sz="2800" b="1">
                  <a:solidFill>
                    <a:srgbClr val="0000CC"/>
                  </a:solidFill>
                </a:rPr>
                <a:t>:</a:t>
              </a:r>
            </a:p>
          </p:txBody>
        </p:sp>
      </p:grpSp>
      <p:grpSp>
        <p:nvGrpSpPr>
          <p:cNvPr id="7" name="Group 39">
            <a:extLst>
              <a:ext uri="{FF2B5EF4-FFF2-40B4-BE49-F238E27FC236}">
                <a16:creationId xmlns:a16="http://schemas.microsoft.com/office/drawing/2014/main" id="{F10BF5A0-5A72-41D3-AA56-6DE8192DF6EC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838200"/>
            <a:ext cx="4572000" cy="938213"/>
            <a:chOff x="3072" y="528"/>
            <a:chExt cx="2880" cy="591"/>
          </a:xfrm>
        </p:grpSpPr>
        <p:sp>
          <p:nvSpPr>
            <p:cNvPr id="21556" name="Text Box 40">
              <a:extLst>
                <a:ext uri="{FF2B5EF4-FFF2-40B4-BE49-F238E27FC236}">
                  <a16:creationId xmlns:a16="http://schemas.microsoft.com/office/drawing/2014/main" id="{668A5054-542E-455D-A20F-1DADEE4030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2" y="528"/>
              <a:ext cx="28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800" b="1">
                  <a:solidFill>
                    <a:srgbClr val="0000CC"/>
                  </a:solidFill>
                </a:rPr>
                <a:t>①</a:t>
              </a:r>
              <a:r>
                <a:rPr kumimoji="1" lang="en-US" altLang="zh-CN" b="1">
                  <a:solidFill>
                    <a:srgbClr val="0000CC"/>
                  </a:solidFill>
                </a:rPr>
                <a:t> </a:t>
              </a:r>
              <a:r>
                <a:rPr kumimoji="1" lang="zh-CN" altLang="en-US" sz="2800" b="1">
                  <a:solidFill>
                    <a:srgbClr val="0000CC"/>
                  </a:solidFill>
                </a:rPr>
                <a:t>有大小相等符号相反的</a:t>
              </a:r>
            </a:p>
          </p:txBody>
        </p:sp>
        <p:sp>
          <p:nvSpPr>
            <p:cNvPr id="21557" name="Text Box 41">
              <a:extLst>
                <a:ext uri="{FF2B5EF4-FFF2-40B4-BE49-F238E27FC236}">
                  <a16:creationId xmlns:a16="http://schemas.microsoft.com/office/drawing/2014/main" id="{D813ABE1-C297-47B2-AD78-B135BC6898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792"/>
              <a:ext cx="24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 b="1">
                  <a:solidFill>
                    <a:srgbClr val="0000CC"/>
                  </a:solidFill>
                </a:rPr>
                <a:t>特征根时会出现零行</a:t>
              </a:r>
            </a:p>
          </p:txBody>
        </p:sp>
      </p:grpSp>
      <p:sp>
        <p:nvSpPr>
          <p:cNvPr id="38954" name="Text Box 42">
            <a:extLst>
              <a:ext uri="{FF2B5EF4-FFF2-40B4-BE49-F238E27FC236}">
                <a16:creationId xmlns:a16="http://schemas.microsoft.com/office/drawing/2014/main" id="{F3F484EA-4A94-47BE-9B8D-000E3B0A2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514600"/>
            <a:ext cx="1447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>
                <a:solidFill>
                  <a:srgbClr val="FF3300"/>
                </a:solidFill>
              </a:rPr>
              <a:t>s</a:t>
            </a:r>
            <a:r>
              <a:rPr kumimoji="1" lang="en-US" altLang="zh-CN" b="1" baseline="30000">
                <a:solidFill>
                  <a:srgbClr val="FF3300"/>
                </a:solidFill>
              </a:rPr>
              <a:t>2</a:t>
            </a:r>
            <a:r>
              <a:rPr kumimoji="1" lang="en-US" altLang="zh-CN" b="1">
                <a:solidFill>
                  <a:srgbClr val="FF3300"/>
                </a:solidFill>
              </a:rPr>
              <a:t>+1=0</a:t>
            </a:r>
          </a:p>
        </p:txBody>
      </p:sp>
      <p:sp>
        <p:nvSpPr>
          <p:cNvPr id="38955" name="Text Box 43">
            <a:extLst>
              <a:ext uri="{FF2B5EF4-FFF2-40B4-BE49-F238E27FC236}">
                <a16:creationId xmlns:a16="http://schemas.microsoft.com/office/drawing/2014/main" id="{4087B046-3083-425E-82BE-8E630DC06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048000"/>
            <a:ext cx="3886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400" b="1">
                <a:solidFill>
                  <a:srgbClr val="0000CC"/>
                </a:solidFill>
              </a:rPr>
              <a:t>对其求导得零行系数</a:t>
            </a:r>
            <a:r>
              <a:rPr kumimoji="1" lang="en-US" altLang="zh-CN" sz="2400" b="1">
                <a:solidFill>
                  <a:srgbClr val="0000CC"/>
                </a:solidFill>
              </a:rPr>
              <a:t>:</a:t>
            </a:r>
            <a:r>
              <a:rPr kumimoji="1" lang="en-US" altLang="zh-CN" sz="2400" b="1">
                <a:solidFill>
                  <a:schemeClr val="accent2"/>
                </a:solidFill>
              </a:rPr>
              <a:t> </a:t>
            </a:r>
            <a:r>
              <a:rPr kumimoji="1" lang="en-US" altLang="zh-CN" sz="2800" b="1">
                <a:solidFill>
                  <a:srgbClr val="FF3300"/>
                </a:solidFill>
              </a:rPr>
              <a:t>2s</a:t>
            </a:r>
            <a:r>
              <a:rPr kumimoji="1" lang="en-US" altLang="zh-CN" sz="2800" b="1" baseline="30000">
                <a:solidFill>
                  <a:srgbClr val="FF3300"/>
                </a:solidFill>
              </a:rPr>
              <a:t>1</a:t>
            </a:r>
            <a:endParaRPr kumimoji="1" lang="en-US" altLang="zh-CN" sz="2800" b="1">
              <a:solidFill>
                <a:srgbClr val="FF3300"/>
              </a:solidFill>
            </a:endParaRPr>
          </a:p>
        </p:txBody>
      </p:sp>
      <p:grpSp>
        <p:nvGrpSpPr>
          <p:cNvPr id="8" name="Group 44">
            <a:extLst>
              <a:ext uri="{FF2B5EF4-FFF2-40B4-BE49-F238E27FC236}">
                <a16:creationId xmlns:a16="http://schemas.microsoft.com/office/drawing/2014/main" id="{CE660E51-4884-4711-949D-7F68D3E767C8}"/>
              </a:ext>
            </a:extLst>
          </p:cNvPr>
          <p:cNvGrpSpPr>
            <a:grpSpLocks/>
          </p:cNvGrpSpPr>
          <p:nvPr/>
        </p:nvGrpSpPr>
        <p:grpSpPr bwMode="auto">
          <a:xfrm>
            <a:off x="1790700" y="3657600"/>
            <a:ext cx="609600" cy="579438"/>
            <a:chOff x="1440" y="2388"/>
            <a:chExt cx="384" cy="365"/>
          </a:xfrm>
        </p:grpSpPr>
        <p:sp>
          <p:nvSpPr>
            <p:cNvPr id="21554" name="Rectangle 45">
              <a:extLst>
                <a:ext uri="{FF2B5EF4-FFF2-40B4-BE49-F238E27FC236}">
                  <a16:creationId xmlns:a16="http://schemas.microsoft.com/office/drawing/2014/main" id="{C58EFC53-CF27-4E70-AF4B-1BF84C108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400"/>
              <a:ext cx="288" cy="336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55" name="Text Box 46">
              <a:extLst>
                <a:ext uri="{FF2B5EF4-FFF2-40B4-BE49-F238E27FC236}">
                  <a16:creationId xmlns:a16="http://schemas.microsoft.com/office/drawing/2014/main" id="{96106398-A3DE-4FEB-B878-2A53AE4541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2388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FF3300"/>
                  </a:solidFill>
                </a:rPr>
                <a:t>2</a:t>
              </a:r>
            </a:p>
          </p:txBody>
        </p:sp>
      </p:grpSp>
      <p:grpSp>
        <p:nvGrpSpPr>
          <p:cNvPr id="9" name="Group 47">
            <a:extLst>
              <a:ext uri="{FF2B5EF4-FFF2-40B4-BE49-F238E27FC236}">
                <a16:creationId xmlns:a16="http://schemas.microsoft.com/office/drawing/2014/main" id="{B438B498-2065-4320-A7B5-41AE8C9E565D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3086100"/>
            <a:ext cx="533400" cy="579438"/>
            <a:chOff x="2400" y="2227"/>
            <a:chExt cx="336" cy="365"/>
          </a:xfrm>
        </p:grpSpPr>
        <p:sp>
          <p:nvSpPr>
            <p:cNvPr id="21552" name="Rectangle 48">
              <a:extLst>
                <a:ext uri="{FF2B5EF4-FFF2-40B4-BE49-F238E27FC236}">
                  <a16:creationId xmlns:a16="http://schemas.microsoft.com/office/drawing/2014/main" id="{27E1F01C-5428-47C5-8932-2546D494F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04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53" name="Text Box 49">
              <a:extLst>
                <a:ext uri="{FF2B5EF4-FFF2-40B4-BE49-F238E27FC236}">
                  <a16:creationId xmlns:a16="http://schemas.microsoft.com/office/drawing/2014/main" id="{26428F77-818F-4567-8E1D-387C86ACD5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227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CC"/>
                  </a:solidFill>
                </a:rPr>
                <a:t>1</a:t>
              </a:r>
            </a:p>
          </p:txBody>
        </p:sp>
      </p:grpSp>
      <p:grpSp>
        <p:nvGrpSpPr>
          <p:cNvPr id="10" name="Group 50">
            <a:extLst>
              <a:ext uri="{FF2B5EF4-FFF2-40B4-BE49-F238E27FC236}">
                <a16:creationId xmlns:a16="http://schemas.microsoft.com/office/drawing/2014/main" id="{23EE8056-B2D6-454E-AAD4-2025E5AA1252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086100"/>
            <a:ext cx="533400" cy="579438"/>
            <a:chOff x="2400" y="2227"/>
            <a:chExt cx="336" cy="365"/>
          </a:xfrm>
        </p:grpSpPr>
        <p:sp>
          <p:nvSpPr>
            <p:cNvPr id="21550" name="Rectangle 51">
              <a:extLst>
                <a:ext uri="{FF2B5EF4-FFF2-40B4-BE49-F238E27FC236}">
                  <a16:creationId xmlns:a16="http://schemas.microsoft.com/office/drawing/2014/main" id="{D7ADCEC5-D2AF-49D2-8440-21C085C856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2304"/>
              <a:ext cx="240" cy="2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51" name="Text Box 52">
              <a:extLst>
                <a:ext uri="{FF2B5EF4-FFF2-40B4-BE49-F238E27FC236}">
                  <a16:creationId xmlns:a16="http://schemas.microsoft.com/office/drawing/2014/main" id="{440CCD49-0179-4C23-B1A1-35872EB2F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2227"/>
              <a:ext cx="3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b="1">
                  <a:solidFill>
                    <a:srgbClr val="0000CC"/>
                  </a:solidFill>
                </a:rPr>
                <a:t>1</a:t>
              </a:r>
            </a:p>
          </p:txBody>
        </p:sp>
      </p:grpSp>
      <p:sp>
        <p:nvSpPr>
          <p:cNvPr id="38965" name="Text Box 53">
            <a:extLst>
              <a:ext uri="{FF2B5EF4-FFF2-40B4-BE49-F238E27FC236}">
                <a16:creationId xmlns:a16="http://schemas.microsoft.com/office/drawing/2014/main" id="{DDD28F51-4876-464A-9400-E814A06B7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5194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/>
              <a:t>继续计算劳斯表</a:t>
            </a:r>
          </a:p>
        </p:txBody>
      </p:sp>
      <p:sp>
        <p:nvSpPr>
          <p:cNvPr id="38966" name="Text Box 54">
            <a:extLst>
              <a:ext uri="{FF2B5EF4-FFF2-40B4-BE49-F238E27FC236}">
                <a16:creationId xmlns:a16="http://schemas.microsoft.com/office/drawing/2014/main" id="{EE3A974E-6253-47A9-8C69-D73840692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850" y="4114800"/>
            <a:ext cx="53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b="1"/>
              <a:t>1</a:t>
            </a:r>
          </a:p>
        </p:txBody>
      </p:sp>
      <p:sp>
        <p:nvSpPr>
          <p:cNvPr id="38967" name="Rectangle 55">
            <a:extLst>
              <a:ext uri="{FF2B5EF4-FFF2-40B4-BE49-F238E27FC236}">
                <a16:creationId xmlns:a16="http://schemas.microsoft.com/office/drawing/2014/main" id="{A5D8D56F-2480-465D-80F5-64ADC8C30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38800"/>
            <a:ext cx="3581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8968" name="Text Box 56">
            <a:extLst>
              <a:ext uri="{FF2B5EF4-FFF2-40B4-BE49-F238E27FC236}">
                <a16:creationId xmlns:a16="http://schemas.microsoft.com/office/drawing/2014/main" id="{49762126-99DF-4463-B33D-001D200AF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038600"/>
            <a:ext cx="3581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000" b="1">
                <a:solidFill>
                  <a:srgbClr val="00A278"/>
                </a:solidFill>
              </a:rPr>
              <a:t>第一列全大于零</a:t>
            </a:r>
            <a:r>
              <a:rPr kumimoji="1" lang="en-US" altLang="zh-CN" sz="2000" b="1">
                <a:solidFill>
                  <a:srgbClr val="00A278"/>
                </a:solidFill>
              </a:rPr>
              <a:t>,</a:t>
            </a:r>
            <a:r>
              <a:rPr kumimoji="1" lang="zh-CN" altLang="en-US" sz="2000" b="1">
                <a:solidFill>
                  <a:srgbClr val="00A278"/>
                </a:solidFill>
              </a:rPr>
              <a:t>所以系统稳定</a:t>
            </a:r>
          </a:p>
        </p:txBody>
      </p:sp>
      <p:sp>
        <p:nvSpPr>
          <p:cNvPr id="38969" name="Rectangle 57">
            <a:extLst>
              <a:ext uri="{FF2B5EF4-FFF2-40B4-BE49-F238E27FC236}">
                <a16:creationId xmlns:a16="http://schemas.microsoft.com/office/drawing/2014/main" id="{0DE5D135-9B1C-4700-87FD-BB52E215A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0"/>
            <a:ext cx="3733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38970" name="Text Box 58">
            <a:extLst>
              <a:ext uri="{FF2B5EF4-FFF2-40B4-BE49-F238E27FC236}">
                <a16:creationId xmlns:a16="http://schemas.microsoft.com/office/drawing/2014/main" id="{D3DA5946-54C1-4B7F-824C-C577325ED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343400"/>
            <a:ext cx="1828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4400" b="1">
                <a:solidFill>
                  <a:srgbClr val="FF3300"/>
                </a:solidFill>
              </a:rPr>
              <a:t>错啦</a:t>
            </a:r>
            <a:r>
              <a:rPr kumimoji="1" lang="en-US" altLang="zh-CN" sz="4400" b="1">
                <a:solidFill>
                  <a:srgbClr val="FF3300"/>
                </a:solidFill>
              </a:rPr>
              <a:t>!!!</a:t>
            </a:r>
          </a:p>
        </p:txBody>
      </p:sp>
      <p:grpSp>
        <p:nvGrpSpPr>
          <p:cNvPr id="11" name="Group 59">
            <a:extLst>
              <a:ext uri="{FF2B5EF4-FFF2-40B4-BE49-F238E27FC236}">
                <a16:creationId xmlns:a16="http://schemas.microsoft.com/office/drawing/2014/main" id="{A0C30B40-6B2D-4BA2-9332-889BA93BB08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724400"/>
            <a:ext cx="3733800" cy="1219200"/>
            <a:chOff x="336" y="3168"/>
            <a:chExt cx="2352" cy="768"/>
          </a:xfrm>
        </p:grpSpPr>
        <p:sp>
          <p:nvSpPr>
            <p:cNvPr id="21548" name="Rectangle 60">
              <a:extLst>
                <a:ext uri="{FF2B5EF4-FFF2-40B4-BE49-F238E27FC236}">
                  <a16:creationId xmlns:a16="http://schemas.microsoft.com/office/drawing/2014/main" id="{F97BBA41-6128-4FCB-A886-7468A9B8C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3216"/>
              <a:ext cx="2208" cy="72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8973" name="Text Box 61">
              <a:extLst>
                <a:ext uri="{FF2B5EF4-FFF2-40B4-BE49-F238E27FC236}">
                  <a16:creationId xmlns:a16="http://schemas.microsoft.com/office/drawing/2014/main" id="{974AA241-A5C3-43F3-AD3C-672A8BF335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168"/>
              <a:ext cx="2352" cy="7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3600" b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楷体_GB2312" pitchFamily="49" charset="-122"/>
                </a:rPr>
                <a:t>劳斯表出现零行系统</a:t>
              </a:r>
              <a:r>
                <a:rPr kumimoji="1" lang="zh-CN" altLang="en-US" sz="36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楷体_GB2312" pitchFamily="49" charset="-122"/>
                </a:rPr>
                <a:t>一定</a:t>
              </a:r>
              <a:r>
                <a:rPr kumimoji="1" lang="zh-CN" altLang="en-US" sz="3600" b="1">
                  <a:solidFill>
                    <a:srgbClr val="00A278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charset="0"/>
                  <a:ea typeface="楷体_GB2312" pitchFamily="49" charset="-122"/>
                </a:rPr>
                <a:t>不稳定</a:t>
              </a:r>
            </a:p>
          </p:txBody>
        </p:sp>
      </p:grpSp>
      <p:sp>
        <p:nvSpPr>
          <p:cNvPr id="38974" name="Text Box 62">
            <a:extLst>
              <a:ext uri="{FF2B5EF4-FFF2-40B4-BE49-F238E27FC236}">
                <a16:creationId xmlns:a16="http://schemas.microsoft.com/office/drawing/2014/main" id="{AD793C40-E10F-42EC-948D-6109074E3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470525"/>
            <a:ext cx="36576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</a:rPr>
              <a:t>由综合除法可得另两个根为</a:t>
            </a:r>
            <a:r>
              <a:rPr kumimoji="1" lang="en-US" altLang="zh-CN" b="1">
                <a:solidFill>
                  <a:srgbClr val="FF3300"/>
                </a:solidFill>
              </a:rPr>
              <a:t>s</a:t>
            </a:r>
            <a:r>
              <a:rPr kumimoji="1" lang="en-US" altLang="zh-CN" b="1" baseline="-25000">
                <a:solidFill>
                  <a:srgbClr val="FF3300"/>
                </a:solidFill>
              </a:rPr>
              <a:t>3,4</a:t>
            </a:r>
            <a:r>
              <a:rPr kumimoji="1" lang="en-US" altLang="zh-CN" b="1">
                <a:solidFill>
                  <a:srgbClr val="FF3300"/>
                </a:solidFill>
              </a:rPr>
              <a:t>= -2,-3</a:t>
            </a:r>
          </a:p>
        </p:txBody>
      </p:sp>
      <p:sp>
        <p:nvSpPr>
          <p:cNvPr id="38975" name="Rectangle 63">
            <a:extLst>
              <a:ext uri="{FF2B5EF4-FFF2-40B4-BE49-F238E27FC236}">
                <a16:creationId xmlns:a16="http://schemas.microsoft.com/office/drawing/2014/main" id="{98A9B5AF-E373-40D6-9D0E-366682919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4437063"/>
            <a:ext cx="2016125" cy="81915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2" name="Group 64">
            <a:extLst>
              <a:ext uri="{FF2B5EF4-FFF2-40B4-BE49-F238E27FC236}">
                <a16:creationId xmlns:a16="http://schemas.microsoft.com/office/drawing/2014/main" id="{86A2E15E-8BBD-413B-891E-69BF4E99E197}"/>
              </a:ext>
            </a:extLst>
          </p:cNvPr>
          <p:cNvGrpSpPr>
            <a:grpSpLocks/>
          </p:cNvGrpSpPr>
          <p:nvPr/>
        </p:nvGrpSpPr>
        <p:grpSpPr bwMode="auto">
          <a:xfrm>
            <a:off x="5003800" y="4508500"/>
            <a:ext cx="3962400" cy="917575"/>
            <a:chOff x="3120" y="3234"/>
            <a:chExt cx="2496" cy="578"/>
          </a:xfrm>
        </p:grpSpPr>
        <p:grpSp>
          <p:nvGrpSpPr>
            <p:cNvPr id="21544" name="Group 65">
              <a:extLst>
                <a:ext uri="{FF2B5EF4-FFF2-40B4-BE49-F238E27FC236}">
                  <a16:creationId xmlns:a16="http://schemas.microsoft.com/office/drawing/2014/main" id="{C0C4A031-DD12-445F-B860-99A31A9CDE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3234"/>
              <a:ext cx="2496" cy="467"/>
              <a:chOff x="3168" y="1161"/>
              <a:chExt cx="2496" cy="933"/>
            </a:xfrm>
          </p:grpSpPr>
          <p:sp>
            <p:nvSpPr>
              <p:cNvPr id="21546" name="Text Box 66">
                <a:extLst>
                  <a:ext uri="{FF2B5EF4-FFF2-40B4-BE49-F238E27FC236}">
                    <a16:creationId xmlns:a16="http://schemas.microsoft.com/office/drawing/2014/main" id="{E3B8E97E-79FA-4408-A91C-569B7DFC5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1161"/>
                <a:ext cx="2496" cy="6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AutoNum type="circleNumDbPlain" startAt="3"/>
                </a:pPr>
                <a:r>
                  <a:rPr kumimoji="1" lang="zh-CN" altLang="en-US" sz="2800" b="1">
                    <a:solidFill>
                      <a:srgbClr val="0000CC"/>
                    </a:solidFill>
                  </a:rPr>
                  <a:t>求解辅助方程得</a:t>
                </a:r>
                <a:r>
                  <a:rPr kumimoji="1" lang="en-US" altLang="zh-CN" sz="2800" b="1">
                    <a:solidFill>
                      <a:srgbClr val="0000CC"/>
                    </a:solidFill>
                  </a:rPr>
                  <a:t>:</a:t>
                </a:r>
                <a:r>
                  <a:rPr kumimoji="1" lang="en-US" altLang="zh-CN" sz="2800" b="1">
                    <a:solidFill>
                      <a:schemeClr val="accent2"/>
                    </a:solidFill>
                  </a:rPr>
                  <a:t>     </a:t>
                </a:r>
                <a:endParaRPr kumimoji="1" lang="en-US" altLang="zh-CN" sz="3600" b="1">
                  <a:solidFill>
                    <a:srgbClr val="FF3300"/>
                  </a:solidFill>
                </a:endParaRPr>
              </a:p>
            </p:txBody>
          </p:sp>
          <p:sp>
            <p:nvSpPr>
              <p:cNvPr id="21547" name="Text Box 67">
                <a:extLst>
                  <a:ext uri="{FF2B5EF4-FFF2-40B4-BE49-F238E27FC236}">
                    <a16:creationId xmlns:a16="http://schemas.microsoft.com/office/drawing/2014/main" id="{F4BD020F-66CD-48CF-960A-40DB214A86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441"/>
                <a:ext cx="1872" cy="6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zh-CN" sz="2800" b="1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1545" name="Text Box 68">
              <a:extLst>
                <a:ext uri="{FF2B5EF4-FFF2-40B4-BE49-F238E27FC236}">
                  <a16:creationId xmlns:a16="http://schemas.microsoft.com/office/drawing/2014/main" id="{4AC09098-5C9B-43F7-A79A-2DD430C66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408"/>
              <a:ext cx="12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600" b="1">
                  <a:solidFill>
                    <a:srgbClr val="FF3300"/>
                  </a:solidFill>
                </a:rPr>
                <a:t>s</a:t>
              </a:r>
              <a:r>
                <a:rPr kumimoji="1" lang="en-US" altLang="zh-CN" sz="3600" b="1" baseline="-25000">
                  <a:solidFill>
                    <a:srgbClr val="FF3300"/>
                  </a:solidFill>
                </a:rPr>
                <a:t>1,2</a:t>
              </a:r>
              <a:r>
                <a:rPr kumimoji="1" lang="en-US" altLang="zh-CN" sz="3600" b="1">
                  <a:solidFill>
                    <a:srgbClr val="FF3300"/>
                  </a:solidFill>
                </a:rPr>
                <a:t>=±j</a:t>
              </a:r>
              <a:endParaRPr kumimoji="1" lang="en-US" altLang="zh-CN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7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7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7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38" presetID="18" presetClass="entr" presetSubtype="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67" presetID="1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74" presetID="1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81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8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8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8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8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88" presetID="1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9500"/>
                            </p:stCondLst>
                            <p:childTnLst>
                              <p:par>
                                <p:cTn id="95" presetID="1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32500"/>
                            </p:stCondLst>
                            <p:childTnLst>
                              <p:par>
                                <p:cTn id="102" presetID="1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34500"/>
                            </p:stCondLst>
                            <p:childTnLst>
                              <p:par>
                                <p:cTn id="109" presetID="15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8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OR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389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389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8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8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8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8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8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8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1" presetID="17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8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8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8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8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38" presetID="17" presetClass="entr" presetSubtype="1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3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3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89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89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45" presetID="17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7" presetClass="entr" presetSubtype="8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38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38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38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38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2" presetID="17" presetClass="entr" presetSubtype="8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38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38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389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389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9" presetID="7" presetClass="entr" presetSubtype="8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84" presetID="17" presetClass="entr" presetSubtype="8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38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38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389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500" fill="hold"/>
                                        <p:tgtEl>
                                          <p:spTgt spid="389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91" presetID="15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5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5" dur="5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500" fill="hold"/>
                                        <p:tgtEl>
                                          <p:spTgt spid="3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9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0" fill="hold"/>
                                        <p:tgtEl>
                                          <p:spTgt spid="38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0" fill="hold"/>
                                        <p:tgtEl>
                                          <p:spTgt spid="38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3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1" presetID="3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3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15" presetID="19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he Microsoft Sou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 nodeType="clickPar">
                      <p:stCondLst>
                        <p:cond delay="indefinite"/>
                      </p:stCondLst>
                      <p:childTnLst>
                        <p:par>
                          <p:cTn id="2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7" presetClass="entr" presetSubtype="8" fill="hold" grpId="0" nodeType="afterEffect">
                                  <p:stCondLst>
                                    <p:cond delay="300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0" dur="500" fill="hold"/>
                                        <p:tgtEl>
                                          <p:spTgt spid="389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500" fill="hold"/>
                                        <p:tgtEl>
                                          <p:spTgt spid="389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500" fill="hold"/>
                                        <p:tgtEl>
                                          <p:spTgt spid="389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3" dur="500" fill="hold"/>
                                        <p:tgtEl>
                                          <p:spTgt spid="389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DIN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 nodeType="afterGroup">
                            <p:stCondLst>
                              <p:cond delay="31000"/>
                            </p:stCondLst>
                            <p:childTnLst>
                              <p:par>
                                <p:cTn id="23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7" dur="500"/>
                                        <p:tgtEl>
                                          <p:spTgt spid="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utoUpdateAnimBg="0"/>
      <p:bldP spid="38915" grpId="0" autoUpdateAnimBg="0"/>
      <p:bldP spid="38916" grpId="0" autoUpdateAnimBg="0"/>
      <p:bldP spid="38917" grpId="0" autoUpdateAnimBg="0"/>
      <p:bldP spid="38929" grpId="0" autoUpdateAnimBg="0"/>
      <p:bldP spid="38930" grpId="0" autoUpdateAnimBg="0"/>
      <p:bldP spid="38931" grpId="0" autoUpdateAnimBg="0"/>
      <p:bldP spid="38932" grpId="0" autoUpdateAnimBg="0"/>
      <p:bldP spid="38933" grpId="0" autoUpdateAnimBg="0"/>
      <p:bldP spid="38940" grpId="0" autoUpdateAnimBg="0"/>
      <p:bldP spid="38941" grpId="0" autoUpdateAnimBg="0"/>
      <p:bldP spid="38942" grpId="0" autoUpdateAnimBg="0"/>
      <p:bldP spid="38943" grpId="0" autoUpdateAnimBg="0"/>
      <p:bldP spid="38944" grpId="0" autoUpdateAnimBg="0"/>
      <p:bldP spid="38945" grpId="0" autoUpdateAnimBg="0"/>
      <p:bldP spid="38947" grpId="0" animBg="1"/>
      <p:bldP spid="38954" grpId="0" autoUpdateAnimBg="0"/>
      <p:bldP spid="38955" grpId="0" autoUpdateAnimBg="0"/>
      <p:bldP spid="38965" grpId="0" autoUpdateAnimBg="0"/>
      <p:bldP spid="38966" grpId="0" autoUpdateAnimBg="0"/>
      <p:bldP spid="38967" grpId="0" animBg="1"/>
      <p:bldP spid="38968" grpId="0" autoUpdateAnimBg="0"/>
      <p:bldP spid="38969" grpId="0" animBg="1"/>
      <p:bldP spid="38970" grpId="0"/>
      <p:bldP spid="38974" grpId="0" autoUpdateAnimBg="0"/>
      <p:bldP spid="3897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461BADFB-9749-434A-84BA-CEC227034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86868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应用</a:t>
            </a:r>
            <a:r>
              <a:rPr lang="en-US" altLang="zh-CN">
                <a:latin typeface="Times New Roman" panose="02020603050405020304" pitchFamily="18" charset="0"/>
              </a:rPr>
              <a:t>2  </a:t>
            </a:r>
            <a:r>
              <a:rPr lang="zh-CN" altLang="en-US">
                <a:latin typeface="Times New Roman" panose="02020603050405020304" pitchFamily="18" charset="0"/>
              </a:rPr>
              <a:t>稳定裕量的检验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应用劳斯判据可以判定系统稳定不稳定，也即系统的绝对稳定性；但很多情况下需要考查相对稳定性；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相对稳定性：是指在稳定的情况下有多少稳定裕量。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特征方程的左半平面的根越靠近虚轴稳定性越差，稳定裕量越小，相对稳定性越差；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应用这一判据也可检验系统是否具有一定的稳定裕量，即相对稳定性。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56501376-21A4-4421-8F73-D00F0CD72B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76975" y="2895600"/>
          <a:ext cx="286702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位图图像" r:id="rId3" imgW="2866667" imgH="1895238" progId="Paint.Picture">
                  <p:embed/>
                </p:oleObj>
              </mc:Choice>
              <mc:Fallback>
                <p:oleObj name="位图图像" r:id="rId3" imgW="2866667" imgH="1895238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6975" y="2895600"/>
                        <a:ext cx="2867025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hlink"/>
                            </a:solidFill>
                            <a:miter lim="800000"/>
                            <a:headEnd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Rectangle 4">
            <a:extLst>
              <a:ext uri="{FF2B5EF4-FFF2-40B4-BE49-F238E27FC236}">
                <a16:creationId xmlns:a16="http://schemas.microsoft.com/office/drawing/2014/main" id="{16942694-9A32-40ED-AEAB-EB7905274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29000"/>
            <a:ext cx="9144000" cy="323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可移动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平面的坐标轴，然后再应用劳斯判据。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令    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              </a:t>
            </a:r>
            <a:r>
              <a:rPr lang="en-US" altLang="zh-CN">
                <a:latin typeface="Times New Roman" panose="02020603050405020304" pitchFamily="18" charset="0"/>
              </a:rPr>
              <a:t>s=z-a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即把虚袖左移</a:t>
            </a:r>
            <a:r>
              <a:rPr lang="en-US" altLang="zh-CN">
                <a:latin typeface="Times New Roman" panose="02020603050405020304" pitchFamily="18" charset="0"/>
              </a:rPr>
              <a:t>a,</a:t>
            </a:r>
            <a:r>
              <a:rPr lang="zh-CN" altLang="en-US">
                <a:latin typeface="Times New Roman" panose="02020603050405020304" pitchFamily="18" charset="0"/>
              </a:rPr>
              <a:t>将上式代入特征式，得以</a:t>
            </a:r>
            <a:r>
              <a:rPr lang="en-US" altLang="zh-CN">
                <a:latin typeface="Times New Roman" panose="02020603050405020304" pitchFamily="18" charset="0"/>
              </a:rPr>
              <a:t>z</a:t>
            </a:r>
            <a:r>
              <a:rPr lang="zh-CN" altLang="en-US">
                <a:latin typeface="Times New Roman" panose="02020603050405020304" pitchFamily="18" charset="0"/>
              </a:rPr>
              <a:t>为变量的新的特征方程式，然后再检验新特征方程式有几个根位于新虚轴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垂直线</a:t>
            </a:r>
            <a:r>
              <a:rPr lang="en-US" altLang="zh-CN">
                <a:latin typeface="Times New Roman" panose="02020603050405020304" pitchFamily="18" charset="0"/>
              </a:rPr>
              <a:t>s=-a)</a:t>
            </a:r>
            <a:r>
              <a:rPr lang="zh-CN" altLang="en-US">
                <a:latin typeface="Times New Roman" panose="02020603050405020304" pitchFamily="18" charset="0"/>
              </a:rPr>
              <a:t>的右边。如果所有根均在新虚轴的左边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新劳斯行列表第一列均为正数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，则说系统具有稳定裕量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00"/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 autoUpdateAnimBg="0"/>
      <p:bldP spid="21508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6D834C3-D9B4-405A-B320-FA1FF3AEAD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628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例  检验特征方程式，</a:t>
            </a:r>
            <a:r>
              <a:rPr lang="en-US" altLang="zh-CN">
                <a:latin typeface="Times New Roman" panose="02020603050405020304" pitchFamily="18" charset="0"/>
              </a:rPr>
              <a:t>2s</a:t>
            </a:r>
            <a:r>
              <a:rPr lang="en-US" altLang="zh-CN" baseline="30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+10s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+13s+4=0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是否有根在右半平面，并检验有几个根的实部大于－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解：列劳斯表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BD57451-A9D8-458E-A0E8-2202E2E5D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762000"/>
            <a:ext cx="4267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3           </a:t>
            </a:r>
            <a:r>
              <a:rPr lang="en-US" altLang="zh-CN" i="1">
                <a:latin typeface="Times New Roman" panose="02020603050405020304" pitchFamily="18" charset="0"/>
              </a:rPr>
              <a:t>2             13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s</a:t>
            </a:r>
            <a:r>
              <a:rPr lang="en-US" altLang="zh-CN" i="1" baseline="30000">
                <a:latin typeface="Times New Roman" panose="02020603050405020304" pitchFamily="18" charset="0"/>
              </a:rPr>
              <a:t>2           </a:t>
            </a:r>
            <a:r>
              <a:rPr lang="en-US" altLang="zh-CN" i="1">
                <a:latin typeface="Times New Roman" panose="02020603050405020304" pitchFamily="18" charset="0"/>
              </a:rPr>
              <a:t>10             4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1           </a:t>
            </a:r>
            <a:r>
              <a:rPr lang="en-US" altLang="zh-CN" i="1">
                <a:latin typeface="Times New Roman" panose="02020603050405020304" pitchFamily="18" charset="0"/>
              </a:rPr>
              <a:t>12.2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0           </a:t>
            </a:r>
            <a:r>
              <a:rPr lang="en-US" altLang="zh-CN" i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F484552F-F320-44C2-B53C-EE646035F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133600"/>
            <a:ext cx="417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系统稳定；在右半平面没有根</a:t>
            </a:r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6DCF15AA-2285-4D00-9540-4D58DE195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9144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根的实部小于</a:t>
            </a:r>
            <a:r>
              <a:rPr lang="en-US" altLang="zh-CN">
                <a:latin typeface="Times New Roman" panose="02020603050405020304" pitchFamily="18" charset="0"/>
              </a:rPr>
              <a:t>-1</a:t>
            </a:r>
            <a:r>
              <a:rPr lang="zh-CN" altLang="en-US">
                <a:latin typeface="Times New Roman" panose="02020603050405020304" pitchFamily="18" charset="0"/>
              </a:rPr>
              <a:t>表明根在</a:t>
            </a:r>
            <a:r>
              <a:rPr lang="en-US" altLang="zh-CN">
                <a:latin typeface="Times New Roman" panose="02020603050405020304" pitchFamily="18" charset="0"/>
              </a:rPr>
              <a:t>s=</a:t>
            </a:r>
            <a:r>
              <a:rPr lang="zh-CN" altLang="en-US">
                <a:latin typeface="Times New Roman" panose="02020603050405020304" pitchFamily="18" charset="0"/>
              </a:rPr>
              <a:t>－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的左边，进行坐标左移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en-US">
                <a:latin typeface="Times New Roman" panose="02020603050405020304" pitchFamily="18" charset="0"/>
              </a:rPr>
              <a:t>令</a:t>
            </a:r>
            <a:r>
              <a:rPr lang="en-US" altLang="zh-CN">
                <a:latin typeface="Times New Roman" panose="02020603050405020304" pitchFamily="18" charset="0"/>
              </a:rPr>
              <a:t>s=z-1</a:t>
            </a:r>
            <a:r>
              <a:rPr lang="zh-CN" altLang="en-US">
                <a:latin typeface="Times New Roman" panose="02020603050405020304" pitchFamily="18" charset="0"/>
              </a:rPr>
              <a:t>，当所有的</a:t>
            </a:r>
            <a:r>
              <a:rPr lang="en-US" altLang="zh-CN">
                <a:latin typeface="Times New Roman" panose="02020603050405020304" pitchFamily="18" charset="0"/>
              </a:rPr>
              <a:t>Re(z) &lt;0</a:t>
            </a:r>
            <a:r>
              <a:rPr lang="zh-CN" altLang="en-US">
                <a:latin typeface="Times New Roman" panose="02020603050405020304" pitchFamily="18" charset="0"/>
              </a:rPr>
              <a:t>时，即表示</a:t>
            </a:r>
            <a:r>
              <a:rPr lang="en-US" altLang="zh-CN">
                <a:latin typeface="Times New Roman" panose="02020603050405020304" pitchFamily="18" charset="0"/>
              </a:rPr>
              <a:t>Re(s) &lt;-1;</a:t>
            </a:r>
            <a:r>
              <a:rPr lang="zh-CN" altLang="en-US">
                <a:latin typeface="Times New Roman" panose="02020603050405020304" pitchFamily="18" charset="0"/>
              </a:rPr>
              <a:t>将</a:t>
            </a:r>
            <a:r>
              <a:rPr lang="en-US" altLang="zh-CN">
                <a:latin typeface="Times New Roman" panose="02020603050405020304" pitchFamily="18" charset="0"/>
              </a:rPr>
              <a:t>s=z-1</a:t>
            </a:r>
            <a:r>
              <a:rPr lang="zh-CN" altLang="en-US">
                <a:latin typeface="Times New Roman" panose="02020603050405020304" pitchFamily="18" charset="0"/>
              </a:rPr>
              <a:t>代入上面的特征方程</a:t>
            </a:r>
          </a:p>
        </p:txBody>
      </p:sp>
      <p:graphicFrame>
        <p:nvGraphicFramePr>
          <p:cNvPr id="22534" name="Object 6">
            <a:extLst>
              <a:ext uri="{FF2B5EF4-FFF2-40B4-BE49-F238E27FC236}">
                <a16:creationId xmlns:a16="http://schemas.microsoft.com/office/drawing/2014/main" id="{F8570750-156D-4BE9-9E2C-F7E5D8091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810000"/>
          <a:ext cx="573087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3" imgW="2263064" imgH="182962" progId="Equation.3">
                  <p:embed/>
                </p:oleObj>
              </mc:Choice>
              <mc:Fallback>
                <p:oleObj name="Equation" r:id="rId3" imgW="2263064" imgH="1829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810000"/>
                        <a:ext cx="573087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>
            <a:extLst>
              <a:ext uri="{FF2B5EF4-FFF2-40B4-BE49-F238E27FC236}">
                <a16:creationId xmlns:a16="http://schemas.microsoft.com/office/drawing/2014/main" id="{269B0D3D-FA53-49AF-9AF9-38DCCFB1B9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267200"/>
          <a:ext cx="30543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5" imgW="1196365" imgH="159938" progId="Equation.3">
                  <p:embed/>
                </p:oleObj>
              </mc:Choice>
              <mc:Fallback>
                <p:oleObj name="Equation" r:id="rId5" imgW="1196365" imgH="15993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67200"/>
                        <a:ext cx="305435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Rectangle 8">
            <a:extLst>
              <a:ext uri="{FF2B5EF4-FFF2-40B4-BE49-F238E27FC236}">
                <a16:creationId xmlns:a16="http://schemas.microsoft.com/office/drawing/2014/main" id="{C9529D01-E930-4627-B16C-337C43646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757738"/>
            <a:ext cx="4267200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 i="1" baseline="30000">
                <a:latin typeface="Times New Roman" panose="02020603050405020304" pitchFamily="18" charset="0"/>
              </a:rPr>
              <a:t>3           </a:t>
            </a:r>
            <a:r>
              <a:rPr lang="en-US" altLang="zh-CN" i="1">
                <a:latin typeface="Times New Roman" panose="02020603050405020304" pitchFamily="18" charset="0"/>
              </a:rPr>
              <a:t>2             -1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z</a:t>
            </a:r>
            <a:r>
              <a:rPr lang="en-US" altLang="zh-CN" i="1" baseline="30000">
                <a:latin typeface="Times New Roman" panose="02020603050405020304" pitchFamily="18" charset="0"/>
              </a:rPr>
              <a:t>2           </a:t>
            </a:r>
            <a:r>
              <a:rPr lang="en-US" altLang="zh-CN" i="1">
                <a:latin typeface="Times New Roman" panose="02020603050405020304" pitchFamily="18" charset="0"/>
              </a:rPr>
              <a:t>4             -1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 i="1" baseline="30000">
                <a:latin typeface="Times New Roman" panose="02020603050405020304" pitchFamily="18" charset="0"/>
              </a:rPr>
              <a:t>1           </a:t>
            </a:r>
            <a:r>
              <a:rPr lang="en-US" altLang="zh-CN" i="1">
                <a:latin typeface="Times New Roman" panose="02020603050405020304" pitchFamily="18" charset="0"/>
              </a:rPr>
              <a:t>-0.5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 i="1" baseline="30000">
                <a:latin typeface="Times New Roman" panose="02020603050405020304" pitchFamily="18" charset="0"/>
              </a:rPr>
              <a:t>0           </a:t>
            </a:r>
            <a:r>
              <a:rPr lang="en-US" altLang="zh-CN" i="1">
                <a:latin typeface="Times New Roman" panose="02020603050405020304" pitchFamily="18" charset="0"/>
              </a:rPr>
              <a:t>-1</a:t>
            </a:r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992AA0B2-3147-4E26-A3FD-10358C8AA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583238"/>
            <a:ext cx="396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系统有一个根的实部大于－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25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25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225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25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autoUpdateAnimBg="0"/>
      <p:bldP spid="22531" grpId="0" build="p" autoUpdateAnimBg="0"/>
      <p:bldP spid="22532" grpId="0" build="p" autoUpdateAnimBg="0"/>
      <p:bldP spid="22533" grpId="0" build="p" autoUpdateAnimBg="0"/>
      <p:bldP spid="22536" grpId="0" build="p" autoUpdateAnimBg="0"/>
      <p:bldP spid="2253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>
            <a:extLst>
              <a:ext uri="{FF2B5EF4-FFF2-40B4-BE49-F238E27FC236}">
                <a16:creationId xmlns:a16="http://schemas.microsoft.com/office/drawing/2014/main" id="{FAA56779-BBD1-48DD-B32A-47C73F03E9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905000"/>
          <a:ext cx="4398963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位图图像" r:id="rId3" imgW="4571429" imgH="1504762" progId="Paint.Picture">
                  <p:embed/>
                </p:oleObj>
              </mc:Choice>
              <mc:Fallback>
                <p:oleObj name="位图图像" r:id="rId3" imgW="4571429" imgH="1504762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905000"/>
                        <a:ext cx="4398963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3">
            <a:extLst>
              <a:ext uri="{FF2B5EF4-FFF2-40B4-BE49-F238E27FC236}">
                <a16:creationId xmlns:a16="http://schemas.microsoft.com/office/drawing/2014/main" id="{7414D29F-5662-4654-A77E-F90B51E02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9638"/>
            <a:ext cx="5218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例题  要使系统稳定，试确定</a:t>
            </a:r>
            <a:r>
              <a:rPr lang="en-US" altLang="zh-CN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的范围</a:t>
            </a:r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F492F29C-5B7C-4161-8B54-D451FB227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1600"/>
            <a:ext cx="3960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解：首先写出闭环特征方程</a:t>
            </a:r>
          </a:p>
        </p:txBody>
      </p:sp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C88A364A-5F3C-4282-9FC1-77D91BBC39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124200"/>
          <a:ext cx="41370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Equation" r:id="rId5" imgW="1577294" imgH="159938" progId="Equation.3">
                  <p:embed/>
                </p:oleObj>
              </mc:Choice>
              <mc:Fallback>
                <p:oleObj name="Equation" r:id="rId5" imgW="1577294" imgH="15993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24200"/>
                        <a:ext cx="41370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847905D0-C395-452D-AFCF-41C5CF8DBB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-25400" y="1920875"/>
          <a:ext cx="47498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Equation" r:id="rId7" imgW="1821216" imgH="373271" progId="Equation.3">
                  <p:embed/>
                </p:oleObj>
              </mc:Choice>
              <mc:Fallback>
                <p:oleObj name="Equation" r:id="rId7" imgW="1821216" imgH="373271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5400" y="1920875"/>
                        <a:ext cx="47498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7" name="Rectangle 7">
            <a:extLst>
              <a:ext uri="{FF2B5EF4-FFF2-40B4-BE49-F238E27FC236}">
                <a16:creationId xmlns:a16="http://schemas.microsoft.com/office/drawing/2014/main" id="{0B48C84A-DCBD-4C6D-9BF6-6E1CD65F5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0000"/>
            <a:ext cx="4343400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4          </a:t>
            </a:r>
            <a:r>
              <a:rPr lang="en-US" altLang="zh-CN" i="1">
                <a:latin typeface="Times New Roman" panose="02020603050405020304" pitchFamily="18" charset="0"/>
              </a:rPr>
              <a:t> 1             3           K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3         </a:t>
            </a:r>
            <a:r>
              <a:rPr lang="en-US" altLang="zh-CN" i="1">
                <a:latin typeface="Times New Roman" panose="02020603050405020304" pitchFamily="18" charset="0"/>
              </a:rPr>
              <a:t> 3             2            0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2         </a:t>
            </a:r>
            <a:r>
              <a:rPr lang="en-US" altLang="zh-CN" i="1">
                <a:latin typeface="Times New Roman" panose="02020603050405020304" pitchFamily="18" charset="0"/>
              </a:rPr>
              <a:t>7/3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  K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1      </a:t>
            </a:r>
            <a:r>
              <a:rPr lang="en-US" altLang="zh-CN" i="1">
                <a:latin typeface="Times New Roman" panose="02020603050405020304" pitchFamily="18" charset="0"/>
              </a:rPr>
              <a:t>2-9K/7        0</a:t>
            </a:r>
          </a:p>
          <a:p>
            <a:pPr eaLnBrk="1" hangingPunct="1">
              <a:spcBef>
                <a:spcPct val="5000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0        </a:t>
            </a:r>
            <a:r>
              <a:rPr lang="en-US" altLang="zh-CN" i="1">
                <a:latin typeface="Times New Roman" panose="02020603050405020304" pitchFamily="18" charset="0"/>
              </a:rPr>
              <a:t> K</a:t>
            </a:r>
          </a:p>
        </p:txBody>
      </p:sp>
      <p:sp>
        <p:nvSpPr>
          <p:cNvPr id="20488" name="Rectangle 8">
            <a:extLst>
              <a:ext uri="{FF2B5EF4-FFF2-40B4-BE49-F238E27FC236}">
                <a16:creationId xmlns:a16="http://schemas.microsoft.com/office/drawing/2014/main" id="{9F816D72-F2B1-4EB2-8B05-16D5BDC44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810000"/>
            <a:ext cx="4267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要使系统稳定，必须第一列所有元素为正，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9E526A47-DF8B-4488-AE72-F91628AF31FE}"/>
              </a:ext>
            </a:extLst>
          </p:cNvPr>
          <p:cNvGrpSpPr>
            <a:grpSpLocks/>
          </p:cNvGrpSpPr>
          <p:nvPr/>
        </p:nvGrpSpPr>
        <p:grpSpPr bwMode="auto">
          <a:xfrm>
            <a:off x="5105400" y="4887913"/>
            <a:ext cx="2244725" cy="903287"/>
            <a:chOff x="3408" y="2688"/>
            <a:chExt cx="1414" cy="569"/>
          </a:xfrm>
        </p:grpSpPr>
        <p:graphicFrame>
          <p:nvGraphicFramePr>
            <p:cNvPr id="24588" name="Object 10">
              <a:extLst>
                <a:ext uri="{FF2B5EF4-FFF2-40B4-BE49-F238E27FC236}">
                  <a16:creationId xmlns:a16="http://schemas.microsoft.com/office/drawing/2014/main" id="{BD79047E-2EAE-4788-B969-62CC7E4AB6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2976"/>
            <a:ext cx="63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8" name="Equation" r:id="rId9" imgW="350591" imgH="129567" progId="Equation.3">
                    <p:embed/>
                  </p:oleObj>
                </mc:Choice>
                <mc:Fallback>
                  <p:oleObj name="Equation" r:id="rId9" imgW="350591" imgH="129567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976"/>
                          <a:ext cx="632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11">
              <a:extLst>
                <a:ext uri="{FF2B5EF4-FFF2-40B4-BE49-F238E27FC236}">
                  <a16:creationId xmlns:a16="http://schemas.microsoft.com/office/drawing/2014/main" id="{A2CA9930-3FC1-45D0-A744-BE4736E29E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2688"/>
            <a:ext cx="136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19" name="Equation" r:id="rId11" imgW="807608" imgH="129567" progId="Equation.3">
                    <p:embed/>
                  </p:oleObj>
                </mc:Choice>
                <mc:Fallback>
                  <p:oleObj name="Equation" r:id="rId11" imgW="807608" imgH="129567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688"/>
                          <a:ext cx="136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0" name="AutoShape 12">
              <a:extLst>
                <a:ext uri="{FF2B5EF4-FFF2-40B4-BE49-F238E27FC236}">
                  <a16:creationId xmlns:a16="http://schemas.microsoft.com/office/drawing/2014/main" id="{E2508708-4F1F-4CDB-926D-16C1863724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2784"/>
              <a:ext cx="48" cy="384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2857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Char char="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 2" panose="05020102010507070707" pitchFamily="18" charset="2"/>
                <a:buChar char="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20493" name="Object 13">
            <a:extLst>
              <a:ext uri="{FF2B5EF4-FFF2-40B4-BE49-F238E27FC236}">
                <a16:creationId xmlns:a16="http://schemas.microsoft.com/office/drawing/2014/main" id="{648A05AC-6686-4044-84D3-3D1B1C2D32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5794375"/>
          <a:ext cx="18129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Equation" r:id="rId13" imgW="663016" imgH="350493" progId="Equation.3">
                  <p:embed/>
                </p:oleObj>
              </mc:Choice>
              <mc:Fallback>
                <p:oleObj name="Equation" r:id="rId13" imgW="663016" imgH="350493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794375"/>
                        <a:ext cx="18129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695FF2C4-8A22-4C01-8162-9EB2D117F09D}"/>
              </a:ext>
            </a:extLst>
          </p:cNvPr>
          <p:cNvSpPr/>
          <p:nvPr/>
        </p:nvSpPr>
        <p:spPr>
          <a:xfrm>
            <a:off x="76200" y="84138"/>
            <a:ext cx="8229600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应用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3 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当一个系统某些参数可调整，根据稳定性的要求确定参数范围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—— 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</a:rPr>
              <a:t>系统设计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4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04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04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04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4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build="p" autoUpdateAnimBg="0"/>
      <p:bldP spid="20487" grpId="0" build="p" autoUpdateAnimBg="0"/>
      <p:bldP spid="20488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4DA9893-B499-40A2-B3B2-ACC5E82B7770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FFFF00"/>
                </a:solidFill>
              </a:rPr>
              <a:t>3.1  </a:t>
            </a:r>
            <a:r>
              <a:rPr lang="zh-CN" altLang="en-US" sz="2800" b="1">
                <a:solidFill>
                  <a:srgbClr val="FFFF00"/>
                </a:solidFill>
              </a:rPr>
              <a:t>系统的稳定性分析</a:t>
            </a: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E3B628ED-3D0E-4ACB-AAFE-A978802B0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52600"/>
            <a:ext cx="4675188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hlink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/>
              <a:t>明确稳定性的含义</a:t>
            </a:r>
          </a:p>
          <a:p>
            <a:pPr eaLnBrk="1" hangingPunct="1">
              <a:buClr>
                <a:schemeClr val="hlink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/>
              <a:t>明确线性系统稳定性的充要条件</a:t>
            </a:r>
          </a:p>
          <a:p>
            <a:pPr eaLnBrk="1" hangingPunct="1">
              <a:buClr>
                <a:schemeClr val="hlink"/>
              </a:buClr>
              <a:buSzPct val="130000"/>
              <a:buFont typeface="Wingdings" panose="05000000000000000000" pitchFamily="2" charset="2"/>
              <a:buChar char="§"/>
            </a:pPr>
            <a:r>
              <a:rPr lang="zh-CN" altLang="en-US"/>
              <a:t>劳斯判据</a:t>
            </a:r>
          </a:p>
          <a:p>
            <a:pPr lvl="1" eaLnBrk="1" hangingPunct="1">
              <a:buClr>
                <a:schemeClr val="hlink"/>
              </a:buClr>
              <a:buSzPct val="130000"/>
              <a:buFont typeface="Wingdings" panose="05000000000000000000" pitchFamily="2" charset="2"/>
              <a:buChar char="ü"/>
            </a:pPr>
            <a:r>
              <a:rPr lang="zh-CN" altLang="en-US"/>
              <a:t>两种特殊情况如何处理</a:t>
            </a:r>
          </a:p>
          <a:p>
            <a:pPr lvl="1" eaLnBrk="1" hangingPunct="1">
              <a:buClr>
                <a:schemeClr val="hlink"/>
              </a:buClr>
              <a:buSzPct val="130000"/>
              <a:buFont typeface="Wingdings" panose="05000000000000000000" pitchFamily="2" charset="2"/>
              <a:buChar char="ü"/>
            </a:pPr>
            <a:r>
              <a:rPr lang="zh-CN" altLang="en-US"/>
              <a:t>劳斯判据的应用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bldLvl="2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624E41C2-77EF-446A-BCBC-35AB8BE0FE54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684213" y="4048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/>
              <a:t>稳定性小结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8A4FBFC0-D0F6-4A7B-A52B-5BCC8519865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稳定性的定义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系统稳定的充要条件</a:t>
            </a:r>
            <a:r>
              <a:rPr lang="en-US" altLang="zh-CN" sz="2800"/>
              <a:t>:</a:t>
            </a:r>
            <a:r>
              <a:rPr lang="zh-CN" altLang="en-US" sz="2800"/>
              <a:t>系统的所有特征根均为负实数，或具有负的实数部分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系统稳定的必要条件</a:t>
            </a:r>
            <a:r>
              <a:rPr lang="en-US" altLang="zh-CN" sz="2800"/>
              <a:t>:</a:t>
            </a:r>
            <a:r>
              <a:rPr lang="zh-CN" altLang="en-US" sz="2800"/>
              <a:t>系统特征方程的所有系数都是正数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在判别系统的稳定性时，可首先检查系统特征方程的系数是否都为正数，假如有任何系数为负数或等于零（缺项），则系统就是不稳定的。但是，假若特征方程的所有系数均为正数，并不能肯定系统是稳定的，还要做进一步的判别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141EDBA5-A391-40F2-8680-AF51611298F7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>
          <a:xfrm>
            <a:off x="539750" y="1311275"/>
            <a:ext cx="8208963" cy="3641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+mn-ea"/>
              </a:rPr>
              <a:t>劳斯判据及其应用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dirty="0">
                <a:latin typeface="+mn-ea"/>
              </a:rPr>
              <a:t>系统稳定的充要条件是劳斯表的第一列全是正数。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dirty="0">
                <a:latin typeface="+mn-ea"/>
              </a:rPr>
              <a:t>两种特殊情况的处理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dirty="0">
                <a:latin typeface="+mn-ea"/>
              </a:rPr>
              <a:t>劳斯判据的应用：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）判断已知系统的绝对稳定性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）判断已知系统的相对稳定性（稳定裕量）</a:t>
            </a:r>
          </a:p>
          <a:p>
            <a:pPr eaLnBrk="1" hangingPunct="1">
              <a:buFont typeface="Wingdings 2" panose="05020102010507070707" pitchFamily="18" charset="2"/>
              <a:buNone/>
              <a:defRPr/>
            </a:pP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）根据系统稳定性要求求未知参数的取值范围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7AB4C68-FA84-454A-9014-07B136CBBCA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4498975" cy="609600"/>
          </a:xfrm>
        </p:spPr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FFFF00"/>
                </a:solidFill>
              </a:rPr>
              <a:t>3.1.1  </a:t>
            </a:r>
            <a:r>
              <a:rPr lang="zh-CN" altLang="en-US" sz="2800" b="1">
                <a:solidFill>
                  <a:srgbClr val="FFFF00"/>
                </a:solidFill>
              </a:rPr>
              <a:t>稳定性的概念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61F359A-F9EE-47AB-8C10-2427160B81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85800"/>
            <a:ext cx="540067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/>
              <a:t>首先看两个实际例子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/>
              <a:t>摆的示意图</a:t>
            </a:r>
          </a:p>
          <a:p>
            <a:pPr lvl="1" eaLnBrk="1" hangingPunct="1">
              <a:buClrTx/>
              <a:buSzTx/>
              <a:buFontTx/>
              <a:buNone/>
            </a:pPr>
            <a:r>
              <a:rPr lang="zh-CN" altLang="en-US"/>
              <a:t>平衡点“</a:t>
            </a:r>
            <a:r>
              <a:rPr lang="en-US" altLang="zh-CN"/>
              <a:t>a” ——</a:t>
            </a:r>
            <a:r>
              <a:rPr lang="zh-CN" altLang="en-US"/>
              <a:t>稳定的平衡点；</a:t>
            </a:r>
          </a:p>
          <a:p>
            <a:pPr lvl="1" eaLnBrk="1" hangingPunct="1">
              <a:buClrTx/>
              <a:buSzTx/>
              <a:buFontTx/>
              <a:buNone/>
            </a:pPr>
            <a:r>
              <a:rPr lang="zh-CN" altLang="en-US"/>
              <a:t>平衡点“</a:t>
            </a:r>
            <a:r>
              <a:rPr lang="en-US" altLang="zh-CN"/>
              <a:t>d” ——</a:t>
            </a:r>
            <a:r>
              <a:rPr lang="zh-CN" altLang="en-US"/>
              <a:t>不稳定的平衡点；</a:t>
            </a:r>
          </a:p>
        </p:txBody>
      </p:sp>
      <p:graphicFrame>
        <p:nvGraphicFramePr>
          <p:cNvPr id="10244" name="Object 4">
            <a:extLst>
              <a:ext uri="{FF2B5EF4-FFF2-40B4-BE49-F238E27FC236}">
                <a16:creationId xmlns:a16="http://schemas.microsoft.com/office/drawing/2014/main" id="{5A356A2F-D77E-4559-9BDD-A1AAD7E5FD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0"/>
          <a:ext cx="2600325" cy="385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位图图像" r:id="rId3" imgW="2600000" imgH="3858164" progId="Paint.Picture">
                  <p:embed/>
                </p:oleObj>
              </mc:Choice>
              <mc:Fallback>
                <p:oleObj name="位图图像" r:id="rId3" imgW="2600000" imgH="385816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0"/>
                        <a:ext cx="2600325" cy="385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5">
            <a:extLst>
              <a:ext uri="{FF2B5EF4-FFF2-40B4-BE49-F238E27FC236}">
                <a16:creationId xmlns:a16="http://schemas.microsoft.com/office/drawing/2014/main" id="{D3FDC666-D256-4206-B05F-E2AC8E6B9C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2895600"/>
          <a:ext cx="3762375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位图图像" r:id="rId5" imgW="3761905" imgH="1971950" progId="Paint.Picture">
                  <p:embed/>
                </p:oleObj>
              </mc:Choice>
              <mc:Fallback>
                <p:oleObj name="位图图像" r:id="rId5" imgW="3761905" imgH="1971950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95600"/>
                        <a:ext cx="3762375" cy="197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6">
            <a:extLst>
              <a:ext uri="{FF2B5EF4-FFF2-40B4-BE49-F238E27FC236}">
                <a16:creationId xmlns:a16="http://schemas.microsoft.com/office/drawing/2014/main" id="{9C27FEFA-012E-4390-9DFC-0B115E5B8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953000"/>
            <a:ext cx="8915400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9050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Tx/>
              <a:buSzTx/>
              <a:buFont typeface="Wingdings 2" panose="05020102010507070707" pitchFamily="18" charset="2"/>
              <a:buNone/>
            </a:pPr>
            <a:r>
              <a:rPr lang="zh-CN" altLang="en-US"/>
              <a:t>运动小球</a:t>
            </a:r>
          </a:p>
          <a:p>
            <a:pPr lvl="1" eaLnBrk="1" hangingPunct="1">
              <a:buClrTx/>
              <a:buSzTx/>
              <a:buFont typeface="Wingdings 2" panose="05020102010507070707" pitchFamily="18" charset="2"/>
              <a:buNone/>
            </a:pPr>
            <a:r>
              <a:rPr lang="zh-CN" altLang="en-US"/>
              <a:t>平衡点“</a:t>
            </a:r>
            <a:r>
              <a:rPr lang="en-US" altLang="zh-CN"/>
              <a:t>a”</a:t>
            </a:r>
            <a:r>
              <a:rPr lang="zh-CN" altLang="en-US" sz="2800"/>
              <a:t>：</a:t>
            </a:r>
            <a:r>
              <a:rPr lang="zh-CN" altLang="en-US"/>
              <a:t>当小球的起始偏差不超出区域</a:t>
            </a:r>
            <a:r>
              <a:rPr lang="en-US" altLang="zh-CN"/>
              <a:t>d</a:t>
            </a:r>
            <a:r>
              <a:rPr lang="zh-CN" altLang="en-US"/>
              <a:t>、</a:t>
            </a:r>
            <a:r>
              <a:rPr lang="en-US" altLang="zh-CN"/>
              <a:t>e,</a:t>
            </a:r>
            <a:r>
              <a:rPr lang="zh-CN" altLang="en-US"/>
              <a:t>为稳定平衡点</a:t>
            </a:r>
          </a:p>
          <a:p>
            <a:pPr lvl="1" eaLnBrk="1" hangingPunct="1">
              <a:buClrTx/>
              <a:buSzTx/>
              <a:buFont typeface="Wingdings 2" panose="05020102010507070707" pitchFamily="18" charset="2"/>
              <a:buNone/>
            </a:pPr>
            <a:r>
              <a:rPr lang="zh-CN" altLang="en-US"/>
              <a:t>                     当小球的起始偏差超出区域</a:t>
            </a:r>
            <a:r>
              <a:rPr lang="en-US" altLang="zh-CN"/>
              <a:t>d</a:t>
            </a:r>
            <a:r>
              <a:rPr lang="zh-CN" altLang="en-US"/>
              <a:t>、</a:t>
            </a:r>
            <a:r>
              <a:rPr lang="en-US" altLang="zh-CN"/>
              <a:t>e,</a:t>
            </a:r>
            <a:r>
              <a:rPr lang="zh-CN" altLang="en-US"/>
              <a:t>为不稳定平衡点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2" autoUpdateAnimBg="0"/>
      <p:bldP spid="10246" grpId="0" build="p" bldLvl="2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3EE1449-BA0C-4535-B74D-997300289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485900"/>
            <a:ext cx="8915400" cy="4598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线性定常系统的稳定性是由系统结构和参数决定的，与外界输入无关。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/>
              <a:t>稳定性的定义有很多种，介绍两种：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/>
              <a:t>定义一：</a:t>
            </a:r>
          </a:p>
          <a:p>
            <a:pPr lvl="1" eaLnBrk="1" hangingPunct="1">
              <a:buClrTx/>
              <a:buSzTx/>
              <a:buFontTx/>
              <a:buNone/>
            </a:pPr>
            <a:r>
              <a:rPr lang="zh-CN" altLang="en-US" dirty="0"/>
              <a:t>在有界输入的作用下，其输出响应也是有界的。此时系统称为有界输入有界输出稳定，简称</a:t>
            </a:r>
            <a:r>
              <a:rPr lang="en-US" altLang="zh-CN" dirty="0" err="1"/>
              <a:t>BIBO</a:t>
            </a:r>
            <a:r>
              <a:rPr lang="zh-CN" altLang="en-US" dirty="0"/>
              <a:t>稳定。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定义二：</a:t>
            </a:r>
          </a:p>
          <a:p>
            <a:pPr lvl="1" eaLnBrk="1" hangingPunct="1"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就是指系统当扰动消失后，若系统能够恢复平衡状态，则称系统是稳定的；若扰动消失后不能恢复平衡状态，而偏差越来越大．则称系统是不稳定的。</a:t>
            </a:r>
            <a:r>
              <a:rPr lang="zh-CN" altLang="en-US" dirty="0"/>
              <a:t>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表征了系统由初始偏差状态回复平衡状态的性能。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FD0338C-7134-404F-94DF-C825F0C32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2568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/>
              <a:t>1</a:t>
            </a:r>
            <a:r>
              <a:rPr lang="zh-CN" altLang="en-US"/>
              <a:t>、稳定性的定义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uild="p" bldLvl="2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DB49DEB-7DD7-40C2-8FDC-25F868ED1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24000"/>
            <a:ext cx="883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系统稳定性可按齐次微分方程式来分析。</a:t>
            </a:r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C649CD0A-B161-483E-9AE0-2AF911BBB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828800"/>
          <a:ext cx="56261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6" name="Equation" r:id="rId3" imgW="2148809" imgH="281913" progId="Equation.3">
                  <p:embed/>
                </p:oleObj>
              </mc:Choice>
              <mc:Fallback>
                <p:oleObj name="Equation" r:id="rId3" imgW="2148809" imgH="2819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828800"/>
                        <a:ext cx="5626100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4">
            <a:extLst>
              <a:ext uri="{FF2B5EF4-FFF2-40B4-BE49-F238E27FC236}">
                <a16:creationId xmlns:a16="http://schemas.microsoft.com/office/drawing/2014/main" id="{4D4916D7-1F47-4E5A-A505-3A91E7308F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0800"/>
            <a:ext cx="48720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这时，在任何初始条件下，若满足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B9945F20-44E7-4A1A-B8FB-063C710CB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733800"/>
            <a:ext cx="3017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则称系统是稳定的。</a:t>
            </a:r>
          </a:p>
        </p:txBody>
      </p:sp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CFF6B5E9-CCC0-4C97-81CA-B26019F63D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114800"/>
          <a:ext cx="51054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7" r:id="rId5" imgW="1958223" imgH="205740" progId="Equation.3">
                  <p:embed/>
                </p:oleObj>
              </mc:Choice>
              <mc:Fallback>
                <p:oleObj r:id="rId5" imgW="1958223" imgH="2057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14800"/>
                        <a:ext cx="51054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7">
            <a:extLst>
              <a:ext uri="{FF2B5EF4-FFF2-40B4-BE49-F238E27FC236}">
                <a16:creationId xmlns:a16="http://schemas.microsoft.com/office/drawing/2014/main" id="{4E5240DE-ADEB-4243-BCF8-2E0AF38F7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48200"/>
            <a:ext cx="9144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 typeface="Wingdings 2" panose="05020102010507070707" pitchFamily="18" charset="2"/>
              <a:buNone/>
            </a:pPr>
            <a:r>
              <a:rPr lang="zh-CN" altLang="en-US">
                <a:latin typeface="Times New Roman" panose="02020603050405020304" pitchFamily="18" charset="0"/>
              </a:rPr>
              <a:t>设上式有</a:t>
            </a:r>
            <a:r>
              <a:rPr lang="en-US" altLang="zh-CN">
                <a:latin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</a:rPr>
              <a:t>个实根</a:t>
            </a:r>
            <a:r>
              <a:rPr lang="en-US" altLang="zh-CN">
                <a:latin typeface="Times New Roman" panose="02020603050405020304" pitchFamily="18" charset="0"/>
              </a:rPr>
              <a:t>-p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(i</a:t>
            </a:r>
            <a:r>
              <a:rPr lang="zh-CN" altLang="en-US">
                <a:latin typeface="Times New Roman" panose="02020603050405020304" pitchFamily="18" charset="0"/>
              </a:rPr>
              <a:t>＝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k)</a:t>
            </a:r>
            <a:r>
              <a:rPr lang="zh-CN" altLang="en-US">
                <a:latin typeface="Times New Roman" panose="02020603050405020304" pitchFamily="18" charset="0"/>
              </a:rPr>
              <a:t>， 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对共扼复数根</a:t>
            </a:r>
            <a:r>
              <a:rPr lang="en-US" altLang="zh-CN">
                <a:latin typeface="Times New Roman" panose="02020603050405020304" pitchFamily="18" charset="0"/>
              </a:rPr>
              <a:t>(-σ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±jω</a:t>
            </a:r>
            <a:r>
              <a:rPr lang="en-US" altLang="zh-CN" baseline="-30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(i=1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>
                <a:latin typeface="Times New Roman" panose="02020603050405020304" pitchFamily="18" charset="0"/>
              </a:rPr>
              <a:t>…r)</a:t>
            </a:r>
            <a:r>
              <a:rPr lang="zh-CN" altLang="en-US">
                <a:latin typeface="Times New Roman" panose="02020603050405020304" pitchFamily="18" charset="0"/>
              </a:rPr>
              <a:t>，且</a:t>
            </a:r>
            <a:r>
              <a:rPr lang="en-US" altLang="zh-CN">
                <a:latin typeface="Times New Roman" panose="02020603050405020304" pitchFamily="18" charset="0"/>
              </a:rPr>
              <a:t>k+2r=n</a:t>
            </a:r>
            <a:r>
              <a:rPr lang="zh-CN" altLang="en-US">
                <a:latin typeface="Times New Roman" panose="02020603050405020304" pitchFamily="18" charset="0"/>
              </a:rPr>
              <a:t>，则齐次方程的解的一般式为</a:t>
            </a:r>
          </a:p>
        </p:txBody>
      </p:sp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id="{EA763CCF-7916-4BEE-AA6A-FD34B236EB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5486400"/>
          <a:ext cx="571658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8" name="Equation" r:id="rId7" imgW="2865161" imgH="388702" progId="Equation.3">
                  <p:embed/>
                </p:oleObj>
              </mc:Choice>
              <mc:Fallback>
                <p:oleObj name="Equation" r:id="rId7" imgW="2865161" imgH="38870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5486400"/>
                        <a:ext cx="5716588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7" name="Rectangle 9">
            <a:extLst>
              <a:ext uri="{FF2B5EF4-FFF2-40B4-BE49-F238E27FC236}">
                <a16:creationId xmlns:a16="http://schemas.microsoft.com/office/drawing/2014/main" id="{C742143F-0095-495B-879D-1F7683E77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00800"/>
            <a:ext cx="533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式中系数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初始条件</a:t>
            </a:r>
            <a:r>
              <a:rPr lang="zh-CN" altLang="en-US">
                <a:latin typeface="Times New Roman" panose="02020603050405020304" pitchFamily="18" charset="0"/>
              </a:rPr>
              <a:t>决定。</a:t>
            </a:r>
            <a:r>
              <a:rPr lang="zh-CN" altLang="en-US" sz="1100" b="0">
                <a:solidFill>
                  <a:schemeClr val="tx1"/>
                </a:solidFill>
              </a:rPr>
              <a:t> </a:t>
            </a:r>
            <a:endParaRPr lang="zh-CN" altLang="en-US" sz="1800" b="0">
              <a:solidFill>
                <a:schemeClr val="tx1"/>
              </a:solidFill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5263F516-14E7-4DD4-B106-9D13014A3690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048000"/>
            <a:ext cx="8502650" cy="762000"/>
            <a:chOff x="240" y="1248"/>
            <a:chExt cx="5356" cy="480"/>
          </a:xfrm>
        </p:grpSpPr>
        <p:grpSp>
          <p:nvGrpSpPr>
            <p:cNvPr id="10253" name="Group 11">
              <a:extLst>
                <a:ext uri="{FF2B5EF4-FFF2-40B4-BE49-F238E27FC236}">
                  <a16:creationId xmlns:a16="http://schemas.microsoft.com/office/drawing/2014/main" id="{EEA4DAFB-D2FA-43EC-AA1E-BEAA6D60C5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248"/>
              <a:ext cx="4944" cy="480"/>
              <a:chOff x="192" y="1584"/>
              <a:chExt cx="5221" cy="660"/>
            </a:xfrm>
          </p:grpSpPr>
          <p:graphicFrame>
            <p:nvGraphicFramePr>
              <p:cNvPr id="10255" name="Object 12">
                <a:extLst>
                  <a:ext uri="{FF2B5EF4-FFF2-40B4-BE49-F238E27FC236}">
                    <a16:creationId xmlns:a16="http://schemas.microsoft.com/office/drawing/2014/main" id="{D0497B8B-5D88-4E05-8BEF-B5CF8A8FE57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2" y="1632"/>
              <a:ext cx="1091" cy="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9" name="Equation" r:id="rId9" imgW="449677" imgH="243949" progId="Equation.3">
                      <p:embed/>
                    </p:oleObj>
                  </mc:Choice>
                  <mc:Fallback>
                    <p:oleObj name="Equation" r:id="rId9" imgW="449677" imgH="243949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1632"/>
                            <a:ext cx="1091" cy="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6" name="Object 13">
                <a:extLst>
                  <a:ext uri="{FF2B5EF4-FFF2-40B4-BE49-F238E27FC236}">
                    <a16:creationId xmlns:a16="http://schemas.microsoft.com/office/drawing/2014/main" id="{890AC5EF-E48A-473C-9552-85C5F49DC4A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0" y="1632"/>
              <a:ext cx="1343" cy="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0" name="Equation" r:id="rId11" imgW="563931" imgH="243949" progId="Equation.3">
                      <p:embed/>
                    </p:oleObj>
                  </mc:Choice>
                  <mc:Fallback>
                    <p:oleObj name="Equation" r:id="rId11" imgW="563931" imgH="243949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1632"/>
                            <a:ext cx="1343" cy="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7" name="Object 14">
                <a:extLst>
                  <a:ext uri="{FF2B5EF4-FFF2-40B4-BE49-F238E27FC236}">
                    <a16:creationId xmlns:a16="http://schemas.microsoft.com/office/drawing/2014/main" id="{92AD8B76-7FAD-4F38-881E-239E916386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48" y="1584"/>
              <a:ext cx="2965" cy="6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91" name="Equation" r:id="rId13" imgW="1303035" imgH="243949" progId="Equation.3">
                      <p:embed/>
                    </p:oleObj>
                  </mc:Choice>
                  <mc:Fallback>
                    <p:oleObj name="Equation" r:id="rId13" imgW="1303035" imgH="24394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1584"/>
                            <a:ext cx="2965" cy="6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254" name="Rectangle 15">
              <a:extLst>
                <a:ext uri="{FF2B5EF4-FFF2-40B4-BE49-F238E27FC236}">
                  <a16:creationId xmlns:a16="http://schemas.microsoft.com/office/drawing/2014/main" id="{047EB4BE-2D20-4681-901E-E1103844D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1248"/>
              <a:ext cx="36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Char char="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 2" panose="05020102010507070707" pitchFamily="18" charset="2"/>
                <a:buChar char="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(</a:t>
              </a:r>
              <a:r>
                <a:rPr lang="en-US" altLang="zh-CN" sz="4400" baseline="-25000">
                  <a:latin typeface="Times New Roman" panose="02020603050405020304" pitchFamily="18" charset="0"/>
                </a:rPr>
                <a:t>*</a:t>
              </a:r>
              <a:r>
                <a:rPr lang="en-US" altLang="zh-CN">
                  <a:latin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2304" name="Rectangle 16">
            <a:extLst>
              <a:ext uri="{FF2B5EF4-FFF2-40B4-BE49-F238E27FC236}">
                <a16:creationId xmlns:a16="http://schemas.microsoft.com/office/drawing/2014/main" id="{ADF092C7-1B30-4BBC-AFB7-7C2ADD421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9581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/>
              <a:t>2</a:t>
            </a:r>
            <a:r>
              <a:rPr lang="zh-CN" altLang="en-US"/>
              <a:t>、线性系统稳定的充要条件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假如单输入单输出系统是由输入输出微分方程式来描述的</a:t>
            </a:r>
            <a:r>
              <a:rPr lang="zh-CN" altLang="en-US" sz="1100" b="0">
                <a:solidFill>
                  <a:schemeClr val="tx1"/>
                </a:solidFill>
              </a:rPr>
              <a:t> </a:t>
            </a:r>
            <a:endParaRPr lang="zh-CN" altLang="en-US"/>
          </a:p>
        </p:txBody>
      </p:sp>
      <p:graphicFrame>
        <p:nvGraphicFramePr>
          <p:cNvPr id="12305" name="Object 17">
            <a:extLst>
              <a:ext uri="{FF2B5EF4-FFF2-40B4-BE49-F238E27FC236}">
                <a16:creationId xmlns:a16="http://schemas.microsoft.com/office/drawing/2014/main" id="{02A05898-FD5E-40B1-9085-BBE807DED1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762000"/>
          <a:ext cx="89868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2" name="Equation" r:id="rId15" imgW="4008191" imgH="281913" progId="Equation.3">
                  <p:embed/>
                </p:oleObj>
              </mc:Choice>
              <mc:Fallback>
                <p:oleObj name="Equation" r:id="rId15" imgW="4008191" imgH="2819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2000"/>
                        <a:ext cx="89868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autoUpdateAnimBg="0"/>
      <p:bldP spid="12292" grpId="0" autoUpdateAnimBg="0"/>
      <p:bldP spid="12293" grpId="0" build="p" autoUpdateAnimBg="0"/>
      <p:bldP spid="12295" grpId="0" build="p" autoUpdateAnimBg="0"/>
      <p:bldP spid="12297" grpId="0" build="p" autoUpdateAnimBg="0"/>
      <p:bldP spid="1230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DBE4FD8-9B23-475D-9A47-4E517EF6C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00200"/>
            <a:ext cx="914400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若所有</a:t>
            </a:r>
            <a:r>
              <a:rPr lang="en-US" altLang="zh-CN" dirty="0">
                <a:latin typeface="Times New Roman" panose="02020603050405020304" pitchFamily="18" charset="0"/>
              </a:rPr>
              <a:t>-p</a:t>
            </a:r>
            <a:r>
              <a:rPr lang="en-US" altLang="zh-CN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＜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dirty="0" err="1">
                <a:latin typeface="Times New Roman" panose="02020603050405020304" pitchFamily="18" charset="0"/>
              </a:rPr>
              <a:t>σ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＜</a:t>
            </a:r>
            <a:r>
              <a:rPr lang="en-US" altLang="zh-CN" dirty="0">
                <a:latin typeface="Times New Roman" panose="02020603050405020304" pitchFamily="18" charset="0"/>
              </a:rPr>
              <a:t>0(</a:t>
            </a:r>
            <a:r>
              <a:rPr lang="zh-CN" altLang="en-US" dirty="0">
                <a:latin typeface="Times New Roman" panose="02020603050405020304" pitchFamily="18" charset="0"/>
              </a:rPr>
              <a:t>即都是负数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</a:rPr>
              <a:t>(*)</a:t>
            </a:r>
            <a:r>
              <a:rPr lang="zh-CN" altLang="en-US" dirty="0">
                <a:latin typeface="Times New Roman" panose="02020603050405020304" pitchFamily="18" charset="0"/>
              </a:rPr>
              <a:t>满足，系统最终能恢复至平衡状态，所以是稳定的 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若－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en-US" altLang="zh-CN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或－</a:t>
            </a:r>
            <a:r>
              <a:rPr lang="en-US" altLang="zh-CN" dirty="0" err="1">
                <a:latin typeface="Times New Roman" panose="02020603050405020304" pitchFamily="18" charset="0"/>
              </a:rPr>
              <a:t>σ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中有一个或一个以上是正数，则条件式</a:t>
            </a:r>
            <a:r>
              <a:rPr lang="en-US" altLang="zh-CN" dirty="0">
                <a:latin typeface="Times New Roman" panose="02020603050405020304" pitchFamily="18" charset="0"/>
              </a:rPr>
              <a:t>(*)</a:t>
            </a:r>
            <a:r>
              <a:rPr lang="zh-CN" altLang="en-US" dirty="0">
                <a:latin typeface="Times New Roman" panose="02020603050405020304" pitchFamily="18" charset="0"/>
              </a:rPr>
              <a:t>不满足，</a:t>
            </a:r>
            <a:r>
              <a:rPr lang="en-US" altLang="zh-CN" dirty="0">
                <a:latin typeface="Times New Roman" panose="02020603050405020304" pitchFamily="18" charset="0"/>
              </a:rPr>
              <a:t>t→∞</a:t>
            </a:r>
            <a:r>
              <a:rPr lang="zh-CN" altLang="en-US" dirty="0">
                <a:latin typeface="Times New Roman" panose="02020603050405020304" pitchFamily="18" charset="0"/>
              </a:rPr>
              <a:t>时偏差越来越大，系统是不稳定的</a:t>
            </a:r>
            <a:r>
              <a:rPr lang="en-US" altLang="zh-CN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只要－</a:t>
            </a:r>
            <a:r>
              <a:rPr lang="en-US" altLang="zh-CN" dirty="0">
                <a:latin typeface="Times New Roman" panose="02020603050405020304" pitchFamily="18" charset="0"/>
              </a:rPr>
              <a:t>p</a:t>
            </a:r>
            <a:r>
              <a:rPr lang="en-US" altLang="zh-CN" baseline="-30000" dirty="0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中有一个为零，或－</a:t>
            </a:r>
            <a:r>
              <a:rPr lang="en-US" altLang="zh-CN" dirty="0" err="1">
                <a:latin typeface="Times New Roman" panose="02020603050405020304" pitchFamily="18" charset="0"/>
              </a:rPr>
              <a:t>σ</a:t>
            </a:r>
            <a:r>
              <a:rPr lang="en-US" altLang="zh-CN" baseline="-30000" dirty="0" err="1"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</a:rPr>
              <a:t>中有一个为零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即有一对虚根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，则式</a:t>
            </a:r>
            <a:r>
              <a:rPr lang="en-US" altLang="zh-CN" dirty="0">
                <a:latin typeface="Times New Roman" panose="02020603050405020304" pitchFamily="18" charset="0"/>
              </a:rPr>
              <a:t>(*)</a:t>
            </a:r>
            <a:r>
              <a:rPr lang="zh-CN" altLang="en-US" dirty="0">
                <a:latin typeface="Times New Roman" panose="02020603050405020304" pitchFamily="18" charset="0"/>
              </a:rPr>
              <a:t>不满足，系统输出或者为一常值，或者为等幅振荡，不能恢复原平衡状态。这时称系统处于稳定的临界状态。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线性系统稳定的充分必要条件是：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所有的特征根均为负数或具有负的实部。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也就是它的所有极点均在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平面的左半部分。</a:t>
            </a:r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CD8D3F7B-BD57-4BFE-A7A6-8C92BE012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5049838"/>
            <a:ext cx="2895600" cy="1808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2DB0FB56-C604-4990-B06D-DB16997D69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81000"/>
          <a:ext cx="5716588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4" imgW="2865161" imgH="388702" progId="Equation.3">
                  <p:embed/>
                </p:oleObj>
              </mc:Choice>
              <mc:Fallback>
                <p:oleObj name="Equation" r:id="rId4" imgW="2865161" imgH="38870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5716588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089BD98-BD59-4B76-8E22-D2609B3BFAD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 b="1">
                <a:solidFill>
                  <a:srgbClr val="FFFF00"/>
                </a:solidFill>
              </a:rPr>
              <a:t>3.1.2  </a:t>
            </a:r>
            <a:r>
              <a:rPr lang="zh-CN" altLang="en-US" sz="2800" b="1">
                <a:solidFill>
                  <a:srgbClr val="FFFF00"/>
                </a:solidFill>
              </a:rPr>
              <a:t>劳斯（</a:t>
            </a:r>
            <a:r>
              <a:rPr lang="en-US" altLang="zh-CN" sz="2800" b="1">
                <a:solidFill>
                  <a:srgbClr val="FFFF00"/>
                </a:solidFill>
              </a:rPr>
              <a:t>Routh</a:t>
            </a:r>
            <a:r>
              <a:rPr lang="zh-CN" altLang="en-US" sz="2800" b="1">
                <a:solidFill>
                  <a:srgbClr val="FFFF00"/>
                </a:solidFill>
              </a:rPr>
              <a:t>）稳定性判据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6029D6B-B2DD-4AAC-AAD9-5EBFA5FD6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6800"/>
            <a:ext cx="42068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、系统稳定性的初步鉴别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已知系统的特征方程式如下：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5354BE4D-6909-4BCB-8D7D-2B90ECBAA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905000"/>
          <a:ext cx="51054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r:id="rId3" imgW="1958223" imgH="205740" progId="Equation.3">
                  <p:embed/>
                </p:oleObj>
              </mc:Choice>
              <mc:Fallback>
                <p:oleObj r:id="rId3" imgW="1958223" imgH="2057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905000"/>
                        <a:ext cx="51054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5">
            <a:extLst>
              <a:ext uri="{FF2B5EF4-FFF2-40B4-BE49-F238E27FC236}">
                <a16:creationId xmlns:a16="http://schemas.microsoft.com/office/drawing/2014/main" id="{364EC286-5D35-4788-A5CF-6372820E6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9144000" cy="127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式中所有系数均为实数；并设</a:t>
            </a:r>
            <a:r>
              <a:rPr lang="en-US" altLang="zh-CN">
                <a:latin typeface="Times New Roman" panose="02020603050405020304" pitchFamily="18" charset="0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＞</a:t>
            </a:r>
            <a:r>
              <a:rPr lang="en-US" altLang="zh-CN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，线性系统稳定的</a:t>
            </a:r>
            <a:r>
              <a:rPr lang="zh-CN" altLang="en-US">
                <a:solidFill>
                  <a:schemeClr val="hlink"/>
                </a:solidFill>
                <a:latin typeface="Times New Roman" panose="02020603050405020304" pitchFamily="18" charset="0"/>
              </a:rPr>
              <a:t>必要</a:t>
            </a:r>
            <a:r>
              <a:rPr lang="zh-CN" altLang="en-US">
                <a:latin typeface="Times New Roman" panose="02020603050405020304" pitchFamily="18" charset="0"/>
              </a:rPr>
              <a:t>条件是所有系数均为正数 。</a:t>
            </a:r>
          </a:p>
          <a:p>
            <a:pPr lvl="1" eaLnBrk="1" hangingPunct="1"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如果有负系数或零系数，系统就不稳定</a:t>
            </a:r>
          </a:p>
        </p:txBody>
      </p:sp>
      <p:graphicFrame>
        <p:nvGraphicFramePr>
          <p:cNvPr id="14342" name="Object 6">
            <a:extLst>
              <a:ext uri="{FF2B5EF4-FFF2-40B4-BE49-F238E27FC236}">
                <a16:creationId xmlns:a16="http://schemas.microsoft.com/office/drawing/2014/main" id="{21F7BEFB-C909-4E1E-A771-3E10BC4F55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257800"/>
          <a:ext cx="51054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r:id="rId5" imgW="1958223" imgH="205740" progId="Equation.3">
                  <p:embed/>
                </p:oleObj>
              </mc:Choice>
              <mc:Fallback>
                <p:oleObj r:id="rId5" imgW="1958223" imgH="2057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57800"/>
                        <a:ext cx="510540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Rectangle 7">
            <a:extLst>
              <a:ext uri="{FF2B5EF4-FFF2-40B4-BE49-F238E27FC236}">
                <a16:creationId xmlns:a16="http://schemas.microsoft.com/office/drawing/2014/main" id="{99817EC2-3947-4489-BECC-F0CE4234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0960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cs typeface="Times New Roman" panose="02020603050405020304" pitchFamily="18" charset="0"/>
              </a:rPr>
              <a:t>n.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>
                <a:latin typeface="Times New Roman" panose="02020603050405020304" pitchFamily="18" charset="0"/>
              </a:rPr>
              <a:t>，各项系数均为实数。</a:t>
            </a:r>
            <a:endParaRPr lang="zh-CN" altLang="en-US"/>
          </a:p>
        </p:txBody>
      </p:sp>
      <p:sp>
        <p:nvSpPr>
          <p:cNvPr id="14344" name="Rectangle 8">
            <a:extLst>
              <a:ext uri="{FF2B5EF4-FFF2-40B4-BE49-F238E27FC236}">
                <a16:creationId xmlns:a16="http://schemas.microsoft.com/office/drawing/2014/main" id="{11CE1268-2C65-40E3-A18A-EE4ACDED1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038600"/>
            <a:ext cx="9144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、劳斯判据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1877</a:t>
            </a:r>
            <a:r>
              <a:rPr lang="zh-CN" altLang="en-US">
                <a:latin typeface="Times New Roman" panose="02020603050405020304" pitchFamily="18" charset="0"/>
              </a:rPr>
              <a:t>年提出的代数判据 ，无需求解特征方程。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 autoUpdateAnimBg="0"/>
      <p:bldP spid="14341" grpId="0" build="p" bldLvl="2" autoUpdateAnimBg="0"/>
      <p:bldP spid="14343" grpId="0" build="p" autoUpdateAnimBg="0"/>
      <p:bldP spid="14344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24C4880-82F3-4AB1-8A02-F7DCE95C1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85800"/>
            <a:ext cx="6313488" cy="356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            s</a:t>
            </a:r>
            <a:r>
              <a:rPr lang="en-US" altLang="zh-CN" i="1" baseline="30000">
                <a:latin typeface="Times New Roman" panose="02020603050405020304" pitchFamily="18" charset="0"/>
              </a:rPr>
              <a:t>n            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 i="1">
                <a:latin typeface="Times New Roman" panose="02020603050405020304" pitchFamily="18" charset="0"/>
              </a:rPr>
              <a:t>               a</a:t>
            </a:r>
            <a:r>
              <a:rPr lang="en-US" altLang="zh-CN" i="1" baseline="-25000">
                <a:latin typeface="Times New Roman" panose="02020603050405020304" pitchFamily="18" charset="0"/>
              </a:rPr>
              <a:t>n-2</a:t>
            </a:r>
            <a:r>
              <a:rPr lang="en-US" altLang="zh-CN" i="1">
                <a:latin typeface="Times New Roman" panose="02020603050405020304" pitchFamily="18" charset="0"/>
              </a:rPr>
              <a:t>            a</a:t>
            </a:r>
            <a:r>
              <a:rPr lang="en-US" altLang="zh-CN" i="1" baseline="-25000">
                <a:latin typeface="Times New Roman" panose="02020603050405020304" pitchFamily="18" charset="0"/>
              </a:rPr>
              <a:t>n-4</a:t>
            </a:r>
            <a:r>
              <a:rPr lang="en-US" altLang="zh-CN" i="1">
                <a:latin typeface="Times New Roman" panose="02020603050405020304" pitchFamily="18" charset="0"/>
              </a:rPr>
              <a:t>     …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            s</a:t>
            </a:r>
            <a:r>
              <a:rPr lang="en-US" altLang="zh-CN" i="1" baseline="30000">
                <a:latin typeface="Times New Roman" panose="02020603050405020304" pitchFamily="18" charset="0"/>
              </a:rPr>
              <a:t>n-1         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n-1</a:t>
            </a:r>
            <a:r>
              <a:rPr lang="en-US" altLang="zh-CN" i="1">
                <a:latin typeface="Times New Roman" panose="02020603050405020304" pitchFamily="18" charset="0"/>
              </a:rPr>
              <a:t>            a</a:t>
            </a:r>
            <a:r>
              <a:rPr lang="en-US" altLang="zh-CN" i="1" baseline="-25000">
                <a:latin typeface="Times New Roman" panose="02020603050405020304" pitchFamily="18" charset="0"/>
              </a:rPr>
              <a:t>n-3</a:t>
            </a:r>
            <a:r>
              <a:rPr lang="en-US" altLang="zh-CN" i="1">
                <a:latin typeface="Times New Roman" panose="02020603050405020304" pitchFamily="18" charset="0"/>
              </a:rPr>
              <a:t>             a</a:t>
            </a:r>
            <a:r>
              <a:rPr lang="en-US" altLang="zh-CN" i="1" baseline="-25000">
                <a:latin typeface="Times New Roman" panose="02020603050405020304" pitchFamily="18" charset="0"/>
              </a:rPr>
              <a:t>n-5</a:t>
            </a:r>
            <a:r>
              <a:rPr lang="en-US" altLang="zh-CN" i="1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            s</a:t>
            </a:r>
            <a:r>
              <a:rPr lang="en-US" altLang="zh-CN" i="1" baseline="30000">
                <a:latin typeface="Times New Roman" panose="02020603050405020304" pitchFamily="18" charset="0"/>
              </a:rPr>
              <a:t>n-2          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               b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               b</a:t>
            </a:r>
            <a:r>
              <a:rPr lang="en-US" altLang="zh-CN" i="1" baseline="-25000">
                <a:latin typeface="Times New Roman" panose="02020603050405020304" pitchFamily="18" charset="0"/>
              </a:rPr>
              <a:t>3   </a:t>
            </a:r>
            <a:r>
              <a:rPr lang="en-US" altLang="zh-CN" i="1">
                <a:latin typeface="Times New Roman" panose="02020603050405020304" pitchFamily="18" charset="0"/>
              </a:rPr>
              <a:t>   … 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            s</a:t>
            </a:r>
            <a:r>
              <a:rPr lang="en-US" altLang="zh-CN" i="1" baseline="30000">
                <a:latin typeface="Times New Roman" panose="02020603050405020304" pitchFamily="18" charset="0"/>
              </a:rPr>
              <a:t>n-3           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               c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                c</a:t>
            </a:r>
            <a:r>
              <a:rPr lang="en-US" altLang="zh-CN" i="1" baseline="-25000">
                <a:latin typeface="Times New Roman" panose="02020603050405020304" pitchFamily="18" charset="0"/>
              </a:rPr>
              <a:t>3</a:t>
            </a:r>
            <a:r>
              <a:rPr lang="en-US" altLang="zh-CN" i="1">
                <a:latin typeface="Times New Roman" panose="02020603050405020304" pitchFamily="18" charset="0"/>
              </a:rPr>
              <a:t>      … 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            s</a:t>
            </a:r>
            <a:r>
              <a:rPr lang="en-US" altLang="zh-CN" i="1" baseline="30000">
                <a:latin typeface="Times New Roman" panose="02020603050405020304" pitchFamily="18" charset="0"/>
              </a:rPr>
              <a:t>n-4           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               d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               d</a:t>
            </a:r>
            <a:r>
              <a:rPr lang="en-US" altLang="zh-CN" i="1" baseline="-25000">
                <a:latin typeface="Times New Roman" panose="02020603050405020304" pitchFamily="18" charset="0"/>
              </a:rPr>
              <a:t>3</a:t>
            </a:r>
            <a:r>
              <a:rPr lang="en-US" altLang="zh-CN" i="1">
                <a:latin typeface="Times New Roman" panose="02020603050405020304" pitchFamily="18" charset="0"/>
              </a:rPr>
              <a:t>      …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           </a:t>
            </a:r>
            <a:r>
              <a:rPr lang="en-US" altLang="zh-CN" i="1" baseline="30000">
                <a:latin typeface="Times New Roman" panose="02020603050405020304" pitchFamily="18" charset="0"/>
              </a:rPr>
              <a:t>︰             ︰                       ︰                        ︰</a:t>
            </a:r>
            <a:endParaRPr lang="en-US" altLang="zh-CN" i="1">
              <a:latin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             s</a:t>
            </a:r>
            <a:r>
              <a:rPr lang="en-US" altLang="zh-CN" i="1" baseline="30000">
                <a:latin typeface="Times New Roman" panose="02020603050405020304" pitchFamily="18" charset="0"/>
              </a:rPr>
              <a:t>1  </a:t>
            </a:r>
            <a:r>
              <a:rPr lang="en-US" altLang="zh-CN" i="1">
                <a:latin typeface="Times New Roman" panose="02020603050405020304" pitchFamily="18" charset="0"/>
              </a:rPr>
              <a:t>        f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i="1" baseline="-25000">
                <a:latin typeface="Times New Roman" panose="02020603050405020304" pitchFamily="18" charset="0"/>
              </a:rPr>
              <a:t>                 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0  </a:t>
            </a:r>
            <a:r>
              <a:rPr lang="en-US" altLang="zh-CN" i="1">
                <a:latin typeface="Times New Roman" panose="02020603050405020304" pitchFamily="18" charset="0"/>
              </a:rPr>
              <a:t>        g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4818C93-F709-4219-A081-263D22C83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286000"/>
            <a:ext cx="803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表中</a:t>
            </a:r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9ADCA0BC-8C96-4CC2-BAE9-E4B5EDF237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1150" y="2895600"/>
          <a:ext cx="37528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Equation" r:id="rId3" imgW="1303035" imgH="434258" progId="Equation.3">
                  <p:embed/>
                </p:oleObj>
              </mc:Choice>
              <mc:Fallback>
                <p:oleObj name="Equation" r:id="rId3" imgW="1303035" imgH="43425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2895600"/>
                        <a:ext cx="375285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>
            <a:extLst>
              <a:ext uri="{FF2B5EF4-FFF2-40B4-BE49-F238E27FC236}">
                <a16:creationId xmlns:a16="http://schemas.microsoft.com/office/drawing/2014/main" id="{98D3564F-89C3-4D8D-BCF5-1E6EC76E7A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048125"/>
          <a:ext cx="37893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Equation" r:id="rId5" imgW="1310620" imgH="434258" progId="Equation.3">
                  <p:embed/>
                </p:oleObj>
              </mc:Choice>
              <mc:Fallback>
                <p:oleObj name="Equation" r:id="rId5" imgW="1310620" imgH="43425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048125"/>
                        <a:ext cx="378936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>
            <a:extLst>
              <a:ext uri="{FF2B5EF4-FFF2-40B4-BE49-F238E27FC236}">
                <a16:creationId xmlns:a16="http://schemas.microsoft.com/office/drawing/2014/main" id="{83ED8E07-03F0-43CA-BA95-B8CDF9A0CC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54638" y="4048125"/>
          <a:ext cx="3789362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Equation" r:id="rId7" imgW="1310620" imgH="434258" progId="Equation.3">
                  <p:embed/>
                </p:oleObj>
              </mc:Choice>
              <mc:Fallback>
                <p:oleObj name="Equation" r:id="rId7" imgW="1310620" imgH="43425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4638" y="4048125"/>
                        <a:ext cx="3789362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7" name="Rectangle 7">
            <a:extLst>
              <a:ext uri="{FF2B5EF4-FFF2-40B4-BE49-F238E27FC236}">
                <a16:creationId xmlns:a16="http://schemas.microsoft.com/office/drawing/2014/main" id="{423DA617-77C6-428E-9394-25D7C0487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876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…</a:t>
            </a:r>
          </a:p>
        </p:txBody>
      </p:sp>
      <p:sp>
        <p:nvSpPr>
          <p:cNvPr id="15368" name="Rectangle 8">
            <a:extLst>
              <a:ext uri="{FF2B5EF4-FFF2-40B4-BE49-F238E27FC236}">
                <a16:creationId xmlns:a16="http://schemas.microsoft.com/office/drawing/2014/main" id="{438FD2B6-AAB0-41E3-B6DA-A26F5E9FF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05400"/>
            <a:ext cx="447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直至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项均为零，再计算下一行</a:t>
            </a:r>
          </a:p>
        </p:txBody>
      </p:sp>
      <p:graphicFrame>
        <p:nvGraphicFramePr>
          <p:cNvPr id="15369" name="Object 9">
            <a:extLst>
              <a:ext uri="{FF2B5EF4-FFF2-40B4-BE49-F238E27FC236}">
                <a16:creationId xmlns:a16="http://schemas.microsoft.com/office/drawing/2014/main" id="{1CEECD02-4AB7-4018-98DB-8B022B79C6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5876925"/>
          <a:ext cx="340042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Equation" r:id="rId9" imgW="1173368" imgH="434258" progId="Equation.3">
                  <p:embed/>
                </p:oleObj>
              </mc:Choice>
              <mc:Fallback>
                <p:oleObj name="Equation" r:id="rId9" imgW="1173368" imgH="43425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876925"/>
                        <a:ext cx="3400425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>
            <a:extLst>
              <a:ext uri="{FF2B5EF4-FFF2-40B4-BE49-F238E27FC236}">
                <a16:creationId xmlns:a16="http://schemas.microsoft.com/office/drawing/2014/main" id="{24D56344-E8F9-46E8-95D9-B4BA216713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876925"/>
          <a:ext cx="347186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Equation" r:id="rId11" imgW="1196365" imgH="434258" progId="Equation.3">
                  <p:embed/>
                </p:oleObj>
              </mc:Choice>
              <mc:Fallback>
                <p:oleObj name="Equation" r:id="rId11" imgW="1196365" imgH="43425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876925"/>
                        <a:ext cx="347186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3" name="Rectangle 11">
            <a:extLst>
              <a:ext uri="{FF2B5EF4-FFF2-40B4-BE49-F238E27FC236}">
                <a16:creationId xmlns:a16="http://schemas.microsoft.com/office/drawing/2014/main" id="{E3CB5F9A-4695-4090-8E44-1DC05A970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65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）列写劳斯表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75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75"/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75"/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75"/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75"/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75"/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75"/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1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autoUpdateAnimBg="0"/>
      <p:bldP spid="15363" grpId="0" autoUpdateAnimBg="0"/>
      <p:bldP spid="15367" grpId="0" autoUpdateAnimBg="0"/>
      <p:bldP spid="1536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6514EBD-7F84-4764-A6FD-BFDF3BE49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336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）考察劳斯表左端第一列各数的符号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EECFC3EB-9BC3-444A-BCD4-E784203CD372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0"/>
            <a:ext cx="3471863" cy="1452563"/>
            <a:chOff x="960" y="1104"/>
            <a:chExt cx="2187" cy="915"/>
          </a:xfrm>
        </p:grpSpPr>
        <p:graphicFrame>
          <p:nvGraphicFramePr>
            <p:cNvPr id="14345" name="Object 4">
              <a:extLst>
                <a:ext uri="{FF2B5EF4-FFF2-40B4-BE49-F238E27FC236}">
                  <a16:creationId xmlns:a16="http://schemas.microsoft.com/office/drawing/2014/main" id="{DBC747AF-D78C-47E0-B634-C4F3844A05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1104"/>
            <a:ext cx="2187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1" name="Equation" r:id="rId3" imgW="1196365" imgH="434258" progId="Equation.3">
                    <p:embed/>
                  </p:oleObj>
                </mc:Choice>
                <mc:Fallback>
                  <p:oleObj name="Equation" r:id="rId3" imgW="1196365" imgH="434258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1104"/>
                          <a:ext cx="2187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6" name="Rectangle 5">
              <a:extLst>
                <a:ext uri="{FF2B5EF4-FFF2-40B4-BE49-F238E27FC236}">
                  <a16:creationId xmlns:a16="http://schemas.microsoft.com/office/drawing/2014/main" id="{7102AB0A-69D0-43D5-9C8A-D387B0ECD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728"/>
              <a:ext cx="31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85000"/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85000"/>
                <a:buFont typeface="Wingdings 2" panose="05020102010507070707" pitchFamily="18" charset="2"/>
                <a:buChar char="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90000"/>
                <a:buFont typeface="Wingdings 2" panose="05020102010507070707" pitchFamily="18" charset="2"/>
                <a:buChar char="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Font typeface="Wingdings 2" panose="05020102010507070707" pitchFamily="18" charset="2"/>
                <a:buChar char="¡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…</a:t>
              </a:r>
            </a:p>
          </p:txBody>
        </p:sp>
      </p:grpSp>
      <p:sp>
        <p:nvSpPr>
          <p:cNvPr id="16390" name="Rectangle 6">
            <a:extLst>
              <a:ext uri="{FF2B5EF4-FFF2-40B4-BE49-F238E27FC236}">
                <a16:creationId xmlns:a16="http://schemas.microsoft.com/office/drawing/2014/main" id="{C7CB5AA4-B017-4F29-9699-C7C11C8D6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4300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直至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zh-CN" altLang="en-US">
                <a:latin typeface="Times New Roman" panose="02020603050405020304" pitchFamily="18" charset="0"/>
              </a:rPr>
              <a:t>项均为零；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依次计算，直到算到</a:t>
            </a:r>
            <a:r>
              <a:rPr lang="en-US" altLang="zh-CN">
                <a:latin typeface="Times New Roman" panose="02020603050405020304" pitchFamily="18" charset="0"/>
              </a:rPr>
              <a:t>s</a:t>
            </a:r>
            <a:r>
              <a:rPr lang="en-US" altLang="zh-CN" baseline="30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行为止。</a:t>
            </a:r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110FF3BA-9B20-4BDC-8DA7-C40AE033E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2667000"/>
            <a:ext cx="43894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n            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n</a:t>
            </a:r>
            <a:r>
              <a:rPr lang="en-US" altLang="zh-CN" i="1">
                <a:latin typeface="Times New Roman" panose="02020603050405020304" pitchFamily="18" charset="0"/>
              </a:rPr>
              <a:t>        a</a:t>
            </a:r>
            <a:r>
              <a:rPr lang="en-US" altLang="zh-CN" i="1" baseline="-25000">
                <a:latin typeface="Times New Roman" panose="02020603050405020304" pitchFamily="18" charset="0"/>
              </a:rPr>
              <a:t>n-2</a:t>
            </a:r>
            <a:r>
              <a:rPr lang="en-US" altLang="zh-CN" i="1">
                <a:latin typeface="Times New Roman" panose="02020603050405020304" pitchFamily="18" charset="0"/>
              </a:rPr>
              <a:t>        a</a:t>
            </a:r>
            <a:r>
              <a:rPr lang="en-US" altLang="zh-CN" i="1" baseline="-25000">
                <a:latin typeface="Times New Roman" panose="02020603050405020304" pitchFamily="18" charset="0"/>
              </a:rPr>
              <a:t>n-4</a:t>
            </a:r>
            <a:r>
              <a:rPr lang="en-US" altLang="zh-CN" i="1">
                <a:latin typeface="Times New Roman" panose="02020603050405020304" pitchFamily="18" charset="0"/>
              </a:rPr>
              <a:t>     …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n-1         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n-1</a:t>
            </a:r>
            <a:r>
              <a:rPr lang="en-US" altLang="zh-CN" i="1">
                <a:latin typeface="Times New Roman" panose="02020603050405020304" pitchFamily="18" charset="0"/>
              </a:rPr>
              <a:t>      a</a:t>
            </a:r>
            <a:r>
              <a:rPr lang="en-US" altLang="zh-CN" i="1" baseline="-25000">
                <a:latin typeface="Times New Roman" panose="02020603050405020304" pitchFamily="18" charset="0"/>
              </a:rPr>
              <a:t>n-3</a:t>
            </a:r>
            <a:r>
              <a:rPr lang="en-US" altLang="zh-CN" i="1">
                <a:latin typeface="Times New Roman" panose="02020603050405020304" pitchFamily="18" charset="0"/>
              </a:rPr>
              <a:t>        a</a:t>
            </a:r>
            <a:r>
              <a:rPr lang="en-US" altLang="zh-CN" i="1" baseline="-25000">
                <a:latin typeface="Times New Roman" panose="02020603050405020304" pitchFamily="18" charset="0"/>
              </a:rPr>
              <a:t>n-5</a:t>
            </a:r>
            <a:r>
              <a:rPr lang="en-US" altLang="zh-CN" i="1">
                <a:latin typeface="Times New Roman" panose="02020603050405020304" pitchFamily="18" charset="0"/>
              </a:rPr>
              <a:t>    …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n-2          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         b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          b</a:t>
            </a:r>
            <a:r>
              <a:rPr lang="en-US" altLang="zh-CN" i="1" baseline="-25000">
                <a:latin typeface="Times New Roman" panose="02020603050405020304" pitchFamily="18" charset="0"/>
              </a:rPr>
              <a:t>3   </a:t>
            </a:r>
            <a:r>
              <a:rPr lang="en-US" altLang="zh-CN" i="1">
                <a:latin typeface="Times New Roman" panose="02020603050405020304" pitchFamily="18" charset="0"/>
              </a:rPr>
              <a:t>   … 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n-3           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         c</a:t>
            </a:r>
            <a:r>
              <a:rPr lang="en-US" altLang="zh-CN" i="1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          c</a:t>
            </a:r>
            <a:r>
              <a:rPr lang="en-US" altLang="zh-CN" i="1" baseline="-25000">
                <a:latin typeface="Times New Roman" panose="02020603050405020304" pitchFamily="18" charset="0"/>
              </a:rPr>
              <a:t>3</a:t>
            </a:r>
            <a:r>
              <a:rPr lang="en-US" altLang="zh-CN" i="1">
                <a:latin typeface="Times New Roman" panose="02020603050405020304" pitchFamily="18" charset="0"/>
              </a:rPr>
              <a:t>      …  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i="1" baseline="30000">
                <a:latin typeface="Times New Roman" panose="02020603050405020304" pitchFamily="18" charset="0"/>
              </a:rPr>
              <a:t>︰             ︰                       ︰                        ︰</a:t>
            </a:r>
            <a:endParaRPr lang="en-US" altLang="zh-CN" i="1">
              <a:latin typeface="Times New Roman" panose="02020603050405020304" pitchFamily="18" charset="0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 i="1" baseline="30000">
                <a:latin typeface="Times New Roman" panose="02020603050405020304" pitchFamily="18" charset="0"/>
              </a:rPr>
              <a:t>0  </a:t>
            </a:r>
            <a:r>
              <a:rPr lang="en-US" altLang="zh-CN" i="1">
                <a:latin typeface="Times New Roman" panose="02020603050405020304" pitchFamily="18" charset="0"/>
              </a:rPr>
              <a:t>        g</a:t>
            </a:r>
            <a:r>
              <a:rPr lang="en-US" altLang="zh-CN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392" name="Rectangle 8">
            <a:extLst>
              <a:ext uri="{FF2B5EF4-FFF2-40B4-BE49-F238E27FC236}">
                <a16:creationId xmlns:a16="http://schemas.microsoft.com/office/drawing/2014/main" id="{82991A57-76F0-4699-9602-1B3E2380D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19400"/>
            <a:ext cx="838200" cy="26670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</a:endParaRPr>
          </a:p>
        </p:txBody>
      </p:sp>
      <p:sp>
        <p:nvSpPr>
          <p:cNvPr id="16393" name="Rectangle 9">
            <a:extLst>
              <a:ext uri="{FF2B5EF4-FFF2-40B4-BE49-F238E27FC236}">
                <a16:creationId xmlns:a16="http://schemas.microsoft.com/office/drawing/2014/main" id="{294B18E2-1AB3-436A-A1C3-2B41D7F06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257800"/>
            <a:ext cx="800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线性系统稳定的充分与必要条件是：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劳斯行列表左端第一列各数均为正数。</a:t>
            </a:r>
          </a:p>
        </p:txBody>
      </p:sp>
      <p:sp>
        <p:nvSpPr>
          <p:cNvPr id="16394" name="Rectangle 10">
            <a:extLst>
              <a:ext uri="{FF2B5EF4-FFF2-40B4-BE49-F238E27FC236}">
                <a16:creationId xmlns:a16="http://schemas.microsoft.com/office/drawing/2014/main" id="{6E4850FC-971D-467A-9B4E-BD116D9DE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19400"/>
            <a:ext cx="4572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85000"/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85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90000"/>
              <a:buFont typeface="Wingdings 2" panose="05020102010507070707" pitchFamily="18" charset="2"/>
              <a:buChar char="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 2" panose="05020102010507070707" pitchFamily="18" charset="2"/>
              <a:buChar char="¡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若各数均为正数，系统稳定；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若有负数，系统不稳定；</a:t>
            </a:r>
          </a:p>
          <a:p>
            <a:pPr lvl="1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第一列符号变化的次数，即为右半平面极点的个数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6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6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6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3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3" autoUpdateAnimBg="0"/>
      <p:bldP spid="16390" grpId="0" build="p" autoUpdateAnimBg="0"/>
      <p:bldP spid="16391" grpId="0" autoUpdateAnimBg="0"/>
      <p:bldP spid="16392" grpId="0" animBg="1"/>
      <p:bldP spid="16393" grpId="0" build="p" bldLvl="2" autoUpdateAnimBg="0"/>
      <p:bldP spid="16394" grpId="0" build="p" bldLvl="2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天坛月色">
  <a:themeElements>
    <a:clrScheme name="天坛月色 1">
      <a:dk1>
        <a:srgbClr val="DDDDDD"/>
      </a:dk1>
      <a:lt1>
        <a:srgbClr val="FFFFFF"/>
      </a:lt1>
      <a:dk2>
        <a:srgbClr val="3366CC"/>
      </a:dk2>
      <a:lt2>
        <a:srgbClr val="FFFF66"/>
      </a:lt2>
      <a:accent1>
        <a:srgbClr val="879CC8"/>
      </a:accent1>
      <a:accent2>
        <a:srgbClr val="C0C0C0"/>
      </a:accent2>
      <a:accent3>
        <a:srgbClr val="ADB8E2"/>
      </a:accent3>
      <a:accent4>
        <a:srgbClr val="DADADA"/>
      </a:accent4>
      <a:accent5>
        <a:srgbClr val="C3CBE0"/>
      </a:accent5>
      <a:accent6>
        <a:srgbClr val="AEAEAE"/>
      </a:accent6>
      <a:hlink>
        <a:srgbClr val="66FFFF"/>
      </a:hlink>
      <a:folHlink>
        <a:srgbClr val="CCFFCC"/>
      </a:folHlink>
    </a:clrScheme>
    <a:fontScheme name="天坛月色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天坛月色 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2">
        <a:dk1>
          <a:srgbClr val="C0C0C0"/>
        </a:dk1>
        <a:lt1>
          <a:srgbClr val="FFFFFF"/>
        </a:lt1>
        <a:dk2>
          <a:srgbClr val="006699"/>
        </a:dk2>
        <a:lt2>
          <a:srgbClr val="FFFFFF"/>
        </a:lt2>
        <a:accent1>
          <a:srgbClr val="93B090"/>
        </a:accent1>
        <a:accent2>
          <a:srgbClr val="CCECFF"/>
        </a:accent2>
        <a:accent3>
          <a:srgbClr val="AAB8CA"/>
        </a:accent3>
        <a:accent4>
          <a:srgbClr val="DADADA"/>
        </a:accent4>
        <a:accent5>
          <a:srgbClr val="C8D4C6"/>
        </a:accent5>
        <a:accent6>
          <a:srgbClr val="B9D6E7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3">
        <a:dk1>
          <a:srgbClr val="DDDDDD"/>
        </a:dk1>
        <a:lt1>
          <a:srgbClr val="FFFFFF"/>
        </a:lt1>
        <a:dk2>
          <a:srgbClr val="7B7BA7"/>
        </a:dk2>
        <a:lt2>
          <a:srgbClr val="FFFF66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ADADA"/>
        </a:accent4>
        <a:accent5>
          <a:srgbClr val="BED3C6"/>
        </a:accent5>
        <a:accent6>
          <a:srgbClr val="A6A6BC"/>
        </a:accent6>
        <a:hlink>
          <a:srgbClr val="66FFCC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4">
        <a:dk1>
          <a:srgbClr val="DDDDDD"/>
        </a:dk1>
        <a:lt1>
          <a:srgbClr val="FFFF00"/>
        </a:lt1>
        <a:dk2>
          <a:srgbClr val="6600CC"/>
        </a:dk2>
        <a:lt2>
          <a:srgbClr val="FFFFFF"/>
        </a:lt2>
        <a:accent1>
          <a:srgbClr val="7296B6"/>
        </a:accent1>
        <a:accent2>
          <a:srgbClr val="FF6600"/>
        </a:accent2>
        <a:accent3>
          <a:srgbClr val="B8AAE2"/>
        </a:accent3>
        <a:accent4>
          <a:srgbClr val="DADA00"/>
        </a:accent4>
        <a:accent5>
          <a:srgbClr val="BCC9D7"/>
        </a:accent5>
        <a:accent6>
          <a:srgbClr val="E75C00"/>
        </a:accent6>
        <a:hlink>
          <a:srgbClr val="99FFCC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5">
        <a:dk1>
          <a:srgbClr val="DDDDDD"/>
        </a:dk1>
        <a:lt1>
          <a:srgbClr val="FFFFFF"/>
        </a:lt1>
        <a:dk2>
          <a:srgbClr val="0099CC"/>
        </a:dk2>
        <a:lt2>
          <a:srgbClr val="CCECFF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ADADA"/>
        </a:accent4>
        <a:accent5>
          <a:srgbClr val="EBC4BE"/>
        </a:accent5>
        <a:accent6>
          <a:srgbClr val="2D8A5C"/>
        </a:accent6>
        <a:hlink>
          <a:srgbClr val="FFFF66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6">
        <a:dk1>
          <a:srgbClr val="C0C0C0"/>
        </a:dk1>
        <a:lt1>
          <a:srgbClr val="FFFFFF"/>
        </a:lt1>
        <a:dk2>
          <a:srgbClr val="536DAD"/>
        </a:dk2>
        <a:lt2>
          <a:srgbClr val="66FF66"/>
        </a:lt2>
        <a:accent1>
          <a:srgbClr val="C48AB6"/>
        </a:accent1>
        <a:accent2>
          <a:srgbClr val="FFCCFF"/>
        </a:accent2>
        <a:accent3>
          <a:srgbClr val="B3BAD3"/>
        </a:accent3>
        <a:accent4>
          <a:srgbClr val="DADADA"/>
        </a:accent4>
        <a:accent5>
          <a:srgbClr val="DEC4D7"/>
        </a:accent5>
        <a:accent6>
          <a:srgbClr val="E7B9E7"/>
        </a:accent6>
        <a:hlink>
          <a:srgbClr val="00FFFF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7">
        <a:dk1>
          <a:srgbClr val="C0C0C0"/>
        </a:dk1>
        <a:lt1>
          <a:srgbClr val="FFFF00"/>
        </a:lt1>
        <a:dk2>
          <a:srgbClr val="996633"/>
        </a:dk2>
        <a:lt2>
          <a:srgbClr val="66FFFF"/>
        </a:lt2>
        <a:accent1>
          <a:srgbClr val="CD7C73"/>
        </a:accent1>
        <a:accent2>
          <a:srgbClr val="B6B6CE"/>
        </a:accent2>
        <a:accent3>
          <a:srgbClr val="CAB8AD"/>
        </a:accent3>
        <a:accent4>
          <a:srgbClr val="DADA00"/>
        </a:accent4>
        <a:accent5>
          <a:srgbClr val="E3BFBC"/>
        </a:accent5>
        <a:accent6>
          <a:srgbClr val="A5A5BA"/>
        </a:accent6>
        <a:hlink>
          <a:srgbClr val="000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天坛月色 8">
        <a:dk1>
          <a:srgbClr val="C0C0C0"/>
        </a:dk1>
        <a:lt1>
          <a:srgbClr val="FFFF66"/>
        </a:lt1>
        <a:dk2>
          <a:srgbClr val="008080"/>
        </a:dk2>
        <a:lt2>
          <a:srgbClr val="FFFF00"/>
        </a:lt2>
        <a:accent1>
          <a:srgbClr val="859CC9"/>
        </a:accent1>
        <a:accent2>
          <a:srgbClr val="FFCCFF"/>
        </a:accent2>
        <a:accent3>
          <a:srgbClr val="AAC0C0"/>
        </a:accent3>
        <a:accent4>
          <a:srgbClr val="DADA56"/>
        </a:accent4>
        <a:accent5>
          <a:srgbClr val="C2CBE1"/>
        </a:accent5>
        <a:accent6>
          <a:srgbClr val="E7B9E7"/>
        </a:accent6>
        <a:hlink>
          <a:srgbClr val="99FFCC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oaring">
  <a:themeElements>
    <a:clrScheme name="Soaring 2">
      <a:dk1>
        <a:srgbClr val="000000"/>
      </a:dk1>
      <a:lt1>
        <a:srgbClr val="FFFFFF"/>
      </a:lt1>
      <a:dk2>
        <a:srgbClr val="000000"/>
      </a:dk2>
      <a:lt2>
        <a:srgbClr val="CCECFF"/>
      </a:lt2>
      <a:accent1>
        <a:srgbClr val="6699FF"/>
      </a:accent1>
      <a:accent2>
        <a:srgbClr val="66CCFF"/>
      </a:accent2>
      <a:accent3>
        <a:srgbClr val="FFFFFF"/>
      </a:accent3>
      <a:accent4>
        <a:srgbClr val="000000"/>
      </a:accent4>
      <a:accent5>
        <a:srgbClr val="B8CAFF"/>
      </a:accent5>
      <a:accent6>
        <a:srgbClr val="5CB9E7"/>
      </a:accent6>
      <a:hlink>
        <a:srgbClr val="CC99FF"/>
      </a:hlink>
      <a:folHlink>
        <a:srgbClr val="00CCCC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2032</Words>
  <Application>Microsoft Office PowerPoint</Application>
  <PresentationFormat>全屏显示(4:3)</PresentationFormat>
  <Paragraphs>305</Paragraphs>
  <Slides>21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楷体_GB2312</vt:lpstr>
      <vt:lpstr>宋体</vt:lpstr>
      <vt:lpstr>Arial</vt:lpstr>
      <vt:lpstr>Symbol</vt:lpstr>
      <vt:lpstr>Times New Roman</vt:lpstr>
      <vt:lpstr>Wingdings</vt:lpstr>
      <vt:lpstr>Wingdings 2</vt:lpstr>
      <vt:lpstr>默认设计模板</vt:lpstr>
      <vt:lpstr>天坛月色</vt:lpstr>
      <vt:lpstr>Soaring</vt:lpstr>
      <vt:lpstr>位图图像</vt:lpstr>
      <vt:lpstr>Equation</vt:lpstr>
      <vt:lpstr>Equation.3</vt:lpstr>
      <vt:lpstr>第三章  控制系统的时域分析法</vt:lpstr>
      <vt:lpstr>3.1  系统的稳定性分析</vt:lpstr>
      <vt:lpstr>3.1.1  稳定性的概念</vt:lpstr>
      <vt:lpstr>PowerPoint 演示文稿</vt:lpstr>
      <vt:lpstr>PowerPoint 演示文稿</vt:lpstr>
      <vt:lpstr>PowerPoint 演示文稿</vt:lpstr>
      <vt:lpstr>3.1.2  劳斯（Routh）稳定性判据</vt:lpstr>
      <vt:lpstr>PowerPoint 演示文稿</vt:lpstr>
      <vt:lpstr>PowerPoint 演示文稿</vt:lpstr>
      <vt:lpstr>3 劳斯判据的应用</vt:lpstr>
      <vt:lpstr>PowerPoint 演示文稿</vt:lpstr>
      <vt:lpstr>PowerPoint 演示文稿</vt:lpstr>
      <vt:lpstr>PowerPoint 演示文稿</vt:lpstr>
      <vt:lpstr>劳斯表介绍</vt:lpstr>
      <vt:lpstr>劳斯判据</vt:lpstr>
      <vt:lpstr>劳斯表出现零行</vt:lpstr>
      <vt:lpstr>PowerPoint 演示文稿</vt:lpstr>
      <vt:lpstr>PowerPoint 演示文稿</vt:lpstr>
      <vt:lpstr>PowerPoint 演示文稿</vt:lpstr>
      <vt:lpstr>稳定性小结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19</cp:revision>
  <cp:lastPrinted>1601-01-01T00:00:00Z</cp:lastPrinted>
  <dcterms:created xsi:type="dcterms:W3CDTF">1601-01-01T00:00:00Z</dcterms:created>
  <dcterms:modified xsi:type="dcterms:W3CDTF">2022-09-19T03:33:22Z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