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74"/>
  </p:notesMasterIdLst>
  <p:sldIdLst>
    <p:sldId id="257" r:id="rId3"/>
    <p:sldId id="400" r:id="rId4"/>
    <p:sldId id="258" r:id="rId5"/>
    <p:sldId id="259" r:id="rId6"/>
    <p:sldId id="260" r:id="rId7"/>
    <p:sldId id="261" r:id="rId8"/>
    <p:sldId id="295" r:id="rId9"/>
    <p:sldId id="296" r:id="rId10"/>
    <p:sldId id="297" r:id="rId11"/>
    <p:sldId id="298" r:id="rId12"/>
    <p:sldId id="521" r:id="rId13"/>
    <p:sldId id="522" r:id="rId14"/>
    <p:sldId id="523" r:id="rId15"/>
    <p:sldId id="272" r:id="rId16"/>
    <p:sldId id="299" r:id="rId17"/>
    <p:sldId id="274" r:id="rId18"/>
    <p:sldId id="275" r:id="rId19"/>
    <p:sldId id="276" r:id="rId20"/>
    <p:sldId id="277" r:id="rId21"/>
    <p:sldId id="278" r:id="rId22"/>
    <p:sldId id="279" r:id="rId23"/>
    <p:sldId id="280" r:id="rId24"/>
    <p:sldId id="281" r:id="rId25"/>
    <p:sldId id="282" r:id="rId26"/>
    <p:sldId id="283" r:id="rId27"/>
    <p:sldId id="284" r:id="rId28"/>
    <p:sldId id="300" r:id="rId29"/>
    <p:sldId id="285" r:id="rId30"/>
    <p:sldId id="286" r:id="rId31"/>
    <p:sldId id="287" r:id="rId32"/>
    <p:sldId id="288" r:id="rId33"/>
    <p:sldId id="289" r:id="rId34"/>
    <p:sldId id="290" r:id="rId35"/>
    <p:sldId id="291" r:id="rId36"/>
    <p:sldId id="292" r:id="rId37"/>
    <p:sldId id="301" r:id="rId38"/>
    <p:sldId id="302" r:id="rId39"/>
    <p:sldId id="293" r:id="rId40"/>
    <p:sldId id="294" r:id="rId41"/>
    <p:sldId id="348" r:id="rId42"/>
    <p:sldId id="525" r:id="rId43"/>
    <p:sldId id="418" r:id="rId44"/>
    <p:sldId id="419" r:id="rId45"/>
    <p:sldId id="414" r:id="rId46"/>
    <p:sldId id="415" r:id="rId47"/>
    <p:sldId id="420" r:id="rId48"/>
    <p:sldId id="428" r:id="rId49"/>
    <p:sldId id="429" r:id="rId50"/>
    <p:sldId id="430" r:id="rId51"/>
    <p:sldId id="431" r:id="rId52"/>
    <p:sldId id="528" r:id="rId53"/>
    <p:sldId id="569" r:id="rId54"/>
    <p:sldId id="426" r:id="rId55"/>
    <p:sldId id="573" r:id="rId56"/>
    <p:sldId id="437" r:id="rId57"/>
    <p:sldId id="438" r:id="rId58"/>
    <p:sldId id="439" r:id="rId59"/>
    <p:sldId id="440" r:id="rId60"/>
    <p:sldId id="303" r:id="rId61"/>
    <p:sldId id="304" r:id="rId62"/>
    <p:sldId id="305" r:id="rId63"/>
    <p:sldId id="306" r:id="rId64"/>
    <p:sldId id="307" r:id="rId65"/>
    <p:sldId id="308" r:id="rId66"/>
    <p:sldId id="309" r:id="rId67"/>
    <p:sldId id="447" r:id="rId68"/>
    <p:sldId id="448" r:id="rId69"/>
    <p:sldId id="449" r:id="rId70"/>
    <p:sldId id="565" r:id="rId71"/>
    <p:sldId id="441" r:id="rId72"/>
    <p:sldId id="571" r:id="rId7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645" autoAdjust="0"/>
  </p:normalViewPr>
  <p:slideViewPr>
    <p:cSldViewPr>
      <p:cViewPr varScale="1">
        <p:scale>
          <a:sx n="79" d="100"/>
          <a:sy n="79" d="100"/>
        </p:scale>
        <p:origin x="108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image" Target="../media/image2.wmf"/><Relationship Id="rId4"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2.png"/><Relationship Id="rId1" Type="http://schemas.openxmlformats.org/officeDocument/2006/relationships/image" Target="../media/image53.png"/><Relationship Id="rId5" Type="http://schemas.openxmlformats.org/officeDocument/2006/relationships/image" Target="../media/image56.e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png"/><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png"/><Relationship Id="rId4" Type="http://schemas.openxmlformats.org/officeDocument/2006/relationships/image" Target="../media/image7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png"/><Relationship Id="rId5" Type="http://schemas.openxmlformats.org/officeDocument/2006/relationships/image" Target="../media/image86.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image" Target="../media/image6.wmf"/><Relationship Id="rId5" Type="http://schemas.openxmlformats.org/officeDocument/2006/relationships/image" Target="../media/image10.png"/><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png"/><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4.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5.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e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emf"/><Relationship Id="rId4" Type="http://schemas.openxmlformats.org/officeDocument/2006/relationships/image" Target="../media/image123.wmf"/><Relationship Id="rId9"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40.png"/><Relationship Id="rId6" Type="http://schemas.openxmlformats.org/officeDocument/2006/relationships/image" Target="../media/image138.emf"/><Relationship Id="rId5" Type="http://schemas.openxmlformats.org/officeDocument/2006/relationships/image" Target="../media/image137.wmf"/><Relationship Id="rId4"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40.png"/><Relationship Id="rId6" Type="http://schemas.openxmlformats.org/officeDocument/2006/relationships/image" Target="../media/image138.emf"/><Relationship Id="rId5" Type="http://schemas.openxmlformats.org/officeDocument/2006/relationships/image" Target="../media/image137.wmf"/><Relationship Id="rId4" Type="http://schemas.openxmlformats.org/officeDocument/2006/relationships/image" Target="../media/image13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9.png"/></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png"/><Relationship Id="rId5" Type="http://schemas.openxmlformats.org/officeDocument/2006/relationships/image" Target="../media/image144.wmf"/><Relationship Id="rId4"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image" Target="../media/image168.wmf"/><Relationship Id="rId3" Type="http://schemas.openxmlformats.org/officeDocument/2006/relationships/image" Target="../media/image158.wmf"/><Relationship Id="rId7" Type="http://schemas.openxmlformats.org/officeDocument/2006/relationships/image" Target="../media/image162.wmf"/><Relationship Id="rId12" Type="http://schemas.openxmlformats.org/officeDocument/2006/relationships/image" Target="../media/image167.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11" Type="http://schemas.openxmlformats.org/officeDocument/2006/relationships/image" Target="../media/image166.wmf"/><Relationship Id="rId5" Type="http://schemas.openxmlformats.org/officeDocument/2006/relationships/image" Target="../media/image160.wmf"/><Relationship Id="rId15" Type="http://schemas.openxmlformats.org/officeDocument/2006/relationships/image" Target="../media/image170.wmf"/><Relationship Id="rId10" Type="http://schemas.openxmlformats.org/officeDocument/2006/relationships/image" Target="../media/image165.wmf"/><Relationship Id="rId4" Type="http://schemas.openxmlformats.org/officeDocument/2006/relationships/image" Target="../media/image159.wmf"/><Relationship Id="rId9" Type="http://schemas.openxmlformats.org/officeDocument/2006/relationships/image" Target="../media/image164.wmf"/><Relationship Id="rId14" Type="http://schemas.openxmlformats.org/officeDocument/2006/relationships/image" Target="../media/image16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10" Type="http://schemas.openxmlformats.org/officeDocument/2006/relationships/image" Target="../media/image180.wmf"/><Relationship Id="rId4" Type="http://schemas.openxmlformats.org/officeDocument/2006/relationships/image" Target="../media/image174.wmf"/><Relationship Id="rId9"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81.png"/></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2.png"/><Relationship Id="rId4" Type="http://schemas.openxmlformats.org/officeDocument/2006/relationships/image" Target="../media/image18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png"/><Relationship Id="rId1" Type="http://schemas.openxmlformats.org/officeDocument/2006/relationships/image" Target="../media/image187.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 Id="rId9" Type="http://schemas.openxmlformats.org/officeDocument/2006/relationships/image" Target="../media/image19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8.wmf"/><Relationship Id="rId7" Type="http://schemas.openxmlformats.org/officeDocument/2006/relationships/image" Target="../media/image20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10" Type="http://schemas.openxmlformats.org/officeDocument/2006/relationships/image" Target="../media/image221.wmf"/><Relationship Id="rId4" Type="http://schemas.openxmlformats.org/officeDocument/2006/relationships/image" Target="../media/image215.wmf"/><Relationship Id="rId9" Type="http://schemas.openxmlformats.org/officeDocument/2006/relationships/image" Target="../media/image22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png"/><Relationship Id="rId6" Type="http://schemas.openxmlformats.org/officeDocument/2006/relationships/image" Target="../media/image227.png"/><Relationship Id="rId5" Type="http://schemas.openxmlformats.org/officeDocument/2006/relationships/image" Target="../media/image226.wmf"/><Relationship Id="rId4" Type="http://schemas.openxmlformats.org/officeDocument/2006/relationships/image" Target="../media/image22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png"/><Relationship Id="rId4" Type="http://schemas.openxmlformats.org/officeDocument/2006/relationships/image" Target="../media/image231.png"/></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wmf"/><Relationship Id="rId9" Type="http://schemas.openxmlformats.org/officeDocument/2006/relationships/image" Target="../media/image24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png"/><Relationship Id="rId7" Type="http://schemas.openxmlformats.org/officeDocument/2006/relationships/image" Target="../media/image251.wmf"/><Relationship Id="rId2" Type="http://schemas.openxmlformats.org/officeDocument/2006/relationships/image" Target="../media/image246.png"/><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png"/><Relationship Id="rId9" Type="http://schemas.openxmlformats.org/officeDocument/2006/relationships/image" Target="../media/image25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67.emf"/><Relationship Id="rId1" Type="http://schemas.openxmlformats.org/officeDocument/2006/relationships/image" Target="../media/image266.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image" Target="../media/image271.png"/></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75.wmf"/><Relationship Id="rId7" Type="http://schemas.openxmlformats.org/officeDocument/2006/relationships/image" Target="../media/image279.png"/><Relationship Id="rId2" Type="http://schemas.openxmlformats.org/officeDocument/2006/relationships/image" Target="../media/image274.wmf"/><Relationship Id="rId1" Type="http://schemas.openxmlformats.org/officeDocument/2006/relationships/image" Target="../media/image273.png"/><Relationship Id="rId6" Type="http://schemas.openxmlformats.org/officeDocument/2006/relationships/image" Target="../media/image278.png"/><Relationship Id="rId5" Type="http://schemas.openxmlformats.org/officeDocument/2006/relationships/image" Target="../media/image277.wmf"/><Relationship Id="rId4" Type="http://schemas.openxmlformats.org/officeDocument/2006/relationships/image" Target="../media/image27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82.png"/><Relationship Id="rId1" Type="http://schemas.openxmlformats.org/officeDocument/2006/relationships/image" Target="../media/image28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85.wmf"/><Relationship Id="rId1" Type="http://schemas.openxmlformats.org/officeDocument/2006/relationships/image" Target="../media/image28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8.png"/><Relationship Id="rId2" Type="http://schemas.openxmlformats.org/officeDocument/2006/relationships/image" Target="../media/image287.wmf"/><Relationship Id="rId1" Type="http://schemas.openxmlformats.org/officeDocument/2006/relationships/image" Target="../media/image2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 Id="rId6" Type="http://schemas.openxmlformats.org/officeDocument/2006/relationships/image" Target="../media/image294.wmf"/><Relationship Id="rId5" Type="http://schemas.openxmlformats.org/officeDocument/2006/relationships/image" Target="../media/image293.wmf"/><Relationship Id="rId4" Type="http://schemas.openxmlformats.org/officeDocument/2006/relationships/image" Target="../media/image292.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png"/></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4" Type="http://schemas.openxmlformats.org/officeDocument/2006/relationships/image" Target="../media/image301.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png"/><Relationship Id="rId1" Type="http://schemas.openxmlformats.org/officeDocument/2006/relationships/image" Target="../media/image30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EB215B-1A26-4F48-8BB2-47FAE25458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a:extLst>
              <a:ext uri="{FF2B5EF4-FFF2-40B4-BE49-F238E27FC236}">
                <a16:creationId xmlns:a16="http://schemas.microsoft.com/office/drawing/2014/main" id="{9D697AB5-12C2-4D0D-A553-F29BA8D2A4B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ADD399AD-D02F-44F1-9121-C53275913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FE05F97F-7BAB-4211-A383-8F4F99E616A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a:extLst>
              <a:ext uri="{FF2B5EF4-FFF2-40B4-BE49-F238E27FC236}">
                <a16:creationId xmlns:a16="http://schemas.microsoft.com/office/drawing/2014/main" id="{BA608542-8AA3-4162-9E8A-46637835444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a:extLst>
              <a:ext uri="{FF2B5EF4-FFF2-40B4-BE49-F238E27FC236}">
                <a16:creationId xmlns:a16="http://schemas.microsoft.com/office/drawing/2014/main" id="{63D48582-237E-4EE5-AE28-27D9B257560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C86246E-496C-4757-A788-41DACB58F1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4A6FBB5-5CA8-49FF-858E-85FFFF197FE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78CECA-AF7A-42E5-BAD6-2C136A261EF2}" type="slidenum">
              <a:rPr lang="en-US" altLang="zh-CN" smtClean="0"/>
              <a:pPr/>
              <a:t>3</a:t>
            </a:fld>
            <a:endParaRPr lang="en-US" altLang="zh-CN"/>
          </a:p>
        </p:txBody>
      </p:sp>
      <p:sp>
        <p:nvSpPr>
          <p:cNvPr id="8195" name="Rectangle 2">
            <a:extLst>
              <a:ext uri="{FF2B5EF4-FFF2-40B4-BE49-F238E27FC236}">
                <a16:creationId xmlns:a16="http://schemas.microsoft.com/office/drawing/2014/main" id="{EE91567C-A727-4AE6-87E7-6F6BBCE7355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44D8787-5619-4764-9E83-E92C695FA792}"/>
              </a:ext>
            </a:extLst>
          </p:cNvPr>
          <p:cNvSpPr>
            <a:spLocks noGrp="1" noChangeArrowheads="1"/>
          </p:cNvSpPr>
          <p:nvPr>
            <p:ph type="body" idx="1"/>
          </p:nvPr>
        </p:nvSpPr>
        <p:spPr>
          <a:xfrm>
            <a:off x="914400" y="4343400"/>
            <a:ext cx="5029200" cy="4114800"/>
          </a:xfrm>
          <a:noFill/>
        </p:spPr>
        <p:txBody>
          <a:bodyPr/>
          <a:lstStyle/>
          <a:p>
            <a:pPr eaLnBrk="1" hangingPunct="1"/>
            <a:r>
              <a:rPr lang="en-US" altLang="zh-CN"/>
              <a:t> </a:t>
            </a:r>
            <a:r>
              <a:rPr lang="en-US" altLang="zh-CN">
                <a:latin typeface="宋体" panose="02010600030101010101" pitchFamily="2" charset="-122"/>
              </a:rPr>
              <a:t></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7938" name="Rectangle 2"/>
          <p:cNvSpPr>
            <a:spLocks noGrp="1" noRot="1" noChangeArrowheads="1"/>
          </p:cNvSpPr>
          <p:nvPr>
            <p:ph type="ctrTitle"/>
          </p:nvPr>
        </p:nvSpPr>
        <p:spPr>
          <a:xfrm>
            <a:off x="685800" y="1981200"/>
            <a:ext cx="7772400" cy="1143000"/>
          </a:xfrm>
        </p:spPr>
        <p:txBody>
          <a:bodyPr/>
          <a:lstStyle>
            <a:lvl1pPr>
              <a:defRPr/>
            </a:lvl1pPr>
          </a:lstStyle>
          <a:p>
            <a:pPr lvl="0"/>
            <a:r>
              <a:rPr lang="zh-CN" altLang="en-US" noProof="0"/>
              <a:t>单击此处编辑母版标题样式</a:t>
            </a:r>
          </a:p>
        </p:txBody>
      </p:sp>
      <p:sp>
        <p:nvSpPr>
          <p:cNvPr id="167939"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id="{8BA65C6E-EC2D-4E1F-A77B-507D831E1912}"/>
              </a:ext>
            </a:extLst>
          </p:cNvPr>
          <p:cNvSpPr>
            <a:spLocks noGrp="1" noChangeArrowheads="1"/>
          </p:cNvSpPr>
          <p:nvPr>
            <p:ph type="dt" sz="half" idx="10"/>
          </p:nvPr>
        </p:nvSpPr>
        <p:spPr>
          <a:xfrm>
            <a:off x="301625" y="6172200"/>
            <a:ext cx="2289175" cy="476250"/>
          </a:xfrm>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C2D2FF-C8FD-4F4B-A0B3-ACE820187436}"/>
              </a:ext>
            </a:extLst>
          </p:cNvPr>
          <p:cNvSpPr>
            <a:spLocks noGrp="1" noChangeArrowheads="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DB92FCF-59CB-45B1-8C53-9753EE62D7E4}"/>
              </a:ext>
            </a:extLst>
          </p:cNvPr>
          <p:cNvSpPr>
            <a:spLocks noGrp="1" noChangeArrowheads="1"/>
          </p:cNvSpPr>
          <p:nvPr>
            <p:ph type="sldNum" sz="quarter" idx="12"/>
          </p:nvPr>
        </p:nvSpPr>
        <p:spPr>
          <a:xfrm>
            <a:off x="6553200" y="6172200"/>
            <a:ext cx="2289175" cy="476250"/>
          </a:xfrm>
        </p:spPr>
        <p:txBody>
          <a:bodyPr/>
          <a:lstStyle>
            <a:lvl1pPr>
              <a:defRPr/>
            </a:lvl1pPr>
          </a:lstStyle>
          <a:p>
            <a:pPr>
              <a:defRPr/>
            </a:pPr>
            <a:fld id="{AE245696-31EF-412A-B8B4-47A65A777FE9}" type="slidenum">
              <a:rPr lang="en-US" altLang="zh-CN"/>
              <a:pPr>
                <a:defRPr/>
              </a:pPr>
              <a:t>‹#›</a:t>
            </a:fld>
            <a:endParaRPr lang="en-US" altLang="zh-CN"/>
          </a:p>
        </p:txBody>
      </p:sp>
    </p:spTree>
    <p:extLst>
      <p:ext uri="{BB962C8B-B14F-4D97-AF65-F5344CB8AC3E}">
        <p14:creationId xmlns:p14="http://schemas.microsoft.com/office/powerpoint/2010/main" val="420088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A6A3A70-923C-403E-BDDE-DCE1F1A7CE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F8700C-A1DE-451E-A9B9-7D0CDD63A7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731822-796B-45EC-A4D9-E6602ED339AB}"/>
              </a:ext>
            </a:extLst>
          </p:cNvPr>
          <p:cNvSpPr>
            <a:spLocks noGrp="1" noChangeArrowheads="1"/>
          </p:cNvSpPr>
          <p:nvPr>
            <p:ph type="sldNum" sz="quarter" idx="12"/>
          </p:nvPr>
        </p:nvSpPr>
        <p:spPr>
          <a:ln/>
        </p:spPr>
        <p:txBody>
          <a:bodyPr/>
          <a:lstStyle>
            <a:lvl1pPr>
              <a:defRPr/>
            </a:lvl1pPr>
          </a:lstStyle>
          <a:p>
            <a:pPr>
              <a:defRPr/>
            </a:pPr>
            <a:fld id="{DC50B13B-3421-4D31-A978-C803566D5F91}" type="slidenum">
              <a:rPr lang="en-US" altLang="zh-CN"/>
              <a:pPr>
                <a:defRPr/>
              </a:pPr>
              <a:t>‹#›</a:t>
            </a:fld>
            <a:endParaRPr lang="en-US" altLang="zh-CN"/>
          </a:p>
        </p:txBody>
      </p:sp>
    </p:spTree>
    <p:extLst>
      <p:ext uri="{BB962C8B-B14F-4D97-AF65-F5344CB8AC3E}">
        <p14:creationId xmlns:p14="http://schemas.microsoft.com/office/powerpoint/2010/main" val="74944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07C7B3C-CC6C-4F33-AD4C-7A92BDAB1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89570F9-92D6-4F1E-B581-711C271F225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A8F94A-6FFE-48C7-AB23-71742B49934C}"/>
              </a:ext>
            </a:extLst>
          </p:cNvPr>
          <p:cNvSpPr>
            <a:spLocks noGrp="1" noChangeArrowheads="1"/>
          </p:cNvSpPr>
          <p:nvPr>
            <p:ph type="sldNum" sz="quarter" idx="12"/>
          </p:nvPr>
        </p:nvSpPr>
        <p:spPr>
          <a:ln/>
        </p:spPr>
        <p:txBody>
          <a:bodyPr/>
          <a:lstStyle>
            <a:lvl1pPr>
              <a:defRPr/>
            </a:lvl1pPr>
          </a:lstStyle>
          <a:p>
            <a:pPr>
              <a:defRPr/>
            </a:pPr>
            <a:fld id="{A19DD3CA-7722-4E58-95D8-C2821EE51DA6}" type="slidenum">
              <a:rPr lang="en-US" altLang="zh-CN"/>
              <a:pPr>
                <a:defRPr/>
              </a:pPr>
              <a:t>‹#›</a:t>
            </a:fld>
            <a:endParaRPr lang="en-US" altLang="zh-CN"/>
          </a:p>
        </p:txBody>
      </p:sp>
    </p:spTree>
    <p:extLst>
      <p:ext uri="{BB962C8B-B14F-4D97-AF65-F5344CB8AC3E}">
        <p14:creationId xmlns:p14="http://schemas.microsoft.com/office/powerpoint/2010/main" val="67834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E8A2D499-1B78-4C8C-999D-ABA3D12E9D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5EDD449-55AF-4F0C-B8CA-E0E0107ED1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381204B-CB1C-40B2-98CA-0CEC07681EFC}"/>
              </a:ext>
            </a:extLst>
          </p:cNvPr>
          <p:cNvSpPr>
            <a:spLocks noGrp="1" noChangeArrowheads="1"/>
          </p:cNvSpPr>
          <p:nvPr>
            <p:ph type="sldNum" sz="quarter" idx="12"/>
          </p:nvPr>
        </p:nvSpPr>
        <p:spPr>
          <a:ln/>
        </p:spPr>
        <p:txBody>
          <a:bodyPr/>
          <a:lstStyle>
            <a:lvl1pPr>
              <a:defRPr/>
            </a:lvl1pPr>
          </a:lstStyle>
          <a:p>
            <a:pPr>
              <a:defRPr/>
            </a:pPr>
            <a:fld id="{079F2831-C314-4C82-8FED-143689DC35DF}" type="slidenum">
              <a:rPr lang="en-US" altLang="zh-CN"/>
              <a:pPr>
                <a:defRPr/>
              </a:pPr>
              <a:t>‹#›</a:t>
            </a:fld>
            <a:endParaRPr lang="en-US" altLang="zh-CN"/>
          </a:p>
        </p:txBody>
      </p:sp>
    </p:spTree>
    <p:extLst>
      <p:ext uri="{BB962C8B-B14F-4D97-AF65-F5344CB8AC3E}">
        <p14:creationId xmlns:p14="http://schemas.microsoft.com/office/powerpoint/2010/main" val="283704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8540750" cy="2173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1625" y="3925888"/>
            <a:ext cx="8540750" cy="2173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95E6BBC-96BE-4FD9-B4BA-2CFAD623B4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2186D17-E1F2-4D7C-9ACC-1B4012D124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D328A1A-5B9B-4B2B-87A1-4936DB32A915}"/>
              </a:ext>
            </a:extLst>
          </p:cNvPr>
          <p:cNvSpPr>
            <a:spLocks noGrp="1" noChangeArrowheads="1"/>
          </p:cNvSpPr>
          <p:nvPr>
            <p:ph type="sldNum" sz="quarter" idx="12"/>
          </p:nvPr>
        </p:nvSpPr>
        <p:spPr>
          <a:ln/>
        </p:spPr>
        <p:txBody>
          <a:bodyPr/>
          <a:lstStyle>
            <a:lvl1pPr>
              <a:defRPr/>
            </a:lvl1pPr>
          </a:lstStyle>
          <a:p>
            <a:pPr>
              <a:defRPr/>
            </a:pPr>
            <a:fld id="{BC43043A-380F-4E17-8471-81F3240143C1}" type="slidenum">
              <a:rPr lang="en-US" altLang="zh-CN"/>
              <a:pPr>
                <a:defRPr/>
              </a:pPr>
              <a:t>‹#›</a:t>
            </a:fld>
            <a:endParaRPr lang="en-US" altLang="zh-CN"/>
          </a:p>
        </p:txBody>
      </p:sp>
    </p:spTree>
    <p:extLst>
      <p:ext uri="{BB962C8B-B14F-4D97-AF65-F5344CB8AC3E}">
        <p14:creationId xmlns:p14="http://schemas.microsoft.com/office/powerpoint/2010/main" val="30329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a:extLst>
              <a:ext uri="{FF2B5EF4-FFF2-40B4-BE49-F238E27FC236}">
                <a16:creationId xmlns:a16="http://schemas.microsoft.com/office/drawing/2014/main" id="{EC2B1BF3-C5E4-42B4-A982-E45D715421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418ED0-D626-475B-A11C-A49D95162B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9774834-57E6-4147-93AE-CB70AF98B0C6}"/>
              </a:ext>
            </a:extLst>
          </p:cNvPr>
          <p:cNvSpPr>
            <a:spLocks noGrp="1" noChangeArrowheads="1"/>
          </p:cNvSpPr>
          <p:nvPr>
            <p:ph type="sldNum" sz="quarter" idx="12"/>
          </p:nvPr>
        </p:nvSpPr>
        <p:spPr>
          <a:ln/>
        </p:spPr>
        <p:txBody>
          <a:bodyPr/>
          <a:lstStyle>
            <a:lvl1pPr>
              <a:defRPr/>
            </a:lvl1pPr>
          </a:lstStyle>
          <a:p>
            <a:pPr>
              <a:defRPr/>
            </a:pPr>
            <a:fld id="{C9A035D0-6BE6-4359-909D-A0AA32C872B7}" type="slidenum">
              <a:rPr lang="en-US" altLang="zh-CN"/>
              <a:pPr>
                <a:defRPr/>
              </a:pPr>
              <a:t>‹#›</a:t>
            </a:fld>
            <a:endParaRPr lang="en-US" altLang="zh-CN"/>
          </a:p>
        </p:txBody>
      </p:sp>
    </p:spTree>
    <p:extLst>
      <p:ext uri="{BB962C8B-B14F-4D97-AF65-F5344CB8AC3E}">
        <p14:creationId xmlns:p14="http://schemas.microsoft.com/office/powerpoint/2010/main" val="3845773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2F5479-48FF-487F-813A-A057CD39F2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30AF36-1AD4-475D-A617-38961143D1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5EA6CE-C3BC-4561-8C48-9E954BE25409}"/>
              </a:ext>
            </a:extLst>
          </p:cNvPr>
          <p:cNvSpPr>
            <a:spLocks noGrp="1" noChangeArrowheads="1"/>
          </p:cNvSpPr>
          <p:nvPr>
            <p:ph type="sldNum" sz="quarter" idx="12"/>
          </p:nvPr>
        </p:nvSpPr>
        <p:spPr>
          <a:ln/>
        </p:spPr>
        <p:txBody>
          <a:bodyPr/>
          <a:lstStyle>
            <a:lvl1pPr>
              <a:defRPr/>
            </a:lvl1pPr>
          </a:lstStyle>
          <a:p>
            <a:pPr>
              <a:defRPr/>
            </a:pPr>
            <a:fld id="{635F2501-8EF9-4238-984D-180E78F38C48}" type="slidenum">
              <a:rPr lang="en-US" altLang="zh-CN"/>
              <a:pPr>
                <a:defRPr/>
              </a:pPr>
              <a:t>‹#›</a:t>
            </a:fld>
            <a:endParaRPr lang="en-US" altLang="zh-CN"/>
          </a:p>
        </p:txBody>
      </p:sp>
    </p:spTree>
    <p:extLst>
      <p:ext uri="{BB962C8B-B14F-4D97-AF65-F5344CB8AC3E}">
        <p14:creationId xmlns:p14="http://schemas.microsoft.com/office/powerpoint/2010/main" val="3506320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253BBE0F-F420-4C70-87BE-9388364FA1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BD2910F-788B-49E1-9DBC-08BF588D2B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6D87200-50E9-4DF6-A113-F8FE1754ADFF}"/>
              </a:ext>
            </a:extLst>
          </p:cNvPr>
          <p:cNvSpPr>
            <a:spLocks noGrp="1" noChangeArrowheads="1"/>
          </p:cNvSpPr>
          <p:nvPr>
            <p:ph type="sldNum" sz="quarter" idx="12"/>
          </p:nvPr>
        </p:nvSpPr>
        <p:spPr>
          <a:ln/>
        </p:spPr>
        <p:txBody>
          <a:bodyPr/>
          <a:lstStyle>
            <a:lvl1pPr>
              <a:defRPr/>
            </a:lvl1pPr>
          </a:lstStyle>
          <a:p>
            <a:pPr>
              <a:defRPr/>
            </a:pPr>
            <a:fld id="{908359FB-00E5-4CEE-8820-FB79B065478D}" type="slidenum">
              <a:rPr lang="en-US" altLang="zh-CN"/>
              <a:pPr>
                <a:defRPr/>
              </a:pPr>
              <a:t>‹#›</a:t>
            </a:fld>
            <a:endParaRPr lang="en-US" altLang="zh-CN"/>
          </a:p>
        </p:txBody>
      </p:sp>
    </p:spTree>
    <p:extLst>
      <p:ext uri="{BB962C8B-B14F-4D97-AF65-F5344CB8AC3E}">
        <p14:creationId xmlns:p14="http://schemas.microsoft.com/office/powerpoint/2010/main" val="369336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41F43A-EBA3-4ACB-B9C9-53C4C257E9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A86D63-68DE-40E9-8DD5-75314FA5A0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7DBC9EB-E2F5-4D34-AF5C-37A1EDB8A716}"/>
              </a:ext>
            </a:extLst>
          </p:cNvPr>
          <p:cNvSpPr>
            <a:spLocks noGrp="1" noChangeArrowheads="1"/>
          </p:cNvSpPr>
          <p:nvPr>
            <p:ph type="sldNum" sz="quarter" idx="12"/>
          </p:nvPr>
        </p:nvSpPr>
        <p:spPr>
          <a:ln/>
        </p:spPr>
        <p:txBody>
          <a:bodyPr/>
          <a:lstStyle>
            <a:lvl1pPr>
              <a:defRPr/>
            </a:lvl1pPr>
          </a:lstStyle>
          <a:p>
            <a:pPr>
              <a:defRPr/>
            </a:pPr>
            <a:fld id="{D8B6560C-30F9-43C8-8B0A-B72F8051B66F}" type="slidenum">
              <a:rPr lang="en-US" altLang="zh-CN"/>
              <a:pPr>
                <a:defRPr/>
              </a:pPr>
              <a:t>‹#›</a:t>
            </a:fld>
            <a:endParaRPr lang="en-US" altLang="zh-CN"/>
          </a:p>
        </p:txBody>
      </p:sp>
    </p:spTree>
    <p:extLst>
      <p:ext uri="{BB962C8B-B14F-4D97-AF65-F5344CB8AC3E}">
        <p14:creationId xmlns:p14="http://schemas.microsoft.com/office/powerpoint/2010/main" val="1995226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596541B-9B5F-4483-9259-8B9DD82CE1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3E5C57C-8E8E-43A8-B9BD-A5E78A8B47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BE65559-99A7-4FD0-A3CE-72FB484A48E2}"/>
              </a:ext>
            </a:extLst>
          </p:cNvPr>
          <p:cNvSpPr>
            <a:spLocks noGrp="1" noChangeArrowheads="1"/>
          </p:cNvSpPr>
          <p:nvPr>
            <p:ph type="sldNum" sz="quarter" idx="12"/>
          </p:nvPr>
        </p:nvSpPr>
        <p:spPr>
          <a:ln/>
        </p:spPr>
        <p:txBody>
          <a:bodyPr/>
          <a:lstStyle>
            <a:lvl1pPr>
              <a:defRPr/>
            </a:lvl1pPr>
          </a:lstStyle>
          <a:p>
            <a:pPr>
              <a:defRPr/>
            </a:pPr>
            <a:fld id="{515A5FD1-902B-472E-B3CB-F7F61486E426}" type="slidenum">
              <a:rPr lang="en-US" altLang="zh-CN"/>
              <a:pPr>
                <a:defRPr/>
              </a:pPr>
              <a:t>‹#›</a:t>
            </a:fld>
            <a:endParaRPr lang="en-US" altLang="zh-CN"/>
          </a:p>
        </p:txBody>
      </p:sp>
    </p:spTree>
    <p:extLst>
      <p:ext uri="{BB962C8B-B14F-4D97-AF65-F5344CB8AC3E}">
        <p14:creationId xmlns:p14="http://schemas.microsoft.com/office/powerpoint/2010/main" val="822577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C82EA29-269F-45D6-B4A0-180766FC8A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861FD54-D18C-44C5-8788-5D218E58CD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03CB669-A108-4AA2-9340-A1075A8ACE25}"/>
              </a:ext>
            </a:extLst>
          </p:cNvPr>
          <p:cNvSpPr>
            <a:spLocks noGrp="1" noChangeArrowheads="1"/>
          </p:cNvSpPr>
          <p:nvPr>
            <p:ph type="sldNum" sz="quarter" idx="12"/>
          </p:nvPr>
        </p:nvSpPr>
        <p:spPr>
          <a:ln/>
        </p:spPr>
        <p:txBody>
          <a:bodyPr/>
          <a:lstStyle>
            <a:lvl1pPr>
              <a:defRPr/>
            </a:lvl1pPr>
          </a:lstStyle>
          <a:p>
            <a:pPr>
              <a:defRPr/>
            </a:pPr>
            <a:fld id="{91EF9CEC-A603-4734-BBBE-60870EEA5B21}" type="slidenum">
              <a:rPr lang="en-US" altLang="zh-CN"/>
              <a:pPr>
                <a:defRPr/>
              </a:pPr>
              <a:t>‹#›</a:t>
            </a:fld>
            <a:endParaRPr lang="en-US" altLang="zh-CN"/>
          </a:p>
        </p:txBody>
      </p:sp>
    </p:spTree>
    <p:extLst>
      <p:ext uri="{BB962C8B-B14F-4D97-AF65-F5344CB8AC3E}">
        <p14:creationId xmlns:p14="http://schemas.microsoft.com/office/powerpoint/2010/main" val="1206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45DD9A8-0942-421C-89E0-572BB0D84E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88CA316-16A9-41FB-AFBC-94809350FF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A274EC7-E925-42EE-9A03-E53BD950D024}"/>
              </a:ext>
            </a:extLst>
          </p:cNvPr>
          <p:cNvSpPr>
            <a:spLocks noGrp="1" noChangeArrowheads="1"/>
          </p:cNvSpPr>
          <p:nvPr>
            <p:ph type="sldNum" sz="quarter" idx="12"/>
          </p:nvPr>
        </p:nvSpPr>
        <p:spPr>
          <a:ln/>
        </p:spPr>
        <p:txBody>
          <a:bodyPr/>
          <a:lstStyle>
            <a:lvl1pPr>
              <a:defRPr/>
            </a:lvl1pPr>
          </a:lstStyle>
          <a:p>
            <a:pPr>
              <a:defRPr/>
            </a:pPr>
            <a:fld id="{914D0497-F881-4D09-8B76-C2E2F4D7B77E}" type="slidenum">
              <a:rPr lang="en-US" altLang="zh-CN"/>
              <a:pPr>
                <a:defRPr/>
              </a:pPr>
              <a:t>‹#›</a:t>
            </a:fld>
            <a:endParaRPr lang="en-US" altLang="zh-CN"/>
          </a:p>
        </p:txBody>
      </p:sp>
    </p:spTree>
    <p:extLst>
      <p:ext uri="{BB962C8B-B14F-4D97-AF65-F5344CB8AC3E}">
        <p14:creationId xmlns:p14="http://schemas.microsoft.com/office/powerpoint/2010/main" val="2935578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28BB69-CDCD-4DCC-8791-1DE80B506D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C3845CE-408C-4061-BB16-0A4BE204D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CFB93EA-3797-447A-8CE8-5F3A9247FCE2}"/>
              </a:ext>
            </a:extLst>
          </p:cNvPr>
          <p:cNvSpPr>
            <a:spLocks noGrp="1" noChangeArrowheads="1"/>
          </p:cNvSpPr>
          <p:nvPr>
            <p:ph type="sldNum" sz="quarter" idx="12"/>
          </p:nvPr>
        </p:nvSpPr>
        <p:spPr>
          <a:ln/>
        </p:spPr>
        <p:txBody>
          <a:bodyPr/>
          <a:lstStyle>
            <a:lvl1pPr>
              <a:defRPr/>
            </a:lvl1pPr>
          </a:lstStyle>
          <a:p>
            <a:pPr>
              <a:defRPr/>
            </a:pPr>
            <a:fld id="{01F31D4C-DDF6-4FB9-B16D-B18EDB1FCAE1}" type="slidenum">
              <a:rPr lang="en-US" altLang="zh-CN"/>
              <a:pPr>
                <a:defRPr/>
              </a:pPr>
              <a:t>‹#›</a:t>
            </a:fld>
            <a:endParaRPr lang="en-US" altLang="zh-CN"/>
          </a:p>
        </p:txBody>
      </p:sp>
    </p:spTree>
    <p:extLst>
      <p:ext uri="{BB962C8B-B14F-4D97-AF65-F5344CB8AC3E}">
        <p14:creationId xmlns:p14="http://schemas.microsoft.com/office/powerpoint/2010/main" val="3974087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2ECA35FB-B33E-4884-B25D-F0551E3628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F70354D-F04D-4077-8C4A-6242B519F8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B7E055-8FDB-4299-B96A-4268BDC20EF9}"/>
              </a:ext>
            </a:extLst>
          </p:cNvPr>
          <p:cNvSpPr>
            <a:spLocks noGrp="1" noChangeArrowheads="1"/>
          </p:cNvSpPr>
          <p:nvPr>
            <p:ph type="sldNum" sz="quarter" idx="12"/>
          </p:nvPr>
        </p:nvSpPr>
        <p:spPr>
          <a:ln/>
        </p:spPr>
        <p:txBody>
          <a:bodyPr/>
          <a:lstStyle>
            <a:lvl1pPr>
              <a:defRPr/>
            </a:lvl1pPr>
          </a:lstStyle>
          <a:p>
            <a:pPr>
              <a:defRPr/>
            </a:pPr>
            <a:fld id="{9526A829-B057-44D2-AA78-0161C2A93998}" type="slidenum">
              <a:rPr lang="en-US" altLang="zh-CN"/>
              <a:pPr>
                <a:defRPr/>
              </a:pPr>
              <a:t>‹#›</a:t>
            </a:fld>
            <a:endParaRPr lang="en-US" altLang="zh-CN"/>
          </a:p>
        </p:txBody>
      </p:sp>
    </p:spTree>
    <p:extLst>
      <p:ext uri="{BB962C8B-B14F-4D97-AF65-F5344CB8AC3E}">
        <p14:creationId xmlns:p14="http://schemas.microsoft.com/office/powerpoint/2010/main" val="3812621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B353691F-CA24-4252-A872-C8AB223035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EDB7665-04E4-401E-94F2-03A7EC85C6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9403631-4C46-45FF-8F4A-F961D4BAA24C}"/>
              </a:ext>
            </a:extLst>
          </p:cNvPr>
          <p:cNvSpPr>
            <a:spLocks noGrp="1" noChangeArrowheads="1"/>
          </p:cNvSpPr>
          <p:nvPr>
            <p:ph type="sldNum" sz="quarter" idx="12"/>
          </p:nvPr>
        </p:nvSpPr>
        <p:spPr>
          <a:ln/>
        </p:spPr>
        <p:txBody>
          <a:bodyPr/>
          <a:lstStyle>
            <a:lvl1pPr>
              <a:defRPr/>
            </a:lvl1pPr>
          </a:lstStyle>
          <a:p>
            <a:pPr>
              <a:defRPr/>
            </a:pPr>
            <a:fld id="{ACE9234C-7C29-4869-B344-B089C2B1728B}" type="slidenum">
              <a:rPr lang="en-US" altLang="zh-CN"/>
              <a:pPr>
                <a:defRPr/>
              </a:pPr>
              <a:t>‹#›</a:t>
            </a:fld>
            <a:endParaRPr lang="en-US" altLang="zh-CN"/>
          </a:p>
        </p:txBody>
      </p:sp>
    </p:spTree>
    <p:extLst>
      <p:ext uri="{BB962C8B-B14F-4D97-AF65-F5344CB8AC3E}">
        <p14:creationId xmlns:p14="http://schemas.microsoft.com/office/powerpoint/2010/main" val="1167929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9F1E60-C3EA-4FFB-98D5-27DDAD14F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C71346D-9F4B-43CC-9D01-74502402B4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AFA3A57-B984-4EB4-975E-244C7CF86A1F}"/>
              </a:ext>
            </a:extLst>
          </p:cNvPr>
          <p:cNvSpPr>
            <a:spLocks noGrp="1" noChangeArrowheads="1"/>
          </p:cNvSpPr>
          <p:nvPr>
            <p:ph type="sldNum" sz="quarter" idx="12"/>
          </p:nvPr>
        </p:nvSpPr>
        <p:spPr>
          <a:ln/>
        </p:spPr>
        <p:txBody>
          <a:bodyPr/>
          <a:lstStyle>
            <a:lvl1pPr>
              <a:defRPr/>
            </a:lvl1pPr>
          </a:lstStyle>
          <a:p>
            <a:pPr>
              <a:defRPr/>
            </a:pPr>
            <a:fld id="{CC8BC0EE-801B-4499-99CF-A9D4AEE6902B}" type="slidenum">
              <a:rPr lang="en-US" altLang="zh-CN"/>
              <a:pPr>
                <a:defRPr/>
              </a:pPr>
              <a:t>‹#›</a:t>
            </a:fld>
            <a:endParaRPr lang="en-US" altLang="zh-CN"/>
          </a:p>
        </p:txBody>
      </p:sp>
    </p:spTree>
    <p:extLst>
      <p:ext uri="{BB962C8B-B14F-4D97-AF65-F5344CB8AC3E}">
        <p14:creationId xmlns:p14="http://schemas.microsoft.com/office/powerpoint/2010/main" val="3515613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65E20A-BFE4-4793-A653-022D65CDC1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D157A6A-BD6A-4D1E-8B0E-E23D6C3C1C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90163B-D3CE-4DE5-B560-CFCCD9C8C140}"/>
              </a:ext>
            </a:extLst>
          </p:cNvPr>
          <p:cNvSpPr>
            <a:spLocks noGrp="1" noChangeArrowheads="1"/>
          </p:cNvSpPr>
          <p:nvPr>
            <p:ph type="sldNum" sz="quarter" idx="12"/>
          </p:nvPr>
        </p:nvSpPr>
        <p:spPr>
          <a:ln/>
        </p:spPr>
        <p:txBody>
          <a:bodyPr/>
          <a:lstStyle>
            <a:lvl1pPr>
              <a:defRPr/>
            </a:lvl1pPr>
          </a:lstStyle>
          <a:p>
            <a:pPr>
              <a:defRPr/>
            </a:pPr>
            <a:fld id="{0458CB5D-48D2-454A-82DA-F5A7F38D92DB}" type="slidenum">
              <a:rPr lang="en-US" altLang="zh-CN"/>
              <a:pPr>
                <a:defRPr/>
              </a:pPr>
              <a:t>‹#›</a:t>
            </a:fld>
            <a:endParaRPr lang="en-US" altLang="zh-CN"/>
          </a:p>
        </p:txBody>
      </p:sp>
    </p:spTree>
    <p:extLst>
      <p:ext uri="{BB962C8B-B14F-4D97-AF65-F5344CB8AC3E}">
        <p14:creationId xmlns:p14="http://schemas.microsoft.com/office/powerpoint/2010/main" val="238499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C4A6D563-ECCF-44AA-B092-969817FFCD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30351BE-6151-4BA1-B522-80EE64E3D8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E1AD7C-367C-411F-9277-07DC03EA0DDB}"/>
              </a:ext>
            </a:extLst>
          </p:cNvPr>
          <p:cNvSpPr>
            <a:spLocks noGrp="1" noChangeArrowheads="1"/>
          </p:cNvSpPr>
          <p:nvPr>
            <p:ph type="sldNum" sz="quarter" idx="12"/>
          </p:nvPr>
        </p:nvSpPr>
        <p:spPr>
          <a:ln/>
        </p:spPr>
        <p:txBody>
          <a:bodyPr/>
          <a:lstStyle>
            <a:lvl1pPr>
              <a:defRPr/>
            </a:lvl1pPr>
          </a:lstStyle>
          <a:p>
            <a:pPr>
              <a:defRPr/>
            </a:pPr>
            <a:fld id="{38C59642-C1A7-4A4C-AA80-885D7BCD6F82}" type="slidenum">
              <a:rPr lang="en-US" altLang="zh-CN"/>
              <a:pPr>
                <a:defRPr/>
              </a:pPr>
              <a:t>‹#›</a:t>
            </a:fld>
            <a:endParaRPr lang="en-US" altLang="zh-CN"/>
          </a:p>
        </p:txBody>
      </p:sp>
    </p:spTree>
    <p:extLst>
      <p:ext uri="{BB962C8B-B14F-4D97-AF65-F5344CB8AC3E}">
        <p14:creationId xmlns:p14="http://schemas.microsoft.com/office/powerpoint/2010/main" val="118040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AD46176-1A24-4AB3-AEC7-A34FDFC7BE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A77C9CE-32C8-4098-8268-56775D3F42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A819AC-0E0A-408D-AC9C-ADEA34780EF0}"/>
              </a:ext>
            </a:extLst>
          </p:cNvPr>
          <p:cNvSpPr>
            <a:spLocks noGrp="1" noChangeArrowheads="1"/>
          </p:cNvSpPr>
          <p:nvPr>
            <p:ph type="sldNum" sz="quarter" idx="12"/>
          </p:nvPr>
        </p:nvSpPr>
        <p:spPr>
          <a:ln/>
        </p:spPr>
        <p:txBody>
          <a:bodyPr/>
          <a:lstStyle>
            <a:lvl1pPr>
              <a:defRPr/>
            </a:lvl1pPr>
          </a:lstStyle>
          <a:p>
            <a:pPr>
              <a:defRPr/>
            </a:pPr>
            <a:fld id="{032F75AC-F816-4FEB-A188-9E90F69BE95C}" type="slidenum">
              <a:rPr lang="en-US" altLang="zh-CN"/>
              <a:pPr>
                <a:defRPr/>
              </a:pPr>
              <a:t>‹#›</a:t>
            </a:fld>
            <a:endParaRPr lang="en-US" altLang="zh-CN"/>
          </a:p>
        </p:txBody>
      </p:sp>
    </p:spTree>
    <p:extLst>
      <p:ext uri="{BB962C8B-B14F-4D97-AF65-F5344CB8AC3E}">
        <p14:creationId xmlns:p14="http://schemas.microsoft.com/office/powerpoint/2010/main" val="126750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DCE98B6-FA38-4A22-BE92-6A37EC8B19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9860A43-4511-4745-9B0C-970D40E3B7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7EC5FD1-B01A-4755-9E61-8267D8E9EF2F}"/>
              </a:ext>
            </a:extLst>
          </p:cNvPr>
          <p:cNvSpPr>
            <a:spLocks noGrp="1" noChangeArrowheads="1"/>
          </p:cNvSpPr>
          <p:nvPr>
            <p:ph type="sldNum" sz="quarter" idx="12"/>
          </p:nvPr>
        </p:nvSpPr>
        <p:spPr>
          <a:ln/>
        </p:spPr>
        <p:txBody>
          <a:bodyPr/>
          <a:lstStyle>
            <a:lvl1pPr>
              <a:defRPr/>
            </a:lvl1pPr>
          </a:lstStyle>
          <a:p>
            <a:pPr>
              <a:defRPr/>
            </a:pPr>
            <a:fld id="{05759A4E-164B-426B-AE00-A86867079EB8}" type="slidenum">
              <a:rPr lang="en-US" altLang="zh-CN"/>
              <a:pPr>
                <a:defRPr/>
              </a:pPr>
              <a:t>‹#›</a:t>
            </a:fld>
            <a:endParaRPr lang="en-US" altLang="zh-CN"/>
          </a:p>
        </p:txBody>
      </p:sp>
    </p:spTree>
    <p:extLst>
      <p:ext uri="{BB962C8B-B14F-4D97-AF65-F5344CB8AC3E}">
        <p14:creationId xmlns:p14="http://schemas.microsoft.com/office/powerpoint/2010/main" val="41348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2621E16-5DBB-4023-BE06-E3E7FFB7A0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2F31F4C-AD99-49E2-A472-D40F038ED2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CAAD276-7878-4465-BAC8-E4B7D9FDE718}"/>
              </a:ext>
            </a:extLst>
          </p:cNvPr>
          <p:cNvSpPr>
            <a:spLocks noGrp="1" noChangeArrowheads="1"/>
          </p:cNvSpPr>
          <p:nvPr>
            <p:ph type="sldNum" sz="quarter" idx="12"/>
          </p:nvPr>
        </p:nvSpPr>
        <p:spPr>
          <a:ln/>
        </p:spPr>
        <p:txBody>
          <a:bodyPr/>
          <a:lstStyle>
            <a:lvl1pPr>
              <a:defRPr/>
            </a:lvl1pPr>
          </a:lstStyle>
          <a:p>
            <a:pPr>
              <a:defRPr/>
            </a:pPr>
            <a:fld id="{F7625F8F-5567-4C05-BA1E-DD00AABEDCB7}" type="slidenum">
              <a:rPr lang="en-US" altLang="zh-CN"/>
              <a:pPr>
                <a:defRPr/>
              </a:pPr>
              <a:t>‹#›</a:t>
            </a:fld>
            <a:endParaRPr lang="en-US" altLang="zh-CN"/>
          </a:p>
        </p:txBody>
      </p:sp>
    </p:spTree>
    <p:extLst>
      <p:ext uri="{BB962C8B-B14F-4D97-AF65-F5344CB8AC3E}">
        <p14:creationId xmlns:p14="http://schemas.microsoft.com/office/powerpoint/2010/main" val="425605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3ED1E0D-C42A-469E-83EB-E3FAB484CB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E6C45C9-F029-4195-9145-A02DE6DFB9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E8A01E0-6B19-4824-8022-BA65A931FE8A}"/>
              </a:ext>
            </a:extLst>
          </p:cNvPr>
          <p:cNvSpPr>
            <a:spLocks noGrp="1" noChangeArrowheads="1"/>
          </p:cNvSpPr>
          <p:nvPr>
            <p:ph type="sldNum" sz="quarter" idx="12"/>
          </p:nvPr>
        </p:nvSpPr>
        <p:spPr>
          <a:ln/>
        </p:spPr>
        <p:txBody>
          <a:bodyPr/>
          <a:lstStyle>
            <a:lvl1pPr>
              <a:defRPr/>
            </a:lvl1pPr>
          </a:lstStyle>
          <a:p>
            <a:pPr>
              <a:defRPr/>
            </a:pPr>
            <a:fld id="{8D34BBF8-50FA-4F34-8D41-A79E8B0F8A80}" type="slidenum">
              <a:rPr lang="en-US" altLang="zh-CN"/>
              <a:pPr>
                <a:defRPr/>
              </a:pPr>
              <a:t>‹#›</a:t>
            </a:fld>
            <a:endParaRPr lang="en-US" altLang="zh-CN"/>
          </a:p>
        </p:txBody>
      </p:sp>
    </p:spTree>
    <p:extLst>
      <p:ext uri="{BB962C8B-B14F-4D97-AF65-F5344CB8AC3E}">
        <p14:creationId xmlns:p14="http://schemas.microsoft.com/office/powerpoint/2010/main" val="91518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E3520929-4DC7-479C-95AF-53CEF610F4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AC7C902-FA85-4B8A-AC8C-58A4232129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46FD792-4160-4C38-B03C-F2AAF1F07251}"/>
              </a:ext>
            </a:extLst>
          </p:cNvPr>
          <p:cNvSpPr>
            <a:spLocks noGrp="1" noChangeArrowheads="1"/>
          </p:cNvSpPr>
          <p:nvPr>
            <p:ph type="sldNum" sz="quarter" idx="12"/>
          </p:nvPr>
        </p:nvSpPr>
        <p:spPr>
          <a:ln/>
        </p:spPr>
        <p:txBody>
          <a:bodyPr/>
          <a:lstStyle>
            <a:lvl1pPr>
              <a:defRPr/>
            </a:lvl1pPr>
          </a:lstStyle>
          <a:p>
            <a:pPr>
              <a:defRPr/>
            </a:pPr>
            <a:fld id="{1B06BBCB-3A3E-4DE0-983F-BF43E58DFFA7}" type="slidenum">
              <a:rPr lang="en-US" altLang="zh-CN"/>
              <a:pPr>
                <a:defRPr/>
              </a:pPr>
              <a:t>‹#›</a:t>
            </a:fld>
            <a:endParaRPr lang="en-US" altLang="zh-CN"/>
          </a:p>
        </p:txBody>
      </p:sp>
    </p:spTree>
    <p:extLst>
      <p:ext uri="{BB962C8B-B14F-4D97-AF65-F5344CB8AC3E}">
        <p14:creationId xmlns:p14="http://schemas.microsoft.com/office/powerpoint/2010/main" val="129320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C3E4C392-C20E-42E3-8A6E-B94EAAC8D6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2205DD1-F6C5-4321-875A-47A05ECAFF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69727DB-2D9E-45D2-9AE9-195D8270CAF6}"/>
              </a:ext>
            </a:extLst>
          </p:cNvPr>
          <p:cNvSpPr>
            <a:spLocks noGrp="1" noChangeArrowheads="1"/>
          </p:cNvSpPr>
          <p:nvPr>
            <p:ph type="sldNum" sz="quarter" idx="12"/>
          </p:nvPr>
        </p:nvSpPr>
        <p:spPr>
          <a:ln/>
        </p:spPr>
        <p:txBody>
          <a:bodyPr/>
          <a:lstStyle>
            <a:lvl1pPr>
              <a:defRPr/>
            </a:lvl1pPr>
          </a:lstStyle>
          <a:p>
            <a:pPr>
              <a:defRPr/>
            </a:pPr>
            <a:fld id="{C52C1F3F-F700-4473-8DA6-C8DDC826235C}" type="slidenum">
              <a:rPr lang="en-US" altLang="zh-CN"/>
              <a:pPr>
                <a:defRPr/>
              </a:pPr>
              <a:t>‹#›</a:t>
            </a:fld>
            <a:endParaRPr lang="en-US" altLang="zh-CN"/>
          </a:p>
        </p:txBody>
      </p:sp>
    </p:spTree>
    <p:extLst>
      <p:ext uri="{BB962C8B-B14F-4D97-AF65-F5344CB8AC3E}">
        <p14:creationId xmlns:p14="http://schemas.microsoft.com/office/powerpoint/2010/main" val="166193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209CA5-9B9E-46EA-9EE1-23F1C51C0F23}"/>
              </a:ext>
            </a:extLst>
          </p:cNvPr>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8A00A76-972E-4285-8DB4-AC5B71EC555A}"/>
              </a:ext>
            </a:extLst>
          </p:cNvPr>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6916" name="Rectangle 4">
            <a:extLst>
              <a:ext uri="{FF2B5EF4-FFF2-40B4-BE49-F238E27FC236}">
                <a16:creationId xmlns:a16="http://schemas.microsoft.com/office/drawing/2014/main" id="{D45109F1-3C0E-4AAC-9A9F-B01B35E835AB}"/>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66917" name="Rectangle 5">
            <a:extLst>
              <a:ext uri="{FF2B5EF4-FFF2-40B4-BE49-F238E27FC236}">
                <a16:creationId xmlns:a16="http://schemas.microsoft.com/office/drawing/2014/main" id="{F5F1854A-4BBA-439F-B127-8F54EA68573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66918" name="Rectangle 6">
            <a:extLst>
              <a:ext uri="{FF2B5EF4-FFF2-40B4-BE49-F238E27FC236}">
                <a16:creationId xmlns:a16="http://schemas.microsoft.com/office/drawing/2014/main" id="{34439DF4-E6D5-4231-9787-606A5B9A090D}"/>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19D7388-6005-4DB0-80FB-50D3F4E15139}"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44"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2400" b="1" kern="1200">
          <a:solidFill>
            <a:srgbClr val="FFFF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400" b="1" kern="1200">
          <a:solidFill>
            <a:srgbClr val="FFFF00"/>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b="1" kern="1200">
          <a:solidFill>
            <a:srgbClr val="FFFF00"/>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400" b="1" kern="1200">
          <a:solidFill>
            <a:srgbClr val="FFFF00"/>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400" b="1" kern="1200">
          <a:solidFill>
            <a:srgbClr val="FFFF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E8F2BB8-70ED-4D84-9D52-8113E31B0D1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77F044BB-B835-402B-B566-86B2F0963389}"/>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1972" name="Rectangle 4">
            <a:extLst>
              <a:ext uri="{FF2B5EF4-FFF2-40B4-BE49-F238E27FC236}">
                <a16:creationId xmlns:a16="http://schemas.microsoft.com/office/drawing/2014/main" id="{0E0FFC94-8C24-4103-8B62-AE8013F70296}"/>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mn-lt"/>
                <a:ea typeface="宋体" panose="02010600030101010101" pitchFamily="2" charset="-122"/>
              </a:defRPr>
            </a:lvl1pPr>
          </a:lstStyle>
          <a:p>
            <a:pPr>
              <a:defRPr/>
            </a:pPr>
            <a:endParaRPr lang="en-US" altLang="zh-CN"/>
          </a:p>
        </p:txBody>
      </p:sp>
      <p:sp>
        <p:nvSpPr>
          <p:cNvPr id="211973" name="Rectangle 5">
            <a:extLst>
              <a:ext uri="{FF2B5EF4-FFF2-40B4-BE49-F238E27FC236}">
                <a16:creationId xmlns:a16="http://schemas.microsoft.com/office/drawing/2014/main" id="{75F6B9D2-82D7-4887-89DE-6E6582A5968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mn-lt"/>
                <a:ea typeface="宋体" panose="02010600030101010101" pitchFamily="2" charset="-122"/>
              </a:defRPr>
            </a:lvl1pPr>
          </a:lstStyle>
          <a:p>
            <a:pPr>
              <a:defRPr/>
            </a:pPr>
            <a:endParaRPr lang="en-US" altLang="zh-CN"/>
          </a:p>
        </p:txBody>
      </p:sp>
      <p:sp>
        <p:nvSpPr>
          <p:cNvPr id="211974" name="Rectangle 6">
            <a:extLst>
              <a:ext uri="{FF2B5EF4-FFF2-40B4-BE49-F238E27FC236}">
                <a16:creationId xmlns:a16="http://schemas.microsoft.com/office/drawing/2014/main" id="{8BF6ED09-E435-4745-A93E-8D26B27A984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31FC61AE-DEBA-41E4-9FC2-5F11827ADED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png"/><Relationship Id="rId2" Type="http://schemas.openxmlformats.org/officeDocument/2006/relationships/slideLayout" Target="../slideLayouts/slideLayout19.xml"/><Relationship Id="rId1" Type="http://schemas.openxmlformats.org/officeDocument/2006/relationships/vmlDrawing" Target="../drawings/vmlDrawing7.vml"/><Relationship Id="rId6" Type="http://schemas.openxmlformats.org/officeDocument/2006/relationships/image" Target="../media/image17.png"/><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oleObject" Target="../embeddings/oleObject17.bin"/><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9.wmf"/><Relationship Id="rId3" Type="http://schemas.openxmlformats.org/officeDocument/2006/relationships/image" Target="../media/image24.png"/><Relationship Id="rId7" Type="http://schemas.openxmlformats.org/officeDocument/2006/relationships/image" Target="../media/image26.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3.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4.wmf"/><Relationship Id="rId3" Type="http://schemas.openxmlformats.org/officeDocument/2006/relationships/image" Target="../media/image24.png"/><Relationship Id="rId7" Type="http://schemas.openxmlformats.org/officeDocument/2006/relationships/image" Target="../media/image31.wmf"/><Relationship Id="rId12"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6.png"/><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2.wmf"/><Relationship Id="rId1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33.bin"/><Relationship Id="rId10" Type="http://schemas.openxmlformats.org/officeDocument/2006/relationships/image" Target="../media/image40.png"/><Relationship Id="rId4" Type="http://schemas.openxmlformats.org/officeDocument/2006/relationships/image" Target="../media/image37.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1.bin"/><Relationship Id="rId18" Type="http://schemas.openxmlformats.org/officeDocument/2006/relationships/image" Target="../media/image4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5.wmf"/><Relationship Id="rId17" Type="http://schemas.openxmlformats.org/officeDocument/2006/relationships/oleObject" Target="../embeddings/oleObject43.bin"/><Relationship Id="rId2" Type="http://schemas.openxmlformats.org/officeDocument/2006/relationships/slideLayout" Target="../slideLayouts/slideLayout12.xml"/><Relationship Id="rId16" Type="http://schemas.openxmlformats.org/officeDocument/2006/relationships/image" Target="../media/image47.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9.bin"/><Relationship Id="rId14" Type="http://schemas.openxmlformats.org/officeDocument/2006/relationships/image" Target="../media/image46.wmf"/></Relationships>
</file>

<file path=ppt/slides/_rels/slide16.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45.bin"/><Relationship Id="rId10" Type="http://schemas.openxmlformats.org/officeDocument/2006/relationships/image" Target="../media/image52.png"/><Relationship Id="rId4" Type="http://schemas.openxmlformats.org/officeDocument/2006/relationships/image" Target="../media/image49.wmf"/><Relationship Id="rId9" Type="http://schemas.openxmlformats.org/officeDocument/2006/relationships/oleObject" Target="../embeddings/oleObject47.bin"/></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2.png"/><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5.wmf"/><Relationship Id="rId4" Type="http://schemas.openxmlformats.org/officeDocument/2006/relationships/image" Target="../media/image53.png"/><Relationship Id="rId9"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wmf"/><Relationship Id="rId2" Type="http://schemas.openxmlformats.org/officeDocument/2006/relationships/slideLayout" Target="../slideLayouts/slideLayout2.xml"/><Relationship Id="rId16" Type="http://schemas.openxmlformats.org/officeDocument/2006/relationships/image" Target="../media/image63.png"/><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6.bin"/><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5.bin"/><Relationship Id="rId18" Type="http://schemas.openxmlformats.org/officeDocument/2006/relationships/image" Target="../media/image71.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8.wmf"/><Relationship Id="rId17"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70.wmf"/><Relationship Id="rId1" Type="http://schemas.openxmlformats.org/officeDocument/2006/relationships/vmlDrawing" Target="../drawings/vmlDrawing16.vml"/><Relationship Id="rId6" Type="http://schemas.openxmlformats.org/officeDocument/2006/relationships/image" Target="../media/image65.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7.png"/><Relationship Id="rId4" Type="http://schemas.openxmlformats.org/officeDocument/2006/relationships/image" Target="../media/image64.wmf"/><Relationship Id="rId9" Type="http://schemas.openxmlformats.org/officeDocument/2006/relationships/oleObject" Target="../embeddings/oleObject63.bin"/><Relationship Id="rId14" Type="http://schemas.openxmlformats.org/officeDocument/2006/relationships/image" Target="../media/image6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3.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5.png"/><Relationship Id="rId4" Type="http://schemas.openxmlformats.org/officeDocument/2006/relationships/image" Target="../media/image72.wmf"/><Relationship Id="rId9"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1.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8.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6.bin"/></Relationships>
</file>

<file path=ppt/slides/_rels/slide22.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6.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83.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1.bin"/><Relationship Id="rId14" Type="http://schemas.openxmlformats.org/officeDocument/2006/relationships/image" Target="../media/image87.png"/></Relationships>
</file>

<file path=ppt/slides/_rels/slide23.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89.png"/><Relationship Id="rId5" Type="http://schemas.openxmlformats.org/officeDocument/2006/relationships/oleObject" Target="../embeddings/oleObject85.bin"/><Relationship Id="rId4" Type="http://schemas.openxmlformats.org/officeDocument/2006/relationships/image" Target="../media/image8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7.bin"/><Relationship Id="rId7" Type="http://schemas.openxmlformats.org/officeDocument/2006/relationships/image" Target="../media/image93.png"/><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92.wmf"/><Relationship Id="rId5" Type="http://schemas.openxmlformats.org/officeDocument/2006/relationships/oleObject" Target="../embeddings/oleObject88.bin"/><Relationship Id="rId4" Type="http://schemas.openxmlformats.org/officeDocument/2006/relationships/image" Target="../media/image9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9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95.png"/></Relationships>
</file>

<file path=ppt/slides/_rels/slide2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9.xml"/><Relationship Id="rId5" Type="http://schemas.openxmlformats.org/officeDocument/2006/relationships/image" Target="../media/image99.png"/><Relationship Id="rId4" Type="http://schemas.openxmlformats.org/officeDocument/2006/relationships/image" Target="../media/image98.png"/></Relationships>
</file>

<file path=ppt/slides/_rels/slide2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04.wmf"/><Relationship Id="rId2" Type="http://schemas.openxmlformats.org/officeDocument/2006/relationships/slideLayout" Target="../slideLayouts/slideLayout2.xml"/><Relationship Id="rId16" Type="http://schemas.openxmlformats.org/officeDocument/2006/relationships/image" Target="../media/image106.wmf"/><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4.bin"/><Relationship Id="rId14" Type="http://schemas.openxmlformats.org/officeDocument/2006/relationships/image" Target="../media/image105.wmf"/></Relationships>
</file>

<file path=ppt/slides/_rels/slide29.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8.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1.bin"/><Relationship Id="rId14" Type="http://schemas.openxmlformats.org/officeDocument/2006/relationships/image" Target="../media/image11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png"/><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4.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07.bin"/></Relationships>
</file>

<file path=ppt/slides/_rels/slide3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18.emf"/><Relationship Id="rId4"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15.bin"/><Relationship Id="rId18" Type="http://schemas.openxmlformats.org/officeDocument/2006/relationships/image" Target="../media/image127.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24.emf"/><Relationship Id="rId17"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26.emf"/><Relationship Id="rId20" Type="http://schemas.openxmlformats.org/officeDocument/2006/relationships/image" Target="../media/image128.wmf"/><Relationship Id="rId1" Type="http://schemas.openxmlformats.org/officeDocument/2006/relationships/vmlDrawing" Target="../drawings/vmlDrawing28.vml"/><Relationship Id="rId6" Type="http://schemas.openxmlformats.org/officeDocument/2006/relationships/image" Target="../media/image121.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23.wmf"/><Relationship Id="rId19" Type="http://schemas.openxmlformats.org/officeDocument/2006/relationships/oleObject" Target="../embeddings/oleObject118.bin"/><Relationship Id="rId4" Type="http://schemas.openxmlformats.org/officeDocument/2006/relationships/image" Target="../media/image120.wmf"/><Relationship Id="rId9" Type="http://schemas.openxmlformats.org/officeDocument/2006/relationships/oleObject" Target="../embeddings/oleObject113.bin"/><Relationship Id="rId14" Type="http://schemas.openxmlformats.org/officeDocument/2006/relationships/image" Target="../media/image125.wmf"/></Relationships>
</file>

<file path=ppt/slides/_rels/slide33.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3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30.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22.bin"/></Relationships>
</file>

<file path=ppt/slides/_rels/slide34.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4.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36.wmf"/><Relationship Id="rId4" Type="http://schemas.openxmlformats.org/officeDocument/2006/relationships/image" Target="../media/image40.png"/><Relationship Id="rId9" Type="http://schemas.openxmlformats.org/officeDocument/2006/relationships/oleObject" Target="../embeddings/oleObject127.bin"/><Relationship Id="rId14" Type="http://schemas.openxmlformats.org/officeDocument/2006/relationships/image" Target="../media/image138.emf"/></Relationships>
</file>

<file path=ppt/slides/_rels/slide35.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29.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34.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6.wmf"/><Relationship Id="rId4" Type="http://schemas.openxmlformats.org/officeDocument/2006/relationships/image" Target="../media/image40.png"/><Relationship Id="rId9" Type="http://schemas.openxmlformats.org/officeDocument/2006/relationships/oleObject" Target="../embeddings/oleObject133.bin"/><Relationship Id="rId14" Type="http://schemas.openxmlformats.org/officeDocument/2006/relationships/image" Target="../media/image13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9.xml"/><Relationship Id="rId1" Type="http://schemas.openxmlformats.org/officeDocument/2006/relationships/vmlDrawing" Target="../drawings/vmlDrawing32.vml"/><Relationship Id="rId4" Type="http://schemas.openxmlformats.org/officeDocument/2006/relationships/image" Target="../media/image139.png"/></Relationships>
</file>

<file path=ppt/slides/_rels/slide38.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4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1.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43.wmf"/><Relationship Id="rId4" Type="http://schemas.openxmlformats.org/officeDocument/2006/relationships/image" Target="../media/image140.png"/><Relationship Id="rId9" Type="http://schemas.openxmlformats.org/officeDocument/2006/relationships/oleObject" Target="../embeddings/oleObject139.bin"/></Relationships>
</file>

<file path=ppt/slides/_rels/slide39.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6.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4.bin"/></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51.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49.bin"/><Relationship Id="rId14" Type="http://schemas.openxmlformats.org/officeDocument/2006/relationships/image" Target="../media/image155.wmf"/></Relationships>
</file>

<file path=ppt/slides/_rels/slide41.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57.bin"/><Relationship Id="rId18" Type="http://schemas.openxmlformats.org/officeDocument/2006/relationships/image" Target="../media/image163.wmf"/><Relationship Id="rId26" Type="http://schemas.openxmlformats.org/officeDocument/2006/relationships/image" Target="../media/image167.wmf"/><Relationship Id="rId3" Type="http://schemas.openxmlformats.org/officeDocument/2006/relationships/oleObject" Target="../embeddings/oleObject152.bin"/><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60.wmf"/><Relationship Id="rId17" Type="http://schemas.openxmlformats.org/officeDocument/2006/relationships/oleObject" Target="../embeddings/oleObject159.bin"/><Relationship Id="rId25" Type="http://schemas.openxmlformats.org/officeDocument/2006/relationships/oleObject" Target="../embeddings/oleObject163.bin"/><Relationship Id="rId2" Type="http://schemas.openxmlformats.org/officeDocument/2006/relationships/slideLayout" Target="../slideLayouts/slideLayout7.xml"/><Relationship Id="rId16" Type="http://schemas.openxmlformats.org/officeDocument/2006/relationships/image" Target="../media/image162.wmf"/><Relationship Id="rId20" Type="http://schemas.openxmlformats.org/officeDocument/2006/relationships/image" Target="../media/image164.wmf"/><Relationship Id="rId29" Type="http://schemas.openxmlformats.org/officeDocument/2006/relationships/oleObject" Target="../embeddings/oleObject165.bin"/><Relationship Id="rId1" Type="http://schemas.openxmlformats.org/officeDocument/2006/relationships/vmlDrawing" Target="../drawings/vmlDrawing36.vml"/><Relationship Id="rId6" Type="http://schemas.openxmlformats.org/officeDocument/2006/relationships/image" Target="../media/image157.wmf"/><Relationship Id="rId11" Type="http://schemas.openxmlformats.org/officeDocument/2006/relationships/oleObject" Target="../embeddings/oleObject156.bin"/><Relationship Id="rId24" Type="http://schemas.openxmlformats.org/officeDocument/2006/relationships/image" Target="../media/image166.wmf"/><Relationship Id="rId32" Type="http://schemas.openxmlformats.org/officeDocument/2006/relationships/image" Target="../media/image170.wmf"/><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oleObject" Target="../embeddings/oleObject162.bin"/><Relationship Id="rId28" Type="http://schemas.openxmlformats.org/officeDocument/2006/relationships/image" Target="../media/image168.wmf"/><Relationship Id="rId10" Type="http://schemas.openxmlformats.org/officeDocument/2006/relationships/image" Target="../media/image159.wmf"/><Relationship Id="rId19" Type="http://schemas.openxmlformats.org/officeDocument/2006/relationships/oleObject" Target="../embeddings/oleObject160.bin"/><Relationship Id="rId31" Type="http://schemas.openxmlformats.org/officeDocument/2006/relationships/oleObject" Target="../embeddings/oleObject166.bin"/><Relationship Id="rId4" Type="http://schemas.openxmlformats.org/officeDocument/2006/relationships/image" Target="../media/image156.wmf"/><Relationship Id="rId9" Type="http://schemas.openxmlformats.org/officeDocument/2006/relationships/oleObject" Target="../embeddings/oleObject155.bin"/><Relationship Id="rId14" Type="http://schemas.openxmlformats.org/officeDocument/2006/relationships/image" Target="../media/image161.wmf"/><Relationship Id="rId22" Type="http://schemas.openxmlformats.org/officeDocument/2006/relationships/image" Target="../media/image165.wmf"/><Relationship Id="rId27" Type="http://schemas.openxmlformats.org/officeDocument/2006/relationships/oleObject" Target="../embeddings/oleObject164.bin"/><Relationship Id="rId30" Type="http://schemas.openxmlformats.org/officeDocument/2006/relationships/image" Target="../media/image169.wmf"/></Relationships>
</file>

<file path=ppt/slides/_rels/slide42.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oleObject" Target="../embeddings/oleObject172.bin"/><Relationship Id="rId18" Type="http://schemas.openxmlformats.org/officeDocument/2006/relationships/image" Target="../media/image178.w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75.w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77.wmf"/><Relationship Id="rId20" Type="http://schemas.openxmlformats.org/officeDocument/2006/relationships/image" Target="../media/image179.wmf"/><Relationship Id="rId1" Type="http://schemas.openxmlformats.org/officeDocument/2006/relationships/vmlDrawing" Target="../drawings/vmlDrawing37.vml"/><Relationship Id="rId6" Type="http://schemas.openxmlformats.org/officeDocument/2006/relationships/image" Target="../media/image172.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74.wmf"/><Relationship Id="rId19" Type="http://schemas.openxmlformats.org/officeDocument/2006/relationships/oleObject" Target="../embeddings/oleObject175.bin"/><Relationship Id="rId4" Type="http://schemas.openxmlformats.org/officeDocument/2006/relationships/image" Target="../media/image171.wmf"/><Relationship Id="rId9" Type="http://schemas.openxmlformats.org/officeDocument/2006/relationships/oleObject" Target="../embeddings/oleObject170.bin"/><Relationship Id="rId14" Type="http://schemas.openxmlformats.org/officeDocument/2006/relationships/image" Target="../media/image176.wmf"/><Relationship Id="rId22" Type="http://schemas.openxmlformats.org/officeDocument/2006/relationships/image" Target="../media/image18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81.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83.wmf"/><Relationship Id="rId5" Type="http://schemas.openxmlformats.org/officeDocument/2006/relationships/oleObject" Target="../embeddings/oleObject179.bin"/><Relationship Id="rId4" Type="http://schemas.openxmlformats.org/officeDocument/2006/relationships/image" Target="../media/image182.png"/></Relationships>
</file>

<file path=ppt/slides/_rels/slide45.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84.wmf"/><Relationship Id="rId5" Type="http://schemas.openxmlformats.org/officeDocument/2006/relationships/oleObject" Target="../embeddings/oleObject181.bin"/><Relationship Id="rId10" Type="http://schemas.openxmlformats.org/officeDocument/2006/relationships/image" Target="../media/image186.wmf"/><Relationship Id="rId4" Type="http://schemas.openxmlformats.org/officeDocument/2006/relationships/image" Target="../media/image182.png"/><Relationship Id="rId9" Type="http://schemas.openxmlformats.org/officeDocument/2006/relationships/oleObject" Target="../embeddings/oleObject183.bin"/></Relationships>
</file>

<file path=ppt/slides/_rels/slide46.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88.png"/><Relationship Id="rId5" Type="http://schemas.openxmlformats.org/officeDocument/2006/relationships/oleObject" Target="../embeddings/oleObject185.bin"/><Relationship Id="rId4" Type="http://schemas.openxmlformats.org/officeDocument/2006/relationships/image" Target="../media/image187.wmf"/></Relationships>
</file>

<file path=ppt/slides/_rels/slide47.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92.bin"/><Relationship Id="rId18" Type="http://schemas.openxmlformats.org/officeDocument/2006/relationships/image" Target="../media/image197.wmf"/><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94.wmf"/><Relationship Id="rId17" Type="http://schemas.openxmlformats.org/officeDocument/2006/relationships/oleObject" Target="../embeddings/oleObject194.bin"/><Relationship Id="rId2" Type="http://schemas.openxmlformats.org/officeDocument/2006/relationships/slideLayout" Target="../slideLayouts/slideLayout7.xml"/><Relationship Id="rId16" Type="http://schemas.openxmlformats.org/officeDocument/2006/relationships/image" Target="../media/image196.wmf"/><Relationship Id="rId20" Type="http://schemas.openxmlformats.org/officeDocument/2006/relationships/image" Target="../media/image198.wmf"/><Relationship Id="rId1" Type="http://schemas.openxmlformats.org/officeDocument/2006/relationships/vmlDrawing" Target="../drawings/vmlDrawing42.vml"/><Relationship Id="rId6" Type="http://schemas.openxmlformats.org/officeDocument/2006/relationships/image" Target="../media/image191.wmf"/><Relationship Id="rId11" Type="http://schemas.openxmlformats.org/officeDocument/2006/relationships/oleObject" Target="../embeddings/oleObject191.bin"/><Relationship Id="rId5" Type="http://schemas.openxmlformats.org/officeDocument/2006/relationships/oleObject" Target="../embeddings/oleObject188.bin"/><Relationship Id="rId15" Type="http://schemas.openxmlformats.org/officeDocument/2006/relationships/oleObject" Target="../embeddings/oleObject193.bin"/><Relationship Id="rId10" Type="http://schemas.openxmlformats.org/officeDocument/2006/relationships/image" Target="../media/image193.wmf"/><Relationship Id="rId19" Type="http://schemas.openxmlformats.org/officeDocument/2006/relationships/oleObject" Target="../embeddings/oleObject195.bin"/><Relationship Id="rId4" Type="http://schemas.openxmlformats.org/officeDocument/2006/relationships/image" Target="../media/image190.wmf"/><Relationship Id="rId9" Type="http://schemas.openxmlformats.org/officeDocument/2006/relationships/oleObject" Target="../embeddings/oleObject190.bin"/><Relationship Id="rId14" Type="http://schemas.openxmlformats.org/officeDocument/2006/relationships/image" Target="../media/image195.wmf"/></Relationships>
</file>

<file path=ppt/slides/_rels/slide48.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01.bin"/><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wmf"/><Relationship Id="rId1" Type="http://schemas.openxmlformats.org/officeDocument/2006/relationships/vmlDrawing" Target="../drawings/vmlDrawing43.vml"/><Relationship Id="rId6" Type="http://schemas.openxmlformats.org/officeDocument/2006/relationships/image" Target="../media/image200.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199.bin"/><Relationship Id="rId14" Type="http://schemas.openxmlformats.org/officeDocument/2006/relationships/image" Target="../media/image204.wmf"/></Relationships>
</file>

<file path=ppt/slides/_rels/slide49.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08.bin"/><Relationship Id="rId18" Type="http://schemas.openxmlformats.org/officeDocument/2006/relationships/image" Target="../media/image205.w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10.wmf"/><Relationship Id="rId17"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202.wmf"/><Relationship Id="rId1" Type="http://schemas.openxmlformats.org/officeDocument/2006/relationships/vmlDrawing" Target="../drawings/vmlDrawing44.vml"/><Relationship Id="rId6" Type="http://schemas.openxmlformats.org/officeDocument/2006/relationships/image" Target="../media/image207.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06.bin"/><Relationship Id="rId14" Type="http://schemas.openxmlformats.org/officeDocument/2006/relationships/image" Target="../media/image21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16.bin"/><Relationship Id="rId18" Type="http://schemas.openxmlformats.org/officeDocument/2006/relationships/image" Target="../media/image219.wmf"/><Relationship Id="rId3" Type="http://schemas.openxmlformats.org/officeDocument/2006/relationships/oleObject" Target="../embeddings/oleObject211.bin"/><Relationship Id="rId21" Type="http://schemas.openxmlformats.org/officeDocument/2006/relationships/oleObject" Target="../embeddings/oleObject220.bin"/><Relationship Id="rId7" Type="http://schemas.openxmlformats.org/officeDocument/2006/relationships/oleObject" Target="../embeddings/oleObject213.bin"/><Relationship Id="rId12" Type="http://schemas.openxmlformats.org/officeDocument/2006/relationships/image" Target="../media/image216.wmf"/><Relationship Id="rId17"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218.wmf"/><Relationship Id="rId20" Type="http://schemas.openxmlformats.org/officeDocument/2006/relationships/image" Target="../media/image220.wmf"/><Relationship Id="rId1" Type="http://schemas.openxmlformats.org/officeDocument/2006/relationships/vmlDrawing" Target="../drawings/vmlDrawing45.vml"/><Relationship Id="rId6" Type="http://schemas.openxmlformats.org/officeDocument/2006/relationships/image" Target="../media/image213.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15.wmf"/><Relationship Id="rId19" Type="http://schemas.openxmlformats.org/officeDocument/2006/relationships/oleObject" Target="../embeddings/oleObject219.bin"/><Relationship Id="rId4" Type="http://schemas.openxmlformats.org/officeDocument/2006/relationships/image" Target="../media/image212.wmf"/><Relationship Id="rId9" Type="http://schemas.openxmlformats.org/officeDocument/2006/relationships/oleObject" Target="../embeddings/oleObject214.bin"/><Relationship Id="rId14" Type="http://schemas.openxmlformats.org/officeDocument/2006/relationships/image" Target="../media/image217.wmf"/><Relationship Id="rId22" Type="http://schemas.openxmlformats.org/officeDocument/2006/relationships/image" Target="../media/image221.wmf"/></Relationships>
</file>

<file path=ppt/slides/_rels/slide51.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26.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23.wmf"/><Relationship Id="rId11" Type="http://schemas.openxmlformats.org/officeDocument/2006/relationships/oleObject" Target="../embeddings/oleObject225.bin"/><Relationship Id="rId5" Type="http://schemas.openxmlformats.org/officeDocument/2006/relationships/oleObject" Target="../embeddings/oleObject222.bin"/><Relationship Id="rId10" Type="http://schemas.openxmlformats.org/officeDocument/2006/relationships/image" Target="../media/image225.wmf"/><Relationship Id="rId4" Type="http://schemas.openxmlformats.org/officeDocument/2006/relationships/image" Target="../media/image222.png"/><Relationship Id="rId9" Type="http://schemas.openxmlformats.org/officeDocument/2006/relationships/oleObject" Target="../embeddings/oleObject224.bin"/><Relationship Id="rId14" Type="http://schemas.openxmlformats.org/officeDocument/2006/relationships/image" Target="../media/image227.png"/></Relationships>
</file>

<file path=ppt/slides/_rels/slide52.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27.bin"/><Relationship Id="rId7"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29.wmf"/><Relationship Id="rId5" Type="http://schemas.openxmlformats.org/officeDocument/2006/relationships/oleObject" Target="../embeddings/oleObject228.bin"/><Relationship Id="rId10" Type="http://schemas.openxmlformats.org/officeDocument/2006/relationships/image" Target="../media/image231.png"/><Relationship Id="rId4" Type="http://schemas.openxmlformats.org/officeDocument/2006/relationships/image" Target="../media/image228.png"/><Relationship Id="rId9" Type="http://schemas.openxmlformats.org/officeDocument/2006/relationships/oleObject" Target="../embeddings/oleObject230.bin"/></Relationships>
</file>

<file path=ppt/slides/_rels/slide53.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36.bin"/><Relationship Id="rId18" Type="http://schemas.openxmlformats.org/officeDocument/2006/relationships/image" Target="../media/image239.wmf"/><Relationship Id="rId3" Type="http://schemas.openxmlformats.org/officeDocument/2006/relationships/oleObject" Target="../embeddings/oleObject231.bin"/><Relationship Id="rId21" Type="http://schemas.openxmlformats.org/officeDocument/2006/relationships/oleObject" Target="../embeddings/oleObject240.bin"/><Relationship Id="rId7" Type="http://schemas.openxmlformats.org/officeDocument/2006/relationships/oleObject" Target="../embeddings/oleObject233.bin"/><Relationship Id="rId12" Type="http://schemas.openxmlformats.org/officeDocument/2006/relationships/image" Target="../media/image236.wmf"/><Relationship Id="rId17" Type="http://schemas.openxmlformats.org/officeDocument/2006/relationships/oleObject" Target="../embeddings/oleObject238.bin"/><Relationship Id="rId2" Type="http://schemas.openxmlformats.org/officeDocument/2006/relationships/slideLayout" Target="../slideLayouts/slideLayout7.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48.vml"/><Relationship Id="rId6" Type="http://schemas.openxmlformats.org/officeDocument/2006/relationships/image" Target="../media/image233.wmf"/><Relationship Id="rId11" Type="http://schemas.openxmlformats.org/officeDocument/2006/relationships/oleObject" Target="../embeddings/oleObject235.bin"/><Relationship Id="rId5" Type="http://schemas.openxmlformats.org/officeDocument/2006/relationships/oleObject" Target="../embeddings/oleObject232.bin"/><Relationship Id="rId15" Type="http://schemas.openxmlformats.org/officeDocument/2006/relationships/oleObject" Target="../embeddings/oleObject237.bin"/><Relationship Id="rId10" Type="http://schemas.openxmlformats.org/officeDocument/2006/relationships/image" Target="../media/image235.wmf"/><Relationship Id="rId19" Type="http://schemas.openxmlformats.org/officeDocument/2006/relationships/oleObject" Target="../embeddings/oleObject239.bin"/><Relationship Id="rId4" Type="http://schemas.openxmlformats.org/officeDocument/2006/relationships/image" Target="../media/image232.wmf"/><Relationship Id="rId9" Type="http://schemas.openxmlformats.org/officeDocument/2006/relationships/oleObject" Target="../embeddings/oleObject234.bin"/><Relationship Id="rId14" Type="http://schemas.openxmlformats.org/officeDocument/2006/relationships/image" Target="../media/image237.wmf"/><Relationship Id="rId22" Type="http://schemas.openxmlformats.org/officeDocument/2006/relationships/image" Target="../media/image241.wmf"/></Relationships>
</file>

<file path=ppt/slides/_rels/slide54.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oleObject" Target="../embeddings/oleObject241.bin"/><Relationship Id="rId7"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43.wmf"/><Relationship Id="rId5" Type="http://schemas.openxmlformats.org/officeDocument/2006/relationships/oleObject" Target="../embeddings/oleObject242.bin"/><Relationship Id="rId4" Type="http://schemas.openxmlformats.org/officeDocument/2006/relationships/image" Target="../media/image242.png"/></Relationships>
</file>

<file path=ppt/slides/_rels/slide55.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oleObject" Target="../embeddings/oleObject249.bin"/><Relationship Id="rId18" Type="http://schemas.openxmlformats.org/officeDocument/2006/relationships/image" Target="../media/image252.w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49.w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51.wmf"/><Relationship Id="rId20" Type="http://schemas.openxmlformats.org/officeDocument/2006/relationships/image" Target="../media/image253.wmf"/><Relationship Id="rId1" Type="http://schemas.openxmlformats.org/officeDocument/2006/relationships/vmlDrawing" Target="../drawings/vmlDrawing50.vml"/><Relationship Id="rId6" Type="http://schemas.openxmlformats.org/officeDocument/2006/relationships/image" Target="../media/image246.png"/><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48.png"/><Relationship Id="rId19" Type="http://schemas.openxmlformats.org/officeDocument/2006/relationships/oleObject" Target="../embeddings/oleObject252.bin"/><Relationship Id="rId4" Type="http://schemas.openxmlformats.org/officeDocument/2006/relationships/image" Target="../media/image245.wmf"/><Relationship Id="rId9" Type="http://schemas.openxmlformats.org/officeDocument/2006/relationships/oleObject" Target="../embeddings/oleObject247.bin"/><Relationship Id="rId14" Type="http://schemas.openxmlformats.org/officeDocument/2006/relationships/image" Target="../media/image250.wmf"/></Relationships>
</file>

<file path=ppt/slides/_rels/slide56.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258.bin"/><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58.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55.w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56.bin"/><Relationship Id="rId14" Type="http://schemas.openxmlformats.org/officeDocument/2006/relationships/image" Target="../media/image259.wmf"/></Relationships>
</file>

<file path=ppt/slides/_rels/slide57.x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64.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61.wmf"/><Relationship Id="rId11" Type="http://schemas.openxmlformats.org/officeDocument/2006/relationships/oleObject" Target="../embeddings/oleObject263.bin"/><Relationship Id="rId5" Type="http://schemas.openxmlformats.org/officeDocument/2006/relationships/oleObject" Target="../embeddings/oleObject260.bin"/><Relationship Id="rId10" Type="http://schemas.openxmlformats.org/officeDocument/2006/relationships/image" Target="../media/image263.wmf"/><Relationship Id="rId4" Type="http://schemas.openxmlformats.org/officeDocument/2006/relationships/image" Target="../media/image260.wmf"/><Relationship Id="rId9" Type="http://schemas.openxmlformats.org/officeDocument/2006/relationships/oleObject" Target="../embeddings/oleObject262.bin"/><Relationship Id="rId14" Type="http://schemas.openxmlformats.org/officeDocument/2006/relationships/image" Target="../media/image26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67.emf"/><Relationship Id="rId5" Type="http://schemas.openxmlformats.org/officeDocument/2006/relationships/oleObject" Target="../embeddings/oleObject266.bin"/><Relationship Id="rId4" Type="http://schemas.openxmlformats.org/officeDocument/2006/relationships/image" Target="../media/image26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12.xml"/><Relationship Id="rId1" Type="http://schemas.openxmlformats.org/officeDocument/2006/relationships/vmlDrawing" Target="../drawings/vmlDrawing54.vml"/><Relationship Id="rId6" Type="http://schemas.openxmlformats.org/officeDocument/2006/relationships/image" Target="../media/image269.wmf"/><Relationship Id="rId5" Type="http://schemas.openxmlformats.org/officeDocument/2006/relationships/oleObject" Target="../embeddings/oleObject268.bin"/><Relationship Id="rId4" Type="http://schemas.openxmlformats.org/officeDocument/2006/relationships/image" Target="../media/image26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72.png"/><Relationship Id="rId5" Type="http://schemas.openxmlformats.org/officeDocument/2006/relationships/oleObject" Target="../embeddings/oleObject271.bin"/><Relationship Id="rId4" Type="http://schemas.openxmlformats.org/officeDocument/2006/relationships/image" Target="../media/image271.png"/></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74.bin"/><Relationship Id="rId13" Type="http://schemas.openxmlformats.org/officeDocument/2006/relationships/image" Target="../media/image277.wmf"/><Relationship Id="rId3" Type="http://schemas.openxmlformats.org/officeDocument/2006/relationships/oleObject" Target="../embeddings/oleObject272.bin"/><Relationship Id="rId7" Type="http://schemas.openxmlformats.org/officeDocument/2006/relationships/image" Target="../media/image280.png"/><Relationship Id="rId12" Type="http://schemas.openxmlformats.org/officeDocument/2006/relationships/oleObject" Target="../embeddings/oleObject276.bin"/><Relationship Id="rId17" Type="http://schemas.openxmlformats.org/officeDocument/2006/relationships/image" Target="../media/image279.png"/><Relationship Id="rId2" Type="http://schemas.openxmlformats.org/officeDocument/2006/relationships/slideLayout" Target="../slideLayouts/slideLayout4.xml"/><Relationship Id="rId16" Type="http://schemas.openxmlformats.org/officeDocument/2006/relationships/oleObject" Target="../embeddings/oleObject278.bin"/><Relationship Id="rId1" Type="http://schemas.openxmlformats.org/officeDocument/2006/relationships/vmlDrawing" Target="../drawings/vmlDrawing56.vml"/><Relationship Id="rId6" Type="http://schemas.openxmlformats.org/officeDocument/2006/relationships/image" Target="../media/image274.wmf"/><Relationship Id="rId11" Type="http://schemas.openxmlformats.org/officeDocument/2006/relationships/image" Target="../media/image276.wmf"/><Relationship Id="rId5" Type="http://schemas.openxmlformats.org/officeDocument/2006/relationships/oleObject" Target="../embeddings/oleObject273.bin"/><Relationship Id="rId15" Type="http://schemas.openxmlformats.org/officeDocument/2006/relationships/image" Target="../media/image278.png"/><Relationship Id="rId10" Type="http://schemas.openxmlformats.org/officeDocument/2006/relationships/oleObject" Target="../embeddings/oleObject275.bin"/><Relationship Id="rId4" Type="http://schemas.openxmlformats.org/officeDocument/2006/relationships/image" Target="../media/image273.png"/><Relationship Id="rId9" Type="http://schemas.openxmlformats.org/officeDocument/2006/relationships/image" Target="../media/image275.wmf"/><Relationship Id="rId14" Type="http://schemas.openxmlformats.org/officeDocument/2006/relationships/oleObject" Target="../embeddings/oleObject277.bin"/></Relationships>
</file>

<file path=ppt/slides/_rels/slide64.xml.rels><?xml version="1.0" encoding="UTF-8" standalone="yes"?>
<Relationships xmlns="http://schemas.openxmlformats.org/package/2006/relationships"><Relationship Id="rId8" Type="http://schemas.openxmlformats.org/officeDocument/2006/relationships/image" Target="../media/image283.png"/><Relationship Id="rId3" Type="http://schemas.openxmlformats.org/officeDocument/2006/relationships/oleObject" Target="../embeddings/oleObject279.bin"/><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82.png"/><Relationship Id="rId5" Type="http://schemas.openxmlformats.org/officeDocument/2006/relationships/oleObject" Target="../embeddings/oleObject280.bin"/><Relationship Id="rId4" Type="http://schemas.openxmlformats.org/officeDocument/2006/relationships/image" Target="../media/image281.wmf"/></Relationships>
</file>

<file path=ppt/slides/_rels/slide65.xml.rels><?xml version="1.0" encoding="UTF-8" standalone="yes"?>
<Relationships xmlns="http://schemas.openxmlformats.org/package/2006/relationships"><Relationship Id="rId8" Type="http://schemas.openxmlformats.org/officeDocument/2006/relationships/image" Target="../media/image283.png"/><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85.wmf"/><Relationship Id="rId5" Type="http://schemas.openxmlformats.org/officeDocument/2006/relationships/oleObject" Target="../embeddings/oleObject283.bin"/><Relationship Id="rId4" Type="http://schemas.openxmlformats.org/officeDocument/2006/relationships/image" Target="../media/image284.wmf"/></Relationships>
</file>

<file path=ppt/slides/_rels/slide66.xml.rels><?xml version="1.0" encoding="UTF-8" standalone="yes"?>
<Relationships xmlns="http://schemas.openxmlformats.org/package/2006/relationships"><Relationship Id="rId8" Type="http://schemas.openxmlformats.org/officeDocument/2006/relationships/image" Target="../media/image288.png"/><Relationship Id="rId3" Type="http://schemas.openxmlformats.org/officeDocument/2006/relationships/oleObject" Target="../embeddings/oleObject285.bin"/><Relationship Id="rId7" Type="http://schemas.openxmlformats.org/officeDocument/2006/relationships/oleObject" Target="../embeddings/oleObject287.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87.wmf"/><Relationship Id="rId5" Type="http://schemas.openxmlformats.org/officeDocument/2006/relationships/oleObject" Target="../embeddings/oleObject286.bin"/><Relationship Id="rId4" Type="http://schemas.openxmlformats.org/officeDocument/2006/relationships/image" Target="../media/image286.wmf"/></Relationships>
</file>

<file path=ppt/slides/_rels/slide67.xml.rels><?xml version="1.0" encoding="UTF-8" standalone="yes"?>
<Relationships xmlns="http://schemas.openxmlformats.org/package/2006/relationships"><Relationship Id="rId8" Type="http://schemas.openxmlformats.org/officeDocument/2006/relationships/image" Target="../media/image291.wmf"/><Relationship Id="rId13" Type="http://schemas.openxmlformats.org/officeDocument/2006/relationships/oleObject" Target="../embeddings/oleObject293.bin"/><Relationship Id="rId3" Type="http://schemas.openxmlformats.org/officeDocument/2006/relationships/oleObject" Target="../embeddings/oleObject288.bin"/><Relationship Id="rId7" Type="http://schemas.openxmlformats.org/officeDocument/2006/relationships/oleObject" Target="../embeddings/oleObject290.bin"/><Relationship Id="rId12" Type="http://schemas.openxmlformats.org/officeDocument/2006/relationships/image" Target="../media/image293.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90.wmf"/><Relationship Id="rId11" Type="http://schemas.openxmlformats.org/officeDocument/2006/relationships/oleObject" Target="../embeddings/oleObject292.bin"/><Relationship Id="rId5" Type="http://schemas.openxmlformats.org/officeDocument/2006/relationships/oleObject" Target="../embeddings/oleObject289.bin"/><Relationship Id="rId10" Type="http://schemas.openxmlformats.org/officeDocument/2006/relationships/image" Target="../media/image292.wmf"/><Relationship Id="rId4" Type="http://schemas.openxmlformats.org/officeDocument/2006/relationships/image" Target="../media/image289.wmf"/><Relationship Id="rId9" Type="http://schemas.openxmlformats.org/officeDocument/2006/relationships/oleObject" Target="../embeddings/oleObject291.bin"/><Relationship Id="rId14" Type="http://schemas.openxmlformats.org/officeDocument/2006/relationships/image" Target="../media/image294.wmf"/></Relationships>
</file>

<file path=ppt/slides/_rels/slide68.x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96.wmf"/><Relationship Id="rId5" Type="http://schemas.openxmlformats.org/officeDocument/2006/relationships/oleObject" Target="../embeddings/oleObject295.bin"/><Relationship Id="rId4" Type="http://schemas.openxmlformats.org/officeDocument/2006/relationships/image" Target="../media/image295.png"/></Relationships>
</file>

<file path=ppt/slides/_rels/slide69.xml.rels><?xml version="1.0" encoding="UTF-8" standalone="yes"?>
<Relationships xmlns="http://schemas.openxmlformats.org/package/2006/relationships"><Relationship Id="rId8" Type="http://schemas.openxmlformats.org/officeDocument/2006/relationships/image" Target="../media/image300.wmf"/><Relationship Id="rId3" Type="http://schemas.openxmlformats.org/officeDocument/2006/relationships/oleObject" Target="../embeddings/oleObject297.bin"/><Relationship Id="rId7" Type="http://schemas.openxmlformats.org/officeDocument/2006/relationships/oleObject" Target="../embeddings/oleObject299.bin"/><Relationship Id="rId12" Type="http://schemas.openxmlformats.org/officeDocument/2006/relationships/image" Target="../media/image303.png"/><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99.wmf"/><Relationship Id="rId11" Type="http://schemas.openxmlformats.org/officeDocument/2006/relationships/image" Target="../media/image301.wmf"/><Relationship Id="rId5" Type="http://schemas.openxmlformats.org/officeDocument/2006/relationships/oleObject" Target="../embeddings/oleObject298.bin"/><Relationship Id="rId10" Type="http://schemas.openxmlformats.org/officeDocument/2006/relationships/oleObject" Target="../embeddings/oleObject300.bin"/><Relationship Id="rId4" Type="http://schemas.openxmlformats.org/officeDocument/2006/relationships/image" Target="../media/image298.wmf"/><Relationship Id="rId9" Type="http://schemas.openxmlformats.org/officeDocument/2006/relationships/image" Target="../media/image30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vmlDrawing" Target="../drawings/vmlDrawing4.v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oleObject" Target="../embeddings/oleObject11.bin"/></Relationships>
</file>

<file path=ppt/slides/_rels/slide70.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slideLayout" Target="../slideLayouts/slideLayout7.xml"/><Relationship Id="rId1" Type="http://schemas.openxmlformats.org/officeDocument/2006/relationships/vmlDrawing" Target="../drawings/vmlDrawing63.vml"/><Relationship Id="rId5" Type="http://schemas.openxmlformats.org/officeDocument/2006/relationships/image" Target="../media/image304.wmf"/><Relationship Id="rId4" Type="http://schemas.openxmlformats.org/officeDocument/2006/relationships/oleObject" Target="../embeddings/oleObject301.bin"/></Relationships>
</file>

<file path=ppt/slides/_rels/slide71.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02.bin"/><Relationship Id="rId7"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07.png"/><Relationship Id="rId5" Type="http://schemas.openxmlformats.org/officeDocument/2006/relationships/oleObject" Target="../embeddings/oleObject303.bin"/><Relationship Id="rId4" Type="http://schemas.openxmlformats.org/officeDocument/2006/relationships/image" Target="../media/image306.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vmlDrawing" Target="../drawings/vmlDrawing5.vml"/><Relationship Id="rId1" Type="http://schemas.openxmlformats.org/officeDocument/2006/relationships/themeOverride" Target="../theme/themeOverride2.xml"/><Relationship Id="rId5" Type="http://schemas.openxmlformats.org/officeDocument/2006/relationships/image" Target="../media/image14.png"/><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vmlDrawing" Target="../drawings/vmlDrawing6.vml"/><Relationship Id="rId1" Type="http://schemas.openxmlformats.org/officeDocument/2006/relationships/themeOverride" Target="../theme/themeOverride3.xml"/><Relationship Id="rId5" Type="http://schemas.openxmlformats.org/officeDocument/2006/relationships/image" Target="../media/image15.png"/><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F488B09-22D2-41D7-B417-91D93370701E}"/>
              </a:ext>
            </a:extLst>
          </p:cNvPr>
          <p:cNvSpPr>
            <a:spLocks noGrp="1" noRot="1" noChangeArrowheads="1"/>
          </p:cNvSpPr>
          <p:nvPr>
            <p:ph/>
          </p:nvPr>
        </p:nvSpPr>
        <p:spPr>
          <a:xfrm>
            <a:off x="152400" y="1066800"/>
            <a:ext cx="8839200" cy="5181600"/>
          </a:xfrm>
        </p:spPr>
        <p:txBody>
          <a:bodyPr/>
          <a:lstStyle/>
          <a:p>
            <a:pPr marL="0" indent="0" algn="just" eaLnBrk="1" hangingPunct="1">
              <a:buFont typeface="Wingdings 2" panose="05020102010507070707" pitchFamily="18" charset="2"/>
              <a:buNone/>
            </a:pPr>
            <a:r>
              <a:rPr lang="zh-CN" altLang="en-US">
                <a:latin typeface="Times New Roman" panose="02020603050405020304" pitchFamily="18" charset="0"/>
              </a:rPr>
              <a:t>瞬态响应， 也称</a:t>
            </a:r>
            <a:r>
              <a:rPr lang="zh-CN" altLang="en-US">
                <a:latin typeface="宋体" panose="02010600030101010101" pitchFamily="2" charset="-122"/>
              </a:rPr>
              <a:t>动态响应</a:t>
            </a:r>
          </a:p>
          <a:p>
            <a:pPr marL="0" indent="0" algn="just" eaLnBrk="1" hangingPunct="1">
              <a:buFont typeface="Wingdings 2" panose="05020102010507070707" pitchFamily="18" charset="2"/>
              <a:buNone/>
            </a:pPr>
            <a:r>
              <a:rPr lang="zh-CN" altLang="en-US">
                <a:latin typeface="Times New Roman" panose="02020603050405020304" pitchFamily="18" charset="0"/>
              </a:rPr>
              <a:t>是指系统的输出从输入信号</a:t>
            </a:r>
            <a:r>
              <a:rPr lang="en-US" altLang="zh-CN">
                <a:latin typeface="Times New Roman" panose="02020603050405020304" pitchFamily="18" charset="0"/>
                <a:cs typeface="Times New Roman" panose="02020603050405020304" pitchFamily="18" charset="0"/>
              </a:rPr>
              <a:t>r(t)</a:t>
            </a:r>
            <a:r>
              <a:rPr lang="zh-CN" altLang="en-US">
                <a:latin typeface="Times New Roman" panose="02020603050405020304" pitchFamily="18" charset="0"/>
              </a:rPr>
              <a:t>作用时刻起，到稳定状态为止，随时间变化的过程。</a:t>
            </a:r>
          </a:p>
          <a:p>
            <a:pPr marL="0" indent="0" algn="just" eaLnBrk="1" hangingPunct="1">
              <a:buFont typeface="Wingdings 2" panose="05020102010507070707" pitchFamily="18" charset="2"/>
              <a:buNone/>
            </a:pPr>
            <a:r>
              <a:rPr lang="zh-CN" altLang="en-US">
                <a:latin typeface="Times New Roman" panose="02020603050405020304" pitchFamily="18" charset="0"/>
              </a:rPr>
              <a:t>分析系统的瞬态响应，可以考查系统的稳定性和过渡过程的性能。</a:t>
            </a:r>
          </a:p>
          <a:p>
            <a:pPr marL="0" indent="0" algn="just" eaLnBrk="1" hangingPunct="1">
              <a:buFont typeface="Wingdings 2" panose="05020102010507070707" pitchFamily="18" charset="2"/>
              <a:buNone/>
            </a:pPr>
            <a:r>
              <a:rPr lang="zh-CN" altLang="en-US">
                <a:latin typeface="Times New Roman" panose="02020603050405020304" pitchFamily="18" charset="0"/>
              </a:rPr>
              <a:t>分析系统的瞬态响应，有以下方法：</a:t>
            </a:r>
          </a:p>
          <a:p>
            <a:pPr marL="0" indent="0" algn="just" eaLnBrk="1" hangingPunct="1">
              <a:buFont typeface="Wingdings 2" panose="05020102010507070707" pitchFamily="18" charset="2"/>
              <a:buNone/>
            </a:pPr>
            <a:r>
              <a:rPr lang="zh-CN" altLang="en-US">
                <a:latin typeface="Times New Roman" panose="02020603050405020304" pitchFamily="18" charset="0"/>
              </a:rPr>
              <a:t>                </a:t>
            </a:r>
            <a:r>
              <a:rPr lang="en-US" altLang="zh-CN">
                <a:latin typeface="Times New Roman" panose="02020603050405020304" pitchFamily="18" charset="0"/>
              </a:rPr>
              <a:t>1. </a:t>
            </a:r>
            <a:r>
              <a:rPr lang="zh-CN" altLang="en-US">
                <a:latin typeface="宋体" panose="02010600030101010101" pitchFamily="2" charset="-122"/>
              </a:rPr>
              <a:t>直接求解法</a:t>
            </a:r>
            <a:r>
              <a:rPr lang="zh-CN" altLang="en-US">
                <a:latin typeface="Times New Roman" panose="02020603050405020304" pitchFamily="18" charset="0"/>
              </a:rPr>
              <a:t>     </a:t>
            </a:r>
            <a:r>
              <a:rPr lang="en-US" altLang="zh-CN"/>
              <a:t>—— </a:t>
            </a:r>
            <a:r>
              <a:rPr lang="zh-CN" altLang="en-US">
                <a:latin typeface="Times New Roman" panose="02020603050405020304" pitchFamily="18" charset="0"/>
              </a:rPr>
              <a:t>一阶和二阶系统</a:t>
            </a:r>
          </a:p>
          <a:p>
            <a:pPr marL="0" indent="0" algn="just" eaLnBrk="1" hangingPunct="1">
              <a:buFont typeface="Wingdings 2" panose="05020102010507070707" pitchFamily="18" charset="2"/>
              <a:buNone/>
            </a:pPr>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宋体" panose="02010600030101010101" pitchFamily="2" charset="-122"/>
              </a:rPr>
              <a:t>间接评价法  </a:t>
            </a:r>
            <a:r>
              <a:rPr lang="zh-CN" altLang="en-US">
                <a:latin typeface="Times New Roman" panose="02020603050405020304" pitchFamily="18" charset="0"/>
              </a:rPr>
              <a:t> </a:t>
            </a:r>
            <a:r>
              <a:rPr lang="en-US" altLang="zh-CN"/>
              <a:t>—— </a:t>
            </a:r>
            <a:r>
              <a:rPr lang="zh-CN" altLang="en-US">
                <a:latin typeface="Times New Roman" panose="02020603050405020304" pitchFamily="18" charset="0"/>
              </a:rPr>
              <a:t>高阶系统</a:t>
            </a:r>
          </a:p>
          <a:p>
            <a:pPr marL="0" indent="0" algn="just" eaLnBrk="1" hangingPunct="1">
              <a:buFont typeface="Wingdings 2" panose="05020102010507070707" pitchFamily="18" charset="2"/>
              <a:buNone/>
            </a:pPr>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宋体" panose="02010600030101010101" pitchFamily="2" charset="-122"/>
              </a:rPr>
              <a:t>计算机仿真法</a:t>
            </a:r>
            <a:r>
              <a:rPr lang="zh-CN" altLang="en-US">
                <a:latin typeface="Times New Roman" panose="02020603050405020304" pitchFamily="18" charset="0"/>
              </a:rPr>
              <a:t> </a:t>
            </a:r>
            <a:r>
              <a:rPr lang="en-US" altLang="zh-CN"/>
              <a:t>—— </a:t>
            </a:r>
            <a:r>
              <a:rPr lang="zh-CN" altLang="en-US">
                <a:latin typeface="Times New Roman" panose="02020603050405020304" pitchFamily="18" charset="0"/>
              </a:rPr>
              <a:t>高阶系统</a:t>
            </a:r>
          </a:p>
          <a:p>
            <a:pPr marL="0" indent="0" algn="just" eaLnBrk="1" hangingPunct="1">
              <a:buFont typeface="Wingdings 2" panose="05020102010507070707" pitchFamily="18" charset="2"/>
              <a:buNone/>
            </a:pPr>
            <a:r>
              <a:rPr lang="zh-CN" altLang="en-US"/>
              <a:t>     本小节：典型输入信号、性能指标等内容；</a:t>
            </a:r>
          </a:p>
          <a:p>
            <a:pPr marL="0" indent="0" algn="just" eaLnBrk="1" hangingPunct="1">
              <a:buFont typeface="Wingdings 2" panose="05020102010507070707" pitchFamily="18" charset="2"/>
              <a:buNone/>
            </a:pPr>
            <a:r>
              <a:rPr lang="zh-CN" altLang="en-US"/>
              <a:t>                    一阶、二阶系统的瞬态响应；</a:t>
            </a:r>
          </a:p>
          <a:p>
            <a:pPr marL="0" indent="0" algn="just" eaLnBrk="1" hangingPunct="1">
              <a:buFont typeface="Wingdings 2" panose="05020102010507070707" pitchFamily="18" charset="2"/>
              <a:buNone/>
            </a:pPr>
            <a:r>
              <a:rPr lang="zh-CN" altLang="en-US"/>
              <a:t>                    如何处理高阶系统的瞬态响应问题。</a:t>
            </a:r>
          </a:p>
        </p:txBody>
      </p:sp>
      <p:sp>
        <p:nvSpPr>
          <p:cNvPr id="5123" name="Rectangle 3">
            <a:extLst>
              <a:ext uri="{FF2B5EF4-FFF2-40B4-BE49-F238E27FC236}">
                <a16:creationId xmlns:a16="http://schemas.microsoft.com/office/drawing/2014/main" id="{7C6C868B-90C1-4DDF-9FEF-BFC824286D37}"/>
              </a:ext>
            </a:extLst>
          </p:cNvPr>
          <p:cNvSpPr>
            <a:spLocks noGrp="1" noRot="1" noChangeArrowheads="1"/>
          </p:cNvSpPr>
          <p:nvPr>
            <p:ph type="title" idx="4294967295"/>
          </p:nvPr>
        </p:nvSpPr>
        <p:spPr>
          <a:xfrm>
            <a:off x="301625" y="228600"/>
            <a:ext cx="6861175" cy="762000"/>
          </a:xfrm>
        </p:spPr>
        <p:txBody>
          <a:bodyPr/>
          <a:lstStyle/>
          <a:p>
            <a:pPr eaLnBrk="1" hangingPunct="1"/>
            <a:r>
              <a:rPr lang="en-US" altLang="zh-CN" sz="3200" b="1">
                <a:solidFill>
                  <a:srgbClr val="FFFF00"/>
                </a:solidFill>
                <a:latin typeface="宋体" panose="02010600030101010101" pitchFamily="2" charset="-122"/>
              </a:rPr>
              <a:t>3.2  </a:t>
            </a:r>
            <a:r>
              <a:rPr lang="zh-CN" altLang="en-US" sz="3200" b="1">
                <a:solidFill>
                  <a:srgbClr val="FFFF00"/>
                </a:solidFill>
                <a:latin typeface="宋体" panose="02010600030101010101" pitchFamily="2" charset="-122"/>
              </a:rPr>
              <a:t>系统的瞬态（动态）响应分析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Effect transition="in" filter="box(in)">
                                      <p:cBhvr>
                                        <p:cTn id="7" dur="500"/>
                                        <p:tgtEl>
                                          <p:spTgt spid="1689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8962">
                                            <p:txEl>
                                              <p:pRg st="1" end="1"/>
                                            </p:txEl>
                                          </p:spTgt>
                                        </p:tgtEl>
                                        <p:attrNameLst>
                                          <p:attrName>style.visibility</p:attrName>
                                        </p:attrNameLst>
                                      </p:cBhvr>
                                      <p:to>
                                        <p:strVal val="visible"/>
                                      </p:to>
                                    </p:set>
                                    <p:animEffect transition="in" filter="box(in)">
                                      <p:cBhvr>
                                        <p:cTn id="12" dur="500"/>
                                        <p:tgtEl>
                                          <p:spTgt spid="1689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8962">
                                            <p:txEl>
                                              <p:pRg st="2" end="2"/>
                                            </p:txEl>
                                          </p:spTgt>
                                        </p:tgtEl>
                                        <p:attrNameLst>
                                          <p:attrName>style.visibility</p:attrName>
                                        </p:attrNameLst>
                                      </p:cBhvr>
                                      <p:to>
                                        <p:strVal val="visible"/>
                                      </p:to>
                                    </p:set>
                                    <p:animEffect transition="in" filter="box(in)">
                                      <p:cBhvr>
                                        <p:cTn id="17" dur="500"/>
                                        <p:tgtEl>
                                          <p:spTgt spid="1689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8962">
                                            <p:txEl>
                                              <p:pRg st="3" end="3"/>
                                            </p:txEl>
                                          </p:spTgt>
                                        </p:tgtEl>
                                        <p:attrNameLst>
                                          <p:attrName>style.visibility</p:attrName>
                                        </p:attrNameLst>
                                      </p:cBhvr>
                                      <p:to>
                                        <p:strVal val="visible"/>
                                      </p:to>
                                    </p:set>
                                    <p:animEffect transition="in" filter="box(in)">
                                      <p:cBhvr>
                                        <p:cTn id="22" dur="500"/>
                                        <p:tgtEl>
                                          <p:spTgt spid="1689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8962">
                                            <p:txEl>
                                              <p:pRg st="4" end="4"/>
                                            </p:txEl>
                                          </p:spTgt>
                                        </p:tgtEl>
                                        <p:attrNameLst>
                                          <p:attrName>style.visibility</p:attrName>
                                        </p:attrNameLst>
                                      </p:cBhvr>
                                      <p:to>
                                        <p:strVal val="visible"/>
                                      </p:to>
                                    </p:set>
                                    <p:animEffect transition="in" filter="box(in)">
                                      <p:cBhvr>
                                        <p:cTn id="27" dur="500"/>
                                        <p:tgtEl>
                                          <p:spTgt spid="1689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8962">
                                            <p:txEl>
                                              <p:pRg st="5" end="5"/>
                                            </p:txEl>
                                          </p:spTgt>
                                        </p:tgtEl>
                                        <p:attrNameLst>
                                          <p:attrName>style.visibility</p:attrName>
                                        </p:attrNameLst>
                                      </p:cBhvr>
                                      <p:to>
                                        <p:strVal val="visible"/>
                                      </p:to>
                                    </p:set>
                                    <p:animEffect transition="in" filter="box(in)">
                                      <p:cBhvr>
                                        <p:cTn id="32" dur="500"/>
                                        <p:tgtEl>
                                          <p:spTgt spid="1689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8962">
                                            <p:txEl>
                                              <p:pRg st="6" end="6"/>
                                            </p:txEl>
                                          </p:spTgt>
                                        </p:tgtEl>
                                        <p:attrNameLst>
                                          <p:attrName>style.visibility</p:attrName>
                                        </p:attrNameLst>
                                      </p:cBhvr>
                                      <p:to>
                                        <p:strVal val="visible"/>
                                      </p:to>
                                    </p:set>
                                    <p:animEffect transition="in" filter="box(in)">
                                      <p:cBhvr>
                                        <p:cTn id="37" dur="500"/>
                                        <p:tgtEl>
                                          <p:spTgt spid="16896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8962">
                                            <p:txEl>
                                              <p:pRg st="7" end="7"/>
                                            </p:txEl>
                                          </p:spTgt>
                                        </p:tgtEl>
                                        <p:attrNameLst>
                                          <p:attrName>style.visibility</p:attrName>
                                        </p:attrNameLst>
                                      </p:cBhvr>
                                      <p:to>
                                        <p:strVal val="visible"/>
                                      </p:to>
                                    </p:set>
                                    <p:animEffect transition="in" filter="box(in)">
                                      <p:cBhvr>
                                        <p:cTn id="42" dur="500"/>
                                        <p:tgtEl>
                                          <p:spTgt spid="16896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8962">
                                            <p:txEl>
                                              <p:pRg st="8" end="8"/>
                                            </p:txEl>
                                          </p:spTgt>
                                        </p:tgtEl>
                                        <p:attrNameLst>
                                          <p:attrName>style.visibility</p:attrName>
                                        </p:attrNameLst>
                                      </p:cBhvr>
                                      <p:to>
                                        <p:strVal val="visible"/>
                                      </p:to>
                                    </p:set>
                                    <p:animEffect transition="in" filter="box(in)">
                                      <p:cBhvr>
                                        <p:cTn id="47" dur="500"/>
                                        <p:tgtEl>
                                          <p:spTgt spid="16896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8962">
                                            <p:txEl>
                                              <p:pRg st="9" end="9"/>
                                            </p:txEl>
                                          </p:spTgt>
                                        </p:tgtEl>
                                        <p:attrNameLst>
                                          <p:attrName>style.visibility</p:attrName>
                                        </p:attrNameLst>
                                      </p:cBhvr>
                                      <p:to>
                                        <p:strVal val="visible"/>
                                      </p:to>
                                    </p:set>
                                    <p:animEffect transition="in" filter="box(in)">
                                      <p:cBhvr>
                                        <p:cTn id="52" dur="500"/>
                                        <p:tgtEl>
                                          <p:spTgt spid="1689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bldLvl="5"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26853468-AC86-4686-A2EA-69EF252061B7}"/>
              </a:ext>
            </a:extLst>
          </p:cNvPr>
          <p:cNvSpPr>
            <a:spLocks noGrp="1" noChangeArrowheads="1"/>
          </p:cNvSpPr>
          <p:nvPr>
            <p:ph type="title"/>
          </p:nvPr>
        </p:nvSpPr>
        <p:spPr>
          <a:xfrm>
            <a:off x="2667000" y="0"/>
            <a:ext cx="4191000" cy="762000"/>
          </a:xfrm>
        </p:spPr>
        <p:txBody>
          <a:bodyPr/>
          <a:lstStyle/>
          <a:p>
            <a:pPr eaLnBrk="1" hangingPunct="1"/>
            <a:r>
              <a:rPr lang="zh-CN" altLang="en-US" sz="3600" b="1">
                <a:solidFill>
                  <a:schemeClr val="bg1"/>
                </a:solidFill>
              </a:rPr>
              <a:t>一阶系统时域分析</a:t>
            </a:r>
          </a:p>
        </p:txBody>
      </p:sp>
      <p:grpSp>
        <p:nvGrpSpPr>
          <p:cNvPr id="217167" name="Group 79">
            <a:extLst>
              <a:ext uri="{FF2B5EF4-FFF2-40B4-BE49-F238E27FC236}">
                <a16:creationId xmlns:a16="http://schemas.microsoft.com/office/drawing/2014/main" id="{D47C4B36-7BC3-4773-B2B9-CE10BCFF60B0}"/>
              </a:ext>
            </a:extLst>
          </p:cNvPr>
          <p:cNvGrpSpPr>
            <a:grpSpLocks/>
          </p:cNvGrpSpPr>
          <p:nvPr/>
        </p:nvGrpSpPr>
        <p:grpSpPr bwMode="auto">
          <a:xfrm>
            <a:off x="190500" y="563563"/>
            <a:ext cx="8420100" cy="960437"/>
            <a:chOff x="120" y="355"/>
            <a:chExt cx="5304" cy="605"/>
          </a:xfrm>
        </p:grpSpPr>
        <p:sp>
          <p:nvSpPr>
            <p:cNvPr id="15426" name="Rectangle 4">
              <a:extLst>
                <a:ext uri="{FF2B5EF4-FFF2-40B4-BE49-F238E27FC236}">
                  <a16:creationId xmlns:a16="http://schemas.microsoft.com/office/drawing/2014/main" id="{5B2C1059-41AF-472B-BF7B-0E9E0270396E}"/>
                </a:ext>
              </a:extLst>
            </p:cNvPr>
            <p:cNvSpPr>
              <a:spLocks noChangeArrowheads="1"/>
            </p:cNvSpPr>
            <p:nvPr/>
          </p:nvSpPr>
          <p:spPr bwMode="auto">
            <a:xfrm>
              <a:off x="120" y="475"/>
              <a:ext cx="28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chemeClr val="bg1"/>
                  </a:solidFill>
                </a:rPr>
                <a:t>无零点的一阶系统</a:t>
              </a:r>
              <a:r>
                <a:rPr kumimoji="1" lang="en-US" altLang="zh-CN" b="1">
                  <a:solidFill>
                    <a:schemeClr val="bg1"/>
                  </a:solidFill>
                  <a:cs typeface="Times New Roman" panose="02020603050405020304" pitchFamily="18" charset="0"/>
                </a:rPr>
                <a:t>Φ(s)=</a:t>
              </a:r>
            </a:p>
          </p:txBody>
        </p:sp>
        <p:grpSp>
          <p:nvGrpSpPr>
            <p:cNvPr id="15427" name="Group 5">
              <a:extLst>
                <a:ext uri="{FF2B5EF4-FFF2-40B4-BE49-F238E27FC236}">
                  <a16:creationId xmlns:a16="http://schemas.microsoft.com/office/drawing/2014/main" id="{50658563-5825-4304-BC43-CF3DEED88430}"/>
                </a:ext>
              </a:extLst>
            </p:cNvPr>
            <p:cNvGrpSpPr>
              <a:grpSpLocks/>
            </p:cNvGrpSpPr>
            <p:nvPr/>
          </p:nvGrpSpPr>
          <p:grpSpPr bwMode="auto">
            <a:xfrm>
              <a:off x="3010" y="384"/>
              <a:ext cx="542" cy="520"/>
              <a:chOff x="1810" y="1256"/>
              <a:chExt cx="542" cy="520"/>
            </a:xfrm>
          </p:grpSpPr>
          <p:grpSp>
            <p:nvGrpSpPr>
              <p:cNvPr id="15434" name="Group 6">
                <a:extLst>
                  <a:ext uri="{FF2B5EF4-FFF2-40B4-BE49-F238E27FC236}">
                    <a16:creationId xmlns:a16="http://schemas.microsoft.com/office/drawing/2014/main" id="{22340483-DD0D-435B-9046-13146AD14CF5}"/>
                  </a:ext>
                </a:extLst>
              </p:cNvPr>
              <p:cNvGrpSpPr>
                <a:grpSpLocks/>
              </p:cNvGrpSpPr>
              <p:nvPr/>
            </p:nvGrpSpPr>
            <p:grpSpPr bwMode="auto">
              <a:xfrm>
                <a:off x="1810" y="1488"/>
                <a:ext cx="542" cy="288"/>
                <a:chOff x="1810" y="1488"/>
                <a:chExt cx="542" cy="288"/>
              </a:xfrm>
            </p:grpSpPr>
            <p:sp>
              <p:nvSpPr>
                <p:cNvPr id="15436" name="Text Box 7">
                  <a:extLst>
                    <a:ext uri="{FF2B5EF4-FFF2-40B4-BE49-F238E27FC236}">
                      <a16:creationId xmlns:a16="http://schemas.microsoft.com/office/drawing/2014/main" id="{23E6E500-B2C4-4157-955E-F823A6E3734D}"/>
                    </a:ext>
                  </a:extLst>
                </p:cNvPr>
                <p:cNvSpPr txBox="1">
                  <a:spLocks noChangeArrowheads="1"/>
                </p:cNvSpPr>
                <p:nvPr/>
              </p:nvSpPr>
              <p:spPr bwMode="auto">
                <a:xfrm>
                  <a:off x="1824" y="14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Ts+1</a:t>
                  </a:r>
                </a:p>
              </p:txBody>
            </p:sp>
            <p:sp>
              <p:nvSpPr>
                <p:cNvPr id="15437" name="Line 8">
                  <a:extLst>
                    <a:ext uri="{FF2B5EF4-FFF2-40B4-BE49-F238E27FC236}">
                      <a16:creationId xmlns:a16="http://schemas.microsoft.com/office/drawing/2014/main" id="{F82E7519-2C85-46D8-A587-3C013124BAE5}"/>
                    </a:ext>
                  </a:extLst>
                </p:cNvPr>
                <p:cNvSpPr>
                  <a:spLocks noChangeShapeType="1"/>
                </p:cNvSpPr>
                <p:nvPr/>
              </p:nvSpPr>
              <p:spPr bwMode="auto">
                <a:xfrm>
                  <a:off x="1810" y="1536"/>
                  <a:ext cx="510"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35" name="Text Box 9">
                <a:extLst>
                  <a:ext uri="{FF2B5EF4-FFF2-40B4-BE49-F238E27FC236}">
                    <a16:creationId xmlns:a16="http://schemas.microsoft.com/office/drawing/2014/main" id="{80FAA99C-74DE-4375-850E-81626B3A53C6}"/>
                  </a:ext>
                </a:extLst>
              </p:cNvPr>
              <p:cNvSpPr txBox="1">
                <a:spLocks noChangeArrowheads="1"/>
              </p:cNvSpPr>
              <p:nvPr/>
            </p:nvSpPr>
            <p:spPr bwMode="auto">
              <a:xfrm>
                <a:off x="1984" y="125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1</a:t>
                </a:r>
              </a:p>
            </p:txBody>
          </p:sp>
        </p:grpSp>
        <p:sp>
          <p:nvSpPr>
            <p:cNvPr id="15428" name="Text Box 10">
              <a:extLst>
                <a:ext uri="{FF2B5EF4-FFF2-40B4-BE49-F238E27FC236}">
                  <a16:creationId xmlns:a16="http://schemas.microsoft.com/office/drawing/2014/main" id="{33C4DEFB-78D2-4C9C-86B9-5E39BD3B86BE}"/>
                </a:ext>
              </a:extLst>
            </p:cNvPr>
            <p:cNvSpPr txBox="1">
              <a:spLocks noChangeArrowheads="1"/>
            </p:cNvSpPr>
            <p:nvPr/>
          </p:nvSpPr>
          <p:spPr bwMode="auto">
            <a:xfrm>
              <a:off x="3552" y="40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 </a:t>
              </a:r>
              <a:r>
                <a:rPr kumimoji="1" lang="en-US" altLang="zh-CN" sz="2400" b="1">
                  <a:solidFill>
                    <a:srgbClr val="3FFF03"/>
                  </a:solidFill>
                </a:rPr>
                <a:t>T</a:t>
              </a:r>
            </a:p>
          </p:txBody>
        </p:sp>
        <p:sp>
          <p:nvSpPr>
            <p:cNvPr id="15429" name="Line 11">
              <a:extLst>
                <a:ext uri="{FF2B5EF4-FFF2-40B4-BE49-F238E27FC236}">
                  <a16:creationId xmlns:a16="http://schemas.microsoft.com/office/drawing/2014/main" id="{B2EF5E82-1B6E-4AE9-9DC8-98C2E98E78E4}"/>
                </a:ext>
              </a:extLst>
            </p:cNvPr>
            <p:cNvSpPr>
              <a:spLocks noChangeShapeType="1"/>
            </p:cNvSpPr>
            <p:nvPr/>
          </p:nvSpPr>
          <p:spPr bwMode="auto">
            <a:xfrm>
              <a:off x="3888" y="547"/>
              <a:ext cx="384" cy="0"/>
            </a:xfrm>
            <a:prstGeom prst="line">
              <a:avLst/>
            </a:prstGeom>
            <a:noFill/>
            <a:ln w="31750">
              <a:solidFill>
                <a:srgbClr val="3FFF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30" name="Text Box 12">
              <a:extLst>
                <a:ext uri="{FF2B5EF4-FFF2-40B4-BE49-F238E27FC236}">
                  <a16:creationId xmlns:a16="http://schemas.microsoft.com/office/drawing/2014/main" id="{4B860498-63BA-468A-979A-B14CB7AEF9A1}"/>
                </a:ext>
              </a:extLst>
            </p:cNvPr>
            <p:cNvSpPr txBox="1">
              <a:spLocks noChangeArrowheads="1"/>
            </p:cNvSpPr>
            <p:nvPr/>
          </p:nvSpPr>
          <p:spPr bwMode="auto">
            <a:xfrm>
              <a:off x="4224" y="355"/>
              <a:ext cx="12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rgbClr val="3FFF03"/>
                  </a:solidFill>
                </a:rPr>
                <a:t>时间常数</a:t>
              </a:r>
            </a:p>
          </p:txBody>
        </p:sp>
        <p:grpSp>
          <p:nvGrpSpPr>
            <p:cNvPr id="15431" name="Group 13">
              <a:extLst>
                <a:ext uri="{FF2B5EF4-FFF2-40B4-BE49-F238E27FC236}">
                  <a16:creationId xmlns:a16="http://schemas.microsoft.com/office/drawing/2014/main" id="{49C36407-5D0E-49A6-AF52-7B987CC2BC54}"/>
                </a:ext>
              </a:extLst>
            </p:cNvPr>
            <p:cNvGrpSpPr>
              <a:grpSpLocks/>
            </p:cNvGrpSpPr>
            <p:nvPr/>
          </p:nvGrpSpPr>
          <p:grpSpPr bwMode="auto">
            <a:xfrm>
              <a:off x="3744" y="672"/>
              <a:ext cx="1536" cy="288"/>
              <a:chOff x="3744" y="1152"/>
              <a:chExt cx="1536" cy="288"/>
            </a:xfrm>
          </p:grpSpPr>
          <p:sp>
            <p:nvSpPr>
              <p:cNvPr id="15432" name="Rectangle 14">
                <a:extLst>
                  <a:ext uri="{FF2B5EF4-FFF2-40B4-BE49-F238E27FC236}">
                    <a16:creationId xmlns:a16="http://schemas.microsoft.com/office/drawing/2014/main" id="{E19FEE5C-C784-4D90-9C61-FC140AEB9039}"/>
                  </a:ext>
                </a:extLst>
              </p:cNvPr>
              <p:cNvSpPr>
                <a:spLocks noChangeArrowheads="1"/>
              </p:cNvSpPr>
              <p:nvPr/>
            </p:nvSpPr>
            <p:spPr bwMode="auto">
              <a:xfrm>
                <a:off x="3744" y="1152"/>
                <a:ext cx="153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433" name="Text Box 15">
                <a:extLst>
                  <a:ext uri="{FF2B5EF4-FFF2-40B4-BE49-F238E27FC236}">
                    <a16:creationId xmlns:a16="http://schemas.microsoft.com/office/drawing/2014/main" id="{72208AB1-53BD-43F2-81C4-AA2694EA6234}"/>
                  </a:ext>
                </a:extLst>
              </p:cNvPr>
              <p:cNvSpPr txBox="1">
                <a:spLocks noChangeArrowheads="1"/>
              </p:cNvSpPr>
              <p:nvPr/>
            </p:nvSpPr>
            <p:spPr bwMode="auto">
              <a:xfrm>
                <a:off x="3744" y="1152"/>
                <a:ext cx="15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F400F4"/>
                    </a:solidFill>
                  </a:rPr>
                  <a:t>(</a:t>
                </a:r>
                <a:r>
                  <a:rPr kumimoji="1" lang="zh-CN" altLang="en-US" sz="2000" b="1">
                    <a:solidFill>
                      <a:srgbClr val="F400F4"/>
                    </a:solidFill>
                  </a:rPr>
                  <a:t>画图时取</a:t>
                </a:r>
                <a:r>
                  <a:rPr kumimoji="1" lang="en-US" altLang="zh-CN" sz="2000" b="1">
                    <a:solidFill>
                      <a:srgbClr val="F400F4"/>
                    </a:solidFill>
                  </a:rPr>
                  <a:t>T=0.5)</a:t>
                </a:r>
              </a:p>
            </p:txBody>
          </p:sp>
        </p:grpSp>
      </p:grpSp>
      <p:graphicFrame>
        <p:nvGraphicFramePr>
          <p:cNvPr id="217104" name="Object 16">
            <a:extLst>
              <a:ext uri="{FF2B5EF4-FFF2-40B4-BE49-F238E27FC236}">
                <a16:creationId xmlns:a16="http://schemas.microsoft.com/office/drawing/2014/main" id="{DBF666E9-B618-4ED5-BEB3-E70F223396DA}"/>
              </a:ext>
            </a:extLst>
          </p:cNvPr>
          <p:cNvGraphicFramePr>
            <a:graphicFrameLocks noChangeAspect="1"/>
          </p:cNvGraphicFramePr>
          <p:nvPr/>
        </p:nvGraphicFramePr>
        <p:xfrm>
          <a:off x="1766888" y="2360613"/>
          <a:ext cx="6538912" cy="4421187"/>
        </p:xfrm>
        <a:graphic>
          <a:graphicData uri="http://schemas.openxmlformats.org/presentationml/2006/ole">
            <mc:AlternateContent xmlns:mc="http://schemas.openxmlformats.org/markup-compatibility/2006">
              <mc:Choice xmlns:v="urn:schemas-microsoft-com:vml" Requires="v">
                <p:oleObj spid="_x0000_s15648" name="BMP 图象" r:id="rId3" imgW="4390476" imgH="3390476" progId="Paint.Picture">
                  <p:embed/>
                </p:oleObj>
              </mc:Choice>
              <mc:Fallback>
                <p:oleObj name="BMP 图象" r:id="rId3" imgW="4390476" imgH="3390476" progId="Paint.Picture">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8" y="2360613"/>
                        <a:ext cx="6538912"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05" name="Text Box 17">
            <a:extLst>
              <a:ext uri="{FF2B5EF4-FFF2-40B4-BE49-F238E27FC236}">
                <a16:creationId xmlns:a16="http://schemas.microsoft.com/office/drawing/2014/main" id="{BE024454-7163-42F7-9CA5-B23D005BA674}"/>
              </a:ext>
            </a:extLst>
          </p:cNvPr>
          <p:cNvSpPr txBox="1">
            <a:spLocks noChangeArrowheads="1"/>
          </p:cNvSpPr>
          <p:nvPr/>
        </p:nvSpPr>
        <p:spPr bwMode="auto">
          <a:xfrm>
            <a:off x="609600" y="2446338"/>
            <a:ext cx="609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rgbClr val="3FFF03"/>
                </a:solidFill>
              </a:rPr>
              <a:t>单</a:t>
            </a:r>
          </a:p>
          <a:p>
            <a:pPr eaLnBrk="1" hangingPunct="1">
              <a:spcBef>
                <a:spcPct val="50000"/>
              </a:spcBef>
              <a:buFontTx/>
              <a:buNone/>
            </a:pPr>
            <a:r>
              <a:rPr kumimoji="1" lang="zh-CN" altLang="en-US" sz="2800" b="1">
                <a:solidFill>
                  <a:srgbClr val="3FFF03"/>
                </a:solidFill>
              </a:rPr>
              <a:t>位</a:t>
            </a:r>
          </a:p>
          <a:p>
            <a:pPr eaLnBrk="1" hangingPunct="1">
              <a:spcBef>
                <a:spcPct val="50000"/>
              </a:spcBef>
              <a:buFontTx/>
              <a:buNone/>
            </a:pPr>
            <a:r>
              <a:rPr kumimoji="1" lang="zh-CN" altLang="en-US" sz="2800" b="1">
                <a:solidFill>
                  <a:srgbClr val="3FFF03"/>
                </a:solidFill>
              </a:rPr>
              <a:t>脉</a:t>
            </a:r>
          </a:p>
          <a:p>
            <a:pPr eaLnBrk="1" hangingPunct="1">
              <a:spcBef>
                <a:spcPct val="50000"/>
              </a:spcBef>
              <a:buFontTx/>
              <a:buNone/>
            </a:pPr>
            <a:r>
              <a:rPr kumimoji="1" lang="zh-CN" altLang="en-US" sz="2800" b="1">
                <a:solidFill>
                  <a:srgbClr val="3FFF03"/>
                </a:solidFill>
              </a:rPr>
              <a:t>冲</a:t>
            </a:r>
          </a:p>
          <a:p>
            <a:pPr eaLnBrk="1" hangingPunct="1">
              <a:spcBef>
                <a:spcPct val="50000"/>
              </a:spcBef>
              <a:buFontTx/>
              <a:buNone/>
            </a:pPr>
            <a:r>
              <a:rPr kumimoji="1" lang="zh-CN" altLang="en-US" sz="2800" b="1">
                <a:solidFill>
                  <a:srgbClr val="3FFF03"/>
                </a:solidFill>
              </a:rPr>
              <a:t>响</a:t>
            </a:r>
          </a:p>
          <a:p>
            <a:pPr eaLnBrk="1" hangingPunct="1">
              <a:spcBef>
                <a:spcPct val="50000"/>
              </a:spcBef>
              <a:buFontTx/>
              <a:buNone/>
            </a:pPr>
            <a:r>
              <a:rPr kumimoji="1" lang="zh-CN" altLang="en-US" sz="2800" b="1">
                <a:solidFill>
                  <a:srgbClr val="3FFF03"/>
                </a:solidFill>
              </a:rPr>
              <a:t>应</a:t>
            </a:r>
          </a:p>
        </p:txBody>
      </p:sp>
      <p:sp>
        <p:nvSpPr>
          <p:cNvPr id="217106" name="Text Box 18">
            <a:extLst>
              <a:ext uri="{FF2B5EF4-FFF2-40B4-BE49-F238E27FC236}">
                <a16:creationId xmlns:a16="http://schemas.microsoft.com/office/drawing/2014/main" id="{9C0EDE87-1462-4062-A019-BE8ACF9D9BF0}"/>
              </a:ext>
            </a:extLst>
          </p:cNvPr>
          <p:cNvSpPr txBox="1">
            <a:spLocks noChangeArrowheads="1"/>
          </p:cNvSpPr>
          <p:nvPr/>
        </p:nvSpPr>
        <p:spPr bwMode="auto">
          <a:xfrm>
            <a:off x="3995738" y="36449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FF0000"/>
                </a:solidFill>
              </a:rPr>
              <a:t>k</a:t>
            </a:r>
            <a:r>
              <a:rPr kumimoji="1" lang="en-US" altLang="zh-CN" sz="2000" b="1" baseline="30000">
                <a:solidFill>
                  <a:srgbClr val="FF0000"/>
                </a:solidFill>
              </a:rPr>
              <a:t>’</a:t>
            </a:r>
            <a:r>
              <a:rPr kumimoji="1" lang="en-US" altLang="zh-CN" sz="2000" b="1">
                <a:solidFill>
                  <a:srgbClr val="FF0000"/>
                </a:solidFill>
              </a:rPr>
              <a:t>(0)=-1/T</a:t>
            </a:r>
            <a:r>
              <a:rPr kumimoji="1" lang="en-US" altLang="zh-CN" sz="2000" b="1" baseline="30000">
                <a:solidFill>
                  <a:srgbClr val="FF0000"/>
                </a:solidFill>
              </a:rPr>
              <a:t>2</a:t>
            </a:r>
            <a:endParaRPr kumimoji="1" lang="en-US" altLang="zh-CN" sz="2000" b="1">
              <a:solidFill>
                <a:srgbClr val="FF0000"/>
              </a:solidFill>
            </a:endParaRPr>
          </a:p>
        </p:txBody>
      </p:sp>
      <p:grpSp>
        <p:nvGrpSpPr>
          <p:cNvPr id="217107" name="Group 19">
            <a:extLst>
              <a:ext uri="{FF2B5EF4-FFF2-40B4-BE49-F238E27FC236}">
                <a16:creationId xmlns:a16="http://schemas.microsoft.com/office/drawing/2014/main" id="{5BC9D157-C435-4DE8-88D2-380A07FEDEC7}"/>
              </a:ext>
            </a:extLst>
          </p:cNvPr>
          <p:cNvGrpSpPr>
            <a:grpSpLocks/>
          </p:cNvGrpSpPr>
          <p:nvPr/>
        </p:nvGrpSpPr>
        <p:grpSpPr bwMode="auto">
          <a:xfrm>
            <a:off x="304800" y="1431925"/>
            <a:ext cx="1968500" cy="701675"/>
            <a:chOff x="1056" y="864"/>
            <a:chExt cx="1240" cy="442"/>
          </a:xfrm>
        </p:grpSpPr>
        <p:grpSp>
          <p:nvGrpSpPr>
            <p:cNvPr id="15412" name="Group 20">
              <a:extLst>
                <a:ext uri="{FF2B5EF4-FFF2-40B4-BE49-F238E27FC236}">
                  <a16:creationId xmlns:a16="http://schemas.microsoft.com/office/drawing/2014/main" id="{59B90482-3532-43FC-877B-13408EC3399C}"/>
                </a:ext>
              </a:extLst>
            </p:cNvPr>
            <p:cNvGrpSpPr>
              <a:grpSpLocks/>
            </p:cNvGrpSpPr>
            <p:nvPr/>
          </p:nvGrpSpPr>
          <p:grpSpPr bwMode="auto">
            <a:xfrm>
              <a:off x="1056" y="888"/>
              <a:ext cx="824" cy="418"/>
              <a:chOff x="1056" y="888"/>
              <a:chExt cx="824" cy="418"/>
            </a:xfrm>
          </p:grpSpPr>
          <p:sp>
            <p:nvSpPr>
              <p:cNvPr id="15420" name="Text Box 21">
                <a:extLst>
                  <a:ext uri="{FF2B5EF4-FFF2-40B4-BE49-F238E27FC236}">
                    <a16:creationId xmlns:a16="http://schemas.microsoft.com/office/drawing/2014/main" id="{AD867BDF-09F8-4CD7-963B-D71F05F1F798}"/>
                  </a:ext>
                </a:extLst>
              </p:cNvPr>
              <p:cNvSpPr txBox="1">
                <a:spLocks noChangeArrowheads="1"/>
              </p:cNvSpPr>
              <p:nvPr/>
            </p:nvSpPr>
            <p:spPr bwMode="auto">
              <a:xfrm>
                <a:off x="1056" y="912"/>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3FFF03"/>
                    </a:solidFill>
                  </a:rPr>
                  <a:t>k(t)=</a:t>
                </a:r>
              </a:p>
            </p:txBody>
          </p:sp>
          <p:grpSp>
            <p:nvGrpSpPr>
              <p:cNvPr id="15421" name="Group 22">
                <a:extLst>
                  <a:ext uri="{FF2B5EF4-FFF2-40B4-BE49-F238E27FC236}">
                    <a16:creationId xmlns:a16="http://schemas.microsoft.com/office/drawing/2014/main" id="{06100E64-1645-4573-B53D-328251EF4AFB}"/>
                  </a:ext>
                </a:extLst>
              </p:cNvPr>
              <p:cNvGrpSpPr>
                <a:grpSpLocks/>
              </p:cNvGrpSpPr>
              <p:nvPr/>
            </p:nvGrpSpPr>
            <p:grpSpPr bwMode="auto">
              <a:xfrm>
                <a:off x="1584" y="888"/>
                <a:ext cx="296" cy="418"/>
                <a:chOff x="1584" y="888"/>
                <a:chExt cx="296" cy="418"/>
              </a:xfrm>
            </p:grpSpPr>
            <p:grpSp>
              <p:nvGrpSpPr>
                <p:cNvPr id="15422" name="Group 23">
                  <a:extLst>
                    <a:ext uri="{FF2B5EF4-FFF2-40B4-BE49-F238E27FC236}">
                      <a16:creationId xmlns:a16="http://schemas.microsoft.com/office/drawing/2014/main" id="{B78D932B-A99B-4208-9311-CD779BC27E6A}"/>
                    </a:ext>
                  </a:extLst>
                </p:cNvPr>
                <p:cNvGrpSpPr>
                  <a:grpSpLocks/>
                </p:cNvGrpSpPr>
                <p:nvPr/>
              </p:nvGrpSpPr>
              <p:grpSpPr bwMode="auto">
                <a:xfrm>
                  <a:off x="1584" y="1056"/>
                  <a:ext cx="240" cy="250"/>
                  <a:chOff x="1584" y="1056"/>
                  <a:chExt cx="240" cy="250"/>
                </a:xfrm>
              </p:grpSpPr>
              <p:sp>
                <p:nvSpPr>
                  <p:cNvPr id="15424" name="Line 24">
                    <a:extLst>
                      <a:ext uri="{FF2B5EF4-FFF2-40B4-BE49-F238E27FC236}">
                        <a16:creationId xmlns:a16="http://schemas.microsoft.com/office/drawing/2014/main" id="{2DC472F3-1FE1-48EA-BC8F-92C069406A3D}"/>
                      </a:ext>
                    </a:extLst>
                  </p:cNvPr>
                  <p:cNvSpPr>
                    <a:spLocks noChangeShapeType="1"/>
                  </p:cNvSpPr>
                  <p:nvPr/>
                </p:nvSpPr>
                <p:spPr bwMode="auto">
                  <a:xfrm>
                    <a:off x="1608" y="1104"/>
                    <a:ext cx="192" cy="0"/>
                  </a:xfrm>
                  <a:prstGeom prst="line">
                    <a:avLst/>
                  </a:prstGeom>
                  <a:noFill/>
                  <a:ln w="25400">
                    <a:solidFill>
                      <a:srgbClr val="3FFF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5" name="Text Box 25">
                    <a:extLst>
                      <a:ext uri="{FF2B5EF4-FFF2-40B4-BE49-F238E27FC236}">
                        <a16:creationId xmlns:a16="http://schemas.microsoft.com/office/drawing/2014/main" id="{D09E3AEB-2A01-4A84-B553-F59740DFB0FD}"/>
                      </a:ext>
                    </a:extLst>
                  </p:cNvPr>
                  <p:cNvSpPr txBox="1">
                    <a:spLocks noChangeArrowheads="1"/>
                  </p:cNvSpPr>
                  <p:nvPr/>
                </p:nvSpPr>
                <p:spPr bwMode="auto">
                  <a:xfrm>
                    <a:off x="1584" y="105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3FFF03"/>
                        </a:solidFill>
                      </a:rPr>
                      <a:t>T</a:t>
                    </a:r>
                  </a:p>
                </p:txBody>
              </p:sp>
            </p:grpSp>
            <p:sp>
              <p:nvSpPr>
                <p:cNvPr id="15423" name="Text Box 26">
                  <a:extLst>
                    <a:ext uri="{FF2B5EF4-FFF2-40B4-BE49-F238E27FC236}">
                      <a16:creationId xmlns:a16="http://schemas.microsoft.com/office/drawing/2014/main" id="{7D4FB2C4-ADD0-4F08-A762-F5E151B59FCD}"/>
                    </a:ext>
                  </a:extLst>
                </p:cNvPr>
                <p:cNvSpPr txBox="1">
                  <a:spLocks noChangeArrowheads="1"/>
                </p:cNvSpPr>
                <p:nvPr/>
              </p:nvSpPr>
              <p:spPr bwMode="auto">
                <a:xfrm>
                  <a:off x="1592" y="88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3FFF03"/>
                      </a:solidFill>
                    </a:rPr>
                    <a:t>1</a:t>
                  </a:r>
                </a:p>
              </p:txBody>
            </p:sp>
          </p:grpSp>
        </p:grpSp>
        <p:grpSp>
          <p:nvGrpSpPr>
            <p:cNvPr id="15413" name="Group 27">
              <a:extLst>
                <a:ext uri="{FF2B5EF4-FFF2-40B4-BE49-F238E27FC236}">
                  <a16:creationId xmlns:a16="http://schemas.microsoft.com/office/drawing/2014/main" id="{296749DB-31E2-45C9-BE92-E229224539AA}"/>
                </a:ext>
              </a:extLst>
            </p:cNvPr>
            <p:cNvGrpSpPr>
              <a:grpSpLocks/>
            </p:cNvGrpSpPr>
            <p:nvPr/>
          </p:nvGrpSpPr>
          <p:grpSpPr bwMode="auto">
            <a:xfrm>
              <a:off x="1768" y="864"/>
              <a:ext cx="528" cy="405"/>
              <a:chOff x="2448" y="872"/>
              <a:chExt cx="528" cy="405"/>
            </a:xfrm>
          </p:grpSpPr>
          <p:sp>
            <p:nvSpPr>
              <p:cNvPr id="15414" name="Text Box 28">
                <a:extLst>
                  <a:ext uri="{FF2B5EF4-FFF2-40B4-BE49-F238E27FC236}">
                    <a16:creationId xmlns:a16="http://schemas.microsoft.com/office/drawing/2014/main" id="{053D0E79-4A7F-4BB9-8EEB-AC8279855A20}"/>
                  </a:ext>
                </a:extLst>
              </p:cNvPr>
              <p:cNvSpPr txBox="1">
                <a:spLocks noChangeArrowheads="1"/>
              </p:cNvSpPr>
              <p:nvPr/>
            </p:nvSpPr>
            <p:spPr bwMode="auto">
              <a:xfrm>
                <a:off x="2448" y="91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3FFF03"/>
                    </a:solidFill>
                  </a:rPr>
                  <a:t>e</a:t>
                </a:r>
                <a:r>
                  <a:rPr kumimoji="1" lang="en-US" altLang="zh-CN" b="1" baseline="30000">
                    <a:solidFill>
                      <a:srgbClr val="3FFF03"/>
                    </a:solidFill>
                  </a:rPr>
                  <a:t>-</a:t>
                </a:r>
                <a:endParaRPr kumimoji="1" lang="en-US" altLang="zh-CN" b="1">
                  <a:solidFill>
                    <a:srgbClr val="3FFF03"/>
                  </a:solidFill>
                </a:endParaRPr>
              </a:p>
            </p:txBody>
          </p:sp>
          <p:grpSp>
            <p:nvGrpSpPr>
              <p:cNvPr id="15415" name="Group 29">
                <a:extLst>
                  <a:ext uri="{FF2B5EF4-FFF2-40B4-BE49-F238E27FC236}">
                    <a16:creationId xmlns:a16="http://schemas.microsoft.com/office/drawing/2014/main" id="{C9F31C17-654E-4855-BA0C-DFF6E1C213D7}"/>
                  </a:ext>
                </a:extLst>
              </p:cNvPr>
              <p:cNvGrpSpPr>
                <a:grpSpLocks/>
              </p:cNvGrpSpPr>
              <p:nvPr/>
            </p:nvGrpSpPr>
            <p:grpSpPr bwMode="auto">
              <a:xfrm>
                <a:off x="2664" y="872"/>
                <a:ext cx="312" cy="391"/>
                <a:chOff x="2976" y="896"/>
                <a:chExt cx="312" cy="391"/>
              </a:xfrm>
            </p:grpSpPr>
            <p:grpSp>
              <p:nvGrpSpPr>
                <p:cNvPr id="15416" name="Group 30">
                  <a:extLst>
                    <a:ext uri="{FF2B5EF4-FFF2-40B4-BE49-F238E27FC236}">
                      <a16:creationId xmlns:a16="http://schemas.microsoft.com/office/drawing/2014/main" id="{FBEE88F4-3A49-4672-BE28-1B404DBA3506}"/>
                    </a:ext>
                  </a:extLst>
                </p:cNvPr>
                <p:cNvGrpSpPr>
                  <a:grpSpLocks/>
                </p:cNvGrpSpPr>
                <p:nvPr/>
              </p:nvGrpSpPr>
              <p:grpSpPr bwMode="auto">
                <a:xfrm>
                  <a:off x="2976" y="1056"/>
                  <a:ext cx="240" cy="231"/>
                  <a:chOff x="2976" y="1056"/>
                  <a:chExt cx="240" cy="231"/>
                </a:xfrm>
              </p:grpSpPr>
              <p:sp>
                <p:nvSpPr>
                  <p:cNvPr id="15418" name="Text Box 31">
                    <a:extLst>
                      <a:ext uri="{FF2B5EF4-FFF2-40B4-BE49-F238E27FC236}">
                        <a16:creationId xmlns:a16="http://schemas.microsoft.com/office/drawing/2014/main" id="{BABA63D5-B042-438C-BDCC-1C052B2DB7CA}"/>
                      </a:ext>
                    </a:extLst>
                  </p:cNvPr>
                  <p:cNvSpPr txBox="1">
                    <a:spLocks noChangeArrowheads="1"/>
                  </p:cNvSpPr>
                  <p:nvPr/>
                </p:nvSpPr>
                <p:spPr bwMode="auto">
                  <a:xfrm>
                    <a:off x="2976" y="10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800" b="1">
                        <a:solidFill>
                          <a:srgbClr val="3FFF03"/>
                        </a:solidFill>
                      </a:rPr>
                      <a:t>T</a:t>
                    </a:r>
                  </a:p>
                </p:txBody>
              </p:sp>
              <p:sp>
                <p:nvSpPr>
                  <p:cNvPr id="15419" name="Line 32">
                    <a:extLst>
                      <a:ext uri="{FF2B5EF4-FFF2-40B4-BE49-F238E27FC236}">
                        <a16:creationId xmlns:a16="http://schemas.microsoft.com/office/drawing/2014/main" id="{744ED6B2-3504-45A5-B762-C1EF2238D52F}"/>
                      </a:ext>
                    </a:extLst>
                  </p:cNvPr>
                  <p:cNvSpPr>
                    <a:spLocks noChangeShapeType="1"/>
                  </p:cNvSpPr>
                  <p:nvPr/>
                </p:nvSpPr>
                <p:spPr bwMode="auto">
                  <a:xfrm>
                    <a:off x="3008" y="1096"/>
                    <a:ext cx="144" cy="0"/>
                  </a:xfrm>
                  <a:prstGeom prst="line">
                    <a:avLst/>
                  </a:prstGeom>
                  <a:noFill/>
                  <a:ln w="25400">
                    <a:solidFill>
                      <a:srgbClr val="3FFF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17" name="Text Box 33">
                  <a:extLst>
                    <a:ext uri="{FF2B5EF4-FFF2-40B4-BE49-F238E27FC236}">
                      <a16:creationId xmlns:a16="http://schemas.microsoft.com/office/drawing/2014/main" id="{8FA8D572-0BA8-4341-A9BD-E95AA13E51E8}"/>
                    </a:ext>
                  </a:extLst>
                </p:cNvPr>
                <p:cNvSpPr txBox="1">
                  <a:spLocks noChangeArrowheads="1"/>
                </p:cNvSpPr>
                <p:nvPr/>
              </p:nvSpPr>
              <p:spPr bwMode="auto">
                <a:xfrm>
                  <a:off x="3000" y="8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800" b="1">
                      <a:solidFill>
                        <a:srgbClr val="3FFF03"/>
                      </a:solidFill>
                    </a:rPr>
                    <a:t>t</a:t>
                  </a:r>
                </a:p>
              </p:txBody>
            </p:sp>
          </p:grpSp>
        </p:grpSp>
      </p:grpSp>
      <p:sp>
        <p:nvSpPr>
          <p:cNvPr id="217122" name="Line 34">
            <a:extLst>
              <a:ext uri="{FF2B5EF4-FFF2-40B4-BE49-F238E27FC236}">
                <a16:creationId xmlns:a16="http://schemas.microsoft.com/office/drawing/2014/main" id="{31EA17CE-04FA-4D32-BC0B-3AB49C0F9FDB}"/>
              </a:ext>
            </a:extLst>
          </p:cNvPr>
          <p:cNvSpPr>
            <a:spLocks noChangeShapeType="1"/>
          </p:cNvSpPr>
          <p:nvPr/>
        </p:nvSpPr>
        <p:spPr bwMode="auto">
          <a:xfrm>
            <a:off x="2120900" y="2476500"/>
            <a:ext cx="990600" cy="3962400"/>
          </a:xfrm>
          <a:prstGeom prst="line">
            <a:avLst/>
          </a:prstGeom>
          <a:noFill/>
          <a:ln w="38100">
            <a:solidFill>
              <a:srgbClr val="F400F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7123" name="Group 35">
            <a:extLst>
              <a:ext uri="{FF2B5EF4-FFF2-40B4-BE49-F238E27FC236}">
                <a16:creationId xmlns:a16="http://schemas.microsoft.com/office/drawing/2014/main" id="{2EE1696E-220C-43F3-AEE2-3B9438B3D581}"/>
              </a:ext>
            </a:extLst>
          </p:cNvPr>
          <p:cNvGrpSpPr>
            <a:grpSpLocks/>
          </p:cNvGrpSpPr>
          <p:nvPr/>
        </p:nvGrpSpPr>
        <p:grpSpPr bwMode="auto">
          <a:xfrm>
            <a:off x="3886200" y="2870200"/>
            <a:ext cx="1219200" cy="774700"/>
            <a:chOff x="2448" y="1808"/>
            <a:chExt cx="768" cy="488"/>
          </a:xfrm>
        </p:grpSpPr>
        <p:sp>
          <p:nvSpPr>
            <p:cNvPr id="15406" name="Text Box 36">
              <a:extLst>
                <a:ext uri="{FF2B5EF4-FFF2-40B4-BE49-F238E27FC236}">
                  <a16:creationId xmlns:a16="http://schemas.microsoft.com/office/drawing/2014/main" id="{C03E7517-C72A-470C-BA3F-EDD314382FCC}"/>
                </a:ext>
              </a:extLst>
            </p:cNvPr>
            <p:cNvSpPr txBox="1">
              <a:spLocks noChangeArrowheads="1"/>
            </p:cNvSpPr>
            <p:nvPr/>
          </p:nvSpPr>
          <p:spPr bwMode="auto">
            <a:xfrm>
              <a:off x="2448" y="19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accent2"/>
                  </a:solidFill>
                </a:rPr>
                <a:t>k(0)=</a:t>
              </a:r>
            </a:p>
          </p:txBody>
        </p:sp>
        <p:grpSp>
          <p:nvGrpSpPr>
            <p:cNvPr id="15407" name="Group 37">
              <a:extLst>
                <a:ext uri="{FF2B5EF4-FFF2-40B4-BE49-F238E27FC236}">
                  <a16:creationId xmlns:a16="http://schemas.microsoft.com/office/drawing/2014/main" id="{2FC2DEEE-C791-491A-9523-EAB5ED50FB80}"/>
                </a:ext>
              </a:extLst>
            </p:cNvPr>
            <p:cNvGrpSpPr>
              <a:grpSpLocks/>
            </p:cNvGrpSpPr>
            <p:nvPr/>
          </p:nvGrpSpPr>
          <p:grpSpPr bwMode="auto">
            <a:xfrm>
              <a:off x="2976" y="1808"/>
              <a:ext cx="240" cy="488"/>
              <a:chOff x="2976" y="2008"/>
              <a:chExt cx="240" cy="488"/>
            </a:xfrm>
          </p:grpSpPr>
          <p:grpSp>
            <p:nvGrpSpPr>
              <p:cNvPr id="15408" name="Group 38">
                <a:extLst>
                  <a:ext uri="{FF2B5EF4-FFF2-40B4-BE49-F238E27FC236}">
                    <a16:creationId xmlns:a16="http://schemas.microsoft.com/office/drawing/2014/main" id="{3963C306-D36E-42E6-A45C-D8DC155C0769}"/>
                  </a:ext>
                </a:extLst>
              </p:cNvPr>
              <p:cNvGrpSpPr>
                <a:grpSpLocks/>
              </p:cNvGrpSpPr>
              <p:nvPr/>
            </p:nvGrpSpPr>
            <p:grpSpPr bwMode="auto">
              <a:xfrm>
                <a:off x="2976" y="2208"/>
                <a:ext cx="240" cy="288"/>
                <a:chOff x="2976" y="2208"/>
                <a:chExt cx="240" cy="288"/>
              </a:xfrm>
            </p:grpSpPr>
            <p:sp>
              <p:nvSpPr>
                <p:cNvPr id="15410" name="Text Box 39">
                  <a:extLst>
                    <a:ext uri="{FF2B5EF4-FFF2-40B4-BE49-F238E27FC236}">
                      <a16:creationId xmlns:a16="http://schemas.microsoft.com/office/drawing/2014/main" id="{8B501695-1B88-4517-ABDE-EB6B62037D58}"/>
                    </a:ext>
                  </a:extLst>
                </p:cNvPr>
                <p:cNvSpPr txBox="1">
                  <a:spLocks noChangeArrowheads="1"/>
                </p:cNvSpPr>
                <p:nvPr/>
              </p:nvSpPr>
              <p:spPr bwMode="auto">
                <a:xfrm>
                  <a:off x="2976" y="22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accent2"/>
                      </a:solidFill>
                    </a:rPr>
                    <a:t>T</a:t>
                  </a:r>
                </a:p>
              </p:txBody>
            </p:sp>
            <p:sp>
              <p:nvSpPr>
                <p:cNvPr id="15411" name="Line 40">
                  <a:extLst>
                    <a:ext uri="{FF2B5EF4-FFF2-40B4-BE49-F238E27FC236}">
                      <a16:creationId xmlns:a16="http://schemas.microsoft.com/office/drawing/2014/main" id="{675AC5E0-8DF9-48F2-8B43-E051CAC7EA03}"/>
                    </a:ext>
                  </a:extLst>
                </p:cNvPr>
                <p:cNvSpPr>
                  <a:spLocks noChangeShapeType="1"/>
                </p:cNvSpPr>
                <p:nvPr/>
              </p:nvSpPr>
              <p:spPr bwMode="auto">
                <a:xfrm>
                  <a:off x="3000" y="2272"/>
                  <a:ext cx="192" cy="0"/>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09" name="Text Box 41">
                <a:extLst>
                  <a:ext uri="{FF2B5EF4-FFF2-40B4-BE49-F238E27FC236}">
                    <a16:creationId xmlns:a16="http://schemas.microsoft.com/office/drawing/2014/main" id="{B54B6D9B-FB7C-43B8-9A17-E4F3FE7ECCAE}"/>
                  </a:ext>
                </a:extLst>
              </p:cNvPr>
              <p:cNvSpPr txBox="1">
                <a:spLocks noChangeArrowheads="1"/>
              </p:cNvSpPr>
              <p:nvPr/>
            </p:nvSpPr>
            <p:spPr bwMode="auto">
              <a:xfrm>
                <a:off x="2992" y="2008"/>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accent2"/>
                    </a:solidFill>
                  </a:rPr>
                  <a:t>1</a:t>
                </a:r>
              </a:p>
            </p:txBody>
          </p:sp>
        </p:grpSp>
      </p:grpSp>
      <p:sp>
        <p:nvSpPr>
          <p:cNvPr id="217130" name="Text Box 42">
            <a:extLst>
              <a:ext uri="{FF2B5EF4-FFF2-40B4-BE49-F238E27FC236}">
                <a16:creationId xmlns:a16="http://schemas.microsoft.com/office/drawing/2014/main" id="{B5D9326B-EB57-44F9-AC8F-C397303006FE}"/>
              </a:ext>
            </a:extLst>
          </p:cNvPr>
          <p:cNvSpPr txBox="1">
            <a:spLocks noChangeArrowheads="1"/>
          </p:cNvSpPr>
          <p:nvPr/>
        </p:nvSpPr>
        <p:spPr bwMode="auto">
          <a:xfrm>
            <a:off x="3886200" y="3657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accent2"/>
                </a:solidFill>
              </a:rPr>
              <a:t>K</a:t>
            </a:r>
            <a:r>
              <a:rPr kumimoji="1" lang="en-US" altLang="zh-CN" sz="2400" b="1" baseline="30000">
                <a:solidFill>
                  <a:schemeClr val="accent2"/>
                </a:solidFill>
              </a:rPr>
              <a:t>’</a:t>
            </a:r>
            <a:r>
              <a:rPr kumimoji="1" lang="en-US" altLang="zh-CN" sz="2400" b="1">
                <a:solidFill>
                  <a:schemeClr val="accent2"/>
                </a:solidFill>
              </a:rPr>
              <a:t>(0)=T</a:t>
            </a:r>
          </a:p>
        </p:txBody>
      </p:sp>
      <p:sp>
        <p:nvSpPr>
          <p:cNvPr id="217131" name="Rectangle 43">
            <a:extLst>
              <a:ext uri="{FF2B5EF4-FFF2-40B4-BE49-F238E27FC236}">
                <a16:creationId xmlns:a16="http://schemas.microsoft.com/office/drawing/2014/main" id="{C67F43E2-9669-410B-8211-46115F13904B}"/>
              </a:ext>
            </a:extLst>
          </p:cNvPr>
          <p:cNvSpPr>
            <a:spLocks noChangeArrowheads="1"/>
          </p:cNvSpPr>
          <p:nvPr/>
        </p:nvSpPr>
        <p:spPr bwMode="auto">
          <a:xfrm>
            <a:off x="609600" y="2209800"/>
            <a:ext cx="7848600" cy="464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7132" name="Text Box 44">
            <a:extLst>
              <a:ext uri="{FF2B5EF4-FFF2-40B4-BE49-F238E27FC236}">
                <a16:creationId xmlns:a16="http://schemas.microsoft.com/office/drawing/2014/main" id="{90032CB2-5A2E-471D-93E5-31F3DBF43D66}"/>
              </a:ext>
            </a:extLst>
          </p:cNvPr>
          <p:cNvSpPr txBox="1">
            <a:spLocks noChangeArrowheads="1"/>
          </p:cNvSpPr>
          <p:nvPr/>
        </p:nvSpPr>
        <p:spPr bwMode="auto">
          <a:xfrm>
            <a:off x="838200" y="2971800"/>
            <a:ext cx="6715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rgbClr val="FFFF00"/>
                </a:solidFill>
              </a:rPr>
              <a:t>单位阶跃响应</a:t>
            </a:r>
          </a:p>
        </p:txBody>
      </p:sp>
      <p:sp>
        <p:nvSpPr>
          <p:cNvPr id="217133" name="Text Box 45">
            <a:extLst>
              <a:ext uri="{FF2B5EF4-FFF2-40B4-BE49-F238E27FC236}">
                <a16:creationId xmlns:a16="http://schemas.microsoft.com/office/drawing/2014/main" id="{25636024-8140-446C-8D9B-7195FCB11389}"/>
              </a:ext>
            </a:extLst>
          </p:cNvPr>
          <p:cNvSpPr txBox="1">
            <a:spLocks noChangeArrowheads="1"/>
          </p:cNvSpPr>
          <p:nvPr/>
        </p:nvSpPr>
        <p:spPr bwMode="auto">
          <a:xfrm>
            <a:off x="2971800" y="1538288"/>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FF00"/>
                </a:solidFill>
              </a:rPr>
              <a:t>h(t)=1-e</a:t>
            </a:r>
            <a:r>
              <a:rPr kumimoji="1" lang="en-US" altLang="zh-CN" sz="2800" b="1" baseline="30000">
                <a:solidFill>
                  <a:srgbClr val="FFFF00"/>
                </a:solidFill>
              </a:rPr>
              <a:t>-t/T</a:t>
            </a:r>
            <a:endParaRPr kumimoji="1" lang="en-US" altLang="zh-CN" sz="2800" b="1">
              <a:solidFill>
                <a:srgbClr val="FFFF00"/>
              </a:solidFill>
            </a:endParaRPr>
          </a:p>
        </p:txBody>
      </p:sp>
      <p:graphicFrame>
        <p:nvGraphicFramePr>
          <p:cNvPr id="217134" name="Object 46">
            <a:extLst>
              <a:ext uri="{FF2B5EF4-FFF2-40B4-BE49-F238E27FC236}">
                <a16:creationId xmlns:a16="http://schemas.microsoft.com/office/drawing/2014/main" id="{CE4A0964-1C1A-459D-8411-017FECC955FE}"/>
              </a:ext>
            </a:extLst>
          </p:cNvPr>
          <p:cNvGraphicFramePr>
            <a:graphicFrameLocks noChangeAspect="1"/>
          </p:cNvGraphicFramePr>
          <p:nvPr/>
        </p:nvGraphicFramePr>
        <p:xfrm>
          <a:off x="1676400" y="2209800"/>
          <a:ext cx="6329363" cy="4648200"/>
        </p:xfrm>
        <a:graphic>
          <a:graphicData uri="http://schemas.openxmlformats.org/presentationml/2006/ole">
            <mc:AlternateContent xmlns:mc="http://schemas.openxmlformats.org/markup-compatibility/2006">
              <mc:Choice xmlns:v="urn:schemas-microsoft-com:vml" Requires="v">
                <p:oleObj spid="_x0000_s15649" name="BMP 图象" r:id="rId5" imgW="4428571" imgH="3696216" progId="Paint.Picture">
                  <p:embed/>
                </p:oleObj>
              </mc:Choice>
              <mc:Fallback>
                <p:oleObj name="BMP 图象" r:id="rId5" imgW="4428571" imgH="3696216" progId="Paint.Picture">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209800"/>
                        <a:ext cx="63293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35" name="Line 47">
            <a:extLst>
              <a:ext uri="{FF2B5EF4-FFF2-40B4-BE49-F238E27FC236}">
                <a16:creationId xmlns:a16="http://schemas.microsoft.com/office/drawing/2014/main" id="{0989204E-F661-4DC1-8985-36A04F7BEF8C}"/>
              </a:ext>
            </a:extLst>
          </p:cNvPr>
          <p:cNvSpPr>
            <a:spLocks noChangeShapeType="1"/>
          </p:cNvSpPr>
          <p:nvPr/>
        </p:nvSpPr>
        <p:spPr bwMode="auto">
          <a:xfrm flipV="1">
            <a:off x="2082800" y="2514600"/>
            <a:ext cx="965200" cy="3810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36" name="Line 48">
            <a:extLst>
              <a:ext uri="{FF2B5EF4-FFF2-40B4-BE49-F238E27FC236}">
                <a16:creationId xmlns:a16="http://schemas.microsoft.com/office/drawing/2014/main" id="{BE52DE92-0674-449D-8B79-5BEBACC0BB4E}"/>
              </a:ext>
            </a:extLst>
          </p:cNvPr>
          <p:cNvSpPr>
            <a:spLocks noChangeShapeType="1"/>
          </p:cNvSpPr>
          <p:nvPr/>
        </p:nvSpPr>
        <p:spPr bwMode="auto">
          <a:xfrm flipV="1">
            <a:off x="3009900" y="3962400"/>
            <a:ext cx="0" cy="243840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37" name="Line 49">
            <a:extLst>
              <a:ext uri="{FF2B5EF4-FFF2-40B4-BE49-F238E27FC236}">
                <a16:creationId xmlns:a16="http://schemas.microsoft.com/office/drawing/2014/main" id="{F51E495A-AB3C-4CEC-8901-56AA5534406D}"/>
              </a:ext>
            </a:extLst>
          </p:cNvPr>
          <p:cNvSpPr>
            <a:spLocks noChangeShapeType="1"/>
          </p:cNvSpPr>
          <p:nvPr/>
        </p:nvSpPr>
        <p:spPr bwMode="auto">
          <a:xfrm flipH="1">
            <a:off x="2057400" y="3962400"/>
            <a:ext cx="914400" cy="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38" name="Line 50">
            <a:extLst>
              <a:ext uri="{FF2B5EF4-FFF2-40B4-BE49-F238E27FC236}">
                <a16:creationId xmlns:a16="http://schemas.microsoft.com/office/drawing/2014/main" id="{34669427-2C11-43C9-B47F-8CD18B360D17}"/>
              </a:ext>
            </a:extLst>
          </p:cNvPr>
          <p:cNvSpPr>
            <a:spLocks noChangeShapeType="1"/>
          </p:cNvSpPr>
          <p:nvPr/>
        </p:nvSpPr>
        <p:spPr bwMode="auto">
          <a:xfrm flipV="1">
            <a:off x="3962400" y="3048000"/>
            <a:ext cx="0" cy="335280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39" name="Line 51">
            <a:extLst>
              <a:ext uri="{FF2B5EF4-FFF2-40B4-BE49-F238E27FC236}">
                <a16:creationId xmlns:a16="http://schemas.microsoft.com/office/drawing/2014/main" id="{9E90F99D-52AE-4401-8660-98BB74361F5F}"/>
              </a:ext>
            </a:extLst>
          </p:cNvPr>
          <p:cNvSpPr>
            <a:spLocks noChangeShapeType="1"/>
          </p:cNvSpPr>
          <p:nvPr/>
        </p:nvSpPr>
        <p:spPr bwMode="auto">
          <a:xfrm flipH="1">
            <a:off x="2057400" y="3048000"/>
            <a:ext cx="1905000" cy="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40" name="Line 52">
            <a:extLst>
              <a:ext uri="{FF2B5EF4-FFF2-40B4-BE49-F238E27FC236}">
                <a16:creationId xmlns:a16="http://schemas.microsoft.com/office/drawing/2014/main" id="{089C7532-747F-4DD1-8771-7BC99CD65481}"/>
              </a:ext>
            </a:extLst>
          </p:cNvPr>
          <p:cNvSpPr>
            <a:spLocks noChangeShapeType="1"/>
          </p:cNvSpPr>
          <p:nvPr/>
        </p:nvSpPr>
        <p:spPr bwMode="auto">
          <a:xfrm flipV="1">
            <a:off x="4927600" y="2667000"/>
            <a:ext cx="0" cy="373380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41" name="Line 53">
            <a:extLst>
              <a:ext uri="{FF2B5EF4-FFF2-40B4-BE49-F238E27FC236}">
                <a16:creationId xmlns:a16="http://schemas.microsoft.com/office/drawing/2014/main" id="{7C0A49FD-1C7E-4D0A-A840-EB5B29E79338}"/>
              </a:ext>
            </a:extLst>
          </p:cNvPr>
          <p:cNvSpPr>
            <a:spLocks noChangeShapeType="1"/>
          </p:cNvSpPr>
          <p:nvPr/>
        </p:nvSpPr>
        <p:spPr bwMode="auto">
          <a:xfrm>
            <a:off x="2057400" y="2705100"/>
            <a:ext cx="2895600" cy="0"/>
          </a:xfrm>
          <a:prstGeom prst="line">
            <a:avLst/>
          </a:prstGeom>
          <a:noFill/>
          <a:ln w="317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42" name="Text Box 54">
            <a:extLst>
              <a:ext uri="{FF2B5EF4-FFF2-40B4-BE49-F238E27FC236}">
                <a16:creationId xmlns:a16="http://schemas.microsoft.com/office/drawing/2014/main" id="{80821176-E949-4AD1-B40C-0C4777815ACA}"/>
              </a:ext>
            </a:extLst>
          </p:cNvPr>
          <p:cNvSpPr txBox="1">
            <a:spLocks noChangeArrowheads="1"/>
          </p:cNvSpPr>
          <p:nvPr/>
        </p:nvSpPr>
        <p:spPr bwMode="auto">
          <a:xfrm>
            <a:off x="5181600" y="3200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h</a:t>
            </a:r>
            <a:r>
              <a:rPr kumimoji="1" lang="en-US" altLang="zh-CN" sz="2800" b="1" baseline="30000">
                <a:solidFill>
                  <a:srgbClr val="FF0000"/>
                </a:solidFill>
              </a:rPr>
              <a:t>’</a:t>
            </a:r>
            <a:r>
              <a:rPr kumimoji="1" lang="en-US" altLang="zh-CN" sz="2800" b="1">
                <a:solidFill>
                  <a:srgbClr val="FF0000"/>
                </a:solidFill>
              </a:rPr>
              <a:t>(0)=1/T</a:t>
            </a:r>
          </a:p>
        </p:txBody>
      </p:sp>
      <p:sp>
        <p:nvSpPr>
          <p:cNvPr id="217143" name="Text Box 55">
            <a:extLst>
              <a:ext uri="{FF2B5EF4-FFF2-40B4-BE49-F238E27FC236}">
                <a16:creationId xmlns:a16="http://schemas.microsoft.com/office/drawing/2014/main" id="{B6B1CBF4-EC77-4274-903A-23D4C8A47BDE}"/>
              </a:ext>
            </a:extLst>
          </p:cNvPr>
          <p:cNvSpPr txBox="1">
            <a:spLocks noChangeArrowheads="1"/>
          </p:cNvSpPr>
          <p:nvPr/>
        </p:nvSpPr>
        <p:spPr bwMode="auto">
          <a:xfrm>
            <a:off x="4876800" y="39004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h(T)=0.632h(∞)</a:t>
            </a:r>
          </a:p>
        </p:txBody>
      </p:sp>
      <p:sp>
        <p:nvSpPr>
          <p:cNvPr id="217144" name="Text Box 56">
            <a:extLst>
              <a:ext uri="{FF2B5EF4-FFF2-40B4-BE49-F238E27FC236}">
                <a16:creationId xmlns:a16="http://schemas.microsoft.com/office/drawing/2014/main" id="{FFB7AAFC-BF26-4836-BA49-DF1FDFB7542D}"/>
              </a:ext>
            </a:extLst>
          </p:cNvPr>
          <p:cNvSpPr txBox="1">
            <a:spLocks noChangeArrowheads="1"/>
          </p:cNvSpPr>
          <p:nvPr/>
        </p:nvSpPr>
        <p:spPr bwMode="auto">
          <a:xfrm>
            <a:off x="4876800" y="48148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h(3T)=0.95h(∞)</a:t>
            </a:r>
          </a:p>
        </p:txBody>
      </p:sp>
      <p:sp>
        <p:nvSpPr>
          <p:cNvPr id="217145" name="Text Box 57">
            <a:extLst>
              <a:ext uri="{FF2B5EF4-FFF2-40B4-BE49-F238E27FC236}">
                <a16:creationId xmlns:a16="http://schemas.microsoft.com/office/drawing/2014/main" id="{9425CEC4-0149-4F75-9C12-E1DAB4E0355F}"/>
              </a:ext>
            </a:extLst>
          </p:cNvPr>
          <p:cNvSpPr txBox="1">
            <a:spLocks noChangeArrowheads="1"/>
          </p:cNvSpPr>
          <p:nvPr/>
        </p:nvSpPr>
        <p:spPr bwMode="auto">
          <a:xfrm>
            <a:off x="4876800" y="43434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h(2T)=0.865h(∞)</a:t>
            </a:r>
          </a:p>
        </p:txBody>
      </p:sp>
      <p:sp>
        <p:nvSpPr>
          <p:cNvPr id="217146" name="Text Box 58">
            <a:extLst>
              <a:ext uri="{FF2B5EF4-FFF2-40B4-BE49-F238E27FC236}">
                <a16:creationId xmlns:a16="http://schemas.microsoft.com/office/drawing/2014/main" id="{B580B527-DB8C-4C68-93BE-D46B8B3935E2}"/>
              </a:ext>
            </a:extLst>
          </p:cNvPr>
          <p:cNvSpPr txBox="1">
            <a:spLocks noChangeArrowheads="1"/>
          </p:cNvSpPr>
          <p:nvPr/>
        </p:nvSpPr>
        <p:spPr bwMode="auto">
          <a:xfrm>
            <a:off x="4876800" y="52578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h(4T)=0.982h(∞)</a:t>
            </a:r>
          </a:p>
        </p:txBody>
      </p:sp>
      <p:sp>
        <p:nvSpPr>
          <p:cNvPr id="217147" name="Rectangle 59">
            <a:extLst>
              <a:ext uri="{FF2B5EF4-FFF2-40B4-BE49-F238E27FC236}">
                <a16:creationId xmlns:a16="http://schemas.microsoft.com/office/drawing/2014/main" id="{2EAF2B96-DA09-4D44-8042-7D3E56DAADB7}"/>
              </a:ext>
            </a:extLst>
          </p:cNvPr>
          <p:cNvSpPr>
            <a:spLocks noChangeArrowheads="1"/>
          </p:cNvSpPr>
          <p:nvPr/>
        </p:nvSpPr>
        <p:spPr bwMode="auto">
          <a:xfrm>
            <a:off x="838200" y="2082800"/>
            <a:ext cx="7239000" cy="48006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7148" name="Text Box 60">
            <a:extLst>
              <a:ext uri="{FF2B5EF4-FFF2-40B4-BE49-F238E27FC236}">
                <a16:creationId xmlns:a16="http://schemas.microsoft.com/office/drawing/2014/main" id="{72215EA1-A950-41C6-AD82-99A845BE9BC9}"/>
              </a:ext>
            </a:extLst>
          </p:cNvPr>
          <p:cNvSpPr txBox="1">
            <a:spLocks noChangeArrowheads="1"/>
          </p:cNvSpPr>
          <p:nvPr/>
        </p:nvSpPr>
        <p:spPr bwMode="auto">
          <a:xfrm>
            <a:off x="762000" y="2895600"/>
            <a:ext cx="67151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rgbClr val="65C1FF"/>
                </a:solidFill>
              </a:rPr>
              <a:t>单位斜坡响应</a:t>
            </a:r>
          </a:p>
        </p:txBody>
      </p:sp>
      <p:sp>
        <p:nvSpPr>
          <p:cNvPr id="217149" name="Text Box 61">
            <a:extLst>
              <a:ext uri="{FF2B5EF4-FFF2-40B4-BE49-F238E27FC236}">
                <a16:creationId xmlns:a16="http://schemas.microsoft.com/office/drawing/2014/main" id="{C93B374B-2364-43A3-8F5A-1A52EA12E162}"/>
              </a:ext>
            </a:extLst>
          </p:cNvPr>
          <p:cNvSpPr txBox="1">
            <a:spLocks noChangeArrowheads="1"/>
          </p:cNvSpPr>
          <p:nvPr/>
        </p:nvSpPr>
        <p:spPr bwMode="auto">
          <a:xfrm>
            <a:off x="5410200" y="1538288"/>
            <a:ext cx="266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65C1FF"/>
                </a:solidFill>
              </a:rPr>
              <a:t>c(t)=t-T+Te</a:t>
            </a:r>
            <a:r>
              <a:rPr kumimoji="1" lang="en-US" altLang="zh-CN" sz="2800" b="1" baseline="30000">
                <a:solidFill>
                  <a:srgbClr val="65C1FF"/>
                </a:solidFill>
              </a:rPr>
              <a:t>-t/T</a:t>
            </a:r>
            <a:endParaRPr kumimoji="1" lang="en-US" altLang="zh-CN" sz="2800" b="1">
              <a:solidFill>
                <a:srgbClr val="65C1FF"/>
              </a:solidFill>
            </a:endParaRPr>
          </a:p>
        </p:txBody>
      </p:sp>
      <p:graphicFrame>
        <p:nvGraphicFramePr>
          <p:cNvPr id="217150" name="Object 62">
            <a:extLst>
              <a:ext uri="{FF2B5EF4-FFF2-40B4-BE49-F238E27FC236}">
                <a16:creationId xmlns:a16="http://schemas.microsoft.com/office/drawing/2014/main" id="{5D7F4105-1C29-46AE-A0F5-36595A56FCC8}"/>
              </a:ext>
            </a:extLst>
          </p:cNvPr>
          <p:cNvGraphicFramePr>
            <a:graphicFrameLocks noChangeAspect="1"/>
          </p:cNvGraphicFramePr>
          <p:nvPr/>
        </p:nvGraphicFramePr>
        <p:xfrm>
          <a:off x="2032000" y="2120900"/>
          <a:ext cx="5181600" cy="4557713"/>
        </p:xfrm>
        <a:graphic>
          <a:graphicData uri="http://schemas.openxmlformats.org/presentationml/2006/ole">
            <mc:AlternateContent xmlns:mc="http://schemas.openxmlformats.org/markup-compatibility/2006">
              <mc:Choice xmlns:v="urn:schemas-microsoft-com:vml" Requires="v">
                <p:oleObj spid="_x0000_s15650" name="BMP 图象" r:id="rId7" imgW="4142857" imgH="3323810" progId="Paint.Picture">
                  <p:embed/>
                </p:oleObj>
              </mc:Choice>
              <mc:Fallback>
                <p:oleObj name="BMP 图象" r:id="rId7" imgW="4142857" imgH="3323810" progId="Paint.Picture">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2000" y="2120900"/>
                        <a:ext cx="5181600" cy="455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51" name="Line 63">
            <a:extLst>
              <a:ext uri="{FF2B5EF4-FFF2-40B4-BE49-F238E27FC236}">
                <a16:creationId xmlns:a16="http://schemas.microsoft.com/office/drawing/2014/main" id="{0043D130-1CDB-418D-8329-44C443DDB928}"/>
              </a:ext>
            </a:extLst>
          </p:cNvPr>
          <p:cNvSpPr>
            <a:spLocks noChangeShapeType="1"/>
          </p:cNvSpPr>
          <p:nvPr/>
        </p:nvSpPr>
        <p:spPr bwMode="auto">
          <a:xfrm flipV="1">
            <a:off x="2209800" y="2209800"/>
            <a:ext cx="4800600" cy="4191000"/>
          </a:xfrm>
          <a:prstGeom prst="line">
            <a:avLst/>
          </a:prstGeom>
          <a:noFill/>
          <a:ln w="31750">
            <a:solidFill>
              <a:srgbClr val="FF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52" name="Line 64">
            <a:extLst>
              <a:ext uri="{FF2B5EF4-FFF2-40B4-BE49-F238E27FC236}">
                <a16:creationId xmlns:a16="http://schemas.microsoft.com/office/drawing/2014/main" id="{EE746BC2-0434-4ADD-8755-8BB6654F2153}"/>
              </a:ext>
            </a:extLst>
          </p:cNvPr>
          <p:cNvSpPr>
            <a:spLocks noChangeShapeType="1"/>
          </p:cNvSpPr>
          <p:nvPr/>
        </p:nvSpPr>
        <p:spPr bwMode="auto">
          <a:xfrm>
            <a:off x="5410200" y="2832100"/>
            <a:ext cx="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53" name="Line 65">
            <a:extLst>
              <a:ext uri="{FF2B5EF4-FFF2-40B4-BE49-F238E27FC236}">
                <a16:creationId xmlns:a16="http://schemas.microsoft.com/office/drawing/2014/main" id="{57357593-2585-443F-AF5D-389923D0DDCD}"/>
              </a:ext>
            </a:extLst>
          </p:cNvPr>
          <p:cNvSpPr>
            <a:spLocks noChangeShapeType="1"/>
          </p:cNvSpPr>
          <p:nvPr/>
        </p:nvSpPr>
        <p:spPr bwMode="auto">
          <a:xfrm>
            <a:off x="5410200" y="4267200"/>
            <a:ext cx="0" cy="7620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54" name="Text Box 66">
            <a:extLst>
              <a:ext uri="{FF2B5EF4-FFF2-40B4-BE49-F238E27FC236}">
                <a16:creationId xmlns:a16="http://schemas.microsoft.com/office/drawing/2014/main" id="{B99ACD7D-26D9-413A-A30B-9E75027834BE}"/>
              </a:ext>
            </a:extLst>
          </p:cNvPr>
          <p:cNvSpPr txBox="1">
            <a:spLocks noChangeArrowheads="1"/>
          </p:cNvSpPr>
          <p:nvPr/>
        </p:nvSpPr>
        <p:spPr bwMode="auto">
          <a:xfrm>
            <a:off x="5232400" y="3708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660066"/>
                </a:solidFill>
              </a:rPr>
              <a:t>T</a:t>
            </a:r>
          </a:p>
        </p:txBody>
      </p:sp>
      <p:sp>
        <p:nvSpPr>
          <p:cNvPr id="217155" name="Line 67">
            <a:extLst>
              <a:ext uri="{FF2B5EF4-FFF2-40B4-BE49-F238E27FC236}">
                <a16:creationId xmlns:a16="http://schemas.microsoft.com/office/drawing/2014/main" id="{B18E1960-C428-4402-BF18-051A971F3ACA}"/>
              </a:ext>
            </a:extLst>
          </p:cNvPr>
          <p:cNvSpPr>
            <a:spLocks noChangeShapeType="1"/>
          </p:cNvSpPr>
          <p:nvPr/>
        </p:nvSpPr>
        <p:spPr bwMode="auto">
          <a:xfrm flipV="1">
            <a:off x="2959100" y="2971800"/>
            <a:ext cx="3975100" cy="3505200"/>
          </a:xfrm>
          <a:prstGeom prst="line">
            <a:avLst/>
          </a:prstGeom>
          <a:noFill/>
          <a:ln w="31750">
            <a:solidFill>
              <a:srgbClr val="FF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7156" name="Group 68">
            <a:extLst>
              <a:ext uri="{FF2B5EF4-FFF2-40B4-BE49-F238E27FC236}">
                <a16:creationId xmlns:a16="http://schemas.microsoft.com/office/drawing/2014/main" id="{3A81D5D9-D67E-48B3-BAA3-BE27C10F8970}"/>
              </a:ext>
            </a:extLst>
          </p:cNvPr>
          <p:cNvGrpSpPr>
            <a:grpSpLocks/>
          </p:cNvGrpSpPr>
          <p:nvPr/>
        </p:nvGrpSpPr>
        <p:grpSpPr bwMode="auto">
          <a:xfrm>
            <a:off x="3962400" y="5897563"/>
            <a:ext cx="469900" cy="579437"/>
            <a:chOff x="1824" y="2551"/>
            <a:chExt cx="296" cy="365"/>
          </a:xfrm>
        </p:grpSpPr>
        <p:sp>
          <p:nvSpPr>
            <p:cNvPr id="15404" name="Text Box 69">
              <a:extLst>
                <a:ext uri="{FF2B5EF4-FFF2-40B4-BE49-F238E27FC236}">
                  <a16:creationId xmlns:a16="http://schemas.microsoft.com/office/drawing/2014/main" id="{B0A17148-C233-46F1-BFE4-3E5535D2F014}"/>
                </a:ext>
              </a:extLst>
            </p:cNvPr>
            <p:cNvSpPr txBox="1">
              <a:spLocks noChangeArrowheads="1"/>
            </p:cNvSpPr>
            <p:nvPr/>
          </p:nvSpPr>
          <p:spPr bwMode="auto">
            <a:xfrm>
              <a:off x="1832" y="2551"/>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t>?</a:t>
              </a:r>
            </a:p>
          </p:txBody>
        </p:sp>
        <p:sp>
          <p:nvSpPr>
            <p:cNvPr id="15405" name="Rectangle 70">
              <a:extLst>
                <a:ext uri="{FF2B5EF4-FFF2-40B4-BE49-F238E27FC236}">
                  <a16:creationId xmlns:a16="http://schemas.microsoft.com/office/drawing/2014/main" id="{C3A28D2D-7570-4F45-8388-DEDE923C0916}"/>
                </a:ext>
              </a:extLst>
            </p:cNvPr>
            <p:cNvSpPr>
              <a:spLocks noChangeArrowheads="1"/>
            </p:cNvSpPr>
            <p:nvPr/>
          </p:nvSpPr>
          <p:spPr bwMode="auto">
            <a:xfrm>
              <a:off x="1824" y="2592"/>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217159" name="Rectangle 71">
            <a:extLst>
              <a:ext uri="{FF2B5EF4-FFF2-40B4-BE49-F238E27FC236}">
                <a16:creationId xmlns:a16="http://schemas.microsoft.com/office/drawing/2014/main" id="{6561390B-6EE2-4AE9-8D71-03816295D8E4}"/>
              </a:ext>
            </a:extLst>
          </p:cNvPr>
          <p:cNvSpPr>
            <a:spLocks noChangeArrowheads="1"/>
          </p:cNvSpPr>
          <p:nvPr/>
        </p:nvSpPr>
        <p:spPr bwMode="auto">
          <a:xfrm>
            <a:off x="838200" y="2057400"/>
            <a:ext cx="6477000" cy="464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7160" name="Text Box 72">
            <a:extLst>
              <a:ext uri="{FF2B5EF4-FFF2-40B4-BE49-F238E27FC236}">
                <a16:creationId xmlns:a16="http://schemas.microsoft.com/office/drawing/2014/main" id="{723153BC-5DCF-4B8C-B36E-5CA0703A76AC}"/>
              </a:ext>
            </a:extLst>
          </p:cNvPr>
          <p:cNvSpPr txBox="1">
            <a:spLocks noChangeArrowheads="1"/>
          </p:cNvSpPr>
          <p:nvPr/>
        </p:nvSpPr>
        <p:spPr bwMode="auto">
          <a:xfrm>
            <a:off x="457200" y="1981200"/>
            <a:ext cx="696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r(t)=</a:t>
            </a:r>
            <a:r>
              <a:rPr kumimoji="1" lang="en-US" altLang="zh-CN" sz="2800" b="1">
                <a:solidFill>
                  <a:schemeClr val="bg1"/>
                </a:solidFill>
                <a:cs typeface="Times New Roman" panose="02020603050405020304" pitchFamily="18" charset="0"/>
              </a:rPr>
              <a:t> δ(t)             </a:t>
            </a:r>
            <a:r>
              <a:rPr kumimoji="1" lang="en-US" altLang="zh-CN" sz="2800" b="1">
                <a:solidFill>
                  <a:schemeClr val="bg1"/>
                </a:solidFill>
              </a:rPr>
              <a:t>r(t)=</a:t>
            </a:r>
            <a:r>
              <a:rPr kumimoji="1" lang="en-US" altLang="zh-CN" sz="2800" b="1">
                <a:solidFill>
                  <a:schemeClr val="bg1"/>
                </a:solidFill>
                <a:cs typeface="Times New Roman" panose="02020603050405020304" pitchFamily="18" charset="0"/>
              </a:rPr>
              <a:t> 1(t)                </a:t>
            </a:r>
            <a:r>
              <a:rPr kumimoji="1" lang="en-US" altLang="zh-CN" sz="2800" b="1">
                <a:solidFill>
                  <a:schemeClr val="bg1"/>
                </a:solidFill>
              </a:rPr>
              <a:t>r(t)=</a:t>
            </a:r>
            <a:r>
              <a:rPr kumimoji="1" lang="en-US" altLang="zh-CN" sz="2800" b="1">
                <a:solidFill>
                  <a:schemeClr val="bg1"/>
                </a:solidFill>
                <a:cs typeface="Times New Roman" panose="02020603050405020304" pitchFamily="18" charset="0"/>
              </a:rPr>
              <a:t> t </a:t>
            </a:r>
          </a:p>
        </p:txBody>
      </p:sp>
      <p:grpSp>
        <p:nvGrpSpPr>
          <p:cNvPr id="217161" name="Group 73">
            <a:extLst>
              <a:ext uri="{FF2B5EF4-FFF2-40B4-BE49-F238E27FC236}">
                <a16:creationId xmlns:a16="http://schemas.microsoft.com/office/drawing/2014/main" id="{8856A51C-CC16-4071-9750-80CF23184D7A}"/>
              </a:ext>
            </a:extLst>
          </p:cNvPr>
          <p:cNvGrpSpPr>
            <a:grpSpLocks/>
          </p:cNvGrpSpPr>
          <p:nvPr/>
        </p:nvGrpSpPr>
        <p:grpSpPr bwMode="auto">
          <a:xfrm>
            <a:off x="76200" y="2667000"/>
            <a:ext cx="9029700" cy="2514600"/>
            <a:chOff x="48" y="1680"/>
            <a:chExt cx="5688" cy="1584"/>
          </a:xfrm>
        </p:grpSpPr>
        <p:graphicFrame>
          <p:nvGraphicFramePr>
            <p:cNvPr id="15401" name="Object 74">
              <a:extLst>
                <a:ext uri="{FF2B5EF4-FFF2-40B4-BE49-F238E27FC236}">
                  <a16:creationId xmlns:a16="http://schemas.microsoft.com/office/drawing/2014/main" id="{7FA53A1F-D8ED-4E97-8299-660C2679DF26}"/>
                </a:ext>
              </a:extLst>
            </p:cNvPr>
            <p:cNvGraphicFramePr>
              <a:graphicFrameLocks noChangeAspect="1"/>
            </p:cNvGraphicFramePr>
            <p:nvPr/>
          </p:nvGraphicFramePr>
          <p:xfrm>
            <a:off x="48" y="1680"/>
            <a:ext cx="1872" cy="1584"/>
          </p:xfrm>
          <a:graphic>
            <a:graphicData uri="http://schemas.openxmlformats.org/presentationml/2006/ole">
              <mc:AlternateContent xmlns:mc="http://schemas.openxmlformats.org/markup-compatibility/2006">
                <mc:Choice xmlns:v="urn:schemas-microsoft-com:vml" Requires="v">
                  <p:oleObj spid="_x0000_s15651" name="位图图像" r:id="rId9" imgW="3825572" imgH="2575238" progId="Paint.Picture">
                    <p:embed/>
                  </p:oleObj>
                </mc:Choice>
                <mc:Fallback>
                  <p:oleObj name="位图图像" r:id="rId9" imgW="3825572" imgH="2575238" progId="Paint.Picture">
                    <p:embed/>
                    <p:pic>
                      <p:nvPicPr>
                        <p:cNvPr id="0" name="Object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 y="1680"/>
                          <a:ext cx="1872"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2" name="Object 75">
              <a:extLst>
                <a:ext uri="{FF2B5EF4-FFF2-40B4-BE49-F238E27FC236}">
                  <a16:creationId xmlns:a16="http://schemas.microsoft.com/office/drawing/2014/main" id="{7CF01CE0-F72D-46C0-8C60-545314682C78}"/>
                </a:ext>
              </a:extLst>
            </p:cNvPr>
            <p:cNvGraphicFramePr>
              <a:graphicFrameLocks noChangeAspect="1"/>
            </p:cNvGraphicFramePr>
            <p:nvPr/>
          </p:nvGraphicFramePr>
          <p:xfrm>
            <a:off x="1952" y="1680"/>
            <a:ext cx="1968" cy="1584"/>
          </p:xfrm>
          <a:graphic>
            <a:graphicData uri="http://schemas.openxmlformats.org/presentationml/2006/ole">
              <mc:AlternateContent xmlns:mc="http://schemas.openxmlformats.org/markup-compatibility/2006">
                <mc:Choice xmlns:v="urn:schemas-microsoft-com:vml" Requires="v">
                  <p:oleObj spid="_x0000_s15652" name="BMP 图象" r:id="rId11" imgW="4590476" imgH="3352381" progId="Paint.Picture">
                    <p:embed/>
                  </p:oleObj>
                </mc:Choice>
                <mc:Fallback>
                  <p:oleObj name="BMP 图象" r:id="rId11" imgW="4590476" imgH="3352381" progId="Paint.Picture">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2" y="1680"/>
                          <a:ext cx="1968"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3" name="Object 76">
              <a:extLst>
                <a:ext uri="{FF2B5EF4-FFF2-40B4-BE49-F238E27FC236}">
                  <a16:creationId xmlns:a16="http://schemas.microsoft.com/office/drawing/2014/main" id="{5532E6C1-4DED-44AC-A6C6-89A0517041E3}"/>
                </a:ext>
              </a:extLst>
            </p:cNvPr>
            <p:cNvGraphicFramePr>
              <a:graphicFrameLocks noChangeAspect="1"/>
            </p:cNvGraphicFramePr>
            <p:nvPr/>
          </p:nvGraphicFramePr>
          <p:xfrm>
            <a:off x="3960" y="1680"/>
            <a:ext cx="1776" cy="1584"/>
          </p:xfrm>
          <a:graphic>
            <a:graphicData uri="http://schemas.openxmlformats.org/presentationml/2006/ole">
              <mc:AlternateContent xmlns:mc="http://schemas.openxmlformats.org/markup-compatibility/2006">
                <mc:Choice xmlns:v="urn:schemas-microsoft-com:vml" Requires="v">
                  <p:oleObj spid="_x0000_s15653" name="BMP 图象" r:id="rId13" imgW="3704762" imgH="3258005" progId="Paint.Picture">
                    <p:embed/>
                  </p:oleObj>
                </mc:Choice>
                <mc:Fallback>
                  <p:oleObj name="BMP 图象" r:id="rId13" imgW="3704762" imgH="3258005" progId="Paint.Picture">
                    <p:embed/>
                    <p:pic>
                      <p:nvPicPr>
                        <p:cNvPr id="0" name="Object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0" y="1680"/>
                          <a:ext cx="1776"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7166" name="Text Box 78">
            <a:extLst>
              <a:ext uri="{FF2B5EF4-FFF2-40B4-BE49-F238E27FC236}">
                <a16:creationId xmlns:a16="http://schemas.microsoft.com/office/drawing/2014/main" id="{04000405-485A-4B57-BCE3-BFDD7FF808CB}"/>
              </a:ext>
            </a:extLst>
          </p:cNvPr>
          <p:cNvSpPr txBox="1">
            <a:spLocks noChangeArrowheads="1"/>
          </p:cNvSpPr>
          <p:nvPr/>
        </p:nvSpPr>
        <p:spPr bwMode="auto">
          <a:xfrm>
            <a:off x="152400" y="5562600"/>
            <a:ext cx="868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chemeClr val="bg1"/>
                </a:solidFill>
                <a:latin typeface="Arial" panose="020B0604020202020204" pitchFamily="34" charset="0"/>
              </a:rPr>
              <a:t>线性系统的一个重要性质：若输入信号变为原输入信号的导数，则系统输出的时间响应也变为原输出响应的导数；若输入信号变为原信号的积分，则输出也变为原输出的积分，积分常数由初始条件决定。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blinds(vertical)">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7167"/>
                                        </p:tgtEl>
                                        <p:attrNameLst>
                                          <p:attrName>style.visibility</p:attrName>
                                        </p:attrNameLst>
                                      </p:cBhvr>
                                      <p:to>
                                        <p:strVal val="visible"/>
                                      </p:to>
                                    </p:set>
                                    <p:animEffect transition="in" filter="blinds(horizontal)">
                                      <p:cBhvr>
                                        <p:cTn id="12" dur="500"/>
                                        <p:tgtEl>
                                          <p:spTgt spid="217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217105"/>
                                        </p:tgtEl>
                                        <p:attrNameLst>
                                          <p:attrName>style.visibility</p:attrName>
                                        </p:attrNameLst>
                                      </p:cBhvr>
                                      <p:to>
                                        <p:strVal val="visible"/>
                                      </p:to>
                                    </p:set>
                                    <p:anim calcmode="lin" valueType="num">
                                      <p:cBhvr>
                                        <p:cTn id="17" dur="500" fill="hold"/>
                                        <p:tgtEl>
                                          <p:spTgt spid="217105"/>
                                        </p:tgtEl>
                                        <p:attrNameLst>
                                          <p:attrName>ppt_x</p:attrName>
                                        </p:attrNameLst>
                                      </p:cBhvr>
                                      <p:tavLst>
                                        <p:tav tm="0">
                                          <p:val>
                                            <p:strVal val="#ppt_x"/>
                                          </p:val>
                                        </p:tav>
                                        <p:tav tm="100000">
                                          <p:val>
                                            <p:strVal val="#ppt_x"/>
                                          </p:val>
                                        </p:tav>
                                      </p:tavLst>
                                    </p:anim>
                                    <p:anim calcmode="lin" valueType="num">
                                      <p:cBhvr>
                                        <p:cTn id="18" dur="500" fill="hold"/>
                                        <p:tgtEl>
                                          <p:spTgt spid="217105"/>
                                        </p:tgtEl>
                                        <p:attrNameLst>
                                          <p:attrName>ppt_y</p:attrName>
                                        </p:attrNameLst>
                                      </p:cBhvr>
                                      <p:tavLst>
                                        <p:tav tm="0">
                                          <p:val>
                                            <p:strVal val="#ppt_y-#ppt_h/2"/>
                                          </p:val>
                                        </p:tav>
                                        <p:tav tm="100000">
                                          <p:val>
                                            <p:strVal val="#ppt_y"/>
                                          </p:val>
                                        </p:tav>
                                      </p:tavLst>
                                    </p:anim>
                                    <p:anim calcmode="lin" valueType="num">
                                      <p:cBhvr>
                                        <p:cTn id="19" dur="500" fill="hold"/>
                                        <p:tgtEl>
                                          <p:spTgt spid="217105"/>
                                        </p:tgtEl>
                                        <p:attrNameLst>
                                          <p:attrName>ppt_w</p:attrName>
                                        </p:attrNameLst>
                                      </p:cBhvr>
                                      <p:tavLst>
                                        <p:tav tm="0">
                                          <p:val>
                                            <p:strVal val="#ppt_w"/>
                                          </p:val>
                                        </p:tav>
                                        <p:tav tm="100000">
                                          <p:val>
                                            <p:strVal val="#ppt_w"/>
                                          </p:val>
                                        </p:tav>
                                      </p:tavLst>
                                    </p:anim>
                                    <p:anim calcmode="lin" valueType="num">
                                      <p:cBhvr>
                                        <p:cTn id="20" dur="500" fill="hold"/>
                                        <p:tgtEl>
                                          <p:spTgt spid="217105"/>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7" presetClass="entr" presetSubtype="8" fill="hold" nodeType="afterEffect">
                                  <p:stCondLst>
                                    <p:cond delay="2000"/>
                                  </p:stCondLst>
                                  <p:childTnLst>
                                    <p:set>
                                      <p:cBhvr>
                                        <p:cTn id="23" dur="1" fill="hold">
                                          <p:stCondLst>
                                            <p:cond delay="0"/>
                                          </p:stCondLst>
                                        </p:cTn>
                                        <p:tgtEl>
                                          <p:spTgt spid="217107"/>
                                        </p:tgtEl>
                                        <p:attrNameLst>
                                          <p:attrName>style.visibility</p:attrName>
                                        </p:attrNameLst>
                                      </p:cBhvr>
                                      <p:to>
                                        <p:strVal val="visible"/>
                                      </p:to>
                                    </p:set>
                                    <p:anim calcmode="lin" valueType="num">
                                      <p:cBhvr>
                                        <p:cTn id="24" dur="500" fill="hold"/>
                                        <p:tgtEl>
                                          <p:spTgt spid="217107"/>
                                        </p:tgtEl>
                                        <p:attrNameLst>
                                          <p:attrName>ppt_x</p:attrName>
                                        </p:attrNameLst>
                                      </p:cBhvr>
                                      <p:tavLst>
                                        <p:tav tm="0">
                                          <p:val>
                                            <p:strVal val="#ppt_x-#ppt_w/2"/>
                                          </p:val>
                                        </p:tav>
                                        <p:tav tm="100000">
                                          <p:val>
                                            <p:strVal val="#ppt_x"/>
                                          </p:val>
                                        </p:tav>
                                      </p:tavLst>
                                    </p:anim>
                                    <p:anim calcmode="lin" valueType="num">
                                      <p:cBhvr>
                                        <p:cTn id="25" dur="500" fill="hold"/>
                                        <p:tgtEl>
                                          <p:spTgt spid="217107"/>
                                        </p:tgtEl>
                                        <p:attrNameLst>
                                          <p:attrName>ppt_y</p:attrName>
                                        </p:attrNameLst>
                                      </p:cBhvr>
                                      <p:tavLst>
                                        <p:tav tm="0">
                                          <p:val>
                                            <p:strVal val="#ppt_y"/>
                                          </p:val>
                                        </p:tav>
                                        <p:tav tm="100000">
                                          <p:val>
                                            <p:strVal val="#ppt_y"/>
                                          </p:val>
                                        </p:tav>
                                      </p:tavLst>
                                    </p:anim>
                                    <p:anim calcmode="lin" valueType="num">
                                      <p:cBhvr>
                                        <p:cTn id="26" dur="500" fill="hold"/>
                                        <p:tgtEl>
                                          <p:spTgt spid="217107"/>
                                        </p:tgtEl>
                                        <p:attrNameLst>
                                          <p:attrName>ppt_w</p:attrName>
                                        </p:attrNameLst>
                                      </p:cBhvr>
                                      <p:tavLst>
                                        <p:tav tm="0">
                                          <p:val>
                                            <p:fltVal val="0"/>
                                          </p:val>
                                        </p:tav>
                                        <p:tav tm="100000">
                                          <p:val>
                                            <p:strVal val="#ppt_w"/>
                                          </p:val>
                                        </p:tav>
                                      </p:tavLst>
                                    </p:anim>
                                    <p:anim calcmode="lin" valueType="num">
                                      <p:cBhvr>
                                        <p:cTn id="27" dur="500" fill="hold"/>
                                        <p:tgtEl>
                                          <p:spTgt spid="217107"/>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17104"/>
                                        </p:tgtEl>
                                        <p:attrNameLst>
                                          <p:attrName>style.visibility</p:attrName>
                                        </p:attrNameLst>
                                      </p:cBhvr>
                                      <p:to>
                                        <p:strVal val="visible"/>
                                      </p:to>
                                    </p:set>
                                    <p:animEffect transition="in" filter="strips(downRight)">
                                      <p:cBhvr>
                                        <p:cTn id="32" dur="500"/>
                                        <p:tgtEl>
                                          <p:spTgt spid="2171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17123"/>
                                        </p:tgtEl>
                                        <p:attrNameLst>
                                          <p:attrName>style.visibility</p:attrName>
                                        </p:attrNameLst>
                                      </p:cBhvr>
                                      <p:to>
                                        <p:strVal val="visible"/>
                                      </p:to>
                                    </p:set>
                                    <p:anim calcmode="lin" valueType="num">
                                      <p:cBhvr>
                                        <p:cTn id="37" dur="500" fill="hold"/>
                                        <p:tgtEl>
                                          <p:spTgt spid="217123"/>
                                        </p:tgtEl>
                                        <p:attrNameLst>
                                          <p:attrName>ppt_x</p:attrName>
                                        </p:attrNameLst>
                                      </p:cBhvr>
                                      <p:tavLst>
                                        <p:tav tm="0">
                                          <p:val>
                                            <p:strVal val="#ppt_x-#ppt_w/2"/>
                                          </p:val>
                                        </p:tav>
                                        <p:tav tm="100000">
                                          <p:val>
                                            <p:strVal val="#ppt_x"/>
                                          </p:val>
                                        </p:tav>
                                      </p:tavLst>
                                    </p:anim>
                                    <p:anim calcmode="lin" valueType="num">
                                      <p:cBhvr>
                                        <p:cTn id="38" dur="500" fill="hold"/>
                                        <p:tgtEl>
                                          <p:spTgt spid="217123"/>
                                        </p:tgtEl>
                                        <p:attrNameLst>
                                          <p:attrName>ppt_y</p:attrName>
                                        </p:attrNameLst>
                                      </p:cBhvr>
                                      <p:tavLst>
                                        <p:tav tm="0">
                                          <p:val>
                                            <p:strVal val="#ppt_y"/>
                                          </p:val>
                                        </p:tav>
                                        <p:tav tm="100000">
                                          <p:val>
                                            <p:strVal val="#ppt_y"/>
                                          </p:val>
                                        </p:tav>
                                      </p:tavLst>
                                    </p:anim>
                                    <p:anim calcmode="lin" valueType="num">
                                      <p:cBhvr>
                                        <p:cTn id="39" dur="500" fill="hold"/>
                                        <p:tgtEl>
                                          <p:spTgt spid="217123"/>
                                        </p:tgtEl>
                                        <p:attrNameLst>
                                          <p:attrName>ppt_w</p:attrName>
                                        </p:attrNameLst>
                                      </p:cBhvr>
                                      <p:tavLst>
                                        <p:tav tm="0">
                                          <p:val>
                                            <p:fltVal val="0"/>
                                          </p:val>
                                        </p:tav>
                                        <p:tav tm="100000">
                                          <p:val>
                                            <p:strVal val="#ppt_w"/>
                                          </p:val>
                                        </p:tav>
                                      </p:tavLst>
                                    </p:anim>
                                    <p:anim calcmode="lin" valueType="num">
                                      <p:cBhvr>
                                        <p:cTn id="40" dur="500" fill="hold"/>
                                        <p:tgtEl>
                                          <p:spTgt spid="217123"/>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9" presetClass="entr" presetSubtype="10" fill="hold" grpId="0" nodeType="clickEffect">
                                  <p:stCondLst>
                                    <p:cond delay="0"/>
                                  </p:stCondLst>
                                  <p:childTnLst>
                                    <p:set>
                                      <p:cBhvr>
                                        <p:cTn id="44" dur="1" fill="hold">
                                          <p:stCondLst>
                                            <p:cond delay="0"/>
                                          </p:stCondLst>
                                        </p:cTn>
                                        <p:tgtEl>
                                          <p:spTgt spid="217106"/>
                                        </p:tgtEl>
                                        <p:attrNameLst>
                                          <p:attrName>style.visibility</p:attrName>
                                        </p:attrNameLst>
                                      </p:cBhvr>
                                      <p:to>
                                        <p:strVal val="visible"/>
                                      </p:to>
                                    </p:set>
                                    <p:anim calcmode="lin" valueType="num">
                                      <p:cBhvr>
                                        <p:cTn id="45" dur="5000" fill="hold"/>
                                        <p:tgtEl>
                                          <p:spTgt spid="217106"/>
                                        </p:tgtEl>
                                        <p:attrNameLst>
                                          <p:attrName>ppt_w</p:attrName>
                                        </p:attrNameLst>
                                      </p:cBhvr>
                                      <p:tavLst>
                                        <p:tav tm="0" fmla="#ppt_w*sin(2.5*pi*$)">
                                          <p:val>
                                            <p:fltVal val="0"/>
                                          </p:val>
                                        </p:tav>
                                        <p:tav tm="100000">
                                          <p:val>
                                            <p:fltVal val="1"/>
                                          </p:val>
                                        </p:tav>
                                      </p:tavLst>
                                    </p:anim>
                                    <p:anim calcmode="lin" valueType="num">
                                      <p:cBhvr>
                                        <p:cTn id="46" dur="5000" fill="hold"/>
                                        <p:tgtEl>
                                          <p:spTgt spid="217106"/>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nodeType="clickEffect">
                                  <p:stCondLst>
                                    <p:cond delay="0"/>
                                  </p:stCondLst>
                                  <p:childTnLst>
                                    <p:set>
                                      <p:cBhvr>
                                        <p:cTn id="50" dur="1" fill="hold">
                                          <p:stCondLst>
                                            <p:cond delay="0"/>
                                          </p:stCondLst>
                                        </p:cTn>
                                        <p:tgtEl>
                                          <p:spTgt spid="217122"/>
                                        </p:tgtEl>
                                        <p:attrNameLst>
                                          <p:attrName>style.visibility</p:attrName>
                                        </p:attrNameLst>
                                      </p:cBhvr>
                                      <p:to>
                                        <p:strVal val="visible"/>
                                      </p:to>
                                    </p:set>
                                    <p:animEffect transition="in" filter="strips(downRight)">
                                      <p:cBhvr>
                                        <p:cTn id="51" dur="500"/>
                                        <p:tgtEl>
                                          <p:spTgt spid="2171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nodeType="clickEffect">
                                  <p:stCondLst>
                                    <p:cond delay="0"/>
                                  </p:stCondLst>
                                  <p:childTnLst>
                                    <p:set>
                                      <p:cBhvr>
                                        <p:cTn id="55" dur="1" fill="hold">
                                          <p:stCondLst>
                                            <p:cond delay="0"/>
                                          </p:stCondLst>
                                        </p:cTn>
                                        <p:tgtEl>
                                          <p:spTgt spid="217131"/>
                                        </p:tgtEl>
                                        <p:attrNameLst>
                                          <p:attrName>style.visibility</p:attrName>
                                        </p:attrNameLst>
                                      </p:cBhvr>
                                      <p:to>
                                        <p:strVal val="visible"/>
                                      </p:to>
                                    </p:set>
                                    <p:animEffect transition="in" filter="strips(downRight)">
                                      <p:cBhvr>
                                        <p:cTn id="56" dur="500"/>
                                        <p:tgtEl>
                                          <p:spTgt spid="21713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217132"/>
                                        </p:tgtEl>
                                        <p:attrNameLst>
                                          <p:attrName>style.visibility</p:attrName>
                                        </p:attrNameLst>
                                      </p:cBhvr>
                                      <p:to>
                                        <p:strVal val="visible"/>
                                      </p:to>
                                    </p:set>
                                    <p:anim calcmode="lin" valueType="num">
                                      <p:cBhvr>
                                        <p:cTn id="61" dur="500" fill="hold"/>
                                        <p:tgtEl>
                                          <p:spTgt spid="217132"/>
                                        </p:tgtEl>
                                        <p:attrNameLst>
                                          <p:attrName>ppt_x</p:attrName>
                                        </p:attrNameLst>
                                      </p:cBhvr>
                                      <p:tavLst>
                                        <p:tav tm="0">
                                          <p:val>
                                            <p:strVal val="#ppt_x"/>
                                          </p:val>
                                        </p:tav>
                                        <p:tav tm="100000">
                                          <p:val>
                                            <p:strVal val="#ppt_x"/>
                                          </p:val>
                                        </p:tav>
                                      </p:tavLst>
                                    </p:anim>
                                    <p:anim calcmode="lin" valueType="num">
                                      <p:cBhvr>
                                        <p:cTn id="62" dur="500" fill="hold"/>
                                        <p:tgtEl>
                                          <p:spTgt spid="217132"/>
                                        </p:tgtEl>
                                        <p:attrNameLst>
                                          <p:attrName>ppt_y</p:attrName>
                                        </p:attrNameLst>
                                      </p:cBhvr>
                                      <p:tavLst>
                                        <p:tav tm="0">
                                          <p:val>
                                            <p:strVal val="#ppt_y-#ppt_h/2"/>
                                          </p:val>
                                        </p:tav>
                                        <p:tav tm="100000">
                                          <p:val>
                                            <p:strVal val="#ppt_y"/>
                                          </p:val>
                                        </p:tav>
                                      </p:tavLst>
                                    </p:anim>
                                    <p:anim calcmode="lin" valueType="num">
                                      <p:cBhvr>
                                        <p:cTn id="63" dur="500" fill="hold"/>
                                        <p:tgtEl>
                                          <p:spTgt spid="217132"/>
                                        </p:tgtEl>
                                        <p:attrNameLst>
                                          <p:attrName>ppt_w</p:attrName>
                                        </p:attrNameLst>
                                      </p:cBhvr>
                                      <p:tavLst>
                                        <p:tav tm="0">
                                          <p:val>
                                            <p:strVal val="#ppt_w"/>
                                          </p:val>
                                        </p:tav>
                                        <p:tav tm="100000">
                                          <p:val>
                                            <p:strVal val="#ppt_w"/>
                                          </p:val>
                                        </p:tav>
                                      </p:tavLst>
                                    </p:anim>
                                    <p:anim calcmode="lin" valueType="num">
                                      <p:cBhvr>
                                        <p:cTn id="64" dur="500" fill="hold"/>
                                        <p:tgtEl>
                                          <p:spTgt spid="217132"/>
                                        </p:tgtEl>
                                        <p:attrNameLst>
                                          <p:attrName>ppt_h</p:attrName>
                                        </p:attrNameLst>
                                      </p:cBhvr>
                                      <p:tavLst>
                                        <p:tav tm="0">
                                          <p:val>
                                            <p:fltVal val="0"/>
                                          </p:val>
                                        </p:tav>
                                        <p:tav tm="100000">
                                          <p:val>
                                            <p:strVal val="#ppt_h"/>
                                          </p:val>
                                        </p:tav>
                                      </p:tavLst>
                                    </p:anim>
                                  </p:childTnLst>
                                </p:cTn>
                              </p:par>
                            </p:childTnLst>
                          </p:cTn>
                        </p:par>
                        <p:par>
                          <p:cTn id="65" fill="hold" nodeType="afterGroup">
                            <p:stCondLst>
                              <p:cond delay="500"/>
                            </p:stCondLst>
                            <p:childTnLst>
                              <p:par>
                                <p:cTn id="66" presetID="17" presetClass="entr" presetSubtype="8" fill="hold" grpId="0" nodeType="afterEffect">
                                  <p:stCondLst>
                                    <p:cond delay="2000"/>
                                  </p:stCondLst>
                                  <p:childTnLst>
                                    <p:set>
                                      <p:cBhvr>
                                        <p:cTn id="67" dur="1" fill="hold">
                                          <p:stCondLst>
                                            <p:cond delay="0"/>
                                          </p:stCondLst>
                                        </p:cTn>
                                        <p:tgtEl>
                                          <p:spTgt spid="217133"/>
                                        </p:tgtEl>
                                        <p:attrNameLst>
                                          <p:attrName>style.visibility</p:attrName>
                                        </p:attrNameLst>
                                      </p:cBhvr>
                                      <p:to>
                                        <p:strVal val="visible"/>
                                      </p:to>
                                    </p:set>
                                    <p:anim calcmode="lin" valueType="num">
                                      <p:cBhvr>
                                        <p:cTn id="68" dur="500" fill="hold"/>
                                        <p:tgtEl>
                                          <p:spTgt spid="217133"/>
                                        </p:tgtEl>
                                        <p:attrNameLst>
                                          <p:attrName>ppt_x</p:attrName>
                                        </p:attrNameLst>
                                      </p:cBhvr>
                                      <p:tavLst>
                                        <p:tav tm="0">
                                          <p:val>
                                            <p:strVal val="#ppt_x-#ppt_w/2"/>
                                          </p:val>
                                        </p:tav>
                                        <p:tav tm="100000">
                                          <p:val>
                                            <p:strVal val="#ppt_x"/>
                                          </p:val>
                                        </p:tav>
                                      </p:tavLst>
                                    </p:anim>
                                    <p:anim calcmode="lin" valueType="num">
                                      <p:cBhvr>
                                        <p:cTn id="69" dur="500" fill="hold"/>
                                        <p:tgtEl>
                                          <p:spTgt spid="217133"/>
                                        </p:tgtEl>
                                        <p:attrNameLst>
                                          <p:attrName>ppt_y</p:attrName>
                                        </p:attrNameLst>
                                      </p:cBhvr>
                                      <p:tavLst>
                                        <p:tav tm="0">
                                          <p:val>
                                            <p:strVal val="#ppt_y"/>
                                          </p:val>
                                        </p:tav>
                                        <p:tav tm="100000">
                                          <p:val>
                                            <p:strVal val="#ppt_y"/>
                                          </p:val>
                                        </p:tav>
                                      </p:tavLst>
                                    </p:anim>
                                    <p:anim calcmode="lin" valueType="num">
                                      <p:cBhvr>
                                        <p:cTn id="70" dur="500" fill="hold"/>
                                        <p:tgtEl>
                                          <p:spTgt spid="217133"/>
                                        </p:tgtEl>
                                        <p:attrNameLst>
                                          <p:attrName>ppt_w</p:attrName>
                                        </p:attrNameLst>
                                      </p:cBhvr>
                                      <p:tavLst>
                                        <p:tav tm="0">
                                          <p:val>
                                            <p:fltVal val="0"/>
                                          </p:val>
                                        </p:tav>
                                        <p:tav tm="100000">
                                          <p:val>
                                            <p:strVal val="#ppt_w"/>
                                          </p:val>
                                        </p:tav>
                                      </p:tavLst>
                                    </p:anim>
                                    <p:anim calcmode="lin" valueType="num">
                                      <p:cBhvr>
                                        <p:cTn id="71" dur="500" fill="hold"/>
                                        <p:tgtEl>
                                          <p:spTgt spid="217133"/>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nodeType="clickEffect">
                                  <p:stCondLst>
                                    <p:cond delay="0"/>
                                  </p:stCondLst>
                                  <p:childTnLst>
                                    <p:set>
                                      <p:cBhvr>
                                        <p:cTn id="75" dur="1" fill="hold">
                                          <p:stCondLst>
                                            <p:cond delay="0"/>
                                          </p:stCondLst>
                                        </p:cTn>
                                        <p:tgtEl>
                                          <p:spTgt spid="217134"/>
                                        </p:tgtEl>
                                        <p:attrNameLst>
                                          <p:attrName>style.visibility</p:attrName>
                                        </p:attrNameLst>
                                      </p:cBhvr>
                                      <p:to>
                                        <p:strVal val="visible"/>
                                      </p:to>
                                    </p:set>
                                    <p:animEffect transition="in" filter="strips(downRight)">
                                      <p:cBhvr>
                                        <p:cTn id="76" dur="500"/>
                                        <p:tgtEl>
                                          <p:spTgt spid="21713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8" fill="hold" grpId="0" nodeType="clickEffect">
                                  <p:stCondLst>
                                    <p:cond delay="0"/>
                                  </p:stCondLst>
                                  <p:childTnLst>
                                    <p:set>
                                      <p:cBhvr>
                                        <p:cTn id="80" dur="1" fill="hold">
                                          <p:stCondLst>
                                            <p:cond delay="0"/>
                                          </p:stCondLst>
                                        </p:cTn>
                                        <p:tgtEl>
                                          <p:spTgt spid="217142"/>
                                        </p:tgtEl>
                                        <p:attrNameLst>
                                          <p:attrName>style.visibility</p:attrName>
                                        </p:attrNameLst>
                                      </p:cBhvr>
                                      <p:to>
                                        <p:strVal val="visible"/>
                                      </p:to>
                                    </p:set>
                                    <p:anim calcmode="lin" valueType="num">
                                      <p:cBhvr>
                                        <p:cTn id="81" dur="500" fill="hold"/>
                                        <p:tgtEl>
                                          <p:spTgt spid="217142"/>
                                        </p:tgtEl>
                                        <p:attrNameLst>
                                          <p:attrName>ppt_x</p:attrName>
                                        </p:attrNameLst>
                                      </p:cBhvr>
                                      <p:tavLst>
                                        <p:tav tm="0">
                                          <p:val>
                                            <p:strVal val="#ppt_x-#ppt_w/2"/>
                                          </p:val>
                                        </p:tav>
                                        <p:tav tm="100000">
                                          <p:val>
                                            <p:strVal val="#ppt_x"/>
                                          </p:val>
                                        </p:tav>
                                      </p:tavLst>
                                    </p:anim>
                                    <p:anim calcmode="lin" valueType="num">
                                      <p:cBhvr>
                                        <p:cTn id="82" dur="500" fill="hold"/>
                                        <p:tgtEl>
                                          <p:spTgt spid="217142"/>
                                        </p:tgtEl>
                                        <p:attrNameLst>
                                          <p:attrName>ppt_y</p:attrName>
                                        </p:attrNameLst>
                                      </p:cBhvr>
                                      <p:tavLst>
                                        <p:tav tm="0">
                                          <p:val>
                                            <p:strVal val="#ppt_y"/>
                                          </p:val>
                                        </p:tav>
                                        <p:tav tm="100000">
                                          <p:val>
                                            <p:strVal val="#ppt_y"/>
                                          </p:val>
                                        </p:tav>
                                      </p:tavLst>
                                    </p:anim>
                                    <p:anim calcmode="lin" valueType="num">
                                      <p:cBhvr>
                                        <p:cTn id="83" dur="500" fill="hold"/>
                                        <p:tgtEl>
                                          <p:spTgt spid="217142"/>
                                        </p:tgtEl>
                                        <p:attrNameLst>
                                          <p:attrName>ppt_w</p:attrName>
                                        </p:attrNameLst>
                                      </p:cBhvr>
                                      <p:tavLst>
                                        <p:tav tm="0">
                                          <p:val>
                                            <p:fltVal val="0"/>
                                          </p:val>
                                        </p:tav>
                                        <p:tav tm="100000">
                                          <p:val>
                                            <p:strVal val="#ppt_w"/>
                                          </p:val>
                                        </p:tav>
                                      </p:tavLst>
                                    </p:anim>
                                    <p:anim calcmode="lin" valueType="num">
                                      <p:cBhvr>
                                        <p:cTn id="84" dur="500" fill="hold"/>
                                        <p:tgtEl>
                                          <p:spTgt spid="217142"/>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3" fill="hold" nodeType="clickEffect">
                                  <p:stCondLst>
                                    <p:cond delay="0"/>
                                  </p:stCondLst>
                                  <p:childTnLst>
                                    <p:set>
                                      <p:cBhvr>
                                        <p:cTn id="88" dur="1" fill="hold">
                                          <p:stCondLst>
                                            <p:cond delay="0"/>
                                          </p:stCondLst>
                                        </p:cTn>
                                        <p:tgtEl>
                                          <p:spTgt spid="217135"/>
                                        </p:tgtEl>
                                        <p:attrNameLst>
                                          <p:attrName>style.visibility</p:attrName>
                                        </p:attrNameLst>
                                      </p:cBhvr>
                                      <p:to>
                                        <p:strVal val="visible"/>
                                      </p:to>
                                    </p:set>
                                    <p:animEffect transition="in" filter="strips(upRight)">
                                      <p:cBhvr>
                                        <p:cTn id="89" dur="500"/>
                                        <p:tgtEl>
                                          <p:spTgt spid="21713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37" fill="hold" grpId="0" nodeType="clickEffect">
                                  <p:stCondLst>
                                    <p:cond delay="0"/>
                                  </p:stCondLst>
                                  <p:childTnLst>
                                    <p:set>
                                      <p:cBhvr>
                                        <p:cTn id="93" dur="1" fill="hold">
                                          <p:stCondLst>
                                            <p:cond delay="0"/>
                                          </p:stCondLst>
                                        </p:cTn>
                                        <p:tgtEl>
                                          <p:spTgt spid="217143"/>
                                        </p:tgtEl>
                                        <p:attrNameLst>
                                          <p:attrName>style.visibility</p:attrName>
                                        </p:attrNameLst>
                                      </p:cBhvr>
                                      <p:to>
                                        <p:strVal val="visible"/>
                                      </p:to>
                                    </p:set>
                                    <p:animEffect transition="in" filter="barn(outVertical)">
                                      <p:cBhvr>
                                        <p:cTn id="94" dur="500"/>
                                        <p:tgtEl>
                                          <p:spTgt spid="217143"/>
                                        </p:tgtEl>
                                      </p:cBhvr>
                                    </p:animEffect>
                                  </p:childTnLst>
                                </p:cTn>
                              </p:par>
                            </p:childTnLst>
                          </p:cTn>
                        </p:par>
                        <p:par>
                          <p:cTn id="95" fill="hold" nodeType="afterGroup">
                            <p:stCondLst>
                              <p:cond delay="500"/>
                            </p:stCondLst>
                            <p:childTnLst>
                              <p:par>
                                <p:cTn id="96" presetID="17" presetClass="entr" presetSubtype="4" fill="hold" nodeType="afterEffect">
                                  <p:stCondLst>
                                    <p:cond delay="2000"/>
                                  </p:stCondLst>
                                  <p:childTnLst>
                                    <p:set>
                                      <p:cBhvr>
                                        <p:cTn id="97" dur="1" fill="hold">
                                          <p:stCondLst>
                                            <p:cond delay="0"/>
                                          </p:stCondLst>
                                        </p:cTn>
                                        <p:tgtEl>
                                          <p:spTgt spid="217136"/>
                                        </p:tgtEl>
                                        <p:attrNameLst>
                                          <p:attrName>style.visibility</p:attrName>
                                        </p:attrNameLst>
                                      </p:cBhvr>
                                      <p:to>
                                        <p:strVal val="visible"/>
                                      </p:to>
                                    </p:set>
                                    <p:anim calcmode="lin" valueType="num">
                                      <p:cBhvr>
                                        <p:cTn id="98" dur="500" fill="hold"/>
                                        <p:tgtEl>
                                          <p:spTgt spid="217136"/>
                                        </p:tgtEl>
                                        <p:attrNameLst>
                                          <p:attrName>ppt_x</p:attrName>
                                        </p:attrNameLst>
                                      </p:cBhvr>
                                      <p:tavLst>
                                        <p:tav tm="0">
                                          <p:val>
                                            <p:strVal val="#ppt_x"/>
                                          </p:val>
                                        </p:tav>
                                        <p:tav tm="100000">
                                          <p:val>
                                            <p:strVal val="#ppt_x"/>
                                          </p:val>
                                        </p:tav>
                                      </p:tavLst>
                                    </p:anim>
                                    <p:anim calcmode="lin" valueType="num">
                                      <p:cBhvr>
                                        <p:cTn id="99" dur="500" fill="hold"/>
                                        <p:tgtEl>
                                          <p:spTgt spid="217136"/>
                                        </p:tgtEl>
                                        <p:attrNameLst>
                                          <p:attrName>ppt_y</p:attrName>
                                        </p:attrNameLst>
                                      </p:cBhvr>
                                      <p:tavLst>
                                        <p:tav tm="0">
                                          <p:val>
                                            <p:strVal val="#ppt_y+#ppt_h/2"/>
                                          </p:val>
                                        </p:tav>
                                        <p:tav tm="100000">
                                          <p:val>
                                            <p:strVal val="#ppt_y"/>
                                          </p:val>
                                        </p:tav>
                                      </p:tavLst>
                                    </p:anim>
                                    <p:anim calcmode="lin" valueType="num">
                                      <p:cBhvr>
                                        <p:cTn id="100" dur="500" fill="hold"/>
                                        <p:tgtEl>
                                          <p:spTgt spid="217136"/>
                                        </p:tgtEl>
                                        <p:attrNameLst>
                                          <p:attrName>ppt_w</p:attrName>
                                        </p:attrNameLst>
                                      </p:cBhvr>
                                      <p:tavLst>
                                        <p:tav tm="0">
                                          <p:val>
                                            <p:strVal val="#ppt_w"/>
                                          </p:val>
                                        </p:tav>
                                        <p:tav tm="100000">
                                          <p:val>
                                            <p:strVal val="#ppt_w"/>
                                          </p:val>
                                        </p:tav>
                                      </p:tavLst>
                                    </p:anim>
                                    <p:anim calcmode="lin" valueType="num">
                                      <p:cBhvr>
                                        <p:cTn id="101" dur="500" fill="hold"/>
                                        <p:tgtEl>
                                          <p:spTgt spid="217136"/>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3000"/>
                            </p:stCondLst>
                            <p:childTnLst>
                              <p:par>
                                <p:cTn id="103" presetID="17" presetClass="entr" presetSubtype="2" fill="hold" nodeType="afterEffect">
                                  <p:stCondLst>
                                    <p:cond delay="1000"/>
                                  </p:stCondLst>
                                  <p:childTnLst>
                                    <p:set>
                                      <p:cBhvr>
                                        <p:cTn id="104" dur="1" fill="hold">
                                          <p:stCondLst>
                                            <p:cond delay="0"/>
                                          </p:stCondLst>
                                        </p:cTn>
                                        <p:tgtEl>
                                          <p:spTgt spid="217137"/>
                                        </p:tgtEl>
                                        <p:attrNameLst>
                                          <p:attrName>style.visibility</p:attrName>
                                        </p:attrNameLst>
                                      </p:cBhvr>
                                      <p:to>
                                        <p:strVal val="visible"/>
                                      </p:to>
                                    </p:set>
                                    <p:anim calcmode="lin" valueType="num">
                                      <p:cBhvr>
                                        <p:cTn id="105" dur="500" fill="hold"/>
                                        <p:tgtEl>
                                          <p:spTgt spid="217137"/>
                                        </p:tgtEl>
                                        <p:attrNameLst>
                                          <p:attrName>ppt_x</p:attrName>
                                        </p:attrNameLst>
                                      </p:cBhvr>
                                      <p:tavLst>
                                        <p:tav tm="0">
                                          <p:val>
                                            <p:strVal val="#ppt_x+#ppt_w/2"/>
                                          </p:val>
                                        </p:tav>
                                        <p:tav tm="100000">
                                          <p:val>
                                            <p:strVal val="#ppt_x"/>
                                          </p:val>
                                        </p:tav>
                                      </p:tavLst>
                                    </p:anim>
                                    <p:anim calcmode="lin" valueType="num">
                                      <p:cBhvr>
                                        <p:cTn id="106" dur="500" fill="hold"/>
                                        <p:tgtEl>
                                          <p:spTgt spid="217137"/>
                                        </p:tgtEl>
                                        <p:attrNameLst>
                                          <p:attrName>ppt_y</p:attrName>
                                        </p:attrNameLst>
                                      </p:cBhvr>
                                      <p:tavLst>
                                        <p:tav tm="0">
                                          <p:val>
                                            <p:strVal val="#ppt_y"/>
                                          </p:val>
                                        </p:tav>
                                        <p:tav tm="100000">
                                          <p:val>
                                            <p:strVal val="#ppt_y"/>
                                          </p:val>
                                        </p:tav>
                                      </p:tavLst>
                                    </p:anim>
                                    <p:anim calcmode="lin" valueType="num">
                                      <p:cBhvr>
                                        <p:cTn id="107" dur="500" fill="hold"/>
                                        <p:tgtEl>
                                          <p:spTgt spid="217137"/>
                                        </p:tgtEl>
                                        <p:attrNameLst>
                                          <p:attrName>ppt_w</p:attrName>
                                        </p:attrNameLst>
                                      </p:cBhvr>
                                      <p:tavLst>
                                        <p:tav tm="0">
                                          <p:val>
                                            <p:fltVal val="0"/>
                                          </p:val>
                                        </p:tav>
                                        <p:tav tm="100000">
                                          <p:val>
                                            <p:strVal val="#ppt_w"/>
                                          </p:val>
                                        </p:tav>
                                      </p:tavLst>
                                    </p:anim>
                                    <p:anim calcmode="lin" valueType="num">
                                      <p:cBhvr>
                                        <p:cTn id="108" dur="500" fill="hold"/>
                                        <p:tgtEl>
                                          <p:spTgt spid="217137"/>
                                        </p:tgtEl>
                                        <p:attrNameLst>
                                          <p:attrName>ppt_h</p:attrName>
                                        </p:attrNameLst>
                                      </p:cBhvr>
                                      <p:tavLst>
                                        <p:tav tm="0">
                                          <p:val>
                                            <p:strVal val="#ppt_h"/>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6" presetClass="entr" presetSubtype="37" fill="hold" grpId="0" nodeType="clickEffect">
                                  <p:stCondLst>
                                    <p:cond delay="0"/>
                                  </p:stCondLst>
                                  <p:childTnLst>
                                    <p:set>
                                      <p:cBhvr>
                                        <p:cTn id="112" dur="1" fill="hold">
                                          <p:stCondLst>
                                            <p:cond delay="0"/>
                                          </p:stCondLst>
                                        </p:cTn>
                                        <p:tgtEl>
                                          <p:spTgt spid="217145"/>
                                        </p:tgtEl>
                                        <p:attrNameLst>
                                          <p:attrName>style.visibility</p:attrName>
                                        </p:attrNameLst>
                                      </p:cBhvr>
                                      <p:to>
                                        <p:strVal val="visible"/>
                                      </p:to>
                                    </p:set>
                                    <p:animEffect transition="in" filter="barn(outVertical)">
                                      <p:cBhvr>
                                        <p:cTn id="113" dur="500"/>
                                        <p:tgtEl>
                                          <p:spTgt spid="217145"/>
                                        </p:tgtEl>
                                      </p:cBhvr>
                                    </p:animEffect>
                                  </p:childTnLst>
                                </p:cTn>
                              </p:par>
                            </p:childTnLst>
                          </p:cTn>
                        </p:par>
                        <p:par>
                          <p:cTn id="114" fill="hold" nodeType="afterGroup">
                            <p:stCondLst>
                              <p:cond delay="500"/>
                            </p:stCondLst>
                            <p:childTnLst>
                              <p:par>
                                <p:cTn id="115" presetID="17" presetClass="entr" presetSubtype="4" fill="hold" nodeType="afterEffect">
                                  <p:stCondLst>
                                    <p:cond delay="2000"/>
                                  </p:stCondLst>
                                  <p:childTnLst>
                                    <p:set>
                                      <p:cBhvr>
                                        <p:cTn id="116" dur="1" fill="hold">
                                          <p:stCondLst>
                                            <p:cond delay="0"/>
                                          </p:stCondLst>
                                        </p:cTn>
                                        <p:tgtEl>
                                          <p:spTgt spid="217138"/>
                                        </p:tgtEl>
                                        <p:attrNameLst>
                                          <p:attrName>style.visibility</p:attrName>
                                        </p:attrNameLst>
                                      </p:cBhvr>
                                      <p:to>
                                        <p:strVal val="visible"/>
                                      </p:to>
                                    </p:set>
                                    <p:anim calcmode="lin" valueType="num">
                                      <p:cBhvr>
                                        <p:cTn id="117" dur="500" fill="hold"/>
                                        <p:tgtEl>
                                          <p:spTgt spid="217138"/>
                                        </p:tgtEl>
                                        <p:attrNameLst>
                                          <p:attrName>ppt_x</p:attrName>
                                        </p:attrNameLst>
                                      </p:cBhvr>
                                      <p:tavLst>
                                        <p:tav tm="0">
                                          <p:val>
                                            <p:strVal val="#ppt_x"/>
                                          </p:val>
                                        </p:tav>
                                        <p:tav tm="100000">
                                          <p:val>
                                            <p:strVal val="#ppt_x"/>
                                          </p:val>
                                        </p:tav>
                                      </p:tavLst>
                                    </p:anim>
                                    <p:anim calcmode="lin" valueType="num">
                                      <p:cBhvr>
                                        <p:cTn id="118" dur="500" fill="hold"/>
                                        <p:tgtEl>
                                          <p:spTgt spid="217138"/>
                                        </p:tgtEl>
                                        <p:attrNameLst>
                                          <p:attrName>ppt_y</p:attrName>
                                        </p:attrNameLst>
                                      </p:cBhvr>
                                      <p:tavLst>
                                        <p:tav tm="0">
                                          <p:val>
                                            <p:strVal val="#ppt_y+#ppt_h/2"/>
                                          </p:val>
                                        </p:tav>
                                        <p:tav tm="100000">
                                          <p:val>
                                            <p:strVal val="#ppt_y"/>
                                          </p:val>
                                        </p:tav>
                                      </p:tavLst>
                                    </p:anim>
                                    <p:anim calcmode="lin" valueType="num">
                                      <p:cBhvr>
                                        <p:cTn id="119" dur="500" fill="hold"/>
                                        <p:tgtEl>
                                          <p:spTgt spid="217138"/>
                                        </p:tgtEl>
                                        <p:attrNameLst>
                                          <p:attrName>ppt_w</p:attrName>
                                        </p:attrNameLst>
                                      </p:cBhvr>
                                      <p:tavLst>
                                        <p:tav tm="0">
                                          <p:val>
                                            <p:strVal val="#ppt_w"/>
                                          </p:val>
                                        </p:tav>
                                        <p:tav tm="100000">
                                          <p:val>
                                            <p:strVal val="#ppt_w"/>
                                          </p:val>
                                        </p:tav>
                                      </p:tavLst>
                                    </p:anim>
                                    <p:anim calcmode="lin" valueType="num">
                                      <p:cBhvr>
                                        <p:cTn id="120" dur="500" fill="hold"/>
                                        <p:tgtEl>
                                          <p:spTgt spid="217138"/>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3000"/>
                            </p:stCondLst>
                            <p:childTnLst>
                              <p:par>
                                <p:cTn id="122" presetID="17" presetClass="entr" presetSubtype="2" fill="hold" nodeType="afterEffect">
                                  <p:stCondLst>
                                    <p:cond delay="1000"/>
                                  </p:stCondLst>
                                  <p:childTnLst>
                                    <p:set>
                                      <p:cBhvr>
                                        <p:cTn id="123" dur="1" fill="hold">
                                          <p:stCondLst>
                                            <p:cond delay="0"/>
                                          </p:stCondLst>
                                        </p:cTn>
                                        <p:tgtEl>
                                          <p:spTgt spid="217139"/>
                                        </p:tgtEl>
                                        <p:attrNameLst>
                                          <p:attrName>style.visibility</p:attrName>
                                        </p:attrNameLst>
                                      </p:cBhvr>
                                      <p:to>
                                        <p:strVal val="visible"/>
                                      </p:to>
                                    </p:set>
                                    <p:anim calcmode="lin" valueType="num">
                                      <p:cBhvr>
                                        <p:cTn id="124" dur="500" fill="hold"/>
                                        <p:tgtEl>
                                          <p:spTgt spid="217139"/>
                                        </p:tgtEl>
                                        <p:attrNameLst>
                                          <p:attrName>ppt_x</p:attrName>
                                        </p:attrNameLst>
                                      </p:cBhvr>
                                      <p:tavLst>
                                        <p:tav tm="0">
                                          <p:val>
                                            <p:strVal val="#ppt_x+#ppt_w/2"/>
                                          </p:val>
                                        </p:tav>
                                        <p:tav tm="100000">
                                          <p:val>
                                            <p:strVal val="#ppt_x"/>
                                          </p:val>
                                        </p:tav>
                                      </p:tavLst>
                                    </p:anim>
                                    <p:anim calcmode="lin" valueType="num">
                                      <p:cBhvr>
                                        <p:cTn id="125" dur="500" fill="hold"/>
                                        <p:tgtEl>
                                          <p:spTgt spid="217139"/>
                                        </p:tgtEl>
                                        <p:attrNameLst>
                                          <p:attrName>ppt_y</p:attrName>
                                        </p:attrNameLst>
                                      </p:cBhvr>
                                      <p:tavLst>
                                        <p:tav tm="0">
                                          <p:val>
                                            <p:strVal val="#ppt_y"/>
                                          </p:val>
                                        </p:tav>
                                        <p:tav tm="100000">
                                          <p:val>
                                            <p:strVal val="#ppt_y"/>
                                          </p:val>
                                        </p:tav>
                                      </p:tavLst>
                                    </p:anim>
                                    <p:anim calcmode="lin" valueType="num">
                                      <p:cBhvr>
                                        <p:cTn id="126" dur="500" fill="hold"/>
                                        <p:tgtEl>
                                          <p:spTgt spid="217139"/>
                                        </p:tgtEl>
                                        <p:attrNameLst>
                                          <p:attrName>ppt_w</p:attrName>
                                        </p:attrNameLst>
                                      </p:cBhvr>
                                      <p:tavLst>
                                        <p:tav tm="0">
                                          <p:val>
                                            <p:fltVal val="0"/>
                                          </p:val>
                                        </p:tav>
                                        <p:tav tm="100000">
                                          <p:val>
                                            <p:strVal val="#ppt_w"/>
                                          </p:val>
                                        </p:tav>
                                      </p:tavLst>
                                    </p:anim>
                                    <p:anim calcmode="lin" valueType="num">
                                      <p:cBhvr>
                                        <p:cTn id="127" dur="500" fill="hold"/>
                                        <p:tgtEl>
                                          <p:spTgt spid="217139"/>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37" fill="hold" grpId="0" nodeType="clickEffect">
                                  <p:stCondLst>
                                    <p:cond delay="0"/>
                                  </p:stCondLst>
                                  <p:childTnLst>
                                    <p:set>
                                      <p:cBhvr>
                                        <p:cTn id="131" dur="1" fill="hold">
                                          <p:stCondLst>
                                            <p:cond delay="0"/>
                                          </p:stCondLst>
                                        </p:cTn>
                                        <p:tgtEl>
                                          <p:spTgt spid="217144"/>
                                        </p:tgtEl>
                                        <p:attrNameLst>
                                          <p:attrName>style.visibility</p:attrName>
                                        </p:attrNameLst>
                                      </p:cBhvr>
                                      <p:to>
                                        <p:strVal val="visible"/>
                                      </p:to>
                                    </p:set>
                                    <p:animEffect transition="in" filter="barn(outVertical)">
                                      <p:cBhvr>
                                        <p:cTn id="132" dur="500"/>
                                        <p:tgtEl>
                                          <p:spTgt spid="217144"/>
                                        </p:tgtEl>
                                      </p:cBhvr>
                                    </p:animEffect>
                                  </p:childTnLst>
                                </p:cTn>
                              </p:par>
                            </p:childTnLst>
                          </p:cTn>
                        </p:par>
                        <p:par>
                          <p:cTn id="133" fill="hold" nodeType="afterGroup">
                            <p:stCondLst>
                              <p:cond delay="500"/>
                            </p:stCondLst>
                            <p:childTnLst>
                              <p:par>
                                <p:cTn id="134" presetID="17" presetClass="entr" presetSubtype="4" fill="hold" nodeType="afterEffect">
                                  <p:stCondLst>
                                    <p:cond delay="2000"/>
                                  </p:stCondLst>
                                  <p:childTnLst>
                                    <p:set>
                                      <p:cBhvr>
                                        <p:cTn id="135" dur="1" fill="hold">
                                          <p:stCondLst>
                                            <p:cond delay="0"/>
                                          </p:stCondLst>
                                        </p:cTn>
                                        <p:tgtEl>
                                          <p:spTgt spid="217140"/>
                                        </p:tgtEl>
                                        <p:attrNameLst>
                                          <p:attrName>style.visibility</p:attrName>
                                        </p:attrNameLst>
                                      </p:cBhvr>
                                      <p:to>
                                        <p:strVal val="visible"/>
                                      </p:to>
                                    </p:set>
                                    <p:anim calcmode="lin" valueType="num">
                                      <p:cBhvr>
                                        <p:cTn id="136" dur="500" fill="hold"/>
                                        <p:tgtEl>
                                          <p:spTgt spid="217140"/>
                                        </p:tgtEl>
                                        <p:attrNameLst>
                                          <p:attrName>ppt_x</p:attrName>
                                        </p:attrNameLst>
                                      </p:cBhvr>
                                      <p:tavLst>
                                        <p:tav tm="0">
                                          <p:val>
                                            <p:strVal val="#ppt_x"/>
                                          </p:val>
                                        </p:tav>
                                        <p:tav tm="100000">
                                          <p:val>
                                            <p:strVal val="#ppt_x"/>
                                          </p:val>
                                        </p:tav>
                                      </p:tavLst>
                                    </p:anim>
                                    <p:anim calcmode="lin" valueType="num">
                                      <p:cBhvr>
                                        <p:cTn id="137" dur="500" fill="hold"/>
                                        <p:tgtEl>
                                          <p:spTgt spid="217140"/>
                                        </p:tgtEl>
                                        <p:attrNameLst>
                                          <p:attrName>ppt_y</p:attrName>
                                        </p:attrNameLst>
                                      </p:cBhvr>
                                      <p:tavLst>
                                        <p:tav tm="0">
                                          <p:val>
                                            <p:strVal val="#ppt_y+#ppt_h/2"/>
                                          </p:val>
                                        </p:tav>
                                        <p:tav tm="100000">
                                          <p:val>
                                            <p:strVal val="#ppt_y"/>
                                          </p:val>
                                        </p:tav>
                                      </p:tavLst>
                                    </p:anim>
                                    <p:anim calcmode="lin" valueType="num">
                                      <p:cBhvr>
                                        <p:cTn id="138" dur="500" fill="hold"/>
                                        <p:tgtEl>
                                          <p:spTgt spid="217140"/>
                                        </p:tgtEl>
                                        <p:attrNameLst>
                                          <p:attrName>ppt_w</p:attrName>
                                        </p:attrNameLst>
                                      </p:cBhvr>
                                      <p:tavLst>
                                        <p:tav tm="0">
                                          <p:val>
                                            <p:strVal val="#ppt_w"/>
                                          </p:val>
                                        </p:tav>
                                        <p:tav tm="100000">
                                          <p:val>
                                            <p:strVal val="#ppt_w"/>
                                          </p:val>
                                        </p:tav>
                                      </p:tavLst>
                                    </p:anim>
                                    <p:anim calcmode="lin" valueType="num">
                                      <p:cBhvr>
                                        <p:cTn id="139" dur="500" fill="hold"/>
                                        <p:tgtEl>
                                          <p:spTgt spid="217140"/>
                                        </p:tgtEl>
                                        <p:attrNameLst>
                                          <p:attrName>ppt_h</p:attrName>
                                        </p:attrNameLst>
                                      </p:cBhvr>
                                      <p:tavLst>
                                        <p:tav tm="0">
                                          <p:val>
                                            <p:fltVal val="0"/>
                                          </p:val>
                                        </p:tav>
                                        <p:tav tm="100000">
                                          <p:val>
                                            <p:strVal val="#ppt_h"/>
                                          </p:val>
                                        </p:tav>
                                      </p:tavLst>
                                    </p:anim>
                                  </p:childTnLst>
                                </p:cTn>
                              </p:par>
                            </p:childTnLst>
                          </p:cTn>
                        </p:par>
                        <p:par>
                          <p:cTn id="140" fill="hold" nodeType="afterGroup">
                            <p:stCondLst>
                              <p:cond delay="3000"/>
                            </p:stCondLst>
                            <p:childTnLst>
                              <p:par>
                                <p:cTn id="141" presetID="17" presetClass="entr" presetSubtype="2" fill="hold" nodeType="afterEffect">
                                  <p:stCondLst>
                                    <p:cond delay="1000"/>
                                  </p:stCondLst>
                                  <p:childTnLst>
                                    <p:set>
                                      <p:cBhvr>
                                        <p:cTn id="142" dur="1" fill="hold">
                                          <p:stCondLst>
                                            <p:cond delay="0"/>
                                          </p:stCondLst>
                                        </p:cTn>
                                        <p:tgtEl>
                                          <p:spTgt spid="217141"/>
                                        </p:tgtEl>
                                        <p:attrNameLst>
                                          <p:attrName>style.visibility</p:attrName>
                                        </p:attrNameLst>
                                      </p:cBhvr>
                                      <p:to>
                                        <p:strVal val="visible"/>
                                      </p:to>
                                    </p:set>
                                    <p:anim calcmode="lin" valueType="num">
                                      <p:cBhvr>
                                        <p:cTn id="143" dur="500" fill="hold"/>
                                        <p:tgtEl>
                                          <p:spTgt spid="217141"/>
                                        </p:tgtEl>
                                        <p:attrNameLst>
                                          <p:attrName>ppt_x</p:attrName>
                                        </p:attrNameLst>
                                      </p:cBhvr>
                                      <p:tavLst>
                                        <p:tav tm="0">
                                          <p:val>
                                            <p:strVal val="#ppt_x+#ppt_w/2"/>
                                          </p:val>
                                        </p:tav>
                                        <p:tav tm="100000">
                                          <p:val>
                                            <p:strVal val="#ppt_x"/>
                                          </p:val>
                                        </p:tav>
                                      </p:tavLst>
                                    </p:anim>
                                    <p:anim calcmode="lin" valueType="num">
                                      <p:cBhvr>
                                        <p:cTn id="144" dur="500" fill="hold"/>
                                        <p:tgtEl>
                                          <p:spTgt spid="217141"/>
                                        </p:tgtEl>
                                        <p:attrNameLst>
                                          <p:attrName>ppt_y</p:attrName>
                                        </p:attrNameLst>
                                      </p:cBhvr>
                                      <p:tavLst>
                                        <p:tav tm="0">
                                          <p:val>
                                            <p:strVal val="#ppt_y"/>
                                          </p:val>
                                        </p:tav>
                                        <p:tav tm="100000">
                                          <p:val>
                                            <p:strVal val="#ppt_y"/>
                                          </p:val>
                                        </p:tav>
                                      </p:tavLst>
                                    </p:anim>
                                    <p:anim calcmode="lin" valueType="num">
                                      <p:cBhvr>
                                        <p:cTn id="145" dur="500" fill="hold"/>
                                        <p:tgtEl>
                                          <p:spTgt spid="217141"/>
                                        </p:tgtEl>
                                        <p:attrNameLst>
                                          <p:attrName>ppt_w</p:attrName>
                                        </p:attrNameLst>
                                      </p:cBhvr>
                                      <p:tavLst>
                                        <p:tav tm="0">
                                          <p:val>
                                            <p:fltVal val="0"/>
                                          </p:val>
                                        </p:tav>
                                        <p:tav tm="100000">
                                          <p:val>
                                            <p:strVal val="#ppt_w"/>
                                          </p:val>
                                        </p:tav>
                                      </p:tavLst>
                                    </p:anim>
                                    <p:anim calcmode="lin" valueType="num">
                                      <p:cBhvr>
                                        <p:cTn id="146" dur="500" fill="hold"/>
                                        <p:tgtEl>
                                          <p:spTgt spid="217141"/>
                                        </p:tgtEl>
                                        <p:attrNameLst>
                                          <p:attrName>ppt_h</p:attrName>
                                        </p:attrNameLst>
                                      </p:cBhvr>
                                      <p:tavLst>
                                        <p:tav tm="0">
                                          <p:val>
                                            <p:strVal val="#ppt_h"/>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5" presetClass="entr" presetSubtype="0" fill="hold" grpId="0" nodeType="clickEffect">
                                  <p:stCondLst>
                                    <p:cond delay="0"/>
                                  </p:stCondLst>
                                  <p:childTnLst>
                                    <p:set>
                                      <p:cBhvr>
                                        <p:cTn id="150" dur="1" fill="hold">
                                          <p:stCondLst>
                                            <p:cond delay="0"/>
                                          </p:stCondLst>
                                        </p:cTn>
                                        <p:tgtEl>
                                          <p:spTgt spid="217146"/>
                                        </p:tgtEl>
                                        <p:attrNameLst>
                                          <p:attrName>style.visibility</p:attrName>
                                        </p:attrNameLst>
                                      </p:cBhvr>
                                      <p:to>
                                        <p:strVal val="visible"/>
                                      </p:to>
                                    </p:set>
                                    <p:anim calcmode="lin" valueType="num">
                                      <p:cBhvr>
                                        <p:cTn id="151" dur="1000" fill="hold"/>
                                        <p:tgtEl>
                                          <p:spTgt spid="217146"/>
                                        </p:tgtEl>
                                        <p:attrNameLst>
                                          <p:attrName>ppt_w</p:attrName>
                                        </p:attrNameLst>
                                      </p:cBhvr>
                                      <p:tavLst>
                                        <p:tav tm="0">
                                          <p:val>
                                            <p:fltVal val="0"/>
                                          </p:val>
                                        </p:tav>
                                        <p:tav tm="100000">
                                          <p:val>
                                            <p:strVal val="#ppt_w"/>
                                          </p:val>
                                        </p:tav>
                                      </p:tavLst>
                                    </p:anim>
                                    <p:anim calcmode="lin" valueType="num">
                                      <p:cBhvr>
                                        <p:cTn id="152" dur="1000" fill="hold"/>
                                        <p:tgtEl>
                                          <p:spTgt spid="217146"/>
                                        </p:tgtEl>
                                        <p:attrNameLst>
                                          <p:attrName>ppt_h</p:attrName>
                                        </p:attrNameLst>
                                      </p:cBhvr>
                                      <p:tavLst>
                                        <p:tav tm="0">
                                          <p:val>
                                            <p:fltVal val="0"/>
                                          </p:val>
                                        </p:tav>
                                        <p:tav tm="100000">
                                          <p:val>
                                            <p:strVal val="#ppt_h"/>
                                          </p:val>
                                        </p:tav>
                                      </p:tavLst>
                                    </p:anim>
                                    <p:anim calcmode="lin" valueType="num">
                                      <p:cBhvr>
                                        <p:cTn id="153" dur="1000" fill="hold"/>
                                        <p:tgtEl>
                                          <p:spTgt spid="217146"/>
                                        </p:tgtEl>
                                        <p:attrNameLst>
                                          <p:attrName>ppt_x</p:attrName>
                                        </p:attrNameLst>
                                      </p:cBhvr>
                                      <p:tavLst>
                                        <p:tav tm="0" fmla="#ppt_x+(cos(-2*pi*(1-$))*-#ppt_x-sin(-2*pi*(1-$))*(1-#ppt_y))*(1-$)">
                                          <p:val>
                                            <p:fltVal val="0"/>
                                          </p:val>
                                        </p:tav>
                                        <p:tav tm="100000">
                                          <p:val>
                                            <p:fltVal val="1"/>
                                          </p:val>
                                        </p:tav>
                                      </p:tavLst>
                                    </p:anim>
                                    <p:anim calcmode="lin" valueType="num">
                                      <p:cBhvr>
                                        <p:cTn id="154" dur="1000" fill="hold"/>
                                        <p:tgtEl>
                                          <p:spTgt spid="2171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8" presetClass="entr" presetSubtype="6" fill="hold" nodeType="clickEffect">
                                  <p:stCondLst>
                                    <p:cond delay="0"/>
                                  </p:stCondLst>
                                  <p:childTnLst>
                                    <p:set>
                                      <p:cBhvr>
                                        <p:cTn id="158" dur="1" fill="hold">
                                          <p:stCondLst>
                                            <p:cond delay="0"/>
                                          </p:stCondLst>
                                        </p:cTn>
                                        <p:tgtEl>
                                          <p:spTgt spid="217147"/>
                                        </p:tgtEl>
                                        <p:attrNameLst>
                                          <p:attrName>style.visibility</p:attrName>
                                        </p:attrNameLst>
                                      </p:cBhvr>
                                      <p:to>
                                        <p:strVal val="visible"/>
                                      </p:to>
                                    </p:set>
                                    <p:animEffect transition="in" filter="strips(downRight)">
                                      <p:cBhvr>
                                        <p:cTn id="159" dur="500"/>
                                        <p:tgtEl>
                                          <p:spTgt spid="217147"/>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7" presetClass="entr" presetSubtype="1" fill="hold" grpId="0" nodeType="clickEffect">
                                  <p:stCondLst>
                                    <p:cond delay="0"/>
                                  </p:stCondLst>
                                  <p:childTnLst>
                                    <p:set>
                                      <p:cBhvr>
                                        <p:cTn id="163" dur="1" fill="hold">
                                          <p:stCondLst>
                                            <p:cond delay="0"/>
                                          </p:stCondLst>
                                        </p:cTn>
                                        <p:tgtEl>
                                          <p:spTgt spid="217148"/>
                                        </p:tgtEl>
                                        <p:attrNameLst>
                                          <p:attrName>style.visibility</p:attrName>
                                        </p:attrNameLst>
                                      </p:cBhvr>
                                      <p:to>
                                        <p:strVal val="visible"/>
                                      </p:to>
                                    </p:set>
                                    <p:anim calcmode="lin" valueType="num">
                                      <p:cBhvr>
                                        <p:cTn id="164" dur="500" fill="hold"/>
                                        <p:tgtEl>
                                          <p:spTgt spid="217148"/>
                                        </p:tgtEl>
                                        <p:attrNameLst>
                                          <p:attrName>ppt_x</p:attrName>
                                        </p:attrNameLst>
                                      </p:cBhvr>
                                      <p:tavLst>
                                        <p:tav tm="0">
                                          <p:val>
                                            <p:strVal val="#ppt_x"/>
                                          </p:val>
                                        </p:tav>
                                        <p:tav tm="100000">
                                          <p:val>
                                            <p:strVal val="#ppt_x"/>
                                          </p:val>
                                        </p:tav>
                                      </p:tavLst>
                                    </p:anim>
                                    <p:anim calcmode="lin" valueType="num">
                                      <p:cBhvr>
                                        <p:cTn id="165" dur="500" fill="hold"/>
                                        <p:tgtEl>
                                          <p:spTgt spid="217148"/>
                                        </p:tgtEl>
                                        <p:attrNameLst>
                                          <p:attrName>ppt_y</p:attrName>
                                        </p:attrNameLst>
                                      </p:cBhvr>
                                      <p:tavLst>
                                        <p:tav tm="0">
                                          <p:val>
                                            <p:strVal val="#ppt_y-#ppt_h/2"/>
                                          </p:val>
                                        </p:tav>
                                        <p:tav tm="100000">
                                          <p:val>
                                            <p:strVal val="#ppt_y"/>
                                          </p:val>
                                        </p:tav>
                                      </p:tavLst>
                                    </p:anim>
                                    <p:anim calcmode="lin" valueType="num">
                                      <p:cBhvr>
                                        <p:cTn id="166" dur="500" fill="hold"/>
                                        <p:tgtEl>
                                          <p:spTgt spid="217148"/>
                                        </p:tgtEl>
                                        <p:attrNameLst>
                                          <p:attrName>ppt_w</p:attrName>
                                        </p:attrNameLst>
                                      </p:cBhvr>
                                      <p:tavLst>
                                        <p:tav tm="0">
                                          <p:val>
                                            <p:strVal val="#ppt_w"/>
                                          </p:val>
                                        </p:tav>
                                        <p:tav tm="100000">
                                          <p:val>
                                            <p:strVal val="#ppt_w"/>
                                          </p:val>
                                        </p:tav>
                                      </p:tavLst>
                                    </p:anim>
                                    <p:anim calcmode="lin" valueType="num">
                                      <p:cBhvr>
                                        <p:cTn id="167" dur="500" fill="hold"/>
                                        <p:tgtEl>
                                          <p:spTgt spid="217148"/>
                                        </p:tgtEl>
                                        <p:attrNameLst>
                                          <p:attrName>ppt_h</p:attrName>
                                        </p:attrNameLst>
                                      </p:cBhvr>
                                      <p:tavLst>
                                        <p:tav tm="0">
                                          <p:val>
                                            <p:fltVal val="0"/>
                                          </p:val>
                                        </p:tav>
                                        <p:tav tm="100000">
                                          <p:val>
                                            <p:strVal val="#ppt_h"/>
                                          </p:val>
                                        </p:tav>
                                      </p:tavLst>
                                    </p:anim>
                                  </p:childTnLst>
                                </p:cTn>
                              </p:par>
                            </p:childTnLst>
                          </p:cTn>
                        </p:par>
                        <p:par>
                          <p:cTn id="168" fill="hold" nodeType="afterGroup">
                            <p:stCondLst>
                              <p:cond delay="500"/>
                            </p:stCondLst>
                            <p:childTnLst>
                              <p:par>
                                <p:cTn id="169" presetID="17" presetClass="entr" presetSubtype="8" fill="hold" grpId="0" nodeType="afterEffect">
                                  <p:stCondLst>
                                    <p:cond delay="2000"/>
                                  </p:stCondLst>
                                  <p:childTnLst>
                                    <p:set>
                                      <p:cBhvr>
                                        <p:cTn id="170" dur="1" fill="hold">
                                          <p:stCondLst>
                                            <p:cond delay="0"/>
                                          </p:stCondLst>
                                        </p:cTn>
                                        <p:tgtEl>
                                          <p:spTgt spid="217149"/>
                                        </p:tgtEl>
                                        <p:attrNameLst>
                                          <p:attrName>style.visibility</p:attrName>
                                        </p:attrNameLst>
                                      </p:cBhvr>
                                      <p:to>
                                        <p:strVal val="visible"/>
                                      </p:to>
                                    </p:set>
                                    <p:anim calcmode="lin" valueType="num">
                                      <p:cBhvr>
                                        <p:cTn id="171" dur="500" fill="hold"/>
                                        <p:tgtEl>
                                          <p:spTgt spid="217149"/>
                                        </p:tgtEl>
                                        <p:attrNameLst>
                                          <p:attrName>ppt_x</p:attrName>
                                        </p:attrNameLst>
                                      </p:cBhvr>
                                      <p:tavLst>
                                        <p:tav tm="0">
                                          <p:val>
                                            <p:strVal val="#ppt_x-#ppt_w/2"/>
                                          </p:val>
                                        </p:tav>
                                        <p:tav tm="100000">
                                          <p:val>
                                            <p:strVal val="#ppt_x"/>
                                          </p:val>
                                        </p:tav>
                                      </p:tavLst>
                                    </p:anim>
                                    <p:anim calcmode="lin" valueType="num">
                                      <p:cBhvr>
                                        <p:cTn id="172" dur="500" fill="hold"/>
                                        <p:tgtEl>
                                          <p:spTgt spid="217149"/>
                                        </p:tgtEl>
                                        <p:attrNameLst>
                                          <p:attrName>ppt_y</p:attrName>
                                        </p:attrNameLst>
                                      </p:cBhvr>
                                      <p:tavLst>
                                        <p:tav tm="0">
                                          <p:val>
                                            <p:strVal val="#ppt_y"/>
                                          </p:val>
                                        </p:tav>
                                        <p:tav tm="100000">
                                          <p:val>
                                            <p:strVal val="#ppt_y"/>
                                          </p:val>
                                        </p:tav>
                                      </p:tavLst>
                                    </p:anim>
                                    <p:anim calcmode="lin" valueType="num">
                                      <p:cBhvr>
                                        <p:cTn id="173" dur="500" fill="hold"/>
                                        <p:tgtEl>
                                          <p:spTgt spid="217149"/>
                                        </p:tgtEl>
                                        <p:attrNameLst>
                                          <p:attrName>ppt_w</p:attrName>
                                        </p:attrNameLst>
                                      </p:cBhvr>
                                      <p:tavLst>
                                        <p:tav tm="0">
                                          <p:val>
                                            <p:fltVal val="0"/>
                                          </p:val>
                                        </p:tav>
                                        <p:tav tm="100000">
                                          <p:val>
                                            <p:strVal val="#ppt_w"/>
                                          </p:val>
                                        </p:tav>
                                      </p:tavLst>
                                    </p:anim>
                                    <p:anim calcmode="lin" valueType="num">
                                      <p:cBhvr>
                                        <p:cTn id="174" dur="500" fill="hold"/>
                                        <p:tgtEl>
                                          <p:spTgt spid="217149"/>
                                        </p:tgtEl>
                                        <p:attrNameLst>
                                          <p:attrName>ppt_h</p:attrName>
                                        </p:attrNameLst>
                                      </p:cBhvr>
                                      <p:tavLst>
                                        <p:tav tm="0">
                                          <p:val>
                                            <p:strVal val="#ppt_h"/>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6" fill="hold" nodeType="clickEffect">
                                  <p:stCondLst>
                                    <p:cond delay="0"/>
                                  </p:stCondLst>
                                  <p:childTnLst>
                                    <p:set>
                                      <p:cBhvr>
                                        <p:cTn id="178" dur="1" fill="hold">
                                          <p:stCondLst>
                                            <p:cond delay="0"/>
                                          </p:stCondLst>
                                        </p:cTn>
                                        <p:tgtEl>
                                          <p:spTgt spid="217150"/>
                                        </p:tgtEl>
                                        <p:attrNameLst>
                                          <p:attrName>style.visibility</p:attrName>
                                        </p:attrNameLst>
                                      </p:cBhvr>
                                      <p:to>
                                        <p:strVal val="visible"/>
                                      </p:to>
                                    </p:set>
                                    <p:animEffect transition="in" filter="strips(downRight)">
                                      <p:cBhvr>
                                        <p:cTn id="179" dur="500"/>
                                        <p:tgtEl>
                                          <p:spTgt spid="217150"/>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8" presetClass="entr" presetSubtype="3" fill="hold" nodeType="clickEffect">
                                  <p:stCondLst>
                                    <p:cond delay="0"/>
                                  </p:stCondLst>
                                  <p:childTnLst>
                                    <p:set>
                                      <p:cBhvr>
                                        <p:cTn id="183" dur="1" fill="hold">
                                          <p:stCondLst>
                                            <p:cond delay="0"/>
                                          </p:stCondLst>
                                        </p:cTn>
                                        <p:tgtEl>
                                          <p:spTgt spid="217151"/>
                                        </p:tgtEl>
                                        <p:attrNameLst>
                                          <p:attrName>style.visibility</p:attrName>
                                        </p:attrNameLst>
                                      </p:cBhvr>
                                      <p:to>
                                        <p:strVal val="visible"/>
                                      </p:to>
                                    </p:set>
                                    <p:animEffect transition="in" filter="strips(upRight)">
                                      <p:cBhvr>
                                        <p:cTn id="184" dur="500"/>
                                        <p:tgtEl>
                                          <p:spTgt spid="21715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8" presetClass="entr" presetSubtype="12" fill="hold" nodeType="clickEffect">
                                  <p:stCondLst>
                                    <p:cond delay="0"/>
                                  </p:stCondLst>
                                  <p:childTnLst>
                                    <p:set>
                                      <p:cBhvr>
                                        <p:cTn id="188" dur="1" fill="hold">
                                          <p:stCondLst>
                                            <p:cond delay="0"/>
                                          </p:stCondLst>
                                        </p:cTn>
                                        <p:tgtEl>
                                          <p:spTgt spid="217155"/>
                                        </p:tgtEl>
                                        <p:attrNameLst>
                                          <p:attrName>style.visibility</p:attrName>
                                        </p:attrNameLst>
                                      </p:cBhvr>
                                      <p:to>
                                        <p:strVal val="visible"/>
                                      </p:to>
                                    </p:set>
                                    <p:animEffect transition="in" filter="strips(downLeft)">
                                      <p:cBhvr>
                                        <p:cTn id="189" dur="500"/>
                                        <p:tgtEl>
                                          <p:spTgt spid="217155"/>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7" presetClass="entr" presetSubtype="1" fill="hold" nodeType="clickEffect">
                                  <p:stCondLst>
                                    <p:cond delay="0"/>
                                  </p:stCondLst>
                                  <p:childTnLst>
                                    <p:set>
                                      <p:cBhvr>
                                        <p:cTn id="193" dur="1" fill="hold">
                                          <p:stCondLst>
                                            <p:cond delay="0"/>
                                          </p:stCondLst>
                                        </p:cTn>
                                        <p:tgtEl>
                                          <p:spTgt spid="217152"/>
                                        </p:tgtEl>
                                        <p:attrNameLst>
                                          <p:attrName>style.visibility</p:attrName>
                                        </p:attrNameLst>
                                      </p:cBhvr>
                                      <p:to>
                                        <p:strVal val="visible"/>
                                      </p:to>
                                    </p:set>
                                    <p:anim calcmode="lin" valueType="num">
                                      <p:cBhvr>
                                        <p:cTn id="194" dur="500" fill="hold"/>
                                        <p:tgtEl>
                                          <p:spTgt spid="217152"/>
                                        </p:tgtEl>
                                        <p:attrNameLst>
                                          <p:attrName>ppt_x</p:attrName>
                                        </p:attrNameLst>
                                      </p:cBhvr>
                                      <p:tavLst>
                                        <p:tav tm="0">
                                          <p:val>
                                            <p:strVal val="#ppt_x"/>
                                          </p:val>
                                        </p:tav>
                                        <p:tav tm="100000">
                                          <p:val>
                                            <p:strVal val="#ppt_x"/>
                                          </p:val>
                                        </p:tav>
                                      </p:tavLst>
                                    </p:anim>
                                    <p:anim calcmode="lin" valueType="num">
                                      <p:cBhvr>
                                        <p:cTn id="195" dur="500" fill="hold"/>
                                        <p:tgtEl>
                                          <p:spTgt spid="217152"/>
                                        </p:tgtEl>
                                        <p:attrNameLst>
                                          <p:attrName>ppt_y</p:attrName>
                                        </p:attrNameLst>
                                      </p:cBhvr>
                                      <p:tavLst>
                                        <p:tav tm="0">
                                          <p:val>
                                            <p:strVal val="#ppt_y-#ppt_h/2"/>
                                          </p:val>
                                        </p:tav>
                                        <p:tav tm="100000">
                                          <p:val>
                                            <p:strVal val="#ppt_y"/>
                                          </p:val>
                                        </p:tav>
                                      </p:tavLst>
                                    </p:anim>
                                    <p:anim calcmode="lin" valueType="num">
                                      <p:cBhvr>
                                        <p:cTn id="196" dur="500" fill="hold"/>
                                        <p:tgtEl>
                                          <p:spTgt spid="217152"/>
                                        </p:tgtEl>
                                        <p:attrNameLst>
                                          <p:attrName>ppt_w</p:attrName>
                                        </p:attrNameLst>
                                      </p:cBhvr>
                                      <p:tavLst>
                                        <p:tav tm="0">
                                          <p:val>
                                            <p:strVal val="#ppt_w"/>
                                          </p:val>
                                        </p:tav>
                                        <p:tav tm="100000">
                                          <p:val>
                                            <p:strVal val="#ppt_w"/>
                                          </p:val>
                                        </p:tav>
                                      </p:tavLst>
                                    </p:anim>
                                    <p:anim calcmode="lin" valueType="num">
                                      <p:cBhvr>
                                        <p:cTn id="197" dur="500" fill="hold"/>
                                        <p:tgtEl>
                                          <p:spTgt spid="217152"/>
                                        </p:tgtEl>
                                        <p:attrNameLst>
                                          <p:attrName>ppt_h</p:attrName>
                                        </p:attrNameLst>
                                      </p:cBhvr>
                                      <p:tavLst>
                                        <p:tav tm="0">
                                          <p:val>
                                            <p:fltVal val="0"/>
                                          </p:val>
                                        </p:tav>
                                        <p:tav tm="100000">
                                          <p:val>
                                            <p:strVal val="#ppt_h"/>
                                          </p:val>
                                        </p:tav>
                                      </p:tavLst>
                                    </p:anim>
                                  </p:childTnLst>
                                </p:cTn>
                              </p:par>
                            </p:childTnLst>
                          </p:cTn>
                        </p:par>
                        <p:par>
                          <p:cTn id="198" fill="hold" nodeType="afterGroup">
                            <p:stCondLst>
                              <p:cond delay="500"/>
                            </p:stCondLst>
                            <p:childTnLst>
                              <p:par>
                                <p:cTn id="199" presetID="17" presetClass="entr" presetSubtype="4" fill="hold" nodeType="afterEffect">
                                  <p:stCondLst>
                                    <p:cond delay="1000"/>
                                  </p:stCondLst>
                                  <p:childTnLst>
                                    <p:set>
                                      <p:cBhvr>
                                        <p:cTn id="200" dur="1" fill="hold">
                                          <p:stCondLst>
                                            <p:cond delay="0"/>
                                          </p:stCondLst>
                                        </p:cTn>
                                        <p:tgtEl>
                                          <p:spTgt spid="217153"/>
                                        </p:tgtEl>
                                        <p:attrNameLst>
                                          <p:attrName>style.visibility</p:attrName>
                                        </p:attrNameLst>
                                      </p:cBhvr>
                                      <p:to>
                                        <p:strVal val="visible"/>
                                      </p:to>
                                    </p:set>
                                    <p:anim calcmode="lin" valueType="num">
                                      <p:cBhvr>
                                        <p:cTn id="201" dur="500" fill="hold"/>
                                        <p:tgtEl>
                                          <p:spTgt spid="217153"/>
                                        </p:tgtEl>
                                        <p:attrNameLst>
                                          <p:attrName>ppt_x</p:attrName>
                                        </p:attrNameLst>
                                      </p:cBhvr>
                                      <p:tavLst>
                                        <p:tav tm="0">
                                          <p:val>
                                            <p:strVal val="#ppt_x"/>
                                          </p:val>
                                        </p:tav>
                                        <p:tav tm="100000">
                                          <p:val>
                                            <p:strVal val="#ppt_x"/>
                                          </p:val>
                                        </p:tav>
                                      </p:tavLst>
                                    </p:anim>
                                    <p:anim calcmode="lin" valueType="num">
                                      <p:cBhvr>
                                        <p:cTn id="202" dur="500" fill="hold"/>
                                        <p:tgtEl>
                                          <p:spTgt spid="217153"/>
                                        </p:tgtEl>
                                        <p:attrNameLst>
                                          <p:attrName>ppt_y</p:attrName>
                                        </p:attrNameLst>
                                      </p:cBhvr>
                                      <p:tavLst>
                                        <p:tav tm="0">
                                          <p:val>
                                            <p:strVal val="#ppt_y+#ppt_h/2"/>
                                          </p:val>
                                        </p:tav>
                                        <p:tav tm="100000">
                                          <p:val>
                                            <p:strVal val="#ppt_y"/>
                                          </p:val>
                                        </p:tav>
                                      </p:tavLst>
                                    </p:anim>
                                    <p:anim calcmode="lin" valueType="num">
                                      <p:cBhvr>
                                        <p:cTn id="203" dur="500" fill="hold"/>
                                        <p:tgtEl>
                                          <p:spTgt spid="217153"/>
                                        </p:tgtEl>
                                        <p:attrNameLst>
                                          <p:attrName>ppt_w</p:attrName>
                                        </p:attrNameLst>
                                      </p:cBhvr>
                                      <p:tavLst>
                                        <p:tav tm="0">
                                          <p:val>
                                            <p:strVal val="#ppt_w"/>
                                          </p:val>
                                        </p:tav>
                                        <p:tav tm="100000">
                                          <p:val>
                                            <p:strVal val="#ppt_w"/>
                                          </p:val>
                                        </p:tav>
                                      </p:tavLst>
                                    </p:anim>
                                    <p:anim calcmode="lin" valueType="num">
                                      <p:cBhvr>
                                        <p:cTn id="204" dur="500" fill="hold"/>
                                        <p:tgtEl>
                                          <p:spTgt spid="217153"/>
                                        </p:tgtEl>
                                        <p:attrNameLst>
                                          <p:attrName>ppt_h</p:attrName>
                                        </p:attrNameLst>
                                      </p:cBhvr>
                                      <p:tavLst>
                                        <p:tav tm="0">
                                          <p:val>
                                            <p:fltVal val="0"/>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9" presetClass="entr" presetSubtype="10" fill="hold" grpId="0" nodeType="clickEffect">
                                  <p:stCondLst>
                                    <p:cond delay="0"/>
                                  </p:stCondLst>
                                  <p:childTnLst>
                                    <p:set>
                                      <p:cBhvr>
                                        <p:cTn id="208" dur="1" fill="hold">
                                          <p:stCondLst>
                                            <p:cond delay="0"/>
                                          </p:stCondLst>
                                        </p:cTn>
                                        <p:tgtEl>
                                          <p:spTgt spid="217154"/>
                                        </p:tgtEl>
                                        <p:attrNameLst>
                                          <p:attrName>style.visibility</p:attrName>
                                        </p:attrNameLst>
                                      </p:cBhvr>
                                      <p:to>
                                        <p:strVal val="visible"/>
                                      </p:to>
                                    </p:set>
                                    <p:anim calcmode="lin" valueType="num">
                                      <p:cBhvr>
                                        <p:cTn id="209" dur="5000" fill="hold"/>
                                        <p:tgtEl>
                                          <p:spTgt spid="217154"/>
                                        </p:tgtEl>
                                        <p:attrNameLst>
                                          <p:attrName>ppt_w</p:attrName>
                                        </p:attrNameLst>
                                      </p:cBhvr>
                                      <p:tavLst>
                                        <p:tav tm="0" fmla="#ppt_w*sin(2.5*pi*$)">
                                          <p:val>
                                            <p:fltVal val="0"/>
                                          </p:val>
                                        </p:tav>
                                        <p:tav tm="100000">
                                          <p:val>
                                            <p:fltVal val="1"/>
                                          </p:val>
                                        </p:tav>
                                      </p:tavLst>
                                    </p:anim>
                                    <p:anim calcmode="lin" valueType="num">
                                      <p:cBhvr>
                                        <p:cTn id="210" dur="5000" fill="hold"/>
                                        <p:tgtEl>
                                          <p:spTgt spid="217154"/>
                                        </p:tgtEl>
                                        <p:attrNameLst>
                                          <p:attrName>ppt_h</p:attrName>
                                        </p:attrNameLst>
                                      </p:cBhvr>
                                      <p:tavLst>
                                        <p:tav tm="0">
                                          <p:val>
                                            <p:strVal val="#ppt_h"/>
                                          </p:val>
                                        </p:tav>
                                        <p:tav tm="100000">
                                          <p:val>
                                            <p:strVal val="#ppt_h"/>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5" presetClass="entr" presetSubtype="0" fill="hold" nodeType="clickEffect">
                                  <p:stCondLst>
                                    <p:cond delay="0"/>
                                  </p:stCondLst>
                                  <p:childTnLst>
                                    <p:set>
                                      <p:cBhvr>
                                        <p:cTn id="214" dur="1" fill="hold">
                                          <p:stCondLst>
                                            <p:cond delay="0"/>
                                          </p:stCondLst>
                                        </p:cTn>
                                        <p:tgtEl>
                                          <p:spTgt spid="217156"/>
                                        </p:tgtEl>
                                        <p:attrNameLst>
                                          <p:attrName>style.visibility</p:attrName>
                                        </p:attrNameLst>
                                      </p:cBhvr>
                                      <p:to>
                                        <p:strVal val="visible"/>
                                      </p:to>
                                    </p:set>
                                    <p:anim calcmode="lin" valueType="num">
                                      <p:cBhvr>
                                        <p:cTn id="215" dur="1000" fill="hold"/>
                                        <p:tgtEl>
                                          <p:spTgt spid="217156"/>
                                        </p:tgtEl>
                                        <p:attrNameLst>
                                          <p:attrName>ppt_w</p:attrName>
                                        </p:attrNameLst>
                                      </p:cBhvr>
                                      <p:tavLst>
                                        <p:tav tm="0">
                                          <p:val>
                                            <p:fltVal val="0"/>
                                          </p:val>
                                        </p:tav>
                                        <p:tav tm="100000">
                                          <p:val>
                                            <p:strVal val="#ppt_w"/>
                                          </p:val>
                                        </p:tav>
                                      </p:tavLst>
                                    </p:anim>
                                    <p:anim calcmode="lin" valueType="num">
                                      <p:cBhvr>
                                        <p:cTn id="216" dur="1000" fill="hold"/>
                                        <p:tgtEl>
                                          <p:spTgt spid="217156"/>
                                        </p:tgtEl>
                                        <p:attrNameLst>
                                          <p:attrName>ppt_h</p:attrName>
                                        </p:attrNameLst>
                                      </p:cBhvr>
                                      <p:tavLst>
                                        <p:tav tm="0">
                                          <p:val>
                                            <p:fltVal val="0"/>
                                          </p:val>
                                        </p:tav>
                                        <p:tav tm="100000">
                                          <p:val>
                                            <p:strVal val="#ppt_h"/>
                                          </p:val>
                                        </p:tav>
                                      </p:tavLst>
                                    </p:anim>
                                    <p:anim calcmode="lin" valueType="num">
                                      <p:cBhvr>
                                        <p:cTn id="217" dur="1000" fill="hold"/>
                                        <p:tgtEl>
                                          <p:spTgt spid="217156"/>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2171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8" presetClass="entr" presetSubtype="6" fill="hold" nodeType="clickEffect">
                                  <p:stCondLst>
                                    <p:cond delay="0"/>
                                  </p:stCondLst>
                                  <p:childTnLst>
                                    <p:set>
                                      <p:cBhvr>
                                        <p:cTn id="222" dur="1" fill="hold">
                                          <p:stCondLst>
                                            <p:cond delay="0"/>
                                          </p:stCondLst>
                                        </p:cTn>
                                        <p:tgtEl>
                                          <p:spTgt spid="217159"/>
                                        </p:tgtEl>
                                        <p:attrNameLst>
                                          <p:attrName>style.visibility</p:attrName>
                                        </p:attrNameLst>
                                      </p:cBhvr>
                                      <p:to>
                                        <p:strVal val="visible"/>
                                      </p:to>
                                    </p:set>
                                    <p:animEffect transition="in" filter="strips(downRight)">
                                      <p:cBhvr>
                                        <p:cTn id="223" dur="500"/>
                                        <p:tgtEl>
                                          <p:spTgt spid="217159"/>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ntr" presetSubtype="0" fill="hold" grpId="0" nodeType="clickEffect">
                                  <p:stCondLst>
                                    <p:cond delay="0"/>
                                  </p:stCondLst>
                                  <p:childTnLst>
                                    <p:set>
                                      <p:cBhvr>
                                        <p:cTn id="227" dur="1" fill="hold">
                                          <p:stCondLst>
                                            <p:cond delay="0"/>
                                          </p:stCondLst>
                                        </p:cTn>
                                        <p:tgtEl>
                                          <p:spTgt spid="217160"/>
                                        </p:tgtEl>
                                        <p:attrNameLst>
                                          <p:attrName>style.visibility</p:attrName>
                                        </p:attrNameLst>
                                      </p:cBhvr>
                                      <p:to>
                                        <p:strVal val="visible"/>
                                      </p:to>
                                    </p:set>
                                    <p:animEffect transition="in" filter="dissolve">
                                      <p:cBhvr>
                                        <p:cTn id="228" dur="500"/>
                                        <p:tgtEl>
                                          <p:spTgt spid="217160"/>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6" presetClass="entr" presetSubtype="37" fill="hold" nodeType="clickEffect">
                                  <p:stCondLst>
                                    <p:cond delay="0"/>
                                  </p:stCondLst>
                                  <p:childTnLst>
                                    <p:set>
                                      <p:cBhvr>
                                        <p:cTn id="232" dur="1" fill="hold">
                                          <p:stCondLst>
                                            <p:cond delay="0"/>
                                          </p:stCondLst>
                                        </p:cTn>
                                        <p:tgtEl>
                                          <p:spTgt spid="217161"/>
                                        </p:tgtEl>
                                        <p:attrNameLst>
                                          <p:attrName>style.visibility</p:attrName>
                                        </p:attrNameLst>
                                      </p:cBhvr>
                                      <p:to>
                                        <p:strVal val="visible"/>
                                      </p:to>
                                    </p:set>
                                    <p:animEffect transition="in" filter="barn(outVertical)">
                                      <p:cBhvr>
                                        <p:cTn id="233" dur="500"/>
                                        <p:tgtEl>
                                          <p:spTgt spid="217161"/>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7" presetClass="entr" presetSubtype="8" fill="hold" grpId="0" nodeType="clickEffect">
                                  <p:stCondLst>
                                    <p:cond delay="0"/>
                                  </p:stCondLst>
                                  <p:childTnLst>
                                    <p:set>
                                      <p:cBhvr>
                                        <p:cTn id="237" dur="1" fill="hold">
                                          <p:stCondLst>
                                            <p:cond delay="0"/>
                                          </p:stCondLst>
                                        </p:cTn>
                                        <p:tgtEl>
                                          <p:spTgt spid="217130"/>
                                        </p:tgtEl>
                                        <p:attrNameLst>
                                          <p:attrName>style.visibility</p:attrName>
                                        </p:attrNameLst>
                                      </p:cBhvr>
                                      <p:to>
                                        <p:strVal val="visible"/>
                                      </p:to>
                                    </p:set>
                                    <p:anim calcmode="lin" valueType="num">
                                      <p:cBhvr>
                                        <p:cTn id="238" dur="500" fill="hold"/>
                                        <p:tgtEl>
                                          <p:spTgt spid="217130"/>
                                        </p:tgtEl>
                                        <p:attrNameLst>
                                          <p:attrName>ppt_x</p:attrName>
                                        </p:attrNameLst>
                                      </p:cBhvr>
                                      <p:tavLst>
                                        <p:tav tm="0">
                                          <p:val>
                                            <p:strVal val="#ppt_x-#ppt_w/2"/>
                                          </p:val>
                                        </p:tav>
                                        <p:tav tm="100000">
                                          <p:val>
                                            <p:strVal val="#ppt_x"/>
                                          </p:val>
                                        </p:tav>
                                      </p:tavLst>
                                    </p:anim>
                                    <p:anim calcmode="lin" valueType="num">
                                      <p:cBhvr>
                                        <p:cTn id="239" dur="500" fill="hold"/>
                                        <p:tgtEl>
                                          <p:spTgt spid="217130"/>
                                        </p:tgtEl>
                                        <p:attrNameLst>
                                          <p:attrName>ppt_y</p:attrName>
                                        </p:attrNameLst>
                                      </p:cBhvr>
                                      <p:tavLst>
                                        <p:tav tm="0">
                                          <p:val>
                                            <p:strVal val="#ppt_y"/>
                                          </p:val>
                                        </p:tav>
                                        <p:tav tm="100000">
                                          <p:val>
                                            <p:strVal val="#ppt_y"/>
                                          </p:val>
                                        </p:tav>
                                      </p:tavLst>
                                    </p:anim>
                                    <p:anim calcmode="lin" valueType="num">
                                      <p:cBhvr>
                                        <p:cTn id="240" dur="500" fill="hold"/>
                                        <p:tgtEl>
                                          <p:spTgt spid="217130"/>
                                        </p:tgtEl>
                                        <p:attrNameLst>
                                          <p:attrName>ppt_w</p:attrName>
                                        </p:attrNameLst>
                                      </p:cBhvr>
                                      <p:tavLst>
                                        <p:tav tm="0">
                                          <p:val>
                                            <p:fltVal val="0"/>
                                          </p:val>
                                        </p:tav>
                                        <p:tav tm="100000">
                                          <p:val>
                                            <p:strVal val="#ppt_w"/>
                                          </p:val>
                                        </p:tav>
                                      </p:tavLst>
                                    </p:anim>
                                    <p:anim calcmode="lin" valueType="num">
                                      <p:cBhvr>
                                        <p:cTn id="241" dur="500" fill="hold"/>
                                        <p:tgtEl>
                                          <p:spTgt spid="217130"/>
                                        </p:tgtEl>
                                        <p:attrNameLst>
                                          <p:attrName>ppt_h</p:attrName>
                                        </p:attrNameLst>
                                      </p:cBhvr>
                                      <p:tavLst>
                                        <p:tav tm="0">
                                          <p:val>
                                            <p:strVal val="#ppt_h"/>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8" presetClass="entr" presetSubtype="16" fill="hold" grpId="0" nodeType="clickEffect">
                                  <p:stCondLst>
                                    <p:cond delay="0"/>
                                  </p:stCondLst>
                                  <p:childTnLst>
                                    <p:set>
                                      <p:cBhvr>
                                        <p:cTn id="245" dur="1" fill="hold">
                                          <p:stCondLst>
                                            <p:cond delay="0"/>
                                          </p:stCondLst>
                                        </p:cTn>
                                        <p:tgtEl>
                                          <p:spTgt spid="217166"/>
                                        </p:tgtEl>
                                        <p:attrNameLst>
                                          <p:attrName>style.visibility</p:attrName>
                                        </p:attrNameLst>
                                      </p:cBhvr>
                                      <p:to>
                                        <p:strVal val="visible"/>
                                      </p:to>
                                    </p:set>
                                    <p:animEffect transition="in" filter="diamond(in)">
                                      <p:cBhvr>
                                        <p:cTn id="246" dur="2000"/>
                                        <p:tgtEl>
                                          <p:spTgt spid="21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105" grpId="0" autoUpdateAnimBg="0"/>
      <p:bldP spid="217106" grpId="0" autoUpdateAnimBg="0"/>
      <p:bldP spid="217130" grpId="0" autoUpdateAnimBg="0"/>
      <p:bldP spid="217132" grpId="0" autoUpdateAnimBg="0"/>
      <p:bldP spid="217133" grpId="0" autoUpdateAnimBg="0"/>
      <p:bldP spid="217142" grpId="0" autoUpdateAnimBg="0"/>
      <p:bldP spid="217143" grpId="0" autoUpdateAnimBg="0"/>
      <p:bldP spid="217144" grpId="0" autoUpdateAnimBg="0"/>
      <p:bldP spid="217145" grpId="0" autoUpdateAnimBg="0"/>
      <p:bldP spid="217146" grpId="0" autoUpdateAnimBg="0"/>
      <p:bldP spid="217148" grpId="0" autoUpdateAnimBg="0"/>
      <p:bldP spid="217149" grpId="0" autoUpdateAnimBg="0"/>
      <p:bldP spid="217154" grpId="0" autoUpdateAnimBg="0"/>
      <p:bldP spid="217160" grpId="0" autoUpdateAnimBg="0"/>
      <p:bldP spid="2171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9">
            <a:extLst>
              <a:ext uri="{FF2B5EF4-FFF2-40B4-BE49-F238E27FC236}">
                <a16:creationId xmlns:a16="http://schemas.microsoft.com/office/drawing/2014/main" id="{590A7C05-B5B3-4A9A-B670-59D1C2377843}"/>
              </a:ext>
            </a:extLst>
          </p:cNvPr>
          <p:cNvSpPr>
            <a:spLocks noChangeArrowheads="1"/>
          </p:cNvSpPr>
          <p:nvPr/>
        </p:nvSpPr>
        <p:spPr bwMode="auto">
          <a:xfrm>
            <a:off x="304800" y="3810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en-US" altLang="zh-CN" sz="2400" dirty="0">
                <a:solidFill>
                  <a:srgbClr val="FFFF00"/>
                </a:solidFill>
                <a:latin typeface="+mn-ea"/>
                <a:ea typeface="+mn-ea"/>
                <a:cs typeface="Times New Roman" panose="02020603050405020304" pitchFamily="18" charset="0"/>
              </a:rPr>
              <a:t> </a:t>
            </a:r>
            <a:r>
              <a:rPr lang="zh-CN" altLang="en-US" sz="2400" b="1" dirty="0">
                <a:solidFill>
                  <a:srgbClr val="FFFF00"/>
                </a:solidFill>
                <a:latin typeface="+mn-ea"/>
                <a:ea typeface="+mn-ea"/>
                <a:cs typeface="Times New Roman" panose="02020603050405020304" pitchFamily="18" charset="0"/>
              </a:rPr>
              <a:t>例</a:t>
            </a:r>
            <a:r>
              <a:rPr lang="en-US" altLang="zh-CN" sz="2400" b="1" dirty="0">
                <a:solidFill>
                  <a:srgbClr val="FFFF00"/>
                </a:solidFill>
                <a:latin typeface="+mn-ea"/>
                <a:ea typeface="+mn-ea"/>
                <a:cs typeface="Times New Roman" panose="02020603050405020304" pitchFamily="18" charset="0"/>
              </a:rPr>
              <a:t>1:</a:t>
            </a:r>
            <a:r>
              <a:rPr lang="zh-CN" altLang="en-US" sz="2400" b="1" dirty="0">
                <a:solidFill>
                  <a:srgbClr val="FFFF00"/>
                </a:solidFill>
                <a:latin typeface="+mn-ea"/>
                <a:ea typeface="+mn-ea"/>
                <a:cs typeface="Times New Roman" panose="02020603050405020304" pitchFamily="18" charset="0"/>
              </a:rPr>
              <a:t>在许多化学过程中，反应槽内的温度要保持恒定， 如图（</a:t>
            </a:r>
            <a:r>
              <a:rPr lang="en-US" altLang="zh-CN" sz="2400" b="1" dirty="0">
                <a:solidFill>
                  <a:srgbClr val="FFFF00"/>
                </a:solidFill>
                <a:latin typeface="+mn-ea"/>
                <a:ea typeface="+mn-ea"/>
                <a:cs typeface="Times New Roman" panose="02020603050405020304" pitchFamily="18" charset="0"/>
              </a:rPr>
              <a:t>a</a:t>
            </a:r>
            <a:r>
              <a:rPr lang="zh-CN" altLang="en-US" sz="2400" b="1" dirty="0">
                <a:solidFill>
                  <a:srgbClr val="FFFF00"/>
                </a:solidFill>
                <a:latin typeface="+mn-ea"/>
                <a:ea typeface="+mn-ea"/>
                <a:cs typeface="Times New Roman" panose="02020603050405020304" pitchFamily="18" charset="0"/>
              </a:rPr>
              <a:t>）和（</a:t>
            </a:r>
            <a:r>
              <a:rPr lang="en-US" altLang="zh-CN" sz="2400" b="1" dirty="0">
                <a:solidFill>
                  <a:srgbClr val="FFFF00"/>
                </a:solidFill>
                <a:latin typeface="+mn-ea"/>
                <a:ea typeface="+mn-ea"/>
                <a:cs typeface="Times New Roman" panose="02020603050405020304" pitchFamily="18" charset="0"/>
              </a:rPr>
              <a:t>b</a:t>
            </a:r>
            <a:r>
              <a:rPr lang="zh-CN" altLang="en-US" sz="2400" b="1" dirty="0">
                <a:solidFill>
                  <a:srgbClr val="FFFF00"/>
                </a:solidFill>
                <a:latin typeface="+mn-ea"/>
                <a:ea typeface="+mn-ea"/>
                <a:cs typeface="Times New Roman" panose="02020603050405020304" pitchFamily="18" charset="0"/>
              </a:rPr>
              <a:t>）分别为开环和闭环温度控制系统结构图，两种系统正常的</a:t>
            </a:r>
            <a:r>
              <a:rPr lang="en-US" altLang="zh-CN" sz="2400" b="1" dirty="0">
                <a:solidFill>
                  <a:srgbClr val="FFFF00"/>
                </a:solidFill>
                <a:latin typeface="+mn-ea"/>
                <a:ea typeface="+mn-ea"/>
                <a:cs typeface="Times New Roman" panose="02020603050405020304" pitchFamily="18" charset="0"/>
              </a:rPr>
              <a:t>K</a:t>
            </a:r>
            <a:r>
              <a:rPr lang="zh-CN" altLang="en-US" sz="2400" b="1" dirty="0">
                <a:solidFill>
                  <a:srgbClr val="FFFF00"/>
                </a:solidFill>
                <a:latin typeface="+mn-ea"/>
                <a:ea typeface="+mn-ea"/>
                <a:cs typeface="Times New Roman" panose="02020603050405020304" pitchFamily="18" charset="0"/>
              </a:rPr>
              <a:t>值为</a:t>
            </a:r>
            <a:r>
              <a:rPr lang="en-US" altLang="zh-CN" sz="2400" b="1" dirty="0">
                <a:solidFill>
                  <a:srgbClr val="FFFF00"/>
                </a:solidFill>
                <a:latin typeface="+mn-ea"/>
                <a:ea typeface="+mn-ea"/>
                <a:cs typeface="Times New Roman" panose="02020603050405020304" pitchFamily="18" charset="0"/>
              </a:rPr>
              <a:t>1</a:t>
            </a:r>
            <a:r>
              <a:rPr lang="zh-CN" altLang="en-US" sz="2400" b="1" dirty="0">
                <a:solidFill>
                  <a:srgbClr val="FFFF00"/>
                </a:solidFill>
                <a:latin typeface="+mn-ea"/>
                <a:ea typeface="+mn-ea"/>
                <a:cs typeface="Times New Roman" panose="02020603050405020304" pitchFamily="18" charset="0"/>
              </a:rPr>
              <a:t>。 </a:t>
            </a:r>
          </a:p>
        </p:txBody>
      </p:sp>
      <p:pic>
        <p:nvPicPr>
          <p:cNvPr id="26628" name="Picture 1033">
            <a:extLst>
              <a:ext uri="{FF2B5EF4-FFF2-40B4-BE49-F238E27FC236}">
                <a16:creationId xmlns:a16="http://schemas.microsoft.com/office/drawing/2014/main" id="{23DA1155-F549-4CCA-A98A-DB3081560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6550"/>
            <a:ext cx="57150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1034">
            <a:extLst>
              <a:ext uri="{FF2B5EF4-FFF2-40B4-BE49-F238E27FC236}">
                <a16:creationId xmlns:a16="http://schemas.microsoft.com/office/drawing/2014/main" id="{3738F9F4-BFD3-462E-A280-6C57EBAF674E}"/>
              </a:ext>
            </a:extLst>
          </p:cNvPr>
          <p:cNvSpPr>
            <a:spLocks noChangeArrowheads="1"/>
          </p:cNvSpPr>
          <p:nvPr/>
        </p:nvSpPr>
        <p:spPr bwMode="auto">
          <a:xfrm>
            <a:off x="457200" y="351155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en-US" altLang="zh-CN" sz="2400" b="1" dirty="0">
                <a:solidFill>
                  <a:srgbClr val="FFFF00"/>
                </a:solidFill>
                <a:latin typeface="+mn-ea"/>
                <a:ea typeface="+mn-ea"/>
              </a:rPr>
              <a:t>1)</a:t>
            </a:r>
            <a:r>
              <a:rPr lang="zh-CN" altLang="en-US" sz="2400" b="1" dirty="0">
                <a:solidFill>
                  <a:srgbClr val="FFFF00"/>
                </a:solidFill>
                <a:latin typeface="+mn-ea"/>
                <a:ea typeface="+mn-ea"/>
              </a:rPr>
              <a:t>若</a:t>
            </a:r>
            <a:r>
              <a:rPr lang="en-US" altLang="zh-CN" sz="2400" b="1" i="1" dirty="0">
                <a:solidFill>
                  <a:srgbClr val="FFFF00"/>
                </a:solidFill>
                <a:latin typeface="+mn-ea"/>
                <a:ea typeface="+mn-ea"/>
              </a:rPr>
              <a:t>r(t)=1(t),n(t)=0,</a:t>
            </a:r>
            <a:r>
              <a:rPr lang="zh-CN" altLang="en-US" sz="2400" b="1" dirty="0">
                <a:solidFill>
                  <a:srgbClr val="FFFF00"/>
                </a:solidFill>
                <a:latin typeface="+mn-ea"/>
                <a:ea typeface="+mn-ea"/>
              </a:rPr>
              <a:t>两种系统从开始达到稳态温度值的</a:t>
            </a:r>
            <a:r>
              <a:rPr lang="en-US" altLang="zh-CN" sz="2400" b="1" dirty="0">
                <a:solidFill>
                  <a:srgbClr val="FFFF00"/>
                </a:solidFill>
                <a:latin typeface="+mn-ea"/>
                <a:ea typeface="+mn-ea"/>
              </a:rPr>
              <a:t>63.2</a:t>
            </a:r>
            <a:r>
              <a:rPr lang="zh-CN" altLang="en-US" sz="2400" b="1" dirty="0">
                <a:solidFill>
                  <a:srgbClr val="FFFF00"/>
                </a:solidFill>
                <a:latin typeface="+mn-ea"/>
                <a:ea typeface="+mn-ea"/>
              </a:rPr>
              <a:t>％各需多长时间？</a:t>
            </a:r>
          </a:p>
          <a:p>
            <a:pPr eaLnBrk="1" hangingPunct="1">
              <a:spcBef>
                <a:spcPct val="0"/>
              </a:spcBef>
              <a:buClrTx/>
              <a:buSzTx/>
              <a:buFont typeface="Wingdings" panose="05000000000000000000" pitchFamily="2" charset="2"/>
              <a:buNone/>
              <a:defRPr/>
            </a:pPr>
            <a:r>
              <a:rPr lang="en-US" altLang="zh-CN" sz="2400" b="1" dirty="0">
                <a:solidFill>
                  <a:srgbClr val="FFFF00"/>
                </a:solidFill>
                <a:latin typeface="+mn-ea"/>
                <a:ea typeface="+mn-ea"/>
              </a:rPr>
              <a:t>2)</a:t>
            </a:r>
            <a:r>
              <a:rPr lang="zh-CN" altLang="en-US" sz="2400" b="1" dirty="0">
                <a:solidFill>
                  <a:srgbClr val="FFFF00"/>
                </a:solidFill>
                <a:latin typeface="+mn-ea"/>
                <a:ea typeface="+mn-ea"/>
              </a:rPr>
              <a:t>当有</a:t>
            </a:r>
            <a:r>
              <a:rPr lang="en-US" altLang="zh-CN" sz="2400" b="1" i="1" dirty="0">
                <a:solidFill>
                  <a:srgbClr val="FFFF00"/>
                </a:solidFill>
                <a:latin typeface="+mn-ea"/>
                <a:ea typeface="+mn-ea"/>
              </a:rPr>
              <a:t>n(t)=0.1(t)</a:t>
            </a:r>
            <a:r>
              <a:rPr lang="zh-CN" altLang="en-US" sz="2400" b="1" dirty="0">
                <a:solidFill>
                  <a:srgbClr val="FFFF00"/>
                </a:solidFill>
                <a:latin typeface="+mn-ea"/>
                <a:ea typeface="+mn-ea"/>
              </a:rPr>
              <a:t>阶跃扰动时，求扰动对两种系统的温度的影响。</a:t>
            </a:r>
          </a:p>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解</a:t>
            </a:r>
            <a:r>
              <a:rPr lang="en-US" altLang="zh-CN" sz="2400" b="1" dirty="0">
                <a:solidFill>
                  <a:srgbClr val="FFFF00"/>
                </a:solidFill>
                <a:latin typeface="+mn-ea"/>
                <a:ea typeface="+mn-ea"/>
              </a:rPr>
              <a:t>:1)</a:t>
            </a:r>
            <a:r>
              <a:rPr lang="zh-CN" altLang="en-US" sz="2400" b="1" dirty="0">
                <a:solidFill>
                  <a:srgbClr val="FFFF00"/>
                </a:solidFill>
                <a:latin typeface="+mn-ea"/>
                <a:ea typeface="+mn-ea"/>
              </a:rPr>
              <a:t>对</a:t>
            </a:r>
            <a:r>
              <a:rPr lang="en-US" altLang="zh-CN" sz="2400" b="1" dirty="0">
                <a:solidFill>
                  <a:srgbClr val="FFFF00"/>
                </a:solidFill>
                <a:latin typeface="+mn-ea"/>
                <a:ea typeface="+mn-ea"/>
              </a:rPr>
              <a:t>(a)</a:t>
            </a:r>
            <a:r>
              <a:rPr lang="zh-CN" altLang="en-US" sz="2400" b="1" dirty="0">
                <a:solidFill>
                  <a:srgbClr val="FFFF00"/>
                </a:solidFill>
                <a:latin typeface="+mn-ea"/>
                <a:ea typeface="+mn-ea"/>
              </a:rPr>
              <a:t>系统有</a:t>
            </a:r>
          </a:p>
        </p:txBody>
      </p:sp>
      <p:graphicFrame>
        <p:nvGraphicFramePr>
          <p:cNvPr id="26630" name="Object 6">
            <a:extLst>
              <a:ext uri="{FF2B5EF4-FFF2-40B4-BE49-F238E27FC236}">
                <a16:creationId xmlns:a16="http://schemas.microsoft.com/office/drawing/2014/main" id="{2B677B89-D896-4692-BD5B-4B130A313D9D}"/>
              </a:ext>
            </a:extLst>
          </p:cNvPr>
          <p:cNvGraphicFramePr>
            <a:graphicFrameLocks noChangeAspect="1"/>
          </p:cNvGraphicFramePr>
          <p:nvPr/>
        </p:nvGraphicFramePr>
        <p:xfrm>
          <a:off x="4089400" y="5016500"/>
          <a:ext cx="2846388" cy="763588"/>
        </p:xfrm>
        <a:graphic>
          <a:graphicData uri="http://schemas.openxmlformats.org/presentationml/2006/ole">
            <mc:AlternateContent xmlns:mc="http://schemas.openxmlformats.org/markup-compatibility/2006">
              <mc:Choice xmlns:v="urn:schemas-microsoft-com:vml" Requires="v">
                <p:oleObj spid="_x0000_s17487" name="Equation" r:id="rId4" imgW="1968480" imgH="419040" progId="Equation.DSMT4">
                  <p:embed/>
                </p:oleObj>
              </mc:Choice>
              <mc:Fallback>
                <p:oleObj name="Equation" r:id="rId4" imgW="1968480" imgH="4190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5016500"/>
                        <a:ext cx="28463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1037">
            <a:extLst>
              <a:ext uri="{FF2B5EF4-FFF2-40B4-BE49-F238E27FC236}">
                <a16:creationId xmlns:a16="http://schemas.microsoft.com/office/drawing/2014/main" id="{52CB7EB5-6FF1-4B99-B5CA-13E0DE790B12}"/>
              </a:ext>
            </a:extLst>
          </p:cNvPr>
          <p:cNvSpPr>
            <a:spLocks noChangeArrowheads="1"/>
          </p:cNvSpPr>
          <p:nvPr/>
        </p:nvSpPr>
        <p:spPr bwMode="auto">
          <a:xfrm>
            <a:off x="457200" y="5645150"/>
            <a:ext cx="331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时间常数</a:t>
            </a:r>
            <a:r>
              <a:rPr lang="en-US" altLang="zh-CN" sz="2400" b="1" dirty="0">
                <a:solidFill>
                  <a:srgbClr val="FFFF00"/>
                </a:solidFill>
                <a:latin typeface="+mn-ea"/>
                <a:ea typeface="+mn-ea"/>
              </a:rPr>
              <a:t>T=10</a:t>
            </a:r>
            <a:r>
              <a:rPr lang="zh-CN" altLang="en-US" sz="2400" b="1" dirty="0">
                <a:solidFill>
                  <a:srgbClr val="FFFF00"/>
                </a:solidFill>
                <a:latin typeface="+mn-ea"/>
                <a:ea typeface="+mn-ea"/>
              </a:rPr>
              <a:t>时间单位</a:t>
            </a:r>
          </a:p>
        </p:txBody>
      </p:sp>
      <p:sp>
        <p:nvSpPr>
          <p:cNvPr id="26632" name="Rectangle 1038">
            <a:extLst>
              <a:ext uri="{FF2B5EF4-FFF2-40B4-BE49-F238E27FC236}">
                <a16:creationId xmlns:a16="http://schemas.microsoft.com/office/drawing/2014/main" id="{50537FEB-7455-4A4C-A741-3171BFFA0C23}"/>
              </a:ext>
            </a:extLst>
          </p:cNvPr>
          <p:cNvSpPr>
            <a:spLocks noChangeArrowheads="1"/>
          </p:cNvSpPr>
          <p:nvPr/>
        </p:nvSpPr>
        <p:spPr bwMode="auto">
          <a:xfrm>
            <a:off x="1219200" y="6026150"/>
            <a:ext cx="715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从开始达到稳态温度值的</a:t>
            </a:r>
            <a:r>
              <a:rPr lang="en-US" altLang="zh-CN" sz="2400" b="1" dirty="0">
                <a:solidFill>
                  <a:srgbClr val="FFFF00"/>
                </a:solidFill>
                <a:latin typeface="+mn-ea"/>
                <a:ea typeface="+mn-ea"/>
              </a:rPr>
              <a:t>63.2</a:t>
            </a:r>
            <a:r>
              <a:rPr lang="zh-CN" altLang="en-US" sz="2400" b="1" dirty="0">
                <a:solidFill>
                  <a:srgbClr val="FFFF00"/>
                </a:solidFill>
                <a:latin typeface="+mn-ea"/>
                <a:ea typeface="+mn-ea"/>
              </a:rPr>
              <a:t>％需要</a:t>
            </a:r>
            <a:r>
              <a:rPr lang="en-US" altLang="zh-CN" sz="2400" b="1" dirty="0">
                <a:solidFill>
                  <a:srgbClr val="FFFF00"/>
                </a:solidFill>
                <a:latin typeface="+mn-ea"/>
                <a:ea typeface="+mn-ea"/>
              </a:rPr>
              <a:t>t=10</a:t>
            </a:r>
            <a:r>
              <a:rPr lang="zh-CN" altLang="en-US" sz="2400" b="1" dirty="0">
                <a:solidFill>
                  <a:srgbClr val="FFFF00"/>
                </a:solidFill>
                <a:latin typeface="+mn-ea"/>
                <a:ea typeface="+mn-ea"/>
              </a:rPr>
              <a:t>时间单位</a:t>
            </a:r>
          </a:p>
        </p:txBody>
      </p:sp>
      <p:graphicFrame>
        <p:nvGraphicFramePr>
          <p:cNvPr id="17416" name="对象 1">
            <a:extLst>
              <a:ext uri="{FF2B5EF4-FFF2-40B4-BE49-F238E27FC236}">
                <a16:creationId xmlns:a16="http://schemas.microsoft.com/office/drawing/2014/main" id="{2C208A0A-B86B-4F01-9D02-C126DF5A1952}"/>
              </a:ext>
            </a:extLst>
          </p:cNvPr>
          <p:cNvGraphicFramePr>
            <a:graphicFrameLocks noChangeAspect="1"/>
          </p:cNvGraphicFramePr>
          <p:nvPr/>
        </p:nvGraphicFramePr>
        <p:xfrm>
          <a:off x="4514850" y="3041650"/>
          <a:ext cx="114300" cy="177800"/>
        </p:xfrm>
        <a:graphic>
          <a:graphicData uri="http://schemas.openxmlformats.org/presentationml/2006/ole">
            <mc:AlternateContent xmlns:mc="http://schemas.openxmlformats.org/markup-compatibility/2006">
              <mc:Choice xmlns:v="urn:schemas-microsoft-com:vml" Requires="v">
                <p:oleObj spid="_x0000_s17488" name="Equation" r:id="rId6" imgW="114102" imgH="177492" progId="Equation.DSMT4">
                  <p:embed/>
                </p:oleObj>
              </mc:Choice>
              <mc:Fallback>
                <p:oleObj name="Equation" r:id="rId6" imgW="114102" imgH="177492"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041650"/>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9">
                                            <p:txEl>
                                              <p:pRg st="0" end="0"/>
                                            </p:txEl>
                                          </p:spTgt>
                                        </p:tgtEl>
                                        <p:attrNameLst>
                                          <p:attrName>style.visibility</p:attrName>
                                        </p:attrNameLst>
                                      </p:cBhvr>
                                      <p:to>
                                        <p:strVal val="visible"/>
                                      </p:to>
                                    </p:set>
                                    <p:animEffect transition="in" filter="box(in)">
                                      <p:cBhvr>
                                        <p:cTn id="17" dur="500"/>
                                        <p:tgtEl>
                                          <p:spTgt spid="266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629">
                                            <p:txEl>
                                              <p:pRg st="1" end="1"/>
                                            </p:txEl>
                                          </p:spTgt>
                                        </p:tgtEl>
                                        <p:attrNameLst>
                                          <p:attrName>style.visibility</p:attrName>
                                        </p:attrNameLst>
                                      </p:cBhvr>
                                      <p:to>
                                        <p:strVal val="visible"/>
                                      </p:to>
                                    </p:set>
                                    <p:animEffect transition="in" filter="box(in)">
                                      <p:cBhvr>
                                        <p:cTn id="22" dur="500"/>
                                        <p:tgtEl>
                                          <p:spTgt spid="2662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629">
                                            <p:txEl>
                                              <p:pRg st="2" end="2"/>
                                            </p:txEl>
                                          </p:spTgt>
                                        </p:tgtEl>
                                        <p:attrNameLst>
                                          <p:attrName>style.visibility</p:attrName>
                                        </p:attrNameLst>
                                      </p:cBhvr>
                                      <p:to>
                                        <p:strVal val="visible"/>
                                      </p:to>
                                    </p:set>
                                    <p:animEffect transition="in" filter="box(in)">
                                      <p:cBhvr>
                                        <p:cTn id="27" dur="500"/>
                                        <p:tgtEl>
                                          <p:spTgt spid="2662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blinds(horizontal)">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31"/>
                                        </p:tgtEl>
                                        <p:attrNameLst>
                                          <p:attrName>style.visibility</p:attrName>
                                        </p:attrNameLst>
                                      </p:cBhvr>
                                      <p:to>
                                        <p:strVal val="visible"/>
                                      </p:to>
                                    </p:set>
                                    <p:animEffect transition="in" filter="blinds(horizontal)">
                                      <p:cBhvr>
                                        <p:cTn id="37" dur="500"/>
                                        <p:tgtEl>
                                          <p:spTgt spid="266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32"/>
                                        </p:tgtEl>
                                        <p:attrNameLst>
                                          <p:attrName>style.visibility</p:attrName>
                                        </p:attrNameLst>
                                      </p:cBhvr>
                                      <p:to>
                                        <p:strVal val="visible"/>
                                      </p:to>
                                    </p:set>
                                    <p:animEffect transition="in" filter="blinds(horizontal)">
                                      <p:cBhvr>
                                        <p:cTn id="42"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9" grpId="0" build="p" autoUpdateAnimBg="0"/>
      <p:bldP spid="26631" grpId="0" autoUpdateAnimBg="0"/>
      <p:bldP spid="2663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052">
            <a:extLst>
              <a:ext uri="{FF2B5EF4-FFF2-40B4-BE49-F238E27FC236}">
                <a16:creationId xmlns:a16="http://schemas.microsoft.com/office/drawing/2014/main" id="{0F169767-5E52-47A2-9325-E977A66CDD20}"/>
              </a:ext>
            </a:extLst>
          </p:cNvPr>
          <p:cNvSpPr>
            <a:spLocks noChangeArrowheads="1"/>
          </p:cNvSpPr>
          <p:nvPr/>
        </p:nvSpPr>
        <p:spPr bwMode="auto">
          <a:xfrm>
            <a:off x="533400" y="1108075"/>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对</a:t>
            </a:r>
            <a:r>
              <a:rPr lang="en-US" altLang="zh-CN" sz="2400" b="1" dirty="0">
                <a:solidFill>
                  <a:srgbClr val="FFFF00"/>
                </a:solidFill>
                <a:latin typeface="+mn-ea"/>
                <a:ea typeface="+mn-ea"/>
              </a:rPr>
              <a:t>(b)</a:t>
            </a:r>
            <a:r>
              <a:rPr lang="zh-CN" altLang="en-US" sz="2400" b="1" dirty="0">
                <a:solidFill>
                  <a:srgbClr val="FFFF00"/>
                </a:solidFill>
                <a:latin typeface="+mn-ea"/>
                <a:ea typeface="+mn-ea"/>
              </a:rPr>
              <a:t>系统有</a:t>
            </a:r>
          </a:p>
        </p:txBody>
      </p:sp>
      <p:pic>
        <p:nvPicPr>
          <p:cNvPr id="18435" name="Picture 2053">
            <a:extLst>
              <a:ext uri="{FF2B5EF4-FFF2-40B4-BE49-F238E27FC236}">
                <a16:creationId xmlns:a16="http://schemas.microsoft.com/office/drawing/2014/main" id="{6C194D53-88E6-4973-97E6-2082B45EF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143000"/>
            <a:ext cx="57150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3" name="Object 5">
            <a:extLst>
              <a:ext uri="{FF2B5EF4-FFF2-40B4-BE49-F238E27FC236}">
                <a16:creationId xmlns:a16="http://schemas.microsoft.com/office/drawing/2014/main" id="{6E531BFC-24A5-4366-B180-C9872FDEA357}"/>
              </a:ext>
            </a:extLst>
          </p:cNvPr>
          <p:cNvGraphicFramePr>
            <a:graphicFrameLocks noChangeAspect="1"/>
          </p:cNvGraphicFramePr>
          <p:nvPr/>
        </p:nvGraphicFramePr>
        <p:xfrm>
          <a:off x="750888" y="1838325"/>
          <a:ext cx="1925637" cy="858838"/>
        </p:xfrm>
        <a:graphic>
          <a:graphicData uri="http://schemas.openxmlformats.org/presentationml/2006/ole">
            <mc:AlternateContent xmlns:mc="http://schemas.openxmlformats.org/markup-compatibility/2006">
              <mc:Choice xmlns:v="urn:schemas-microsoft-com:vml" Requires="v">
                <p:oleObj spid="_x0000_s18617" name="Equation" r:id="rId4" imgW="1104840" imgH="393480" progId="Equation.DSMT4">
                  <p:embed/>
                </p:oleObj>
              </mc:Choice>
              <mc:Fallback>
                <p:oleObj name="Equation" r:id="rId4" imgW="1104840" imgH="393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888" y="1838325"/>
                        <a:ext cx="192563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a:extLst>
              <a:ext uri="{FF2B5EF4-FFF2-40B4-BE49-F238E27FC236}">
                <a16:creationId xmlns:a16="http://schemas.microsoft.com/office/drawing/2014/main" id="{B731799A-6744-4FB4-9D3E-3B52E25AE39E}"/>
              </a:ext>
            </a:extLst>
          </p:cNvPr>
          <p:cNvGraphicFramePr>
            <a:graphicFrameLocks noGrp="1" noChangeAspect="1"/>
          </p:cNvGraphicFramePr>
          <p:nvPr>
            <p:ph sz="half" idx="4294967295"/>
          </p:nvPr>
        </p:nvGraphicFramePr>
        <p:xfrm>
          <a:off x="1371600" y="2784475"/>
          <a:ext cx="1200150" cy="1333500"/>
        </p:xfrm>
        <a:graphic>
          <a:graphicData uri="http://schemas.openxmlformats.org/presentationml/2006/ole">
            <mc:AlternateContent xmlns:mc="http://schemas.openxmlformats.org/markup-compatibility/2006">
              <mc:Choice xmlns:v="urn:schemas-microsoft-com:vml" Requires="v">
                <p:oleObj spid="_x0000_s18618" name="Equation" r:id="rId6" imgW="685800" imgH="761760" progId="Equation.DSMT4">
                  <p:embed/>
                </p:oleObj>
              </mc:Choice>
              <mc:Fallback>
                <p:oleObj name="Equation" r:id="rId6" imgW="685800" imgH="761760" progId="Equation.DSMT4">
                  <p:embed/>
                  <p:pic>
                    <p:nvPicPr>
                      <p:cNvPr id="0" name="Object 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784475"/>
                        <a:ext cx="120015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7">
            <a:extLst>
              <a:ext uri="{FF2B5EF4-FFF2-40B4-BE49-F238E27FC236}">
                <a16:creationId xmlns:a16="http://schemas.microsoft.com/office/drawing/2014/main" id="{B22B0BE9-F5EA-4567-A4C3-7D2D5FCD782B}"/>
              </a:ext>
            </a:extLst>
          </p:cNvPr>
          <p:cNvGraphicFramePr>
            <a:graphicFrameLocks noGrp="1" noChangeAspect="1"/>
          </p:cNvGraphicFramePr>
          <p:nvPr>
            <p:ph sz="half" idx="4294967295"/>
          </p:nvPr>
        </p:nvGraphicFramePr>
        <p:xfrm>
          <a:off x="3733800" y="3233738"/>
          <a:ext cx="3352800" cy="731837"/>
        </p:xfrm>
        <a:graphic>
          <a:graphicData uri="http://schemas.openxmlformats.org/presentationml/2006/ole">
            <mc:AlternateContent xmlns:mc="http://schemas.openxmlformats.org/markup-compatibility/2006">
              <mc:Choice xmlns:v="urn:schemas-microsoft-com:vml" Requires="v">
                <p:oleObj spid="_x0000_s18619" name="Equation" r:id="rId8" imgW="1803240" imgH="393480" progId="Equation.DSMT4">
                  <p:embed/>
                </p:oleObj>
              </mc:Choice>
              <mc:Fallback>
                <p:oleObj name="Equation" r:id="rId8" imgW="1803240" imgH="393480" progId="Equation.DSMT4">
                  <p:embed/>
                  <p:pic>
                    <p:nvPicPr>
                      <p:cNvPr id="0" name="Object 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233738"/>
                        <a:ext cx="335280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Rectangle 2061">
            <a:extLst>
              <a:ext uri="{FF2B5EF4-FFF2-40B4-BE49-F238E27FC236}">
                <a16:creationId xmlns:a16="http://schemas.microsoft.com/office/drawing/2014/main" id="{5EAA5996-CFFD-4EEA-A336-2698CF8C4569}"/>
              </a:ext>
            </a:extLst>
          </p:cNvPr>
          <p:cNvSpPr>
            <a:spLocks noChangeArrowheads="1"/>
          </p:cNvSpPr>
          <p:nvPr/>
        </p:nvSpPr>
        <p:spPr bwMode="auto">
          <a:xfrm>
            <a:off x="685800" y="4191000"/>
            <a:ext cx="80858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从开始达到稳态温度值的</a:t>
            </a:r>
            <a:r>
              <a:rPr lang="en-US" altLang="zh-CN" sz="2400" b="1" dirty="0">
                <a:solidFill>
                  <a:srgbClr val="FFFF00"/>
                </a:solidFill>
                <a:latin typeface="+mn-ea"/>
                <a:ea typeface="+mn-ea"/>
              </a:rPr>
              <a:t>63.2</a:t>
            </a:r>
            <a:r>
              <a:rPr lang="zh-CN" altLang="en-US" sz="2400" b="1" dirty="0">
                <a:solidFill>
                  <a:srgbClr val="FFFF00"/>
                </a:solidFill>
                <a:latin typeface="+mn-ea"/>
                <a:ea typeface="+mn-ea"/>
              </a:rPr>
              <a:t>％，需要</a:t>
            </a:r>
            <a:r>
              <a:rPr lang="en-US" altLang="zh-CN" sz="2400" b="1" dirty="0">
                <a:solidFill>
                  <a:srgbClr val="FFFF00"/>
                </a:solidFill>
                <a:latin typeface="+mn-ea"/>
                <a:ea typeface="+mn-ea"/>
              </a:rPr>
              <a:t>t=0.099</a:t>
            </a:r>
            <a:r>
              <a:rPr lang="zh-CN" altLang="en-US" sz="2400" b="1" dirty="0">
                <a:solidFill>
                  <a:srgbClr val="FFFF00"/>
                </a:solidFill>
                <a:latin typeface="+mn-ea"/>
                <a:ea typeface="+mn-ea"/>
              </a:rPr>
              <a:t>时间单位</a:t>
            </a:r>
            <a:r>
              <a:rPr lang="en-US" altLang="zh-CN" sz="2400" b="1" dirty="0">
                <a:solidFill>
                  <a:srgbClr val="FFFF00"/>
                </a:solidFill>
                <a:latin typeface="+mn-ea"/>
                <a:ea typeface="+mn-ea"/>
              </a:rPr>
              <a:t>.</a:t>
            </a:r>
          </a:p>
          <a:p>
            <a:pPr eaLnBrk="1" hangingPunct="1">
              <a:spcBef>
                <a:spcPct val="0"/>
              </a:spcBef>
              <a:buClrTx/>
              <a:buSzTx/>
              <a:buFont typeface="Wingdings" panose="05000000000000000000" pitchFamily="2" charset="2"/>
              <a:buNone/>
              <a:defRPr/>
            </a:pPr>
            <a:r>
              <a:rPr lang="en-US" altLang="zh-CN" sz="2400" b="1" dirty="0">
                <a:solidFill>
                  <a:srgbClr val="FFFF00"/>
                </a:solidFill>
                <a:latin typeface="+mn-ea"/>
                <a:ea typeface="+mn-ea"/>
              </a:rPr>
              <a:t>2)</a:t>
            </a:r>
            <a:r>
              <a:rPr lang="zh-CN" altLang="en-US" sz="2400" b="1" dirty="0">
                <a:solidFill>
                  <a:srgbClr val="FFFF00"/>
                </a:solidFill>
                <a:latin typeface="+mn-ea"/>
                <a:ea typeface="+mn-ea"/>
              </a:rPr>
              <a:t>对</a:t>
            </a:r>
            <a:r>
              <a:rPr lang="en-US" altLang="zh-CN" sz="2400" b="1" dirty="0">
                <a:solidFill>
                  <a:srgbClr val="FFFF00"/>
                </a:solidFill>
                <a:latin typeface="+mn-ea"/>
                <a:ea typeface="+mn-ea"/>
              </a:rPr>
              <a:t>(a)</a:t>
            </a:r>
            <a:r>
              <a:rPr lang="zh-CN" altLang="en-US" sz="2400" b="1" dirty="0">
                <a:solidFill>
                  <a:srgbClr val="FFFF00"/>
                </a:solidFill>
                <a:latin typeface="+mn-ea"/>
                <a:ea typeface="+mn-ea"/>
              </a:rPr>
              <a:t>系统有</a:t>
            </a:r>
            <a:r>
              <a:rPr lang="en-US" altLang="zh-CN" sz="2400" b="1" dirty="0">
                <a:solidFill>
                  <a:srgbClr val="FFFF00"/>
                </a:solidFill>
                <a:latin typeface="+mn-ea"/>
                <a:ea typeface="+mn-ea"/>
              </a:rPr>
              <a:t>n(t)=0.1(t)</a:t>
            </a:r>
            <a:r>
              <a:rPr lang="zh-CN" altLang="en-US" sz="2400" b="1" dirty="0">
                <a:solidFill>
                  <a:srgbClr val="FFFF00"/>
                </a:solidFill>
                <a:latin typeface="+mn-ea"/>
                <a:ea typeface="+mn-ea"/>
              </a:rPr>
              <a:t>时</a:t>
            </a:r>
          </a:p>
        </p:txBody>
      </p:sp>
      <p:graphicFrame>
        <p:nvGraphicFramePr>
          <p:cNvPr id="27657" name="Object 9">
            <a:extLst>
              <a:ext uri="{FF2B5EF4-FFF2-40B4-BE49-F238E27FC236}">
                <a16:creationId xmlns:a16="http://schemas.microsoft.com/office/drawing/2014/main" id="{1493BE5C-4F50-487E-AC75-4F9D91A1EA88}"/>
              </a:ext>
            </a:extLst>
          </p:cNvPr>
          <p:cNvGraphicFramePr>
            <a:graphicFrameLocks noChangeAspect="1"/>
          </p:cNvGraphicFramePr>
          <p:nvPr/>
        </p:nvGraphicFramePr>
        <p:xfrm>
          <a:off x="3159125" y="5026025"/>
          <a:ext cx="2479675" cy="949325"/>
        </p:xfrm>
        <a:graphic>
          <a:graphicData uri="http://schemas.openxmlformats.org/presentationml/2006/ole">
            <mc:AlternateContent xmlns:mc="http://schemas.openxmlformats.org/markup-compatibility/2006">
              <mc:Choice xmlns:v="urn:schemas-microsoft-com:vml" Requires="v">
                <p:oleObj spid="_x0000_s18620" name="Equation" r:id="rId10" imgW="1104840" imgH="419040" progId="Equation.DSMT4">
                  <p:embed/>
                </p:oleObj>
              </mc:Choice>
              <mc:Fallback>
                <p:oleObj name="Equation" r:id="rId10" imgW="1104840" imgH="41904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9125" y="5026025"/>
                        <a:ext cx="24796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10">
            <a:extLst>
              <a:ext uri="{FF2B5EF4-FFF2-40B4-BE49-F238E27FC236}">
                <a16:creationId xmlns:a16="http://schemas.microsoft.com/office/drawing/2014/main" id="{B0860C84-35D3-464C-BF65-4C759527F528}"/>
              </a:ext>
            </a:extLst>
          </p:cNvPr>
          <p:cNvGraphicFramePr>
            <a:graphicFrameLocks noChangeAspect="1"/>
          </p:cNvGraphicFramePr>
          <p:nvPr/>
        </p:nvGraphicFramePr>
        <p:xfrm>
          <a:off x="3535363" y="5992813"/>
          <a:ext cx="1865312" cy="619125"/>
        </p:xfrm>
        <a:graphic>
          <a:graphicData uri="http://schemas.openxmlformats.org/presentationml/2006/ole">
            <mc:AlternateContent xmlns:mc="http://schemas.openxmlformats.org/markup-compatibility/2006">
              <mc:Choice xmlns:v="urn:schemas-microsoft-com:vml" Requires="v">
                <p:oleObj spid="_x0000_s18621" name="Equation" r:id="rId12" imgW="596880" imgH="203040" progId="Equation.DSMT4">
                  <p:embed/>
                </p:oleObj>
              </mc:Choice>
              <mc:Fallback>
                <p:oleObj name="Equation" r:id="rId12" imgW="596880" imgH="20304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5363" y="5992813"/>
                        <a:ext cx="18653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linds(horizontal)">
                                      <p:cBhvr>
                                        <p:cTn id="17" dur="500"/>
                                        <p:tgtEl>
                                          <p:spTgt spid="27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55"/>
                                        </p:tgtEl>
                                        <p:attrNameLst>
                                          <p:attrName>style.visibility</p:attrName>
                                        </p:attrNameLst>
                                      </p:cBhvr>
                                      <p:to>
                                        <p:strVal val="visible"/>
                                      </p:to>
                                    </p:set>
                                    <p:animEffect transition="in" filter="blinds(horizontal)">
                                      <p:cBhvr>
                                        <p:cTn id="22" dur="500"/>
                                        <p:tgtEl>
                                          <p:spTgt spid="27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6">
                                            <p:txEl>
                                              <p:pRg st="0" end="0"/>
                                            </p:txEl>
                                          </p:spTgt>
                                        </p:tgtEl>
                                        <p:attrNameLst>
                                          <p:attrName>style.visibility</p:attrName>
                                        </p:attrNameLst>
                                      </p:cBhvr>
                                      <p:to>
                                        <p:strVal val="visible"/>
                                      </p:to>
                                    </p:set>
                                    <p:animEffect transition="in" filter="blinds(horizontal)">
                                      <p:cBhvr>
                                        <p:cTn id="27" dur="500"/>
                                        <p:tgtEl>
                                          <p:spTgt spid="2765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56">
                                            <p:txEl>
                                              <p:pRg st="1" end="1"/>
                                            </p:txEl>
                                          </p:spTgt>
                                        </p:tgtEl>
                                        <p:attrNameLst>
                                          <p:attrName>style.visibility</p:attrName>
                                        </p:attrNameLst>
                                      </p:cBhvr>
                                      <p:to>
                                        <p:strVal val="visible"/>
                                      </p:to>
                                    </p:set>
                                    <p:animEffect transition="in" filter="blinds(horizontal)">
                                      <p:cBhvr>
                                        <p:cTn id="32" dur="500"/>
                                        <p:tgtEl>
                                          <p:spTgt spid="2765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657"/>
                                        </p:tgtEl>
                                        <p:attrNameLst>
                                          <p:attrName>style.visibility</p:attrName>
                                        </p:attrNameLst>
                                      </p:cBhvr>
                                      <p:to>
                                        <p:strVal val="visible"/>
                                      </p:to>
                                    </p:set>
                                    <p:animEffect transition="in" filter="blinds(horizontal)">
                                      <p:cBhvr>
                                        <p:cTn id="37" dur="500"/>
                                        <p:tgtEl>
                                          <p:spTgt spid="276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658"/>
                                        </p:tgtEl>
                                        <p:attrNameLst>
                                          <p:attrName>style.visibility</p:attrName>
                                        </p:attrNameLst>
                                      </p:cBhvr>
                                      <p:to>
                                        <p:strVal val="visible"/>
                                      </p:to>
                                    </p:set>
                                    <p:animEffect transition="in" filter="blinds(horizontal)">
                                      <p:cBhvr>
                                        <p:cTn id="42"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052">
            <a:extLst>
              <a:ext uri="{FF2B5EF4-FFF2-40B4-BE49-F238E27FC236}">
                <a16:creationId xmlns:a16="http://schemas.microsoft.com/office/drawing/2014/main" id="{8E6B1B51-90EE-46F3-9C5A-73E3BD15A98A}"/>
              </a:ext>
            </a:extLst>
          </p:cNvPr>
          <p:cNvSpPr>
            <a:spLocks noChangeArrowheads="1"/>
          </p:cNvSpPr>
          <p:nvPr/>
        </p:nvSpPr>
        <p:spPr bwMode="auto">
          <a:xfrm>
            <a:off x="0" y="930275"/>
            <a:ext cx="341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对</a:t>
            </a:r>
            <a:r>
              <a:rPr lang="en-US" altLang="zh-CN" sz="2400" b="1" dirty="0">
                <a:solidFill>
                  <a:srgbClr val="FFFF00"/>
                </a:solidFill>
                <a:latin typeface="+mn-ea"/>
                <a:ea typeface="+mn-ea"/>
              </a:rPr>
              <a:t>(b)</a:t>
            </a:r>
            <a:r>
              <a:rPr lang="zh-CN" altLang="en-US" sz="2400" b="1" dirty="0">
                <a:solidFill>
                  <a:srgbClr val="FFFF00"/>
                </a:solidFill>
                <a:latin typeface="+mn-ea"/>
                <a:ea typeface="+mn-ea"/>
              </a:rPr>
              <a:t>系统</a:t>
            </a:r>
            <a:r>
              <a:rPr lang="en-US" altLang="zh-CN" sz="2400" b="1" dirty="0">
                <a:solidFill>
                  <a:srgbClr val="FFFF00"/>
                </a:solidFill>
                <a:latin typeface="+mn-ea"/>
                <a:ea typeface="+mn-ea"/>
              </a:rPr>
              <a:t>,n(t)=0.1(t)</a:t>
            </a:r>
          </a:p>
        </p:txBody>
      </p:sp>
      <p:pic>
        <p:nvPicPr>
          <p:cNvPr id="19459" name="Picture 2053">
            <a:extLst>
              <a:ext uri="{FF2B5EF4-FFF2-40B4-BE49-F238E27FC236}">
                <a16:creationId xmlns:a16="http://schemas.microsoft.com/office/drawing/2014/main" id="{2F9CC69C-9623-4242-BAFF-708C0795B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39688"/>
            <a:ext cx="532765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7" name="Object 5">
            <a:extLst>
              <a:ext uri="{FF2B5EF4-FFF2-40B4-BE49-F238E27FC236}">
                <a16:creationId xmlns:a16="http://schemas.microsoft.com/office/drawing/2014/main" id="{5E826CEF-47E5-4514-9923-5AD16599828F}"/>
              </a:ext>
            </a:extLst>
          </p:cNvPr>
          <p:cNvGraphicFramePr>
            <a:graphicFrameLocks noGrp="1" noChangeAspect="1"/>
          </p:cNvGraphicFramePr>
          <p:nvPr>
            <p:ph sz="half" idx="4294967295"/>
          </p:nvPr>
        </p:nvGraphicFramePr>
        <p:xfrm>
          <a:off x="363538" y="1703388"/>
          <a:ext cx="3503612" cy="903287"/>
        </p:xfrm>
        <a:graphic>
          <a:graphicData uri="http://schemas.openxmlformats.org/presentationml/2006/ole">
            <mc:AlternateContent xmlns:mc="http://schemas.openxmlformats.org/markup-compatibility/2006">
              <mc:Choice xmlns:v="urn:schemas-microsoft-com:vml" Requires="v">
                <p:oleObj spid="_x0000_s19643" name="Equation" r:id="rId4" imgW="1625400" imgH="419040" progId="Equation.DSMT4">
                  <p:embed/>
                </p:oleObj>
              </mc:Choice>
              <mc:Fallback>
                <p:oleObj name="Equation" r:id="rId4" imgW="1625400" imgH="419040" progId="Equation.DSMT4">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1703388"/>
                        <a:ext cx="3503612"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a:extLst>
              <a:ext uri="{FF2B5EF4-FFF2-40B4-BE49-F238E27FC236}">
                <a16:creationId xmlns:a16="http://schemas.microsoft.com/office/drawing/2014/main" id="{FF364FB0-2047-45F8-A758-9407CF9424C2}"/>
              </a:ext>
            </a:extLst>
          </p:cNvPr>
          <p:cNvGraphicFramePr>
            <a:graphicFrameLocks noGrp="1" noChangeAspect="1"/>
          </p:cNvGraphicFramePr>
          <p:nvPr>
            <p:ph sz="quarter" idx="4294967295"/>
          </p:nvPr>
        </p:nvGraphicFramePr>
        <p:xfrm>
          <a:off x="681038" y="2711450"/>
          <a:ext cx="2868612" cy="773113"/>
        </p:xfrm>
        <a:graphic>
          <a:graphicData uri="http://schemas.openxmlformats.org/presentationml/2006/ole">
            <mc:AlternateContent xmlns:mc="http://schemas.openxmlformats.org/markup-compatibility/2006">
              <mc:Choice xmlns:v="urn:schemas-microsoft-com:vml" Requires="v">
                <p:oleObj spid="_x0000_s19644" name="Equation" r:id="rId6" imgW="1460160" imgH="393480" progId="Equation.DSMT4">
                  <p:embed/>
                </p:oleObj>
              </mc:Choice>
              <mc:Fallback>
                <p:oleObj name="Equation" r:id="rId6" imgW="1460160" imgH="393480" progId="Equation.DSMT4">
                  <p:embed/>
                  <p:pic>
                    <p:nvPicPr>
                      <p:cNvPr id="0" name="Object 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038" y="2711450"/>
                        <a:ext cx="2868612"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a:extLst>
              <a:ext uri="{FF2B5EF4-FFF2-40B4-BE49-F238E27FC236}">
                <a16:creationId xmlns:a16="http://schemas.microsoft.com/office/drawing/2014/main" id="{2BB6D131-924B-4EDC-AB4D-14D4F5B6F474}"/>
              </a:ext>
            </a:extLst>
          </p:cNvPr>
          <p:cNvGraphicFramePr>
            <a:graphicFrameLocks noGrp="1" noChangeAspect="1"/>
          </p:cNvGraphicFramePr>
          <p:nvPr>
            <p:ph sz="quarter" idx="4294967295"/>
          </p:nvPr>
        </p:nvGraphicFramePr>
        <p:xfrm>
          <a:off x="149225" y="3643313"/>
          <a:ext cx="3813175" cy="909637"/>
        </p:xfrm>
        <a:graphic>
          <a:graphicData uri="http://schemas.openxmlformats.org/presentationml/2006/ole">
            <mc:AlternateContent xmlns:mc="http://schemas.openxmlformats.org/markup-compatibility/2006">
              <mc:Choice xmlns:v="urn:schemas-microsoft-com:vml" Requires="v">
                <p:oleObj spid="_x0000_s19645" name="Equation" r:id="rId8" imgW="1650960" imgH="393480" progId="Equation.DSMT4">
                  <p:embed/>
                </p:oleObj>
              </mc:Choice>
              <mc:Fallback>
                <p:oleObj name="Equation" r:id="rId8" imgW="1650960" imgH="393480" progId="Equation.DSMT4">
                  <p:embed/>
                  <p:pic>
                    <p:nvPicPr>
                      <p:cNvPr id="0" name="Object 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225" y="3643313"/>
                        <a:ext cx="38131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8680" name="Object 8">
            <a:extLst>
              <a:ext uri="{FF2B5EF4-FFF2-40B4-BE49-F238E27FC236}">
                <a16:creationId xmlns:a16="http://schemas.microsoft.com/office/drawing/2014/main" id="{E813565D-18B4-4D22-A866-3D69F8979896}"/>
              </a:ext>
            </a:extLst>
          </p:cNvPr>
          <p:cNvGraphicFramePr>
            <a:graphicFrameLocks noChangeAspect="1"/>
          </p:cNvGraphicFramePr>
          <p:nvPr/>
        </p:nvGraphicFramePr>
        <p:xfrm>
          <a:off x="3948113" y="3638550"/>
          <a:ext cx="3062287" cy="857250"/>
        </p:xfrm>
        <a:graphic>
          <a:graphicData uri="http://schemas.openxmlformats.org/presentationml/2006/ole">
            <mc:AlternateContent xmlns:mc="http://schemas.openxmlformats.org/markup-compatibility/2006">
              <mc:Choice xmlns:v="urn:schemas-microsoft-com:vml" Requires="v">
                <p:oleObj spid="_x0000_s19646" name="Equation" r:id="rId10" imgW="1358640" imgH="393480" progId="Equation.DSMT4">
                  <p:embed/>
                </p:oleObj>
              </mc:Choice>
              <mc:Fallback>
                <p:oleObj name="Equation" r:id="rId10" imgW="1358640" imgH="39348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8113" y="3638550"/>
                        <a:ext cx="306228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9">
            <a:extLst>
              <a:ext uri="{FF2B5EF4-FFF2-40B4-BE49-F238E27FC236}">
                <a16:creationId xmlns:a16="http://schemas.microsoft.com/office/drawing/2014/main" id="{373B98E7-94E3-4739-B9BF-B5B5932D6501}"/>
              </a:ext>
            </a:extLst>
          </p:cNvPr>
          <p:cNvGraphicFramePr>
            <a:graphicFrameLocks noChangeAspect="1"/>
          </p:cNvGraphicFramePr>
          <p:nvPr/>
        </p:nvGraphicFramePr>
        <p:xfrm>
          <a:off x="1246188" y="4554538"/>
          <a:ext cx="3935412" cy="1379537"/>
        </p:xfrm>
        <a:graphic>
          <a:graphicData uri="http://schemas.openxmlformats.org/presentationml/2006/ole">
            <mc:AlternateContent xmlns:mc="http://schemas.openxmlformats.org/markup-compatibility/2006">
              <mc:Choice xmlns:v="urn:schemas-microsoft-com:vml" Requires="v">
                <p:oleObj spid="_x0000_s19647" name="Equation" r:id="rId12" imgW="1854000" imgH="634680" progId="Equation.DSMT4">
                  <p:embed/>
                </p:oleObj>
              </mc:Choice>
              <mc:Fallback>
                <p:oleObj name="Equation" r:id="rId12" imgW="1854000" imgH="63468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6188" y="4554538"/>
                        <a:ext cx="3935412"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82" name="Picture 2071">
            <a:extLst>
              <a:ext uri="{FF2B5EF4-FFF2-40B4-BE49-F238E27FC236}">
                <a16:creationId xmlns:a16="http://schemas.microsoft.com/office/drawing/2014/main" id="{18A0F458-4E94-4A1C-900D-F6BC398DAF1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2488" y="2606675"/>
            <a:ext cx="1560512"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072">
            <a:extLst>
              <a:ext uri="{FF2B5EF4-FFF2-40B4-BE49-F238E27FC236}">
                <a16:creationId xmlns:a16="http://schemas.microsoft.com/office/drawing/2014/main" id="{24268B31-162C-4498-AFF0-643701095CD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86500" y="4608513"/>
            <a:ext cx="1881188"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Rectangle 2073">
            <a:extLst>
              <a:ext uri="{FF2B5EF4-FFF2-40B4-BE49-F238E27FC236}">
                <a16:creationId xmlns:a16="http://schemas.microsoft.com/office/drawing/2014/main" id="{8DEEF2E3-CFE5-4546-8ECC-3653AB2560C5}"/>
              </a:ext>
            </a:extLst>
          </p:cNvPr>
          <p:cNvSpPr>
            <a:spLocks noChangeArrowheads="1"/>
          </p:cNvSpPr>
          <p:nvPr/>
        </p:nvSpPr>
        <p:spPr bwMode="auto">
          <a:xfrm>
            <a:off x="228600" y="5959475"/>
            <a:ext cx="4362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zh-CN" altLang="en-US" sz="2400" b="1" dirty="0">
                <a:solidFill>
                  <a:srgbClr val="FFC000"/>
                </a:solidFill>
                <a:latin typeface="+mn-ea"/>
                <a:ea typeface="+mn-ea"/>
              </a:rPr>
              <a:t>闭环系统比开环系统</a:t>
            </a:r>
          </a:p>
          <a:p>
            <a:pPr eaLnBrk="1" hangingPunct="1">
              <a:spcBef>
                <a:spcPct val="0"/>
              </a:spcBef>
              <a:buClrTx/>
              <a:buSzTx/>
              <a:buFont typeface="Wingdings" panose="05000000000000000000" pitchFamily="2" charset="2"/>
              <a:buNone/>
              <a:defRPr/>
            </a:pPr>
            <a:r>
              <a:rPr lang="zh-CN" altLang="en-US" sz="2400" b="1" dirty="0">
                <a:solidFill>
                  <a:srgbClr val="FFC000"/>
                </a:solidFill>
                <a:latin typeface="+mn-ea"/>
                <a:ea typeface="+mn-ea"/>
              </a:rPr>
              <a:t>动态过程加快</a:t>
            </a:r>
            <a:r>
              <a:rPr lang="en-US" altLang="zh-CN" sz="2400" b="1" dirty="0">
                <a:solidFill>
                  <a:srgbClr val="FFC000"/>
                </a:solidFill>
                <a:latin typeface="+mn-ea"/>
                <a:ea typeface="+mn-ea"/>
              </a:rPr>
              <a:t>,</a:t>
            </a:r>
            <a:r>
              <a:rPr lang="zh-CN" altLang="en-US" sz="2400" b="1" dirty="0">
                <a:solidFill>
                  <a:srgbClr val="FFC000"/>
                </a:solidFill>
                <a:latin typeface="+mn-ea"/>
                <a:ea typeface="+mn-ea"/>
              </a:rPr>
              <a:t>抗扰动性能增加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blinds(horizontal)">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blinds(horizontal)">
                                      <p:cBhvr>
                                        <p:cTn id="17" dur="500"/>
                                        <p:tgtEl>
                                          <p:spTgt spid="28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679"/>
                                        </p:tgtEl>
                                        <p:attrNameLst>
                                          <p:attrName>style.visibility</p:attrName>
                                        </p:attrNameLst>
                                      </p:cBhvr>
                                      <p:to>
                                        <p:strVal val="visible"/>
                                      </p:to>
                                    </p:set>
                                    <p:animEffect transition="in" filter="blinds(horizontal)">
                                      <p:cBhvr>
                                        <p:cTn id="22" dur="500"/>
                                        <p:tgtEl>
                                          <p:spTgt spid="286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680"/>
                                        </p:tgtEl>
                                        <p:attrNameLst>
                                          <p:attrName>style.visibility</p:attrName>
                                        </p:attrNameLst>
                                      </p:cBhvr>
                                      <p:to>
                                        <p:strVal val="visible"/>
                                      </p:to>
                                    </p:set>
                                    <p:animEffect transition="in" filter="blinds(horizontal)">
                                      <p:cBhvr>
                                        <p:cTn id="27" dur="500"/>
                                        <p:tgtEl>
                                          <p:spTgt spid="286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681"/>
                                        </p:tgtEl>
                                        <p:attrNameLst>
                                          <p:attrName>style.visibility</p:attrName>
                                        </p:attrNameLst>
                                      </p:cBhvr>
                                      <p:to>
                                        <p:strVal val="visible"/>
                                      </p:to>
                                    </p:set>
                                    <p:animEffect transition="in" filter="blinds(horizontal)">
                                      <p:cBhvr>
                                        <p:cTn id="32" dur="500"/>
                                        <p:tgtEl>
                                          <p:spTgt spid="286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684">
                                            <p:txEl>
                                              <p:pRg st="0" end="0"/>
                                            </p:txEl>
                                          </p:spTgt>
                                        </p:tgtEl>
                                        <p:attrNameLst>
                                          <p:attrName>style.visibility</p:attrName>
                                        </p:attrNameLst>
                                      </p:cBhvr>
                                      <p:to>
                                        <p:strVal val="visible"/>
                                      </p:to>
                                    </p:set>
                                    <p:animEffect transition="in" filter="blinds(horizontal)">
                                      <p:cBhvr>
                                        <p:cTn id="37" dur="500"/>
                                        <p:tgtEl>
                                          <p:spTgt spid="2868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684">
                                            <p:txEl>
                                              <p:pRg st="1" end="1"/>
                                            </p:txEl>
                                          </p:spTgt>
                                        </p:tgtEl>
                                        <p:attrNameLst>
                                          <p:attrName>style.visibility</p:attrName>
                                        </p:attrNameLst>
                                      </p:cBhvr>
                                      <p:to>
                                        <p:strVal val="visible"/>
                                      </p:to>
                                    </p:set>
                                    <p:animEffect transition="in" filter="blinds(horizontal)">
                                      <p:cBhvr>
                                        <p:cTn id="42" dur="500"/>
                                        <p:tgtEl>
                                          <p:spTgt spid="2868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8682"/>
                                        </p:tgtEl>
                                        <p:attrNameLst>
                                          <p:attrName>style.visibility</p:attrName>
                                        </p:attrNameLst>
                                      </p:cBhvr>
                                      <p:to>
                                        <p:strVal val="visible"/>
                                      </p:to>
                                    </p:set>
                                    <p:animEffect transition="in" filter="box(in)">
                                      <p:cBhvr>
                                        <p:cTn id="47" dur="500"/>
                                        <p:tgtEl>
                                          <p:spTgt spid="286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8683"/>
                                        </p:tgtEl>
                                        <p:attrNameLst>
                                          <p:attrName>style.visibility</p:attrName>
                                        </p:attrNameLst>
                                      </p:cBhvr>
                                      <p:to>
                                        <p:strVal val="visible"/>
                                      </p:to>
                                    </p:set>
                                    <p:animEffect transition="in" filter="blinds(horizontal)">
                                      <p:cBhvr>
                                        <p:cTn id="52"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8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5BD710FE-8E70-4309-BD92-401D59E44BBD}"/>
              </a:ext>
            </a:extLst>
          </p:cNvPr>
          <p:cNvSpPr>
            <a:spLocks noGrp="1" noRot="1" noChangeArrowheads="1"/>
          </p:cNvSpPr>
          <p:nvPr>
            <p:ph sz="half" idx="1"/>
          </p:nvPr>
        </p:nvSpPr>
        <p:spPr>
          <a:xfrm>
            <a:off x="1371600" y="152400"/>
            <a:ext cx="6858000" cy="504825"/>
          </a:xfrm>
        </p:spPr>
        <p:txBody>
          <a:bodyPr/>
          <a:lstStyle/>
          <a:p>
            <a:pPr algn="ctr" eaLnBrk="1" hangingPunct="1">
              <a:buFont typeface="Wingdings 2" panose="05020102010507070707" pitchFamily="18" charset="2"/>
              <a:buNone/>
            </a:pPr>
            <a:r>
              <a:rPr lang="zh-CN" altLang="en-US" sz="3200"/>
              <a:t>二阶系统的时域分析（阶跃响应）</a:t>
            </a:r>
          </a:p>
        </p:txBody>
      </p:sp>
      <p:sp>
        <p:nvSpPr>
          <p:cNvPr id="185347" name="Rectangle 3">
            <a:extLst>
              <a:ext uri="{FF2B5EF4-FFF2-40B4-BE49-F238E27FC236}">
                <a16:creationId xmlns:a16="http://schemas.microsoft.com/office/drawing/2014/main" id="{380A87FF-A1A1-482B-ACB3-D2331BB51C65}"/>
              </a:ext>
            </a:extLst>
          </p:cNvPr>
          <p:cNvSpPr>
            <a:spLocks noChangeArrowheads="1"/>
          </p:cNvSpPr>
          <p:nvPr/>
        </p:nvSpPr>
        <p:spPr bwMode="auto">
          <a:xfrm>
            <a:off x="0" y="9144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latin typeface="Times New Roman" panose="02020603050405020304" pitchFamily="18" charset="0"/>
              </a:rPr>
              <a:t>典型二阶系统的结构图如图，单位反馈，它的开环传递函数为</a:t>
            </a:r>
          </a:p>
        </p:txBody>
      </p:sp>
      <p:graphicFrame>
        <p:nvGraphicFramePr>
          <p:cNvPr id="185348" name="Object 4">
            <a:extLst>
              <a:ext uri="{FF2B5EF4-FFF2-40B4-BE49-F238E27FC236}">
                <a16:creationId xmlns:a16="http://schemas.microsoft.com/office/drawing/2014/main" id="{19897287-FAD7-40A7-947B-9CE23541C7A2}"/>
              </a:ext>
            </a:extLst>
          </p:cNvPr>
          <p:cNvGraphicFramePr>
            <a:graphicFrameLocks noChangeAspect="1"/>
          </p:cNvGraphicFramePr>
          <p:nvPr>
            <p:extLst>
              <p:ext uri="{D42A27DB-BD31-4B8C-83A1-F6EECF244321}">
                <p14:modId xmlns:p14="http://schemas.microsoft.com/office/powerpoint/2010/main" val="3343763098"/>
              </p:ext>
            </p:extLst>
          </p:nvPr>
        </p:nvGraphicFramePr>
        <p:xfrm>
          <a:off x="1828800" y="2867353"/>
          <a:ext cx="3222625" cy="1178115"/>
        </p:xfrm>
        <a:graphic>
          <a:graphicData uri="http://schemas.openxmlformats.org/presentationml/2006/ole">
            <mc:AlternateContent xmlns:mc="http://schemas.openxmlformats.org/markup-compatibility/2006">
              <mc:Choice xmlns:v="urn:schemas-microsoft-com:vml" Requires="v">
                <p:oleObj spid="_x0000_s20631" name="Equation" r:id="rId3" imgW="1511280" imgH="457200" progId="Equation.DSMT4">
                  <p:embed/>
                </p:oleObj>
              </mc:Choice>
              <mc:Fallback>
                <p:oleObj name="Equation" r:id="rId3" imgW="1511280" imgH="457200" progId="Equation.DSMT4">
                  <p:embed/>
                  <p:pic>
                    <p:nvPicPr>
                      <p:cNvPr id="0" name="Object 4"/>
                      <p:cNvPicPr>
                        <a:picLocks noChangeAspect="1" noChangeArrowheads="1"/>
                      </p:cNvPicPr>
                      <p:nvPr/>
                    </p:nvPicPr>
                    <p:blipFill>
                      <a:blip r:embed="rId4"/>
                      <a:srcRect/>
                      <a:stretch>
                        <a:fillRect/>
                      </a:stretch>
                    </p:blipFill>
                    <p:spPr bwMode="auto">
                      <a:xfrm>
                        <a:off x="1828800" y="2867353"/>
                        <a:ext cx="3222625" cy="1178115"/>
                      </a:xfrm>
                      <a:prstGeom prst="rect">
                        <a:avLst/>
                      </a:prstGeom>
                      <a:noFill/>
                      <a:ln>
                        <a:noFill/>
                      </a:ln>
                      <a:extLst/>
                    </p:spPr>
                  </p:pic>
                </p:oleObj>
              </mc:Fallback>
            </mc:AlternateContent>
          </a:graphicData>
        </a:graphic>
      </p:graphicFrame>
      <p:sp>
        <p:nvSpPr>
          <p:cNvPr id="185349" name="Rectangle 5">
            <a:extLst>
              <a:ext uri="{FF2B5EF4-FFF2-40B4-BE49-F238E27FC236}">
                <a16:creationId xmlns:a16="http://schemas.microsoft.com/office/drawing/2014/main" id="{B5298255-96FA-492F-AFBE-92E1C09E276D}"/>
              </a:ext>
            </a:extLst>
          </p:cNvPr>
          <p:cNvSpPr>
            <a:spLocks noChangeArrowheads="1"/>
          </p:cNvSpPr>
          <p:nvPr/>
        </p:nvSpPr>
        <p:spPr bwMode="auto">
          <a:xfrm>
            <a:off x="228600" y="41148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dirty="0">
                <a:solidFill>
                  <a:schemeClr val="tx1"/>
                </a:solidFill>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由上式可看出，</a:t>
            </a:r>
            <a:r>
              <a:rPr kumimoji="1" lang="en-US" altLang="zh-CN" dirty="0">
                <a:latin typeface="Symbol" panose="05050102010706020507" pitchFamily="18" charset="2"/>
                <a:cs typeface="Times New Roman" panose="02020603050405020304" pitchFamily="18" charset="0"/>
              </a:rPr>
              <a:t>z </a:t>
            </a:r>
            <a:r>
              <a:rPr kumimoji="1" lang="zh-CN" altLang="en-US" dirty="0">
                <a:latin typeface="Times New Roman" panose="02020603050405020304" pitchFamily="18" charset="0"/>
                <a:cs typeface="Times New Roman" panose="02020603050405020304" pitchFamily="18" charset="0"/>
              </a:rPr>
              <a:t>和</a:t>
            </a:r>
            <a:r>
              <a:rPr kumimoji="1" lang="en-US" altLang="zh-CN" dirty="0" err="1">
                <a:latin typeface="Symbol" panose="05050102010706020507" pitchFamily="18" charset="2"/>
                <a:cs typeface="Times New Roman" panose="02020603050405020304" pitchFamily="18" charset="0"/>
              </a:rPr>
              <a:t>w</a:t>
            </a:r>
            <a:r>
              <a:rPr kumimoji="1" lang="en-US" altLang="zh-CN" baseline="-30000" dirty="0" err="1">
                <a:latin typeface="Times New Roman" panose="02020603050405020304" pitchFamily="18" charset="0"/>
                <a:cs typeface="Times New Roman" panose="02020603050405020304" pitchFamily="18" charset="0"/>
              </a:rPr>
              <a:t>n</a:t>
            </a:r>
            <a:r>
              <a:rPr kumimoji="1" lang="zh-CN" altLang="en-US" dirty="0">
                <a:latin typeface="Times New Roman" panose="02020603050405020304" pitchFamily="18" charset="0"/>
                <a:cs typeface="Times New Roman" panose="02020603050405020304" pitchFamily="18" charset="0"/>
              </a:rPr>
              <a:t>是决定 二阶系统动态特性的两个非常重要参数，其中</a:t>
            </a:r>
            <a:r>
              <a:rPr kumimoji="1" lang="en-US" altLang="zh-CN" dirty="0">
                <a:latin typeface="Symbol" panose="05050102010706020507" pitchFamily="18" charset="2"/>
                <a:cs typeface="Times New Roman" panose="02020603050405020304" pitchFamily="18" charset="0"/>
              </a:rPr>
              <a:t>z </a:t>
            </a:r>
            <a:r>
              <a:rPr kumimoji="1" lang="zh-CN" altLang="en-US" dirty="0">
                <a:latin typeface="Times New Roman" panose="02020603050405020304" pitchFamily="18" charset="0"/>
                <a:cs typeface="Times New Roman" panose="02020603050405020304" pitchFamily="18" charset="0"/>
              </a:rPr>
              <a:t>称为阻尼比，</a:t>
            </a:r>
            <a:r>
              <a:rPr kumimoji="1" lang="en-US" altLang="zh-CN" dirty="0" err="1">
                <a:latin typeface="Symbol" panose="05050102010706020507" pitchFamily="18" charset="2"/>
                <a:cs typeface="Times New Roman" panose="02020603050405020304" pitchFamily="18" charset="0"/>
              </a:rPr>
              <a:t>w</a:t>
            </a:r>
            <a:r>
              <a:rPr kumimoji="1" lang="en-US" altLang="zh-CN" baseline="-30000" dirty="0" err="1">
                <a:latin typeface="Times New Roman" panose="02020603050405020304" pitchFamily="18" charset="0"/>
                <a:cs typeface="Times New Roman" panose="02020603050405020304" pitchFamily="18" charset="0"/>
              </a:rPr>
              <a:t>n</a:t>
            </a:r>
            <a:r>
              <a:rPr kumimoji="1" lang="zh-CN" altLang="en-US" dirty="0">
                <a:latin typeface="Times New Roman" panose="02020603050405020304" pitchFamily="18" charset="0"/>
                <a:cs typeface="Times New Roman" panose="02020603050405020304" pitchFamily="18" charset="0"/>
              </a:rPr>
              <a:t>称为无阻尼自然振荡频率</a:t>
            </a:r>
            <a:r>
              <a:rPr kumimoji="1" lang="en-US" altLang="zh-CN" dirty="0">
                <a:latin typeface="Times New Roman" panose="02020603050405020304" pitchFamily="18" charset="0"/>
                <a:cs typeface="Times New Roman" panose="02020603050405020304" pitchFamily="18" charset="0"/>
              </a:rPr>
              <a:t>.</a:t>
            </a:r>
          </a:p>
        </p:txBody>
      </p:sp>
      <p:graphicFrame>
        <p:nvGraphicFramePr>
          <p:cNvPr id="185350" name="Object 6">
            <a:extLst>
              <a:ext uri="{FF2B5EF4-FFF2-40B4-BE49-F238E27FC236}">
                <a16:creationId xmlns:a16="http://schemas.microsoft.com/office/drawing/2014/main" id="{8B7721C4-F480-4F9F-B274-874F9CC7F4EA}"/>
              </a:ext>
            </a:extLst>
          </p:cNvPr>
          <p:cNvGraphicFramePr>
            <a:graphicFrameLocks noChangeAspect="1"/>
          </p:cNvGraphicFramePr>
          <p:nvPr>
            <p:extLst>
              <p:ext uri="{D42A27DB-BD31-4B8C-83A1-F6EECF244321}">
                <p14:modId xmlns:p14="http://schemas.microsoft.com/office/powerpoint/2010/main" val="1874036983"/>
              </p:ext>
            </p:extLst>
          </p:nvPr>
        </p:nvGraphicFramePr>
        <p:xfrm>
          <a:off x="2336800" y="1345429"/>
          <a:ext cx="2714625" cy="1126010"/>
        </p:xfrm>
        <a:graphic>
          <a:graphicData uri="http://schemas.openxmlformats.org/presentationml/2006/ole">
            <mc:AlternateContent xmlns:mc="http://schemas.openxmlformats.org/markup-compatibility/2006">
              <mc:Choice xmlns:v="urn:schemas-microsoft-com:vml" Requires="v">
                <p:oleObj spid="_x0000_s20632" name="Equation" r:id="rId5" imgW="1282680" imgH="457200" progId="Equation.DSMT4">
                  <p:embed/>
                </p:oleObj>
              </mc:Choice>
              <mc:Fallback>
                <p:oleObj name="Equation" r:id="rId5" imgW="1282680" imgH="457200" progId="Equation.DSMT4">
                  <p:embed/>
                  <p:pic>
                    <p:nvPicPr>
                      <p:cNvPr id="0" name="Object 6"/>
                      <p:cNvPicPr>
                        <a:picLocks noChangeAspect="1" noChangeArrowheads="1"/>
                      </p:cNvPicPr>
                      <p:nvPr/>
                    </p:nvPicPr>
                    <p:blipFill>
                      <a:blip r:embed="rId6"/>
                      <a:srcRect/>
                      <a:stretch>
                        <a:fillRect/>
                      </a:stretch>
                    </p:blipFill>
                    <p:spPr bwMode="auto">
                      <a:xfrm>
                        <a:off x="2336800" y="1345429"/>
                        <a:ext cx="2714625" cy="1126010"/>
                      </a:xfrm>
                      <a:prstGeom prst="rect">
                        <a:avLst/>
                      </a:prstGeom>
                      <a:noFill/>
                      <a:ln>
                        <a:noFill/>
                      </a:ln>
                      <a:extLst/>
                    </p:spPr>
                  </p:pic>
                </p:oleObj>
              </mc:Fallback>
            </mc:AlternateContent>
          </a:graphicData>
        </a:graphic>
      </p:graphicFrame>
      <p:sp>
        <p:nvSpPr>
          <p:cNvPr id="185351" name="Rectangle 7">
            <a:extLst>
              <a:ext uri="{FF2B5EF4-FFF2-40B4-BE49-F238E27FC236}">
                <a16:creationId xmlns:a16="http://schemas.microsoft.com/office/drawing/2014/main" id="{4B9E56FB-554D-4C12-B14C-F1F95050BD65}"/>
              </a:ext>
            </a:extLst>
          </p:cNvPr>
          <p:cNvSpPr>
            <a:spLocks noChangeArrowheads="1"/>
          </p:cNvSpPr>
          <p:nvPr/>
        </p:nvSpPr>
        <p:spPr bwMode="auto">
          <a:xfrm>
            <a:off x="304800" y="25146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latin typeface="Times New Roman" panose="02020603050405020304" pitchFamily="18" charset="0"/>
              </a:rPr>
              <a:t>它的闭环传递函数为</a:t>
            </a:r>
          </a:p>
        </p:txBody>
      </p:sp>
      <p:sp>
        <p:nvSpPr>
          <p:cNvPr id="185352" name="Rectangle 8">
            <a:extLst>
              <a:ext uri="{FF2B5EF4-FFF2-40B4-BE49-F238E27FC236}">
                <a16:creationId xmlns:a16="http://schemas.microsoft.com/office/drawing/2014/main" id="{49C39EF2-5248-4625-B8E6-17E7F84CB979}"/>
              </a:ext>
            </a:extLst>
          </p:cNvPr>
          <p:cNvSpPr>
            <a:spLocks noChangeArrowheads="1"/>
          </p:cNvSpPr>
          <p:nvPr/>
        </p:nvSpPr>
        <p:spPr bwMode="auto">
          <a:xfrm>
            <a:off x="304800" y="50292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dirty="0"/>
              <a:t>r(t)=1(t)</a:t>
            </a:r>
            <a:r>
              <a:rPr lang="zh-CN" altLang="en-US" dirty="0"/>
              <a:t>或</a:t>
            </a:r>
            <a:r>
              <a:rPr lang="en-US" altLang="zh-CN" dirty="0"/>
              <a:t>R(s)=1/s</a:t>
            </a:r>
            <a:r>
              <a:rPr lang="zh-CN" altLang="en-US" dirty="0"/>
              <a:t>，输出响应的拉氏变换为：</a:t>
            </a:r>
          </a:p>
        </p:txBody>
      </p:sp>
      <p:graphicFrame>
        <p:nvGraphicFramePr>
          <p:cNvPr id="185353" name="Object 9">
            <a:extLst>
              <a:ext uri="{FF2B5EF4-FFF2-40B4-BE49-F238E27FC236}">
                <a16:creationId xmlns:a16="http://schemas.microsoft.com/office/drawing/2014/main" id="{D72271CB-F5D0-40B0-863C-1748E070B517}"/>
              </a:ext>
            </a:extLst>
          </p:cNvPr>
          <p:cNvGraphicFramePr>
            <a:graphicFrameLocks noChangeAspect="1"/>
          </p:cNvGraphicFramePr>
          <p:nvPr>
            <p:extLst>
              <p:ext uri="{D42A27DB-BD31-4B8C-83A1-F6EECF244321}">
                <p14:modId xmlns:p14="http://schemas.microsoft.com/office/powerpoint/2010/main" val="3264295876"/>
              </p:ext>
            </p:extLst>
          </p:nvPr>
        </p:nvGraphicFramePr>
        <p:xfrm>
          <a:off x="2548812" y="5529137"/>
          <a:ext cx="3493278" cy="1259531"/>
        </p:xfrm>
        <a:graphic>
          <a:graphicData uri="http://schemas.openxmlformats.org/presentationml/2006/ole">
            <mc:AlternateContent xmlns:mc="http://schemas.openxmlformats.org/markup-compatibility/2006">
              <mc:Choice xmlns:v="urn:schemas-microsoft-com:vml" Requires="v">
                <p:oleObj spid="_x0000_s20633" name="Equation" r:id="rId7" imgW="1549080" imgH="457200" progId="Equation.DSMT4">
                  <p:embed/>
                </p:oleObj>
              </mc:Choice>
              <mc:Fallback>
                <p:oleObj name="Equation" r:id="rId7" imgW="1549080" imgH="457200" progId="Equation.DSMT4">
                  <p:embed/>
                  <p:pic>
                    <p:nvPicPr>
                      <p:cNvPr id="0" name="Object 9"/>
                      <p:cNvPicPr>
                        <a:picLocks noChangeAspect="1" noChangeArrowheads="1"/>
                      </p:cNvPicPr>
                      <p:nvPr/>
                    </p:nvPicPr>
                    <p:blipFill>
                      <a:blip r:embed="rId8"/>
                      <a:srcRect/>
                      <a:stretch>
                        <a:fillRect/>
                      </a:stretch>
                    </p:blipFill>
                    <p:spPr bwMode="auto">
                      <a:xfrm>
                        <a:off x="2548812" y="5529137"/>
                        <a:ext cx="3493278" cy="1259531"/>
                      </a:xfrm>
                      <a:prstGeom prst="rect">
                        <a:avLst/>
                      </a:prstGeom>
                      <a:noFill/>
                      <a:ln>
                        <a:noFill/>
                      </a:ln>
                      <a:extLst/>
                    </p:spPr>
                  </p:pic>
                </p:oleObj>
              </mc:Fallback>
            </mc:AlternateContent>
          </a:graphicData>
        </a:graphic>
      </p:graphicFrame>
      <p:graphicFrame>
        <p:nvGraphicFramePr>
          <p:cNvPr id="185354" name="Object 10">
            <a:extLst>
              <a:ext uri="{FF2B5EF4-FFF2-40B4-BE49-F238E27FC236}">
                <a16:creationId xmlns:a16="http://schemas.microsoft.com/office/drawing/2014/main" id="{52289905-0E38-4B72-B1EB-760A74ACCA28}"/>
              </a:ext>
            </a:extLst>
          </p:cNvPr>
          <p:cNvGraphicFramePr>
            <a:graphicFrameLocks noChangeAspect="1"/>
          </p:cNvGraphicFramePr>
          <p:nvPr/>
        </p:nvGraphicFramePr>
        <p:xfrm>
          <a:off x="5791200" y="1876425"/>
          <a:ext cx="3059113" cy="1400175"/>
        </p:xfrm>
        <a:graphic>
          <a:graphicData uri="http://schemas.openxmlformats.org/presentationml/2006/ole">
            <mc:AlternateContent xmlns:mc="http://schemas.openxmlformats.org/markup-compatibility/2006">
              <mc:Choice xmlns:v="urn:schemas-microsoft-com:vml" Requires="v">
                <p:oleObj spid="_x0000_s20634" name="位图图像" r:id="rId9" imgW="3057143" imgH="1400000" progId="Paint.Picture">
                  <p:embed/>
                </p:oleObj>
              </mc:Choice>
              <mc:Fallback>
                <p:oleObj name="位图图像" r:id="rId9" imgW="3057143" imgH="1400000"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1876425"/>
                        <a:ext cx="3059113"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Effect transition="in" filter="box(in)">
                                      <p:cBhvr>
                                        <p:cTn id="7" dur="500"/>
                                        <p:tgtEl>
                                          <p:spTgt spid="185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12" dur="500"/>
                                        <p:tgtEl>
                                          <p:spTgt spid="185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85354"/>
                                        </p:tgtEl>
                                        <p:attrNameLst>
                                          <p:attrName>style.visibility</p:attrName>
                                        </p:attrNameLst>
                                      </p:cBhvr>
                                      <p:to>
                                        <p:strVal val="visible"/>
                                      </p:to>
                                    </p:set>
                                    <p:anim calcmode="lin" valueType="num">
                                      <p:cBhvr additive="base">
                                        <p:cTn id="17" dur="500" fill="hold"/>
                                        <p:tgtEl>
                                          <p:spTgt spid="185354"/>
                                        </p:tgtEl>
                                        <p:attrNameLst>
                                          <p:attrName>ppt_x</p:attrName>
                                        </p:attrNameLst>
                                      </p:cBhvr>
                                      <p:tavLst>
                                        <p:tav tm="0">
                                          <p:val>
                                            <p:strVal val="1+#ppt_w/2"/>
                                          </p:val>
                                        </p:tav>
                                        <p:tav tm="100000">
                                          <p:val>
                                            <p:strVal val="#ppt_x"/>
                                          </p:val>
                                        </p:tav>
                                      </p:tavLst>
                                    </p:anim>
                                    <p:anim calcmode="lin" valueType="num">
                                      <p:cBhvr additive="base">
                                        <p:cTn id="18" dur="500" fill="hold"/>
                                        <p:tgtEl>
                                          <p:spTgt spid="18535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5350"/>
                                        </p:tgtEl>
                                        <p:attrNameLst>
                                          <p:attrName>style.visibility</p:attrName>
                                        </p:attrNameLst>
                                      </p:cBhvr>
                                      <p:to>
                                        <p:strVal val="visible"/>
                                      </p:to>
                                    </p:set>
                                    <p:animEffect transition="in" filter="blinds(horizontal)">
                                      <p:cBhvr>
                                        <p:cTn id="23" dur="500"/>
                                        <p:tgtEl>
                                          <p:spTgt spid="1853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85351"/>
                                        </p:tgtEl>
                                        <p:attrNameLst>
                                          <p:attrName>style.visibility</p:attrName>
                                        </p:attrNameLst>
                                      </p:cBhvr>
                                      <p:to>
                                        <p:strVal val="visible"/>
                                      </p:to>
                                    </p:set>
                                    <p:anim calcmode="lin" valueType="num">
                                      <p:cBhvr additive="base">
                                        <p:cTn id="28" dur="500" fill="hold"/>
                                        <p:tgtEl>
                                          <p:spTgt spid="185351"/>
                                        </p:tgtEl>
                                        <p:attrNameLst>
                                          <p:attrName>ppt_x</p:attrName>
                                        </p:attrNameLst>
                                      </p:cBhvr>
                                      <p:tavLst>
                                        <p:tav tm="0">
                                          <p:val>
                                            <p:strVal val="0-#ppt_w/2"/>
                                          </p:val>
                                        </p:tav>
                                        <p:tav tm="100000">
                                          <p:val>
                                            <p:strVal val="#ppt_x"/>
                                          </p:val>
                                        </p:tav>
                                      </p:tavLst>
                                    </p:anim>
                                    <p:anim calcmode="lin" valueType="num">
                                      <p:cBhvr additive="base">
                                        <p:cTn id="29"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5348"/>
                                        </p:tgtEl>
                                        <p:attrNameLst>
                                          <p:attrName>style.visibility</p:attrName>
                                        </p:attrNameLst>
                                      </p:cBhvr>
                                      <p:to>
                                        <p:strVal val="visible"/>
                                      </p:to>
                                    </p:set>
                                    <p:animEffect transition="in" filter="blinds(horizontal)">
                                      <p:cBhvr>
                                        <p:cTn id="34" dur="500"/>
                                        <p:tgtEl>
                                          <p:spTgt spid="1853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5349">
                                            <p:txEl>
                                              <p:pRg st="0" end="0"/>
                                            </p:txEl>
                                          </p:spTgt>
                                        </p:tgtEl>
                                        <p:attrNameLst>
                                          <p:attrName>style.visibility</p:attrName>
                                        </p:attrNameLst>
                                      </p:cBhvr>
                                      <p:to>
                                        <p:strVal val="visible"/>
                                      </p:to>
                                    </p:set>
                                    <p:animEffect transition="in" filter="checkerboard(across)">
                                      <p:cBhvr>
                                        <p:cTn id="39" dur="500"/>
                                        <p:tgtEl>
                                          <p:spTgt spid="185349">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5352">
                                            <p:txEl>
                                              <p:pRg st="0" end="0"/>
                                            </p:txEl>
                                          </p:spTgt>
                                        </p:tgtEl>
                                        <p:attrNameLst>
                                          <p:attrName>style.visibility</p:attrName>
                                        </p:attrNameLst>
                                      </p:cBhvr>
                                      <p:to>
                                        <p:strVal val="visible"/>
                                      </p:to>
                                    </p:set>
                                    <p:animEffect transition="in" filter="blinds(horizontal)">
                                      <p:cBhvr>
                                        <p:cTn id="44" dur="500"/>
                                        <p:tgtEl>
                                          <p:spTgt spid="185352">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85353"/>
                                        </p:tgtEl>
                                        <p:attrNameLst>
                                          <p:attrName>style.visibility</p:attrName>
                                        </p:attrNameLst>
                                      </p:cBhvr>
                                      <p:to>
                                        <p:strVal val="visible"/>
                                      </p:to>
                                    </p:set>
                                    <p:animEffect transition="in" filter="blinds(horizontal)">
                                      <p:cBhvr>
                                        <p:cTn id="49" dur="500"/>
                                        <p:tgtEl>
                                          <p:spTgt spid="185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bldLvl="5" autoUpdateAnimBg="0"/>
      <p:bldP spid="185347" grpId="0" build="p" autoUpdateAnimBg="0"/>
      <p:bldP spid="185349" grpId="0" build="p" autoUpdateAnimBg="0"/>
      <p:bldP spid="185351" grpId="0" autoUpdateAnimBg="0"/>
      <p:bldP spid="18535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FE2D6D6D-050B-4FF8-BEC2-E8E902B127B3}"/>
              </a:ext>
            </a:extLst>
          </p:cNvPr>
          <p:cNvSpPr>
            <a:spLocks noGrp="1" noRot="1" noChangeArrowheads="1"/>
          </p:cNvSpPr>
          <p:nvPr>
            <p:ph/>
          </p:nvPr>
        </p:nvSpPr>
        <p:spPr>
          <a:xfrm>
            <a:off x="0" y="0"/>
            <a:ext cx="3505200" cy="609600"/>
          </a:xfrm>
        </p:spPr>
        <p:txBody>
          <a:bodyPr/>
          <a:lstStyle/>
          <a:p>
            <a:pPr marL="0" indent="0" eaLnBrk="1" hangingPunct="1">
              <a:buFont typeface="Wingdings 2" panose="05020102010507070707" pitchFamily="18" charset="2"/>
              <a:buNone/>
              <a:defRPr/>
            </a:pPr>
            <a:r>
              <a:rPr lang="zh-CN" altLang="en-US">
                <a:latin typeface="+mn-ea"/>
              </a:rPr>
              <a:t>二阶系统的特征方程为</a:t>
            </a:r>
          </a:p>
        </p:txBody>
      </p:sp>
      <p:graphicFrame>
        <p:nvGraphicFramePr>
          <p:cNvPr id="220163" name="Object 3">
            <a:extLst>
              <a:ext uri="{FF2B5EF4-FFF2-40B4-BE49-F238E27FC236}">
                <a16:creationId xmlns:a16="http://schemas.microsoft.com/office/drawing/2014/main" id="{E687A6E9-D17C-406B-A865-4045FC90F24E}"/>
              </a:ext>
            </a:extLst>
          </p:cNvPr>
          <p:cNvGraphicFramePr>
            <a:graphicFrameLocks noChangeAspect="1"/>
          </p:cNvGraphicFramePr>
          <p:nvPr>
            <p:extLst>
              <p:ext uri="{D42A27DB-BD31-4B8C-83A1-F6EECF244321}">
                <p14:modId xmlns:p14="http://schemas.microsoft.com/office/powerpoint/2010/main" val="1663802835"/>
              </p:ext>
            </p:extLst>
          </p:nvPr>
        </p:nvGraphicFramePr>
        <p:xfrm>
          <a:off x="3962400" y="93662"/>
          <a:ext cx="2460603" cy="592138"/>
        </p:xfrm>
        <a:graphic>
          <a:graphicData uri="http://schemas.openxmlformats.org/presentationml/2006/ole">
            <mc:AlternateContent xmlns:mc="http://schemas.openxmlformats.org/markup-compatibility/2006">
              <mc:Choice xmlns:v="urn:schemas-microsoft-com:vml" Requires="v">
                <p:oleObj spid="_x0000_s21816" name="Equation" r:id="rId3" imgW="1206360" imgH="241200" progId="Equation.DSMT4">
                  <p:embed/>
                </p:oleObj>
              </mc:Choice>
              <mc:Fallback>
                <p:oleObj name="Equation" r:id="rId3" imgW="1206360" imgH="241200" progId="Equation.DSMT4">
                  <p:embed/>
                  <p:pic>
                    <p:nvPicPr>
                      <p:cNvPr id="0" name="Object 3"/>
                      <p:cNvPicPr>
                        <a:picLocks noChangeAspect="1" noChangeArrowheads="1"/>
                      </p:cNvPicPr>
                      <p:nvPr/>
                    </p:nvPicPr>
                    <p:blipFill>
                      <a:blip r:embed="rId4"/>
                      <a:srcRect/>
                      <a:stretch>
                        <a:fillRect/>
                      </a:stretch>
                    </p:blipFill>
                    <p:spPr bwMode="auto">
                      <a:xfrm>
                        <a:off x="3962400" y="93662"/>
                        <a:ext cx="2460603" cy="592138"/>
                      </a:xfrm>
                      <a:prstGeom prst="rect">
                        <a:avLst/>
                      </a:prstGeom>
                      <a:noFill/>
                      <a:ln>
                        <a:noFill/>
                      </a:ln>
                      <a:extLst/>
                    </p:spPr>
                  </p:pic>
                </p:oleObj>
              </mc:Fallback>
            </mc:AlternateContent>
          </a:graphicData>
        </a:graphic>
      </p:graphicFrame>
      <p:graphicFrame>
        <p:nvGraphicFramePr>
          <p:cNvPr id="220164" name="Object 4">
            <a:extLst>
              <a:ext uri="{FF2B5EF4-FFF2-40B4-BE49-F238E27FC236}">
                <a16:creationId xmlns:a16="http://schemas.microsoft.com/office/drawing/2014/main" id="{06BF47B4-FF13-4BD7-8FF9-335392736901}"/>
              </a:ext>
            </a:extLst>
          </p:cNvPr>
          <p:cNvGraphicFramePr>
            <a:graphicFrameLocks noChangeAspect="1"/>
          </p:cNvGraphicFramePr>
          <p:nvPr>
            <p:extLst>
              <p:ext uri="{D42A27DB-BD31-4B8C-83A1-F6EECF244321}">
                <p14:modId xmlns:p14="http://schemas.microsoft.com/office/powerpoint/2010/main" val="817362419"/>
              </p:ext>
            </p:extLst>
          </p:nvPr>
        </p:nvGraphicFramePr>
        <p:xfrm>
          <a:off x="2335213" y="1106487"/>
          <a:ext cx="3427412" cy="646113"/>
        </p:xfrm>
        <a:graphic>
          <a:graphicData uri="http://schemas.openxmlformats.org/presentationml/2006/ole">
            <mc:AlternateContent xmlns:mc="http://schemas.openxmlformats.org/markup-compatibility/2006">
              <mc:Choice xmlns:v="urn:schemas-microsoft-com:vml" Requires="v">
                <p:oleObj spid="_x0000_s21817" name="Equation" r:id="rId5" imgW="1460160" imgH="291960" progId="Equation.DSMT4">
                  <p:embed/>
                </p:oleObj>
              </mc:Choice>
              <mc:Fallback>
                <p:oleObj name="Equation" r:id="rId5" imgW="1460160" imgH="291960" progId="Equation.DSMT4">
                  <p:embed/>
                  <p:pic>
                    <p:nvPicPr>
                      <p:cNvPr id="0" name="Object 4"/>
                      <p:cNvPicPr>
                        <a:picLocks noChangeAspect="1" noChangeArrowheads="1"/>
                      </p:cNvPicPr>
                      <p:nvPr/>
                    </p:nvPicPr>
                    <p:blipFill>
                      <a:blip r:embed="rId6"/>
                      <a:srcRect/>
                      <a:stretch>
                        <a:fillRect/>
                      </a:stretch>
                    </p:blipFill>
                    <p:spPr bwMode="auto">
                      <a:xfrm>
                        <a:off x="2335213" y="1106487"/>
                        <a:ext cx="3427412" cy="646113"/>
                      </a:xfrm>
                      <a:prstGeom prst="rect">
                        <a:avLst/>
                      </a:prstGeom>
                      <a:noFill/>
                      <a:ln>
                        <a:noFill/>
                      </a:ln>
                      <a:extLst/>
                    </p:spPr>
                  </p:pic>
                </p:oleObj>
              </mc:Fallback>
            </mc:AlternateContent>
          </a:graphicData>
        </a:graphic>
      </p:graphicFrame>
      <p:sp>
        <p:nvSpPr>
          <p:cNvPr id="220165" name="Rectangle 5">
            <a:extLst>
              <a:ext uri="{FF2B5EF4-FFF2-40B4-BE49-F238E27FC236}">
                <a16:creationId xmlns:a16="http://schemas.microsoft.com/office/drawing/2014/main" id="{F616776A-E665-4F98-9ED2-60411DACC285}"/>
              </a:ext>
            </a:extLst>
          </p:cNvPr>
          <p:cNvSpPr>
            <a:spLocks noChangeArrowheads="1"/>
          </p:cNvSpPr>
          <p:nvPr/>
        </p:nvSpPr>
        <p:spPr bwMode="auto">
          <a:xfrm>
            <a:off x="0" y="609600"/>
            <a:ext cx="8686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lang="zh-CN" altLang="en-US">
                <a:latin typeface="+mn-ea"/>
                <a:ea typeface="+mn-ea"/>
              </a:rPr>
              <a:t>这是一个二阶的代数方程，故有两个特征方程根（也是闭环极点），分别为</a:t>
            </a:r>
          </a:p>
        </p:txBody>
      </p:sp>
      <p:sp>
        <p:nvSpPr>
          <p:cNvPr id="220166" name="Rectangle 6">
            <a:extLst>
              <a:ext uri="{FF2B5EF4-FFF2-40B4-BE49-F238E27FC236}">
                <a16:creationId xmlns:a16="http://schemas.microsoft.com/office/drawing/2014/main" id="{A39CF16E-A7B6-4463-BE93-14233106DB89}"/>
              </a:ext>
            </a:extLst>
          </p:cNvPr>
          <p:cNvSpPr>
            <a:spLocks noChangeArrowheads="1"/>
          </p:cNvSpPr>
          <p:nvPr/>
        </p:nvSpPr>
        <p:spPr bwMode="auto">
          <a:xfrm>
            <a:off x="0" y="1905000"/>
            <a:ext cx="1112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dirty="0">
                <a:latin typeface="+mn-ea"/>
                <a:ea typeface="+mn-ea"/>
                <a:sym typeface="Symbol" panose="05050102010706020507" pitchFamily="18" charset="2"/>
              </a:rPr>
              <a:t>当</a:t>
            </a:r>
            <a:r>
              <a:rPr lang="zh-CN" altLang="en-US" dirty="0">
                <a:latin typeface="+mn-ea"/>
                <a:ea typeface="+mn-ea"/>
              </a:rPr>
              <a:t> </a:t>
            </a:r>
            <a:r>
              <a:rPr lang="en-US" altLang="zh-CN" dirty="0">
                <a:latin typeface="+mn-ea"/>
                <a:ea typeface="+mn-ea"/>
              </a:rPr>
              <a:t>&gt;1</a:t>
            </a:r>
          </a:p>
        </p:txBody>
      </p:sp>
      <p:sp>
        <p:nvSpPr>
          <p:cNvPr id="220167" name="Rectangle 7">
            <a:extLst>
              <a:ext uri="{FF2B5EF4-FFF2-40B4-BE49-F238E27FC236}">
                <a16:creationId xmlns:a16="http://schemas.microsoft.com/office/drawing/2014/main" id="{01369DA0-1D3A-42E7-A678-FBD0B420B320}"/>
              </a:ext>
            </a:extLst>
          </p:cNvPr>
          <p:cNvSpPr>
            <a:spLocks noChangeArrowheads="1"/>
          </p:cNvSpPr>
          <p:nvPr/>
        </p:nvSpPr>
        <p:spPr bwMode="auto">
          <a:xfrm>
            <a:off x="0" y="2514600"/>
            <a:ext cx="1266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当</a:t>
            </a:r>
            <a:r>
              <a:rPr lang="zh-CN" altLang="en-US">
                <a:latin typeface="+mn-ea"/>
                <a:ea typeface="+mn-ea"/>
              </a:rPr>
              <a:t> ＝</a:t>
            </a:r>
            <a:r>
              <a:rPr lang="en-US" altLang="zh-CN">
                <a:latin typeface="+mn-ea"/>
                <a:ea typeface="+mn-ea"/>
              </a:rPr>
              <a:t>1</a:t>
            </a:r>
          </a:p>
        </p:txBody>
      </p:sp>
      <p:graphicFrame>
        <p:nvGraphicFramePr>
          <p:cNvPr id="220168" name="Object 8">
            <a:extLst>
              <a:ext uri="{FF2B5EF4-FFF2-40B4-BE49-F238E27FC236}">
                <a16:creationId xmlns:a16="http://schemas.microsoft.com/office/drawing/2014/main" id="{ACF5A0CE-78A2-45A7-8777-7D55A1F07296}"/>
              </a:ext>
            </a:extLst>
          </p:cNvPr>
          <p:cNvGraphicFramePr>
            <a:graphicFrameLocks noChangeAspect="1"/>
          </p:cNvGraphicFramePr>
          <p:nvPr>
            <p:extLst>
              <p:ext uri="{D42A27DB-BD31-4B8C-83A1-F6EECF244321}">
                <p14:modId xmlns:p14="http://schemas.microsoft.com/office/powerpoint/2010/main" val="1016925547"/>
              </p:ext>
            </p:extLst>
          </p:nvPr>
        </p:nvGraphicFramePr>
        <p:xfrm>
          <a:off x="1495425" y="1801812"/>
          <a:ext cx="3429000" cy="636588"/>
        </p:xfrm>
        <a:graphic>
          <a:graphicData uri="http://schemas.openxmlformats.org/presentationml/2006/ole">
            <mc:AlternateContent xmlns:mc="http://schemas.openxmlformats.org/markup-compatibility/2006">
              <mc:Choice xmlns:v="urn:schemas-microsoft-com:vml" Requires="v">
                <p:oleObj spid="_x0000_s21818" name="Equation" r:id="rId7" imgW="1460160" imgH="291960" progId="Equation.DSMT4">
                  <p:embed/>
                </p:oleObj>
              </mc:Choice>
              <mc:Fallback>
                <p:oleObj name="Equation" r:id="rId7" imgW="1460160" imgH="291960" progId="Equation.DSMT4">
                  <p:embed/>
                  <p:pic>
                    <p:nvPicPr>
                      <p:cNvPr id="0" name="Object 8"/>
                      <p:cNvPicPr>
                        <a:picLocks noChangeAspect="1" noChangeArrowheads="1"/>
                      </p:cNvPicPr>
                      <p:nvPr/>
                    </p:nvPicPr>
                    <p:blipFill>
                      <a:blip r:embed="rId8"/>
                      <a:srcRect/>
                      <a:stretch>
                        <a:fillRect/>
                      </a:stretch>
                    </p:blipFill>
                    <p:spPr bwMode="auto">
                      <a:xfrm>
                        <a:off x="1495425" y="1801812"/>
                        <a:ext cx="3429000" cy="636588"/>
                      </a:xfrm>
                      <a:prstGeom prst="rect">
                        <a:avLst/>
                      </a:prstGeom>
                      <a:noFill/>
                      <a:ln>
                        <a:noFill/>
                      </a:ln>
                      <a:extLst/>
                    </p:spPr>
                  </p:pic>
                </p:oleObj>
              </mc:Fallback>
            </mc:AlternateContent>
          </a:graphicData>
        </a:graphic>
      </p:graphicFrame>
      <p:sp>
        <p:nvSpPr>
          <p:cNvPr id="220169" name="Rectangle 9">
            <a:extLst>
              <a:ext uri="{FF2B5EF4-FFF2-40B4-BE49-F238E27FC236}">
                <a16:creationId xmlns:a16="http://schemas.microsoft.com/office/drawing/2014/main" id="{26B60888-929F-422A-9535-52713FE45C8B}"/>
              </a:ext>
            </a:extLst>
          </p:cNvPr>
          <p:cNvSpPr>
            <a:spLocks noChangeArrowheads="1"/>
          </p:cNvSpPr>
          <p:nvPr/>
        </p:nvSpPr>
        <p:spPr bwMode="auto">
          <a:xfrm>
            <a:off x="5562600" y="1828800"/>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为两个不相等的实数根</a:t>
            </a:r>
            <a:endParaRPr lang="zh-CN" altLang="en-US">
              <a:latin typeface="+mn-ea"/>
              <a:ea typeface="+mn-ea"/>
            </a:endParaRPr>
          </a:p>
        </p:txBody>
      </p:sp>
      <p:graphicFrame>
        <p:nvGraphicFramePr>
          <p:cNvPr id="220170" name="Object 10">
            <a:extLst>
              <a:ext uri="{FF2B5EF4-FFF2-40B4-BE49-F238E27FC236}">
                <a16:creationId xmlns:a16="http://schemas.microsoft.com/office/drawing/2014/main" id="{DC4EDBCB-C7B6-4295-AE44-02FA66967A5A}"/>
              </a:ext>
            </a:extLst>
          </p:cNvPr>
          <p:cNvGraphicFramePr>
            <a:graphicFrameLocks noChangeAspect="1"/>
          </p:cNvGraphicFramePr>
          <p:nvPr>
            <p:extLst>
              <p:ext uri="{D42A27DB-BD31-4B8C-83A1-F6EECF244321}">
                <p14:modId xmlns:p14="http://schemas.microsoft.com/office/powerpoint/2010/main" val="2456042995"/>
              </p:ext>
            </p:extLst>
          </p:nvPr>
        </p:nvGraphicFramePr>
        <p:xfrm>
          <a:off x="1435100" y="2444750"/>
          <a:ext cx="2773363" cy="603250"/>
        </p:xfrm>
        <a:graphic>
          <a:graphicData uri="http://schemas.openxmlformats.org/presentationml/2006/ole">
            <mc:AlternateContent xmlns:mc="http://schemas.openxmlformats.org/markup-compatibility/2006">
              <mc:Choice xmlns:v="urn:schemas-microsoft-com:vml" Requires="v">
                <p:oleObj spid="_x0000_s21819" name="Equation" r:id="rId9" imgW="1091880" imgH="241200" progId="Equation.DSMT4">
                  <p:embed/>
                </p:oleObj>
              </mc:Choice>
              <mc:Fallback>
                <p:oleObj name="Equation" r:id="rId9" imgW="1091880" imgH="241200" progId="Equation.DSMT4">
                  <p:embed/>
                  <p:pic>
                    <p:nvPicPr>
                      <p:cNvPr id="0" name="Object 10"/>
                      <p:cNvPicPr>
                        <a:picLocks noChangeAspect="1" noChangeArrowheads="1"/>
                      </p:cNvPicPr>
                      <p:nvPr/>
                    </p:nvPicPr>
                    <p:blipFill>
                      <a:blip r:embed="rId10"/>
                      <a:srcRect/>
                      <a:stretch>
                        <a:fillRect/>
                      </a:stretch>
                    </p:blipFill>
                    <p:spPr bwMode="auto">
                      <a:xfrm>
                        <a:off x="1435100" y="2444750"/>
                        <a:ext cx="2773363" cy="603250"/>
                      </a:xfrm>
                      <a:prstGeom prst="rect">
                        <a:avLst/>
                      </a:prstGeom>
                      <a:noFill/>
                      <a:ln>
                        <a:noFill/>
                      </a:ln>
                      <a:extLst/>
                    </p:spPr>
                  </p:pic>
                </p:oleObj>
              </mc:Fallback>
            </mc:AlternateContent>
          </a:graphicData>
        </a:graphic>
      </p:graphicFrame>
      <p:sp>
        <p:nvSpPr>
          <p:cNvPr id="220171" name="Rectangle 11">
            <a:extLst>
              <a:ext uri="{FF2B5EF4-FFF2-40B4-BE49-F238E27FC236}">
                <a16:creationId xmlns:a16="http://schemas.microsoft.com/office/drawing/2014/main" id="{D70B46D6-D5ED-4082-89E0-1773679EAD72}"/>
              </a:ext>
            </a:extLst>
          </p:cNvPr>
          <p:cNvSpPr>
            <a:spLocks noChangeArrowheads="1"/>
          </p:cNvSpPr>
          <p:nvPr/>
        </p:nvSpPr>
        <p:spPr bwMode="auto">
          <a:xfrm>
            <a:off x="5867400" y="24384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为两个相等的实数根</a:t>
            </a:r>
            <a:endParaRPr lang="zh-CN" altLang="en-US">
              <a:latin typeface="+mn-ea"/>
              <a:ea typeface="+mn-ea"/>
            </a:endParaRPr>
          </a:p>
        </p:txBody>
      </p:sp>
      <p:sp>
        <p:nvSpPr>
          <p:cNvPr id="220172" name="Rectangle 12">
            <a:extLst>
              <a:ext uri="{FF2B5EF4-FFF2-40B4-BE49-F238E27FC236}">
                <a16:creationId xmlns:a16="http://schemas.microsoft.com/office/drawing/2014/main" id="{AEAE6994-7047-4646-A386-F3D8A84561A5}"/>
              </a:ext>
            </a:extLst>
          </p:cNvPr>
          <p:cNvSpPr>
            <a:spLocks noChangeArrowheads="1"/>
          </p:cNvSpPr>
          <p:nvPr/>
        </p:nvSpPr>
        <p:spPr bwMode="auto">
          <a:xfrm>
            <a:off x="0" y="3124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当</a:t>
            </a:r>
            <a:r>
              <a:rPr lang="en-US" altLang="zh-CN">
                <a:latin typeface="+mn-ea"/>
                <a:ea typeface="+mn-ea"/>
                <a:sym typeface="Symbol" panose="05050102010706020507" pitchFamily="18" charset="2"/>
              </a:rPr>
              <a:t>0&lt;&lt;1</a:t>
            </a:r>
            <a:r>
              <a:rPr lang="zh-CN" altLang="en-US">
                <a:latin typeface="+mn-ea"/>
                <a:ea typeface="+mn-ea"/>
                <a:sym typeface="Symbol" panose="05050102010706020507" pitchFamily="18" charset="2"/>
              </a:rPr>
              <a:t>时</a:t>
            </a:r>
            <a:endParaRPr lang="zh-CN" altLang="en-US">
              <a:latin typeface="+mn-ea"/>
              <a:ea typeface="+mn-ea"/>
            </a:endParaRPr>
          </a:p>
        </p:txBody>
      </p:sp>
      <p:graphicFrame>
        <p:nvGraphicFramePr>
          <p:cNvPr id="220173" name="Object 13">
            <a:extLst>
              <a:ext uri="{FF2B5EF4-FFF2-40B4-BE49-F238E27FC236}">
                <a16:creationId xmlns:a16="http://schemas.microsoft.com/office/drawing/2014/main" id="{6BF5EBE0-4751-4CC1-8A82-B11A7BA07FB4}"/>
              </a:ext>
            </a:extLst>
          </p:cNvPr>
          <p:cNvGraphicFramePr>
            <a:graphicFrameLocks noChangeAspect="1"/>
          </p:cNvGraphicFramePr>
          <p:nvPr>
            <p:extLst>
              <p:ext uri="{D42A27DB-BD31-4B8C-83A1-F6EECF244321}">
                <p14:modId xmlns:p14="http://schemas.microsoft.com/office/powerpoint/2010/main" val="1543965653"/>
              </p:ext>
            </p:extLst>
          </p:nvPr>
        </p:nvGraphicFramePr>
        <p:xfrm>
          <a:off x="1892300" y="3052762"/>
          <a:ext cx="3563938" cy="681038"/>
        </p:xfrm>
        <a:graphic>
          <a:graphicData uri="http://schemas.openxmlformats.org/presentationml/2006/ole">
            <mc:AlternateContent xmlns:mc="http://schemas.openxmlformats.org/markup-compatibility/2006">
              <mc:Choice xmlns:v="urn:schemas-microsoft-com:vml" Requires="v">
                <p:oleObj spid="_x0000_s21820" name="Equation" r:id="rId11" imgW="1523880" imgH="291960" progId="Equation.DSMT4">
                  <p:embed/>
                </p:oleObj>
              </mc:Choice>
              <mc:Fallback>
                <p:oleObj name="Equation" r:id="rId11" imgW="1523880" imgH="291960" progId="Equation.DSMT4">
                  <p:embed/>
                  <p:pic>
                    <p:nvPicPr>
                      <p:cNvPr id="0" name="Object 13"/>
                      <p:cNvPicPr>
                        <a:picLocks noChangeAspect="1" noChangeArrowheads="1"/>
                      </p:cNvPicPr>
                      <p:nvPr/>
                    </p:nvPicPr>
                    <p:blipFill>
                      <a:blip r:embed="rId12"/>
                      <a:srcRect/>
                      <a:stretch>
                        <a:fillRect/>
                      </a:stretch>
                    </p:blipFill>
                    <p:spPr bwMode="auto">
                      <a:xfrm>
                        <a:off x="1892300" y="3052762"/>
                        <a:ext cx="3563938" cy="681038"/>
                      </a:xfrm>
                      <a:prstGeom prst="rect">
                        <a:avLst/>
                      </a:prstGeom>
                      <a:noFill/>
                      <a:ln>
                        <a:noFill/>
                      </a:ln>
                      <a:extLst/>
                    </p:spPr>
                  </p:pic>
                </p:oleObj>
              </mc:Fallback>
            </mc:AlternateContent>
          </a:graphicData>
        </a:graphic>
      </p:graphicFrame>
      <p:sp>
        <p:nvSpPr>
          <p:cNvPr id="220174" name="Rectangle 14">
            <a:extLst>
              <a:ext uri="{FF2B5EF4-FFF2-40B4-BE49-F238E27FC236}">
                <a16:creationId xmlns:a16="http://schemas.microsoft.com/office/drawing/2014/main" id="{C3990D40-B7F0-4ABB-94E8-3BE5A61922DE}"/>
              </a:ext>
            </a:extLst>
          </p:cNvPr>
          <p:cNvSpPr>
            <a:spLocks noChangeArrowheads="1"/>
          </p:cNvSpPr>
          <p:nvPr/>
        </p:nvSpPr>
        <p:spPr bwMode="auto">
          <a:xfrm>
            <a:off x="6107113" y="3124200"/>
            <a:ext cx="303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dirty="0">
                <a:latin typeface="+mn-ea"/>
                <a:ea typeface="+mn-ea"/>
                <a:sym typeface="Symbol" panose="05050102010706020507" pitchFamily="18" charset="2"/>
              </a:rPr>
              <a:t>为一对共轭的复数根</a:t>
            </a:r>
            <a:endParaRPr lang="zh-CN" altLang="en-US" dirty="0">
              <a:latin typeface="+mn-ea"/>
              <a:ea typeface="+mn-ea"/>
            </a:endParaRPr>
          </a:p>
        </p:txBody>
      </p:sp>
      <p:graphicFrame>
        <p:nvGraphicFramePr>
          <p:cNvPr id="220175" name="Object 15">
            <a:extLst>
              <a:ext uri="{FF2B5EF4-FFF2-40B4-BE49-F238E27FC236}">
                <a16:creationId xmlns:a16="http://schemas.microsoft.com/office/drawing/2014/main" id="{DF95AAB0-F097-4240-A891-9E486BCE8623}"/>
              </a:ext>
            </a:extLst>
          </p:cNvPr>
          <p:cNvGraphicFramePr>
            <a:graphicFrameLocks noChangeAspect="1"/>
          </p:cNvGraphicFramePr>
          <p:nvPr>
            <p:extLst>
              <p:ext uri="{D42A27DB-BD31-4B8C-83A1-F6EECF244321}">
                <p14:modId xmlns:p14="http://schemas.microsoft.com/office/powerpoint/2010/main" val="4255589623"/>
              </p:ext>
            </p:extLst>
          </p:nvPr>
        </p:nvGraphicFramePr>
        <p:xfrm>
          <a:off x="1878808" y="3717925"/>
          <a:ext cx="2601912" cy="549275"/>
        </p:xfrm>
        <a:graphic>
          <a:graphicData uri="http://schemas.openxmlformats.org/presentationml/2006/ole">
            <mc:AlternateContent xmlns:mc="http://schemas.openxmlformats.org/markup-compatibility/2006">
              <mc:Choice xmlns:v="urn:schemas-microsoft-com:vml" Requires="v">
                <p:oleObj spid="_x0000_s21821" name="Equation" r:id="rId13" imgW="1079280" imgH="241200" progId="Equation.DSMT4">
                  <p:embed/>
                </p:oleObj>
              </mc:Choice>
              <mc:Fallback>
                <p:oleObj name="Equation" r:id="rId13" imgW="1079280" imgH="241200" progId="Equation.DSMT4">
                  <p:embed/>
                  <p:pic>
                    <p:nvPicPr>
                      <p:cNvPr id="0" name="Object 15"/>
                      <p:cNvPicPr>
                        <a:picLocks noChangeAspect="1" noChangeArrowheads="1"/>
                      </p:cNvPicPr>
                      <p:nvPr/>
                    </p:nvPicPr>
                    <p:blipFill>
                      <a:blip r:embed="rId14"/>
                      <a:srcRect/>
                      <a:stretch>
                        <a:fillRect/>
                      </a:stretch>
                    </p:blipFill>
                    <p:spPr bwMode="auto">
                      <a:xfrm>
                        <a:off x="1878808" y="3717925"/>
                        <a:ext cx="2601912" cy="549275"/>
                      </a:xfrm>
                      <a:prstGeom prst="rect">
                        <a:avLst/>
                      </a:prstGeom>
                      <a:noFill/>
                      <a:ln>
                        <a:noFill/>
                      </a:ln>
                      <a:extLst/>
                    </p:spPr>
                  </p:pic>
                </p:oleObj>
              </mc:Fallback>
            </mc:AlternateContent>
          </a:graphicData>
        </a:graphic>
      </p:graphicFrame>
      <p:graphicFrame>
        <p:nvGraphicFramePr>
          <p:cNvPr id="220176" name="Object 16">
            <a:extLst>
              <a:ext uri="{FF2B5EF4-FFF2-40B4-BE49-F238E27FC236}">
                <a16:creationId xmlns:a16="http://schemas.microsoft.com/office/drawing/2014/main" id="{AFD76F3F-CD97-4BDD-AF07-AD44F2FABAA9}"/>
              </a:ext>
            </a:extLst>
          </p:cNvPr>
          <p:cNvGraphicFramePr>
            <a:graphicFrameLocks noChangeAspect="1"/>
          </p:cNvGraphicFramePr>
          <p:nvPr>
            <p:extLst>
              <p:ext uri="{D42A27DB-BD31-4B8C-83A1-F6EECF244321}">
                <p14:modId xmlns:p14="http://schemas.microsoft.com/office/powerpoint/2010/main" val="609897642"/>
              </p:ext>
            </p:extLst>
          </p:nvPr>
        </p:nvGraphicFramePr>
        <p:xfrm>
          <a:off x="2079625" y="4508502"/>
          <a:ext cx="2384425" cy="673098"/>
        </p:xfrm>
        <a:graphic>
          <a:graphicData uri="http://schemas.openxmlformats.org/presentationml/2006/ole">
            <mc:AlternateContent xmlns:mc="http://schemas.openxmlformats.org/markup-compatibility/2006">
              <mc:Choice xmlns:v="urn:schemas-microsoft-com:vml" Requires="v">
                <p:oleObj spid="_x0000_s21822" name="Equation" r:id="rId15" imgW="990360" imgH="279360" progId="Equation.DSMT4">
                  <p:embed/>
                </p:oleObj>
              </mc:Choice>
              <mc:Fallback>
                <p:oleObj name="Equation" r:id="rId15" imgW="990360" imgH="279360" progId="Equation.DSMT4">
                  <p:embed/>
                  <p:pic>
                    <p:nvPicPr>
                      <p:cNvPr id="0" name="Object 16"/>
                      <p:cNvPicPr>
                        <a:picLocks noChangeAspect="1" noChangeArrowheads="1"/>
                      </p:cNvPicPr>
                      <p:nvPr/>
                    </p:nvPicPr>
                    <p:blipFill>
                      <a:blip r:embed="rId16"/>
                      <a:srcRect/>
                      <a:stretch>
                        <a:fillRect/>
                      </a:stretch>
                    </p:blipFill>
                    <p:spPr bwMode="auto">
                      <a:xfrm>
                        <a:off x="2079625" y="4508502"/>
                        <a:ext cx="2384425" cy="673098"/>
                      </a:xfrm>
                      <a:prstGeom prst="rect">
                        <a:avLst/>
                      </a:prstGeom>
                      <a:noFill/>
                      <a:ln>
                        <a:noFill/>
                      </a:ln>
                      <a:extLst/>
                    </p:spPr>
                  </p:pic>
                </p:oleObj>
              </mc:Fallback>
            </mc:AlternateContent>
          </a:graphicData>
        </a:graphic>
      </p:graphicFrame>
      <p:sp>
        <p:nvSpPr>
          <p:cNvPr id="220177" name="Rectangle 17">
            <a:extLst>
              <a:ext uri="{FF2B5EF4-FFF2-40B4-BE49-F238E27FC236}">
                <a16:creationId xmlns:a16="http://schemas.microsoft.com/office/drawing/2014/main" id="{08D224A6-5ACC-4A0F-847F-B9F68DA46267}"/>
              </a:ext>
            </a:extLst>
          </p:cNvPr>
          <p:cNvSpPr>
            <a:spLocks noChangeArrowheads="1"/>
          </p:cNvSpPr>
          <p:nvPr/>
        </p:nvSpPr>
        <p:spPr bwMode="auto">
          <a:xfrm>
            <a:off x="990600" y="4648200"/>
            <a:ext cx="803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其中</a:t>
            </a:r>
          </a:p>
        </p:txBody>
      </p:sp>
      <p:sp>
        <p:nvSpPr>
          <p:cNvPr id="220178" name="Rectangle 18">
            <a:extLst>
              <a:ext uri="{FF2B5EF4-FFF2-40B4-BE49-F238E27FC236}">
                <a16:creationId xmlns:a16="http://schemas.microsoft.com/office/drawing/2014/main" id="{5883FF53-C724-4EFF-BB89-0BB9D823C630}"/>
              </a:ext>
            </a:extLst>
          </p:cNvPr>
          <p:cNvSpPr>
            <a:spLocks noChangeArrowheads="1"/>
          </p:cNvSpPr>
          <p:nvPr/>
        </p:nvSpPr>
        <p:spPr bwMode="auto">
          <a:xfrm>
            <a:off x="4724400" y="46482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称为有阻尼振荡频率</a:t>
            </a:r>
          </a:p>
        </p:txBody>
      </p:sp>
      <p:sp>
        <p:nvSpPr>
          <p:cNvPr id="220179" name="Rectangle 19">
            <a:extLst>
              <a:ext uri="{FF2B5EF4-FFF2-40B4-BE49-F238E27FC236}">
                <a16:creationId xmlns:a16="http://schemas.microsoft.com/office/drawing/2014/main" id="{AD753E68-43B0-4D87-98EB-86DA8D774DEE}"/>
              </a:ext>
            </a:extLst>
          </p:cNvPr>
          <p:cNvSpPr>
            <a:spLocks noChangeArrowheads="1"/>
          </p:cNvSpPr>
          <p:nvPr/>
        </p:nvSpPr>
        <p:spPr bwMode="auto">
          <a:xfrm>
            <a:off x="152400" y="5257800"/>
            <a:ext cx="1266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当</a:t>
            </a:r>
            <a:r>
              <a:rPr lang="zh-CN" altLang="en-US">
                <a:latin typeface="+mn-ea"/>
                <a:ea typeface="+mn-ea"/>
              </a:rPr>
              <a:t> ＝</a:t>
            </a:r>
            <a:r>
              <a:rPr lang="en-US" altLang="zh-CN">
                <a:latin typeface="+mn-ea"/>
                <a:ea typeface="+mn-ea"/>
              </a:rPr>
              <a:t>0</a:t>
            </a:r>
          </a:p>
        </p:txBody>
      </p:sp>
      <p:graphicFrame>
        <p:nvGraphicFramePr>
          <p:cNvPr id="220180" name="Object 20">
            <a:extLst>
              <a:ext uri="{FF2B5EF4-FFF2-40B4-BE49-F238E27FC236}">
                <a16:creationId xmlns:a16="http://schemas.microsoft.com/office/drawing/2014/main" id="{996247FA-54D5-436C-B25A-D933375EF7BF}"/>
              </a:ext>
            </a:extLst>
          </p:cNvPr>
          <p:cNvGraphicFramePr>
            <a:graphicFrameLocks noChangeAspect="1"/>
          </p:cNvGraphicFramePr>
          <p:nvPr>
            <p:extLst>
              <p:ext uri="{D42A27DB-BD31-4B8C-83A1-F6EECF244321}">
                <p14:modId xmlns:p14="http://schemas.microsoft.com/office/powerpoint/2010/main" val="3112732818"/>
              </p:ext>
            </p:extLst>
          </p:nvPr>
        </p:nvGraphicFramePr>
        <p:xfrm>
          <a:off x="2097088" y="5197475"/>
          <a:ext cx="1781175" cy="669925"/>
        </p:xfrm>
        <a:graphic>
          <a:graphicData uri="http://schemas.openxmlformats.org/presentationml/2006/ole">
            <mc:AlternateContent xmlns:mc="http://schemas.openxmlformats.org/markup-compatibility/2006">
              <mc:Choice xmlns:v="urn:schemas-microsoft-com:vml" Requires="v">
                <p:oleObj spid="_x0000_s21823" name="Equation" r:id="rId17" imgW="698400" imgH="241200" progId="Equation.DSMT4">
                  <p:embed/>
                </p:oleObj>
              </mc:Choice>
              <mc:Fallback>
                <p:oleObj name="Equation" r:id="rId17" imgW="698400" imgH="241200" progId="Equation.DSMT4">
                  <p:embed/>
                  <p:pic>
                    <p:nvPicPr>
                      <p:cNvPr id="0" name="Object 20"/>
                      <p:cNvPicPr>
                        <a:picLocks noChangeAspect="1" noChangeArrowheads="1"/>
                      </p:cNvPicPr>
                      <p:nvPr/>
                    </p:nvPicPr>
                    <p:blipFill>
                      <a:blip r:embed="rId18"/>
                      <a:srcRect/>
                      <a:stretch>
                        <a:fillRect/>
                      </a:stretch>
                    </p:blipFill>
                    <p:spPr bwMode="auto">
                      <a:xfrm>
                        <a:off x="2097088" y="5197475"/>
                        <a:ext cx="1781175" cy="669925"/>
                      </a:xfrm>
                      <a:prstGeom prst="rect">
                        <a:avLst/>
                      </a:prstGeom>
                      <a:noFill/>
                      <a:ln>
                        <a:noFill/>
                      </a:ln>
                      <a:extLst/>
                    </p:spPr>
                  </p:pic>
                </p:oleObj>
              </mc:Fallback>
            </mc:AlternateContent>
          </a:graphicData>
        </a:graphic>
      </p:graphicFrame>
      <p:sp>
        <p:nvSpPr>
          <p:cNvPr id="220181" name="Rectangle 21">
            <a:extLst>
              <a:ext uri="{FF2B5EF4-FFF2-40B4-BE49-F238E27FC236}">
                <a16:creationId xmlns:a16="http://schemas.microsoft.com/office/drawing/2014/main" id="{3D739D78-EC75-4E91-AFE9-E773206D86AB}"/>
              </a:ext>
            </a:extLst>
          </p:cNvPr>
          <p:cNvSpPr>
            <a:spLocks noChangeArrowheads="1"/>
          </p:cNvSpPr>
          <p:nvPr/>
        </p:nvSpPr>
        <p:spPr bwMode="auto">
          <a:xfrm>
            <a:off x="4953000" y="52578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为一对共轭的虚数根</a:t>
            </a:r>
            <a:endParaRPr lang="zh-CN" altLang="en-US">
              <a:latin typeface="+mn-ea"/>
              <a:ea typeface="+mn-ea"/>
            </a:endParaRPr>
          </a:p>
        </p:txBody>
      </p:sp>
      <p:sp>
        <p:nvSpPr>
          <p:cNvPr id="220182" name="Rectangle 22">
            <a:extLst>
              <a:ext uri="{FF2B5EF4-FFF2-40B4-BE49-F238E27FC236}">
                <a16:creationId xmlns:a16="http://schemas.microsoft.com/office/drawing/2014/main" id="{6DADC563-2D19-484E-A1F9-C681FA42AE84}"/>
              </a:ext>
            </a:extLst>
          </p:cNvPr>
          <p:cNvSpPr>
            <a:spLocks noChangeArrowheads="1"/>
          </p:cNvSpPr>
          <p:nvPr/>
        </p:nvSpPr>
        <p:spPr bwMode="auto">
          <a:xfrm>
            <a:off x="381000" y="6019800"/>
            <a:ext cx="9572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a:latin typeface="+mn-ea"/>
                <a:ea typeface="+mn-ea"/>
                <a:sym typeface="Symbol" panose="05050102010706020507" pitchFamily="18" charset="2"/>
              </a:rPr>
              <a:t>当</a:t>
            </a:r>
            <a:r>
              <a:rPr lang="en-US" altLang="zh-CN">
                <a:latin typeface="+mn-ea"/>
                <a:ea typeface="+mn-ea"/>
              </a:rPr>
              <a:t>&lt;0</a:t>
            </a:r>
          </a:p>
        </p:txBody>
      </p:sp>
      <p:sp>
        <p:nvSpPr>
          <p:cNvPr id="220183" name="AutoShape 23">
            <a:hlinkClick r:id="" action="ppaction://noaction" highlightClick="1"/>
            <a:extLst>
              <a:ext uri="{FF2B5EF4-FFF2-40B4-BE49-F238E27FC236}">
                <a16:creationId xmlns:a16="http://schemas.microsoft.com/office/drawing/2014/main" id="{D35C1064-CCAB-4412-8FAF-E1CB1B5A0C7C}"/>
              </a:ext>
            </a:extLst>
          </p:cNvPr>
          <p:cNvSpPr>
            <a:spLocks noChangeArrowheads="1"/>
          </p:cNvSpPr>
          <p:nvPr/>
        </p:nvSpPr>
        <p:spPr bwMode="auto">
          <a:xfrm>
            <a:off x="2133600" y="5943600"/>
            <a:ext cx="914400" cy="685800"/>
          </a:xfrm>
          <a:prstGeom prst="actionButtonHelp">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endParaRPr lang="zh-CN" altLang="en-US" sz="1800" b="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dissolve">
                                      <p:cBhvr>
                                        <p:cTn id="7" dur="500"/>
                                        <p:tgtEl>
                                          <p:spTgt spid="220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20163"/>
                                        </p:tgtEl>
                                        <p:attrNameLst>
                                          <p:attrName>style.visibility</p:attrName>
                                        </p:attrNameLst>
                                      </p:cBhvr>
                                      <p:to>
                                        <p:strVal val="visible"/>
                                      </p:to>
                                    </p:set>
                                    <p:animEffect transition="in" filter="randombar(horizontal)">
                                      <p:cBhvr>
                                        <p:cTn id="12" dur="500"/>
                                        <p:tgtEl>
                                          <p:spTgt spid="220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65">
                                            <p:txEl>
                                              <p:pRg st="0" end="0"/>
                                            </p:txEl>
                                          </p:spTgt>
                                        </p:tgtEl>
                                        <p:attrNameLst>
                                          <p:attrName>style.visibility</p:attrName>
                                        </p:attrNameLst>
                                      </p:cBhvr>
                                      <p:to>
                                        <p:strVal val="visible"/>
                                      </p:to>
                                    </p:set>
                                    <p:animEffect transition="in" filter="blinds(horizontal)">
                                      <p:cBhvr>
                                        <p:cTn id="17" dur="500"/>
                                        <p:tgtEl>
                                          <p:spTgt spid="22016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20164"/>
                                        </p:tgtEl>
                                        <p:attrNameLst>
                                          <p:attrName>style.visibility</p:attrName>
                                        </p:attrNameLst>
                                      </p:cBhvr>
                                      <p:to>
                                        <p:strVal val="visible"/>
                                      </p:to>
                                    </p:set>
                                    <p:animEffect transition="in" filter="checkerboard(across)">
                                      <p:cBhvr>
                                        <p:cTn id="22" dur="500"/>
                                        <p:tgtEl>
                                          <p:spTgt spid="220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0166">
                                            <p:txEl>
                                              <p:pRg st="0" end="0"/>
                                            </p:txEl>
                                          </p:spTgt>
                                        </p:tgtEl>
                                        <p:attrNameLst>
                                          <p:attrName>style.visibility</p:attrName>
                                        </p:attrNameLst>
                                      </p:cBhvr>
                                      <p:to>
                                        <p:strVal val="visible"/>
                                      </p:to>
                                    </p:set>
                                    <p:animEffect transition="in" filter="dissolve">
                                      <p:cBhvr>
                                        <p:cTn id="27" dur="500"/>
                                        <p:tgtEl>
                                          <p:spTgt spid="22016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20168"/>
                                        </p:tgtEl>
                                        <p:attrNameLst>
                                          <p:attrName>style.visibility</p:attrName>
                                        </p:attrNameLst>
                                      </p:cBhvr>
                                      <p:to>
                                        <p:strVal val="visible"/>
                                      </p:to>
                                    </p:set>
                                    <p:animEffect transition="in" filter="checkerboard(across)">
                                      <p:cBhvr>
                                        <p:cTn id="32" dur="500"/>
                                        <p:tgtEl>
                                          <p:spTgt spid="2201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0169">
                                            <p:txEl>
                                              <p:pRg st="0" end="0"/>
                                            </p:txEl>
                                          </p:spTgt>
                                        </p:tgtEl>
                                        <p:attrNameLst>
                                          <p:attrName>style.visibility</p:attrName>
                                        </p:attrNameLst>
                                      </p:cBhvr>
                                      <p:to>
                                        <p:strVal val="visible"/>
                                      </p:to>
                                    </p:set>
                                    <p:anim calcmode="lin" valueType="num">
                                      <p:cBhvr additive="base">
                                        <p:cTn id="37" dur="500" fill="hold"/>
                                        <p:tgtEl>
                                          <p:spTgt spid="22016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01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220167">
                                            <p:txEl>
                                              <p:pRg st="0" end="0"/>
                                            </p:txEl>
                                          </p:spTgt>
                                        </p:tgtEl>
                                        <p:attrNameLst>
                                          <p:attrName>style.visibility</p:attrName>
                                        </p:attrNameLst>
                                      </p:cBhvr>
                                      <p:to>
                                        <p:strVal val="visible"/>
                                      </p:to>
                                    </p:set>
                                    <p:animEffect transition="in" filter="barn(outHorizontal)">
                                      <p:cBhvr>
                                        <p:cTn id="43" dur="500"/>
                                        <p:tgtEl>
                                          <p:spTgt spid="220167">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220170"/>
                                        </p:tgtEl>
                                        <p:attrNameLst>
                                          <p:attrName>style.visibility</p:attrName>
                                        </p:attrNameLst>
                                      </p:cBhvr>
                                      <p:to>
                                        <p:strVal val="visible"/>
                                      </p:to>
                                    </p:set>
                                    <p:animEffect transition="in" filter="checkerboard(across)">
                                      <p:cBhvr>
                                        <p:cTn id="48" dur="500"/>
                                        <p:tgtEl>
                                          <p:spTgt spid="2201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20171">
                                            <p:txEl>
                                              <p:pRg st="0" end="0"/>
                                            </p:txEl>
                                          </p:spTgt>
                                        </p:tgtEl>
                                        <p:attrNameLst>
                                          <p:attrName>style.visibility</p:attrName>
                                        </p:attrNameLst>
                                      </p:cBhvr>
                                      <p:to>
                                        <p:strVal val="visible"/>
                                      </p:to>
                                    </p:set>
                                    <p:animEffect transition="in" filter="randombar(horizontal)">
                                      <p:cBhvr>
                                        <p:cTn id="53" dur="500"/>
                                        <p:tgtEl>
                                          <p:spTgt spid="22017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220172">
                                            <p:txEl>
                                              <p:pRg st="0" end="0"/>
                                            </p:txEl>
                                          </p:spTgt>
                                        </p:tgtEl>
                                        <p:attrNameLst>
                                          <p:attrName>style.visibility</p:attrName>
                                        </p:attrNameLst>
                                      </p:cBhvr>
                                      <p:to>
                                        <p:strVal val="visible"/>
                                      </p:to>
                                    </p:set>
                                    <p:animEffect transition="in" filter="barn(outHorizontal)">
                                      <p:cBhvr>
                                        <p:cTn id="58" dur="500"/>
                                        <p:tgtEl>
                                          <p:spTgt spid="220172">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220173"/>
                                        </p:tgtEl>
                                        <p:attrNameLst>
                                          <p:attrName>style.visibility</p:attrName>
                                        </p:attrNameLst>
                                      </p:cBhvr>
                                      <p:to>
                                        <p:strVal val="visible"/>
                                      </p:to>
                                    </p:set>
                                    <p:animEffect transition="in" filter="checkerboard(across)">
                                      <p:cBhvr>
                                        <p:cTn id="63" dur="500"/>
                                        <p:tgtEl>
                                          <p:spTgt spid="2201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220174">
                                            <p:txEl>
                                              <p:pRg st="0" end="0"/>
                                            </p:txEl>
                                          </p:spTgt>
                                        </p:tgtEl>
                                        <p:attrNameLst>
                                          <p:attrName>style.visibility</p:attrName>
                                        </p:attrNameLst>
                                      </p:cBhvr>
                                      <p:to>
                                        <p:strVal val="visible"/>
                                      </p:to>
                                    </p:set>
                                    <p:animEffect transition="in" filter="randombar(horizontal)">
                                      <p:cBhvr>
                                        <p:cTn id="68" dur="500"/>
                                        <p:tgtEl>
                                          <p:spTgt spid="220174">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 presetClass="entr" presetSubtype="10" fill="hold" nodeType="clickEffect">
                                  <p:stCondLst>
                                    <p:cond delay="0"/>
                                  </p:stCondLst>
                                  <p:childTnLst>
                                    <p:set>
                                      <p:cBhvr>
                                        <p:cTn id="72" dur="1" fill="hold">
                                          <p:stCondLst>
                                            <p:cond delay="0"/>
                                          </p:stCondLst>
                                        </p:cTn>
                                        <p:tgtEl>
                                          <p:spTgt spid="220175"/>
                                        </p:tgtEl>
                                        <p:attrNameLst>
                                          <p:attrName>style.visibility</p:attrName>
                                        </p:attrNameLst>
                                      </p:cBhvr>
                                      <p:to>
                                        <p:strVal val="visible"/>
                                      </p:to>
                                    </p:set>
                                    <p:animEffect transition="in" filter="checkerboard(across)">
                                      <p:cBhvr>
                                        <p:cTn id="73" dur="500"/>
                                        <p:tgtEl>
                                          <p:spTgt spid="22017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4" presetClass="entr" presetSubtype="0" fill="hold" grpId="0" nodeType="clickEffect">
                                  <p:stCondLst>
                                    <p:cond delay="0"/>
                                  </p:stCondLst>
                                  <p:childTnLst>
                                    <p:set>
                                      <p:cBhvr>
                                        <p:cTn id="77" dur="1" fill="hold">
                                          <p:stCondLst>
                                            <p:cond delay="499"/>
                                          </p:stCondLst>
                                        </p:cTn>
                                        <p:tgtEl>
                                          <p:spTgt spid="220177">
                                            <p:txEl>
                                              <p:pRg st="0" end="0"/>
                                            </p:txEl>
                                          </p:spTgt>
                                        </p:tgtEl>
                                        <p:attrNameLst>
                                          <p:attrName>style.visibility</p:attrName>
                                        </p:attrNameLst>
                                      </p:cBhvr>
                                      <p:to>
                                        <p:strVal val="visible"/>
                                      </p:to>
                                    </p:set>
                                    <p:anim to="" calcmode="lin" valueType="num">
                                      <p:cBhvr>
                                        <p:cTn id="78" dur="1" fill="hold"/>
                                        <p:tgtEl>
                                          <p:spTgt spid="220177">
                                            <p:txEl>
                                              <p:pRg st="0" end="0"/>
                                            </p:txEl>
                                          </p:spTgt>
                                        </p:tgtEl>
                                        <p:attrNameLst>
                                          <p:attrName/>
                                        </p:attrNameLst>
                                      </p:cBhvr>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 presetClass="entr" presetSubtype="10" fill="hold" nodeType="clickEffect">
                                  <p:stCondLst>
                                    <p:cond delay="0"/>
                                  </p:stCondLst>
                                  <p:childTnLst>
                                    <p:set>
                                      <p:cBhvr>
                                        <p:cTn id="82" dur="1" fill="hold">
                                          <p:stCondLst>
                                            <p:cond delay="0"/>
                                          </p:stCondLst>
                                        </p:cTn>
                                        <p:tgtEl>
                                          <p:spTgt spid="220176"/>
                                        </p:tgtEl>
                                        <p:attrNameLst>
                                          <p:attrName>style.visibility</p:attrName>
                                        </p:attrNameLst>
                                      </p:cBhvr>
                                      <p:to>
                                        <p:strVal val="visible"/>
                                      </p:to>
                                    </p:set>
                                    <p:animEffect transition="in" filter="checkerboard(across)">
                                      <p:cBhvr>
                                        <p:cTn id="83" dur="500"/>
                                        <p:tgtEl>
                                          <p:spTgt spid="22017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220178">
                                            <p:txEl>
                                              <p:pRg st="0" end="0"/>
                                            </p:txEl>
                                          </p:spTgt>
                                        </p:tgtEl>
                                        <p:attrNameLst>
                                          <p:attrName>style.visibility</p:attrName>
                                        </p:attrNameLst>
                                      </p:cBhvr>
                                      <p:to>
                                        <p:strVal val="visible"/>
                                      </p:to>
                                    </p:set>
                                    <p:animEffect transition="in" filter="randombar(horizontal)">
                                      <p:cBhvr>
                                        <p:cTn id="88" dur="500"/>
                                        <p:tgtEl>
                                          <p:spTgt spid="220178">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220179">
                                            <p:txEl>
                                              <p:pRg st="0" end="0"/>
                                            </p:txEl>
                                          </p:spTgt>
                                        </p:tgtEl>
                                        <p:attrNameLst>
                                          <p:attrName>style.visibility</p:attrName>
                                        </p:attrNameLst>
                                      </p:cBhvr>
                                      <p:to>
                                        <p:strVal val="visible"/>
                                      </p:to>
                                    </p:set>
                                    <p:animEffect transition="in" filter="randombar(horizontal)">
                                      <p:cBhvr>
                                        <p:cTn id="93" dur="500"/>
                                        <p:tgtEl>
                                          <p:spTgt spid="220179">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nodeType="clickEffect">
                                  <p:stCondLst>
                                    <p:cond delay="0"/>
                                  </p:stCondLst>
                                  <p:childTnLst>
                                    <p:set>
                                      <p:cBhvr>
                                        <p:cTn id="97" dur="1" fill="hold">
                                          <p:stCondLst>
                                            <p:cond delay="0"/>
                                          </p:stCondLst>
                                        </p:cTn>
                                        <p:tgtEl>
                                          <p:spTgt spid="220180"/>
                                        </p:tgtEl>
                                        <p:attrNameLst>
                                          <p:attrName>style.visibility</p:attrName>
                                        </p:attrNameLst>
                                      </p:cBhvr>
                                      <p:to>
                                        <p:strVal val="visible"/>
                                      </p:to>
                                    </p:set>
                                    <p:animEffect transition="in" filter="checkerboard(across)">
                                      <p:cBhvr>
                                        <p:cTn id="98" dur="500"/>
                                        <p:tgtEl>
                                          <p:spTgt spid="22018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6" presetClass="entr" presetSubtype="26" fill="hold" grpId="0" nodeType="clickEffect">
                                  <p:stCondLst>
                                    <p:cond delay="0"/>
                                  </p:stCondLst>
                                  <p:childTnLst>
                                    <p:set>
                                      <p:cBhvr>
                                        <p:cTn id="102" dur="1" fill="hold">
                                          <p:stCondLst>
                                            <p:cond delay="0"/>
                                          </p:stCondLst>
                                        </p:cTn>
                                        <p:tgtEl>
                                          <p:spTgt spid="220181">
                                            <p:txEl>
                                              <p:pRg st="0" end="0"/>
                                            </p:txEl>
                                          </p:spTgt>
                                        </p:tgtEl>
                                        <p:attrNameLst>
                                          <p:attrName>style.visibility</p:attrName>
                                        </p:attrNameLst>
                                      </p:cBhvr>
                                      <p:to>
                                        <p:strVal val="visible"/>
                                      </p:to>
                                    </p:set>
                                    <p:animEffect transition="in" filter="barn(inHorizontal)">
                                      <p:cBhvr>
                                        <p:cTn id="103" dur="500"/>
                                        <p:tgtEl>
                                          <p:spTgt spid="220181">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220182">
                                            <p:txEl>
                                              <p:pRg st="0" end="0"/>
                                            </p:txEl>
                                          </p:spTgt>
                                        </p:tgtEl>
                                        <p:attrNameLst>
                                          <p:attrName>style.visibility</p:attrName>
                                        </p:attrNameLst>
                                      </p:cBhvr>
                                      <p:to>
                                        <p:strVal val="visible"/>
                                      </p:to>
                                    </p:set>
                                    <p:animEffect transition="in" filter="slide(fromBottom)">
                                      <p:cBhvr>
                                        <p:cTn id="108" dur="500"/>
                                        <p:tgtEl>
                                          <p:spTgt spid="220182">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nodeType="clickEffect">
                                  <p:stCondLst>
                                    <p:cond delay="0"/>
                                  </p:stCondLst>
                                  <p:childTnLst>
                                    <p:set>
                                      <p:cBhvr>
                                        <p:cTn id="112" dur="1" fill="hold">
                                          <p:stCondLst>
                                            <p:cond delay="0"/>
                                          </p:stCondLst>
                                        </p:cTn>
                                        <p:tgtEl>
                                          <p:spTgt spid="220183"/>
                                        </p:tgtEl>
                                        <p:attrNameLst>
                                          <p:attrName>style.visibility</p:attrName>
                                        </p:attrNameLst>
                                      </p:cBhvr>
                                      <p:to>
                                        <p:strVal val="visible"/>
                                      </p:to>
                                    </p:set>
                                    <p:anim calcmode="lin" valueType="num">
                                      <p:cBhvr additive="base">
                                        <p:cTn id="113" dur="500" fill="hold"/>
                                        <p:tgtEl>
                                          <p:spTgt spid="220183"/>
                                        </p:tgtEl>
                                        <p:attrNameLst>
                                          <p:attrName>ppt_x</p:attrName>
                                        </p:attrNameLst>
                                      </p:cBhvr>
                                      <p:tavLst>
                                        <p:tav tm="0">
                                          <p:val>
                                            <p:strVal val="0-#ppt_w/2"/>
                                          </p:val>
                                        </p:tav>
                                        <p:tav tm="100000">
                                          <p:val>
                                            <p:strVal val="#ppt_x"/>
                                          </p:val>
                                        </p:tav>
                                      </p:tavLst>
                                    </p:anim>
                                    <p:anim calcmode="lin" valueType="num">
                                      <p:cBhvr additive="base">
                                        <p:cTn id="114" dur="500" fill="hold"/>
                                        <p:tgtEl>
                                          <p:spTgt spid="220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autoUpdateAnimBg="0"/>
      <p:bldP spid="220165" grpId="0" build="p" autoUpdateAnimBg="0"/>
      <p:bldP spid="220166" grpId="0" build="p" autoUpdateAnimBg="0"/>
      <p:bldP spid="220167" grpId="0" build="p" autoUpdateAnimBg="0"/>
      <p:bldP spid="220169" grpId="0" build="p" autoUpdateAnimBg="0"/>
      <p:bldP spid="220171" grpId="0" build="p" autoUpdateAnimBg="0"/>
      <p:bldP spid="220172" grpId="0" build="p" autoUpdateAnimBg="0"/>
      <p:bldP spid="220174" grpId="0" build="p" autoUpdateAnimBg="0"/>
      <p:bldP spid="220177" grpId="0" build="p" autoUpdateAnimBg="0"/>
      <p:bldP spid="220178" grpId="0" build="p" autoUpdateAnimBg="0"/>
      <p:bldP spid="220179" grpId="0" build="p" autoUpdateAnimBg="0"/>
      <p:bldP spid="220181" grpId="0" build="p" autoUpdateAnimBg="0"/>
      <p:bldP spid="22018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F71B34D-90A9-4A4D-9538-F9984B019E10}"/>
              </a:ext>
            </a:extLst>
          </p:cNvPr>
          <p:cNvSpPr>
            <a:spLocks noChangeArrowheads="1"/>
          </p:cNvSpPr>
          <p:nvPr/>
        </p:nvSpPr>
        <p:spPr bwMode="auto">
          <a:xfrm>
            <a:off x="0" y="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dirty="0"/>
              <a:t>下面将分别对二阶系统在</a:t>
            </a:r>
            <a:r>
              <a:rPr lang="zh-CN" altLang="en-US" dirty="0">
                <a:sym typeface="Symbol" panose="05050102010706020507" pitchFamily="18" charset="2"/>
              </a:rPr>
              <a:t></a:t>
            </a:r>
            <a:r>
              <a:rPr lang="zh-CN" altLang="en-US" dirty="0"/>
              <a:t> </a:t>
            </a:r>
            <a:r>
              <a:rPr lang="en-US" altLang="zh-CN" dirty="0"/>
              <a:t>&gt;1 </a:t>
            </a:r>
            <a:r>
              <a:rPr lang="zh-CN" altLang="en-US" dirty="0"/>
              <a:t>、 </a:t>
            </a:r>
            <a:r>
              <a:rPr lang="zh-CN" altLang="en-US" dirty="0">
                <a:sym typeface="Symbol" panose="05050102010706020507" pitchFamily="18" charset="2"/>
              </a:rPr>
              <a:t></a:t>
            </a:r>
            <a:r>
              <a:rPr lang="zh-CN" altLang="en-US" dirty="0"/>
              <a:t> </a:t>
            </a:r>
            <a:r>
              <a:rPr lang="en-US" altLang="zh-CN" dirty="0"/>
              <a:t>=1 </a:t>
            </a:r>
            <a:r>
              <a:rPr lang="zh-CN" altLang="en-US" dirty="0"/>
              <a:t>、 </a:t>
            </a:r>
            <a:r>
              <a:rPr lang="en-US" altLang="zh-CN" dirty="0"/>
              <a:t>0&lt;</a:t>
            </a:r>
            <a:r>
              <a:rPr lang="en-US" altLang="zh-CN" dirty="0">
                <a:sym typeface="Symbol" panose="05050102010706020507" pitchFamily="18" charset="2"/>
              </a:rPr>
              <a:t></a:t>
            </a:r>
            <a:r>
              <a:rPr lang="en-US" altLang="zh-CN" dirty="0"/>
              <a:t>&lt;1 </a:t>
            </a:r>
            <a:r>
              <a:rPr lang="zh-CN" altLang="en-US" dirty="0"/>
              <a:t>、 </a:t>
            </a:r>
            <a:r>
              <a:rPr lang="zh-CN" altLang="en-US" dirty="0">
                <a:sym typeface="Symbol" panose="05050102010706020507" pitchFamily="18" charset="2"/>
              </a:rPr>
              <a:t></a:t>
            </a:r>
            <a:r>
              <a:rPr lang="zh-CN" altLang="en-US" dirty="0"/>
              <a:t> </a:t>
            </a:r>
            <a:r>
              <a:rPr lang="en-US" altLang="zh-CN" dirty="0"/>
              <a:t>=0</a:t>
            </a:r>
            <a:r>
              <a:rPr lang="zh-CN" altLang="en-US" dirty="0"/>
              <a:t>和</a:t>
            </a:r>
            <a:r>
              <a:rPr lang="zh-CN" altLang="en-US" dirty="0">
                <a:sym typeface="Symbol" panose="05050102010706020507" pitchFamily="18" charset="2"/>
              </a:rPr>
              <a:t></a:t>
            </a:r>
            <a:r>
              <a:rPr lang="zh-CN" altLang="en-US" dirty="0"/>
              <a:t> </a:t>
            </a:r>
            <a:r>
              <a:rPr lang="en-US" altLang="zh-CN" dirty="0"/>
              <a:t>&lt;0</a:t>
            </a:r>
            <a:r>
              <a:rPr lang="zh-CN" altLang="en-US" dirty="0"/>
              <a:t>五种情况下的阶跃响应进行讨论。</a:t>
            </a:r>
          </a:p>
        </p:txBody>
      </p:sp>
      <p:sp>
        <p:nvSpPr>
          <p:cNvPr id="187395" name="Rectangle 3">
            <a:extLst>
              <a:ext uri="{FF2B5EF4-FFF2-40B4-BE49-F238E27FC236}">
                <a16:creationId xmlns:a16="http://schemas.microsoft.com/office/drawing/2014/main" id="{244FFE74-CA43-48EF-829A-DB1024961B0A}"/>
              </a:ext>
            </a:extLst>
          </p:cNvPr>
          <p:cNvSpPr>
            <a:spLocks noRot="1" noChangeArrowheads="1"/>
          </p:cNvSpPr>
          <p:nvPr/>
        </p:nvSpPr>
        <p:spPr bwMode="auto">
          <a:xfrm>
            <a:off x="0" y="762000"/>
            <a:ext cx="624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en-US" altLang="zh-CN" sz="1800" b="0" dirty="0"/>
              <a:t>      </a:t>
            </a:r>
            <a:r>
              <a:rPr lang="en-US" altLang="zh-CN" dirty="0"/>
              <a:t>1</a:t>
            </a:r>
            <a:r>
              <a:rPr lang="zh-CN" altLang="en-US" dirty="0"/>
              <a:t>）</a:t>
            </a:r>
            <a:r>
              <a:rPr lang="en-US" altLang="zh-CN" dirty="0">
                <a:latin typeface="Symbol" panose="05050102010706020507" pitchFamily="18" charset="2"/>
                <a:cs typeface="Times New Roman" panose="02020603050405020304" pitchFamily="18" charset="0"/>
              </a:rPr>
              <a:t>z</a:t>
            </a:r>
            <a:r>
              <a:rPr lang="en-US" altLang="zh-CN" dirty="0"/>
              <a:t> </a:t>
            </a:r>
            <a:r>
              <a:rPr lang="zh-CN" altLang="en-US" dirty="0"/>
              <a:t>＞１，称为过阻尼情况 </a:t>
            </a:r>
          </a:p>
          <a:p>
            <a:pPr eaLnBrk="1" hangingPunct="1">
              <a:buFont typeface="Wingdings 2" panose="05020102010507070707" pitchFamily="18" charset="2"/>
              <a:buNone/>
            </a:pPr>
            <a:r>
              <a:rPr lang="zh-CN" altLang="en-US" dirty="0"/>
              <a:t>       此时，系统有两个不相等的实数根为                                                                                         </a:t>
            </a:r>
          </a:p>
        </p:txBody>
      </p:sp>
      <p:graphicFrame>
        <p:nvGraphicFramePr>
          <p:cNvPr id="187396" name="Object 4">
            <a:extLst>
              <a:ext uri="{FF2B5EF4-FFF2-40B4-BE49-F238E27FC236}">
                <a16:creationId xmlns:a16="http://schemas.microsoft.com/office/drawing/2014/main" id="{1BEC9953-AB5C-4118-90BD-0CA800FFD22B}"/>
              </a:ext>
            </a:extLst>
          </p:cNvPr>
          <p:cNvGraphicFramePr>
            <a:graphicFrameLocks noChangeAspect="1"/>
          </p:cNvGraphicFramePr>
          <p:nvPr>
            <p:extLst>
              <p:ext uri="{D42A27DB-BD31-4B8C-83A1-F6EECF244321}">
                <p14:modId xmlns:p14="http://schemas.microsoft.com/office/powerpoint/2010/main" val="2187022587"/>
              </p:ext>
            </p:extLst>
          </p:nvPr>
        </p:nvGraphicFramePr>
        <p:xfrm>
          <a:off x="528638" y="1665289"/>
          <a:ext cx="6021387" cy="620711"/>
        </p:xfrm>
        <a:graphic>
          <a:graphicData uri="http://schemas.openxmlformats.org/presentationml/2006/ole">
            <mc:AlternateContent xmlns:mc="http://schemas.openxmlformats.org/markup-compatibility/2006">
              <mc:Choice xmlns:v="urn:schemas-microsoft-com:vml" Requires="v">
                <p:oleObj spid="_x0000_s22678" name="Equation" r:id="rId3" imgW="2869920" imgH="279360" progId="Equation.DSMT4">
                  <p:embed/>
                </p:oleObj>
              </mc:Choice>
              <mc:Fallback>
                <p:oleObj name="Equation" r:id="rId3" imgW="2869920" imgH="279360" progId="Equation.DSMT4">
                  <p:embed/>
                  <p:pic>
                    <p:nvPicPr>
                      <p:cNvPr id="0" name="Object 4"/>
                      <p:cNvPicPr>
                        <a:picLocks noChangeAspect="1" noChangeArrowheads="1"/>
                      </p:cNvPicPr>
                      <p:nvPr/>
                    </p:nvPicPr>
                    <p:blipFill>
                      <a:blip r:embed="rId4"/>
                      <a:srcRect/>
                      <a:stretch>
                        <a:fillRect/>
                      </a:stretch>
                    </p:blipFill>
                    <p:spPr bwMode="auto">
                      <a:xfrm>
                        <a:off x="528638" y="1665289"/>
                        <a:ext cx="6021387" cy="620711"/>
                      </a:xfrm>
                      <a:prstGeom prst="rect">
                        <a:avLst/>
                      </a:prstGeom>
                      <a:noFill/>
                      <a:ln>
                        <a:noFill/>
                      </a:ln>
                      <a:extLst/>
                    </p:spPr>
                  </p:pic>
                </p:oleObj>
              </mc:Fallback>
            </mc:AlternateContent>
          </a:graphicData>
        </a:graphic>
      </p:graphicFrame>
      <p:graphicFrame>
        <p:nvGraphicFramePr>
          <p:cNvPr id="187397" name="Object 5">
            <a:extLst>
              <a:ext uri="{FF2B5EF4-FFF2-40B4-BE49-F238E27FC236}">
                <a16:creationId xmlns:a16="http://schemas.microsoft.com/office/drawing/2014/main" id="{AD1BC2BD-39CE-441F-80D7-CD7EFFB2707C}"/>
              </a:ext>
            </a:extLst>
          </p:cNvPr>
          <p:cNvGraphicFramePr>
            <a:graphicFrameLocks noChangeAspect="1"/>
          </p:cNvGraphicFramePr>
          <p:nvPr>
            <p:extLst>
              <p:ext uri="{D42A27DB-BD31-4B8C-83A1-F6EECF244321}">
                <p14:modId xmlns:p14="http://schemas.microsoft.com/office/powerpoint/2010/main" val="3788378911"/>
              </p:ext>
            </p:extLst>
          </p:nvPr>
        </p:nvGraphicFramePr>
        <p:xfrm>
          <a:off x="1157288" y="2658811"/>
          <a:ext cx="5653087" cy="2141789"/>
        </p:xfrm>
        <a:graphic>
          <a:graphicData uri="http://schemas.openxmlformats.org/presentationml/2006/ole">
            <mc:AlternateContent xmlns:mc="http://schemas.openxmlformats.org/markup-compatibility/2006">
              <mc:Choice xmlns:v="urn:schemas-microsoft-com:vml" Requires="v">
                <p:oleObj spid="_x0000_s22679" name="Equation" r:id="rId5" imgW="2692080" imgH="939600" progId="Equation.DSMT4">
                  <p:embed/>
                </p:oleObj>
              </mc:Choice>
              <mc:Fallback>
                <p:oleObj name="Equation" r:id="rId5" imgW="2692080" imgH="939600" progId="Equation.DSMT4">
                  <p:embed/>
                  <p:pic>
                    <p:nvPicPr>
                      <p:cNvPr id="0" name="Object 5"/>
                      <p:cNvPicPr>
                        <a:picLocks noChangeAspect="1" noChangeArrowheads="1"/>
                      </p:cNvPicPr>
                      <p:nvPr/>
                    </p:nvPicPr>
                    <p:blipFill>
                      <a:blip r:embed="rId6"/>
                      <a:srcRect/>
                      <a:stretch>
                        <a:fillRect/>
                      </a:stretch>
                    </p:blipFill>
                    <p:spPr bwMode="auto">
                      <a:xfrm>
                        <a:off x="1157288" y="2658811"/>
                        <a:ext cx="5653087" cy="2141789"/>
                      </a:xfrm>
                      <a:prstGeom prst="rect">
                        <a:avLst/>
                      </a:prstGeom>
                      <a:noFill/>
                      <a:ln>
                        <a:noFill/>
                      </a:ln>
                      <a:extLst/>
                    </p:spPr>
                  </p:pic>
                </p:oleObj>
              </mc:Fallback>
            </mc:AlternateContent>
          </a:graphicData>
        </a:graphic>
      </p:graphicFrame>
      <p:graphicFrame>
        <p:nvGraphicFramePr>
          <p:cNvPr id="187398" name="Object 6">
            <a:extLst>
              <a:ext uri="{FF2B5EF4-FFF2-40B4-BE49-F238E27FC236}">
                <a16:creationId xmlns:a16="http://schemas.microsoft.com/office/drawing/2014/main" id="{DAEB307D-53BD-4CC2-9266-903CE21B7D6D}"/>
              </a:ext>
            </a:extLst>
          </p:cNvPr>
          <p:cNvGraphicFramePr>
            <a:graphicFrameLocks noChangeAspect="1"/>
          </p:cNvGraphicFramePr>
          <p:nvPr>
            <p:extLst>
              <p:ext uri="{D42A27DB-BD31-4B8C-83A1-F6EECF244321}">
                <p14:modId xmlns:p14="http://schemas.microsoft.com/office/powerpoint/2010/main" val="1678583988"/>
              </p:ext>
            </p:extLst>
          </p:nvPr>
        </p:nvGraphicFramePr>
        <p:xfrm>
          <a:off x="1855788" y="5186363"/>
          <a:ext cx="5051425" cy="1452562"/>
        </p:xfrm>
        <a:graphic>
          <a:graphicData uri="http://schemas.openxmlformats.org/presentationml/2006/ole">
            <mc:AlternateContent xmlns:mc="http://schemas.openxmlformats.org/markup-compatibility/2006">
              <mc:Choice xmlns:v="urn:schemas-microsoft-com:vml" Requires="v">
                <p:oleObj spid="_x0000_s22680" name="Equation" r:id="rId7" imgW="1722049" imgH="426831" progId="Equation.DSMT4">
                  <p:embed/>
                </p:oleObj>
              </mc:Choice>
              <mc:Fallback>
                <p:oleObj name="Equation" r:id="rId7" imgW="1722049" imgH="426831"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5788" y="5186363"/>
                        <a:ext cx="5051425"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9" name="Rectangle 7">
            <a:extLst>
              <a:ext uri="{FF2B5EF4-FFF2-40B4-BE49-F238E27FC236}">
                <a16:creationId xmlns:a16="http://schemas.microsoft.com/office/drawing/2014/main" id="{445A5B17-5CAD-476D-AC29-FF168698D6AD}"/>
              </a:ext>
            </a:extLst>
          </p:cNvPr>
          <p:cNvSpPr>
            <a:spLocks noChangeArrowheads="1"/>
          </p:cNvSpPr>
          <p:nvPr/>
        </p:nvSpPr>
        <p:spPr bwMode="auto">
          <a:xfrm>
            <a:off x="0" y="48006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a:t>将此式进行拉氏反变换</a:t>
            </a:r>
          </a:p>
        </p:txBody>
      </p:sp>
      <p:sp>
        <p:nvSpPr>
          <p:cNvPr id="187400" name="Rectangle 8">
            <a:extLst>
              <a:ext uri="{FF2B5EF4-FFF2-40B4-BE49-F238E27FC236}">
                <a16:creationId xmlns:a16="http://schemas.microsoft.com/office/drawing/2014/main" id="{F8AE7CEE-A1C2-4CB0-85C1-9D881EBBF996}"/>
              </a:ext>
            </a:extLst>
          </p:cNvPr>
          <p:cNvSpPr>
            <a:spLocks noChangeArrowheads="1"/>
          </p:cNvSpPr>
          <p:nvPr/>
        </p:nvSpPr>
        <p:spPr bwMode="auto">
          <a:xfrm>
            <a:off x="304800" y="2286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a:t>对于单位阶跃输入，</a:t>
            </a:r>
            <a:r>
              <a:rPr lang="en-US" altLang="zh-CN"/>
              <a:t>C(s)</a:t>
            </a:r>
            <a:r>
              <a:rPr lang="zh-CN" altLang="en-US"/>
              <a:t>为</a:t>
            </a:r>
          </a:p>
        </p:txBody>
      </p:sp>
      <p:graphicFrame>
        <p:nvGraphicFramePr>
          <p:cNvPr id="187401" name="Object 9">
            <a:extLst>
              <a:ext uri="{FF2B5EF4-FFF2-40B4-BE49-F238E27FC236}">
                <a16:creationId xmlns:a16="http://schemas.microsoft.com/office/drawing/2014/main" id="{F153FAD0-D412-49E1-A818-EF89778805CA}"/>
              </a:ext>
            </a:extLst>
          </p:cNvPr>
          <p:cNvGraphicFramePr>
            <a:graphicFrameLocks noChangeAspect="1"/>
          </p:cNvGraphicFramePr>
          <p:nvPr/>
        </p:nvGraphicFramePr>
        <p:xfrm>
          <a:off x="6810375" y="609600"/>
          <a:ext cx="2333625" cy="2009775"/>
        </p:xfrm>
        <a:graphic>
          <a:graphicData uri="http://schemas.openxmlformats.org/presentationml/2006/ole">
            <mc:AlternateContent xmlns:mc="http://schemas.openxmlformats.org/markup-compatibility/2006">
              <mc:Choice xmlns:v="urn:schemas-microsoft-com:vml" Requires="v">
                <p:oleObj spid="_x0000_s22681" name="位图图像" r:id="rId9" imgW="2333333" imgH="2010056" progId="Paint.Picture">
                  <p:embed/>
                </p:oleObj>
              </mc:Choice>
              <mc:Fallback>
                <p:oleObj name="位图图像" r:id="rId9" imgW="2333333" imgH="2010056" progId="Paint.Picture">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0375" y="609600"/>
                        <a:ext cx="23336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checkerboard(across)">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checkerboard(across)">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396"/>
                                        </p:tgtEl>
                                        <p:attrNameLst>
                                          <p:attrName>style.visibility</p:attrName>
                                        </p:attrNameLst>
                                      </p:cBhvr>
                                      <p:to>
                                        <p:strVal val="visible"/>
                                      </p:to>
                                    </p:set>
                                    <p:animEffect transition="in" filter="blinds(horizontal)">
                                      <p:cBhvr>
                                        <p:cTn id="17" dur="500"/>
                                        <p:tgtEl>
                                          <p:spTgt spid="187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187401"/>
                                        </p:tgtEl>
                                        <p:attrNameLst>
                                          <p:attrName>style.visibility</p:attrName>
                                        </p:attrNameLst>
                                      </p:cBhvr>
                                      <p:to>
                                        <p:strVal val="visible"/>
                                      </p:to>
                                    </p:set>
                                    <p:anim calcmode="lin" valueType="num">
                                      <p:cBhvr additive="base">
                                        <p:cTn id="22" dur="500" fill="hold"/>
                                        <p:tgtEl>
                                          <p:spTgt spid="187401"/>
                                        </p:tgtEl>
                                        <p:attrNameLst>
                                          <p:attrName>ppt_x</p:attrName>
                                        </p:attrNameLst>
                                      </p:cBhvr>
                                      <p:tavLst>
                                        <p:tav tm="0">
                                          <p:val>
                                            <p:strVal val="1+#ppt_w/2"/>
                                          </p:val>
                                        </p:tav>
                                        <p:tav tm="100000">
                                          <p:val>
                                            <p:strVal val="#ppt_x"/>
                                          </p:val>
                                        </p:tav>
                                      </p:tavLst>
                                    </p:anim>
                                    <p:anim calcmode="lin" valueType="num">
                                      <p:cBhvr additive="base">
                                        <p:cTn id="23" dur="500" fill="hold"/>
                                        <p:tgtEl>
                                          <p:spTgt spid="1874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7400">
                                            <p:txEl>
                                              <p:pRg st="0" end="0"/>
                                            </p:txEl>
                                          </p:spTgt>
                                        </p:tgtEl>
                                        <p:attrNameLst>
                                          <p:attrName>style.visibility</p:attrName>
                                        </p:attrNameLst>
                                      </p:cBhvr>
                                      <p:to>
                                        <p:strVal val="visible"/>
                                      </p:to>
                                    </p:set>
                                    <p:animEffect transition="in" filter="box(in)">
                                      <p:cBhvr>
                                        <p:cTn id="28" dur="500"/>
                                        <p:tgtEl>
                                          <p:spTgt spid="187400">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87397"/>
                                        </p:tgtEl>
                                        <p:attrNameLst>
                                          <p:attrName>style.visibility</p:attrName>
                                        </p:attrNameLst>
                                      </p:cBhvr>
                                      <p:to>
                                        <p:strVal val="visible"/>
                                      </p:to>
                                    </p:set>
                                    <p:animEffect transition="in" filter="blinds(horizontal)">
                                      <p:cBhvr>
                                        <p:cTn id="33" dur="500"/>
                                        <p:tgtEl>
                                          <p:spTgt spid="1873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87399">
                                            <p:txEl>
                                              <p:pRg st="0" end="0"/>
                                            </p:txEl>
                                          </p:spTgt>
                                        </p:tgtEl>
                                        <p:attrNameLst>
                                          <p:attrName>style.visibility</p:attrName>
                                        </p:attrNameLst>
                                      </p:cBhvr>
                                      <p:to>
                                        <p:strVal val="visible"/>
                                      </p:to>
                                    </p:set>
                                    <p:animEffect transition="in" filter="box(in)">
                                      <p:cBhvr>
                                        <p:cTn id="38" dur="500"/>
                                        <p:tgtEl>
                                          <p:spTgt spid="18739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87398"/>
                                        </p:tgtEl>
                                        <p:attrNameLst>
                                          <p:attrName>style.visibility</p:attrName>
                                        </p:attrNameLst>
                                      </p:cBhvr>
                                      <p:to>
                                        <p:strVal val="visible"/>
                                      </p:to>
                                    </p:set>
                                    <p:animEffect transition="in" filter="blinds(horizontal)">
                                      <p:cBhvr>
                                        <p:cTn id="43" dur="500"/>
                                        <p:tgtEl>
                                          <p:spTgt spid="18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P spid="187399" grpId="0" build="p" autoUpdateAnimBg="0"/>
      <p:bldP spid="18740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A0B85FD2-428D-4379-AE84-822FD9E25414}"/>
              </a:ext>
            </a:extLst>
          </p:cNvPr>
          <p:cNvSpPr>
            <a:spLocks noChangeArrowheads="1"/>
          </p:cNvSpPr>
          <p:nvPr/>
        </p:nvSpPr>
        <p:spPr bwMode="auto">
          <a:xfrm>
            <a:off x="0" y="1066800"/>
            <a:ext cx="211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响应曲线如图</a:t>
            </a:r>
          </a:p>
        </p:txBody>
      </p:sp>
      <p:graphicFrame>
        <p:nvGraphicFramePr>
          <p:cNvPr id="188419" name="Object 3">
            <a:extLst>
              <a:ext uri="{FF2B5EF4-FFF2-40B4-BE49-F238E27FC236}">
                <a16:creationId xmlns:a16="http://schemas.microsoft.com/office/drawing/2014/main" id="{CAA2366E-FB8C-4144-A5F6-A13DBFFBAD7D}"/>
              </a:ext>
            </a:extLst>
          </p:cNvPr>
          <p:cNvGraphicFramePr>
            <a:graphicFrameLocks noChangeAspect="1"/>
          </p:cNvGraphicFramePr>
          <p:nvPr/>
        </p:nvGraphicFramePr>
        <p:xfrm>
          <a:off x="6019800" y="381000"/>
          <a:ext cx="2771775" cy="1971675"/>
        </p:xfrm>
        <a:graphic>
          <a:graphicData uri="http://schemas.openxmlformats.org/presentationml/2006/ole">
            <mc:AlternateContent xmlns:mc="http://schemas.openxmlformats.org/markup-compatibility/2006">
              <mc:Choice xmlns:v="urn:schemas-microsoft-com:vml" Requires="v">
                <p:oleObj spid="_x0000_s23741" name="位图图像" r:id="rId3" imgW="2771429" imgH="1971950" progId="Paint.Picture">
                  <p:embed/>
                </p:oleObj>
              </mc:Choice>
              <mc:Fallback>
                <p:oleObj name="位图图像" r:id="rId3" imgW="2771429" imgH="197195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81000"/>
                        <a:ext cx="27717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2" name="Rectangle 6">
            <a:extLst>
              <a:ext uri="{FF2B5EF4-FFF2-40B4-BE49-F238E27FC236}">
                <a16:creationId xmlns:a16="http://schemas.microsoft.com/office/drawing/2014/main" id="{01E24F27-61BC-4AF7-A58E-93A1887546D5}"/>
              </a:ext>
            </a:extLst>
          </p:cNvPr>
          <p:cNvSpPr>
            <a:spLocks noChangeArrowheads="1"/>
          </p:cNvSpPr>
          <p:nvPr/>
        </p:nvSpPr>
        <p:spPr bwMode="auto">
          <a:xfrm>
            <a:off x="381000" y="1524000"/>
            <a:ext cx="4572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稳态：∵</a:t>
            </a:r>
            <a:r>
              <a:rPr lang="en-US" altLang="zh-CN" i="1" dirty="0"/>
              <a:t>c </a:t>
            </a:r>
            <a:r>
              <a:rPr lang="en-US" altLang="zh-CN" dirty="0"/>
              <a:t>(∞)=1 ∴</a:t>
            </a:r>
            <a:r>
              <a:rPr lang="en-US" altLang="zh-CN" i="1" dirty="0"/>
              <a:t>e </a:t>
            </a:r>
            <a:r>
              <a:rPr lang="en-US" altLang="zh-CN" dirty="0"/>
              <a:t>(∞)=0</a:t>
            </a:r>
          </a:p>
          <a:p>
            <a:pPr eaLnBrk="1" hangingPunct="1">
              <a:spcBef>
                <a:spcPct val="0"/>
              </a:spcBef>
              <a:buClrTx/>
              <a:buSzTx/>
              <a:buFontTx/>
              <a:buNone/>
            </a:pPr>
            <a:r>
              <a:rPr lang="zh-CN" altLang="en-US" dirty="0"/>
              <a:t>特征：无超调；</a:t>
            </a:r>
          </a:p>
        </p:txBody>
      </p:sp>
      <p:sp>
        <p:nvSpPr>
          <p:cNvPr id="188424" name="Rectangle 8">
            <a:extLst>
              <a:ext uri="{FF2B5EF4-FFF2-40B4-BE49-F238E27FC236}">
                <a16:creationId xmlns:a16="http://schemas.microsoft.com/office/drawing/2014/main" id="{45D00A43-6018-4119-AF63-95EDBE754E8B}"/>
              </a:ext>
            </a:extLst>
          </p:cNvPr>
          <p:cNvSpPr>
            <a:spLocks noChangeArrowheads="1"/>
          </p:cNvSpPr>
          <p:nvPr/>
        </p:nvSpPr>
        <p:spPr bwMode="auto">
          <a:xfrm>
            <a:off x="0" y="3276600"/>
            <a:ext cx="365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其中有两项为指数衰减，</a:t>
            </a:r>
          </a:p>
        </p:txBody>
      </p:sp>
      <p:graphicFrame>
        <p:nvGraphicFramePr>
          <p:cNvPr id="188425" name="Object 9">
            <a:extLst>
              <a:ext uri="{FF2B5EF4-FFF2-40B4-BE49-F238E27FC236}">
                <a16:creationId xmlns:a16="http://schemas.microsoft.com/office/drawing/2014/main" id="{57FEE8E1-59D8-4509-A15D-73D714239268}"/>
              </a:ext>
            </a:extLst>
          </p:cNvPr>
          <p:cNvGraphicFramePr>
            <a:graphicFrameLocks noChangeAspect="1"/>
          </p:cNvGraphicFramePr>
          <p:nvPr/>
        </p:nvGraphicFramePr>
        <p:xfrm>
          <a:off x="6629400" y="2667000"/>
          <a:ext cx="2333625" cy="2009775"/>
        </p:xfrm>
        <a:graphic>
          <a:graphicData uri="http://schemas.openxmlformats.org/presentationml/2006/ole">
            <mc:AlternateContent xmlns:mc="http://schemas.openxmlformats.org/markup-compatibility/2006">
              <mc:Choice xmlns:v="urn:schemas-microsoft-com:vml" Requires="v">
                <p:oleObj spid="_x0000_s23742" name="位图图像" r:id="rId5" imgW="2333333" imgH="2010056" progId="Paint.Picture">
                  <p:embed/>
                </p:oleObj>
              </mc:Choice>
              <mc:Fallback>
                <p:oleObj name="位图图像" r:id="rId5" imgW="2333333" imgH="2010056"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667000"/>
                        <a:ext cx="23336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32" name="Rectangle 16">
            <a:extLst>
              <a:ext uri="{FF2B5EF4-FFF2-40B4-BE49-F238E27FC236}">
                <a16:creationId xmlns:a16="http://schemas.microsoft.com/office/drawing/2014/main" id="{29799561-D8BE-41D4-A275-0DC678189512}"/>
              </a:ext>
            </a:extLst>
          </p:cNvPr>
          <p:cNvSpPr>
            <a:spLocks noChangeArrowheads="1"/>
          </p:cNvSpPr>
          <p:nvPr/>
        </p:nvSpPr>
        <p:spPr bwMode="auto">
          <a:xfrm>
            <a:off x="304800" y="51816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所以靠近虚轴的根对动态性能起主导作用</a:t>
            </a:r>
          </a:p>
        </p:txBody>
      </p:sp>
      <p:graphicFrame>
        <p:nvGraphicFramePr>
          <p:cNvPr id="188433" name="Object 17">
            <a:extLst>
              <a:ext uri="{FF2B5EF4-FFF2-40B4-BE49-F238E27FC236}">
                <a16:creationId xmlns:a16="http://schemas.microsoft.com/office/drawing/2014/main" id="{AC998A2F-97AA-4421-A40B-A5AD3CFA45D1}"/>
              </a:ext>
            </a:extLst>
          </p:cNvPr>
          <p:cNvGraphicFramePr>
            <a:graphicFrameLocks noChangeAspect="1"/>
          </p:cNvGraphicFramePr>
          <p:nvPr>
            <p:extLst>
              <p:ext uri="{D42A27DB-BD31-4B8C-83A1-F6EECF244321}">
                <p14:modId xmlns:p14="http://schemas.microsoft.com/office/powerpoint/2010/main" val="3702459418"/>
              </p:ext>
            </p:extLst>
          </p:nvPr>
        </p:nvGraphicFramePr>
        <p:xfrm>
          <a:off x="1905000" y="2148670"/>
          <a:ext cx="4073525" cy="1189060"/>
        </p:xfrm>
        <a:graphic>
          <a:graphicData uri="http://schemas.openxmlformats.org/presentationml/2006/ole">
            <mc:AlternateContent xmlns:mc="http://schemas.openxmlformats.org/markup-compatibility/2006">
              <mc:Choice xmlns:v="urn:schemas-microsoft-com:vml" Requires="v">
                <p:oleObj spid="_x0000_s23743" name="Equation" r:id="rId7" imgW="2209680" imgH="558720" progId="Equation.DSMT4">
                  <p:embed/>
                </p:oleObj>
              </mc:Choice>
              <mc:Fallback>
                <p:oleObj name="Equation" r:id="rId7" imgW="2209680" imgH="558720" progId="Equation.DSMT4">
                  <p:embed/>
                  <p:pic>
                    <p:nvPicPr>
                      <p:cNvPr id="0" name="Object 17"/>
                      <p:cNvPicPr>
                        <a:picLocks noChangeAspect="1" noChangeArrowheads="1"/>
                      </p:cNvPicPr>
                      <p:nvPr/>
                    </p:nvPicPr>
                    <p:blipFill>
                      <a:blip r:embed="rId8"/>
                      <a:srcRect/>
                      <a:stretch>
                        <a:fillRect/>
                      </a:stretch>
                    </p:blipFill>
                    <p:spPr bwMode="auto">
                      <a:xfrm>
                        <a:off x="1905000" y="2148670"/>
                        <a:ext cx="4073525" cy="1189060"/>
                      </a:xfrm>
                      <a:prstGeom prst="rect">
                        <a:avLst/>
                      </a:prstGeom>
                      <a:noFill/>
                      <a:ln>
                        <a:noFill/>
                      </a:ln>
                      <a:extLst/>
                    </p:spPr>
                  </p:pic>
                </p:oleObj>
              </mc:Fallback>
            </mc:AlternateContent>
          </a:graphicData>
        </a:graphic>
      </p:graphicFrame>
      <p:grpSp>
        <p:nvGrpSpPr>
          <p:cNvPr id="188450" name="Group 34">
            <a:extLst>
              <a:ext uri="{FF2B5EF4-FFF2-40B4-BE49-F238E27FC236}">
                <a16:creationId xmlns:a16="http://schemas.microsoft.com/office/drawing/2014/main" id="{A53B58DB-46DC-4CFB-8694-1BF30AD7DA23}"/>
              </a:ext>
            </a:extLst>
          </p:cNvPr>
          <p:cNvGrpSpPr>
            <a:grpSpLocks/>
          </p:cNvGrpSpPr>
          <p:nvPr/>
        </p:nvGrpSpPr>
        <p:grpSpPr bwMode="auto">
          <a:xfrm>
            <a:off x="0" y="3975100"/>
            <a:ext cx="7010400" cy="1054100"/>
            <a:chOff x="0" y="2504"/>
            <a:chExt cx="4416" cy="664"/>
          </a:xfrm>
        </p:grpSpPr>
        <p:graphicFrame>
          <p:nvGraphicFramePr>
            <p:cNvPr id="23563" name="Object 19">
              <a:extLst>
                <a:ext uri="{FF2B5EF4-FFF2-40B4-BE49-F238E27FC236}">
                  <a16:creationId xmlns:a16="http://schemas.microsoft.com/office/drawing/2014/main" id="{500565EE-439F-46A1-8542-6F194FA7BA01}"/>
                </a:ext>
              </a:extLst>
            </p:cNvPr>
            <p:cNvGraphicFramePr>
              <a:graphicFrameLocks noChangeAspect="1"/>
            </p:cNvGraphicFramePr>
            <p:nvPr>
              <p:extLst>
                <p:ext uri="{D42A27DB-BD31-4B8C-83A1-F6EECF244321}">
                  <p14:modId xmlns:p14="http://schemas.microsoft.com/office/powerpoint/2010/main" val="367144603"/>
                </p:ext>
              </p:extLst>
            </p:nvPr>
          </p:nvGraphicFramePr>
          <p:xfrm>
            <a:off x="437" y="2504"/>
            <a:ext cx="763" cy="664"/>
          </p:xfrm>
          <a:graphic>
            <a:graphicData uri="http://schemas.openxmlformats.org/presentationml/2006/ole">
              <mc:AlternateContent xmlns:mc="http://schemas.openxmlformats.org/markup-compatibility/2006">
                <mc:Choice xmlns:v="urn:schemas-microsoft-com:vml" Requires="v">
                  <p:oleObj spid="_x0000_s23744" name="Equation" r:id="rId9" imgW="571320" imgH="482400" progId="Equation.DSMT4">
                    <p:embed/>
                  </p:oleObj>
                </mc:Choice>
                <mc:Fallback>
                  <p:oleObj name="Equation" r:id="rId9" imgW="571320" imgH="482400" progId="Equation.DSMT4">
                    <p:embed/>
                    <p:pic>
                      <p:nvPicPr>
                        <p:cNvPr id="0" name="Object 19"/>
                        <p:cNvPicPr>
                          <a:picLocks noChangeAspect="1" noChangeArrowheads="1"/>
                        </p:cNvPicPr>
                        <p:nvPr/>
                      </p:nvPicPr>
                      <p:blipFill>
                        <a:blip r:embed="rId10"/>
                        <a:srcRect/>
                        <a:stretch>
                          <a:fillRect/>
                        </a:stretch>
                      </p:blipFill>
                      <p:spPr bwMode="auto">
                        <a:xfrm>
                          <a:off x="437" y="2504"/>
                          <a:ext cx="763" cy="664"/>
                        </a:xfrm>
                        <a:prstGeom prst="rect">
                          <a:avLst/>
                        </a:prstGeom>
                        <a:noFill/>
                        <a:ln>
                          <a:noFill/>
                        </a:ln>
                        <a:effectLst/>
                        <a:extLst/>
                      </p:spPr>
                    </p:pic>
                  </p:oleObj>
                </mc:Fallback>
              </mc:AlternateContent>
            </a:graphicData>
          </a:graphic>
        </p:graphicFrame>
        <p:sp>
          <p:nvSpPr>
            <p:cNvPr id="23564" name="Text Box 25">
              <a:extLst>
                <a:ext uri="{FF2B5EF4-FFF2-40B4-BE49-F238E27FC236}">
                  <a16:creationId xmlns:a16="http://schemas.microsoft.com/office/drawing/2014/main" id="{845043AA-6AB7-4292-B982-F14CCD086DC5}"/>
                </a:ext>
              </a:extLst>
            </p:cNvPr>
            <p:cNvSpPr txBox="1">
              <a:spLocks noChangeArrowheads="1"/>
            </p:cNvSpPr>
            <p:nvPr/>
          </p:nvSpPr>
          <p:spPr bwMode="auto">
            <a:xfrm>
              <a:off x="0" y="26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dirty="0"/>
                <a:t>由于 </a:t>
              </a:r>
            </a:p>
          </p:txBody>
        </p:sp>
        <p:sp>
          <p:nvSpPr>
            <p:cNvPr id="23565" name="Text Box 26">
              <a:extLst>
                <a:ext uri="{FF2B5EF4-FFF2-40B4-BE49-F238E27FC236}">
                  <a16:creationId xmlns:a16="http://schemas.microsoft.com/office/drawing/2014/main" id="{146AAFB7-F8D7-4A8B-A7E9-69976FCBE555}"/>
                </a:ext>
              </a:extLst>
            </p:cNvPr>
            <p:cNvSpPr txBox="1">
              <a:spLocks noChangeArrowheads="1"/>
            </p:cNvSpPr>
            <p:nvPr/>
          </p:nvSpPr>
          <p:spPr bwMode="auto">
            <a:xfrm>
              <a:off x="1152" y="2688"/>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t>，而且</a:t>
              </a:r>
              <a:r>
                <a:rPr lang="en-US" altLang="zh-CN"/>
                <a:t>s1</a:t>
              </a:r>
              <a:r>
                <a:rPr lang="zh-CN" altLang="en-US"/>
                <a:t>决定的指数分量衰减得慢</a:t>
              </a:r>
            </a:p>
          </p:txBody>
        </p:sp>
      </p:grpSp>
      <p:graphicFrame>
        <p:nvGraphicFramePr>
          <p:cNvPr id="15" name="Object 6">
            <a:extLst>
              <a:ext uri="{FF2B5EF4-FFF2-40B4-BE49-F238E27FC236}">
                <a16:creationId xmlns:a16="http://schemas.microsoft.com/office/drawing/2014/main" id="{34951A87-B161-42E3-9009-C7395CD4CDB2}"/>
              </a:ext>
            </a:extLst>
          </p:cNvPr>
          <p:cNvGraphicFramePr>
            <a:graphicFrameLocks noChangeAspect="1"/>
          </p:cNvGraphicFramePr>
          <p:nvPr>
            <p:extLst>
              <p:ext uri="{D42A27DB-BD31-4B8C-83A1-F6EECF244321}">
                <p14:modId xmlns:p14="http://schemas.microsoft.com/office/powerpoint/2010/main" val="4270817099"/>
              </p:ext>
            </p:extLst>
          </p:nvPr>
        </p:nvGraphicFramePr>
        <p:xfrm>
          <a:off x="1317625" y="79375"/>
          <a:ext cx="4021138" cy="1155700"/>
        </p:xfrm>
        <a:graphic>
          <a:graphicData uri="http://schemas.openxmlformats.org/presentationml/2006/ole">
            <mc:AlternateContent xmlns:mc="http://schemas.openxmlformats.org/markup-compatibility/2006">
              <mc:Choice xmlns:v="urn:schemas-microsoft-com:vml" Requires="v">
                <p:oleObj spid="_x0000_s23745" name="Equation" r:id="rId11" imgW="1722049" imgH="426831" progId="Equation.DSMT4">
                  <p:embed/>
                </p:oleObj>
              </mc:Choice>
              <mc:Fallback>
                <p:oleObj name="Equation" r:id="rId11" imgW="1722049" imgH="426831"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7625" y="79375"/>
                        <a:ext cx="4021138"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88418">
                                            <p:txEl>
                                              <p:pRg st="0" end="0"/>
                                            </p:txEl>
                                          </p:spTgt>
                                        </p:tgtEl>
                                        <p:attrNameLst>
                                          <p:attrName>style.visibility</p:attrName>
                                        </p:attrNameLst>
                                      </p:cBhvr>
                                      <p:to>
                                        <p:strVal val="visible"/>
                                      </p:to>
                                    </p:set>
                                    <p:anim calcmode="lin" valueType="num">
                                      <p:cBhvr additive="base">
                                        <p:cTn id="12" dur="500" fill="hold"/>
                                        <p:tgtEl>
                                          <p:spTgt spid="18841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84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88419"/>
                                        </p:tgtEl>
                                        <p:attrNameLst>
                                          <p:attrName>style.visibility</p:attrName>
                                        </p:attrNameLst>
                                      </p:cBhvr>
                                      <p:to>
                                        <p:strVal val="visible"/>
                                      </p:to>
                                    </p:set>
                                    <p:animEffect transition="in" filter="blinds(horizontal)">
                                      <p:cBhvr>
                                        <p:cTn id="18" dur="500"/>
                                        <p:tgtEl>
                                          <p:spTgt spid="188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8422"/>
                                        </p:tgtEl>
                                        <p:attrNameLst>
                                          <p:attrName>style.visibility</p:attrName>
                                        </p:attrNameLst>
                                      </p:cBhvr>
                                      <p:to>
                                        <p:strVal val="visible"/>
                                      </p:to>
                                    </p:set>
                                    <p:animEffect transition="in" filter="checkerboard(across)">
                                      <p:cBhvr>
                                        <p:cTn id="23" dur="500"/>
                                        <p:tgtEl>
                                          <p:spTgt spid="1884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88433"/>
                                        </p:tgtEl>
                                        <p:attrNameLst>
                                          <p:attrName>style.visibility</p:attrName>
                                        </p:attrNameLst>
                                      </p:cBhvr>
                                      <p:to>
                                        <p:strVal val="visible"/>
                                      </p:to>
                                    </p:set>
                                    <p:animEffect transition="in" filter="randombar(horizontal)">
                                      <p:cBhvr>
                                        <p:cTn id="28" dur="500"/>
                                        <p:tgtEl>
                                          <p:spTgt spid="1884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8424"/>
                                        </p:tgtEl>
                                        <p:attrNameLst>
                                          <p:attrName>style.visibility</p:attrName>
                                        </p:attrNameLst>
                                      </p:cBhvr>
                                      <p:to>
                                        <p:strVal val="visible"/>
                                      </p:to>
                                    </p:set>
                                    <p:animEffect transition="in" filter="blinds(horizontal)">
                                      <p:cBhvr>
                                        <p:cTn id="33" dur="500"/>
                                        <p:tgtEl>
                                          <p:spTgt spid="1884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188425"/>
                                        </p:tgtEl>
                                        <p:attrNameLst>
                                          <p:attrName>style.visibility</p:attrName>
                                        </p:attrNameLst>
                                      </p:cBhvr>
                                      <p:to>
                                        <p:strVal val="visible"/>
                                      </p:to>
                                    </p:set>
                                    <p:anim calcmode="lin" valueType="num">
                                      <p:cBhvr additive="base">
                                        <p:cTn id="38" dur="500" fill="hold"/>
                                        <p:tgtEl>
                                          <p:spTgt spid="188425"/>
                                        </p:tgtEl>
                                        <p:attrNameLst>
                                          <p:attrName>ppt_x</p:attrName>
                                        </p:attrNameLst>
                                      </p:cBhvr>
                                      <p:tavLst>
                                        <p:tav tm="0">
                                          <p:val>
                                            <p:strVal val="1+#ppt_w/2"/>
                                          </p:val>
                                        </p:tav>
                                        <p:tav tm="100000">
                                          <p:val>
                                            <p:strVal val="#ppt_x"/>
                                          </p:val>
                                        </p:tav>
                                      </p:tavLst>
                                    </p:anim>
                                    <p:anim calcmode="lin" valueType="num">
                                      <p:cBhvr additive="base">
                                        <p:cTn id="39" dur="500" fill="hold"/>
                                        <p:tgtEl>
                                          <p:spTgt spid="188425"/>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188450"/>
                                        </p:tgtEl>
                                        <p:attrNameLst>
                                          <p:attrName>style.visibility</p:attrName>
                                        </p:attrNameLst>
                                      </p:cBhvr>
                                      <p:to>
                                        <p:strVal val="visible"/>
                                      </p:to>
                                    </p:set>
                                    <p:animEffect transition="in" filter="box(in)">
                                      <p:cBhvr>
                                        <p:cTn id="44" dur="500"/>
                                        <p:tgtEl>
                                          <p:spTgt spid="1884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88432">
                                            <p:txEl>
                                              <p:pRg st="0" end="0"/>
                                            </p:txEl>
                                          </p:spTgt>
                                        </p:tgtEl>
                                        <p:attrNameLst>
                                          <p:attrName>style.visibility</p:attrName>
                                        </p:attrNameLst>
                                      </p:cBhvr>
                                      <p:to>
                                        <p:strVal val="visible"/>
                                      </p:to>
                                    </p:set>
                                    <p:animEffect transition="in" filter="box(in)">
                                      <p:cBhvr>
                                        <p:cTn id="49" dur="500"/>
                                        <p:tgtEl>
                                          <p:spTgt spid="1884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utoUpdateAnimBg="0"/>
      <p:bldP spid="188422" grpId="0" autoUpdateAnimBg="0"/>
      <p:bldP spid="188424" grpId="0" autoUpdateAnimBg="0"/>
      <p:bldP spid="18843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2" name="Object 2">
            <a:extLst>
              <a:ext uri="{FF2B5EF4-FFF2-40B4-BE49-F238E27FC236}">
                <a16:creationId xmlns:a16="http://schemas.microsoft.com/office/drawing/2014/main" id="{014C93F5-8FDC-4A68-99FA-F7DA2C4EDA95}"/>
              </a:ext>
            </a:extLst>
          </p:cNvPr>
          <p:cNvGraphicFramePr>
            <a:graphicFrameLocks noChangeAspect="1"/>
          </p:cNvGraphicFramePr>
          <p:nvPr>
            <p:extLst>
              <p:ext uri="{D42A27DB-BD31-4B8C-83A1-F6EECF244321}">
                <p14:modId xmlns:p14="http://schemas.microsoft.com/office/powerpoint/2010/main" val="1380500081"/>
              </p:ext>
            </p:extLst>
          </p:nvPr>
        </p:nvGraphicFramePr>
        <p:xfrm>
          <a:off x="1398588" y="2870228"/>
          <a:ext cx="3173412" cy="1160942"/>
        </p:xfrm>
        <a:graphic>
          <a:graphicData uri="http://schemas.openxmlformats.org/presentationml/2006/ole">
            <mc:AlternateContent xmlns:mc="http://schemas.openxmlformats.org/markup-compatibility/2006">
              <mc:Choice xmlns:v="urn:schemas-microsoft-com:vml" Requires="v">
                <p:oleObj spid="_x0000_s24833" name="Equation" r:id="rId3" imgW="1333440" imgH="393480" progId="Equation.DSMT4">
                  <p:embed/>
                </p:oleObj>
              </mc:Choice>
              <mc:Fallback>
                <p:oleObj name="Equation" r:id="rId3" imgW="1333440" imgH="393480" progId="Equation.DSMT4">
                  <p:embed/>
                  <p:pic>
                    <p:nvPicPr>
                      <p:cNvPr id="0" name="Object 2"/>
                      <p:cNvPicPr>
                        <a:picLocks noChangeAspect="1" noChangeArrowheads="1"/>
                      </p:cNvPicPr>
                      <p:nvPr/>
                    </p:nvPicPr>
                    <p:blipFill>
                      <a:blip r:embed="rId4"/>
                      <a:srcRect/>
                      <a:stretch>
                        <a:fillRect/>
                      </a:stretch>
                    </p:blipFill>
                    <p:spPr bwMode="auto">
                      <a:xfrm>
                        <a:off x="1398588" y="2870228"/>
                        <a:ext cx="3173412" cy="1160942"/>
                      </a:xfrm>
                      <a:prstGeom prst="rect">
                        <a:avLst/>
                      </a:prstGeom>
                      <a:noFill/>
                      <a:ln>
                        <a:noFill/>
                      </a:ln>
                      <a:extLst/>
                    </p:spPr>
                  </p:pic>
                </p:oleObj>
              </mc:Fallback>
            </mc:AlternateContent>
          </a:graphicData>
        </a:graphic>
      </p:graphicFrame>
      <p:sp>
        <p:nvSpPr>
          <p:cNvPr id="189443" name="Rectangle 3">
            <a:extLst>
              <a:ext uri="{FF2B5EF4-FFF2-40B4-BE49-F238E27FC236}">
                <a16:creationId xmlns:a16="http://schemas.microsoft.com/office/drawing/2014/main" id="{A4D218A0-DDD1-4604-9A05-4D00A7A564A0}"/>
              </a:ext>
            </a:extLst>
          </p:cNvPr>
          <p:cNvSpPr>
            <a:spLocks noChangeArrowheads="1"/>
          </p:cNvSpPr>
          <p:nvPr/>
        </p:nvSpPr>
        <p:spPr bwMode="auto">
          <a:xfrm>
            <a:off x="0" y="4343400"/>
            <a:ext cx="4953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靠近虚轴的极点－</a:t>
            </a:r>
            <a:r>
              <a:rPr lang="en-US" altLang="zh-CN"/>
              <a:t>1</a:t>
            </a:r>
            <a:r>
              <a:rPr lang="zh-CN" altLang="en-US"/>
              <a:t>对系统响应影响更大一些。</a:t>
            </a:r>
          </a:p>
        </p:txBody>
      </p:sp>
      <p:sp>
        <p:nvSpPr>
          <p:cNvPr id="24580" name="Rectangle 4">
            <a:extLst>
              <a:ext uri="{FF2B5EF4-FFF2-40B4-BE49-F238E27FC236}">
                <a16:creationId xmlns:a16="http://schemas.microsoft.com/office/drawing/2014/main" id="{9BEE5A90-31B6-41CA-A6C4-A169915CFB77}"/>
              </a:ext>
            </a:extLst>
          </p:cNvPr>
          <p:cNvSpPr>
            <a:spLocks noChangeArrowheads="1"/>
          </p:cNvSpPr>
          <p:nvPr/>
        </p:nvSpPr>
        <p:spPr bwMode="auto">
          <a:xfrm>
            <a:off x="685800" y="228600"/>
            <a:ext cx="49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例</a:t>
            </a:r>
          </a:p>
        </p:txBody>
      </p:sp>
      <p:graphicFrame>
        <p:nvGraphicFramePr>
          <p:cNvPr id="189445" name="Object 5">
            <a:extLst>
              <a:ext uri="{FF2B5EF4-FFF2-40B4-BE49-F238E27FC236}">
                <a16:creationId xmlns:a16="http://schemas.microsoft.com/office/drawing/2014/main" id="{53E18871-69B4-479C-ADFE-B957E7D6C9FD}"/>
              </a:ext>
            </a:extLst>
          </p:cNvPr>
          <p:cNvGraphicFramePr>
            <a:graphicFrameLocks noChangeAspect="1"/>
          </p:cNvGraphicFramePr>
          <p:nvPr>
            <p:extLst>
              <p:ext uri="{D42A27DB-BD31-4B8C-83A1-F6EECF244321}">
                <p14:modId xmlns:p14="http://schemas.microsoft.com/office/powerpoint/2010/main" val="2841481437"/>
              </p:ext>
            </p:extLst>
          </p:nvPr>
        </p:nvGraphicFramePr>
        <p:xfrm>
          <a:off x="1400175" y="55562"/>
          <a:ext cx="5153025" cy="969963"/>
        </p:xfrm>
        <a:graphic>
          <a:graphicData uri="http://schemas.openxmlformats.org/presentationml/2006/ole">
            <mc:AlternateContent xmlns:mc="http://schemas.openxmlformats.org/markup-compatibility/2006">
              <mc:Choice xmlns:v="urn:schemas-microsoft-com:vml" Requires="v">
                <p:oleObj spid="_x0000_s24834" name="Equation" r:id="rId5" imgW="2108160" imgH="419040" progId="Equation.DSMT4">
                  <p:embed/>
                </p:oleObj>
              </mc:Choice>
              <mc:Fallback>
                <p:oleObj name="Equation" r:id="rId5" imgW="2108160" imgH="419040" progId="Equation.DSMT4">
                  <p:embed/>
                  <p:pic>
                    <p:nvPicPr>
                      <p:cNvPr id="0" name="Object 5"/>
                      <p:cNvPicPr>
                        <a:picLocks noChangeAspect="1" noChangeArrowheads="1"/>
                      </p:cNvPicPr>
                      <p:nvPr/>
                    </p:nvPicPr>
                    <p:blipFill>
                      <a:blip r:embed="rId6"/>
                      <a:srcRect/>
                      <a:stretch>
                        <a:fillRect/>
                      </a:stretch>
                    </p:blipFill>
                    <p:spPr bwMode="auto">
                      <a:xfrm>
                        <a:off x="1400175" y="55562"/>
                        <a:ext cx="5153025" cy="969963"/>
                      </a:xfrm>
                      <a:prstGeom prst="rect">
                        <a:avLst/>
                      </a:prstGeom>
                      <a:noFill/>
                      <a:ln>
                        <a:noFill/>
                      </a:ln>
                      <a:extLst/>
                    </p:spPr>
                  </p:pic>
                </p:oleObj>
              </mc:Fallback>
            </mc:AlternateContent>
          </a:graphicData>
        </a:graphic>
      </p:graphicFrame>
      <p:graphicFrame>
        <p:nvGraphicFramePr>
          <p:cNvPr id="189446" name="Object 6">
            <a:extLst>
              <a:ext uri="{FF2B5EF4-FFF2-40B4-BE49-F238E27FC236}">
                <a16:creationId xmlns:a16="http://schemas.microsoft.com/office/drawing/2014/main" id="{34233FF2-C68A-46F1-9D4A-D3F552EDCEEE}"/>
              </a:ext>
            </a:extLst>
          </p:cNvPr>
          <p:cNvGraphicFramePr>
            <a:graphicFrameLocks noChangeAspect="1"/>
          </p:cNvGraphicFramePr>
          <p:nvPr>
            <p:extLst>
              <p:ext uri="{D42A27DB-BD31-4B8C-83A1-F6EECF244321}">
                <p14:modId xmlns:p14="http://schemas.microsoft.com/office/powerpoint/2010/main" val="223952740"/>
              </p:ext>
            </p:extLst>
          </p:nvPr>
        </p:nvGraphicFramePr>
        <p:xfrm>
          <a:off x="1636713" y="1092201"/>
          <a:ext cx="1135062" cy="507999"/>
        </p:xfrm>
        <a:graphic>
          <a:graphicData uri="http://schemas.openxmlformats.org/presentationml/2006/ole">
            <mc:AlternateContent xmlns:mc="http://schemas.openxmlformats.org/markup-compatibility/2006">
              <mc:Choice xmlns:v="urn:schemas-microsoft-com:vml" Requires="v">
                <p:oleObj spid="_x0000_s24835" name="Equation" r:id="rId7" imgW="431640" imgH="228600" progId="Equation.DSMT4">
                  <p:embed/>
                </p:oleObj>
              </mc:Choice>
              <mc:Fallback>
                <p:oleObj name="Equation" r:id="rId7" imgW="431640" imgH="228600" progId="Equation.DSMT4">
                  <p:embed/>
                  <p:pic>
                    <p:nvPicPr>
                      <p:cNvPr id="0" name="Object 6"/>
                      <p:cNvPicPr>
                        <a:picLocks noChangeAspect="1" noChangeArrowheads="1"/>
                      </p:cNvPicPr>
                      <p:nvPr/>
                    </p:nvPicPr>
                    <p:blipFill>
                      <a:blip r:embed="rId8"/>
                      <a:srcRect/>
                      <a:stretch>
                        <a:fillRect/>
                      </a:stretch>
                    </p:blipFill>
                    <p:spPr bwMode="auto">
                      <a:xfrm>
                        <a:off x="1636713" y="1092201"/>
                        <a:ext cx="1135062" cy="507999"/>
                      </a:xfrm>
                      <a:prstGeom prst="rect">
                        <a:avLst/>
                      </a:prstGeom>
                      <a:noFill/>
                      <a:ln>
                        <a:noFill/>
                      </a:ln>
                      <a:extLst/>
                    </p:spPr>
                  </p:pic>
                </p:oleObj>
              </mc:Fallback>
            </mc:AlternateContent>
          </a:graphicData>
        </a:graphic>
      </p:graphicFrame>
      <p:graphicFrame>
        <p:nvGraphicFramePr>
          <p:cNvPr id="189447" name="Object 7">
            <a:extLst>
              <a:ext uri="{FF2B5EF4-FFF2-40B4-BE49-F238E27FC236}">
                <a16:creationId xmlns:a16="http://schemas.microsoft.com/office/drawing/2014/main" id="{65222A31-500A-4BCF-BF5B-8445BD0E7F3D}"/>
              </a:ext>
            </a:extLst>
          </p:cNvPr>
          <p:cNvGraphicFramePr>
            <a:graphicFrameLocks noChangeAspect="1"/>
          </p:cNvGraphicFramePr>
          <p:nvPr>
            <p:extLst>
              <p:ext uri="{D42A27DB-BD31-4B8C-83A1-F6EECF244321}">
                <p14:modId xmlns:p14="http://schemas.microsoft.com/office/powerpoint/2010/main" val="992840113"/>
              </p:ext>
            </p:extLst>
          </p:nvPr>
        </p:nvGraphicFramePr>
        <p:xfrm>
          <a:off x="3305175" y="936625"/>
          <a:ext cx="1871663" cy="777875"/>
        </p:xfrm>
        <a:graphic>
          <a:graphicData uri="http://schemas.openxmlformats.org/presentationml/2006/ole">
            <mc:AlternateContent xmlns:mc="http://schemas.openxmlformats.org/markup-compatibility/2006">
              <mc:Choice xmlns:v="urn:schemas-microsoft-com:vml" Requires="v">
                <p:oleObj spid="_x0000_s24836" name="Equation" r:id="rId9" imgW="799920" imgH="393480" progId="Equation.DSMT4">
                  <p:embed/>
                </p:oleObj>
              </mc:Choice>
              <mc:Fallback>
                <p:oleObj name="Equation" r:id="rId9" imgW="799920" imgH="393480" progId="Equation.DSMT4">
                  <p:embed/>
                  <p:pic>
                    <p:nvPicPr>
                      <p:cNvPr id="0" name="Object 7"/>
                      <p:cNvPicPr>
                        <a:picLocks noChangeAspect="1" noChangeArrowheads="1"/>
                      </p:cNvPicPr>
                      <p:nvPr/>
                    </p:nvPicPr>
                    <p:blipFill>
                      <a:blip r:embed="rId10"/>
                      <a:srcRect/>
                      <a:stretch>
                        <a:fillRect/>
                      </a:stretch>
                    </p:blipFill>
                    <p:spPr bwMode="auto">
                      <a:xfrm>
                        <a:off x="3305175" y="936625"/>
                        <a:ext cx="1871663" cy="777875"/>
                      </a:xfrm>
                      <a:prstGeom prst="rect">
                        <a:avLst/>
                      </a:prstGeom>
                      <a:noFill/>
                      <a:ln>
                        <a:noFill/>
                      </a:ln>
                      <a:extLst/>
                    </p:spPr>
                  </p:pic>
                </p:oleObj>
              </mc:Fallback>
            </mc:AlternateContent>
          </a:graphicData>
        </a:graphic>
      </p:graphicFrame>
      <p:graphicFrame>
        <p:nvGraphicFramePr>
          <p:cNvPr id="189448" name="Object 8">
            <a:extLst>
              <a:ext uri="{FF2B5EF4-FFF2-40B4-BE49-F238E27FC236}">
                <a16:creationId xmlns:a16="http://schemas.microsoft.com/office/drawing/2014/main" id="{FE009509-6BF3-4CE6-B838-2D595CED4048}"/>
              </a:ext>
            </a:extLst>
          </p:cNvPr>
          <p:cNvGraphicFramePr>
            <a:graphicFrameLocks noChangeAspect="1"/>
          </p:cNvGraphicFramePr>
          <p:nvPr>
            <p:extLst>
              <p:ext uri="{D42A27DB-BD31-4B8C-83A1-F6EECF244321}">
                <p14:modId xmlns:p14="http://schemas.microsoft.com/office/powerpoint/2010/main" val="3544193342"/>
              </p:ext>
            </p:extLst>
          </p:nvPr>
        </p:nvGraphicFramePr>
        <p:xfrm>
          <a:off x="1173163" y="1652588"/>
          <a:ext cx="4003675" cy="1134959"/>
        </p:xfrm>
        <a:graphic>
          <a:graphicData uri="http://schemas.openxmlformats.org/presentationml/2006/ole">
            <mc:AlternateContent xmlns:mc="http://schemas.openxmlformats.org/markup-compatibility/2006">
              <mc:Choice xmlns:v="urn:schemas-microsoft-com:vml" Requires="v">
                <p:oleObj spid="_x0000_s24837" name="Equation" r:id="rId11" imgW="1752480" imgH="393480" progId="Equation.DSMT4">
                  <p:embed/>
                </p:oleObj>
              </mc:Choice>
              <mc:Fallback>
                <p:oleObj name="Equation" r:id="rId11" imgW="1752480" imgH="393480" progId="Equation.DSMT4">
                  <p:embed/>
                  <p:pic>
                    <p:nvPicPr>
                      <p:cNvPr id="0" name="Object 8"/>
                      <p:cNvPicPr>
                        <a:picLocks noChangeAspect="1" noChangeArrowheads="1"/>
                      </p:cNvPicPr>
                      <p:nvPr/>
                    </p:nvPicPr>
                    <p:blipFill>
                      <a:blip r:embed="rId12"/>
                      <a:srcRect/>
                      <a:stretch>
                        <a:fillRect/>
                      </a:stretch>
                    </p:blipFill>
                    <p:spPr bwMode="auto">
                      <a:xfrm>
                        <a:off x="1173163" y="1652588"/>
                        <a:ext cx="4003675" cy="1134959"/>
                      </a:xfrm>
                      <a:prstGeom prst="rect">
                        <a:avLst/>
                      </a:prstGeom>
                      <a:noFill/>
                      <a:ln>
                        <a:noFill/>
                      </a:ln>
                      <a:extLst/>
                    </p:spPr>
                  </p:pic>
                </p:oleObj>
              </mc:Fallback>
            </mc:AlternateContent>
          </a:graphicData>
        </a:graphic>
      </p:graphicFrame>
      <p:sp>
        <p:nvSpPr>
          <p:cNvPr id="189449" name="Oval 9">
            <a:extLst>
              <a:ext uri="{FF2B5EF4-FFF2-40B4-BE49-F238E27FC236}">
                <a16:creationId xmlns:a16="http://schemas.microsoft.com/office/drawing/2014/main" id="{77F95C87-71EB-4A46-8376-B06915C2F6AA}"/>
              </a:ext>
            </a:extLst>
          </p:cNvPr>
          <p:cNvSpPr>
            <a:spLocks noChangeArrowheads="1"/>
          </p:cNvSpPr>
          <p:nvPr/>
        </p:nvSpPr>
        <p:spPr bwMode="auto">
          <a:xfrm>
            <a:off x="2362200" y="2913542"/>
            <a:ext cx="1447800" cy="1143000"/>
          </a:xfrm>
          <a:prstGeom prst="ellipse">
            <a:avLst/>
          </a:prstGeom>
          <a:noFill/>
          <a:ln w="28575">
            <a:solidFill>
              <a:schemeClr val="hlink"/>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189450" name="Object 10">
            <a:extLst>
              <a:ext uri="{FF2B5EF4-FFF2-40B4-BE49-F238E27FC236}">
                <a16:creationId xmlns:a16="http://schemas.microsoft.com/office/drawing/2014/main" id="{8EADB867-5EAD-4DF9-9201-F5E56FC64BD5}"/>
              </a:ext>
            </a:extLst>
          </p:cNvPr>
          <p:cNvGraphicFramePr>
            <a:graphicFrameLocks noChangeAspect="1"/>
          </p:cNvGraphicFramePr>
          <p:nvPr/>
        </p:nvGraphicFramePr>
        <p:xfrm>
          <a:off x="7019925" y="1295400"/>
          <a:ext cx="2124075" cy="1876425"/>
        </p:xfrm>
        <a:graphic>
          <a:graphicData uri="http://schemas.openxmlformats.org/presentationml/2006/ole">
            <mc:AlternateContent xmlns:mc="http://schemas.openxmlformats.org/markup-compatibility/2006">
              <mc:Choice xmlns:v="urn:schemas-microsoft-com:vml" Requires="v">
                <p:oleObj spid="_x0000_s24838" name="位图图像" r:id="rId13" imgW="2123810" imgH="1876190" progId="Paint.Picture">
                  <p:embed/>
                </p:oleObj>
              </mc:Choice>
              <mc:Fallback>
                <p:oleObj name="位图图像" r:id="rId13" imgW="2123810" imgH="1876190" progId="Paint.Picture">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1295400"/>
                        <a:ext cx="21240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51" name="Object 11">
            <a:extLst>
              <a:ext uri="{FF2B5EF4-FFF2-40B4-BE49-F238E27FC236}">
                <a16:creationId xmlns:a16="http://schemas.microsoft.com/office/drawing/2014/main" id="{5D2B6213-BBEB-4925-A0D7-F4938719929F}"/>
              </a:ext>
            </a:extLst>
          </p:cNvPr>
          <p:cNvGraphicFramePr>
            <a:graphicFrameLocks noChangeAspect="1"/>
          </p:cNvGraphicFramePr>
          <p:nvPr/>
        </p:nvGraphicFramePr>
        <p:xfrm>
          <a:off x="4972050" y="3716338"/>
          <a:ext cx="4171950" cy="3141662"/>
        </p:xfrm>
        <a:graphic>
          <a:graphicData uri="http://schemas.openxmlformats.org/presentationml/2006/ole">
            <mc:AlternateContent xmlns:mc="http://schemas.openxmlformats.org/markup-compatibility/2006">
              <mc:Choice xmlns:v="urn:schemas-microsoft-com:vml" Requires="v">
                <p:oleObj spid="_x0000_s24839" name="位图图像" r:id="rId15" imgW="4704762" imgH="3543795" progId="Paint.Picture">
                  <p:embed/>
                </p:oleObj>
              </mc:Choice>
              <mc:Fallback>
                <p:oleObj name="位图图像" r:id="rId15" imgW="4704762" imgH="3543795" progId="Paint.Picture">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2050" y="3716338"/>
                        <a:ext cx="4171950"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blinds(horizontal)">
                                      <p:cBhvr>
                                        <p:cTn id="7" dur="500"/>
                                        <p:tgtEl>
                                          <p:spTgt spid="189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50"/>
                                        </p:tgtEl>
                                        <p:attrNameLst>
                                          <p:attrName>style.visibility</p:attrName>
                                        </p:attrNameLst>
                                      </p:cBhvr>
                                      <p:to>
                                        <p:strVal val="visible"/>
                                      </p:to>
                                    </p:set>
                                    <p:animEffect transition="in" filter="blinds(horizontal)">
                                      <p:cBhvr>
                                        <p:cTn id="12" dur="500"/>
                                        <p:tgtEl>
                                          <p:spTgt spid="189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9446"/>
                                        </p:tgtEl>
                                        <p:attrNameLst>
                                          <p:attrName>style.visibility</p:attrName>
                                        </p:attrNameLst>
                                      </p:cBhvr>
                                      <p:to>
                                        <p:strVal val="visible"/>
                                      </p:to>
                                    </p:set>
                                    <p:animEffect transition="in" filter="box(in)">
                                      <p:cBhvr>
                                        <p:cTn id="17" dur="500"/>
                                        <p:tgtEl>
                                          <p:spTgt spid="1894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9447"/>
                                        </p:tgtEl>
                                        <p:attrNameLst>
                                          <p:attrName>style.visibility</p:attrName>
                                        </p:attrNameLst>
                                      </p:cBhvr>
                                      <p:to>
                                        <p:strVal val="visible"/>
                                      </p:to>
                                    </p:set>
                                    <p:animEffect transition="in" filter="box(in)">
                                      <p:cBhvr>
                                        <p:cTn id="22" dur="500"/>
                                        <p:tgtEl>
                                          <p:spTgt spid="1894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8"/>
                                        </p:tgtEl>
                                        <p:attrNameLst>
                                          <p:attrName>style.visibility</p:attrName>
                                        </p:attrNameLst>
                                      </p:cBhvr>
                                      <p:to>
                                        <p:strVal val="visible"/>
                                      </p:to>
                                    </p:set>
                                    <p:animEffect transition="in" filter="blinds(horizontal)">
                                      <p:cBhvr>
                                        <p:cTn id="27" dur="500"/>
                                        <p:tgtEl>
                                          <p:spTgt spid="1894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9442"/>
                                        </p:tgtEl>
                                        <p:attrNameLst>
                                          <p:attrName>style.visibility</p:attrName>
                                        </p:attrNameLst>
                                      </p:cBhvr>
                                      <p:to>
                                        <p:strVal val="visible"/>
                                      </p:to>
                                    </p:set>
                                    <p:animEffect transition="in" filter="blinds(horizontal)">
                                      <p:cBhvr>
                                        <p:cTn id="32" dur="500"/>
                                        <p:tgtEl>
                                          <p:spTgt spid="1894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8944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189451"/>
                                        </p:tgtEl>
                                        <p:attrNameLst>
                                          <p:attrName>style.visibility</p:attrName>
                                        </p:attrNameLst>
                                      </p:cBhvr>
                                      <p:to>
                                        <p:strVal val="visible"/>
                                      </p:to>
                                    </p:set>
                                    <p:animEffect transition="in" filter="box(out)">
                                      <p:cBhvr>
                                        <p:cTn id="41" dur="500"/>
                                        <p:tgtEl>
                                          <p:spTgt spid="1894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89443"/>
                                        </p:tgtEl>
                                        <p:attrNameLst>
                                          <p:attrName>style.visibility</p:attrName>
                                        </p:attrNameLst>
                                      </p:cBhvr>
                                      <p:to>
                                        <p:strVal val="visible"/>
                                      </p:to>
                                    </p:set>
                                    <p:animEffect transition="in" filter="box(in)">
                                      <p:cBhvr>
                                        <p:cTn id="46" dur="5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6" name="Object 2">
            <a:extLst>
              <a:ext uri="{FF2B5EF4-FFF2-40B4-BE49-F238E27FC236}">
                <a16:creationId xmlns:a16="http://schemas.microsoft.com/office/drawing/2014/main" id="{E9B47F98-054D-4461-84B5-88FB3D592289}"/>
              </a:ext>
            </a:extLst>
          </p:cNvPr>
          <p:cNvGraphicFramePr>
            <a:graphicFrameLocks noChangeAspect="1"/>
          </p:cNvGraphicFramePr>
          <p:nvPr>
            <p:extLst>
              <p:ext uri="{D42A27DB-BD31-4B8C-83A1-F6EECF244321}">
                <p14:modId xmlns:p14="http://schemas.microsoft.com/office/powerpoint/2010/main" val="362597497"/>
              </p:ext>
            </p:extLst>
          </p:nvPr>
        </p:nvGraphicFramePr>
        <p:xfrm>
          <a:off x="1752600" y="1383492"/>
          <a:ext cx="2711450" cy="673908"/>
        </p:xfrm>
        <a:graphic>
          <a:graphicData uri="http://schemas.openxmlformats.org/presentationml/2006/ole">
            <mc:AlternateContent xmlns:mc="http://schemas.openxmlformats.org/markup-compatibility/2006">
              <mc:Choice xmlns:v="urn:schemas-microsoft-com:vml" Requires="v">
                <p:oleObj spid="_x0000_s25893" name="Equation" r:id="rId3" imgW="1231560" imgH="279360" progId="Equation.DSMT4">
                  <p:embed/>
                </p:oleObj>
              </mc:Choice>
              <mc:Fallback>
                <p:oleObj name="Equation" r:id="rId3" imgW="1231560" imgH="279360" progId="Equation.DSMT4">
                  <p:embed/>
                  <p:pic>
                    <p:nvPicPr>
                      <p:cNvPr id="0" name="Object 2"/>
                      <p:cNvPicPr>
                        <a:picLocks noChangeAspect="1" noChangeArrowheads="1"/>
                      </p:cNvPicPr>
                      <p:nvPr/>
                    </p:nvPicPr>
                    <p:blipFill>
                      <a:blip r:embed="rId4"/>
                      <a:srcRect/>
                      <a:stretch>
                        <a:fillRect/>
                      </a:stretch>
                    </p:blipFill>
                    <p:spPr bwMode="auto">
                      <a:xfrm>
                        <a:off x="1752600" y="1383492"/>
                        <a:ext cx="2711450" cy="673908"/>
                      </a:xfrm>
                      <a:prstGeom prst="rect">
                        <a:avLst/>
                      </a:prstGeom>
                      <a:noFill/>
                      <a:ln>
                        <a:noFill/>
                      </a:ln>
                      <a:extLst/>
                    </p:spPr>
                  </p:pic>
                </p:oleObj>
              </mc:Fallback>
            </mc:AlternateContent>
          </a:graphicData>
        </a:graphic>
      </p:graphicFrame>
      <p:graphicFrame>
        <p:nvGraphicFramePr>
          <p:cNvPr id="190467" name="Object 3">
            <a:extLst>
              <a:ext uri="{FF2B5EF4-FFF2-40B4-BE49-F238E27FC236}">
                <a16:creationId xmlns:a16="http://schemas.microsoft.com/office/drawing/2014/main" id="{AD2EA58B-E75B-4C11-8E05-D7C874967ABC}"/>
              </a:ext>
            </a:extLst>
          </p:cNvPr>
          <p:cNvGraphicFramePr>
            <a:graphicFrameLocks noChangeAspect="1"/>
          </p:cNvGraphicFramePr>
          <p:nvPr>
            <p:extLst>
              <p:ext uri="{D42A27DB-BD31-4B8C-83A1-F6EECF244321}">
                <p14:modId xmlns:p14="http://schemas.microsoft.com/office/powerpoint/2010/main" val="3543840769"/>
              </p:ext>
            </p:extLst>
          </p:nvPr>
        </p:nvGraphicFramePr>
        <p:xfrm>
          <a:off x="1219200" y="2728444"/>
          <a:ext cx="2865438" cy="624356"/>
        </p:xfrm>
        <a:graphic>
          <a:graphicData uri="http://schemas.openxmlformats.org/presentationml/2006/ole">
            <mc:AlternateContent xmlns:mc="http://schemas.openxmlformats.org/markup-compatibility/2006">
              <mc:Choice xmlns:v="urn:schemas-microsoft-com:vml" Requires="v">
                <p:oleObj spid="_x0000_s25894" name="Equation" r:id="rId5" imgW="1295280" imgH="279360" progId="Equation.DSMT4">
                  <p:embed/>
                </p:oleObj>
              </mc:Choice>
              <mc:Fallback>
                <p:oleObj name="Equation" r:id="rId5" imgW="1295280" imgH="279360" progId="Equation.DSMT4">
                  <p:embed/>
                  <p:pic>
                    <p:nvPicPr>
                      <p:cNvPr id="0" name="Object 3"/>
                      <p:cNvPicPr>
                        <a:picLocks noChangeAspect="1" noChangeArrowheads="1"/>
                      </p:cNvPicPr>
                      <p:nvPr/>
                    </p:nvPicPr>
                    <p:blipFill>
                      <a:blip r:embed="rId6"/>
                      <a:srcRect/>
                      <a:stretch>
                        <a:fillRect/>
                      </a:stretch>
                    </p:blipFill>
                    <p:spPr bwMode="auto">
                      <a:xfrm>
                        <a:off x="1219200" y="2728444"/>
                        <a:ext cx="2865438" cy="624356"/>
                      </a:xfrm>
                      <a:prstGeom prst="rect">
                        <a:avLst/>
                      </a:prstGeom>
                      <a:noFill/>
                      <a:ln>
                        <a:noFill/>
                      </a:ln>
                      <a:extLst/>
                    </p:spPr>
                  </p:pic>
                </p:oleObj>
              </mc:Fallback>
            </mc:AlternateContent>
          </a:graphicData>
        </a:graphic>
      </p:graphicFrame>
      <p:sp>
        <p:nvSpPr>
          <p:cNvPr id="190468" name="Rectangle 4">
            <a:extLst>
              <a:ext uri="{FF2B5EF4-FFF2-40B4-BE49-F238E27FC236}">
                <a16:creationId xmlns:a16="http://schemas.microsoft.com/office/drawing/2014/main" id="{47C4EB2B-4DAF-430B-9E91-8E1F9E405B1F}"/>
              </a:ext>
            </a:extLst>
          </p:cNvPr>
          <p:cNvSpPr>
            <a:spLocks noChangeArrowheads="1"/>
          </p:cNvSpPr>
          <p:nvPr/>
        </p:nvSpPr>
        <p:spPr bwMode="auto">
          <a:xfrm>
            <a:off x="0" y="1524000"/>
            <a:ext cx="1770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如果</a:t>
            </a:r>
            <a:r>
              <a:rPr lang="en-US" altLang="zh-CN" dirty="0">
                <a:latin typeface="Symbol" panose="05050102010706020507" pitchFamily="18" charset="2"/>
                <a:cs typeface="Times New Roman" panose="02020603050405020304" pitchFamily="18" charset="0"/>
              </a:rPr>
              <a:t>z</a:t>
            </a:r>
            <a:r>
              <a:rPr lang="en-US" altLang="zh-CN" dirty="0"/>
              <a:t> &gt;&gt;</a:t>
            </a:r>
            <a:r>
              <a:rPr lang="zh-CN" altLang="en-US" dirty="0"/>
              <a:t>１</a:t>
            </a:r>
          </a:p>
        </p:txBody>
      </p:sp>
      <p:graphicFrame>
        <p:nvGraphicFramePr>
          <p:cNvPr id="190469" name="Object 5">
            <a:extLst>
              <a:ext uri="{FF2B5EF4-FFF2-40B4-BE49-F238E27FC236}">
                <a16:creationId xmlns:a16="http://schemas.microsoft.com/office/drawing/2014/main" id="{38659A32-71B0-4D48-ADE7-16C0F1E5DE8E}"/>
              </a:ext>
            </a:extLst>
          </p:cNvPr>
          <p:cNvGraphicFramePr>
            <a:graphicFrameLocks noChangeAspect="1"/>
          </p:cNvGraphicFramePr>
          <p:nvPr>
            <p:extLst>
              <p:ext uri="{D42A27DB-BD31-4B8C-83A1-F6EECF244321}">
                <p14:modId xmlns:p14="http://schemas.microsoft.com/office/powerpoint/2010/main" val="434329819"/>
              </p:ext>
            </p:extLst>
          </p:nvPr>
        </p:nvGraphicFramePr>
        <p:xfrm>
          <a:off x="790915" y="3436318"/>
          <a:ext cx="3026367" cy="1821482"/>
        </p:xfrm>
        <a:graphic>
          <a:graphicData uri="http://schemas.openxmlformats.org/presentationml/2006/ole">
            <mc:AlternateContent xmlns:mc="http://schemas.openxmlformats.org/markup-compatibility/2006">
              <mc:Choice xmlns:v="urn:schemas-microsoft-com:vml" Requires="v">
                <p:oleObj spid="_x0000_s25895" name="Equation" r:id="rId7" imgW="1498320" imgH="838080" progId="Equation.DSMT4">
                  <p:embed/>
                </p:oleObj>
              </mc:Choice>
              <mc:Fallback>
                <p:oleObj name="Equation" r:id="rId7" imgW="1498320" imgH="838080" progId="Equation.DSMT4">
                  <p:embed/>
                  <p:pic>
                    <p:nvPicPr>
                      <p:cNvPr id="0" name="Object 5"/>
                      <p:cNvPicPr>
                        <a:picLocks noChangeAspect="1" noChangeArrowheads="1"/>
                      </p:cNvPicPr>
                      <p:nvPr/>
                    </p:nvPicPr>
                    <p:blipFill>
                      <a:blip r:embed="rId8"/>
                      <a:srcRect/>
                      <a:stretch>
                        <a:fillRect/>
                      </a:stretch>
                    </p:blipFill>
                    <p:spPr bwMode="auto">
                      <a:xfrm>
                        <a:off x="790915" y="3436318"/>
                        <a:ext cx="3026367" cy="1821482"/>
                      </a:xfrm>
                      <a:prstGeom prst="rect">
                        <a:avLst/>
                      </a:prstGeom>
                      <a:noFill/>
                      <a:ln>
                        <a:noFill/>
                      </a:ln>
                      <a:extLst/>
                    </p:spPr>
                  </p:pic>
                </p:oleObj>
              </mc:Fallback>
            </mc:AlternateContent>
          </a:graphicData>
        </a:graphic>
      </p:graphicFrame>
      <p:graphicFrame>
        <p:nvGraphicFramePr>
          <p:cNvPr id="190470" name="Object 6">
            <a:extLst>
              <a:ext uri="{FF2B5EF4-FFF2-40B4-BE49-F238E27FC236}">
                <a16:creationId xmlns:a16="http://schemas.microsoft.com/office/drawing/2014/main" id="{882AB6CE-090E-44C9-B843-5AB8977302B6}"/>
              </a:ext>
            </a:extLst>
          </p:cNvPr>
          <p:cNvGraphicFramePr>
            <a:graphicFrameLocks noChangeAspect="1"/>
          </p:cNvGraphicFramePr>
          <p:nvPr>
            <p:extLst>
              <p:ext uri="{D42A27DB-BD31-4B8C-83A1-F6EECF244321}">
                <p14:modId xmlns:p14="http://schemas.microsoft.com/office/powerpoint/2010/main" val="2163359251"/>
              </p:ext>
            </p:extLst>
          </p:nvPr>
        </p:nvGraphicFramePr>
        <p:xfrm>
          <a:off x="4635500" y="2746116"/>
          <a:ext cx="4495800" cy="3471863"/>
        </p:xfrm>
        <a:graphic>
          <a:graphicData uri="http://schemas.openxmlformats.org/presentationml/2006/ole">
            <mc:AlternateContent xmlns:mc="http://schemas.openxmlformats.org/markup-compatibility/2006">
              <mc:Choice xmlns:v="urn:schemas-microsoft-com:vml" Requires="v">
                <p:oleObj spid="_x0000_s25896" name="位图图像" r:id="rId9" imgW="4686954" imgH="3619048" progId="Paint.Picture">
                  <p:embed/>
                </p:oleObj>
              </mc:Choice>
              <mc:Fallback>
                <p:oleObj name="位图图像" r:id="rId9" imgW="4686954" imgH="3619048" progId="Paint.Picture">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5500" y="2746116"/>
                        <a:ext cx="44958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1" name="Object 7">
            <a:extLst>
              <a:ext uri="{FF2B5EF4-FFF2-40B4-BE49-F238E27FC236}">
                <a16:creationId xmlns:a16="http://schemas.microsoft.com/office/drawing/2014/main" id="{5C8BC08C-947E-44B5-B257-1D2E3CD4074D}"/>
              </a:ext>
            </a:extLst>
          </p:cNvPr>
          <p:cNvGraphicFramePr>
            <a:graphicFrameLocks noChangeAspect="1"/>
          </p:cNvGraphicFramePr>
          <p:nvPr>
            <p:extLst>
              <p:ext uri="{D42A27DB-BD31-4B8C-83A1-F6EECF244321}">
                <p14:modId xmlns:p14="http://schemas.microsoft.com/office/powerpoint/2010/main" val="2354671309"/>
              </p:ext>
            </p:extLst>
          </p:nvPr>
        </p:nvGraphicFramePr>
        <p:xfrm>
          <a:off x="1524000" y="5334000"/>
          <a:ext cx="1497012" cy="593725"/>
        </p:xfrm>
        <a:graphic>
          <a:graphicData uri="http://schemas.openxmlformats.org/presentationml/2006/ole">
            <mc:AlternateContent xmlns:mc="http://schemas.openxmlformats.org/markup-compatibility/2006">
              <mc:Choice xmlns:v="urn:schemas-microsoft-com:vml" Requires="v">
                <p:oleObj spid="_x0000_s25897" name="Equation" r:id="rId11" imgW="622080" imgH="228600" progId="Equation.DSMT4">
                  <p:embed/>
                </p:oleObj>
              </mc:Choice>
              <mc:Fallback>
                <p:oleObj name="Equation" r:id="rId11" imgW="622080" imgH="228600" progId="Equation.DSMT4">
                  <p:embed/>
                  <p:pic>
                    <p:nvPicPr>
                      <p:cNvPr id="0" name="Object 7"/>
                      <p:cNvPicPr>
                        <a:picLocks noChangeAspect="1" noChangeArrowheads="1"/>
                      </p:cNvPicPr>
                      <p:nvPr/>
                    </p:nvPicPr>
                    <p:blipFill>
                      <a:blip r:embed="rId12"/>
                      <a:srcRect/>
                      <a:stretch>
                        <a:fillRect/>
                      </a:stretch>
                    </p:blipFill>
                    <p:spPr bwMode="auto">
                      <a:xfrm>
                        <a:off x="1524000" y="5334000"/>
                        <a:ext cx="1497012" cy="593725"/>
                      </a:xfrm>
                      <a:prstGeom prst="rect">
                        <a:avLst/>
                      </a:prstGeom>
                      <a:noFill/>
                      <a:ln>
                        <a:noFill/>
                      </a:ln>
                      <a:extLst/>
                    </p:spPr>
                  </p:pic>
                </p:oleObj>
              </mc:Fallback>
            </mc:AlternateContent>
          </a:graphicData>
        </a:graphic>
      </p:graphicFrame>
      <p:graphicFrame>
        <p:nvGraphicFramePr>
          <p:cNvPr id="190472" name="Object 8">
            <a:extLst>
              <a:ext uri="{FF2B5EF4-FFF2-40B4-BE49-F238E27FC236}">
                <a16:creationId xmlns:a16="http://schemas.microsoft.com/office/drawing/2014/main" id="{FC1CB4C4-22B8-4408-A015-03ECF855F2A8}"/>
              </a:ext>
            </a:extLst>
          </p:cNvPr>
          <p:cNvGraphicFramePr>
            <a:graphicFrameLocks noChangeAspect="1"/>
          </p:cNvGraphicFramePr>
          <p:nvPr>
            <p:extLst>
              <p:ext uri="{D42A27DB-BD31-4B8C-83A1-F6EECF244321}">
                <p14:modId xmlns:p14="http://schemas.microsoft.com/office/powerpoint/2010/main" val="4158083370"/>
              </p:ext>
            </p:extLst>
          </p:nvPr>
        </p:nvGraphicFramePr>
        <p:xfrm>
          <a:off x="1524000" y="5867399"/>
          <a:ext cx="1344612" cy="457201"/>
        </p:xfrm>
        <a:graphic>
          <a:graphicData uri="http://schemas.openxmlformats.org/presentationml/2006/ole">
            <mc:AlternateContent xmlns:mc="http://schemas.openxmlformats.org/markup-compatibility/2006">
              <mc:Choice xmlns:v="urn:schemas-microsoft-com:vml" Requires="v">
                <p:oleObj spid="_x0000_s25898" name="Equation" r:id="rId13" imgW="545760" imgH="203040" progId="Equation.DSMT4">
                  <p:embed/>
                </p:oleObj>
              </mc:Choice>
              <mc:Fallback>
                <p:oleObj name="Equation" r:id="rId13" imgW="545760" imgH="203040" progId="Equation.DSMT4">
                  <p:embed/>
                  <p:pic>
                    <p:nvPicPr>
                      <p:cNvPr id="0" name="Object 8"/>
                      <p:cNvPicPr>
                        <a:picLocks noChangeAspect="1" noChangeArrowheads="1"/>
                      </p:cNvPicPr>
                      <p:nvPr/>
                    </p:nvPicPr>
                    <p:blipFill>
                      <a:blip r:embed="rId14"/>
                      <a:srcRect/>
                      <a:stretch>
                        <a:fillRect/>
                      </a:stretch>
                    </p:blipFill>
                    <p:spPr bwMode="auto">
                      <a:xfrm>
                        <a:off x="1524000" y="5867399"/>
                        <a:ext cx="1344612" cy="457201"/>
                      </a:xfrm>
                      <a:prstGeom prst="rect">
                        <a:avLst/>
                      </a:prstGeom>
                      <a:noFill/>
                      <a:ln>
                        <a:noFill/>
                      </a:ln>
                      <a:extLst/>
                    </p:spPr>
                  </p:pic>
                </p:oleObj>
              </mc:Fallback>
            </mc:AlternateContent>
          </a:graphicData>
        </a:graphic>
      </p:graphicFrame>
      <p:graphicFrame>
        <p:nvGraphicFramePr>
          <p:cNvPr id="25609" name="Object 9">
            <a:extLst>
              <a:ext uri="{FF2B5EF4-FFF2-40B4-BE49-F238E27FC236}">
                <a16:creationId xmlns:a16="http://schemas.microsoft.com/office/drawing/2014/main" id="{3F077C1A-8AF1-4423-A167-1DD132760D3F}"/>
              </a:ext>
            </a:extLst>
          </p:cNvPr>
          <p:cNvGraphicFramePr>
            <a:graphicFrameLocks noChangeAspect="1"/>
          </p:cNvGraphicFramePr>
          <p:nvPr>
            <p:extLst>
              <p:ext uri="{D42A27DB-BD31-4B8C-83A1-F6EECF244321}">
                <p14:modId xmlns:p14="http://schemas.microsoft.com/office/powerpoint/2010/main" val="1032789891"/>
              </p:ext>
            </p:extLst>
          </p:nvPr>
        </p:nvGraphicFramePr>
        <p:xfrm>
          <a:off x="1068355" y="58964"/>
          <a:ext cx="5789645" cy="1292807"/>
        </p:xfrm>
        <a:graphic>
          <a:graphicData uri="http://schemas.openxmlformats.org/presentationml/2006/ole">
            <mc:AlternateContent xmlns:mc="http://schemas.openxmlformats.org/markup-compatibility/2006">
              <mc:Choice xmlns:v="urn:schemas-microsoft-com:vml" Requires="v">
                <p:oleObj spid="_x0000_s25899" name="Equation" r:id="rId15" imgW="2882880" imgH="533160" progId="Equation.DSMT4">
                  <p:embed/>
                </p:oleObj>
              </mc:Choice>
              <mc:Fallback>
                <p:oleObj name="Equation" r:id="rId15" imgW="2882880" imgH="533160" progId="Equation.DSMT4">
                  <p:embed/>
                  <p:pic>
                    <p:nvPicPr>
                      <p:cNvPr id="0" name="Object 9"/>
                      <p:cNvPicPr>
                        <a:picLocks noChangeAspect="1" noChangeArrowheads="1"/>
                      </p:cNvPicPr>
                      <p:nvPr/>
                    </p:nvPicPr>
                    <p:blipFill>
                      <a:blip r:embed="rId16"/>
                      <a:srcRect/>
                      <a:stretch>
                        <a:fillRect/>
                      </a:stretch>
                    </p:blipFill>
                    <p:spPr bwMode="auto">
                      <a:xfrm>
                        <a:off x="1068355" y="58964"/>
                        <a:ext cx="5789645" cy="1292807"/>
                      </a:xfrm>
                      <a:prstGeom prst="rect">
                        <a:avLst/>
                      </a:prstGeom>
                      <a:noFill/>
                      <a:ln>
                        <a:noFill/>
                      </a:ln>
                      <a:extLst/>
                    </p:spPr>
                  </p:pic>
                </p:oleObj>
              </mc:Fallback>
            </mc:AlternateContent>
          </a:graphicData>
        </a:graphic>
      </p:graphicFrame>
      <p:graphicFrame>
        <p:nvGraphicFramePr>
          <p:cNvPr id="190474" name="Object 10">
            <a:extLst>
              <a:ext uri="{FF2B5EF4-FFF2-40B4-BE49-F238E27FC236}">
                <a16:creationId xmlns:a16="http://schemas.microsoft.com/office/drawing/2014/main" id="{84EE14EF-09FC-4F22-B95C-8A917D72FAC7}"/>
              </a:ext>
            </a:extLst>
          </p:cNvPr>
          <p:cNvGraphicFramePr>
            <a:graphicFrameLocks noChangeAspect="1"/>
          </p:cNvGraphicFramePr>
          <p:nvPr>
            <p:extLst>
              <p:ext uri="{D42A27DB-BD31-4B8C-83A1-F6EECF244321}">
                <p14:modId xmlns:p14="http://schemas.microsoft.com/office/powerpoint/2010/main" val="1909457657"/>
              </p:ext>
            </p:extLst>
          </p:nvPr>
        </p:nvGraphicFramePr>
        <p:xfrm>
          <a:off x="4635500" y="1234651"/>
          <a:ext cx="4445000" cy="1127549"/>
        </p:xfrm>
        <a:graphic>
          <a:graphicData uri="http://schemas.openxmlformats.org/presentationml/2006/ole">
            <mc:AlternateContent xmlns:mc="http://schemas.openxmlformats.org/markup-compatibility/2006">
              <mc:Choice xmlns:v="urn:schemas-microsoft-com:vml" Requires="v">
                <p:oleObj spid="_x0000_s25900" name="Equation" r:id="rId17" imgW="2247840" imgH="469800" progId="Equation.DSMT4">
                  <p:embed/>
                </p:oleObj>
              </mc:Choice>
              <mc:Fallback>
                <p:oleObj name="Equation" r:id="rId17" imgW="2247840" imgH="469800" progId="Equation.DSMT4">
                  <p:embed/>
                  <p:pic>
                    <p:nvPicPr>
                      <p:cNvPr id="0" name="Object 10"/>
                      <p:cNvPicPr>
                        <a:picLocks noChangeAspect="1" noChangeArrowheads="1"/>
                      </p:cNvPicPr>
                      <p:nvPr/>
                    </p:nvPicPr>
                    <p:blipFill>
                      <a:blip r:embed="rId18"/>
                      <a:srcRect/>
                      <a:stretch>
                        <a:fillRect/>
                      </a:stretch>
                    </p:blipFill>
                    <p:spPr bwMode="auto">
                      <a:xfrm>
                        <a:off x="4635500" y="1234651"/>
                        <a:ext cx="4445000" cy="1127549"/>
                      </a:xfrm>
                      <a:prstGeom prst="rect">
                        <a:avLst/>
                      </a:prstGeom>
                      <a:noFill/>
                      <a:ln>
                        <a:noFill/>
                      </a:ln>
                      <a:extLst/>
                    </p:spPr>
                  </p:pic>
                </p:oleObj>
              </mc:Fallback>
            </mc:AlternateContent>
          </a:graphicData>
        </a:graphic>
      </p:graphicFrame>
      <p:sp>
        <p:nvSpPr>
          <p:cNvPr id="190475" name="Rectangle 11">
            <a:extLst>
              <a:ext uri="{FF2B5EF4-FFF2-40B4-BE49-F238E27FC236}">
                <a16:creationId xmlns:a16="http://schemas.microsoft.com/office/drawing/2014/main" id="{E16EF310-AA15-4442-871C-AF25BF79C962}"/>
              </a:ext>
            </a:extLst>
          </p:cNvPr>
          <p:cNvSpPr>
            <a:spLocks noChangeArrowheads="1"/>
          </p:cNvSpPr>
          <p:nvPr/>
        </p:nvSpPr>
        <p:spPr bwMode="auto">
          <a:xfrm>
            <a:off x="152400" y="2286000"/>
            <a:ext cx="455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系统可近似为一阶环节，极点为</a:t>
            </a:r>
          </a:p>
        </p:txBody>
      </p:sp>
      <p:sp>
        <p:nvSpPr>
          <p:cNvPr id="190476" name="Rectangle 12">
            <a:extLst>
              <a:ext uri="{FF2B5EF4-FFF2-40B4-BE49-F238E27FC236}">
                <a16:creationId xmlns:a16="http://schemas.microsoft.com/office/drawing/2014/main" id="{28DE1CB9-7CB7-4FA8-8D4A-1FFE115DFE80}"/>
              </a:ext>
            </a:extLst>
          </p:cNvPr>
          <p:cNvSpPr>
            <a:spLocks noChangeArrowheads="1"/>
          </p:cNvSpPr>
          <p:nvPr/>
        </p:nvSpPr>
        <p:spPr bwMode="auto">
          <a:xfrm>
            <a:off x="0" y="6400800"/>
            <a:ext cx="931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实际上一般误差精度情况下，当</a:t>
            </a:r>
            <a:r>
              <a:rPr lang="zh-CN" altLang="en-US">
                <a:sym typeface="Symbol" panose="05050102010706020507" pitchFamily="18" charset="2"/>
              </a:rPr>
              <a:t></a:t>
            </a:r>
            <a:r>
              <a:rPr lang="en-US" altLang="zh-CN">
                <a:sym typeface="Symbol" panose="05050102010706020507" pitchFamily="18" charset="2"/>
              </a:rPr>
              <a:t>1.5</a:t>
            </a:r>
            <a:r>
              <a:rPr lang="zh-CN" altLang="en-US">
                <a:sym typeface="Symbol" panose="05050102010706020507" pitchFamily="18" charset="2"/>
              </a:rPr>
              <a:t>时，系统可近似为一阶环节。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 calcmode="lin" valueType="num">
                                      <p:cBhvr additive="base">
                                        <p:cTn id="7" dur="500" fill="hold"/>
                                        <p:tgtEl>
                                          <p:spTgt spid="190468"/>
                                        </p:tgtEl>
                                        <p:attrNameLst>
                                          <p:attrName>ppt_x</p:attrName>
                                        </p:attrNameLst>
                                      </p:cBhvr>
                                      <p:tavLst>
                                        <p:tav tm="0">
                                          <p:val>
                                            <p:strVal val="0-#ppt_w/2"/>
                                          </p:val>
                                        </p:tav>
                                        <p:tav tm="100000">
                                          <p:val>
                                            <p:strVal val="#ppt_x"/>
                                          </p:val>
                                        </p:tav>
                                      </p:tavLst>
                                    </p:anim>
                                    <p:anim calcmode="lin" valueType="num">
                                      <p:cBhvr additive="base">
                                        <p:cTn id="8" dur="500" fill="hold"/>
                                        <p:tgtEl>
                                          <p:spTgt spid="190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90466"/>
                                        </p:tgtEl>
                                        <p:attrNameLst>
                                          <p:attrName>style.visibility</p:attrName>
                                        </p:attrNameLst>
                                      </p:cBhvr>
                                      <p:to>
                                        <p:strVal val="visible"/>
                                      </p:to>
                                    </p:set>
                                    <p:animEffect transition="in" filter="box(in)">
                                      <p:cBhvr>
                                        <p:cTn id="13" dur="500"/>
                                        <p:tgtEl>
                                          <p:spTgt spid="1904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90474"/>
                                        </p:tgtEl>
                                        <p:attrNameLst>
                                          <p:attrName>style.visibility</p:attrName>
                                        </p:attrNameLst>
                                      </p:cBhvr>
                                      <p:to>
                                        <p:strVal val="visible"/>
                                      </p:to>
                                    </p:set>
                                    <p:animEffect transition="in" filter="box(in)">
                                      <p:cBhvr>
                                        <p:cTn id="18" dur="500"/>
                                        <p:tgtEl>
                                          <p:spTgt spid="1904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0475">
                                            <p:txEl>
                                              <p:pRg st="0" end="0"/>
                                            </p:txEl>
                                          </p:spTgt>
                                        </p:tgtEl>
                                        <p:attrNameLst>
                                          <p:attrName>style.visibility</p:attrName>
                                        </p:attrNameLst>
                                      </p:cBhvr>
                                      <p:to>
                                        <p:strVal val="visible"/>
                                      </p:to>
                                    </p:set>
                                    <p:animEffect transition="in" filter="blinds(horizontal)">
                                      <p:cBhvr>
                                        <p:cTn id="23" dur="500"/>
                                        <p:tgtEl>
                                          <p:spTgt spid="19047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0467"/>
                                        </p:tgtEl>
                                        <p:attrNameLst>
                                          <p:attrName>style.visibility</p:attrName>
                                        </p:attrNameLst>
                                      </p:cBhvr>
                                      <p:to>
                                        <p:strVal val="visible"/>
                                      </p:to>
                                    </p:set>
                                    <p:animEffect transition="in" filter="blinds(horizontal)">
                                      <p:cBhvr>
                                        <p:cTn id="28" dur="500"/>
                                        <p:tgtEl>
                                          <p:spTgt spid="1904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90469"/>
                                        </p:tgtEl>
                                        <p:attrNameLst>
                                          <p:attrName>style.visibility</p:attrName>
                                        </p:attrNameLst>
                                      </p:cBhvr>
                                      <p:to>
                                        <p:strVal val="visible"/>
                                      </p:to>
                                    </p:set>
                                    <p:animEffect transition="in" filter="blinds(horizontal)">
                                      <p:cBhvr>
                                        <p:cTn id="33" dur="500"/>
                                        <p:tgtEl>
                                          <p:spTgt spid="1904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190471"/>
                                        </p:tgtEl>
                                        <p:attrNameLst>
                                          <p:attrName>style.visibility</p:attrName>
                                        </p:attrNameLst>
                                      </p:cBhvr>
                                      <p:to>
                                        <p:strVal val="visible"/>
                                      </p:to>
                                    </p:set>
                                    <p:animEffect transition="in" filter="box(in)">
                                      <p:cBhvr>
                                        <p:cTn id="38" dur="500"/>
                                        <p:tgtEl>
                                          <p:spTgt spid="1904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90472"/>
                                        </p:tgtEl>
                                        <p:attrNameLst>
                                          <p:attrName>style.visibility</p:attrName>
                                        </p:attrNameLst>
                                      </p:cBhvr>
                                      <p:to>
                                        <p:strVal val="visible"/>
                                      </p:to>
                                    </p:set>
                                    <p:animEffect transition="in" filter="box(in)">
                                      <p:cBhvr>
                                        <p:cTn id="43" dur="500"/>
                                        <p:tgtEl>
                                          <p:spTgt spid="1904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190470"/>
                                        </p:tgtEl>
                                        <p:attrNameLst>
                                          <p:attrName>style.visibility</p:attrName>
                                        </p:attrNameLst>
                                      </p:cBhvr>
                                      <p:to>
                                        <p:strVal val="visible"/>
                                      </p:to>
                                    </p:set>
                                    <p:animEffect transition="in" filter="box(in)">
                                      <p:cBhvr>
                                        <p:cTn id="48" dur="500"/>
                                        <p:tgtEl>
                                          <p:spTgt spid="1904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90476">
                                            <p:txEl>
                                              <p:pRg st="0" end="0"/>
                                            </p:txEl>
                                          </p:spTgt>
                                        </p:tgtEl>
                                        <p:attrNameLst>
                                          <p:attrName>style.visibility</p:attrName>
                                        </p:attrNameLst>
                                      </p:cBhvr>
                                      <p:to>
                                        <p:strVal val="visible"/>
                                      </p:to>
                                    </p:set>
                                    <p:animEffect transition="in" filter="box(in)">
                                      <p:cBhvr>
                                        <p:cTn id="53" dur="500"/>
                                        <p:tgtEl>
                                          <p:spTgt spid="1904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utoUpdateAnimBg="0"/>
      <p:bldP spid="190475" grpId="0" build="p" autoUpdateAnimBg="0"/>
      <p:bldP spid="19047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BD4E751A-AAB7-4B2A-83B1-71A78848333F}"/>
              </a:ext>
            </a:extLst>
          </p:cNvPr>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7DA8672A-14CA-4F6D-99E9-6B927F094DE8}" type="slidenum">
              <a:rPr lang="en-US" altLang="zh-CN" sz="1200" b="0">
                <a:solidFill>
                  <a:schemeClr val="tx1"/>
                </a:solidFill>
                <a:latin typeface="Arial Black" panose="020B0A04020102020204" pitchFamily="34" charset="0"/>
              </a:rPr>
              <a:pPr algn="r" eaLnBrk="1" hangingPunct="1">
                <a:spcBef>
                  <a:spcPct val="0"/>
                </a:spcBef>
                <a:buClrTx/>
                <a:buSzTx/>
                <a:buFont typeface="Arial" panose="020B0604020202020204" pitchFamily="34" charset="0"/>
                <a:buNone/>
              </a:pPr>
              <a:t>2</a:t>
            </a:fld>
            <a:endParaRPr lang="en-US" altLang="zh-CN" sz="1200" b="0">
              <a:solidFill>
                <a:schemeClr val="tx1"/>
              </a:solidFill>
              <a:latin typeface="Arial Black" panose="020B0A04020102020204" pitchFamily="34" charset="0"/>
            </a:endParaRPr>
          </a:p>
        </p:txBody>
      </p:sp>
      <p:sp>
        <p:nvSpPr>
          <p:cNvPr id="7171" name="Rectangle 5">
            <a:extLst>
              <a:ext uri="{FF2B5EF4-FFF2-40B4-BE49-F238E27FC236}">
                <a16:creationId xmlns:a16="http://schemas.microsoft.com/office/drawing/2014/main" id="{C96BBF28-CFFB-4949-907A-9B47D163599B}"/>
              </a:ext>
            </a:extLst>
          </p:cNvPr>
          <p:cNvSpPr>
            <a:spLocks noChangeArrowheads="1"/>
          </p:cNvSpPr>
          <p:nvPr/>
        </p:nvSpPr>
        <p:spPr bwMode="auto">
          <a:xfrm>
            <a:off x="682625" y="1349375"/>
            <a:ext cx="79248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1905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defRPr/>
            </a:pPr>
            <a:r>
              <a:rPr lang="zh-CN" altLang="en-US" sz="2400" b="1" dirty="0">
                <a:solidFill>
                  <a:srgbClr val="FFFF00"/>
                </a:solidFill>
                <a:latin typeface="宋体" panose="02010600030101010101" pitchFamily="2" charset="-122"/>
              </a:rPr>
              <a:t>   在时间域进行分析时，为了比较不同系统的控制性能需要规定一些具有典型意义的输入信号建立分析比较的基础。这些信号称为控制系统的</a:t>
            </a:r>
            <a:r>
              <a:rPr lang="zh-CN" altLang="en-US" sz="2400" b="1" dirty="0">
                <a:solidFill>
                  <a:srgbClr val="FF0000"/>
                </a:solidFill>
                <a:latin typeface="宋体" panose="02010600030101010101" pitchFamily="2" charset="-122"/>
              </a:rPr>
              <a:t>典型输入信号</a:t>
            </a:r>
            <a:r>
              <a:rPr lang="zh-CN" altLang="en-US" sz="2400" b="1" dirty="0">
                <a:solidFill>
                  <a:srgbClr val="FFFF00"/>
                </a:solidFill>
                <a:latin typeface="宋体" panose="02010600030101010101" pitchFamily="2" charset="-122"/>
              </a:rPr>
              <a:t>。</a:t>
            </a:r>
          </a:p>
          <a:p>
            <a:pPr marL="360000" eaLnBrk="1" hangingPunct="1">
              <a:lnSpc>
                <a:spcPct val="130000"/>
              </a:lnSpc>
              <a:buFont typeface="Wingdings" panose="05000000000000000000" pitchFamily="2" charset="2"/>
              <a:buNone/>
              <a:defRPr/>
            </a:pPr>
            <a:r>
              <a:rPr lang="zh-CN" altLang="en-US" sz="2400" b="1" dirty="0">
                <a:solidFill>
                  <a:srgbClr val="FFFF00"/>
                </a:solidFill>
                <a:latin typeface="宋体" panose="02010600030101010101" pitchFamily="2" charset="-122"/>
              </a:rPr>
              <a:t> 对典型输入信号的要求</a:t>
            </a:r>
          </a:p>
          <a:p>
            <a:pPr lvl="3" eaLnBrk="1" hangingPunct="1">
              <a:lnSpc>
                <a:spcPct val="130000"/>
              </a:lnSpc>
              <a:buClr>
                <a:srgbClr val="FD3D09"/>
              </a:buClr>
              <a:buSzTx/>
              <a:buFont typeface="Wingdings" panose="05000000000000000000" pitchFamily="2" charset="2"/>
              <a:buChar char="ü"/>
              <a:defRPr/>
            </a:pPr>
            <a:r>
              <a:rPr lang="zh-CN" altLang="en-US" sz="2400" b="1" dirty="0">
                <a:solidFill>
                  <a:srgbClr val="FFFF00"/>
                </a:solidFill>
                <a:latin typeface="宋体" panose="02010600030101010101" pitchFamily="2" charset="-122"/>
              </a:rPr>
              <a:t>形式简单，便于解析分析</a:t>
            </a:r>
          </a:p>
          <a:p>
            <a:pPr lvl="3" eaLnBrk="1" hangingPunct="1">
              <a:lnSpc>
                <a:spcPct val="130000"/>
              </a:lnSpc>
              <a:buClr>
                <a:srgbClr val="FD3D09"/>
              </a:buClr>
              <a:buSzTx/>
              <a:buFont typeface="Wingdings" panose="05000000000000000000" pitchFamily="2" charset="2"/>
              <a:buChar char="ü"/>
              <a:defRPr/>
            </a:pPr>
            <a:r>
              <a:rPr lang="zh-CN" altLang="en-US" sz="2400" b="1" dirty="0">
                <a:solidFill>
                  <a:srgbClr val="FFFF00"/>
                </a:solidFill>
                <a:latin typeface="宋体" panose="02010600030101010101" pitchFamily="2" charset="-122"/>
              </a:rPr>
              <a:t>具有工程意义</a:t>
            </a:r>
            <a:endParaRPr lang="en-US" altLang="zh-CN" sz="2400" b="1" dirty="0">
              <a:solidFill>
                <a:srgbClr val="FFFF00"/>
              </a:solidFill>
              <a:latin typeface="宋体" panose="02010600030101010101" pitchFamily="2" charset="-122"/>
            </a:endParaRPr>
          </a:p>
          <a:p>
            <a:pPr marL="360000" lvl="3" eaLnBrk="1" hangingPunct="1">
              <a:lnSpc>
                <a:spcPct val="130000"/>
              </a:lnSpc>
              <a:buClr>
                <a:srgbClr val="FD3D09"/>
              </a:buClr>
              <a:buSzTx/>
              <a:buFont typeface="Wingdings" panose="05000000000000000000" pitchFamily="2" charset="2"/>
              <a:buNone/>
              <a:defRPr/>
            </a:pPr>
            <a:r>
              <a:rPr lang="zh-CN" altLang="en-US" sz="2400" b="1" dirty="0">
                <a:solidFill>
                  <a:srgbClr val="FFFF00"/>
                </a:solidFill>
                <a:latin typeface="宋体" panose="02010600030101010101" pitchFamily="2" charset="-122"/>
              </a:rPr>
              <a:t>典型输入信号有阶跃信号、斜坡信号、抛物线信号、脉冲信号、正弦信号等。</a:t>
            </a:r>
            <a:endParaRPr lang="en-US" altLang="zh-CN" sz="2400" b="1" dirty="0">
              <a:solidFill>
                <a:srgbClr val="FFFF00"/>
              </a:solidFill>
              <a:latin typeface="宋体" panose="02010600030101010101" pitchFamily="2" charset="-122"/>
            </a:endParaRPr>
          </a:p>
        </p:txBody>
      </p:sp>
      <p:sp>
        <p:nvSpPr>
          <p:cNvPr id="6148" name="Rectangle 4">
            <a:extLst>
              <a:ext uri="{FF2B5EF4-FFF2-40B4-BE49-F238E27FC236}">
                <a16:creationId xmlns:a16="http://schemas.microsoft.com/office/drawing/2014/main" id="{7182A1B8-D77C-4F4C-8169-F92E2B8B0919}"/>
              </a:ext>
            </a:extLst>
          </p:cNvPr>
          <p:cNvSpPr txBox="1">
            <a:spLocks noRot="1" noChangeArrowheads="1"/>
          </p:cNvSpPr>
          <p:nvPr/>
        </p:nvSpPr>
        <p:spPr bwMode="auto">
          <a:xfrm>
            <a:off x="374650" y="304800"/>
            <a:ext cx="8540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宋体" panose="02010600030101010101" pitchFamily="2" charset="-122"/>
              </a:rPr>
              <a:t>3.2.1 </a:t>
            </a:r>
            <a:r>
              <a:rPr lang="zh-CN" altLang="en-US" sz="2800">
                <a:latin typeface="Times New Roman" panose="02020603050405020304" pitchFamily="18" charset="0"/>
              </a:rPr>
              <a:t>典型输入信号</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ou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ox(ou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ox(ou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ox(ou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ox(out)">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4"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79B19846-0EBD-459B-8B31-57B6BE8A524D}"/>
              </a:ext>
            </a:extLst>
          </p:cNvPr>
          <p:cNvSpPr>
            <a:spLocks noRot="1" noChangeArrowheads="1"/>
          </p:cNvSpPr>
          <p:nvPr/>
        </p:nvSpPr>
        <p:spPr bwMode="auto">
          <a:xfrm>
            <a:off x="0" y="0"/>
            <a:ext cx="54895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dirty="0"/>
              <a:t> </a:t>
            </a:r>
            <a:r>
              <a:rPr lang="en-US" altLang="zh-CN" dirty="0"/>
              <a:t>2</a:t>
            </a:r>
            <a:r>
              <a:rPr lang="zh-CN" altLang="en-US" dirty="0"/>
              <a:t>） </a:t>
            </a:r>
            <a:r>
              <a:rPr lang="en-US" altLang="zh-CN" dirty="0">
                <a:latin typeface="Symbol" panose="05050102010706020507" pitchFamily="18" charset="2"/>
                <a:cs typeface="Times New Roman" panose="02020603050405020304" pitchFamily="18" charset="0"/>
              </a:rPr>
              <a:t>z</a:t>
            </a:r>
            <a:r>
              <a:rPr lang="en-US" altLang="zh-CN" dirty="0"/>
              <a:t> =</a:t>
            </a:r>
            <a:r>
              <a:rPr lang="zh-CN" altLang="en-US" dirty="0"/>
              <a:t>１，称为临界阻尼情况</a:t>
            </a:r>
          </a:p>
          <a:p>
            <a:pPr eaLnBrk="1" hangingPunct="1">
              <a:spcBef>
                <a:spcPct val="0"/>
              </a:spcBef>
              <a:buFontTx/>
              <a:buNone/>
            </a:pPr>
            <a:r>
              <a:rPr lang="zh-CN" altLang="en-US" dirty="0"/>
              <a:t>        此时系统有两个相等的实数特征根：           </a:t>
            </a:r>
            <a:r>
              <a:rPr lang="en-US" altLang="zh-CN" dirty="0" err="1">
                <a:latin typeface="Times New Roman" panose="02020603050405020304" pitchFamily="18" charset="0"/>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s</a:t>
            </a:r>
            <a:r>
              <a:rPr lang="en-US" altLang="zh-CN" baseline="-30000" dirty="0">
                <a:latin typeface="Times New Roman" panose="02020603050405020304" pitchFamily="18" charset="0"/>
                <a:cs typeface="Times New Roman" panose="02020603050405020304" pitchFamily="18" charset="0"/>
              </a:rPr>
              <a:t> 2</a:t>
            </a:r>
            <a:r>
              <a:rPr lang="en-US" altLang="zh-CN" dirty="0">
                <a:latin typeface="Times New Roman" panose="02020603050405020304" pitchFamily="18" charset="0"/>
                <a:cs typeface="Times New Roman" panose="02020603050405020304" pitchFamily="18" charset="0"/>
              </a:rPr>
              <a:t>= -</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endParaRPr lang="en-US" altLang="zh-CN" baseline="-30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dirty="0"/>
              <a:t>         </a:t>
            </a:r>
            <a:r>
              <a:rPr lang="zh-CN" altLang="en-US" dirty="0"/>
              <a:t>根的分布如图</a:t>
            </a:r>
          </a:p>
        </p:txBody>
      </p:sp>
      <p:graphicFrame>
        <p:nvGraphicFramePr>
          <p:cNvPr id="191491" name="Object 3">
            <a:extLst>
              <a:ext uri="{FF2B5EF4-FFF2-40B4-BE49-F238E27FC236}">
                <a16:creationId xmlns:a16="http://schemas.microsoft.com/office/drawing/2014/main" id="{FB471B69-2F89-4B5D-847E-D1537CAFEAD4}"/>
              </a:ext>
            </a:extLst>
          </p:cNvPr>
          <p:cNvGraphicFramePr>
            <a:graphicFrameLocks noChangeAspect="1"/>
          </p:cNvGraphicFramePr>
          <p:nvPr>
            <p:extLst>
              <p:ext uri="{D42A27DB-BD31-4B8C-83A1-F6EECF244321}">
                <p14:modId xmlns:p14="http://schemas.microsoft.com/office/powerpoint/2010/main" val="1739561595"/>
              </p:ext>
            </p:extLst>
          </p:nvPr>
        </p:nvGraphicFramePr>
        <p:xfrm>
          <a:off x="1066800" y="1866124"/>
          <a:ext cx="4800600" cy="1066394"/>
        </p:xfrm>
        <a:graphic>
          <a:graphicData uri="http://schemas.openxmlformats.org/presentationml/2006/ole">
            <mc:AlternateContent xmlns:mc="http://schemas.openxmlformats.org/markup-compatibility/2006">
              <mc:Choice xmlns:v="urn:schemas-microsoft-com:vml" Requires="v">
                <p:oleObj spid="_x0000_s26811" name="Equation" r:id="rId3" imgW="2552400" imgH="457200" progId="Equation.DSMT4">
                  <p:embed/>
                </p:oleObj>
              </mc:Choice>
              <mc:Fallback>
                <p:oleObj name="Equation" r:id="rId3" imgW="2552400" imgH="457200" progId="Equation.DSMT4">
                  <p:embed/>
                  <p:pic>
                    <p:nvPicPr>
                      <p:cNvPr id="0" name="Object 3"/>
                      <p:cNvPicPr>
                        <a:picLocks noChangeAspect="1" noChangeArrowheads="1"/>
                      </p:cNvPicPr>
                      <p:nvPr/>
                    </p:nvPicPr>
                    <p:blipFill>
                      <a:blip r:embed="rId4"/>
                      <a:srcRect/>
                      <a:stretch>
                        <a:fillRect/>
                      </a:stretch>
                    </p:blipFill>
                    <p:spPr bwMode="auto">
                      <a:xfrm>
                        <a:off x="1066800" y="1866124"/>
                        <a:ext cx="4800600" cy="1066394"/>
                      </a:xfrm>
                      <a:prstGeom prst="rect">
                        <a:avLst/>
                      </a:prstGeom>
                      <a:noFill/>
                      <a:ln>
                        <a:noFill/>
                      </a:ln>
                      <a:extLst/>
                    </p:spPr>
                  </p:pic>
                </p:oleObj>
              </mc:Fallback>
            </mc:AlternateContent>
          </a:graphicData>
        </a:graphic>
      </p:graphicFrame>
      <p:graphicFrame>
        <p:nvGraphicFramePr>
          <p:cNvPr id="191492" name="Object 4">
            <a:extLst>
              <a:ext uri="{FF2B5EF4-FFF2-40B4-BE49-F238E27FC236}">
                <a16:creationId xmlns:a16="http://schemas.microsoft.com/office/drawing/2014/main" id="{BC028FA7-C5CB-4E2E-BD2E-35DD0E04DEC3}"/>
              </a:ext>
            </a:extLst>
          </p:cNvPr>
          <p:cNvGraphicFramePr>
            <a:graphicFrameLocks noChangeAspect="1"/>
          </p:cNvGraphicFramePr>
          <p:nvPr>
            <p:extLst>
              <p:ext uri="{D42A27DB-BD31-4B8C-83A1-F6EECF244321}">
                <p14:modId xmlns:p14="http://schemas.microsoft.com/office/powerpoint/2010/main" val="3875038579"/>
              </p:ext>
            </p:extLst>
          </p:nvPr>
        </p:nvGraphicFramePr>
        <p:xfrm>
          <a:off x="358775" y="3741736"/>
          <a:ext cx="4670425" cy="830264"/>
        </p:xfrm>
        <a:graphic>
          <a:graphicData uri="http://schemas.openxmlformats.org/presentationml/2006/ole">
            <mc:AlternateContent xmlns:mc="http://schemas.openxmlformats.org/markup-compatibility/2006">
              <mc:Choice xmlns:v="urn:schemas-microsoft-com:vml" Requires="v">
                <p:oleObj spid="_x0000_s26812" name="Equation" r:id="rId5" imgW="1358640" imgH="241200" progId="Equation.DSMT4">
                  <p:embed/>
                </p:oleObj>
              </mc:Choice>
              <mc:Fallback>
                <p:oleObj name="Equation" r:id="rId5" imgW="1358640" imgH="241200" progId="Equation.DSMT4">
                  <p:embed/>
                  <p:pic>
                    <p:nvPicPr>
                      <p:cNvPr id="0" name="Object 4"/>
                      <p:cNvPicPr>
                        <a:picLocks noChangeAspect="1" noChangeArrowheads="1"/>
                      </p:cNvPicPr>
                      <p:nvPr/>
                    </p:nvPicPr>
                    <p:blipFill>
                      <a:blip r:embed="rId6"/>
                      <a:srcRect/>
                      <a:stretch>
                        <a:fillRect/>
                      </a:stretch>
                    </p:blipFill>
                    <p:spPr bwMode="auto">
                      <a:xfrm>
                        <a:off x="358775" y="3741736"/>
                        <a:ext cx="4670425" cy="830264"/>
                      </a:xfrm>
                      <a:prstGeom prst="rect">
                        <a:avLst/>
                      </a:prstGeom>
                      <a:noFill/>
                      <a:ln>
                        <a:noFill/>
                      </a:ln>
                      <a:extLst/>
                    </p:spPr>
                  </p:pic>
                </p:oleObj>
              </mc:Fallback>
            </mc:AlternateContent>
          </a:graphicData>
        </a:graphic>
      </p:graphicFrame>
      <p:sp>
        <p:nvSpPr>
          <p:cNvPr id="191493" name="Rectangle 5">
            <a:extLst>
              <a:ext uri="{FF2B5EF4-FFF2-40B4-BE49-F238E27FC236}">
                <a16:creationId xmlns:a16="http://schemas.microsoft.com/office/drawing/2014/main" id="{3B652AF4-74E7-4114-921A-951F9F4D2A12}"/>
              </a:ext>
            </a:extLst>
          </p:cNvPr>
          <p:cNvSpPr>
            <a:spLocks noChangeArrowheads="1"/>
          </p:cNvSpPr>
          <p:nvPr/>
        </p:nvSpPr>
        <p:spPr bwMode="auto">
          <a:xfrm>
            <a:off x="0" y="2895600"/>
            <a:ext cx="5334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取</a:t>
            </a:r>
            <a:r>
              <a:rPr lang="en-US" altLang="zh-CN"/>
              <a:t>C(s)</a:t>
            </a:r>
            <a:r>
              <a:rPr lang="zh-CN" altLang="en-US"/>
              <a:t>的拉氏反变换，求得临界阻尼二阶系统的单位阶跃响应为</a:t>
            </a:r>
          </a:p>
        </p:txBody>
      </p:sp>
      <p:graphicFrame>
        <p:nvGraphicFramePr>
          <p:cNvPr id="191494" name="Object 6">
            <a:extLst>
              <a:ext uri="{FF2B5EF4-FFF2-40B4-BE49-F238E27FC236}">
                <a16:creationId xmlns:a16="http://schemas.microsoft.com/office/drawing/2014/main" id="{3965B903-1222-421C-9D3A-15EB749AD63C}"/>
              </a:ext>
            </a:extLst>
          </p:cNvPr>
          <p:cNvGraphicFramePr>
            <a:graphicFrameLocks noChangeAspect="1"/>
          </p:cNvGraphicFramePr>
          <p:nvPr/>
        </p:nvGraphicFramePr>
        <p:xfrm>
          <a:off x="6781800" y="0"/>
          <a:ext cx="2200275" cy="1857375"/>
        </p:xfrm>
        <a:graphic>
          <a:graphicData uri="http://schemas.openxmlformats.org/presentationml/2006/ole">
            <mc:AlternateContent xmlns:mc="http://schemas.openxmlformats.org/markup-compatibility/2006">
              <mc:Choice xmlns:v="urn:schemas-microsoft-com:vml" Requires="v">
                <p:oleObj spid="_x0000_s26813" name="位图图像" r:id="rId7" imgW="2200582" imgH="1857143" progId="Paint.Picture">
                  <p:embed/>
                </p:oleObj>
              </mc:Choice>
              <mc:Fallback>
                <p:oleObj name="位图图像" r:id="rId7" imgW="2200582" imgH="1857143"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0"/>
                        <a:ext cx="22002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5" name="Rectangle 7">
            <a:extLst>
              <a:ext uri="{FF2B5EF4-FFF2-40B4-BE49-F238E27FC236}">
                <a16:creationId xmlns:a16="http://schemas.microsoft.com/office/drawing/2014/main" id="{BF848A7B-0CE8-4710-8609-2545108EA3CF}"/>
              </a:ext>
            </a:extLst>
          </p:cNvPr>
          <p:cNvSpPr>
            <a:spLocks noChangeArrowheads="1"/>
          </p:cNvSpPr>
          <p:nvPr/>
        </p:nvSpPr>
        <p:spPr bwMode="auto">
          <a:xfrm>
            <a:off x="228600" y="5029200"/>
            <a:ext cx="45720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t>特征：它既无超调，也无振荡，是一个单调的响应过程；且一般上升速度比过阻尼快。</a:t>
            </a:r>
          </a:p>
          <a:p>
            <a:pPr eaLnBrk="1" hangingPunct="1">
              <a:spcBef>
                <a:spcPct val="0"/>
              </a:spcBef>
              <a:buFontTx/>
              <a:buNone/>
            </a:pPr>
            <a:r>
              <a:rPr lang="zh-CN" altLang="en-US" dirty="0"/>
              <a:t>稳态误差也为零。</a:t>
            </a:r>
          </a:p>
        </p:txBody>
      </p:sp>
      <p:graphicFrame>
        <p:nvGraphicFramePr>
          <p:cNvPr id="191496" name="Object 8">
            <a:extLst>
              <a:ext uri="{FF2B5EF4-FFF2-40B4-BE49-F238E27FC236}">
                <a16:creationId xmlns:a16="http://schemas.microsoft.com/office/drawing/2014/main" id="{81476B58-A148-4B6A-AD5E-3552BD3BC8F2}"/>
              </a:ext>
            </a:extLst>
          </p:cNvPr>
          <p:cNvGraphicFramePr>
            <a:graphicFrameLocks noChangeAspect="1"/>
          </p:cNvGraphicFramePr>
          <p:nvPr/>
        </p:nvGraphicFramePr>
        <p:xfrm>
          <a:off x="6257925" y="2743200"/>
          <a:ext cx="2886075" cy="2124075"/>
        </p:xfrm>
        <a:graphic>
          <a:graphicData uri="http://schemas.openxmlformats.org/presentationml/2006/ole">
            <mc:AlternateContent xmlns:mc="http://schemas.openxmlformats.org/markup-compatibility/2006">
              <mc:Choice xmlns:v="urn:schemas-microsoft-com:vml" Requires="v">
                <p:oleObj spid="_x0000_s26814" name="位图图像" r:id="rId9" imgW="2886478" imgH="2123810" progId="Paint.Picture">
                  <p:embed/>
                </p:oleObj>
              </mc:Choice>
              <mc:Fallback>
                <p:oleObj name="位图图像" r:id="rId9" imgW="2886478" imgH="2123810" progId="Paint.Picture">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925" y="2743200"/>
                        <a:ext cx="28860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7" name="Object 9">
            <a:extLst>
              <a:ext uri="{FF2B5EF4-FFF2-40B4-BE49-F238E27FC236}">
                <a16:creationId xmlns:a16="http://schemas.microsoft.com/office/drawing/2014/main" id="{2B73F594-B79D-4A12-AB5C-6A0959A9595C}"/>
              </a:ext>
            </a:extLst>
          </p:cNvPr>
          <p:cNvGraphicFramePr>
            <a:graphicFrameLocks noChangeAspect="1"/>
          </p:cNvGraphicFramePr>
          <p:nvPr/>
        </p:nvGraphicFramePr>
        <p:xfrm>
          <a:off x="5324475" y="4800600"/>
          <a:ext cx="3819525" cy="1895475"/>
        </p:xfrm>
        <a:graphic>
          <a:graphicData uri="http://schemas.openxmlformats.org/presentationml/2006/ole">
            <mc:AlternateContent xmlns:mc="http://schemas.openxmlformats.org/markup-compatibility/2006">
              <mc:Choice xmlns:v="urn:schemas-microsoft-com:vml" Requires="v">
                <p:oleObj spid="_x0000_s26815" name="位图图像" r:id="rId11" imgW="3820058" imgH="1895238" progId="Paint.Picture">
                  <p:embed/>
                </p:oleObj>
              </mc:Choice>
              <mc:Fallback>
                <p:oleObj name="位图图像" r:id="rId11" imgW="3820058" imgH="1895238" progId="Paint.Pictur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4475" y="4800600"/>
                        <a:ext cx="38195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8" name="Rectangle 10">
            <a:extLst>
              <a:ext uri="{FF2B5EF4-FFF2-40B4-BE49-F238E27FC236}">
                <a16:creationId xmlns:a16="http://schemas.microsoft.com/office/drawing/2014/main" id="{313705EB-B889-4944-A520-C0733B1A5866}"/>
              </a:ext>
            </a:extLst>
          </p:cNvPr>
          <p:cNvSpPr>
            <a:spLocks noChangeArrowheads="1"/>
          </p:cNvSpPr>
          <p:nvPr/>
        </p:nvSpPr>
        <p:spPr bwMode="auto">
          <a:xfrm>
            <a:off x="381000" y="45720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响应曲线如图所示，</a:t>
            </a:r>
          </a:p>
        </p:txBody>
      </p:sp>
      <p:sp>
        <p:nvSpPr>
          <p:cNvPr id="191499" name="Rectangle 11">
            <a:extLst>
              <a:ext uri="{FF2B5EF4-FFF2-40B4-BE49-F238E27FC236}">
                <a16:creationId xmlns:a16="http://schemas.microsoft.com/office/drawing/2014/main" id="{C45BD1DD-9DA8-46A2-9D94-F2A28689A2CE}"/>
              </a:ext>
            </a:extLst>
          </p:cNvPr>
          <p:cNvSpPr>
            <a:spLocks noChangeArrowheads="1"/>
          </p:cNvSpPr>
          <p:nvPr/>
        </p:nvSpPr>
        <p:spPr bwMode="auto">
          <a:xfrm>
            <a:off x="381000" y="1447800"/>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系统输出的拉氏变换为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490">
                                            <p:txEl>
                                              <p:pRg st="0" end="0"/>
                                            </p:txEl>
                                          </p:spTgt>
                                        </p:tgtEl>
                                        <p:attrNameLst>
                                          <p:attrName>style.visibility</p:attrName>
                                        </p:attrNameLst>
                                      </p:cBhvr>
                                      <p:to>
                                        <p:strVal val="visible"/>
                                      </p:to>
                                    </p:set>
                                    <p:animEffect transition="in" filter="dissolve">
                                      <p:cBhvr>
                                        <p:cTn id="7" dur="500"/>
                                        <p:tgtEl>
                                          <p:spTgt spid="191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490">
                                            <p:txEl>
                                              <p:pRg st="1" end="1"/>
                                            </p:txEl>
                                          </p:spTgt>
                                        </p:tgtEl>
                                        <p:attrNameLst>
                                          <p:attrName>style.visibility</p:attrName>
                                        </p:attrNameLst>
                                      </p:cBhvr>
                                      <p:to>
                                        <p:strVal val="visible"/>
                                      </p:to>
                                    </p:set>
                                    <p:animEffect transition="in" filter="dissolve">
                                      <p:cBhvr>
                                        <p:cTn id="12" dur="500"/>
                                        <p:tgtEl>
                                          <p:spTgt spid="1914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490">
                                            <p:txEl>
                                              <p:pRg st="2" end="2"/>
                                            </p:txEl>
                                          </p:spTgt>
                                        </p:tgtEl>
                                        <p:attrNameLst>
                                          <p:attrName>style.visibility</p:attrName>
                                        </p:attrNameLst>
                                      </p:cBhvr>
                                      <p:to>
                                        <p:strVal val="visible"/>
                                      </p:to>
                                    </p:set>
                                    <p:animEffect transition="in" filter="dissolve">
                                      <p:cBhvr>
                                        <p:cTn id="17" dur="500"/>
                                        <p:tgtEl>
                                          <p:spTgt spid="1914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191494"/>
                                        </p:tgtEl>
                                        <p:attrNameLst>
                                          <p:attrName>style.visibility</p:attrName>
                                        </p:attrNameLst>
                                      </p:cBhvr>
                                      <p:to>
                                        <p:strVal val="visible"/>
                                      </p:to>
                                    </p:set>
                                    <p:anim calcmode="lin" valueType="num">
                                      <p:cBhvr additive="base">
                                        <p:cTn id="22" dur="500" fill="hold"/>
                                        <p:tgtEl>
                                          <p:spTgt spid="191494"/>
                                        </p:tgtEl>
                                        <p:attrNameLst>
                                          <p:attrName>ppt_x</p:attrName>
                                        </p:attrNameLst>
                                      </p:cBhvr>
                                      <p:tavLst>
                                        <p:tav tm="0">
                                          <p:val>
                                            <p:strVal val="1+#ppt_w/2"/>
                                          </p:val>
                                        </p:tav>
                                        <p:tav tm="100000">
                                          <p:val>
                                            <p:strVal val="#ppt_x"/>
                                          </p:val>
                                        </p:tav>
                                      </p:tavLst>
                                    </p:anim>
                                    <p:anim calcmode="lin" valueType="num">
                                      <p:cBhvr additive="base">
                                        <p:cTn id="23"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91499">
                                            <p:txEl>
                                              <p:pRg st="0" end="0"/>
                                            </p:txEl>
                                          </p:spTgt>
                                        </p:tgtEl>
                                        <p:attrNameLst>
                                          <p:attrName>style.visibility</p:attrName>
                                        </p:attrNameLst>
                                      </p:cBhvr>
                                      <p:to>
                                        <p:strVal val="visible"/>
                                      </p:to>
                                    </p:set>
                                    <p:animEffect transition="in" filter="barn(outHorizontal)">
                                      <p:cBhvr>
                                        <p:cTn id="28" dur="500"/>
                                        <p:tgtEl>
                                          <p:spTgt spid="191499">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91491"/>
                                        </p:tgtEl>
                                        <p:attrNameLst>
                                          <p:attrName>style.visibility</p:attrName>
                                        </p:attrNameLst>
                                      </p:cBhvr>
                                      <p:to>
                                        <p:strVal val="visible"/>
                                      </p:to>
                                    </p:set>
                                    <p:animEffect transition="in" filter="checkerboard(across)">
                                      <p:cBhvr>
                                        <p:cTn id="33" dur="500"/>
                                        <p:tgtEl>
                                          <p:spTgt spid="19149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91493">
                                            <p:txEl>
                                              <p:pRg st="0" end="0"/>
                                            </p:txEl>
                                          </p:spTgt>
                                        </p:tgtEl>
                                        <p:attrNameLst>
                                          <p:attrName>style.visibility</p:attrName>
                                        </p:attrNameLst>
                                      </p:cBhvr>
                                      <p:to>
                                        <p:strVal val="visible"/>
                                      </p:to>
                                    </p:set>
                                    <p:animEffect transition="in" filter="checkerboard(across)">
                                      <p:cBhvr>
                                        <p:cTn id="38" dur="500"/>
                                        <p:tgtEl>
                                          <p:spTgt spid="19149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nodeType="clickEffect">
                                  <p:stCondLst>
                                    <p:cond delay="0"/>
                                  </p:stCondLst>
                                  <p:childTnLst>
                                    <p:set>
                                      <p:cBhvr>
                                        <p:cTn id="42" dur="1" fill="hold">
                                          <p:stCondLst>
                                            <p:cond delay="0"/>
                                          </p:stCondLst>
                                        </p:cTn>
                                        <p:tgtEl>
                                          <p:spTgt spid="191492"/>
                                        </p:tgtEl>
                                        <p:attrNameLst>
                                          <p:attrName>style.visibility</p:attrName>
                                        </p:attrNameLst>
                                      </p:cBhvr>
                                      <p:to>
                                        <p:strVal val="visible"/>
                                      </p:to>
                                    </p:set>
                                    <p:animEffect transition="in" filter="randombar(horizontal)">
                                      <p:cBhvr>
                                        <p:cTn id="43" dur="500"/>
                                        <p:tgtEl>
                                          <p:spTgt spid="1914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191498">
                                            <p:txEl>
                                              <p:pRg st="0" end="0"/>
                                            </p:txEl>
                                          </p:spTgt>
                                        </p:tgtEl>
                                        <p:attrNameLst>
                                          <p:attrName>style.visibility</p:attrName>
                                        </p:attrNameLst>
                                      </p:cBhvr>
                                      <p:to>
                                        <p:strVal val="visible"/>
                                      </p:to>
                                    </p:set>
                                    <p:animEffect transition="in" filter="barn(inHorizontal)">
                                      <p:cBhvr>
                                        <p:cTn id="48" dur="500"/>
                                        <p:tgtEl>
                                          <p:spTgt spid="19149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2" fill="hold" nodeType="clickEffect">
                                  <p:stCondLst>
                                    <p:cond delay="0"/>
                                  </p:stCondLst>
                                  <p:childTnLst>
                                    <p:set>
                                      <p:cBhvr>
                                        <p:cTn id="52" dur="1" fill="hold">
                                          <p:stCondLst>
                                            <p:cond delay="0"/>
                                          </p:stCondLst>
                                        </p:cTn>
                                        <p:tgtEl>
                                          <p:spTgt spid="191496"/>
                                        </p:tgtEl>
                                        <p:attrNameLst>
                                          <p:attrName>style.visibility</p:attrName>
                                        </p:attrNameLst>
                                      </p:cBhvr>
                                      <p:to>
                                        <p:strVal val="visible"/>
                                      </p:to>
                                    </p:set>
                                    <p:animEffect transition="in" filter="slide(fromRight)">
                                      <p:cBhvr>
                                        <p:cTn id="53" dur="500"/>
                                        <p:tgtEl>
                                          <p:spTgt spid="1914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191495">
                                            <p:txEl>
                                              <p:pRg st="0" end="0"/>
                                            </p:txEl>
                                          </p:spTgt>
                                        </p:tgtEl>
                                        <p:attrNameLst>
                                          <p:attrName>style.visibility</p:attrName>
                                        </p:attrNameLst>
                                      </p:cBhvr>
                                      <p:to>
                                        <p:strVal val="visible"/>
                                      </p:to>
                                    </p:set>
                                    <p:animEffect transition="in" filter="randombar(horizontal)">
                                      <p:cBhvr>
                                        <p:cTn id="58" dur="500"/>
                                        <p:tgtEl>
                                          <p:spTgt spid="191495">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91495">
                                            <p:txEl>
                                              <p:pRg st="1" end="1"/>
                                            </p:txEl>
                                          </p:spTgt>
                                        </p:tgtEl>
                                        <p:attrNameLst>
                                          <p:attrName>style.visibility</p:attrName>
                                        </p:attrNameLst>
                                      </p:cBhvr>
                                      <p:to>
                                        <p:strVal val="visible"/>
                                      </p:to>
                                    </p:set>
                                    <p:animEffect transition="in" filter="randombar(horizontal)">
                                      <p:cBhvr>
                                        <p:cTn id="63" dur="500"/>
                                        <p:tgtEl>
                                          <p:spTgt spid="191495">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6" fill="hold" nodeType="clickEffect">
                                  <p:stCondLst>
                                    <p:cond delay="0"/>
                                  </p:stCondLst>
                                  <p:childTnLst>
                                    <p:set>
                                      <p:cBhvr>
                                        <p:cTn id="67" dur="1" fill="hold">
                                          <p:stCondLst>
                                            <p:cond delay="0"/>
                                          </p:stCondLst>
                                        </p:cTn>
                                        <p:tgtEl>
                                          <p:spTgt spid="191497"/>
                                        </p:tgtEl>
                                        <p:attrNameLst>
                                          <p:attrName>style.visibility</p:attrName>
                                        </p:attrNameLst>
                                      </p:cBhvr>
                                      <p:to>
                                        <p:strVal val="visible"/>
                                      </p:to>
                                    </p:set>
                                    <p:animEffect transition="in" filter="barn(inHorizontal)">
                                      <p:cBhvr>
                                        <p:cTn id="68" dur="5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build="p" autoUpdateAnimBg="0"/>
      <p:bldP spid="191493" grpId="0" build="p" autoUpdateAnimBg="0"/>
      <p:bldP spid="191495" grpId="0" build="p" autoUpdateAnimBg="0"/>
      <p:bldP spid="191498" grpId="0" build="p" autoUpdateAnimBg="0"/>
      <p:bldP spid="19149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0354DAD1-338A-4FBB-AA4A-29B8C7367E66}"/>
              </a:ext>
            </a:extLst>
          </p:cNvPr>
          <p:cNvSpPr>
            <a:spLocks noGrp="1" noRot="1" noChangeArrowheads="1"/>
          </p:cNvSpPr>
          <p:nvPr>
            <p:ph/>
          </p:nvPr>
        </p:nvSpPr>
        <p:spPr>
          <a:xfrm>
            <a:off x="0" y="0"/>
            <a:ext cx="8540750" cy="990600"/>
          </a:xfrm>
        </p:spPr>
        <p:txBody>
          <a:bodyPr/>
          <a:lstStyle/>
          <a:p>
            <a:pPr marL="0" indent="0" eaLnBrk="1" hangingPunct="1">
              <a:buFont typeface="Wingdings 2" panose="05020102010507070707" pitchFamily="18" charset="2"/>
              <a:buNone/>
            </a:pPr>
            <a:r>
              <a:rPr lang="en-US" altLang="zh-CN"/>
              <a:t>3</a:t>
            </a:r>
            <a:r>
              <a:rPr lang="zh-CN" altLang="en-US"/>
              <a:t>）</a:t>
            </a:r>
            <a:r>
              <a:rPr lang="en-US" altLang="zh-CN"/>
              <a:t>0&lt;</a:t>
            </a:r>
            <a:r>
              <a:rPr lang="en-US" altLang="zh-CN">
                <a:latin typeface="Symbol" panose="05050102010706020507" pitchFamily="18" charset="2"/>
                <a:cs typeface="Times New Roman" panose="02020603050405020304" pitchFamily="18" charset="0"/>
              </a:rPr>
              <a:t>z</a:t>
            </a:r>
            <a:r>
              <a:rPr lang="en-US" altLang="zh-CN"/>
              <a:t> &lt;1</a:t>
            </a:r>
            <a:r>
              <a:rPr lang="zh-CN" altLang="en-US"/>
              <a:t>，称为欠阻尼情况</a:t>
            </a:r>
          </a:p>
          <a:p>
            <a:pPr marL="0" indent="0" eaLnBrk="1" hangingPunct="1">
              <a:buFont typeface="Wingdings 2" panose="05020102010507070707" pitchFamily="18" charset="2"/>
              <a:buNone/>
            </a:pPr>
            <a:r>
              <a:rPr lang="zh-CN" altLang="en-US"/>
              <a:t>有一对共轭复数根</a:t>
            </a:r>
          </a:p>
        </p:txBody>
      </p:sp>
      <p:graphicFrame>
        <p:nvGraphicFramePr>
          <p:cNvPr id="192515" name="Object 3">
            <a:extLst>
              <a:ext uri="{FF2B5EF4-FFF2-40B4-BE49-F238E27FC236}">
                <a16:creationId xmlns:a16="http://schemas.microsoft.com/office/drawing/2014/main" id="{07FD6449-E401-4400-BC1F-7D67DE574212}"/>
              </a:ext>
            </a:extLst>
          </p:cNvPr>
          <p:cNvGraphicFramePr>
            <a:graphicFrameLocks noChangeAspect="1"/>
          </p:cNvGraphicFramePr>
          <p:nvPr>
            <p:extLst>
              <p:ext uri="{D42A27DB-BD31-4B8C-83A1-F6EECF244321}">
                <p14:modId xmlns:p14="http://schemas.microsoft.com/office/powerpoint/2010/main" val="1617091630"/>
              </p:ext>
            </p:extLst>
          </p:nvPr>
        </p:nvGraphicFramePr>
        <p:xfrm>
          <a:off x="2012950" y="804863"/>
          <a:ext cx="2559050" cy="642937"/>
        </p:xfrm>
        <a:graphic>
          <a:graphicData uri="http://schemas.openxmlformats.org/presentationml/2006/ole">
            <mc:AlternateContent xmlns:mc="http://schemas.openxmlformats.org/markup-compatibility/2006">
              <mc:Choice xmlns:v="urn:schemas-microsoft-com:vml" Requires="v">
                <p:oleObj spid="_x0000_s27835" name="Equation" r:id="rId3" imgW="1066680" imgH="241200" progId="Equation.DSMT4">
                  <p:embed/>
                </p:oleObj>
              </mc:Choice>
              <mc:Fallback>
                <p:oleObj name="Equation" r:id="rId3" imgW="1066680" imgH="241200" progId="Equation.DSMT4">
                  <p:embed/>
                  <p:pic>
                    <p:nvPicPr>
                      <p:cNvPr id="0" name="Object 3"/>
                      <p:cNvPicPr>
                        <a:picLocks noChangeAspect="1" noChangeArrowheads="1"/>
                      </p:cNvPicPr>
                      <p:nvPr/>
                    </p:nvPicPr>
                    <p:blipFill>
                      <a:blip r:embed="rId4"/>
                      <a:srcRect/>
                      <a:stretch>
                        <a:fillRect/>
                      </a:stretch>
                    </p:blipFill>
                    <p:spPr bwMode="auto">
                      <a:xfrm>
                        <a:off x="2012950" y="804863"/>
                        <a:ext cx="2559050" cy="642937"/>
                      </a:xfrm>
                      <a:prstGeom prst="rect">
                        <a:avLst/>
                      </a:prstGeom>
                      <a:noFill/>
                      <a:ln>
                        <a:noFill/>
                      </a:ln>
                      <a:extLst/>
                    </p:spPr>
                  </p:pic>
                </p:oleObj>
              </mc:Fallback>
            </mc:AlternateContent>
          </a:graphicData>
        </a:graphic>
      </p:graphicFrame>
      <p:graphicFrame>
        <p:nvGraphicFramePr>
          <p:cNvPr id="192516" name="Object 4">
            <a:extLst>
              <a:ext uri="{FF2B5EF4-FFF2-40B4-BE49-F238E27FC236}">
                <a16:creationId xmlns:a16="http://schemas.microsoft.com/office/drawing/2014/main" id="{5424BA6F-1B0D-472B-B59D-F2EFE6803119}"/>
              </a:ext>
            </a:extLst>
          </p:cNvPr>
          <p:cNvGraphicFramePr>
            <a:graphicFrameLocks noChangeAspect="1"/>
          </p:cNvGraphicFramePr>
          <p:nvPr>
            <p:extLst>
              <p:ext uri="{D42A27DB-BD31-4B8C-83A1-F6EECF244321}">
                <p14:modId xmlns:p14="http://schemas.microsoft.com/office/powerpoint/2010/main" val="2128322485"/>
              </p:ext>
            </p:extLst>
          </p:nvPr>
        </p:nvGraphicFramePr>
        <p:xfrm>
          <a:off x="1163638" y="1447800"/>
          <a:ext cx="2341562" cy="642937"/>
        </p:xfrm>
        <a:graphic>
          <a:graphicData uri="http://schemas.openxmlformats.org/presentationml/2006/ole">
            <mc:AlternateContent xmlns:mc="http://schemas.openxmlformats.org/markup-compatibility/2006">
              <mc:Choice xmlns:v="urn:schemas-microsoft-com:vml" Requires="v">
                <p:oleObj spid="_x0000_s27836" name="Equation" r:id="rId5" imgW="990360" imgH="279360" progId="Equation.DSMT4">
                  <p:embed/>
                </p:oleObj>
              </mc:Choice>
              <mc:Fallback>
                <p:oleObj name="Equation" r:id="rId5" imgW="990360" imgH="279360" progId="Equation.DSMT4">
                  <p:embed/>
                  <p:pic>
                    <p:nvPicPr>
                      <p:cNvPr id="0" name="Object 4"/>
                      <p:cNvPicPr>
                        <a:picLocks noChangeAspect="1" noChangeArrowheads="1"/>
                      </p:cNvPicPr>
                      <p:nvPr/>
                    </p:nvPicPr>
                    <p:blipFill>
                      <a:blip r:embed="rId6"/>
                      <a:srcRect/>
                      <a:stretch>
                        <a:fillRect/>
                      </a:stretch>
                    </p:blipFill>
                    <p:spPr bwMode="auto">
                      <a:xfrm>
                        <a:off x="1163638" y="1447800"/>
                        <a:ext cx="2341562" cy="642937"/>
                      </a:xfrm>
                      <a:prstGeom prst="rect">
                        <a:avLst/>
                      </a:prstGeom>
                      <a:noFill/>
                      <a:ln>
                        <a:noFill/>
                      </a:ln>
                      <a:extLst/>
                    </p:spPr>
                  </p:pic>
                </p:oleObj>
              </mc:Fallback>
            </mc:AlternateContent>
          </a:graphicData>
        </a:graphic>
      </p:graphicFrame>
      <p:sp>
        <p:nvSpPr>
          <p:cNvPr id="192517" name="Rectangle 5">
            <a:extLst>
              <a:ext uri="{FF2B5EF4-FFF2-40B4-BE49-F238E27FC236}">
                <a16:creationId xmlns:a16="http://schemas.microsoft.com/office/drawing/2014/main" id="{31D7CE08-25B1-4852-A6C7-B39EC4E25DC5}"/>
              </a:ext>
            </a:extLst>
          </p:cNvPr>
          <p:cNvSpPr>
            <a:spLocks noChangeArrowheads="1"/>
          </p:cNvSpPr>
          <p:nvPr/>
        </p:nvSpPr>
        <p:spPr bwMode="auto">
          <a:xfrm>
            <a:off x="0" y="1524000"/>
            <a:ext cx="803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式中</a:t>
            </a:r>
          </a:p>
        </p:txBody>
      </p:sp>
      <p:sp>
        <p:nvSpPr>
          <p:cNvPr id="192518" name="Rectangle 6">
            <a:extLst>
              <a:ext uri="{FF2B5EF4-FFF2-40B4-BE49-F238E27FC236}">
                <a16:creationId xmlns:a16="http://schemas.microsoft.com/office/drawing/2014/main" id="{9BF91B6B-58A9-4CC8-B839-74FDE4A81835}"/>
              </a:ext>
            </a:extLst>
          </p:cNvPr>
          <p:cNvSpPr>
            <a:spLocks noChangeArrowheads="1"/>
          </p:cNvSpPr>
          <p:nvPr/>
        </p:nvSpPr>
        <p:spPr bwMode="auto">
          <a:xfrm>
            <a:off x="3865563" y="1526381"/>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称为有阻尼振荡频率。</a:t>
            </a:r>
          </a:p>
        </p:txBody>
      </p:sp>
      <p:sp>
        <p:nvSpPr>
          <p:cNvPr id="192519" name="Rectangle 7">
            <a:extLst>
              <a:ext uri="{FF2B5EF4-FFF2-40B4-BE49-F238E27FC236}">
                <a16:creationId xmlns:a16="http://schemas.microsoft.com/office/drawing/2014/main" id="{1AF60CC2-5422-41EE-99C5-1F30C9E67F3F}"/>
              </a:ext>
            </a:extLst>
          </p:cNvPr>
          <p:cNvSpPr>
            <a:spLocks noChangeArrowheads="1"/>
          </p:cNvSpPr>
          <p:nvPr/>
        </p:nvSpPr>
        <p:spPr bwMode="auto">
          <a:xfrm>
            <a:off x="0" y="2133600"/>
            <a:ext cx="686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单位阶跃信号</a:t>
            </a:r>
            <a:r>
              <a:rPr lang="en-US" altLang="zh-CN"/>
              <a:t>r(t)=1(t)</a:t>
            </a:r>
            <a:r>
              <a:rPr lang="zh-CN" altLang="en-US"/>
              <a:t>时，系统输出的拉氏变换为</a:t>
            </a:r>
          </a:p>
        </p:txBody>
      </p:sp>
      <p:graphicFrame>
        <p:nvGraphicFramePr>
          <p:cNvPr id="192520" name="Object 8">
            <a:extLst>
              <a:ext uri="{FF2B5EF4-FFF2-40B4-BE49-F238E27FC236}">
                <a16:creationId xmlns:a16="http://schemas.microsoft.com/office/drawing/2014/main" id="{2DBE6DA6-CCC7-4458-BABA-1CCDC3CF1AB5}"/>
              </a:ext>
            </a:extLst>
          </p:cNvPr>
          <p:cNvGraphicFramePr>
            <a:graphicFrameLocks noChangeAspect="1"/>
          </p:cNvGraphicFramePr>
          <p:nvPr>
            <p:extLst>
              <p:ext uri="{D42A27DB-BD31-4B8C-83A1-F6EECF244321}">
                <p14:modId xmlns:p14="http://schemas.microsoft.com/office/powerpoint/2010/main" val="1481597670"/>
              </p:ext>
            </p:extLst>
          </p:nvPr>
        </p:nvGraphicFramePr>
        <p:xfrm>
          <a:off x="838200" y="2604293"/>
          <a:ext cx="4081462" cy="1116014"/>
        </p:xfrm>
        <a:graphic>
          <a:graphicData uri="http://schemas.openxmlformats.org/presentationml/2006/ole">
            <mc:AlternateContent xmlns:mc="http://schemas.openxmlformats.org/markup-compatibility/2006">
              <mc:Choice xmlns:v="urn:schemas-microsoft-com:vml" Requires="v">
                <p:oleObj spid="_x0000_s27837" name="Equation" r:id="rId7" imgW="1612800" imgH="457200" progId="Equation.DSMT4">
                  <p:embed/>
                </p:oleObj>
              </mc:Choice>
              <mc:Fallback>
                <p:oleObj name="Equation" r:id="rId7" imgW="1612800" imgH="457200" progId="Equation.DSMT4">
                  <p:embed/>
                  <p:pic>
                    <p:nvPicPr>
                      <p:cNvPr id="0" name="Object 8"/>
                      <p:cNvPicPr>
                        <a:picLocks noChangeAspect="1" noChangeArrowheads="1"/>
                      </p:cNvPicPr>
                      <p:nvPr/>
                    </p:nvPicPr>
                    <p:blipFill>
                      <a:blip r:embed="rId8"/>
                      <a:srcRect/>
                      <a:stretch>
                        <a:fillRect/>
                      </a:stretch>
                    </p:blipFill>
                    <p:spPr bwMode="auto">
                      <a:xfrm>
                        <a:off x="838200" y="2604293"/>
                        <a:ext cx="4081462" cy="1116014"/>
                      </a:xfrm>
                      <a:prstGeom prst="rect">
                        <a:avLst/>
                      </a:prstGeom>
                      <a:noFill/>
                      <a:ln>
                        <a:noFill/>
                      </a:ln>
                      <a:extLst/>
                    </p:spPr>
                  </p:pic>
                </p:oleObj>
              </mc:Fallback>
            </mc:AlternateContent>
          </a:graphicData>
        </a:graphic>
      </p:graphicFrame>
      <p:graphicFrame>
        <p:nvGraphicFramePr>
          <p:cNvPr id="192521" name="Object 9">
            <a:extLst>
              <a:ext uri="{FF2B5EF4-FFF2-40B4-BE49-F238E27FC236}">
                <a16:creationId xmlns:a16="http://schemas.microsoft.com/office/drawing/2014/main" id="{29E9AB74-7787-48F7-AFEB-FA790781996E}"/>
              </a:ext>
            </a:extLst>
          </p:cNvPr>
          <p:cNvGraphicFramePr>
            <a:graphicFrameLocks noChangeAspect="1"/>
          </p:cNvGraphicFramePr>
          <p:nvPr>
            <p:extLst>
              <p:ext uri="{D42A27DB-BD31-4B8C-83A1-F6EECF244321}">
                <p14:modId xmlns:p14="http://schemas.microsoft.com/office/powerpoint/2010/main" val="699114390"/>
              </p:ext>
            </p:extLst>
          </p:nvPr>
        </p:nvGraphicFramePr>
        <p:xfrm>
          <a:off x="1600200" y="3760786"/>
          <a:ext cx="5943600" cy="1116014"/>
        </p:xfrm>
        <a:graphic>
          <a:graphicData uri="http://schemas.openxmlformats.org/presentationml/2006/ole">
            <mc:AlternateContent xmlns:mc="http://schemas.openxmlformats.org/markup-compatibility/2006">
              <mc:Choice xmlns:v="urn:schemas-microsoft-com:vml" Requires="v">
                <p:oleObj spid="_x0000_s27838" name="Equation" r:id="rId9" imgW="2400120" imgH="431640" progId="Equation.DSMT4">
                  <p:embed/>
                </p:oleObj>
              </mc:Choice>
              <mc:Fallback>
                <p:oleObj name="Equation" r:id="rId9" imgW="2400120" imgH="431640" progId="Equation.DSMT4">
                  <p:embed/>
                  <p:pic>
                    <p:nvPicPr>
                      <p:cNvPr id="0" name="Object 9"/>
                      <p:cNvPicPr>
                        <a:picLocks noChangeAspect="1" noChangeArrowheads="1"/>
                      </p:cNvPicPr>
                      <p:nvPr/>
                    </p:nvPicPr>
                    <p:blipFill>
                      <a:blip r:embed="rId10"/>
                      <a:srcRect/>
                      <a:stretch>
                        <a:fillRect/>
                      </a:stretch>
                    </p:blipFill>
                    <p:spPr bwMode="auto">
                      <a:xfrm>
                        <a:off x="1600200" y="3760786"/>
                        <a:ext cx="5943600" cy="1116014"/>
                      </a:xfrm>
                      <a:prstGeom prst="rect">
                        <a:avLst/>
                      </a:prstGeom>
                      <a:noFill/>
                      <a:ln>
                        <a:noFill/>
                      </a:ln>
                      <a:extLst/>
                    </p:spPr>
                  </p:pic>
                </p:oleObj>
              </mc:Fallback>
            </mc:AlternateContent>
          </a:graphicData>
        </a:graphic>
      </p:graphicFrame>
      <p:sp>
        <p:nvSpPr>
          <p:cNvPr id="192522" name="Rectangle 10">
            <a:extLst>
              <a:ext uri="{FF2B5EF4-FFF2-40B4-BE49-F238E27FC236}">
                <a16:creationId xmlns:a16="http://schemas.microsoft.com/office/drawing/2014/main" id="{75FABA7B-1D62-42FF-B52C-A18BE100AFFD}"/>
              </a:ext>
            </a:extLst>
          </p:cNvPr>
          <p:cNvSpPr>
            <a:spLocks noChangeArrowheads="1"/>
          </p:cNvSpPr>
          <p:nvPr/>
        </p:nvSpPr>
        <p:spPr bwMode="auto">
          <a:xfrm>
            <a:off x="0" y="4876800"/>
            <a:ext cx="750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对上式求拉氏反变换，则得系统的单位阶跃响应</a:t>
            </a:r>
            <a:r>
              <a:rPr lang="en-US" altLang="zh-CN"/>
              <a:t>c(t)</a:t>
            </a:r>
            <a:r>
              <a:rPr lang="zh-CN" altLang="en-US"/>
              <a:t>：</a:t>
            </a:r>
          </a:p>
        </p:txBody>
      </p:sp>
      <p:graphicFrame>
        <p:nvGraphicFramePr>
          <p:cNvPr id="192523" name="Object 11">
            <a:extLst>
              <a:ext uri="{FF2B5EF4-FFF2-40B4-BE49-F238E27FC236}">
                <a16:creationId xmlns:a16="http://schemas.microsoft.com/office/drawing/2014/main" id="{03D7A462-EACF-470A-8233-FCF0B423CDF8}"/>
              </a:ext>
            </a:extLst>
          </p:cNvPr>
          <p:cNvGraphicFramePr>
            <a:graphicFrameLocks noChangeAspect="1"/>
          </p:cNvGraphicFramePr>
          <p:nvPr>
            <p:extLst>
              <p:ext uri="{D42A27DB-BD31-4B8C-83A1-F6EECF244321}">
                <p14:modId xmlns:p14="http://schemas.microsoft.com/office/powerpoint/2010/main" val="3951624154"/>
              </p:ext>
            </p:extLst>
          </p:nvPr>
        </p:nvGraphicFramePr>
        <p:xfrm>
          <a:off x="863082" y="5410200"/>
          <a:ext cx="6965263" cy="1375662"/>
        </p:xfrm>
        <a:graphic>
          <a:graphicData uri="http://schemas.openxmlformats.org/presentationml/2006/ole">
            <mc:AlternateContent xmlns:mc="http://schemas.openxmlformats.org/markup-compatibility/2006">
              <mc:Choice xmlns:v="urn:schemas-microsoft-com:vml" Requires="v">
                <p:oleObj spid="_x0000_s27839" name="Equation" r:id="rId11" imgW="2895480" imgH="469800" progId="Equation.DSMT4">
                  <p:embed/>
                </p:oleObj>
              </mc:Choice>
              <mc:Fallback>
                <p:oleObj name="Equation" r:id="rId11" imgW="2895480" imgH="469800" progId="Equation.DSMT4">
                  <p:embed/>
                  <p:pic>
                    <p:nvPicPr>
                      <p:cNvPr id="0" name="Object 11"/>
                      <p:cNvPicPr>
                        <a:picLocks noChangeAspect="1" noChangeArrowheads="1"/>
                      </p:cNvPicPr>
                      <p:nvPr/>
                    </p:nvPicPr>
                    <p:blipFill>
                      <a:blip r:embed="rId12"/>
                      <a:srcRect/>
                      <a:stretch>
                        <a:fillRect/>
                      </a:stretch>
                    </p:blipFill>
                    <p:spPr bwMode="auto">
                      <a:xfrm>
                        <a:off x="863082" y="5410200"/>
                        <a:ext cx="6965263" cy="1375662"/>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2514">
                                            <p:txEl>
                                              <p:pRg st="0" end="0"/>
                                            </p:txEl>
                                          </p:spTgt>
                                        </p:tgtEl>
                                        <p:attrNameLst>
                                          <p:attrName>style.visibility</p:attrName>
                                        </p:attrNameLst>
                                      </p:cBhvr>
                                      <p:to>
                                        <p:strVal val="visible"/>
                                      </p:to>
                                    </p:set>
                                    <p:animEffect transition="in" filter="box(in)">
                                      <p:cBhvr>
                                        <p:cTn id="7" dur="500"/>
                                        <p:tgtEl>
                                          <p:spTgt spid="192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2514">
                                            <p:txEl>
                                              <p:pRg st="1" end="1"/>
                                            </p:txEl>
                                          </p:spTgt>
                                        </p:tgtEl>
                                        <p:attrNameLst>
                                          <p:attrName>style.visibility</p:attrName>
                                        </p:attrNameLst>
                                      </p:cBhvr>
                                      <p:to>
                                        <p:strVal val="visible"/>
                                      </p:to>
                                    </p:set>
                                    <p:animEffect transition="in" filter="box(in)">
                                      <p:cBhvr>
                                        <p:cTn id="12" dur="500"/>
                                        <p:tgtEl>
                                          <p:spTgt spid="1925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2515"/>
                                        </p:tgtEl>
                                        <p:attrNameLst>
                                          <p:attrName>style.visibility</p:attrName>
                                        </p:attrNameLst>
                                      </p:cBhvr>
                                      <p:to>
                                        <p:strVal val="visible"/>
                                      </p:to>
                                    </p:set>
                                    <p:animEffect transition="in" filter="box(in)">
                                      <p:cBhvr>
                                        <p:cTn id="17" dur="500"/>
                                        <p:tgtEl>
                                          <p:spTgt spid="192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17"/>
                                        </p:tgtEl>
                                        <p:attrNameLst>
                                          <p:attrName>style.visibility</p:attrName>
                                        </p:attrNameLst>
                                      </p:cBhvr>
                                      <p:to>
                                        <p:strVal val="visible"/>
                                      </p:to>
                                    </p:set>
                                    <p:animEffect transition="in" filter="blinds(horizontal)">
                                      <p:cBhvr>
                                        <p:cTn id="22" dur="500"/>
                                        <p:tgtEl>
                                          <p:spTgt spid="192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6"/>
                                        </p:tgtEl>
                                        <p:attrNameLst>
                                          <p:attrName>style.visibility</p:attrName>
                                        </p:attrNameLst>
                                      </p:cBhvr>
                                      <p:to>
                                        <p:strVal val="visible"/>
                                      </p:to>
                                    </p:set>
                                    <p:animEffect transition="in" filter="blinds(horizontal)">
                                      <p:cBhvr>
                                        <p:cTn id="27" dur="500"/>
                                        <p:tgtEl>
                                          <p:spTgt spid="1925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2518"/>
                                        </p:tgtEl>
                                        <p:attrNameLst>
                                          <p:attrName>style.visibility</p:attrName>
                                        </p:attrNameLst>
                                      </p:cBhvr>
                                      <p:to>
                                        <p:strVal val="visible"/>
                                      </p:to>
                                    </p:set>
                                    <p:animEffect transition="in" filter="checkerboard(across)">
                                      <p:cBhvr>
                                        <p:cTn id="32" dur="500"/>
                                        <p:tgtEl>
                                          <p:spTgt spid="1925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92519">
                                            <p:txEl>
                                              <p:pRg st="0" end="0"/>
                                            </p:txEl>
                                          </p:spTgt>
                                        </p:tgtEl>
                                        <p:attrNameLst>
                                          <p:attrName>style.visibility</p:attrName>
                                        </p:attrNameLst>
                                      </p:cBhvr>
                                      <p:to>
                                        <p:strVal val="visible"/>
                                      </p:to>
                                    </p:set>
                                    <p:animEffect transition="in" filter="barn(inHorizontal)">
                                      <p:cBhvr>
                                        <p:cTn id="37" dur="500"/>
                                        <p:tgtEl>
                                          <p:spTgt spid="1925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2520"/>
                                        </p:tgtEl>
                                        <p:attrNameLst>
                                          <p:attrName>style.visibility</p:attrName>
                                        </p:attrNameLst>
                                      </p:cBhvr>
                                      <p:to>
                                        <p:strVal val="visible"/>
                                      </p:to>
                                    </p:set>
                                    <p:animEffect transition="in" filter="blinds(horizontal)">
                                      <p:cBhvr>
                                        <p:cTn id="42" dur="500"/>
                                        <p:tgtEl>
                                          <p:spTgt spid="1925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92521"/>
                                        </p:tgtEl>
                                        <p:attrNameLst>
                                          <p:attrName>style.visibility</p:attrName>
                                        </p:attrNameLst>
                                      </p:cBhvr>
                                      <p:to>
                                        <p:strVal val="visible"/>
                                      </p:to>
                                    </p:set>
                                    <p:animEffect transition="in" filter="blinds(horizontal)">
                                      <p:cBhvr>
                                        <p:cTn id="47" dur="500"/>
                                        <p:tgtEl>
                                          <p:spTgt spid="1925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2522">
                                            <p:txEl>
                                              <p:pRg st="0" end="0"/>
                                            </p:txEl>
                                          </p:spTgt>
                                        </p:tgtEl>
                                        <p:attrNameLst>
                                          <p:attrName>style.visibility</p:attrName>
                                        </p:attrNameLst>
                                      </p:cBhvr>
                                      <p:to>
                                        <p:strVal val="visible"/>
                                      </p:to>
                                    </p:set>
                                    <p:animEffect transition="in" filter="blinds(horizontal)">
                                      <p:cBhvr>
                                        <p:cTn id="52" dur="500"/>
                                        <p:tgtEl>
                                          <p:spTgt spid="19252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92523"/>
                                        </p:tgtEl>
                                        <p:attrNameLst>
                                          <p:attrName>style.visibility</p:attrName>
                                        </p:attrNameLst>
                                      </p:cBhvr>
                                      <p:to>
                                        <p:strVal val="visible"/>
                                      </p:to>
                                    </p:set>
                                    <p:animEffect transition="in" filter="blinds(horizontal)">
                                      <p:cBhvr>
                                        <p:cTn id="57" dur="500"/>
                                        <p:tgtEl>
                                          <p:spTgt spid="192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build="p" bldLvl="5" autoUpdateAnimBg="0"/>
      <p:bldP spid="192517" grpId="0" autoUpdateAnimBg="0"/>
      <p:bldP spid="192518" grpId="0" autoUpdateAnimBg="0"/>
      <p:bldP spid="192519" grpId="0" build="p" autoUpdateAnimBg="0"/>
      <p:bldP spid="1925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8" name="Object 2">
            <a:extLst>
              <a:ext uri="{FF2B5EF4-FFF2-40B4-BE49-F238E27FC236}">
                <a16:creationId xmlns:a16="http://schemas.microsoft.com/office/drawing/2014/main" id="{70C3CEAE-467A-4B99-B2FB-6871B8C3B5BA}"/>
              </a:ext>
            </a:extLst>
          </p:cNvPr>
          <p:cNvGraphicFramePr>
            <a:graphicFrameLocks noChangeAspect="1"/>
          </p:cNvGraphicFramePr>
          <p:nvPr>
            <p:extLst>
              <p:ext uri="{D42A27DB-BD31-4B8C-83A1-F6EECF244321}">
                <p14:modId xmlns:p14="http://schemas.microsoft.com/office/powerpoint/2010/main" val="2405503900"/>
              </p:ext>
            </p:extLst>
          </p:nvPr>
        </p:nvGraphicFramePr>
        <p:xfrm>
          <a:off x="576264" y="3794188"/>
          <a:ext cx="5649912" cy="1304926"/>
        </p:xfrm>
        <a:graphic>
          <a:graphicData uri="http://schemas.openxmlformats.org/presentationml/2006/ole">
            <mc:AlternateContent xmlns:mc="http://schemas.openxmlformats.org/markup-compatibility/2006">
              <mc:Choice xmlns:v="urn:schemas-microsoft-com:vml" Requires="v">
                <p:oleObj spid="_x0000_s28899" name="Equation" r:id="rId3" imgW="2133360" imgH="469800" progId="Equation.DSMT4">
                  <p:embed/>
                </p:oleObj>
              </mc:Choice>
              <mc:Fallback>
                <p:oleObj name="Equation" r:id="rId3" imgW="2133360" imgH="469800" progId="Equation.DSMT4">
                  <p:embed/>
                  <p:pic>
                    <p:nvPicPr>
                      <p:cNvPr id="0" name="Object 2"/>
                      <p:cNvPicPr>
                        <a:picLocks noChangeAspect="1" noChangeArrowheads="1"/>
                      </p:cNvPicPr>
                      <p:nvPr/>
                    </p:nvPicPr>
                    <p:blipFill>
                      <a:blip r:embed="rId4"/>
                      <a:srcRect/>
                      <a:stretch>
                        <a:fillRect/>
                      </a:stretch>
                    </p:blipFill>
                    <p:spPr bwMode="auto">
                      <a:xfrm>
                        <a:off x="576264" y="3794188"/>
                        <a:ext cx="5649912" cy="1304926"/>
                      </a:xfrm>
                      <a:prstGeom prst="rect">
                        <a:avLst/>
                      </a:prstGeom>
                      <a:noFill/>
                      <a:ln>
                        <a:noFill/>
                      </a:ln>
                      <a:extLst/>
                    </p:spPr>
                  </p:pic>
                </p:oleObj>
              </mc:Fallback>
            </mc:AlternateContent>
          </a:graphicData>
        </a:graphic>
      </p:graphicFrame>
      <p:graphicFrame>
        <p:nvGraphicFramePr>
          <p:cNvPr id="193539" name="Object 3">
            <a:extLst>
              <a:ext uri="{FF2B5EF4-FFF2-40B4-BE49-F238E27FC236}">
                <a16:creationId xmlns:a16="http://schemas.microsoft.com/office/drawing/2014/main" id="{6DD8DD42-9AF2-4DE9-A4EA-2B1845B3F5BC}"/>
              </a:ext>
            </a:extLst>
          </p:cNvPr>
          <p:cNvGraphicFramePr>
            <a:graphicFrameLocks noChangeAspect="1"/>
          </p:cNvGraphicFramePr>
          <p:nvPr>
            <p:extLst>
              <p:ext uri="{D42A27DB-BD31-4B8C-83A1-F6EECF244321}">
                <p14:modId xmlns:p14="http://schemas.microsoft.com/office/powerpoint/2010/main" val="3067446898"/>
              </p:ext>
            </p:extLst>
          </p:nvPr>
        </p:nvGraphicFramePr>
        <p:xfrm>
          <a:off x="168275" y="128587"/>
          <a:ext cx="8518525" cy="1319213"/>
        </p:xfrm>
        <a:graphic>
          <a:graphicData uri="http://schemas.openxmlformats.org/presentationml/2006/ole">
            <mc:AlternateContent xmlns:mc="http://schemas.openxmlformats.org/markup-compatibility/2006">
              <mc:Choice xmlns:v="urn:schemas-microsoft-com:vml" Requires="v">
                <p:oleObj spid="_x0000_s28900" name="Equation" r:id="rId5" imgW="2895480" imgH="469800" progId="Equation.DSMT4">
                  <p:embed/>
                </p:oleObj>
              </mc:Choice>
              <mc:Fallback>
                <p:oleObj name="Equation" r:id="rId5" imgW="2895480" imgH="469800" progId="Equation.DSMT4">
                  <p:embed/>
                  <p:pic>
                    <p:nvPicPr>
                      <p:cNvPr id="0" name="Object 3"/>
                      <p:cNvPicPr>
                        <a:picLocks noChangeAspect="1" noChangeArrowheads="1"/>
                      </p:cNvPicPr>
                      <p:nvPr/>
                    </p:nvPicPr>
                    <p:blipFill>
                      <a:blip r:embed="rId6"/>
                      <a:srcRect/>
                      <a:stretch>
                        <a:fillRect/>
                      </a:stretch>
                    </p:blipFill>
                    <p:spPr bwMode="auto">
                      <a:xfrm>
                        <a:off x="168275" y="128587"/>
                        <a:ext cx="8518525" cy="1319213"/>
                      </a:xfrm>
                      <a:prstGeom prst="rect">
                        <a:avLst/>
                      </a:prstGeom>
                      <a:noFill/>
                      <a:ln>
                        <a:noFill/>
                      </a:ln>
                      <a:extLst/>
                    </p:spPr>
                  </p:pic>
                </p:oleObj>
              </mc:Fallback>
            </mc:AlternateContent>
          </a:graphicData>
        </a:graphic>
      </p:graphicFrame>
      <p:graphicFrame>
        <p:nvGraphicFramePr>
          <p:cNvPr id="193540" name="Object 4">
            <a:extLst>
              <a:ext uri="{FF2B5EF4-FFF2-40B4-BE49-F238E27FC236}">
                <a16:creationId xmlns:a16="http://schemas.microsoft.com/office/drawing/2014/main" id="{E6044D4A-E94C-4CCE-9A27-B5EF4DA8A309}"/>
              </a:ext>
            </a:extLst>
          </p:cNvPr>
          <p:cNvGraphicFramePr>
            <a:graphicFrameLocks noChangeAspect="1"/>
          </p:cNvGraphicFramePr>
          <p:nvPr>
            <p:extLst>
              <p:ext uri="{D42A27DB-BD31-4B8C-83A1-F6EECF244321}">
                <p14:modId xmlns:p14="http://schemas.microsoft.com/office/powerpoint/2010/main" val="3391921856"/>
              </p:ext>
            </p:extLst>
          </p:nvPr>
        </p:nvGraphicFramePr>
        <p:xfrm>
          <a:off x="857250" y="1523873"/>
          <a:ext cx="8118475" cy="1219327"/>
        </p:xfrm>
        <a:graphic>
          <a:graphicData uri="http://schemas.openxmlformats.org/presentationml/2006/ole">
            <mc:AlternateContent xmlns:mc="http://schemas.openxmlformats.org/markup-compatibility/2006">
              <mc:Choice xmlns:v="urn:schemas-microsoft-com:vml" Requires="v">
                <p:oleObj spid="_x0000_s28901" name="Equation" r:id="rId7" imgW="2819160" imgH="469800" progId="Equation.DSMT4">
                  <p:embed/>
                </p:oleObj>
              </mc:Choice>
              <mc:Fallback>
                <p:oleObj name="Equation" r:id="rId7" imgW="2819160" imgH="469800" progId="Equation.DSMT4">
                  <p:embed/>
                  <p:pic>
                    <p:nvPicPr>
                      <p:cNvPr id="0" name="Object 4"/>
                      <p:cNvPicPr>
                        <a:picLocks noChangeAspect="1" noChangeArrowheads="1"/>
                      </p:cNvPicPr>
                      <p:nvPr/>
                    </p:nvPicPr>
                    <p:blipFill>
                      <a:blip r:embed="rId8"/>
                      <a:srcRect/>
                      <a:stretch>
                        <a:fillRect/>
                      </a:stretch>
                    </p:blipFill>
                    <p:spPr bwMode="auto">
                      <a:xfrm>
                        <a:off x="857250" y="1523873"/>
                        <a:ext cx="8118475" cy="1219327"/>
                      </a:xfrm>
                      <a:prstGeom prst="rect">
                        <a:avLst/>
                      </a:prstGeom>
                      <a:noFill/>
                      <a:ln>
                        <a:noFill/>
                      </a:ln>
                      <a:extLst/>
                    </p:spPr>
                  </p:pic>
                </p:oleObj>
              </mc:Fallback>
            </mc:AlternateContent>
          </a:graphicData>
        </a:graphic>
      </p:graphicFrame>
      <p:sp>
        <p:nvSpPr>
          <p:cNvPr id="193541" name="Text Box 5">
            <a:extLst>
              <a:ext uri="{FF2B5EF4-FFF2-40B4-BE49-F238E27FC236}">
                <a16:creationId xmlns:a16="http://schemas.microsoft.com/office/drawing/2014/main" id="{A2887E24-62FE-4FB4-8A0A-34A9DF8603B1}"/>
              </a:ext>
            </a:extLst>
          </p:cNvPr>
          <p:cNvSpPr txBox="1">
            <a:spLocks noChangeArrowheads="1"/>
          </p:cNvSpPr>
          <p:nvPr/>
        </p:nvSpPr>
        <p:spPr bwMode="auto">
          <a:xfrm>
            <a:off x="0" y="3041714"/>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令</a:t>
            </a:r>
          </a:p>
        </p:txBody>
      </p:sp>
      <p:graphicFrame>
        <p:nvGraphicFramePr>
          <p:cNvPr id="193542" name="Object 6">
            <a:extLst>
              <a:ext uri="{FF2B5EF4-FFF2-40B4-BE49-F238E27FC236}">
                <a16:creationId xmlns:a16="http://schemas.microsoft.com/office/drawing/2014/main" id="{431F0D36-4B48-46C1-A69D-25030A61EC4F}"/>
              </a:ext>
            </a:extLst>
          </p:cNvPr>
          <p:cNvGraphicFramePr>
            <a:graphicFrameLocks noChangeAspect="1"/>
          </p:cNvGraphicFramePr>
          <p:nvPr>
            <p:extLst>
              <p:ext uri="{D42A27DB-BD31-4B8C-83A1-F6EECF244321}">
                <p14:modId xmlns:p14="http://schemas.microsoft.com/office/powerpoint/2010/main" val="3496249721"/>
              </p:ext>
            </p:extLst>
          </p:nvPr>
        </p:nvGraphicFramePr>
        <p:xfrm>
          <a:off x="531813" y="2992014"/>
          <a:ext cx="1774825" cy="609600"/>
        </p:xfrm>
        <a:graphic>
          <a:graphicData uri="http://schemas.openxmlformats.org/presentationml/2006/ole">
            <mc:AlternateContent xmlns:mc="http://schemas.openxmlformats.org/markup-compatibility/2006">
              <mc:Choice xmlns:v="urn:schemas-microsoft-com:vml" Requires="v">
                <p:oleObj spid="_x0000_s28902" name="Equation" r:id="rId9" imgW="596880" imgH="203040" progId="Equation.DSMT4">
                  <p:embed/>
                </p:oleObj>
              </mc:Choice>
              <mc:Fallback>
                <p:oleObj name="Equation" r:id="rId9" imgW="596880" imgH="203040" progId="Equation.DSMT4">
                  <p:embed/>
                  <p:pic>
                    <p:nvPicPr>
                      <p:cNvPr id="0" name="Object 6"/>
                      <p:cNvPicPr>
                        <a:picLocks noChangeAspect="1" noChangeArrowheads="1"/>
                      </p:cNvPicPr>
                      <p:nvPr/>
                    </p:nvPicPr>
                    <p:blipFill>
                      <a:blip r:embed="rId10"/>
                      <a:srcRect/>
                      <a:stretch>
                        <a:fillRect/>
                      </a:stretch>
                    </p:blipFill>
                    <p:spPr bwMode="auto">
                      <a:xfrm>
                        <a:off x="531813" y="2992014"/>
                        <a:ext cx="1774825" cy="609600"/>
                      </a:xfrm>
                      <a:prstGeom prst="rect">
                        <a:avLst/>
                      </a:prstGeom>
                      <a:noFill/>
                      <a:ln>
                        <a:noFill/>
                      </a:ln>
                      <a:extLst/>
                    </p:spPr>
                  </p:pic>
                </p:oleObj>
              </mc:Fallback>
            </mc:AlternateContent>
          </a:graphicData>
        </a:graphic>
      </p:graphicFrame>
      <p:graphicFrame>
        <p:nvGraphicFramePr>
          <p:cNvPr id="193543" name="Object 7">
            <a:extLst>
              <a:ext uri="{FF2B5EF4-FFF2-40B4-BE49-F238E27FC236}">
                <a16:creationId xmlns:a16="http://schemas.microsoft.com/office/drawing/2014/main" id="{00AFB2BF-A402-4D92-BE96-C2B37A8CCAB8}"/>
              </a:ext>
            </a:extLst>
          </p:cNvPr>
          <p:cNvGraphicFramePr>
            <a:graphicFrameLocks noChangeAspect="1"/>
          </p:cNvGraphicFramePr>
          <p:nvPr>
            <p:extLst>
              <p:ext uri="{D42A27DB-BD31-4B8C-83A1-F6EECF244321}">
                <p14:modId xmlns:p14="http://schemas.microsoft.com/office/powerpoint/2010/main" val="314273615"/>
              </p:ext>
            </p:extLst>
          </p:nvPr>
        </p:nvGraphicFramePr>
        <p:xfrm>
          <a:off x="3758406" y="2924789"/>
          <a:ext cx="2316162" cy="773112"/>
        </p:xfrm>
        <a:graphic>
          <a:graphicData uri="http://schemas.openxmlformats.org/presentationml/2006/ole">
            <mc:AlternateContent xmlns:mc="http://schemas.openxmlformats.org/markup-compatibility/2006">
              <mc:Choice xmlns:v="urn:schemas-microsoft-com:vml" Requires="v">
                <p:oleObj spid="_x0000_s28903" name="Equation" r:id="rId11" imgW="939600" imgH="279360" progId="Equation.DSMT4">
                  <p:embed/>
                </p:oleObj>
              </mc:Choice>
              <mc:Fallback>
                <p:oleObj name="Equation" r:id="rId11" imgW="939600" imgH="279360" progId="Equation.DSMT4">
                  <p:embed/>
                  <p:pic>
                    <p:nvPicPr>
                      <p:cNvPr id="0" name="Object 7"/>
                      <p:cNvPicPr>
                        <a:picLocks noChangeAspect="1" noChangeArrowheads="1"/>
                      </p:cNvPicPr>
                      <p:nvPr/>
                    </p:nvPicPr>
                    <p:blipFill>
                      <a:blip r:embed="rId12"/>
                      <a:srcRect/>
                      <a:stretch>
                        <a:fillRect/>
                      </a:stretch>
                    </p:blipFill>
                    <p:spPr bwMode="auto">
                      <a:xfrm>
                        <a:off x="3758406" y="2924789"/>
                        <a:ext cx="2316162" cy="773112"/>
                      </a:xfrm>
                      <a:prstGeom prst="rect">
                        <a:avLst/>
                      </a:prstGeom>
                      <a:noFill/>
                      <a:ln>
                        <a:noFill/>
                      </a:ln>
                      <a:extLst/>
                    </p:spPr>
                  </p:pic>
                </p:oleObj>
              </mc:Fallback>
            </mc:AlternateContent>
          </a:graphicData>
        </a:graphic>
      </p:graphicFrame>
      <p:sp>
        <p:nvSpPr>
          <p:cNvPr id="193544" name="Text Box 8">
            <a:extLst>
              <a:ext uri="{FF2B5EF4-FFF2-40B4-BE49-F238E27FC236}">
                <a16:creationId xmlns:a16="http://schemas.microsoft.com/office/drawing/2014/main" id="{BA2EE7AB-94AB-419C-AE20-37A374A9F690}"/>
              </a:ext>
            </a:extLst>
          </p:cNvPr>
          <p:cNvSpPr txBox="1">
            <a:spLocks noChangeArrowheads="1"/>
          </p:cNvSpPr>
          <p:nvPr/>
        </p:nvSpPr>
        <p:spPr bwMode="auto">
          <a:xfrm>
            <a:off x="2514600" y="3117914"/>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那么</a:t>
            </a:r>
          </a:p>
        </p:txBody>
      </p:sp>
      <p:sp>
        <p:nvSpPr>
          <p:cNvPr id="193545" name="Text Box 9">
            <a:extLst>
              <a:ext uri="{FF2B5EF4-FFF2-40B4-BE49-F238E27FC236}">
                <a16:creationId xmlns:a16="http://schemas.microsoft.com/office/drawing/2014/main" id="{03683F68-128B-42AE-B690-5B85157211E0}"/>
              </a:ext>
            </a:extLst>
          </p:cNvPr>
          <p:cNvSpPr txBox="1">
            <a:spLocks noChangeArrowheads="1"/>
          </p:cNvSpPr>
          <p:nvPr/>
        </p:nvSpPr>
        <p:spPr bwMode="auto">
          <a:xfrm>
            <a:off x="1981200" y="5703044"/>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根的分布为</a:t>
            </a:r>
          </a:p>
        </p:txBody>
      </p:sp>
      <p:graphicFrame>
        <p:nvGraphicFramePr>
          <p:cNvPr id="193546" name="Object 10">
            <a:extLst>
              <a:ext uri="{FF2B5EF4-FFF2-40B4-BE49-F238E27FC236}">
                <a16:creationId xmlns:a16="http://schemas.microsoft.com/office/drawing/2014/main" id="{57DA6231-700B-428D-A350-B1E8FEF5AF6A}"/>
              </a:ext>
            </a:extLst>
          </p:cNvPr>
          <p:cNvGraphicFramePr>
            <a:graphicFrameLocks noChangeAspect="1"/>
          </p:cNvGraphicFramePr>
          <p:nvPr>
            <p:extLst>
              <p:ext uri="{D42A27DB-BD31-4B8C-83A1-F6EECF244321}">
                <p14:modId xmlns:p14="http://schemas.microsoft.com/office/powerpoint/2010/main" val="4096048078"/>
              </p:ext>
            </p:extLst>
          </p:nvPr>
        </p:nvGraphicFramePr>
        <p:xfrm>
          <a:off x="6470650" y="4494310"/>
          <a:ext cx="2228850" cy="2333625"/>
        </p:xfrm>
        <a:graphic>
          <a:graphicData uri="http://schemas.openxmlformats.org/presentationml/2006/ole">
            <mc:AlternateContent xmlns:mc="http://schemas.openxmlformats.org/markup-compatibility/2006">
              <mc:Choice xmlns:v="urn:schemas-microsoft-com:vml" Requires="v">
                <p:oleObj spid="_x0000_s28904" name="位图图像" r:id="rId13" imgW="2228571" imgH="2333333" progId="Paint.Picture">
                  <p:embed/>
                </p:oleObj>
              </mc:Choice>
              <mc:Fallback>
                <p:oleObj name="位图图像" r:id="rId13" imgW="2228571" imgH="2333333" progId="Paint.Picture">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0650" y="4494310"/>
                        <a:ext cx="22288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blinds(horizontal)">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blinds(horizontal)">
                                      <p:cBhvr>
                                        <p:cTn id="12" dur="500"/>
                                        <p:tgtEl>
                                          <p:spTgt spid="193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93541">
                                            <p:txEl>
                                              <p:pRg st="0" end="0"/>
                                            </p:txEl>
                                          </p:spTgt>
                                        </p:tgtEl>
                                        <p:attrNameLst>
                                          <p:attrName>style.visibility</p:attrName>
                                        </p:attrNameLst>
                                      </p:cBhvr>
                                      <p:to>
                                        <p:strVal val="visible"/>
                                      </p:to>
                                    </p:set>
                                    <p:animEffect transition="in" filter="barn(inHorizontal)">
                                      <p:cBhvr>
                                        <p:cTn id="17" dur="500"/>
                                        <p:tgtEl>
                                          <p:spTgt spid="1935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3542"/>
                                        </p:tgtEl>
                                        <p:attrNameLst>
                                          <p:attrName>style.visibility</p:attrName>
                                        </p:attrNameLst>
                                      </p:cBhvr>
                                      <p:to>
                                        <p:strVal val="visible"/>
                                      </p:to>
                                    </p:set>
                                    <p:animEffect transition="in" filter="blinds(horizontal)">
                                      <p:cBhvr>
                                        <p:cTn id="22" dur="500"/>
                                        <p:tgtEl>
                                          <p:spTgt spid="193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93544">
                                            <p:txEl>
                                              <p:pRg st="0" end="0"/>
                                            </p:txEl>
                                          </p:spTgt>
                                        </p:tgtEl>
                                        <p:attrNameLst>
                                          <p:attrName>style.visibility</p:attrName>
                                        </p:attrNameLst>
                                      </p:cBhvr>
                                      <p:to>
                                        <p:strVal val="visible"/>
                                      </p:to>
                                    </p:set>
                                    <p:animEffect transition="in" filter="randombar(horizontal)">
                                      <p:cBhvr>
                                        <p:cTn id="27" dur="500"/>
                                        <p:tgtEl>
                                          <p:spTgt spid="19354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3543"/>
                                        </p:tgtEl>
                                        <p:attrNameLst>
                                          <p:attrName>style.visibility</p:attrName>
                                        </p:attrNameLst>
                                      </p:cBhvr>
                                      <p:to>
                                        <p:strVal val="visible"/>
                                      </p:to>
                                    </p:set>
                                    <p:animEffect transition="in" filter="blinds(horizontal)">
                                      <p:cBhvr>
                                        <p:cTn id="32" dur="500"/>
                                        <p:tgtEl>
                                          <p:spTgt spid="1935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3538"/>
                                        </p:tgtEl>
                                        <p:attrNameLst>
                                          <p:attrName>style.visibility</p:attrName>
                                        </p:attrNameLst>
                                      </p:cBhvr>
                                      <p:to>
                                        <p:strVal val="visible"/>
                                      </p:to>
                                    </p:set>
                                    <p:animEffect transition="in" filter="blinds(horizontal)">
                                      <p:cBhvr>
                                        <p:cTn id="37" dur="500"/>
                                        <p:tgtEl>
                                          <p:spTgt spid="1935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93545">
                                            <p:txEl>
                                              <p:pRg st="0" end="0"/>
                                            </p:txEl>
                                          </p:spTgt>
                                        </p:tgtEl>
                                        <p:attrNameLst>
                                          <p:attrName>style.visibility</p:attrName>
                                        </p:attrNameLst>
                                      </p:cBhvr>
                                      <p:to>
                                        <p:strVal val="visible"/>
                                      </p:to>
                                    </p:set>
                                    <p:animEffect transition="in" filter="barn(outHorizontal)">
                                      <p:cBhvr>
                                        <p:cTn id="42" dur="500"/>
                                        <p:tgtEl>
                                          <p:spTgt spid="19354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93546"/>
                                        </p:tgtEl>
                                        <p:attrNameLst>
                                          <p:attrName>style.visibility</p:attrName>
                                        </p:attrNameLst>
                                      </p:cBhvr>
                                      <p:to>
                                        <p:strVal val="visible"/>
                                      </p:to>
                                    </p:set>
                                    <p:animEffect transition="in" filter="checkerboard(across)">
                                      <p:cBhvr>
                                        <p:cTn id="47" dur="500"/>
                                        <p:tgtEl>
                                          <p:spTgt spid="19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build="p" autoUpdateAnimBg="0"/>
      <p:bldP spid="193544" grpId="0" build="p" autoUpdateAnimBg="0"/>
      <p:bldP spid="19354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69B3C7A7-D2C8-42C5-808F-60D8A4D0771A}"/>
              </a:ext>
            </a:extLst>
          </p:cNvPr>
          <p:cNvSpPr>
            <a:spLocks noChangeArrowheads="1"/>
          </p:cNvSpPr>
          <p:nvPr/>
        </p:nvSpPr>
        <p:spPr bwMode="auto">
          <a:xfrm>
            <a:off x="304800" y="1828800"/>
            <a:ext cx="57912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特征：</a:t>
            </a:r>
          </a:p>
          <a:p>
            <a:pPr eaLnBrk="1" hangingPunct="1">
              <a:buClrTx/>
              <a:buSzTx/>
              <a:buFontTx/>
              <a:buNone/>
            </a:pPr>
            <a:r>
              <a:rPr lang="zh-CN" altLang="en-US"/>
              <a:t>它是一衰减的振荡过程；</a:t>
            </a:r>
          </a:p>
          <a:p>
            <a:pPr eaLnBrk="1" hangingPunct="1">
              <a:buClrTx/>
              <a:buSzTx/>
              <a:buFontTx/>
              <a:buNone/>
            </a:pPr>
            <a:r>
              <a:rPr lang="zh-CN" altLang="en-US"/>
              <a:t>其振荡频率就是有阻尼振荡频率</a:t>
            </a:r>
            <a:r>
              <a:rPr lang="zh-CN" altLang="en-US" i="1">
                <a:sym typeface="Symbol" panose="05050102010706020507" pitchFamily="18" charset="2"/>
              </a:rPr>
              <a:t></a:t>
            </a:r>
            <a:r>
              <a:rPr lang="en-US" altLang="zh-CN" i="1" baseline="-25000"/>
              <a:t>d</a:t>
            </a:r>
            <a:r>
              <a:rPr lang="zh-CN" altLang="en-US"/>
              <a:t>；</a:t>
            </a:r>
          </a:p>
          <a:p>
            <a:pPr eaLnBrk="1" hangingPunct="1">
              <a:buClrTx/>
              <a:buSzTx/>
              <a:buFontTx/>
              <a:buNone/>
            </a:pPr>
            <a:r>
              <a:rPr lang="zh-CN" altLang="en-US"/>
              <a:t>而其幅值则按指数曲线（响应曲线的包络线）衰减，两者均由参数</a:t>
            </a:r>
            <a:r>
              <a:rPr lang="en-US" altLang="zh-CN">
                <a:latin typeface="Symbol" panose="05050102010706020507" pitchFamily="18" charset="2"/>
                <a:cs typeface="Times New Roman" panose="02020603050405020304" pitchFamily="18" charset="0"/>
              </a:rPr>
              <a:t>z</a:t>
            </a:r>
            <a:r>
              <a:rPr lang="zh-CN" altLang="en-US"/>
              <a:t>和</a:t>
            </a:r>
            <a:r>
              <a:rPr lang="zh-CN" altLang="en-US" i="1">
                <a:sym typeface="Symbol" panose="05050102010706020507" pitchFamily="18" charset="2"/>
              </a:rPr>
              <a:t></a:t>
            </a:r>
            <a:r>
              <a:rPr lang="zh-CN" altLang="en-US"/>
              <a:t> </a:t>
            </a:r>
            <a:r>
              <a:rPr lang="en-US" altLang="zh-CN" baseline="-25000"/>
              <a:t>n</a:t>
            </a:r>
            <a:r>
              <a:rPr lang="zh-CN" altLang="en-US"/>
              <a:t>决定。</a:t>
            </a:r>
          </a:p>
        </p:txBody>
      </p:sp>
      <p:sp>
        <p:nvSpPr>
          <p:cNvPr id="194563" name="Rectangle 3">
            <a:extLst>
              <a:ext uri="{FF2B5EF4-FFF2-40B4-BE49-F238E27FC236}">
                <a16:creationId xmlns:a16="http://schemas.microsoft.com/office/drawing/2014/main" id="{213B77AE-E300-4169-9222-3ABDA7E06C00}"/>
              </a:ext>
            </a:extLst>
          </p:cNvPr>
          <p:cNvSpPr>
            <a:spLocks noRot="1" noChangeArrowheads="1"/>
          </p:cNvSpPr>
          <p:nvPr/>
        </p:nvSpPr>
        <p:spPr bwMode="auto">
          <a:xfrm>
            <a:off x="0" y="3962400"/>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65175"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84275"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3375"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系统的误差则为：</a:t>
            </a:r>
          </a:p>
        </p:txBody>
      </p:sp>
      <p:graphicFrame>
        <p:nvGraphicFramePr>
          <p:cNvPr id="194564" name="Object 4">
            <a:extLst>
              <a:ext uri="{FF2B5EF4-FFF2-40B4-BE49-F238E27FC236}">
                <a16:creationId xmlns:a16="http://schemas.microsoft.com/office/drawing/2014/main" id="{34CDCB46-DC01-42B0-AFF4-0CE2632C1950}"/>
              </a:ext>
            </a:extLst>
          </p:cNvPr>
          <p:cNvGraphicFramePr>
            <a:graphicFrameLocks noChangeAspect="1"/>
          </p:cNvGraphicFramePr>
          <p:nvPr>
            <p:extLst>
              <p:ext uri="{D42A27DB-BD31-4B8C-83A1-F6EECF244321}">
                <p14:modId xmlns:p14="http://schemas.microsoft.com/office/powerpoint/2010/main" val="2544069653"/>
              </p:ext>
            </p:extLst>
          </p:nvPr>
        </p:nvGraphicFramePr>
        <p:xfrm>
          <a:off x="987424" y="4503737"/>
          <a:ext cx="7699375" cy="1820863"/>
        </p:xfrm>
        <a:graphic>
          <a:graphicData uri="http://schemas.openxmlformats.org/presentationml/2006/ole">
            <mc:AlternateContent xmlns:mc="http://schemas.openxmlformats.org/markup-compatibility/2006">
              <mc:Choice xmlns:v="urn:schemas-microsoft-com:vml" Requires="v">
                <p:oleObj spid="_x0000_s29813" name="Equation" r:id="rId3" imgW="3771720" imgH="736560" progId="Equation.DSMT4">
                  <p:embed/>
                </p:oleObj>
              </mc:Choice>
              <mc:Fallback>
                <p:oleObj name="Equation" r:id="rId3" imgW="3771720" imgH="736560" progId="Equation.DSMT4">
                  <p:embed/>
                  <p:pic>
                    <p:nvPicPr>
                      <p:cNvPr id="0" name="Object 4"/>
                      <p:cNvPicPr>
                        <a:picLocks noChangeAspect="1" noChangeArrowheads="1"/>
                      </p:cNvPicPr>
                      <p:nvPr/>
                    </p:nvPicPr>
                    <p:blipFill>
                      <a:blip r:embed="rId4"/>
                      <a:srcRect/>
                      <a:stretch>
                        <a:fillRect/>
                      </a:stretch>
                    </p:blipFill>
                    <p:spPr bwMode="auto">
                      <a:xfrm>
                        <a:off x="987424" y="4503737"/>
                        <a:ext cx="7699375" cy="1820863"/>
                      </a:xfrm>
                      <a:prstGeom prst="rect">
                        <a:avLst/>
                      </a:prstGeom>
                      <a:noFill/>
                      <a:ln>
                        <a:noFill/>
                      </a:ln>
                      <a:extLst/>
                    </p:spPr>
                  </p:pic>
                </p:oleObj>
              </mc:Fallback>
            </mc:AlternateContent>
          </a:graphicData>
        </a:graphic>
      </p:graphicFrame>
      <p:sp>
        <p:nvSpPr>
          <p:cNvPr id="194565" name="Rectangle 5">
            <a:extLst>
              <a:ext uri="{FF2B5EF4-FFF2-40B4-BE49-F238E27FC236}">
                <a16:creationId xmlns:a16="http://schemas.microsoft.com/office/drawing/2014/main" id="{CBC0F9FC-3F86-4177-9A21-22E60A412CE8}"/>
              </a:ext>
            </a:extLst>
          </p:cNvPr>
          <p:cNvSpPr>
            <a:spLocks noChangeArrowheads="1"/>
          </p:cNvSpPr>
          <p:nvPr/>
        </p:nvSpPr>
        <p:spPr bwMode="auto">
          <a:xfrm>
            <a:off x="457200" y="6400800"/>
            <a:ext cx="45894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当</a:t>
            </a:r>
            <a:r>
              <a:rPr lang="en-US" altLang="zh-CN"/>
              <a:t>t→∞</a:t>
            </a:r>
            <a:r>
              <a:rPr lang="zh-CN" altLang="en-US"/>
              <a:t>时，稳态误差</a:t>
            </a:r>
            <a:r>
              <a:rPr lang="en-US" altLang="zh-CN"/>
              <a:t>e (∞)</a:t>
            </a:r>
            <a:r>
              <a:rPr lang="zh-CN" altLang="en-US"/>
              <a:t>＝０。</a:t>
            </a:r>
          </a:p>
        </p:txBody>
      </p:sp>
      <p:sp>
        <p:nvSpPr>
          <p:cNvPr id="194566" name="Rectangle 6">
            <a:extLst>
              <a:ext uri="{FF2B5EF4-FFF2-40B4-BE49-F238E27FC236}">
                <a16:creationId xmlns:a16="http://schemas.microsoft.com/office/drawing/2014/main" id="{A2D933B5-6709-4355-9DBB-EC8154C84481}"/>
              </a:ext>
            </a:extLst>
          </p:cNvPr>
          <p:cNvSpPr>
            <a:spLocks noRot="1" noChangeArrowheads="1"/>
          </p:cNvSpPr>
          <p:nvPr/>
        </p:nvSpPr>
        <p:spPr bwMode="auto">
          <a:xfrm>
            <a:off x="533400" y="1295400"/>
            <a:ext cx="3124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响应曲线如图所示</a:t>
            </a:r>
          </a:p>
        </p:txBody>
      </p:sp>
      <p:graphicFrame>
        <p:nvGraphicFramePr>
          <p:cNvPr id="194567" name="Object 7">
            <a:extLst>
              <a:ext uri="{FF2B5EF4-FFF2-40B4-BE49-F238E27FC236}">
                <a16:creationId xmlns:a16="http://schemas.microsoft.com/office/drawing/2014/main" id="{854D5822-481F-4F24-93C0-E10C3C01FC7F}"/>
              </a:ext>
            </a:extLst>
          </p:cNvPr>
          <p:cNvGraphicFramePr>
            <a:graphicFrameLocks noChangeAspect="1"/>
          </p:cNvGraphicFramePr>
          <p:nvPr/>
        </p:nvGraphicFramePr>
        <p:xfrm>
          <a:off x="6105525" y="0"/>
          <a:ext cx="3038475" cy="2447925"/>
        </p:xfrm>
        <a:graphic>
          <a:graphicData uri="http://schemas.openxmlformats.org/presentationml/2006/ole">
            <mc:AlternateContent xmlns:mc="http://schemas.openxmlformats.org/markup-compatibility/2006">
              <mc:Choice xmlns:v="urn:schemas-microsoft-com:vml" Requires="v">
                <p:oleObj spid="_x0000_s29814" name="位图图像" r:id="rId5" imgW="3038095" imgH="2448267" progId="Paint.Picture">
                  <p:embed/>
                </p:oleObj>
              </mc:Choice>
              <mc:Fallback>
                <p:oleObj name="位图图像" r:id="rId5" imgW="3038095" imgH="2448267"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0"/>
                        <a:ext cx="30384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8">
            <a:extLst>
              <a:ext uri="{FF2B5EF4-FFF2-40B4-BE49-F238E27FC236}">
                <a16:creationId xmlns:a16="http://schemas.microsoft.com/office/drawing/2014/main" id="{9AF06D5F-5C38-42EC-BB84-17BB692C8D7F}"/>
              </a:ext>
            </a:extLst>
          </p:cNvPr>
          <p:cNvGraphicFramePr>
            <a:graphicFrameLocks noChangeAspect="1"/>
          </p:cNvGraphicFramePr>
          <p:nvPr>
            <p:extLst>
              <p:ext uri="{D42A27DB-BD31-4B8C-83A1-F6EECF244321}">
                <p14:modId xmlns:p14="http://schemas.microsoft.com/office/powerpoint/2010/main" val="2203532646"/>
              </p:ext>
            </p:extLst>
          </p:nvPr>
        </p:nvGraphicFramePr>
        <p:xfrm>
          <a:off x="76200" y="69980"/>
          <a:ext cx="5894388" cy="1254125"/>
        </p:xfrm>
        <a:graphic>
          <a:graphicData uri="http://schemas.openxmlformats.org/presentationml/2006/ole">
            <mc:AlternateContent xmlns:mc="http://schemas.openxmlformats.org/markup-compatibility/2006">
              <mc:Choice xmlns:v="urn:schemas-microsoft-com:vml" Requires="v">
                <p:oleObj spid="_x0000_s29815" name="Equation" r:id="rId7" imgW="2133360" imgH="469800" progId="Equation.DSMT4">
                  <p:embed/>
                </p:oleObj>
              </mc:Choice>
              <mc:Fallback>
                <p:oleObj name="Equation" r:id="rId7" imgW="2133360" imgH="469800" progId="Equation.DSMT4">
                  <p:embed/>
                  <p:pic>
                    <p:nvPicPr>
                      <p:cNvPr id="0" name="Object 8"/>
                      <p:cNvPicPr>
                        <a:picLocks noChangeAspect="1" noChangeArrowheads="1"/>
                      </p:cNvPicPr>
                      <p:nvPr/>
                    </p:nvPicPr>
                    <p:blipFill>
                      <a:blip r:embed="rId8"/>
                      <a:srcRect/>
                      <a:stretch>
                        <a:fillRect/>
                      </a:stretch>
                    </p:blipFill>
                    <p:spPr bwMode="auto">
                      <a:xfrm>
                        <a:off x="76200" y="69980"/>
                        <a:ext cx="5894388" cy="1254125"/>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6"/>
                                        </p:tgtEl>
                                        <p:attrNameLst>
                                          <p:attrName>style.visibility</p:attrName>
                                        </p:attrNameLst>
                                      </p:cBhvr>
                                      <p:to>
                                        <p:strVal val="visible"/>
                                      </p:to>
                                    </p:set>
                                    <p:animEffect transition="in" filter="blinds(horizontal)">
                                      <p:cBhvr>
                                        <p:cTn id="7" dur="500"/>
                                        <p:tgtEl>
                                          <p:spTgt spid="194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7"/>
                                        </p:tgtEl>
                                        <p:attrNameLst>
                                          <p:attrName>style.visibility</p:attrName>
                                        </p:attrNameLst>
                                      </p:cBhvr>
                                      <p:to>
                                        <p:strVal val="visible"/>
                                      </p:to>
                                    </p:set>
                                    <p:animEffect transition="in" filter="blinds(horizontal)">
                                      <p:cBhvr>
                                        <p:cTn id="12" dur="500"/>
                                        <p:tgtEl>
                                          <p:spTgt spid="194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4562">
                                            <p:txEl>
                                              <p:pRg st="0" end="0"/>
                                            </p:txEl>
                                          </p:spTgt>
                                        </p:tgtEl>
                                        <p:attrNameLst>
                                          <p:attrName>style.visibility</p:attrName>
                                        </p:attrNameLst>
                                      </p:cBhvr>
                                      <p:to>
                                        <p:strVal val="visible"/>
                                      </p:to>
                                    </p:set>
                                    <p:animEffect transition="in" filter="checkerboard(across)">
                                      <p:cBhvr>
                                        <p:cTn id="17" dur="500"/>
                                        <p:tgtEl>
                                          <p:spTgt spid="1945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4562">
                                            <p:txEl>
                                              <p:pRg st="1" end="1"/>
                                            </p:txEl>
                                          </p:spTgt>
                                        </p:tgtEl>
                                        <p:attrNameLst>
                                          <p:attrName>style.visibility</p:attrName>
                                        </p:attrNameLst>
                                      </p:cBhvr>
                                      <p:to>
                                        <p:strVal val="visible"/>
                                      </p:to>
                                    </p:set>
                                    <p:animEffect transition="in" filter="checkerboard(across)">
                                      <p:cBhvr>
                                        <p:cTn id="22" dur="500"/>
                                        <p:tgtEl>
                                          <p:spTgt spid="19456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94562">
                                            <p:txEl>
                                              <p:pRg st="2" end="2"/>
                                            </p:txEl>
                                          </p:spTgt>
                                        </p:tgtEl>
                                        <p:attrNameLst>
                                          <p:attrName>style.visibility</p:attrName>
                                        </p:attrNameLst>
                                      </p:cBhvr>
                                      <p:to>
                                        <p:strVal val="visible"/>
                                      </p:to>
                                    </p:set>
                                    <p:animEffect transition="in" filter="checkerboard(across)">
                                      <p:cBhvr>
                                        <p:cTn id="27" dur="500"/>
                                        <p:tgtEl>
                                          <p:spTgt spid="19456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4562">
                                            <p:txEl>
                                              <p:pRg st="3" end="3"/>
                                            </p:txEl>
                                          </p:spTgt>
                                        </p:tgtEl>
                                        <p:attrNameLst>
                                          <p:attrName>style.visibility</p:attrName>
                                        </p:attrNameLst>
                                      </p:cBhvr>
                                      <p:to>
                                        <p:strVal val="visible"/>
                                      </p:to>
                                    </p:set>
                                    <p:animEffect transition="in" filter="checkerboard(across)">
                                      <p:cBhvr>
                                        <p:cTn id="32" dur="500"/>
                                        <p:tgtEl>
                                          <p:spTgt spid="19456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4563"/>
                                        </p:tgtEl>
                                        <p:attrNameLst>
                                          <p:attrName>style.visibility</p:attrName>
                                        </p:attrNameLst>
                                      </p:cBhvr>
                                      <p:to>
                                        <p:strVal val="visible"/>
                                      </p:to>
                                    </p:set>
                                    <p:animEffect transition="in" filter="blinds(horizontal)">
                                      <p:cBhvr>
                                        <p:cTn id="37" dur="500"/>
                                        <p:tgtEl>
                                          <p:spTgt spid="1945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4564"/>
                                        </p:tgtEl>
                                        <p:attrNameLst>
                                          <p:attrName>style.visibility</p:attrName>
                                        </p:attrNameLst>
                                      </p:cBhvr>
                                      <p:to>
                                        <p:strVal val="visible"/>
                                      </p:to>
                                    </p:set>
                                    <p:animEffect transition="in" filter="blinds(horizontal)">
                                      <p:cBhvr>
                                        <p:cTn id="42" dur="500"/>
                                        <p:tgtEl>
                                          <p:spTgt spid="1945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4565">
                                            <p:txEl>
                                              <p:pRg st="0" end="0"/>
                                            </p:txEl>
                                          </p:spTgt>
                                        </p:tgtEl>
                                        <p:attrNameLst>
                                          <p:attrName>style.visibility</p:attrName>
                                        </p:attrNameLst>
                                      </p:cBhvr>
                                      <p:to>
                                        <p:strVal val="visible"/>
                                      </p:to>
                                    </p:set>
                                    <p:animEffect transition="in" filter="blinds(horizontal)">
                                      <p:cBhvr>
                                        <p:cTn id="47" dur="500"/>
                                        <p:tgtEl>
                                          <p:spTgt spid="1945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autoUpdateAnimBg="0"/>
      <p:bldP spid="194563" grpId="0" autoUpdateAnimBg="0"/>
      <p:bldP spid="194565" grpId="0" build="p" autoUpdateAnimBg="0"/>
      <p:bldP spid="19456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82A896F0-176D-4441-8F56-790ED4348E15}"/>
              </a:ext>
            </a:extLst>
          </p:cNvPr>
          <p:cNvSpPr>
            <a:spLocks noChangeArrowheads="1"/>
          </p:cNvSpPr>
          <p:nvPr/>
        </p:nvSpPr>
        <p:spPr bwMode="auto">
          <a:xfrm>
            <a:off x="2057400" y="1066800"/>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dirty="0" err="1">
                <a:latin typeface="Times New Roman" panose="02020603050405020304" pitchFamily="18" charset="0"/>
                <a:cs typeface="Times New Roman" panose="02020603050405020304" pitchFamily="18" charset="0"/>
              </a:rPr>
              <a:t>s</a:t>
            </a:r>
            <a:r>
              <a:rPr kumimoji="1" lang="en-US" altLang="zh-CN" baseline="-30000" dirty="0" err="1">
                <a:latin typeface="Times New Roman" panose="02020603050405020304" pitchFamily="18" charset="0"/>
                <a:cs typeface="Times New Roman" panose="02020603050405020304" pitchFamily="18" charset="0"/>
              </a:rPr>
              <a:t>1,2</a:t>
            </a: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Symbol" panose="05050102010706020507" pitchFamily="18" charset="2"/>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j</a:t>
            </a:r>
            <a:r>
              <a:rPr kumimoji="1" lang="en-US" altLang="zh-CN" dirty="0" err="1">
                <a:latin typeface="Symbol" panose="05050102010706020507" pitchFamily="18" charset="2"/>
                <a:cs typeface="Times New Roman" panose="02020603050405020304" pitchFamily="18" charset="0"/>
              </a:rPr>
              <a:t>w</a:t>
            </a:r>
            <a:r>
              <a:rPr kumimoji="1" lang="en-US" altLang="zh-CN" baseline="-30000" dirty="0" err="1">
                <a:latin typeface="Times New Roman" panose="02020603050405020304" pitchFamily="18" charset="0"/>
                <a:cs typeface="Times New Roman" panose="02020603050405020304" pitchFamily="18" charset="0"/>
              </a:rPr>
              <a:t>n</a:t>
            </a:r>
            <a:r>
              <a:rPr kumimoji="1" lang="en-US" altLang="zh-CN" dirty="0"/>
              <a:t>   </a:t>
            </a:r>
          </a:p>
        </p:txBody>
      </p:sp>
      <p:graphicFrame>
        <p:nvGraphicFramePr>
          <p:cNvPr id="195587" name="Object 3">
            <a:extLst>
              <a:ext uri="{FF2B5EF4-FFF2-40B4-BE49-F238E27FC236}">
                <a16:creationId xmlns:a16="http://schemas.microsoft.com/office/drawing/2014/main" id="{9C6F59AD-63F5-400B-8F63-E14D2947892E}"/>
              </a:ext>
            </a:extLst>
          </p:cNvPr>
          <p:cNvGraphicFramePr>
            <a:graphicFrameLocks noChangeAspect="1"/>
          </p:cNvGraphicFramePr>
          <p:nvPr>
            <p:extLst>
              <p:ext uri="{D42A27DB-BD31-4B8C-83A1-F6EECF244321}">
                <p14:modId xmlns:p14="http://schemas.microsoft.com/office/powerpoint/2010/main" val="2803875790"/>
              </p:ext>
            </p:extLst>
          </p:nvPr>
        </p:nvGraphicFramePr>
        <p:xfrm>
          <a:off x="3035300" y="3306762"/>
          <a:ext cx="2679700" cy="655638"/>
        </p:xfrm>
        <a:graphic>
          <a:graphicData uri="http://schemas.openxmlformats.org/presentationml/2006/ole">
            <mc:AlternateContent xmlns:mc="http://schemas.openxmlformats.org/markup-compatibility/2006">
              <mc:Choice xmlns:v="urn:schemas-microsoft-com:vml" Requires="v">
                <p:oleObj spid="_x0000_s30801" name="Equation" r:id="rId3" imgW="1028520" imgH="228600" progId="Equation.DSMT4">
                  <p:embed/>
                </p:oleObj>
              </mc:Choice>
              <mc:Fallback>
                <p:oleObj name="Equation" r:id="rId3" imgW="1028520" imgH="228600" progId="Equation.DSMT4">
                  <p:embed/>
                  <p:pic>
                    <p:nvPicPr>
                      <p:cNvPr id="0" name="Object 3"/>
                      <p:cNvPicPr>
                        <a:picLocks noChangeAspect="1" noChangeArrowheads="1"/>
                      </p:cNvPicPr>
                      <p:nvPr/>
                    </p:nvPicPr>
                    <p:blipFill>
                      <a:blip r:embed="rId4"/>
                      <a:srcRect/>
                      <a:stretch>
                        <a:fillRect/>
                      </a:stretch>
                    </p:blipFill>
                    <p:spPr bwMode="auto">
                      <a:xfrm>
                        <a:off x="3035300" y="3306762"/>
                        <a:ext cx="2679700" cy="655638"/>
                      </a:xfrm>
                      <a:prstGeom prst="rect">
                        <a:avLst/>
                      </a:prstGeom>
                      <a:noFill/>
                      <a:ln>
                        <a:noFill/>
                      </a:ln>
                      <a:extLst/>
                    </p:spPr>
                  </p:pic>
                </p:oleObj>
              </mc:Fallback>
            </mc:AlternateContent>
          </a:graphicData>
        </a:graphic>
      </p:graphicFrame>
      <p:sp>
        <p:nvSpPr>
          <p:cNvPr id="195588" name="Rectangle 4">
            <a:extLst>
              <a:ext uri="{FF2B5EF4-FFF2-40B4-BE49-F238E27FC236}">
                <a16:creationId xmlns:a16="http://schemas.microsoft.com/office/drawing/2014/main" id="{60EFEB0B-BA8E-4BFF-99D6-BFAC8F811166}"/>
              </a:ext>
            </a:extLst>
          </p:cNvPr>
          <p:cNvSpPr>
            <a:spLocks noChangeArrowheads="1"/>
          </p:cNvSpPr>
          <p:nvPr/>
        </p:nvSpPr>
        <p:spPr bwMode="auto">
          <a:xfrm>
            <a:off x="304800" y="228600"/>
            <a:ext cx="4826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t>4</a:t>
            </a:r>
            <a:r>
              <a:rPr lang="zh-CN" altLang="en-US"/>
              <a:t>）</a:t>
            </a:r>
            <a:r>
              <a:rPr lang="en-US" altLang="zh-CN">
                <a:latin typeface="Symbol" panose="05050102010706020507" pitchFamily="18" charset="2"/>
                <a:cs typeface="Times New Roman" panose="02020603050405020304" pitchFamily="18" charset="0"/>
              </a:rPr>
              <a:t>z</a:t>
            </a:r>
            <a:r>
              <a:rPr lang="en-US" altLang="zh-CN"/>
              <a:t> =</a:t>
            </a:r>
            <a:r>
              <a:rPr lang="zh-CN" altLang="en-US"/>
              <a:t>０，称为无阻尼情况</a:t>
            </a:r>
          </a:p>
          <a:p>
            <a:pPr eaLnBrk="1" hangingPunct="1">
              <a:buClrTx/>
              <a:buSzTx/>
              <a:buFontTx/>
              <a:buNone/>
            </a:pPr>
            <a:r>
              <a:rPr lang="zh-CN" altLang="en-US"/>
              <a:t>系统的特征根为一对共轭虚根，即</a:t>
            </a:r>
          </a:p>
        </p:txBody>
      </p:sp>
      <p:sp>
        <p:nvSpPr>
          <p:cNvPr id="195589" name="Rectangle 5">
            <a:extLst>
              <a:ext uri="{FF2B5EF4-FFF2-40B4-BE49-F238E27FC236}">
                <a16:creationId xmlns:a16="http://schemas.microsoft.com/office/drawing/2014/main" id="{05C3E11B-214A-43EF-8F0F-F08A22160672}"/>
              </a:ext>
            </a:extLst>
          </p:cNvPr>
          <p:cNvSpPr>
            <a:spLocks noChangeArrowheads="1"/>
          </p:cNvSpPr>
          <p:nvPr/>
        </p:nvSpPr>
        <p:spPr bwMode="auto">
          <a:xfrm>
            <a:off x="-152400" y="2971800"/>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此时单位阶跃响应为</a:t>
            </a:r>
          </a:p>
        </p:txBody>
      </p:sp>
      <p:sp>
        <p:nvSpPr>
          <p:cNvPr id="195590" name="Rectangle 6">
            <a:extLst>
              <a:ext uri="{FF2B5EF4-FFF2-40B4-BE49-F238E27FC236}">
                <a16:creationId xmlns:a16="http://schemas.microsoft.com/office/drawing/2014/main" id="{F4CBC665-B673-45EB-96C9-376B02B5854D}"/>
              </a:ext>
            </a:extLst>
          </p:cNvPr>
          <p:cNvSpPr>
            <a:spLocks noChangeArrowheads="1"/>
          </p:cNvSpPr>
          <p:nvPr/>
        </p:nvSpPr>
        <p:spPr bwMode="auto">
          <a:xfrm>
            <a:off x="228600" y="3810000"/>
            <a:ext cx="60960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特征：</a:t>
            </a:r>
          </a:p>
          <a:p>
            <a:pPr eaLnBrk="1" hangingPunct="1">
              <a:buFontTx/>
              <a:buNone/>
            </a:pPr>
            <a:r>
              <a:rPr lang="zh-CN" altLang="en-US"/>
              <a:t>它是一等幅振荡过程，其振荡频率就是无阻尼自然振荡频率</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n</a:t>
            </a:r>
            <a:r>
              <a:rPr lang="en-US" altLang="zh-CN"/>
              <a:t> </a:t>
            </a:r>
            <a:r>
              <a:rPr lang="zh-CN" altLang="en-US"/>
              <a:t>。</a:t>
            </a:r>
          </a:p>
          <a:p>
            <a:pPr eaLnBrk="1" hangingPunct="1">
              <a:buFontTx/>
              <a:buNone/>
            </a:pPr>
            <a:r>
              <a:rPr lang="zh-CN" altLang="en-US"/>
              <a:t>没有稳态，称为临界稳定</a:t>
            </a:r>
          </a:p>
        </p:txBody>
      </p:sp>
      <p:graphicFrame>
        <p:nvGraphicFramePr>
          <p:cNvPr id="195591" name="Object 7">
            <a:extLst>
              <a:ext uri="{FF2B5EF4-FFF2-40B4-BE49-F238E27FC236}">
                <a16:creationId xmlns:a16="http://schemas.microsoft.com/office/drawing/2014/main" id="{29E7FA0C-4B24-416D-9D64-0CA1106F90A9}"/>
              </a:ext>
            </a:extLst>
          </p:cNvPr>
          <p:cNvGraphicFramePr>
            <a:graphicFrameLocks noChangeAspect="1"/>
          </p:cNvGraphicFramePr>
          <p:nvPr>
            <p:extLst>
              <p:ext uri="{D42A27DB-BD31-4B8C-83A1-F6EECF244321}">
                <p14:modId xmlns:p14="http://schemas.microsoft.com/office/powerpoint/2010/main" val="1455997188"/>
              </p:ext>
            </p:extLst>
          </p:nvPr>
        </p:nvGraphicFramePr>
        <p:xfrm>
          <a:off x="746124" y="1504951"/>
          <a:ext cx="5349875" cy="1314449"/>
        </p:xfrm>
        <a:graphic>
          <a:graphicData uri="http://schemas.openxmlformats.org/presentationml/2006/ole">
            <mc:AlternateContent xmlns:mc="http://schemas.openxmlformats.org/markup-compatibility/2006">
              <mc:Choice xmlns:v="urn:schemas-microsoft-com:vml" Requires="v">
                <p:oleObj spid="_x0000_s30802" name="Equation" r:id="rId5" imgW="1955520" imgH="457200" progId="Equation.DSMT4">
                  <p:embed/>
                </p:oleObj>
              </mc:Choice>
              <mc:Fallback>
                <p:oleObj name="Equation" r:id="rId5" imgW="1955520" imgH="457200" progId="Equation.DSMT4">
                  <p:embed/>
                  <p:pic>
                    <p:nvPicPr>
                      <p:cNvPr id="0" name="Object 7"/>
                      <p:cNvPicPr>
                        <a:picLocks noChangeAspect="1" noChangeArrowheads="1"/>
                      </p:cNvPicPr>
                      <p:nvPr/>
                    </p:nvPicPr>
                    <p:blipFill>
                      <a:blip r:embed="rId6"/>
                      <a:srcRect/>
                      <a:stretch>
                        <a:fillRect/>
                      </a:stretch>
                    </p:blipFill>
                    <p:spPr bwMode="auto">
                      <a:xfrm>
                        <a:off x="746124" y="1504951"/>
                        <a:ext cx="5349875" cy="1314449"/>
                      </a:xfrm>
                      <a:prstGeom prst="rect">
                        <a:avLst/>
                      </a:prstGeom>
                      <a:noFill/>
                      <a:ln>
                        <a:noFill/>
                      </a:ln>
                      <a:extLst/>
                    </p:spPr>
                  </p:pic>
                </p:oleObj>
              </mc:Fallback>
            </mc:AlternateContent>
          </a:graphicData>
        </a:graphic>
      </p:graphicFrame>
      <p:pic>
        <p:nvPicPr>
          <p:cNvPr id="195592" name="Picture 8">
            <a:extLst>
              <a:ext uri="{FF2B5EF4-FFF2-40B4-BE49-F238E27FC236}">
                <a16:creationId xmlns:a16="http://schemas.microsoft.com/office/drawing/2014/main" id="{4B445B06-30A5-421C-9EAC-68B2A52BF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429000"/>
            <a:ext cx="259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checkerboard(across)">
                                      <p:cBhvr>
                                        <p:cTn id="7" dur="500"/>
                                        <p:tgtEl>
                                          <p:spTgt spid="195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5588">
                                            <p:txEl>
                                              <p:pRg st="1" end="1"/>
                                            </p:txEl>
                                          </p:spTgt>
                                        </p:tgtEl>
                                        <p:attrNameLst>
                                          <p:attrName>style.visibility</p:attrName>
                                        </p:attrNameLst>
                                      </p:cBhvr>
                                      <p:to>
                                        <p:strVal val="visible"/>
                                      </p:to>
                                    </p:set>
                                    <p:animEffect transition="in" filter="checkerboard(across)">
                                      <p:cBhvr>
                                        <p:cTn id="12" dur="500"/>
                                        <p:tgtEl>
                                          <p:spTgt spid="195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5586">
                                            <p:txEl>
                                              <p:pRg st="0" end="0"/>
                                            </p:txEl>
                                          </p:spTgt>
                                        </p:tgtEl>
                                        <p:attrNameLst>
                                          <p:attrName>style.visibility</p:attrName>
                                        </p:attrNameLst>
                                      </p:cBhvr>
                                      <p:to>
                                        <p:strVal val="visible"/>
                                      </p:to>
                                    </p:set>
                                    <p:animEffect transition="in" filter="blinds(horizontal)">
                                      <p:cBhvr>
                                        <p:cTn id="17" dur="500"/>
                                        <p:tgtEl>
                                          <p:spTgt spid="1955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5591"/>
                                        </p:tgtEl>
                                        <p:attrNameLst>
                                          <p:attrName>style.visibility</p:attrName>
                                        </p:attrNameLst>
                                      </p:cBhvr>
                                      <p:to>
                                        <p:strVal val="visible"/>
                                      </p:to>
                                    </p:set>
                                    <p:animEffect transition="in" filter="blinds(horizontal)">
                                      <p:cBhvr>
                                        <p:cTn id="22" dur="500"/>
                                        <p:tgtEl>
                                          <p:spTgt spid="195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5589">
                                            <p:txEl>
                                              <p:pRg st="0" end="0"/>
                                            </p:txEl>
                                          </p:spTgt>
                                        </p:tgtEl>
                                        <p:attrNameLst>
                                          <p:attrName>style.visibility</p:attrName>
                                        </p:attrNameLst>
                                      </p:cBhvr>
                                      <p:to>
                                        <p:strVal val="visible"/>
                                      </p:to>
                                    </p:set>
                                    <p:animEffect transition="in" filter="blinds(horizontal)">
                                      <p:cBhvr>
                                        <p:cTn id="27" dur="500"/>
                                        <p:tgtEl>
                                          <p:spTgt spid="19558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5587"/>
                                        </p:tgtEl>
                                        <p:attrNameLst>
                                          <p:attrName>style.visibility</p:attrName>
                                        </p:attrNameLst>
                                      </p:cBhvr>
                                      <p:to>
                                        <p:strVal val="visible"/>
                                      </p:to>
                                    </p:set>
                                    <p:animEffect transition="in" filter="blinds(horizontal)">
                                      <p:cBhvr>
                                        <p:cTn id="32" dur="500"/>
                                        <p:tgtEl>
                                          <p:spTgt spid="195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5590">
                                            <p:txEl>
                                              <p:pRg st="0" end="0"/>
                                            </p:txEl>
                                          </p:spTgt>
                                        </p:tgtEl>
                                        <p:attrNameLst>
                                          <p:attrName>style.visibility</p:attrName>
                                        </p:attrNameLst>
                                      </p:cBhvr>
                                      <p:to>
                                        <p:strVal val="visible"/>
                                      </p:to>
                                    </p:set>
                                    <p:animEffect transition="in" filter="blinds(horizontal)">
                                      <p:cBhvr>
                                        <p:cTn id="37" dur="500"/>
                                        <p:tgtEl>
                                          <p:spTgt spid="19559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5590">
                                            <p:txEl>
                                              <p:pRg st="1" end="1"/>
                                            </p:txEl>
                                          </p:spTgt>
                                        </p:tgtEl>
                                        <p:attrNameLst>
                                          <p:attrName>style.visibility</p:attrName>
                                        </p:attrNameLst>
                                      </p:cBhvr>
                                      <p:to>
                                        <p:strVal val="visible"/>
                                      </p:to>
                                    </p:set>
                                    <p:animEffect transition="in" filter="blinds(horizontal)">
                                      <p:cBhvr>
                                        <p:cTn id="42" dur="500"/>
                                        <p:tgtEl>
                                          <p:spTgt spid="195590">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5590">
                                            <p:txEl>
                                              <p:pRg st="2" end="2"/>
                                            </p:txEl>
                                          </p:spTgt>
                                        </p:tgtEl>
                                        <p:attrNameLst>
                                          <p:attrName>style.visibility</p:attrName>
                                        </p:attrNameLst>
                                      </p:cBhvr>
                                      <p:to>
                                        <p:strVal val="visible"/>
                                      </p:to>
                                    </p:set>
                                    <p:animEffect transition="in" filter="blinds(horizontal)">
                                      <p:cBhvr>
                                        <p:cTn id="47" dur="500"/>
                                        <p:tgtEl>
                                          <p:spTgt spid="195590">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195592"/>
                                        </p:tgtEl>
                                        <p:attrNameLst>
                                          <p:attrName>style.visibility</p:attrName>
                                        </p:attrNameLst>
                                      </p:cBhvr>
                                      <p:to>
                                        <p:strVal val="visible"/>
                                      </p:to>
                                    </p:set>
                                    <p:anim calcmode="lin" valueType="num">
                                      <p:cBhvr additive="base">
                                        <p:cTn id="52" dur="500" fill="hold"/>
                                        <p:tgtEl>
                                          <p:spTgt spid="195592"/>
                                        </p:tgtEl>
                                        <p:attrNameLst>
                                          <p:attrName>ppt_x</p:attrName>
                                        </p:attrNameLst>
                                      </p:cBhvr>
                                      <p:tavLst>
                                        <p:tav tm="0">
                                          <p:val>
                                            <p:strVal val="1+#ppt_w/2"/>
                                          </p:val>
                                        </p:tav>
                                        <p:tav tm="100000">
                                          <p:val>
                                            <p:strVal val="#ppt_x"/>
                                          </p:val>
                                        </p:tav>
                                      </p:tavLst>
                                    </p:anim>
                                    <p:anim calcmode="lin" valueType="num">
                                      <p:cBhvr additive="base">
                                        <p:cTn id="53" dur="500" fill="hold"/>
                                        <p:tgtEl>
                                          <p:spTgt spid="195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P spid="195588" grpId="0" build="p" autoUpdateAnimBg="0"/>
      <p:bldP spid="195589" grpId="0" build="p" autoUpdateAnimBg="0"/>
      <p:bldP spid="19559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9F0E20FB-7914-4B0A-BD69-E61CC1FAEDCC}"/>
              </a:ext>
            </a:extLst>
          </p:cNvPr>
          <p:cNvSpPr>
            <a:spLocks noChangeArrowheads="1"/>
          </p:cNvSpPr>
          <p:nvPr/>
        </p:nvSpPr>
        <p:spPr bwMode="auto">
          <a:xfrm>
            <a:off x="304800" y="457200"/>
            <a:ext cx="5170488"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dirty="0"/>
              <a:t>5</a:t>
            </a:r>
            <a:r>
              <a:rPr lang="zh-CN" altLang="en-US" dirty="0"/>
              <a:t>）</a:t>
            </a:r>
            <a:r>
              <a:rPr lang="en-US" altLang="zh-CN" dirty="0">
                <a:latin typeface="Symbol" panose="05050102010706020507" pitchFamily="18" charset="2"/>
                <a:cs typeface="Times New Roman" panose="02020603050405020304" pitchFamily="18" charset="0"/>
              </a:rPr>
              <a:t>z</a:t>
            </a:r>
            <a:r>
              <a:rPr lang="en-US" altLang="zh-CN" dirty="0"/>
              <a:t> &lt;</a:t>
            </a:r>
            <a:r>
              <a:rPr lang="zh-CN" altLang="en-US" dirty="0"/>
              <a:t>０</a:t>
            </a:r>
            <a:r>
              <a:rPr lang="en-US" altLang="zh-CN" dirty="0"/>
              <a:t>,</a:t>
            </a:r>
            <a:r>
              <a:rPr lang="zh-CN" altLang="en-US" dirty="0"/>
              <a:t>系统不稳定</a:t>
            </a:r>
          </a:p>
          <a:p>
            <a:pPr eaLnBrk="1" hangingPunct="1">
              <a:buClrTx/>
              <a:buSzTx/>
              <a:buFontTx/>
              <a:buNone/>
            </a:pPr>
            <a:r>
              <a:rPr lang="zh-CN" altLang="en-US" dirty="0">
                <a:latin typeface="Symbol" panose="05050102010706020507" pitchFamily="18" charset="2"/>
                <a:cs typeface="Times New Roman" panose="02020603050405020304" pitchFamily="18" charset="0"/>
              </a:rPr>
              <a:t>            </a:t>
            </a:r>
            <a:r>
              <a:rPr lang="zh-CN" altLang="en-US" dirty="0">
                <a:latin typeface="Symbol" panose="05050102010706020507" pitchFamily="18" charset="2"/>
              </a:rPr>
              <a:t>当</a:t>
            </a:r>
            <a:r>
              <a:rPr lang="en-US" altLang="zh-CN" dirty="0">
                <a:latin typeface="Symbol" panose="05050102010706020507" pitchFamily="18" charset="2"/>
                <a:cs typeface="Times New Roman" panose="02020603050405020304" pitchFamily="18" charset="0"/>
              </a:rPr>
              <a:t>z&gt;-1</a:t>
            </a:r>
            <a:r>
              <a:rPr lang="zh-CN" altLang="en-US" dirty="0">
                <a:latin typeface="Symbol" panose="05050102010706020507" pitchFamily="18" charset="2"/>
              </a:rPr>
              <a:t>时，系统呈振荡发散；</a:t>
            </a:r>
          </a:p>
          <a:p>
            <a:pPr eaLnBrk="1" hangingPunct="1">
              <a:buClrTx/>
              <a:buSzTx/>
              <a:buFontTx/>
              <a:buNone/>
            </a:pPr>
            <a:r>
              <a:rPr lang="zh-CN" altLang="en-US" dirty="0">
                <a:latin typeface="Symbol" panose="05050102010706020507" pitchFamily="18" charset="2"/>
              </a:rPr>
              <a:t>            当</a:t>
            </a:r>
            <a:r>
              <a:rPr lang="en-US" altLang="zh-CN" dirty="0">
                <a:latin typeface="Symbol" panose="05050102010706020507" pitchFamily="18" charset="2"/>
                <a:cs typeface="Times New Roman" panose="02020603050405020304" pitchFamily="18" charset="0"/>
              </a:rPr>
              <a:t>z&lt;-1</a:t>
            </a:r>
            <a:r>
              <a:rPr lang="zh-CN" altLang="en-US" dirty="0">
                <a:latin typeface="Symbol" panose="05050102010706020507" pitchFamily="18" charset="2"/>
              </a:rPr>
              <a:t>时，系统呈指数发散；</a:t>
            </a:r>
          </a:p>
        </p:txBody>
      </p:sp>
      <p:graphicFrame>
        <p:nvGraphicFramePr>
          <p:cNvPr id="196611" name="Object 3">
            <a:extLst>
              <a:ext uri="{FF2B5EF4-FFF2-40B4-BE49-F238E27FC236}">
                <a16:creationId xmlns:a16="http://schemas.microsoft.com/office/drawing/2014/main" id="{112B710D-A981-48E4-ADEF-DAD70CF6C4CB}"/>
              </a:ext>
            </a:extLst>
          </p:cNvPr>
          <p:cNvGraphicFramePr>
            <a:graphicFrameLocks noChangeAspect="1"/>
          </p:cNvGraphicFramePr>
          <p:nvPr/>
        </p:nvGraphicFramePr>
        <p:xfrm>
          <a:off x="1600200" y="2057400"/>
          <a:ext cx="4029075" cy="3514725"/>
        </p:xfrm>
        <a:graphic>
          <a:graphicData uri="http://schemas.openxmlformats.org/presentationml/2006/ole">
            <mc:AlternateContent xmlns:mc="http://schemas.openxmlformats.org/markup-compatibility/2006">
              <mc:Choice xmlns:v="urn:schemas-microsoft-com:vml" Requires="v">
                <p:oleObj spid="_x0000_s31783" name="位图图像" r:id="rId3" imgW="4029637" imgH="3514286" progId="Paint.Picture">
                  <p:embed/>
                </p:oleObj>
              </mc:Choice>
              <mc:Fallback>
                <p:oleObj name="位图图像" r:id="rId3" imgW="4029637" imgH="351428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40290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box(in)">
                                      <p:cBhvr>
                                        <p:cTn id="7" dur="500"/>
                                        <p:tgtEl>
                                          <p:spTgt spid="196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6610">
                                            <p:txEl>
                                              <p:pRg st="1" end="1"/>
                                            </p:txEl>
                                          </p:spTgt>
                                        </p:tgtEl>
                                        <p:attrNameLst>
                                          <p:attrName>style.visibility</p:attrName>
                                        </p:attrNameLst>
                                      </p:cBhvr>
                                      <p:to>
                                        <p:strVal val="visible"/>
                                      </p:to>
                                    </p:set>
                                    <p:animEffect transition="in" filter="box(in)">
                                      <p:cBhvr>
                                        <p:cTn id="12" dur="500"/>
                                        <p:tgtEl>
                                          <p:spTgt spid="1966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6610">
                                            <p:txEl>
                                              <p:pRg st="2" end="2"/>
                                            </p:txEl>
                                          </p:spTgt>
                                        </p:tgtEl>
                                        <p:attrNameLst>
                                          <p:attrName>style.visibility</p:attrName>
                                        </p:attrNameLst>
                                      </p:cBhvr>
                                      <p:to>
                                        <p:strVal val="visible"/>
                                      </p:to>
                                    </p:set>
                                    <p:animEffect transition="in" filter="box(in)">
                                      <p:cBhvr>
                                        <p:cTn id="17" dur="500"/>
                                        <p:tgtEl>
                                          <p:spTgt spid="1966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6611"/>
                                        </p:tgtEl>
                                        <p:attrNameLst>
                                          <p:attrName>style.visibility</p:attrName>
                                        </p:attrNameLst>
                                      </p:cBhvr>
                                      <p:to>
                                        <p:strVal val="visible"/>
                                      </p:to>
                                    </p:set>
                                    <p:animEffect transition="in" filter="blinds(horizontal)">
                                      <p:cBhvr>
                                        <p:cTn id="22"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76FC4B4A-2BB2-4CF6-B666-DCC9AA0E270D}"/>
              </a:ext>
            </a:extLst>
          </p:cNvPr>
          <p:cNvSpPr>
            <a:spLocks noChangeArrowheads="1"/>
          </p:cNvSpPr>
          <p:nvPr/>
        </p:nvSpPr>
        <p:spPr bwMode="auto">
          <a:xfrm>
            <a:off x="0" y="920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0">
                <a:solidFill>
                  <a:schemeClr val="tx1"/>
                </a:solidFill>
              </a:rPr>
              <a:t>       </a:t>
            </a:r>
            <a:r>
              <a:rPr lang="zh-CN" altLang="en-US"/>
              <a:t>根据以上分析，可得不同</a:t>
            </a:r>
            <a:r>
              <a:rPr lang="en-US" altLang="zh-CN">
                <a:latin typeface="Symbol" panose="05050102010706020507" pitchFamily="18" charset="2"/>
                <a:cs typeface="Times New Roman" panose="02020603050405020304" pitchFamily="18" charset="0"/>
              </a:rPr>
              <a:t>z</a:t>
            </a:r>
            <a:r>
              <a:rPr lang="zh-CN" altLang="en-US"/>
              <a:t>值下的二阶系统单位阶跃响应曲线族</a:t>
            </a:r>
            <a:r>
              <a:rPr lang="en-US" altLang="zh-CN"/>
              <a:t>,</a:t>
            </a:r>
            <a:r>
              <a:rPr lang="zh-CN" altLang="en-US"/>
              <a:t>如图所示。</a:t>
            </a:r>
          </a:p>
        </p:txBody>
      </p:sp>
      <p:sp>
        <p:nvSpPr>
          <p:cNvPr id="197635" name="Rectangle 3">
            <a:extLst>
              <a:ext uri="{FF2B5EF4-FFF2-40B4-BE49-F238E27FC236}">
                <a16:creationId xmlns:a16="http://schemas.microsoft.com/office/drawing/2014/main" id="{3D9B8C9D-6BA3-488E-9B24-7DFA3E2CE6EC}"/>
              </a:ext>
            </a:extLst>
          </p:cNvPr>
          <p:cNvSpPr>
            <a:spLocks noChangeArrowheads="1"/>
          </p:cNvSpPr>
          <p:nvPr/>
        </p:nvSpPr>
        <p:spPr bwMode="auto">
          <a:xfrm>
            <a:off x="228600" y="58674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t>由图可见，在特定</a:t>
            </a:r>
            <a:r>
              <a:rPr lang="en-US" altLang="zh-CN">
                <a:latin typeface="Symbol" panose="05050102010706020507" pitchFamily="18" charset="2"/>
                <a:cs typeface="Times New Roman" panose="02020603050405020304" pitchFamily="18" charset="0"/>
              </a:rPr>
              <a:t>z</a:t>
            </a:r>
            <a:r>
              <a:rPr lang="zh-CN" altLang="en-US"/>
              <a:t>值下</a:t>
            </a:r>
            <a:r>
              <a:rPr lang="en-US" altLang="zh-CN"/>
              <a:t>,</a:t>
            </a:r>
            <a:r>
              <a:rPr lang="zh-CN" altLang="en-US"/>
              <a:t>欠阻尼系统比临界阻尼系统更快地达到稳态值，所以一般系统大多设计成欠阻尼系统。</a:t>
            </a:r>
          </a:p>
        </p:txBody>
      </p:sp>
      <p:graphicFrame>
        <p:nvGraphicFramePr>
          <p:cNvPr id="197636" name="Object 4">
            <a:extLst>
              <a:ext uri="{FF2B5EF4-FFF2-40B4-BE49-F238E27FC236}">
                <a16:creationId xmlns:a16="http://schemas.microsoft.com/office/drawing/2014/main" id="{4EE6329B-A58F-4768-A973-48D231B5F5AD}"/>
              </a:ext>
            </a:extLst>
          </p:cNvPr>
          <p:cNvGraphicFramePr>
            <a:graphicFrameLocks noChangeAspect="1"/>
          </p:cNvGraphicFramePr>
          <p:nvPr/>
        </p:nvGraphicFramePr>
        <p:xfrm>
          <a:off x="1363663" y="1016000"/>
          <a:ext cx="6416675" cy="4730750"/>
        </p:xfrm>
        <a:graphic>
          <a:graphicData uri="http://schemas.openxmlformats.org/presentationml/2006/ole">
            <mc:AlternateContent xmlns:mc="http://schemas.openxmlformats.org/markup-compatibility/2006">
              <mc:Choice xmlns:v="urn:schemas-microsoft-com:vml" Requires="v">
                <p:oleObj spid="_x0000_s32808" name="位图图像" r:id="rId3" imgW="7039958" imgH="5191850" progId="Paint.Picture">
                  <p:embed/>
                </p:oleObj>
              </mc:Choice>
              <mc:Fallback>
                <p:oleObj name="位图图像" r:id="rId3" imgW="7039958" imgH="51918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3" y="1016000"/>
                        <a:ext cx="64166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Effect transition="in" filter="box(in)">
                                      <p:cBhvr>
                                        <p:cTn id="7" dur="500"/>
                                        <p:tgtEl>
                                          <p:spTgt spid="197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7636"/>
                                        </p:tgtEl>
                                        <p:attrNameLst>
                                          <p:attrName>style.visibility</p:attrName>
                                        </p:attrNameLst>
                                      </p:cBhvr>
                                      <p:to>
                                        <p:strVal val="visible"/>
                                      </p:to>
                                    </p:set>
                                    <p:animEffect transition="in" filter="box(in)">
                                      <p:cBhvr>
                                        <p:cTn id="12" dur="500"/>
                                        <p:tgtEl>
                                          <p:spTgt spid="197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7635">
                                            <p:txEl>
                                              <p:pRg st="0" end="0"/>
                                            </p:txEl>
                                          </p:spTgt>
                                        </p:tgtEl>
                                        <p:attrNameLst>
                                          <p:attrName>style.visibility</p:attrName>
                                        </p:attrNameLst>
                                      </p:cBhvr>
                                      <p:to>
                                        <p:strVal val="visible"/>
                                      </p:to>
                                    </p:set>
                                    <p:animEffect transition="in" filter="box(in)">
                                      <p:cBhvr>
                                        <p:cTn id="17"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autoUpdateAnimBg="0"/>
      <p:bldP spid="19763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D17B8B6F-1C3C-495A-A175-93F9E409EADA}"/>
              </a:ext>
            </a:extLst>
          </p:cNvPr>
          <p:cNvSpPr>
            <a:spLocks noGrp="1" noChangeArrowheads="1"/>
          </p:cNvSpPr>
          <p:nvPr>
            <p:ph type="title"/>
          </p:nvPr>
        </p:nvSpPr>
        <p:spPr>
          <a:xfrm>
            <a:off x="-76200" y="228600"/>
            <a:ext cx="4876800" cy="685800"/>
          </a:xfrm>
        </p:spPr>
        <p:txBody>
          <a:bodyPr/>
          <a:lstStyle/>
          <a:p>
            <a:pPr eaLnBrk="1" hangingPunct="1"/>
            <a:r>
              <a:rPr lang="zh-CN" altLang="en-US" sz="3600" b="1">
                <a:solidFill>
                  <a:schemeClr val="bg1"/>
                </a:solidFill>
              </a:rPr>
              <a:t>二阶系统单位阶跃响应定性分析</a:t>
            </a:r>
          </a:p>
        </p:txBody>
      </p:sp>
      <p:grpSp>
        <p:nvGrpSpPr>
          <p:cNvPr id="222211" name="Group 3">
            <a:extLst>
              <a:ext uri="{FF2B5EF4-FFF2-40B4-BE49-F238E27FC236}">
                <a16:creationId xmlns:a16="http://schemas.microsoft.com/office/drawing/2014/main" id="{CADEE15A-80DA-4808-B63D-ACD1ED75852E}"/>
              </a:ext>
            </a:extLst>
          </p:cNvPr>
          <p:cNvGrpSpPr>
            <a:grpSpLocks/>
          </p:cNvGrpSpPr>
          <p:nvPr/>
        </p:nvGrpSpPr>
        <p:grpSpPr bwMode="auto">
          <a:xfrm>
            <a:off x="5257800" y="76200"/>
            <a:ext cx="3886200" cy="1219200"/>
            <a:chOff x="3312" y="48"/>
            <a:chExt cx="2448" cy="768"/>
          </a:xfrm>
        </p:grpSpPr>
        <p:sp>
          <p:nvSpPr>
            <p:cNvPr id="34030" name="Rectangle 4">
              <a:extLst>
                <a:ext uri="{FF2B5EF4-FFF2-40B4-BE49-F238E27FC236}">
                  <a16:creationId xmlns:a16="http://schemas.microsoft.com/office/drawing/2014/main" id="{13B471A3-EDED-4524-97F4-5EC82BD4A9D2}"/>
                </a:ext>
              </a:extLst>
            </p:cNvPr>
            <p:cNvSpPr>
              <a:spLocks noChangeArrowheads="1"/>
            </p:cNvSpPr>
            <p:nvPr/>
          </p:nvSpPr>
          <p:spPr bwMode="auto">
            <a:xfrm>
              <a:off x="3312" y="96"/>
              <a:ext cx="2448" cy="7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34031" name="Group 5">
              <a:extLst>
                <a:ext uri="{FF2B5EF4-FFF2-40B4-BE49-F238E27FC236}">
                  <a16:creationId xmlns:a16="http://schemas.microsoft.com/office/drawing/2014/main" id="{B3248619-55E3-4477-85E2-6A828DDB6ED6}"/>
                </a:ext>
              </a:extLst>
            </p:cNvPr>
            <p:cNvGrpSpPr>
              <a:grpSpLocks/>
            </p:cNvGrpSpPr>
            <p:nvPr/>
          </p:nvGrpSpPr>
          <p:grpSpPr bwMode="auto">
            <a:xfrm>
              <a:off x="3352" y="48"/>
              <a:ext cx="2264" cy="643"/>
              <a:chOff x="3504" y="528"/>
              <a:chExt cx="2264" cy="643"/>
            </a:xfrm>
          </p:grpSpPr>
          <p:sp>
            <p:nvSpPr>
              <p:cNvPr id="34032" name="Text Box 6">
                <a:extLst>
                  <a:ext uri="{FF2B5EF4-FFF2-40B4-BE49-F238E27FC236}">
                    <a16:creationId xmlns:a16="http://schemas.microsoft.com/office/drawing/2014/main" id="{68DC715B-0FA6-43A3-B026-763A59F08D69}"/>
                  </a:ext>
                </a:extLst>
              </p:cNvPr>
              <p:cNvSpPr txBox="1">
                <a:spLocks noChangeArrowheads="1"/>
              </p:cNvSpPr>
              <p:nvPr/>
            </p:nvSpPr>
            <p:spPr bwMode="auto">
              <a:xfrm>
                <a:off x="3504" y="739"/>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cs typeface="Times New Roman" panose="02020603050405020304" pitchFamily="18" charset="0"/>
                  </a:rPr>
                  <a:t>Φ(s)=</a:t>
                </a:r>
                <a:endParaRPr kumimoji="1" lang="en-US" altLang="zh-CN" b="1">
                  <a:solidFill>
                    <a:schemeClr val="bg1"/>
                  </a:solidFill>
                </a:endParaRPr>
              </a:p>
            </p:txBody>
          </p:sp>
          <p:grpSp>
            <p:nvGrpSpPr>
              <p:cNvPr id="34033" name="Group 7">
                <a:extLst>
                  <a:ext uri="{FF2B5EF4-FFF2-40B4-BE49-F238E27FC236}">
                    <a16:creationId xmlns:a16="http://schemas.microsoft.com/office/drawing/2014/main" id="{657DF870-DA8A-452A-8056-167A70B82CEC}"/>
                  </a:ext>
                </a:extLst>
              </p:cNvPr>
              <p:cNvGrpSpPr>
                <a:grpSpLocks/>
              </p:cNvGrpSpPr>
              <p:nvPr/>
            </p:nvGrpSpPr>
            <p:grpSpPr bwMode="auto">
              <a:xfrm>
                <a:off x="4232" y="883"/>
                <a:ext cx="1536" cy="288"/>
                <a:chOff x="2256" y="2880"/>
                <a:chExt cx="1536" cy="288"/>
              </a:xfrm>
            </p:grpSpPr>
            <p:sp>
              <p:nvSpPr>
                <p:cNvPr id="34038" name="Text Box 8">
                  <a:extLst>
                    <a:ext uri="{FF2B5EF4-FFF2-40B4-BE49-F238E27FC236}">
                      <a16:creationId xmlns:a16="http://schemas.microsoft.com/office/drawing/2014/main" id="{B9519EB2-1018-47C6-811A-51DED8A9590C}"/>
                    </a:ext>
                  </a:extLst>
                </p:cNvPr>
                <p:cNvSpPr txBox="1">
                  <a:spLocks noChangeArrowheads="1"/>
                </p:cNvSpPr>
                <p:nvPr/>
              </p:nvSpPr>
              <p:spPr bwMode="auto">
                <a:xfrm>
                  <a:off x="2256" y="2880"/>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s</a:t>
                  </a:r>
                  <a:r>
                    <a:rPr kumimoji="1" lang="en-US" altLang="zh-CN" sz="2400" b="1" baseline="30000">
                      <a:solidFill>
                        <a:schemeClr val="bg1"/>
                      </a:solidFill>
                    </a:rPr>
                    <a:t>2</a:t>
                  </a:r>
                  <a:r>
                    <a:rPr kumimoji="1" lang="en-US" altLang="zh-CN" sz="2400" b="1">
                      <a:solidFill>
                        <a:schemeClr val="bg1"/>
                      </a:solidFill>
                    </a:rPr>
                    <a:t>+2</a:t>
                  </a:r>
                  <a:r>
                    <a:rPr kumimoji="1" lang="en-US" altLang="zh-CN" sz="2400" b="1">
                      <a:solidFill>
                        <a:srgbClr val="FF3300"/>
                      </a:solidFill>
                      <a:cs typeface="Times New Roman" panose="02020603050405020304" pitchFamily="18" charset="0"/>
                    </a:rPr>
                    <a:t>ξ</a:t>
                  </a:r>
                  <a:r>
                    <a:rPr kumimoji="1" lang="en-US" altLang="zh-CN" sz="2400" b="1">
                      <a:solidFill>
                        <a:schemeClr val="bg1"/>
                      </a:solidFill>
                      <a:cs typeface="Times New Roman" panose="02020603050405020304" pitchFamily="18" charset="0"/>
                    </a:rPr>
                    <a:t>ω</a:t>
                  </a:r>
                  <a:r>
                    <a:rPr kumimoji="1" lang="en-US" altLang="zh-CN" sz="2400" b="1" baseline="-25000">
                      <a:solidFill>
                        <a:schemeClr val="bg1"/>
                      </a:solidFill>
                      <a:cs typeface="Times New Roman" panose="02020603050405020304" pitchFamily="18" charset="0"/>
                    </a:rPr>
                    <a:t>n</a:t>
                  </a:r>
                  <a:r>
                    <a:rPr kumimoji="1" lang="en-US" altLang="zh-CN" sz="2400" b="1">
                      <a:solidFill>
                        <a:schemeClr val="bg1"/>
                      </a:solidFill>
                      <a:cs typeface="Times New Roman" panose="02020603050405020304" pitchFamily="18" charset="0"/>
                    </a:rPr>
                    <a:t>s+</a:t>
                  </a:r>
                  <a:r>
                    <a:rPr kumimoji="1" lang="en-US" altLang="zh-CN" sz="2400" b="1">
                      <a:solidFill>
                        <a:srgbClr val="FF3300"/>
                      </a:solidFill>
                      <a:cs typeface="Times New Roman" panose="02020603050405020304" pitchFamily="18" charset="0"/>
                    </a:rPr>
                    <a:t>ω</a:t>
                  </a:r>
                  <a:r>
                    <a:rPr kumimoji="1" lang="en-US" altLang="zh-CN" sz="2400" b="1" baseline="-25000">
                      <a:solidFill>
                        <a:srgbClr val="FF3300"/>
                      </a:solidFill>
                      <a:cs typeface="Times New Roman" panose="02020603050405020304" pitchFamily="18" charset="0"/>
                    </a:rPr>
                    <a:t>n</a:t>
                  </a:r>
                  <a:endParaRPr kumimoji="1" lang="en-US" altLang="zh-CN" sz="2400" b="1">
                    <a:solidFill>
                      <a:srgbClr val="FF3300"/>
                    </a:solidFill>
                  </a:endParaRPr>
                </a:p>
              </p:txBody>
            </p:sp>
            <p:sp>
              <p:nvSpPr>
                <p:cNvPr id="34039" name="Text Box 9">
                  <a:extLst>
                    <a:ext uri="{FF2B5EF4-FFF2-40B4-BE49-F238E27FC236}">
                      <a16:creationId xmlns:a16="http://schemas.microsoft.com/office/drawing/2014/main" id="{7A9D01B6-7DE5-4497-88C9-FDD1445731AA}"/>
                    </a:ext>
                  </a:extLst>
                </p:cNvPr>
                <p:cNvSpPr txBox="1">
                  <a:spLocks noChangeArrowheads="1"/>
                </p:cNvSpPr>
                <p:nvPr/>
              </p:nvSpPr>
              <p:spPr bwMode="auto">
                <a:xfrm>
                  <a:off x="3264" y="2888"/>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2</a:t>
                  </a:r>
                </a:p>
              </p:txBody>
            </p:sp>
          </p:grpSp>
          <p:grpSp>
            <p:nvGrpSpPr>
              <p:cNvPr id="34034" name="Group 10">
                <a:extLst>
                  <a:ext uri="{FF2B5EF4-FFF2-40B4-BE49-F238E27FC236}">
                    <a16:creationId xmlns:a16="http://schemas.microsoft.com/office/drawing/2014/main" id="{AA909C93-0AC1-48DC-A022-1C0CF671E30D}"/>
                  </a:ext>
                </a:extLst>
              </p:cNvPr>
              <p:cNvGrpSpPr>
                <a:grpSpLocks/>
              </p:cNvGrpSpPr>
              <p:nvPr/>
            </p:nvGrpSpPr>
            <p:grpSpPr bwMode="auto">
              <a:xfrm>
                <a:off x="4704" y="528"/>
                <a:ext cx="576" cy="365"/>
                <a:chOff x="1248" y="3504"/>
                <a:chExt cx="576" cy="365"/>
              </a:xfrm>
            </p:grpSpPr>
            <p:sp>
              <p:nvSpPr>
                <p:cNvPr id="34036" name="Text Box 11">
                  <a:extLst>
                    <a:ext uri="{FF2B5EF4-FFF2-40B4-BE49-F238E27FC236}">
                      <a16:creationId xmlns:a16="http://schemas.microsoft.com/office/drawing/2014/main" id="{58A05D91-747D-4F81-82F2-DE1FDC10753F}"/>
                    </a:ext>
                  </a:extLst>
                </p:cNvPr>
                <p:cNvSpPr txBox="1">
                  <a:spLocks noChangeArrowheads="1"/>
                </p:cNvSpPr>
                <p:nvPr/>
              </p:nvSpPr>
              <p:spPr bwMode="auto">
                <a:xfrm>
                  <a:off x="1248" y="3504"/>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cs typeface="Times New Roman" panose="02020603050405020304" pitchFamily="18" charset="0"/>
                    </a:rPr>
                    <a:t>ω</a:t>
                  </a:r>
                  <a:r>
                    <a:rPr kumimoji="1" lang="en-US" altLang="zh-CN" b="1" baseline="-25000">
                      <a:solidFill>
                        <a:schemeClr val="bg1"/>
                      </a:solidFill>
                      <a:cs typeface="Times New Roman" panose="02020603050405020304" pitchFamily="18" charset="0"/>
                    </a:rPr>
                    <a:t>n</a:t>
                  </a:r>
                </a:p>
              </p:txBody>
            </p:sp>
            <p:sp>
              <p:nvSpPr>
                <p:cNvPr id="34037" name="Text Box 12">
                  <a:extLst>
                    <a:ext uri="{FF2B5EF4-FFF2-40B4-BE49-F238E27FC236}">
                      <a16:creationId xmlns:a16="http://schemas.microsoft.com/office/drawing/2014/main" id="{894BC6E1-2F46-4B63-84E8-E1CB1E5AE099}"/>
                    </a:ext>
                  </a:extLst>
                </p:cNvPr>
                <p:cNvSpPr txBox="1">
                  <a:spLocks noChangeArrowheads="1"/>
                </p:cNvSpPr>
                <p:nvPr/>
              </p:nvSpPr>
              <p:spPr bwMode="auto">
                <a:xfrm>
                  <a:off x="1440" y="351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2</a:t>
                  </a:r>
                </a:p>
              </p:txBody>
            </p:sp>
          </p:grpSp>
          <p:sp>
            <p:nvSpPr>
              <p:cNvPr id="34035" name="Line 13">
                <a:extLst>
                  <a:ext uri="{FF2B5EF4-FFF2-40B4-BE49-F238E27FC236}">
                    <a16:creationId xmlns:a16="http://schemas.microsoft.com/office/drawing/2014/main" id="{DA6CE95F-ADAC-457E-B28F-4F3122E8D639}"/>
                  </a:ext>
                </a:extLst>
              </p:cNvPr>
              <p:cNvSpPr>
                <a:spLocks noChangeShapeType="1"/>
              </p:cNvSpPr>
              <p:nvPr/>
            </p:nvSpPr>
            <p:spPr bwMode="auto">
              <a:xfrm>
                <a:off x="4224" y="928"/>
                <a:ext cx="1536"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2222" name="Group 14">
            <a:extLst>
              <a:ext uri="{FF2B5EF4-FFF2-40B4-BE49-F238E27FC236}">
                <a16:creationId xmlns:a16="http://schemas.microsoft.com/office/drawing/2014/main" id="{8DB5E38C-B739-4EF9-81DD-84A080DC3216}"/>
              </a:ext>
            </a:extLst>
          </p:cNvPr>
          <p:cNvGrpSpPr>
            <a:grpSpLocks/>
          </p:cNvGrpSpPr>
          <p:nvPr/>
        </p:nvGrpSpPr>
        <p:grpSpPr bwMode="auto">
          <a:xfrm>
            <a:off x="2057400" y="1757363"/>
            <a:ext cx="3886200" cy="571500"/>
            <a:chOff x="2976" y="2011"/>
            <a:chExt cx="2448" cy="360"/>
          </a:xfrm>
        </p:grpSpPr>
        <p:sp>
          <p:nvSpPr>
            <p:cNvPr id="34024" name="Text Box 15">
              <a:extLst>
                <a:ext uri="{FF2B5EF4-FFF2-40B4-BE49-F238E27FC236}">
                  <a16:creationId xmlns:a16="http://schemas.microsoft.com/office/drawing/2014/main" id="{2373AD38-93A3-43D8-823A-A0C801C1823A}"/>
                </a:ext>
              </a:extLst>
            </p:cNvPr>
            <p:cNvSpPr txBox="1">
              <a:spLocks noChangeArrowheads="1"/>
            </p:cNvSpPr>
            <p:nvPr/>
          </p:nvSpPr>
          <p:spPr bwMode="auto">
            <a:xfrm>
              <a:off x="2976" y="2035"/>
              <a:ext cx="6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S</a:t>
              </a:r>
              <a:r>
                <a:rPr kumimoji="1" lang="en-US" altLang="zh-CN" sz="2400" b="1" baseline="-25000">
                  <a:solidFill>
                    <a:schemeClr val="bg1"/>
                  </a:solidFill>
                </a:rPr>
                <a:t>1,2</a:t>
              </a:r>
              <a:r>
                <a:rPr kumimoji="1" lang="en-US" altLang="zh-CN" sz="2400" b="1">
                  <a:solidFill>
                    <a:schemeClr val="bg1"/>
                  </a:solidFill>
                </a:rPr>
                <a:t>=</a:t>
              </a:r>
            </a:p>
          </p:txBody>
        </p:sp>
        <p:sp>
          <p:nvSpPr>
            <p:cNvPr id="34025" name="Text Box 16">
              <a:extLst>
                <a:ext uri="{FF2B5EF4-FFF2-40B4-BE49-F238E27FC236}">
                  <a16:creationId xmlns:a16="http://schemas.microsoft.com/office/drawing/2014/main" id="{C687C81F-DBF1-431F-BC9E-5F8589FC8BAA}"/>
                </a:ext>
              </a:extLst>
            </p:cNvPr>
            <p:cNvSpPr txBox="1">
              <a:spLocks noChangeArrowheads="1"/>
            </p:cNvSpPr>
            <p:nvPr/>
          </p:nvSpPr>
          <p:spPr bwMode="auto">
            <a:xfrm>
              <a:off x="3517" y="2011"/>
              <a:ext cx="6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3FFF03"/>
                  </a:solidFill>
                </a:rPr>
                <a:t>-</a:t>
              </a:r>
              <a:r>
                <a:rPr kumimoji="1" lang="en-US" altLang="zh-CN" sz="2400" b="1">
                  <a:solidFill>
                    <a:srgbClr val="3FFF03"/>
                  </a:solidFill>
                  <a:cs typeface="Times New Roman" panose="02020603050405020304" pitchFamily="18" charset="0"/>
                </a:rPr>
                <a:t>ξω</a:t>
              </a:r>
              <a:r>
                <a:rPr kumimoji="1" lang="en-US" altLang="zh-CN" sz="2400" b="1" baseline="-25000">
                  <a:solidFill>
                    <a:srgbClr val="3FFF03"/>
                  </a:solidFill>
                  <a:cs typeface="Times New Roman" panose="02020603050405020304" pitchFamily="18" charset="0"/>
                </a:rPr>
                <a:t>n</a:t>
              </a:r>
              <a:endParaRPr kumimoji="1" lang="en-US" altLang="zh-CN" sz="2400" b="1">
                <a:solidFill>
                  <a:srgbClr val="3FFF03"/>
                </a:solidFill>
              </a:endParaRPr>
            </a:p>
          </p:txBody>
        </p:sp>
        <p:sp>
          <p:nvSpPr>
            <p:cNvPr id="34026" name="Text Box 17">
              <a:extLst>
                <a:ext uri="{FF2B5EF4-FFF2-40B4-BE49-F238E27FC236}">
                  <a16:creationId xmlns:a16="http://schemas.microsoft.com/office/drawing/2014/main" id="{BCE6401A-08D3-4C41-902E-0716993CBA3D}"/>
                </a:ext>
              </a:extLst>
            </p:cNvPr>
            <p:cNvSpPr txBox="1">
              <a:spLocks noChangeArrowheads="1"/>
            </p:cNvSpPr>
            <p:nvPr/>
          </p:nvSpPr>
          <p:spPr bwMode="auto">
            <a:xfrm>
              <a:off x="3996" y="2011"/>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a:t>
              </a:r>
            </a:p>
          </p:txBody>
        </p:sp>
        <p:sp>
          <p:nvSpPr>
            <p:cNvPr id="34027" name="Text Box 18">
              <a:extLst>
                <a:ext uri="{FF2B5EF4-FFF2-40B4-BE49-F238E27FC236}">
                  <a16:creationId xmlns:a16="http://schemas.microsoft.com/office/drawing/2014/main" id="{22731C14-82CF-4624-B9CA-7608901F9BC6}"/>
                </a:ext>
              </a:extLst>
            </p:cNvPr>
            <p:cNvSpPr txBox="1">
              <a:spLocks noChangeArrowheads="1"/>
            </p:cNvSpPr>
            <p:nvPr/>
          </p:nvSpPr>
          <p:spPr bwMode="auto">
            <a:xfrm>
              <a:off x="4481" y="2083"/>
              <a:ext cx="9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rPr>
                <a:t>√</a:t>
              </a:r>
              <a:r>
                <a:rPr kumimoji="1" lang="en-US" altLang="zh-CN" sz="2400" b="1">
                  <a:solidFill>
                    <a:srgbClr val="FFFF00"/>
                  </a:solidFill>
                  <a:cs typeface="Times New Roman" panose="02020603050405020304" pitchFamily="18" charset="0"/>
                </a:rPr>
                <a:t>ξ</a:t>
              </a:r>
              <a:r>
                <a:rPr kumimoji="1" lang="en-US" altLang="zh-CN" sz="2400" b="1" baseline="30000">
                  <a:solidFill>
                    <a:srgbClr val="FFFF00"/>
                  </a:solidFill>
                  <a:cs typeface="Times New Roman" panose="02020603050405020304" pitchFamily="18" charset="0"/>
                </a:rPr>
                <a:t>2 </a:t>
              </a:r>
              <a:r>
                <a:rPr kumimoji="1" lang="en-US" altLang="zh-CN" sz="2400" b="1">
                  <a:solidFill>
                    <a:srgbClr val="FFFF00"/>
                  </a:solidFill>
                </a:rPr>
                <a:t>- 1</a:t>
              </a:r>
            </a:p>
          </p:txBody>
        </p:sp>
        <p:sp>
          <p:nvSpPr>
            <p:cNvPr id="34028" name="Line 19">
              <a:extLst>
                <a:ext uri="{FF2B5EF4-FFF2-40B4-BE49-F238E27FC236}">
                  <a16:creationId xmlns:a16="http://schemas.microsoft.com/office/drawing/2014/main" id="{E607833F-4EC8-49D7-9855-0FE0CD2A5900}"/>
                </a:ext>
              </a:extLst>
            </p:cNvPr>
            <p:cNvSpPr>
              <a:spLocks noChangeShapeType="1"/>
            </p:cNvSpPr>
            <p:nvPr/>
          </p:nvSpPr>
          <p:spPr bwMode="auto">
            <a:xfrm>
              <a:off x="4731" y="2151"/>
              <a:ext cx="553" cy="1"/>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29" name="Text Box 20">
              <a:extLst>
                <a:ext uri="{FF2B5EF4-FFF2-40B4-BE49-F238E27FC236}">
                  <a16:creationId xmlns:a16="http://schemas.microsoft.com/office/drawing/2014/main" id="{582C6FFF-0631-4475-AAEF-AC0DA4BC6BE5}"/>
                </a:ext>
              </a:extLst>
            </p:cNvPr>
            <p:cNvSpPr txBox="1">
              <a:spLocks noChangeArrowheads="1"/>
            </p:cNvSpPr>
            <p:nvPr/>
          </p:nvSpPr>
          <p:spPr bwMode="auto">
            <a:xfrm>
              <a:off x="4293" y="2016"/>
              <a:ext cx="5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cs typeface="Times New Roman" panose="02020603050405020304" pitchFamily="18" charset="0"/>
                </a:rPr>
                <a:t>ω</a:t>
              </a:r>
              <a:r>
                <a:rPr kumimoji="1" lang="en-US" altLang="zh-CN" sz="2400" b="1" baseline="-25000">
                  <a:solidFill>
                    <a:srgbClr val="FFFF00"/>
                  </a:solidFill>
                </a:rPr>
                <a:t>n</a:t>
              </a:r>
            </a:p>
          </p:txBody>
        </p:sp>
      </p:grpSp>
      <p:grpSp>
        <p:nvGrpSpPr>
          <p:cNvPr id="222229" name="Group 21">
            <a:extLst>
              <a:ext uri="{FF2B5EF4-FFF2-40B4-BE49-F238E27FC236}">
                <a16:creationId xmlns:a16="http://schemas.microsoft.com/office/drawing/2014/main" id="{A9EB2470-C127-406E-927B-B3A73D40AF27}"/>
              </a:ext>
            </a:extLst>
          </p:cNvPr>
          <p:cNvGrpSpPr>
            <a:grpSpLocks/>
          </p:cNvGrpSpPr>
          <p:nvPr/>
        </p:nvGrpSpPr>
        <p:grpSpPr bwMode="auto">
          <a:xfrm>
            <a:off x="2971800" y="5715000"/>
            <a:ext cx="2209800" cy="487363"/>
            <a:chOff x="3072" y="3264"/>
            <a:chExt cx="1392" cy="307"/>
          </a:xfrm>
        </p:grpSpPr>
        <p:sp>
          <p:nvSpPr>
            <p:cNvPr id="34021" name="Text Box 22">
              <a:extLst>
                <a:ext uri="{FF2B5EF4-FFF2-40B4-BE49-F238E27FC236}">
                  <a16:creationId xmlns:a16="http://schemas.microsoft.com/office/drawing/2014/main" id="{33F863E5-57A3-464A-BD13-C8F5F349B24F}"/>
                </a:ext>
              </a:extLst>
            </p:cNvPr>
            <p:cNvSpPr txBox="1">
              <a:spLocks noChangeArrowheads="1"/>
            </p:cNvSpPr>
            <p:nvPr/>
          </p:nvSpPr>
          <p:spPr bwMode="auto">
            <a:xfrm>
              <a:off x="3072" y="3283"/>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S</a:t>
              </a:r>
              <a:r>
                <a:rPr kumimoji="1" lang="en-US" altLang="zh-CN" sz="2400" b="1" baseline="-25000">
                  <a:solidFill>
                    <a:schemeClr val="bg1"/>
                  </a:solidFill>
                </a:rPr>
                <a:t>1,2</a:t>
              </a:r>
              <a:r>
                <a:rPr kumimoji="1" lang="en-US" altLang="zh-CN" sz="2400" b="1">
                  <a:solidFill>
                    <a:schemeClr val="bg1"/>
                  </a:solidFill>
                </a:rPr>
                <a:t>=</a:t>
              </a:r>
            </a:p>
          </p:txBody>
        </p:sp>
        <p:sp>
          <p:nvSpPr>
            <p:cNvPr id="34022" name="Text Box 23">
              <a:extLst>
                <a:ext uri="{FF2B5EF4-FFF2-40B4-BE49-F238E27FC236}">
                  <a16:creationId xmlns:a16="http://schemas.microsoft.com/office/drawing/2014/main" id="{C82B3366-F531-4362-8DC5-4D5E0AAC4CC9}"/>
                </a:ext>
              </a:extLst>
            </p:cNvPr>
            <p:cNvSpPr txBox="1">
              <a:spLocks noChangeArrowheads="1"/>
            </p:cNvSpPr>
            <p:nvPr/>
          </p:nvSpPr>
          <p:spPr bwMode="auto">
            <a:xfrm>
              <a:off x="3600" y="326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a:t>
              </a:r>
              <a:r>
                <a:rPr kumimoji="1" lang="en-US" altLang="zh-CN" sz="2400" b="1">
                  <a:solidFill>
                    <a:srgbClr val="FF3300"/>
                  </a:solidFill>
                </a:rPr>
                <a:t>j</a:t>
              </a:r>
            </a:p>
          </p:txBody>
        </p:sp>
        <p:sp>
          <p:nvSpPr>
            <p:cNvPr id="34023" name="Text Box 24">
              <a:extLst>
                <a:ext uri="{FF2B5EF4-FFF2-40B4-BE49-F238E27FC236}">
                  <a16:creationId xmlns:a16="http://schemas.microsoft.com/office/drawing/2014/main" id="{89E902D4-FB90-46D8-970F-88858C08A99E}"/>
                </a:ext>
              </a:extLst>
            </p:cNvPr>
            <p:cNvSpPr txBox="1">
              <a:spLocks noChangeArrowheads="1"/>
            </p:cNvSpPr>
            <p:nvPr/>
          </p:nvSpPr>
          <p:spPr bwMode="auto">
            <a:xfrm>
              <a:off x="3936" y="326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cs typeface="Times New Roman" panose="02020603050405020304" pitchFamily="18" charset="0"/>
                </a:rPr>
                <a:t>ω</a:t>
              </a:r>
              <a:r>
                <a:rPr kumimoji="1" lang="en-US" altLang="zh-CN" sz="2400" b="1" baseline="-25000">
                  <a:solidFill>
                    <a:srgbClr val="FFFF00"/>
                  </a:solidFill>
                </a:rPr>
                <a:t>n</a:t>
              </a:r>
            </a:p>
          </p:txBody>
        </p:sp>
      </p:grpSp>
      <p:sp>
        <p:nvSpPr>
          <p:cNvPr id="222233" name="Text Box 25">
            <a:extLst>
              <a:ext uri="{FF2B5EF4-FFF2-40B4-BE49-F238E27FC236}">
                <a16:creationId xmlns:a16="http://schemas.microsoft.com/office/drawing/2014/main" id="{C55B75FD-68EC-4103-AF8E-BFFA0D79D16A}"/>
              </a:ext>
            </a:extLst>
          </p:cNvPr>
          <p:cNvSpPr txBox="1">
            <a:spLocks noChangeArrowheads="1"/>
          </p:cNvSpPr>
          <p:nvPr/>
        </p:nvSpPr>
        <p:spPr bwMode="auto">
          <a:xfrm>
            <a:off x="228600" y="429736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0</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sp>
        <p:nvSpPr>
          <p:cNvPr id="222234" name="Text Box 26">
            <a:extLst>
              <a:ext uri="{FF2B5EF4-FFF2-40B4-BE49-F238E27FC236}">
                <a16:creationId xmlns:a16="http://schemas.microsoft.com/office/drawing/2014/main" id="{5015578C-E824-4C8E-875B-91B4F9D90F61}"/>
              </a:ext>
            </a:extLst>
          </p:cNvPr>
          <p:cNvSpPr txBox="1">
            <a:spLocks noChangeArrowheads="1"/>
          </p:cNvSpPr>
          <p:nvPr/>
        </p:nvSpPr>
        <p:spPr bwMode="auto">
          <a:xfrm>
            <a:off x="457200" y="300196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sp>
        <p:nvSpPr>
          <p:cNvPr id="222235" name="Text Box 27">
            <a:extLst>
              <a:ext uri="{FF2B5EF4-FFF2-40B4-BE49-F238E27FC236}">
                <a16:creationId xmlns:a16="http://schemas.microsoft.com/office/drawing/2014/main" id="{3254BCCA-0AB9-46C7-9332-BDFC9070A471}"/>
              </a:ext>
            </a:extLst>
          </p:cNvPr>
          <p:cNvSpPr txBox="1">
            <a:spLocks noChangeArrowheads="1"/>
          </p:cNvSpPr>
          <p:nvPr/>
        </p:nvSpPr>
        <p:spPr bwMode="auto">
          <a:xfrm>
            <a:off x="533400" y="589756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0</a:t>
            </a:r>
          </a:p>
        </p:txBody>
      </p:sp>
      <p:sp>
        <p:nvSpPr>
          <p:cNvPr id="222236" name="Text Box 28">
            <a:extLst>
              <a:ext uri="{FF2B5EF4-FFF2-40B4-BE49-F238E27FC236}">
                <a16:creationId xmlns:a16="http://schemas.microsoft.com/office/drawing/2014/main" id="{7812F2E1-50A6-4B34-BED1-D11C2D2CF926}"/>
              </a:ext>
            </a:extLst>
          </p:cNvPr>
          <p:cNvSpPr txBox="1">
            <a:spLocks noChangeArrowheads="1"/>
          </p:cNvSpPr>
          <p:nvPr/>
        </p:nvSpPr>
        <p:spPr bwMode="auto">
          <a:xfrm>
            <a:off x="457200" y="180816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grpSp>
        <p:nvGrpSpPr>
          <p:cNvPr id="222237" name="Group 29">
            <a:extLst>
              <a:ext uri="{FF2B5EF4-FFF2-40B4-BE49-F238E27FC236}">
                <a16:creationId xmlns:a16="http://schemas.microsoft.com/office/drawing/2014/main" id="{586F70CF-B97A-48A9-9DD6-04AC83B6696C}"/>
              </a:ext>
            </a:extLst>
          </p:cNvPr>
          <p:cNvGrpSpPr>
            <a:grpSpLocks/>
          </p:cNvGrpSpPr>
          <p:nvPr/>
        </p:nvGrpSpPr>
        <p:grpSpPr bwMode="auto">
          <a:xfrm>
            <a:off x="6429375" y="1320800"/>
            <a:ext cx="1800225" cy="1193800"/>
            <a:chOff x="4050" y="832"/>
            <a:chExt cx="1134" cy="752"/>
          </a:xfrm>
        </p:grpSpPr>
        <p:grpSp>
          <p:nvGrpSpPr>
            <p:cNvPr id="34011" name="Group 30">
              <a:extLst>
                <a:ext uri="{FF2B5EF4-FFF2-40B4-BE49-F238E27FC236}">
                  <a16:creationId xmlns:a16="http://schemas.microsoft.com/office/drawing/2014/main" id="{09DD8CC6-B8AC-47C5-8153-12A51A986DBD}"/>
                </a:ext>
              </a:extLst>
            </p:cNvPr>
            <p:cNvGrpSpPr>
              <a:grpSpLocks/>
            </p:cNvGrpSpPr>
            <p:nvPr/>
          </p:nvGrpSpPr>
          <p:grpSpPr bwMode="auto">
            <a:xfrm>
              <a:off x="4631" y="1232"/>
              <a:ext cx="145" cy="145"/>
              <a:chOff x="4224" y="3312"/>
              <a:chExt cx="145" cy="145"/>
            </a:xfrm>
          </p:grpSpPr>
          <p:sp>
            <p:nvSpPr>
              <p:cNvPr id="34019" name="Line 31">
                <a:extLst>
                  <a:ext uri="{FF2B5EF4-FFF2-40B4-BE49-F238E27FC236}">
                    <a16:creationId xmlns:a16="http://schemas.microsoft.com/office/drawing/2014/main" id="{F7005404-CE95-47CA-8BCD-CDABFE3F9F37}"/>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20" name="Line 32">
                <a:extLst>
                  <a:ext uri="{FF2B5EF4-FFF2-40B4-BE49-F238E27FC236}">
                    <a16:creationId xmlns:a16="http://schemas.microsoft.com/office/drawing/2014/main" id="{44F2199F-BD04-4B0B-B0FE-B44A45C65930}"/>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012" name="Group 33">
              <a:extLst>
                <a:ext uri="{FF2B5EF4-FFF2-40B4-BE49-F238E27FC236}">
                  <a16:creationId xmlns:a16="http://schemas.microsoft.com/office/drawing/2014/main" id="{AA96EEE7-2E58-4880-82B4-455AFABE4E0D}"/>
                </a:ext>
              </a:extLst>
            </p:cNvPr>
            <p:cNvGrpSpPr>
              <a:grpSpLocks/>
            </p:cNvGrpSpPr>
            <p:nvPr/>
          </p:nvGrpSpPr>
          <p:grpSpPr bwMode="auto">
            <a:xfrm>
              <a:off x="4320" y="1224"/>
              <a:ext cx="145" cy="145"/>
              <a:chOff x="4224" y="3312"/>
              <a:chExt cx="145" cy="145"/>
            </a:xfrm>
          </p:grpSpPr>
          <p:sp>
            <p:nvSpPr>
              <p:cNvPr id="34017" name="Line 34">
                <a:extLst>
                  <a:ext uri="{FF2B5EF4-FFF2-40B4-BE49-F238E27FC236}">
                    <a16:creationId xmlns:a16="http://schemas.microsoft.com/office/drawing/2014/main" id="{A6B01925-CB8E-4BF8-A49B-20B8112DCD92}"/>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18" name="Line 35">
                <a:extLst>
                  <a:ext uri="{FF2B5EF4-FFF2-40B4-BE49-F238E27FC236}">
                    <a16:creationId xmlns:a16="http://schemas.microsoft.com/office/drawing/2014/main" id="{8E05FFEB-32F6-48E1-87F6-0D0439EE2E9E}"/>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013" name="Line 36">
              <a:extLst>
                <a:ext uri="{FF2B5EF4-FFF2-40B4-BE49-F238E27FC236}">
                  <a16:creationId xmlns:a16="http://schemas.microsoft.com/office/drawing/2014/main" id="{F911542F-8342-42A5-B6DA-FE56461BA019}"/>
                </a:ext>
              </a:extLst>
            </p:cNvPr>
            <p:cNvSpPr>
              <a:spLocks noChangeShapeType="1"/>
            </p:cNvSpPr>
            <p:nvPr/>
          </p:nvSpPr>
          <p:spPr bwMode="auto">
            <a:xfrm>
              <a:off x="4050" y="1296"/>
              <a:ext cx="1134"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14" name="Line 37">
              <a:extLst>
                <a:ext uri="{FF2B5EF4-FFF2-40B4-BE49-F238E27FC236}">
                  <a16:creationId xmlns:a16="http://schemas.microsoft.com/office/drawing/2014/main" id="{C0221910-7767-41ED-966D-87F16E556D0A}"/>
                </a:ext>
              </a:extLst>
            </p:cNvPr>
            <p:cNvSpPr>
              <a:spLocks noChangeShapeType="1"/>
            </p:cNvSpPr>
            <p:nvPr/>
          </p:nvSpPr>
          <p:spPr bwMode="auto">
            <a:xfrm>
              <a:off x="4944" y="960"/>
              <a:ext cx="0" cy="624"/>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15" name="Text Box 38">
              <a:extLst>
                <a:ext uri="{FF2B5EF4-FFF2-40B4-BE49-F238E27FC236}">
                  <a16:creationId xmlns:a16="http://schemas.microsoft.com/office/drawing/2014/main" id="{B72A6BA4-BA16-4176-9374-6C9B3F01DA4B}"/>
                </a:ext>
              </a:extLst>
            </p:cNvPr>
            <p:cNvSpPr txBox="1">
              <a:spLocks noChangeArrowheads="1"/>
            </p:cNvSpPr>
            <p:nvPr/>
          </p:nvSpPr>
          <p:spPr bwMode="auto">
            <a:xfrm>
              <a:off x="4944" y="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j</a:t>
              </a:r>
            </a:p>
          </p:txBody>
        </p:sp>
        <p:sp>
          <p:nvSpPr>
            <p:cNvPr id="34016" name="Text Box 39">
              <a:extLst>
                <a:ext uri="{FF2B5EF4-FFF2-40B4-BE49-F238E27FC236}">
                  <a16:creationId xmlns:a16="http://schemas.microsoft.com/office/drawing/2014/main" id="{C02EECCE-F67B-4E11-8C5F-9DE6E68DF9C4}"/>
                </a:ext>
              </a:extLst>
            </p:cNvPr>
            <p:cNvSpPr txBox="1">
              <a:spLocks noChangeArrowheads="1"/>
            </p:cNvSpPr>
            <p:nvPr/>
          </p:nvSpPr>
          <p:spPr bwMode="auto">
            <a:xfrm>
              <a:off x="4904" y="12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0</a:t>
              </a:r>
            </a:p>
          </p:txBody>
        </p:sp>
      </p:grpSp>
      <p:grpSp>
        <p:nvGrpSpPr>
          <p:cNvPr id="222248" name="Group 40">
            <a:extLst>
              <a:ext uri="{FF2B5EF4-FFF2-40B4-BE49-F238E27FC236}">
                <a16:creationId xmlns:a16="http://schemas.microsoft.com/office/drawing/2014/main" id="{961B9260-EB07-4DBE-8B42-1BA8815F697A}"/>
              </a:ext>
            </a:extLst>
          </p:cNvPr>
          <p:cNvGrpSpPr>
            <a:grpSpLocks/>
          </p:cNvGrpSpPr>
          <p:nvPr/>
        </p:nvGrpSpPr>
        <p:grpSpPr bwMode="auto">
          <a:xfrm>
            <a:off x="6426200" y="2489200"/>
            <a:ext cx="1800225" cy="1168400"/>
            <a:chOff x="4048" y="1568"/>
            <a:chExt cx="1134" cy="736"/>
          </a:xfrm>
        </p:grpSpPr>
        <p:sp>
          <p:nvSpPr>
            <p:cNvPr id="34001" name="Line 41">
              <a:extLst>
                <a:ext uri="{FF2B5EF4-FFF2-40B4-BE49-F238E27FC236}">
                  <a16:creationId xmlns:a16="http://schemas.microsoft.com/office/drawing/2014/main" id="{69EB2750-4402-4121-8E1B-F6245EFC46B0}"/>
                </a:ext>
              </a:extLst>
            </p:cNvPr>
            <p:cNvSpPr>
              <a:spLocks noChangeShapeType="1"/>
            </p:cNvSpPr>
            <p:nvPr/>
          </p:nvSpPr>
          <p:spPr bwMode="auto">
            <a:xfrm>
              <a:off x="4048" y="2016"/>
              <a:ext cx="1134"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02" name="Line 42">
              <a:extLst>
                <a:ext uri="{FF2B5EF4-FFF2-40B4-BE49-F238E27FC236}">
                  <a16:creationId xmlns:a16="http://schemas.microsoft.com/office/drawing/2014/main" id="{65DCE0D7-2887-4B9E-8F22-4D18583581B3}"/>
                </a:ext>
              </a:extLst>
            </p:cNvPr>
            <p:cNvSpPr>
              <a:spLocks noChangeShapeType="1"/>
            </p:cNvSpPr>
            <p:nvPr/>
          </p:nvSpPr>
          <p:spPr bwMode="auto">
            <a:xfrm>
              <a:off x="4942" y="1680"/>
              <a:ext cx="0" cy="624"/>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03" name="Text Box 43">
              <a:extLst>
                <a:ext uri="{FF2B5EF4-FFF2-40B4-BE49-F238E27FC236}">
                  <a16:creationId xmlns:a16="http://schemas.microsoft.com/office/drawing/2014/main" id="{9AF2E436-7DBA-4747-9A20-18E13B906CE1}"/>
                </a:ext>
              </a:extLst>
            </p:cNvPr>
            <p:cNvSpPr txBox="1">
              <a:spLocks noChangeArrowheads="1"/>
            </p:cNvSpPr>
            <p:nvPr/>
          </p:nvSpPr>
          <p:spPr bwMode="auto">
            <a:xfrm>
              <a:off x="4942" y="15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j</a:t>
              </a:r>
            </a:p>
          </p:txBody>
        </p:sp>
        <p:sp>
          <p:nvSpPr>
            <p:cNvPr id="34004" name="Text Box 44">
              <a:extLst>
                <a:ext uri="{FF2B5EF4-FFF2-40B4-BE49-F238E27FC236}">
                  <a16:creationId xmlns:a16="http://schemas.microsoft.com/office/drawing/2014/main" id="{FEEA7496-4D7B-4F0C-9AC7-1EBCD01BFBB2}"/>
                </a:ext>
              </a:extLst>
            </p:cNvPr>
            <p:cNvSpPr txBox="1">
              <a:spLocks noChangeArrowheads="1"/>
            </p:cNvSpPr>
            <p:nvPr/>
          </p:nvSpPr>
          <p:spPr bwMode="auto">
            <a:xfrm>
              <a:off x="4902" y="19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0</a:t>
              </a:r>
            </a:p>
          </p:txBody>
        </p:sp>
        <p:grpSp>
          <p:nvGrpSpPr>
            <p:cNvPr id="34005" name="Group 45">
              <a:extLst>
                <a:ext uri="{FF2B5EF4-FFF2-40B4-BE49-F238E27FC236}">
                  <a16:creationId xmlns:a16="http://schemas.microsoft.com/office/drawing/2014/main" id="{FC4ECCB2-578E-4283-9D7B-DABDB79CCE15}"/>
                </a:ext>
              </a:extLst>
            </p:cNvPr>
            <p:cNvGrpSpPr>
              <a:grpSpLocks/>
            </p:cNvGrpSpPr>
            <p:nvPr/>
          </p:nvGrpSpPr>
          <p:grpSpPr bwMode="auto">
            <a:xfrm>
              <a:off x="4480" y="1944"/>
              <a:ext cx="145" cy="145"/>
              <a:chOff x="4224" y="3312"/>
              <a:chExt cx="145" cy="145"/>
            </a:xfrm>
          </p:grpSpPr>
          <p:sp>
            <p:nvSpPr>
              <p:cNvPr id="34009" name="Line 46">
                <a:extLst>
                  <a:ext uri="{FF2B5EF4-FFF2-40B4-BE49-F238E27FC236}">
                    <a16:creationId xmlns:a16="http://schemas.microsoft.com/office/drawing/2014/main" id="{79D99142-B744-4A02-BFFD-BD1D94ACB14B}"/>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10" name="Line 47">
                <a:extLst>
                  <a:ext uri="{FF2B5EF4-FFF2-40B4-BE49-F238E27FC236}">
                    <a16:creationId xmlns:a16="http://schemas.microsoft.com/office/drawing/2014/main" id="{75493D03-A2FD-4E05-A110-5CC7C1AF21C7}"/>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006" name="Group 48">
              <a:extLst>
                <a:ext uri="{FF2B5EF4-FFF2-40B4-BE49-F238E27FC236}">
                  <a16:creationId xmlns:a16="http://schemas.microsoft.com/office/drawing/2014/main" id="{2C0D24F7-5D65-4366-8C59-FAC653F757DC}"/>
                </a:ext>
              </a:extLst>
            </p:cNvPr>
            <p:cNvGrpSpPr>
              <a:grpSpLocks/>
            </p:cNvGrpSpPr>
            <p:nvPr/>
          </p:nvGrpSpPr>
          <p:grpSpPr bwMode="auto">
            <a:xfrm>
              <a:off x="4512" y="1944"/>
              <a:ext cx="145" cy="145"/>
              <a:chOff x="4224" y="3312"/>
              <a:chExt cx="145" cy="145"/>
            </a:xfrm>
          </p:grpSpPr>
          <p:sp>
            <p:nvSpPr>
              <p:cNvPr id="34007" name="Line 49">
                <a:extLst>
                  <a:ext uri="{FF2B5EF4-FFF2-40B4-BE49-F238E27FC236}">
                    <a16:creationId xmlns:a16="http://schemas.microsoft.com/office/drawing/2014/main" id="{D7199AA1-E4C4-4EB7-803E-DD15C113D58E}"/>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08" name="Line 50">
                <a:extLst>
                  <a:ext uri="{FF2B5EF4-FFF2-40B4-BE49-F238E27FC236}">
                    <a16:creationId xmlns:a16="http://schemas.microsoft.com/office/drawing/2014/main" id="{4A60BB64-9D4C-4F32-B66E-D83DCB7441B8}"/>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2259" name="Group 51">
            <a:extLst>
              <a:ext uri="{FF2B5EF4-FFF2-40B4-BE49-F238E27FC236}">
                <a16:creationId xmlns:a16="http://schemas.microsoft.com/office/drawing/2014/main" id="{DAB304A2-F037-4173-9E88-448E2D443495}"/>
              </a:ext>
            </a:extLst>
          </p:cNvPr>
          <p:cNvGrpSpPr>
            <a:grpSpLocks/>
          </p:cNvGrpSpPr>
          <p:nvPr/>
        </p:nvGrpSpPr>
        <p:grpSpPr bwMode="auto">
          <a:xfrm>
            <a:off x="7035800" y="3695700"/>
            <a:ext cx="1258888" cy="1638300"/>
            <a:chOff x="4432" y="2328"/>
            <a:chExt cx="793" cy="1032"/>
          </a:xfrm>
        </p:grpSpPr>
        <p:grpSp>
          <p:nvGrpSpPr>
            <p:cNvPr id="33991" name="Group 52">
              <a:extLst>
                <a:ext uri="{FF2B5EF4-FFF2-40B4-BE49-F238E27FC236}">
                  <a16:creationId xmlns:a16="http://schemas.microsoft.com/office/drawing/2014/main" id="{63CE26DD-3CEF-48E3-B4D6-1EE665A3327E}"/>
                </a:ext>
              </a:extLst>
            </p:cNvPr>
            <p:cNvGrpSpPr>
              <a:grpSpLocks/>
            </p:cNvGrpSpPr>
            <p:nvPr/>
          </p:nvGrpSpPr>
          <p:grpSpPr bwMode="auto">
            <a:xfrm>
              <a:off x="4697" y="2496"/>
              <a:ext cx="145" cy="145"/>
              <a:chOff x="4224" y="3312"/>
              <a:chExt cx="145" cy="145"/>
            </a:xfrm>
          </p:grpSpPr>
          <p:sp>
            <p:nvSpPr>
              <p:cNvPr id="33999" name="Line 53">
                <a:extLst>
                  <a:ext uri="{FF2B5EF4-FFF2-40B4-BE49-F238E27FC236}">
                    <a16:creationId xmlns:a16="http://schemas.microsoft.com/office/drawing/2014/main" id="{8DDBC86D-CDC8-4B53-99D9-A7774816D9AA}"/>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000" name="Line 54">
                <a:extLst>
                  <a:ext uri="{FF2B5EF4-FFF2-40B4-BE49-F238E27FC236}">
                    <a16:creationId xmlns:a16="http://schemas.microsoft.com/office/drawing/2014/main" id="{9145C6EF-079B-4A1B-B309-920184BE365C}"/>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92" name="Group 55">
              <a:extLst>
                <a:ext uri="{FF2B5EF4-FFF2-40B4-BE49-F238E27FC236}">
                  <a16:creationId xmlns:a16="http://schemas.microsoft.com/office/drawing/2014/main" id="{6064F115-BAE2-4D16-BAF2-A95DD8DDA06B}"/>
                </a:ext>
              </a:extLst>
            </p:cNvPr>
            <p:cNvGrpSpPr>
              <a:grpSpLocks/>
            </p:cNvGrpSpPr>
            <p:nvPr/>
          </p:nvGrpSpPr>
          <p:grpSpPr bwMode="auto">
            <a:xfrm>
              <a:off x="4696" y="3119"/>
              <a:ext cx="145" cy="145"/>
              <a:chOff x="4224" y="3312"/>
              <a:chExt cx="145" cy="145"/>
            </a:xfrm>
          </p:grpSpPr>
          <p:sp>
            <p:nvSpPr>
              <p:cNvPr id="33997" name="Line 56">
                <a:extLst>
                  <a:ext uri="{FF2B5EF4-FFF2-40B4-BE49-F238E27FC236}">
                    <a16:creationId xmlns:a16="http://schemas.microsoft.com/office/drawing/2014/main" id="{9900B7B6-FE86-4104-934A-4B20A9E9FAF9}"/>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98" name="Line 57">
                <a:extLst>
                  <a:ext uri="{FF2B5EF4-FFF2-40B4-BE49-F238E27FC236}">
                    <a16:creationId xmlns:a16="http://schemas.microsoft.com/office/drawing/2014/main" id="{344CE75E-B957-458F-9DB4-F68783AD95A9}"/>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993" name="Line 58">
              <a:extLst>
                <a:ext uri="{FF2B5EF4-FFF2-40B4-BE49-F238E27FC236}">
                  <a16:creationId xmlns:a16="http://schemas.microsoft.com/office/drawing/2014/main" id="{5B5788A2-5029-418D-BC84-2671318E7AF9}"/>
                </a:ext>
              </a:extLst>
            </p:cNvPr>
            <p:cNvSpPr>
              <a:spLocks noChangeShapeType="1"/>
            </p:cNvSpPr>
            <p:nvPr/>
          </p:nvSpPr>
          <p:spPr bwMode="auto">
            <a:xfrm>
              <a:off x="4432" y="2880"/>
              <a:ext cx="793"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94" name="Text Box 59">
              <a:extLst>
                <a:ext uri="{FF2B5EF4-FFF2-40B4-BE49-F238E27FC236}">
                  <a16:creationId xmlns:a16="http://schemas.microsoft.com/office/drawing/2014/main" id="{B24A813F-7A17-4E04-9E61-1BC8C09C57FE}"/>
                </a:ext>
              </a:extLst>
            </p:cNvPr>
            <p:cNvSpPr txBox="1">
              <a:spLocks noChangeArrowheads="1"/>
            </p:cNvSpPr>
            <p:nvPr/>
          </p:nvSpPr>
          <p:spPr bwMode="auto">
            <a:xfrm>
              <a:off x="4967" y="23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j</a:t>
              </a:r>
            </a:p>
          </p:txBody>
        </p:sp>
        <p:sp>
          <p:nvSpPr>
            <p:cNvPr id="33995" name="Text Box 60">
              <a:extLst>
                <a:ext uri="{FF2B5EF4-FFF2-40B4-BE49-F238E27FC236}">
                  <a16:creationId xmlns:a16="http://schemas.microsoft.com/office/drawing/2014/main" id="{A8417115-83FD-484E-AE23-734F6EA7F587}"/>
                </a:ext>
              </a:extLst>
            </p:cNvPr>
            <p:cNvSpPr txBox="1">
              <a:spLocks noChangeArrowheads="1"/>
            </p:cNvSpPr>
            <p:nvPr/>
          </p:nvSpPr>
          <p:spPr bwMode="auto">
            <a:xfrm>
              <a:off x="4895" y="27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0</a:t>
              </a:r>
            </a:p>
          </p:txBody>
        </p:sp>
        <p:sp>
          <p:nvSpPr>
            <p:cNvPr id="33996" name="Line 61">
              <a:extLst>
                <a:ext uri="{FF2B5EF4-FFF2-40B4-BE49-F238E27FC236}">
                  <a16:creationId xmlns:a16="http://schemas.microsoft.com/office/drawing/2014/main" id="{3732D6F4-BB47-4490-A234-02303A7E1D63}"/>
                </a:ext>
              </a:extLst>
            </p:cNvPr>
            <p:cNvSpPr>
              <a:spLocks noChangeShapeType="1"/>
            </p:cNvSpPr>
            <p:nvPr/>
          </p:nvSpPr>
          <p:spPr bwMode="auto">
            <a:xfrm>
              <a:off x="4937" y="2448"/>
              <a:ext cx="0" cy="912"/>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70" name="Group 62">
            <a:extLst>
              <a:ext uri="{FF2B5EF4-FFF2-40B4-BE49-F238E27FC236}">
                <a16:creationId xmlns:a16="http://schemas.microsoft.com/office/drawing/2014/main" id="{5B319127-F491-4400-BD34-AECFF6F428CF}"/>
              </a:ext>
            </a:extLst>
          </p:cNvPr>
          <p:cNvGrpSpPr>
            <a:grpSpLocks/>
          </p:cNvGrpSpPr>
          <p:nvPr/>
        </p:nvGrpSpPr>
        <p:grpSpPr bwMode="auto">
          <a:xfrm>
            <a:off x="7010400" y="5295900"/>
            <a:ext cx="1258888" cy="1663700"/>
            <a:chOff x="4416" y="3368"/>
            <a:chExt cx="793" cy="1048"/>
          </a:xfrm>
        </p:grpSpPr>
        <p:grpSp>
          <p:nvGrpSpPr>
            <p:cNvPr id="33980" name="Group 63">
              <a:extLst>
                <a:ext uri="{FF2B5EF4-FFF2-40B4-BE49-F238E27FC236}">
                  <a16:creationId xmlns:a16="http://schemas.microsoft.com/office/drawing/2014/main" id="{39D26460-8765-4112-AD7D-ECF47E079C21}"/>
                </a:ext>
              </a:extLst>
            </p:cNvPr>
            <p:cNvGrpSpPr>
              <a:grpSpLocks/>
            </p:cNvGrpSpPr>
            <p:nvPr/>
          </p:nvGrpSpPr>
          <p:grpSpPr bwMode="auto">
            <a:xfrm>
              <a:off x="4416" y="3368"/>
              <a:ext cx="793" cy="896"/>
              <a:chOff x="4416" y="3368"/>
              <a:chExt cx="793" cy="896"/>
            </a:xfrm>
          </p:grpSpPr>
          <p:grpSp>
            <p:nvGrpSpPr>
              <p:cNvPr id="33982" name="Group 64">
                <a:extLst>
                  <a:ext uri="{FF2B5EF4-FFF2-40B4-BE49-F238E27FC236}">
                    <a16:creationId xmlns:a16="http://schemas.microsoft.com/office/drawing/2014/main" id="{D9CA35D3-B4D2-441C-92A6-7AD2F806AAA7}"/>
                  </a:ext>
                </a:extLst>
              </p:cNvPr>
              <p:cNvGrpSpPr>
                <a:grpSpLocks/>
              </p:cNvGrpSpPr>
              <p:nvPr/>
            </p:nvGrpSpPr>
            <p:grpSpPr bwMode="auto">
              <a:xfrm>
                <a:off x="4848" y="3655"/>
                <a:ext cx="145" cy="145"/>
                <a:chOff x="4224" y="3312"/>
                <a:chExt cx="145" cy="145"/>
              </a:xfrm>
            </p:grpSpPr>
            <p:sp>
              <p:nvSpPr>
                <p:cNvPr id="33989" name="Line 65">
                  <a:extLst>
                    <a:ext uri="{FF2B5EF4-FFF2-40B4-BE49-F238E27FC236}">
                      <a16:creationId xmlns:a16="http://schemas.microsoft.com/office/drawing/2014/main" id="{EC446D5B-C5B3-4555-87B7-5124C6A74F2C}"/>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90" name="Line 66">
                  <a:extLst>
                    <a:ext uri="{FF2B5EF4-FFF2-40B4-BE49-F238E27FC236}">
                      <a16:creationId xmlns:a16="http://schemas.microsoft.com/office/drawing/2014/main" id="{FDFC7E8E-8F3F-42BA-B02E-9805ED7F4BBD}"/>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83" name="Group 67">
                <a:extLst>
                  <a:ext uri="{FF2B5EF4-FFF2-40B4-BE49-F238E27FC236}">
                    <a16:creationId xmlns:a16="http://schemas.microsoft.com/office/drawing/2014/main" id="{92042632-41FE-42D5-8BAD-84721216B2C3}"/>
                  </a:ext>
                </a:extLst>
              </p:cNvPr>
              <p:cNvGrpSpPr>
                <a:grpSpLocks/>
              </p:cNvGrpSpPr>
              <p:nvPr/>
            </p:nvGrpSpPr>
            <p:grpSpPr bwMode="auto">
              <a:xfrm>
                <a:off x="4849" y="4119"/>
                <a:ext cx="145" cy="145"/>
                <a:chOff x="4224" y="3312"/>
                <a:chExt cx="145" cy="145"/>
              </a:xfrm>
            </p:grpSpPr>
            <p:sp>
              <p:nvSpPr>
                <p:cNvPr id="33987" name="Line 68">
                  <a:extLst>
                    <a:ext uri="{FF2B5EF4-FFF2-40B4-BE49-F238E27FC236}">
                      <a16:creationId xmlns:a16="http://schemas.microsoft.com/office/drawing/2014/main" id="{7FE01C52-3C98-43AC-BA30-23A0A43A6660}"/>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88" name="Line 69">
                  <a:extLst>
                    <a:ext uri="{FF2B5EF4-FFF2-40B4-BE49-F238E27FC236}">
                      <a16:creationId xmlns:a16="http://schemas.microsoft.com/office/drawing/2014/main" id="{761CC88B-857F-4894-8739-4F33BD314A65}"/>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984" name="Line 70">
                <a:extLst>
                  <a:ext uri="{FF2B5EF4-FFF2-40B4-BE49-F238E27FC236}">
                    <a16:creationId xmlns:a16="http://schemas.microsoft.com/office/drawing/2014/main" id="{5148627D-CB44-4B3B-B202-DFE91178B13F}"/>
                  </a:ext>
                </a:extLst>
              </p:cNvPr>
              <p:cNvSpPr>
                <a:spLocks noChangeShapeType="1"/>
              </p:cNvSpPr>
              <p:nvPr/>
            </p:nvSpPr>
            <p:spPr bwMode="auto">
              <a:xfrm>
                <a:off x="4416" y="3936"/>
                <a:ext cx="793"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85" name="Text Box 71">
                <a:extLst>
                  <a:ext uri="{FF2B5EF4-FFF2-40B4-BE49-F238E27FC236}">
                    <a16:creationId xmlns:a16="http://schemas.microsoft.com/office/drawing/2014/main" id="{002F12BE-ED04-46E6-BBCA-4467D3762130}"/>
                  </a:ext>
                </a:extLst>
              </p:cNvPr>
              <p:cNvSpPr txBox="1">
                <a:spLocks noChangeArrowheads="1"/>
              </p:cNvSpPr>
              <p:nvPr/>
            </p:nvSpPr>
            <p:spPr bwMode="auto">
              <a:xfrm>
                <a:off x="4951" y="33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j</a:t>
                </a:r>
              </a:p>
            </p:txBody>
          </p:sp>
          <p:sp>
            <p:nvSpPr>
              <p:cNvPr id="33986" name="Text Box 72">
                <a:extLst>
                  <a:ext uri="{FF2B5EF4-FFF2-40B4-BE49-F238E27FC236}">
                    <a16:creationId xmlns:a16="http://schemas.microsoft.com/office/drawing/2014/main" id="{8CA05534-71B8-497A-AF07-93E702ADA9A1}"/>
                  </a:ext>
                </a:extLst>
              </p:cNvPr>
              <p:cNvSpPr txBox="1">
                <a:spLocks noChangeArrowheads="1"/>
              </p:cNvSpPr>
              <p:nvPr/>
            </p:nvSpPr>
            <p:spPr bwMode="auto">
              <a:xfrm>
                <a:off x="4879" y="37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0</a:t>
                </a:r>
              </a:p>
            </p:txBody>
          </p:sp>
        </p:grpSp>
        <p:sp>
          <p:nvSpPr>
            <p:cNvPr id="33981" name="Line 73">
              <a:extLst>
                <a:ext uri="{FF2B5EF4-FFF2-40B4-BE49-F238E27FC236}">
                  <a16:creationId xmlns:a16="http://schemas.microsoft.com/office/drawing/2014/main" id="{62B10191-5FBA-4A35-BFA2-DE6990DD3B8B}"/>
                </a:ext>
              </a:extLst>
            </p:cNvPr>
            <p:cNvSpPr>
              <a:spLocks noChangeShapeType="1"/>
            </p:cNvSpPr>
            <p:nvPr/>
          </p:nvSpPr>
          <p:spPr bwMode="auto">
            <a:xfrm>
              <a:off x="4921" y="3504"/>
              <a:ext cx="0" cy="912"/>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82" name="Group 74">
            <a:extLst>
              <a:ext uri="{FF2B5EF4-FFF2-40B4-BE49-F238E27FC236}">
                <a16:creationId xmlns:a16="http://schemas.microsoft.com/office/drawing/2014/main" id="{05638E5B-9882-4F80-B56E-778F793C2615}"/>
              </a:ext>
            </a:extLst>
          </p:cNvPr>
          <p:cNvGrpSpPr>
            <a:grpSpLocks/>
          </p:cNvGrpSpPr>
          <p:nvPr/>
        </p:nvGrpSpPr>
        <p:grpSpPr bwMode="auto">
          <a:xfrm>
            <a:off x="139700" y="1371600"/>
            <a:ext cx="8851900" cy="5486400"/>
            <a:chOff x="88" y="864"/>
            <a:chExt cx="5576" cy="3456"/>
          </a:xfrm>
        </p:grpSpPr>
        <p:sp>
          <p:nvSpPr>
            <p:cNvPr id="33971" name="Line 75">
              <a:extLst>
                <a:ext uri="{FF2B5EF4-FFF2-40B4-BE49-F238E27FC236}">
                  <a16:creationId xmlns:a16="http://schemas.microsoft.com/office/drawing/2014/main" id="{79F53B1D-D7F4-408F-9D7C-076F6BC841AD}"/>
                </a:ext>
              </a:extLst>
            </p:cNvPr>
            <p:cNvSpPr>
              <a:spLocks noChangeShapeType="1"/>
            </p:cNvSpPr>
            <p:nvPr/>
          </p:nvSpPr>
          <p:spPr bwMode="auto">
            <a:xfrm>
              <a:off x="96" y="864"/>
              <a:ext cx="5568"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2" name="Line 76">
              <a:extLst>
                <a:ext uri="{FF2B5EF4-FFF2-40B4-BE49-F238E27FC236}">
                  <a16:creationId xmlns:a16="http://schemas.microsoft.com/office/drawing/2014/main" id="{B78CDC1D-8F0D-4387-98BF-6D89DD6A2F77}"/>
                </a:ext>
              </a:extLst>
            </p:cNvPr>
            <p:cNvSpPr>
              <a:spLocks noChangeShapeType="1"/>
            </p:cNvSpPr>
            <p:nvPr/>
          </p:nvSpPr>
          <p:spPr bwMode="auto">
            <a:xfrm>
              <a:off x="88" y="1624"/>
              <a:ext cx="5568"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3" name="Line 77">
              <a:extLst>
                <a:ext uri="{FF2B5EF4-FFF2-40B4-BE49-F238E27FC236}">
                  <a16:creationId xmlns:a16="http://schemas.microsoft.com/office/drawing/2014/main" id="{AB53FE64-D684-40E0-AEFF-43C1E2226AC0}"/>
                </a:ext>
              </a:extLst>
            </p:cNvPr>
            <p:cNvSpPr>
              <a:spLocks noChangeShapeType="1"/>
            </p:cNvSpPr>
            <p:nvPr/>
          </p:nvSpPr>
          <p:spPr bwMode="auto">
            <a:xfrm>
              <a:off x="88" y="2328"/>
              <a:ext cx="5568"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4" name="Line 78">
              <a:extLst>
                <a:ext uri="{FF2B5EF4-FFF2-40B4-BE49-F238E27FC236}">
                  <a16:creationId xmlns:a16="http://schemas.microsoft.com/office/drawing/2014/main" id="{720B9C8A-887B-4520-B556-D7EE3F900416}"/>
                </a:ext>
              </a:extLst>
            </p:cNvPr>
            <p:cNvSpPr>
              <a:spLocks noChangeShapeType="1"/>
            </p:cNvSpPr>
            <p:nvPr/>
          </p:nvSpPr>
          <p:spPr bwMode="auto">
            <a:xfrm>
              <a:off x="88" y="3408"/>
              <a:ext cx="5568"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5" name="Line 79">
              <a:extLst>
                <a:ext uri="{FF2B5EF4-FFF2-40B4-BE49-F238E27FC236}">
                  <a16:creationId xmlns:a16="http://schemas.microsoft.com/office/drawing/2014/main" id="{4A52D254-8487-4E66-82F5-4B6DE679B9D6}"/>
                </a:ext>
              </a:extLst>
            </p:cNvPr>
            <p:cNvSpPr>
              <a:spLocks noChangeShapeType="1"/>
            </p:cNvSpPr>
            <p:nvPr/>
          </p:nvSpPr>
          <p:spPr bwMode="auto">
            <a:xfrm>
              <a:off x="96" y="4304"/>
              <a:ext cx="5568"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6" name="Line 80">
              <a:extLst>
                <a:ext uri="{FF2B5EF4-FFF2-40B4-BE49-F238E27FC236}">
                  <a16:creationId xmlns:a16="http://schemas.microsoft.com/office/drawing/2014/main" id="{F5F08367-172E-4EDE-853F-A99D3199979D}"/>
                </a:ext>
              </a:extLst>
            </p:cNvPr>
            <p:cNvSpPr>
              <a:spLocks noChangeShapeType="1"/>
            </p:cNvSpPr>
            <p:nvPr/>
          </p:nvSpPr>
          <p:spPr bwMode="auto">
            <a:xfrm>
              <a:off x="96" y="864"/>
              <a:ext cx="0" cy="345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7" name="Line 81">
              <a:extLst>
                <a:ext uri="{FF2B5EF4-FFF2-40B4-BE49-F238E27FC236}">
                  <a16:creationId xmlns:a16="http://schemas.microsoft.com/office/drawing/2014/main" id="{C3F6108F-5DEB-4C55-A29C-F36A8F0C0E3C}"/>
                </a:ext>
              </a:extLst>
            </p:cNvPr>
            <p:cNvSpPr>
              <a:spLocks noChangeShapeType="1"/>
            </p:cNvSpPr>
            <p:nvPr/>
          </p:nvSpPr>
          <p:spPr bwMode="auto">
            <a:xfrm>
              <a:off x="1200" y="864"/>
              <a:ext cx="0" cy="345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8" name="Line 82">
              <a:extLst>
                <a:ext uri="{FF2B5EF4-FFF2-40B4-BE49-F238E27FC236}">
                  <a16:creationId xmlns:a16="http://schemas.microsoft.com/office/drawing/2014/main" id="{C8152203-35D3-478A-A526-4D0244EC4BB1}"/>
                </a:ext>
              </a:extLst>
            </p:cNvPr>
            <p:cNvSpPr>
              <a:spLocks noChangeShapeType="1"/>
            </p:cNvSpPr>
            <p:nvPr/>
          </p:nvSpPr>
          <p:spPr bwMode="auto">
            <a:xfrm>
              <a:off x="3792" y="864"/>
              <a:ext cx="0" cy="345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79" name="Line 83">
              <a:extLst>
                <a:ext uri="{FF2B5EF4-FFF2-40B4-BE49-F238E27FC236}">
                  <a16:creationId xmlns:a16="http://schemas.microsoft.com/office/drawing/2014/main" id="{9AD56C1B-2C5E-469C-A94F-68BED2A7D654}"/>
                </a:ext>
              </a:extLst>
            </p:cNvPr>
            <p:cNvSpPr>
              <a:spLocks noChangeShapeType="1"/>
            </p:cNvSpPr>
            <p:nvPr/>
          </p:nvSpPr>
          <p:spPr bwMode="auto">
            <a:xfrm>
              <a:off x="5664" y="864"/>
              <a:ext cx="0" cy="345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292" name="Group 84">
            <a:extLst>
              <a:ext uri="{FF2B5EF4-FFF2-40B4-BE49-F238E27FC236}">
                <a16:creationId xmlns:a16="http://schemas.microsoft.com/office/drawing/2014/main" id="{4B2AEDE5-F6D5-47F5-9158-F803CC70CC89}"/>
              </a:ext>
            </a:extLst>
          </p:cNvPr>
          <p:cNvGrpSpPr>
            <a:grpSpLocks/>
          </p:cNvGrpSpPr>
          <p:nvPr/>
        </p:nvGrpSpPr>
        <p:grpSpPr bwMode="auto">
          <a:xfrm>
            <a:off x="2197100" y="2852738"/>
            <a:ext cx="3311525" cy="617537"/>
            <a:chOff x="1610" y="3254"/>
            <a:chExt cx="2086" cy="389"/>
          </a:xfrm>
        </p:grpSpPr>
        <p:sp>
          <p:nvSpPr>
            <p:cNvPr id="33967" name="Text Box 85">
              <a:extLst>
                <a:ext uri="{FF2B5EF4-FFF2-40B4-BE49-F238E27FC236}">
                  <a16:creationId xmlns:a16="http://schemas.microsoft.com/office/drawing/2014/main" id="{9CB93548-EE81-48F1-876F-7A9993684D06}"/>
                </a:ext>
              </a:extLst>
            </p:cNvPr>
            <p:cNvSpPr txBox="1">
              <a:spLocks noChangeArrowheads="1"/>
            </p:cNvSpPr>
            <p:nvPr/>
          </p:nvSpPr>
          <p:spPr bwMode="auto">
            <a:xfrm>
              <a:off x="1610" y="3273"/>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S</a:t>
              </a:r>
              <a:r>
                <a:rPr kumimoji="1" lang="en-US" altLang="zh-CN" sz="2400" b="1" baseline="-25000">
                  <a:solidFill>
                    <a:schemeClr val="bg1"/>
                  </a:solidFill>
                </a:rPr>
                <a:t>1,2</a:t>
              </a:r>
              <a:r>
                <a:rPr kumimoji="1" lang="en-US" altLang="zh-CN" sz="2400" b="1">
                  <a:solidFill>
                    <a:schemeClr val="bg1"/>
                  </a:solidFill>
                </a:rPr>
                <a:t>=</a:t>
              </a:r>
            </a:p>
          </p:txBody>
        </p:sp>
        <p:sp>
          <p:nvSpPr>
            <p:cNvPr id="33968" name="Text Box 86">
              <a:extLst>
                <a:ext uri="{FF2B5EF4-FFF2-40B4-BE49-F238E27FC236}">
                  <a16:creationId xmlns:a16="http://schemas.microsoft.com/office/drawing/2014/main" id="{69BD3382-0864-4265-9F16-B88C2311110C}"/>
                </a:ext>
              </a:extLst>
            </p:cNvPr>
            <p:cNvSpPr txBox="1">
              <a:spLocks noChangeArrowheads="1"/>
            </p:cNvSpPr>
            <p:nvPr/>
          </p:nvSpPr>
          <p:spPr bwMode="auto">
            <a:xfrm>
              <a:off x="2026" y="3271"/>
              <a:ext cx="7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3FFF03"/>
                  </a:solidFill>
                </a:rPr>
                <a:t>-</a:t>
              </a:r>
              <a:r>
                <a:rPr kumimoji="1" lang="en-US" altLang="zh-CN" sz="2400" b="1">
                  <a:solidFill>
                    <a:srgbClr val="3FFF03"/>
                  </a:solidFill>
                  <a:cs typeface="Times New Roman" panose="02020603050405020304" pitchFamily="18" charset="0"/>
                </a:rPr>
                <a:t>ξω</a:t>
              </a:r>
              <a:r>
                <a:rPr kumimoji="1" lang="en-US" altLang="zh-CN" sz="2400" b="1" baseline="-25000">
                  <a:solidFill>
                    <a:srgbClr val="3FFF03"/>
                  </a:solidFill>
                  <a:cs typeface="Times New Roman" panose="02020603050405020304" pitchFamily="18" charset="0"/>
                </a:rPr>
                <a:t>n</a:t>
              </a:r>
              <a:endParaRPr kumimoji="1" lang="en-US" altLang="zh-CN" sz="2400" b="1">
                <a:solidFill>
                  <a:srgbClr val="3FFF03"/>
                </a:solidFill>
              </a:endParaRPr>
            </a:p>
          </p:txBody>
        </p:sp>
        <p:sp>
          <p:nvSpPr>
            <p:cNvPr id="33969" name="Text Box 87">
              <a:extLst>
                <a:ext uri="{FF2B5EF4-FFF2-40B4-BE49-F238E27FC236}">
                  <a16:creationId xmlns:a16="http://schemas.microsoft.com/office/drawing/2014/main" id="{ABE1AD40-9067-4D9A-AD78-3E6433993A23}"/>
                </a:ext>
              </a:extLst>
            </p:cNvPr>
            <p:cNvSpPr txBox="1">
              <a:spLocks noChangeArrowheads="1"/>
            </p:cNvSpPr>
            <p:nvPr/>
          </p:nvSpPr>
          <p:spPr bwMode="auto">
            <a:xfrm>
              <a:off x="3096" y="3254"/>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3FFF03"/>
                  </a:solidFill>
                </a:rPr>
                <a:t>-</a:t>
              </a:r>
              <a:r>
                <a:rPr kumimoji="1" lang="en-US" altLang="zh-CN" sz="2400" b="1">
                  <a:solidFill>
                    <a:srgbClr val="3FFF03"/>
                  </a:solidFill>
                  <a:cs typeface="Times New Roman" panose="02020603050405020304" pitchFamily="18" charset="0"/>
                </a:rPr>
                <a:t>ω</a:t>
              </a:r>
              <a:r>
                <a:rPr kumimoji="1" lang="en-US" altLang="zh-CN" sz="2400" b="1" baseline="-25000">
                  <a:solidFill>
                    <a:srgbClr val="3FFF03"/>
                  </a:solidFill>
                  <a:cs typeface="Times New Roman" panose="02020603050405020304" pitchFamily="18" charset="0"/>
                </a:rPr>
                <a:t>n</a:t>
              </a:r>
              <a:endParaRPr kumimoji="1" lang="en-US" altLang="zh-CN" sz="2400" b="1">
                <a:solidFill>
                  <a:srgbClr val="3FFF03"/>
                </a:solidFill>
              </a:endParaRPr>
            </a:p>
          </p:txBody>
        </p:sp>
        <p:sp>
          <p:nvSpPr>
            <p:cNvPr id="33970" name="Text Box 88">
              <a:extLst>
                <a:ext uri="{FF2B5EF4-FFF2-40B4-BE49-F238E27FC236}">
                  <a16:creationId xmlns:a16="http://schemas.microsoft.com/office/drawing/2014/main" id="{948C618E-0B98-4F15-877C-F397E3916E8C}"/>
                </a:ext>
              </a:extLst>
            </p:cNvPr>
            <p:cNvSpPr txBox="1">
              <a:spLocks noChangeArrowheads="1"/>
            </p:cNvSpPr>
            <p:nvPr/>
          </p:nvSpPr>
          <p:spPr bwMode="auto">
            <a:xfrm>
              <a:off x="2773" y="3278"/>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a:t>
              </a:r>
            </a:p>
          </p:txBody>
        </p:sp>
      </p:grpSp>
      <p:grpSp>
        <p:nvGrpSpPr>
          <p:cNvPr id="222297" name="Group 89">
            <a:extLst>
              <a:ext uri="{FF2B5EF4-FFF2-40B4-BE49-F238E27FC236}">
                <a16:creationId xmlns:a16="http://schemas.microsoft.com/office/drawing/2014/main" id="{5BC5B321-E2F0-4F22-A935-A35AC7B77B36}"/>
              </a:ext>
            </a:extLst>
          </p:cNvPr>
          <p:cNvGrpSpPr>
            <a:grpSpLocks/>
          </p:cNvGrpSpPr>
          <p:nvPr/>
        </p:nvGrpSpPr>
        <p:grpSpPr bwMode="auto">
          <a:xfrm>
            <a:off x="1908175" y="4365625"/>
            <a:ext cx="4394200" cy="619125"/>
            <a:chOff x="1474" y="2931"/>
            <a:chExt cx="2768" cy="390"/>
          </a:xfrm>
        </p:grpSpPr>
        <p:sp>
          <p:nvSpPr>
            <p:cNvPr id="33960" name="Line 90">
              <a:extLst>
                <a:ext uri="{FF2B5EF4-FFF2-40B4-BE49-F238E27FC236}">
                  <a16:creationId xmlns:a16="http://schemas.microsoft.com/office/drawing/2014/main" id="{8BF65EF1-6D40-4FDF-BD80-B93EA5734889}"/>
                </a:ext>
              </a:extLst>
            </p:cNvPr>
            <p:cNvSpPr>
              <a:spLocks noChangeShapeType="1"/>
            </p:cNvSpPr>
            <p:nvPr/>
          </p:nvSpPr>
          <p:spPr bwMode="auto">
            <a:xfrm>
              <a:off x="3379" y="3067"/>
              <a:ext cx="496" cy="1"/>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961" name="Group 91">
              <a:extLst>
                <a:ext uri="{FF2B5EF4-FFF2-40B4-BE49-F238E27FC236}">
                  <a16:creationId xmlns:a16="http://schemas.microsoft.com/office/drawing/2014/main" id="{1C5900C2-06B6-4F00-8657-D2C306396181}"/>
                </a:ext>
              </a:extLst>
            </p:cNvPr>
            <p:cNvGrpSpPr>
              <a:grpSpLocks/>
            </p:cNvGrpSpPr>
            <p:nvPr/>
          </p:nvGrpSpPr>
          <p:grpSpPr bwMode="auto">
            <a:xfrm>
              <a:off x="1474" y="2931"/>
              <a:ext cx="2768" cy="390"/>
              <a:chOff x="1473" y="2659"/>
              <a:chExt cx="2768" cy="390"/>
            </a:xfrm>
          </p:grpSpPr>
          <p:sp>
            <p:nvSpPr>
              <p:cNvPr id="33962" name="Text Box 92">
                <a:extLst>
                  <a:ext uri="{FF2B5EF4-FFF2-40B4-BE49-F238E27FC236}">
                    <a16:creationId xmlns:a16="http://schemas.microsoft.com/office/drawing/2014/main" id="{57AA010E-A19B-4360-AF0D-23D87CC4C384}"/>
                  </a:ext>
                </a:extLst>
              </p:cNvPr>
              <p:cNvSpPr txBox="1">
                <a:spLocks noChangeArrowheads="1"/>
              </p:cNvSpPr>
              <p:nvPr/>
            </p:nvSpPr>
            <p:spPr bwMode="auto">
              <a:xfrm>
                <a:off x="1473" y="2684"/>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S</a:t>
                </a:r>
                <a:r>
                  <a:rPr kumimoji="1" lang="en-US" altLang="zh-CN" sz="2400" b="1" baseline="-25000">
                    <a:solidFill>
                      <a:schemeClr val="bg1"/>
                    </a:solidFill>
                  </a:rPr>
                  <a:t>1,2</a:t>
                </a:r>
                <a:r>
                  <a:rPr kumimoji="1" lang="en-US" altLang="zh-CN" b="1">
                    <a:solidFill>
                      <a:schemeClr val="bg1"/>
                    </a:solidFill>
                  </a:rPr>
                  <a:t>=</a:t>
                </a:r>
              </a:p>
            </p:txBody>
          </p:sp>
          <p:sp>
            <p:nvSpPr>
              <p:cNvPr id="33963" name="Text Box 93">
                <a:extLst>
                  <a:ext uri="{FF2B5EF4-FFF2-40B4-BE49-F238E27FC236}">
                    <a16:creationId xmlns:a16="http://schemas.microsoft.com/office/drawing/2014/main" id="{D95CE99B-A422-44FE-9CC0-74397A494E98}"/>
                  </a:ext>
                </a:extLst>
              </p:cNvPr>
              <p:cNvSpPr txBox="1">
                <a:spLocks noChangeArrowheads="1"/>
              </p:cNvSpPr>
              <p:nvPr/>
            </p:nvSpPr>
            <p:spPr bwMode="auto">
              <a:xfrm>
                <a:off x="1927" y="2704"/>
                <a:ext cx="8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3FFF03"/>
                    </a:solidFill>
                  </a:rPr>
                  <a:t>-</a:t>
                </a:r>
                <a:r>
                  <a:rPr kumimoji="1" lang="en-US" altLang="zh-CN" sz="2400" b="1">
                    <a:solidFill>
                      <a:srgbClr val="3FFF03"/>
                    </a:solidFill>
                    <a:cs typeface="Times New Roman" panose="02020603050405020304" pitchFamily="18" charset="0"/>
                  </a:rPr>
                  <a:t>ξω</a:t>
                </a:r>
                <a:r>
                  <a:rPr kumimoji="1" lang="en-US" altLang="zh-CN" sz="2400" b="1" baseline="-25000">
                    <a:solidFill>
                      <a:srgbClr val="3FFF03"/>
                    </a:solidFill>
                    <a:cs typeface="Times New Roman" panose="02020603050405020304" pitchFamily="18" charset="0"/>
                  </a:rPr>
                  <a:t>n</a:t>
                </a:r>
                <a:endParaRPr kumimoji="1" lang="en-US" altLang="zh-CN" sz="2400" b="1">
                  <a:solidFill>
                    <a:srgbClr val="3FFF03"/>
                  </a:solidFill>
                </a:endParaRPr>
              </a:p>
            </p:txBody>
          </p:sp>
          <p:sp>
            <p:nvSpPr>
              <p:cNvPr id="33964" name="Text Box 94">
                <a:extLst>
                  <a:ext uri="{FF2B5EF4-FFF2-40B4-BE49-F238E27FC236}">
                    <a16:creationId xmlns:a16="http://schemas.microsoft.com/office/drawing/2014/main" id="{A743CB2A-42B7-4D75-92AB-4669900371FB}"/>
                  </a:ext>
                </a:extLst>
              </p:cNvPr>
              <p:cNvSpPr txBox="1">
                <a:spLocks noChangeArrowheads="1"/>
              </p:cNvSpPr>
              <p:nvPr/>
            </p:nvSpPr>
            <p:spPr bwMode="auto">
              <a:xfrm>
                <a:off x="2517" y="2659"/>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a:t>
                </a:r>
                <a:r>
                  <a:rPr kumimoji="1" lang="en-US" altLang="zh-CN" b="1">
                    <a:solidFill>
                      <a:srgbClr val="FF3300"/>
                    </a:solidFill>
                  </a:rPr>
                  <a:t>j</a:t>
                </a:r>
              </a:p>
            </p:txBody>
          </p:sp>
          <p:sp>
            <p:nvSpPr>
              <p:cNvPr id="33965" name="Text Box 95">
                <a:extLst>
                  <a:ext uri="{FF2B5EF4-FFF2-40B4-BE49-F238E27FC236}">
                    <a16:creationId xmlns:a16="http://schemas.microsoft.com/office/drawing/2014/main" id="{B7651DD3-A31E-4495-9F82-D66E43A95F35}"/>
                  </a:ext>
                </a:extLst>
              </p:cNvPr>
              <p:cNvSpPr txBox="1">
                <a:spLocks noChangeArrowheads="1"/>
              </p:cNvSpPr>
              <p:nvPr/>
            </p:nvSpPr>
            <p:spPr bwMode="auto">
              <a:xfrm>
                <a:off x="3152" y="2750"/>
                <a:ext cx="10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rPr>
                  <a:t>√1-</a:t>
                </a:r>
                <a:r>
                  <a:rPr kumimoji="1" lang="en-US" altLang="zh-CN" sz="2400" b="1">
                    <a:solidFill>
                      <a:srgbClr val="FFFF00"/>
                    </a:solidFill>
                    <a:cs typeface="Times New Roman" panose="02020603050405020304" pitchFamily="18" charset="0"/>
                  </a:rPr>
                  <a:t>ξ</a:t>
                </a:r>
                <a:r>
                  <a:rPr kumimoji="1" lang="en-US" altLang="zh-CN" sz="2400" b="1" baseline="30000">
                    <a:solidFill>
                      <a:srgbClr val="FFFF00"/>
                    </a:solidFill>
                    <a:cs typeface="Times New Roman" panose="02020603050405020304" pitchFamily="18" charset="0"/>
                  </a:rPr>
                  <a:t>2</a:t>
                </a:r>
                <a:endParaRPr kumimoji="1" lang="en-US" altLang="zh-CN" sz="2400" b="1">
                  <a:solidFill>
                    <a:srgbClr val="FFFF00"/>
                  </a:solidFill>
                </a:endParaRPr>
              </a:p>
            </p:txBody>
          </p:sp>
          <p:sp>
            <p:nvSpPr>
              <p:cNvPr id="33966" name="Text Box 96">
                <a:extLst>
                  <a:ext uri="{FF2B5EF4-FFF2-40B4-BE49-F238E27FC236}">
                    <a16:creationId xmlns:a16="http://schemas.microsoft.com/office/drawing/2014/main" id="{FCE82081-DA8C-46F5-A347-2B724B4AB2E1}"/>
                  </a:ext>
                </a:extLst>
              </p:cNvPr>
              <p:cNvSpPr txBox="1">
                <a:spLocks noChangeArrowheads="1"/>
              </p:cNvSpPr>
              <p:nvPr/>
            </p:nvSpPr>
            <p:spPr bwMode="auto">
              <a:xfrm>
                <a:off x="2880" y="2659"/>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rPr>
                  <a:t>n</a:t>
                </a:r>
              </a:p>
            </p:txBody>
          </p:sp>
        </p:grpSp>
      </p:grpSp>
      <p:sp>
        <p:nvSpPr>
          <p:cNvPr id="222305" name="Rectangle 97">
            <a:extLst>
              <a:ext uri="{FF2B5EF4-FFF2-40B4-BE49-F238E27FC236}">
                <a16:creationId xmlns:a16="http://schemas.microsoft.com/office/drawing/2014/main" id="{08A21510-3DAD-4455-BC52-516408383C35}"/>
              </a:ext>
            </a:extLst>
          </p:cNvPr>
          <p:cNvSpPr>
            <a:spLocks noChangeArrowheads="1"/>
          </p:cNvSpPr>
          <p:nvPr/>
        </p:nvSpPr>
        <p:spPr bwMode="auto">
          <a:xfrm>
            <a:off x="0" y="1219200"/>
            <a:ext cx="9144000" cy="5791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222306" name="Group 98">
            <a:extLst>
              <a:ext uri="{FF2B5EF4-FFF2-40B4-BE49-F238E27FC236}">
                <a16:creationId xmlns:a16="http://schemas.microsoft.com/office/drawing/2014/main" id="{A7389F3E-166A-48BB-A9A0-D4BC769F91A8}"/>
              </a:ext>
            </a:extLst>
          </p:cNvPr>
          <p:cNvGrpSpPr>
            <a:grpSpLocks/>
          </p:cNvGrpSpPr>
          <p:nvPr/>
        </p:nvGrpSpPr>
        <p:grpSpPr bwMode="auto">
          <a:xfrm>
            <a:off x="228600" y="1358900"/>
            <a:ext cx="8013700" cy="5422900"/>
            <a:chOff x="184" y="864"/>
            <a:chExt cx="5048" cy="3416"/>
          </a:xfrm>
        </p:grpSpPr>
        <p:sp>
          <p:nvSpPr>
            <p:cNvPr id="33954" name="Line 99">
              <a:extLst>
                <a:ext uri="{FF2B5EF4-FFF2-40B4-BE49-F238E27FC236}">
                  <a16:creationId xmlns:a16="http://schemas.microsoft.com/office/drawing/2014/main" id="{FF964C82-E229-4943-BEE9-8BD99696FDB2}"/>
                </a:ext>
              </a:extLst>
            </p:cNvPr>
            <p:cNvSpPr>
              <a:spLocks noChangeShapeType="1"/>
            </p:cNvSpPr>
            <p:nvPr/>
          </p:nvSpPr>
          <p:spPr bwMode="auto">
            <a:xfrm flipV="1">
              <a:off x="192" y="864"/>
              <a:ext cx="504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5" name="Line 100">
              <a:extLst>
                <a:ext uri="{FF2B5EF4-FFF2-40B4-BE49-F238E27FC236}">
                  <a16:creationId xmlns:a16="http://schemas.microsoft.com/office/drawing/2014/main" id="{B762F310-E580-4077-A5A8-531D887F1037}"/>
                </a:ext>
              </a:extLst>
            </p:cNvPr>
            <p:cNvSpPr>
              <a:spLocks noChangeShapeType="1"/>
            </p:cNvSpPr>
            <p:nvPr/>
          </p:nvSpPr>
          <p:spPr bwMode="auto">
            <a:xfrm flipV="1">
              <a:off x="192" y="2544"/>
              <a:ext cx="504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6" name="Line 101">
              <a:extLst>
                <a:ext uri="{FF2B5EF4-FFF2-40B4-BE49-F238E27FC236}">
                  <a16:creationId xmlns:a16="http://schemas.microsoft.com/office/drawing/2014/main" id="{623B91C0-7C94-44D9-ABC5-5D1857B0B059}"/>
                </a:ext>
              </a:extLst>
            </p:cNvPr>
            <p:cNvSpPr>
              <a:spLocks noChangeShapeType="1"/>
            </p:cNvSpPr>
            <p:nvPr/>
          </p:nvSpPr>
          <p:spPr bwMode="auto">
            <a:xfrm flipV="1">
              <a:off x="184" y="4272"/>
              <a:ext cx="504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7" name="Line 102">
              <a:extLst>
                <a:ext uri="{FF2B5EF4-FFF2-40B4-BE49-F238E27FC236}">
                  <a16:creationId xmlns:a16="http://schemas.microsoft.com/office/drawing/2014/main" id="{D075A912-617E-4890-A09F-DB4E6D654050}"/>
                </a:ext>
              </a:extLst>
            </p:cNvPr>
            <p:cNvSpPr>
              <a:spLocks noChangeShapeType="1"/>
            </p:cNvSpPr>
            <p:nvPr/>
          </p:nvSpPr>
          <p:spPr bwMode="auto">
            <a:xfrm>
              <a:off x="192" y="864"/>
              <a:ext cx="0" cy="340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8" name="Line 103">
              <a:extLst>
                <a:ext uri="{FF2B5EF4-FFF2-40B4-BE49-F238E27FC236}">
                  <a16:creationId xmlns:a16="http://schemas.microsoft.com/office/drawing/2014/main" id="{3E3A604F-D6EE-4DB3-8E95-E866B36D7D4E}"/>
                </a:ext>
              </a:extLst>
            </p:cNvPr>
            <p:cNvSpPr>
              <a:spLocks noChangeShapeType="1"/>
            </p:cNvSpPr>
            <p:nvPr/>
          </p:nvSpPr>
          <p:spPr bwMode="auto">
            <a:xfrm>
              <a:off x="2880" y="864"/>
              <a:ext cx="0" cy="340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9" name="Line 104">
              <a:extLst>
                <a:ext uri="{FF2B5EF4-FFF2-40B4-BE49-F238E27FC236}">
                  <a16:creationId xmlns:a16="http://schemas.microsoft.com/office/drawing/2014/main" id="{3ADDE8C7-7643-423C-AF8B-A5ECC6ED1B0A}"/>
                </a:ext>
              </a:extLst>
            </p:cNvPr>
            <p:cNvSpPr>
              <a:spLocks noChangeShapeType="1"/>
            </p:cNvSpPr>
            <p:nvPr/>
          </p:nvSpPr>
          <p:spPr bwMode="auto">
            <a:xfrm>
              <a:off x="5224" y="872"/>
              <a:ext cx="0" cy="340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313" name="Group 105">
            <a:extLst>
              <a:ext uri="{FF2B5EF4-FFF2-40B4-BE49-F238E27FC236}">
                <a16:creationId xmlns:a16="http://schemas.microsoft.com/office/drawing/2014/main" id="{13489F93-CC10-42A0-8BAF-CAF2D0FF5DC2}"/>
              </a:ext>
            </a:extLst>
          </p:cNvPr>
          <p:cNvGrpSpPr>
            <a:grpSpLocks/>
          </p:cNvGrpSpPr>
          <p:nvPr/>
        </p:nvGrpSpPr>
        <p:grpSpPr bwMode="auto">
          <a:xfrm>
            <a:off x="762000" y="1524000"/>
            <a:ext cx="1143000" cy="609600"/>
            <a:chOff x="320" y="1152"/>
            <a:chExt cx="720" cy="384"/>
          </a:xfrm>
        </p:grpSpPr>
        <p:sp>
          <p:nvSpPr>
            <p:cNvPr id="33952" name="Rectangle 106">
              <a:extLst>
                <a:ext uri="{FF2B5EF4-FFF2-40B4-BE49-F238E27FC236}">
                  <a16:creationId xmlns:a16="http://schemas.microsoft.com/office/drawing/2014/main" id="{780D8628-2DE6-4651-81E7-2F9F58E335D7}"/>
                </a:ext>
              </a:extLst>
            </p:cNvPr>
            <p:cNvSpPr>
              <a:spLocks noChangeArrowheads="1"/>
            </p:cNvSpPr>
            <p:nvPr/>
          </p:nvSpPr>
          <p:spPr bwMode="auto">
            <a:xfrm>
              <a:off x="320" y="1152"/>
              <a:ext cx="720" cy="38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3953" name="Text Box 107">
              <a:extLst>
                <a:ext uri="{FF2B5EF4-FFF2-40B4-BE49-F238E27FC236}">
                  <a16:creationId xmlns:a16="http://schemas.microsoft.com/office/drawing/2014/main" id="{B9E52084-E4AB-46EB-83BD-7AD7A6DB0ACE}"/>
                </a:ext>
              </a:extLst>
            </p:cNvPr>
            <p:cNvSpPr txBox="1">
              <a:spLocks noChangeArrowheads="1"/>
            </p:cNvSpPr>
            <p:nvPr/>
          </p:nvSpPr>
          <p:spPr bwMode="auto">
            <a:xfrm>
              <a:off x="336" y="115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grpSp>
      <p:grpSp>
        <p:nvGrpSpPr>
          <p:cNvPr id="222316" name="Group 108">
            <a:extLst>
              <a:ext uri="{FF2B5EF4-FFF2-40B4-BE49-F238E27FC236}">
                <a16:creationId xmlns:a16="http://schemas.microsoft.com/office/drawing/2014/main" id="{BB3B46EB-3AC2-4F70-BBC3-EFC143D809B9}"/>
              </a:ext>
            </a:extLst>
          </p:cNvPr>
          <p:cNvGrpSpPr>
            <a:grpSpLocks/>
          </p:cNvGrpSpPr>
          <p:nvPr/>
        </p:nvGrpSpPr>
        <p:grpSpPr bwMode="auto">
          <a:xfrm>
            <a:off x="6200775" y="1219200"/>
            <a:ext cx="1800225" cy="1168400"/>
            <a:chOff x="4048" y="1568"/>
            <a:chExt cx="1134" cy="736"/>
          </a:xfrm>
        </p:grpSpPr>
        <p:sp>
          <p:nvSpPr>
            <p:cNvPr id="33942" name="Line 109">
              <a:extLst>
                <a:ext uri="{FF2B5EF4-FFF2-40B4-BE49-F238E27FC236}">
                  <a16:creationId xmlns:a16="http://schemas.microsoft.com/office/drawing/2014/main" id="{08069446-4E5A-485C-BDB4-5A869E0F9FE4}"/>
                </a:ext>
              </a:extLst>
            </p:cNvPr>
            <p:cNvSpPr>
              <a:spLocks noChangeShapeType="1"/>
            </p:cNvSpPr>
            <p:nvPr/>
          </p:nvSpPr>
          <p:spPr bwMode="auto">
            <a:xfrm>
              <a:off x="4048" y="2016"/>
              <a:ext cx="1134"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3" name="Line 110">
              <a:extLst>
                <a:ext uri="{FF2B5EF4-FFF2-40B4-BE49-F238E27FC236}">
                  <a16:creationId xmlns:a16="http://schemas.microsoft.com/office/drawing/2014/main" id="{8C63FEC5-619F-422B-A697-2205DF54185A}"/>
                </a:ext>
              </a:extLst>
            </p:cNvPr>
            <p:cNvSpPr>
              <a:spLocks noChangeShapeType="1"/>
            </p:cNvSpPr>
            <p:nvPr/>
          </p:nvSpPr>
          <p:spPr bwMode="auto">
            <a:xfrm>
              <a:off x="4942" y="1680"/>
              <a:ext cx="0" cy="624"/>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4" name="Text Box 111">
              <a:extLst>
                <a:ext uri="{FF2B5EF4-FFF2-40B4-BE49-F238E27FC236}">
                  <a16:creationId xmlns:a16="http://schemas.microsoft.com/office/drawing/2014/main" id="{E7E85883-5F4B-4897-AAA3-C15F525B6BFB}"/>
                </a:ext>
              </a:extLst>
            </p:cNvPr>
            <p:cNvSpPr txBox="1">
              <a:spLocks noChangeArrowheads="1"/>
            </p:cNvSpPr>
            <p:nvPr/>
          </p:nvSpPr>
          <p:spPr bwMode="auto">
            <a:xfrm>
              <a:off x="4942" y="156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j</a:t>
              </a:r>
            </a:p>
          </p:txBody>
        </p:sp>
        <p:sp>
          <p:nvSpPr>
            <p:cNvPr id="33945" name="Text Box 112">
              <a:extLst>
                <a:ext uri="{FF2B5EF4-FFF2-40B4-BE49-F238E27FC236}">
                  <a16:creationId xmlns:a16="http://schemas.microsoft.com/office/drawing/2014/main" id="{650694C5-496B-421A-90E2-183182DD0C88}"/>
                </a:ext>
              </a:extLst>
            </p:cNvPr>
            <p:cNvSpPr txBox="1">
              <a:spLocks noChangeArrowheads="1"/>
            </p:cNvSpPr>
            <p:nvPr/>
          </p:nvSpPr>
          <p:spPr bwMode="auto">
            <a:xfrm>
              <a:off x="4902" y="19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0</a:t>
              </a:r>
            </a:p>
          </p:txBody>
        </p:sp>
        <p:grpSp>
          <p:nvGrpSpPr>
            <p:cNvPr id="33946" name="Group 113">
              <a:extLst>
                <a:ext uri="{FF2B5EF4-FFF2-40B4-BE49-F238E27FC236}">
                  <a16:creationId xmlns:a16="http://schemas.microsoft.com/office/drawing/2014/main" id="{9749F571-3F08-4F51-B0F8-6B8D24791907}"/>
                </a:ext>
              </a:extLst>
            </p:cNvPr>
            <p:cNvGrpSpPr>
              <a:grpSpLocks/>
            </p:cNvGrpSpPr>
            <p:nvPr/>
          </p:nvGrpSpPr>
          <p:grpSpPr bwMode="auto">
            <a:xfrm>
              <a:off x="4480" y="1944"/>
              <a:ext cx="145" cy="145"/>
              <a:chOff x="4224" y="3312"/>
              <a:chExt cx="145" cy="145"/>
            </a:xfrm>
          </p:grpSpPr>
          <p:sp>
            <p:nvSpPr>
              <p:cNvPr id="33950" name="Line 114">
                <a:extLst>
                  <a:ext uri="{FF2B5EF4-FFF2-40B4-BE49-F238E27FC236}">
                    <a16:creationId xmlns:a16="http://schemas.microsoft.com/office/drawing/2014/main" id="{9E4A8718-66AC-4F24-A9E2-C1B4C7D985B7}"/>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51" name="Line 115">
                <a:extLst>
                  <a:ext uri="{FF2B5EF4-FFF2-40B4-BE49-F238E27FC236}">
                    <a16:creationId xmlns:a16="http://schemas.microsoft.com/office/drawing/2014/main" id="{A0698F17-92A8-40F8-BC47-3B221A061F04}"/>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47" name="Group 116">
              <a:extLst>
                <a:ext uri="{FF2B5EF4-FFF2-40B4-BE49-F238E27FC236}">
                  <a16:creationId xmlns:a16="http://schemas.microsoft.com/office/drawing/2014/main" id="{145B647F-CC02-4D08-83DF-6A0196258E9C}"/>
                </a:ext>
              </a:extLst>
            </p:cNvPr>
            <p:cNvGrpSpPr>
              <a:grpSpLocks/>
            </p:cNvGrpSpPr>
            <p:nvPr/>
          </p:nvGrpSpPr>
          <p:grpSpPr bwMode="auto">
            <a:xfrm>
              <a:off x="4512" y="1944"/>
              <a:ext cx="145" cy="145"/>
              <a:chOff x="4224" y="3312"/>
              <a:chExt cx="145" cy="145"/>
            </a:xfrm>
          </p:grpSpPr>
          <p:sp>
            <p:nvSpPr>
              <p:cNvPr id="33948" name="Line 117">
                <a:extLst>
                  <a:ext uri="{FF2B5EF4-FFF2-40B4-BE49-F238E27FC236}">
                    <a16:creationId xmlns:a16="http://schemas.microsoft.com/office/drawing/2014/main" id="{07C75DD3-0F25-4959-A8D2-BC15541975DA}"/>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9" name="Line 118">
                <a:extLst>
                  <a:ext uri="{FF2B5EF4-FFF2-40B4-BE49-F238E27FC236}">
                    <a16:creationId xmlns:a16="http://schemas.microsoft.com/office/drawing/2014/main" id="{4DB8BE29-FA63-4ED2-84FF-EFB6F5BA0216}"/>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2327" name="Group 119">
            <a:extLst>
              <a:ext uri="{FF2B5EF4-FFF2-40B4-BE49-F238E27FC236}">
                <a16:creationId xmlns:a16="http://schemas.microsoft.com/office/drawing/2014/main" id="{876F985A-1112-45E5-8FE2-9DF4811FEA84}"/>
              </a:ext>
            </a:extLst>
          </p:cNvPr>
          <p:cNvGrpSpPr>
            <a:grpSpLocks/>
          </p:cNvGrpSpPr>
          <p:nvPr/>
        </p:nvGrpSpPr>
        <p:grpSpPr bwMode="auto">
          <a:xfrm>
            <a:off x="2779713" y="3924300"/>
            <a:ext cx="1258887" cy="1638300"/>
            <a:chOff x="4432" y="2328"/>
            <a:chExt cx="793" cy="1032"/>
          </a:xfrm>
        </p:grpSpPr>
        <p:grpSp>
          <p:nvGrpSpPr>
            <p:cNvPr id="33932" name="Group 120">
              <a:extLst>
                <a:ext uri="{FF2B5EF4-FFF2-40B4-BE49-F238E27FC236}">
                  <a16:creationId xmlns:a16="http://schemas.microsoft.com/office/drawing/2014/main" id="{81DF9AF3-F7A1-4994-9356-B3F7020EDBF4}"/>
                </a:ext>
              </a:extLst>
            </p:cNvPr>
            <p:cNvGrpSpPr>
              <a:grpSpLocks/>
            </p:cNvGrpSpPr>
            <p:nvPr/>
          </p:nvGrpSpPr>
          <p:grpSpPr bwMode="auto">
            <a:xfrm>
              <a:off x="4697" y="2496"/>
              <a:ext cx="145" cy="145"/>
              <a:chOff x="4224" y="3312"/>
              <a:chExt cx="145" cy="145"/>
            </a:xfrm>
          </p:grpSpPr>
          <p:sp>
            <p:nvSpPr>
              <p:cNvPr id="33940" name="Line 121">
                <a:extLst>
                  <a:ext uri="{FF2B5EF4-FFF2-40B4-BE49-F238E27FC236}">
                    <a16:creationId xmlns:a16="http://schemas.microsoft.com/office/drawing/2014/main" id="{BDFD71AA-E007-4EA2-81A9-96D30C185CBB}"/>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41" name="Line 122">
                <a:extLst>
                  <a:ext uri="{FF2B5EF4-FFF2-40B4-BE49-F238E27FC236}">
                    <a16:creationId xmlns:a16="http://schemas.microsoft.com/office/drawing/2014/main" id="{44EAD81D-D4FE-4274-8D60-828F863021F0}"/>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33" name="Group 123">
              <a:extLst>
                <a:ext uri="{FF2B5EF4-FFF2-40B4-BE49-F238E27FC236}">
                  <a16:creationId xmlns:a16="http://schemas.microsoft.com/office/drawing/2014/main" id="{CD98A00F-EFCA-403E-A66C-D47834E4E191}"/>
                </a:ext>
              </a:extLst>
            </p:cNvPr>
            <p:cNvGrpSpPr>
              <a:grpSpLocks/>
            </p:cNvGrpSpPr>
            <p:nvPr/>
          </p:nvGrpSpPr>
          <p:grpSpPr bwMode="auto">
            <a:xfrm>
              <a:off x="4696" y="3119"/>
              <a:ext cx="145" cy="145"/>
              <a:chOff x="4224" y="3312"/>
              <a:chExt cx="145" cy="145"/>
            </a:xfrm>
          </p:grpSpPr>
          <p:sp>
            <p:nvSpPr>
              <p:cNvPr id="33938" name="Line 124">
                <a:extLst>
                  <a:ext uri="{FF2B5EF4-FFF2-40B4-BE49-F238E27FC236}">
                    <a16:creationId xmlns:a16="http://schemas.microsoft.com/office/drawing/2014/main" id="{B89133CF-5718-42D9-8335-0976A86323D9}"/>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39" name="Line 125">
                <a:extLst>
                  <a:ext uri="{FF2B5EF4-FFF2-40B4-BE49-F238E27FC236}">
                    <a16:creationId xmlns:a16="http://schemas.microsoft.com/office/drawing/2014/main" id="{2907692D-1551-4C81-858E-2DE543262F94}"/>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934" name="Line 126">
              <a:extLst>
                <a:ext uri="{FF2B5EF4-FFF2-40B4-BE49-F238E27FC236}">
                  <a16:creationId xmlns:a16="http://schemas.microsoft.com/office/drawing/2014/main" id="{C9202D29-9953-4FDB-9671-D08071D17901}"/>
                </a:ext>
              </a:extLst>
            </p:cNvPr>
            <p:cNvSpPr>
              <a:spLocks noChangeShapeType="1"/>
            </p:cNvSpPr>
            <p:nvPr/>
          </p:nvSpPr>
          <p:spPr bwMode="auto">
            <a:xfrm>
              <a:off x="4432" y="2880"/>
              <a:ext cx="793"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35" name="Text Box 127">
              <a:extLst>
                <a:ext uri="{FF2B5EF4-FFF2-40B4-BE49-F238E27FC236}">
                  <a16:creationId xmlns:a16="http://schemas.microsoft.com/office/drawing/2014/main" id="{6E4C0F58-D0A1-4DB1-BF5D-516588018FC6}"/>
                </a:ext>
              </a:extLst>
            </p:cNvPr>
            <p:cNvSpPr txBox="1">
              <a:spLocks noChangeArrowheads="1"/>
            </p:cNvSpPr>
            <p:nvPr/>
          </p:nvSpPr>
          <p:spPr bwMode="auto">
            <a:xfrm>
              <a:off x="4967" y="232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j</a:t>
              </a:r>
            </a:p>
          </p:txBody>
        </p:sp>
        <p:sp>
          <p:nvSpPr>
            <p:cNvPr id="33936" name="Text Box 128">
              <a:extLst>
                <a:ext uri="{FF2B5EF4-FFF2-40B4-BE49-F238E27FC236}">
                  <a16:creationId xmlns:a16="http://schemas.microsoft.com/office/drawing/2014/main" id="{1567871E-7B8F-4401-B7EC-6DA5EF839943}"/>
                </a:ext>
              </a:extLst>
            </p:cNvPr>
            <p:cNvSpPr txBox="1">
              <a:spLocks noChangeArrowheads="1"/>
            </p:cNvSpPr>
            <p:nvPr/>
          </p:nvSpPr>
          <p:spPr bwMode="auto">
            <a:xfrm>
              <a:off x="4895" y="270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0</a:t>
              </a:r>
            </a:p>
          </p:txBody>
        </p:sp>
        <p:sp>
          <p:nvSpPr>
            <p:cNvPr id="33937" name="Line 129">
              <a:extLst>
                <a:ext uri="{FF2B5EF4-FFF2-40B4-BE49-F238E27FC236}">
                  <a16:creationId xmlns:a16="http://schemas.microsoft.com/office/drawing/2014/main" id="{880F9290-7C5B-42D0-A315-B75727D68C9D}"/>
                </a:ext>
              </a:extLst>
            </p:cNvPr>
            <p:cNvSpPr>
              <a:spLocks noChangeShapeType="1"/>
            </p:cNvSpPr>
            <p:nvPr/>
          </p:nvSpPr>
          <p:spPr bwMode="auto">
            <a:xfrm>
              <a:off x="4937" y="2448"/>
              <a:ext cx="0" cy="912"/>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338" name="Group 130">
            <a:extLst>
              <a:ext uri="{FF2B5EF4-FFF2-40B4-BE49-F238E27FC236}">
                <a16:creationId xmlns:a16="http://schemas.microsoft.com/office/drawing/2014/main" id="{9EC3E0E9-AEAB-471C-838A-7ECDFA2D14E6}"/>
              </a:ext>
            </a:extLst>
          </p:cNvPr>
          <p:cNvGrpSpPr>
            <a:grpSpLocks/>
          </p:cNvGrpSpPr>
          <p:nvPr/>
        </p:nvGrpSpPr>
        <p:grpSpPr bwMode="auto">
          <a:xfrm>
            <a:off x="6513513" y="3886200"/>
            <a:ext cx="1258887" cy="1663700"/>
            <a:chOff x="4416" y="3368"/>
            <a:chExt cx="793" cy="1048"/>
          </a:xfrm>
        </p:grpSpPr>
        <p:grpSp>
          <p:nvGrpSpPr>
            <p:cNvPr id="33921" name="Group 131">
              <a:extLst>
                <a:ext uri="{FF2B5EF4-FFF2-40B4-BE49-F238E27FC236}">
                  <a16:creationId xmlns:a16="http://schemas.microsoft.com/office/drawing/2014/main" id="{8AED1B1F-4311-4BD6-B143-F6B5B1F450FA}"/>
                </a:ext>
              </a:extLst>
            </p:cNvPr>
            <p:cNvGrpSpPr>
              <a:grpSpLocks/>
            </p:cNvGrpSpPr>
            <p:nvPr/>
          </p:nvGrpSpPr>
          <p:grpSpPr bwMode="auto">
            <a:xfrm>
              <a:off x="4416" y="3368"/>
              <a:ext cx="793" cy="896"/>
              <a:chOff x="4416" y="3368"/>
              <a:chExt cx="793" cy="896"/>
            </a:xfrm>
          </p:grpSpPr>
          <p:grpSp>
            <p:nvGrpSpPr>
              <p:cNvPr id="33923" name="Group 132">
                <a:extLst>
                  <a:ext uri="{FF2B5EF4-FFF2-40B4-BE49-F238E27FC236}">
                    <a16:creationId xmlns:a16="http://schemas.microsoft.com/office/drawing/2014/main" id="{EBA8335E-051B-4586-9F5E-A978C25B2DAC}"/>
                  </a:ext>
                </a:extLst>
              </p:cNvPr>
              <p:cNvGrpSpPr>
                <a:grpSpLocks/>
              </p:cNvGrpSpPr>
              <p:nvPr/>
            </p:nvGrpSpPr>
            <p:grpSpPr bwMode="auto">
              <a:xfrm>
                <a:off x="4848" y="3655"/>
                <a:ext cx="145" cy="145"/>
                <a:chOff x="4224" y="3312"/>
                <a:chExt cx="145" cy="145"/>
              </a:xfrm>
            </p:grpSpPr>
            <p:sp>
              <p:nvSpPr>
                <p:cNvPr id="33930" name="Line 133">
                  <a:extLst>
                    <a:ext uri="{FF2B5EF4-FFF2-40B4-BE49-F238E27FC236}">
                      <a16:creationId xmlns:a16="http://schemas.microsoft.com/office/drawing/2014/main" id="{F6AFBC3E-6A93-4AE0-A4EE-943D4EE101A2}"/>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31" name="Line 134">
                  <a:extLst>
                    <a:ext uri="{FF2B5EF4-FFF2-40B4-BE49-F238E27FC236}">
                      <a16:creationId xmlns:a16="http://schemas.microsoft.com/office/drawing/2014/main" id="{87FAE121-790E-4DCE-A37E-1EC3CE912EFB}"/>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24" name="Group 135">
                <a:extLst>
                  <a:ext uri="{FF2B5EF4-FFF2-40B4-BE49-F238E27FC236}">
                    <a16:creationId xmlns:a16="http://schemas.microsoft.com/office/drawing/2014/main" id="{862D43D5-857C-4208-A597-8EE67F6B9704}"/>
                  </a:ext>
                </a:extLst>
              </p:cNvPr>
              <p:cNvGrpSpPr>
                <a:grpSpLocks/>
              </p:cNvGrpSpPr>
              <p:nvPr/>
            </p:nvGrpSpPr>
            <p:grpSpPr bwMode="auto">
              <a:xfrm>
                <a:off x="4849" y="4119"/>
                <a:ext cx="145" cy="145"/>
                <a:chOff x="4224" y="3312"/>
                <a:chExt cx="145" cy="145"/>
              </a:xfrm>
            </p:grpSpPr>
            <p:sp>
              <p:nvSpPr>
                <p:cNvPr id="33928" name="Line 136">
                  <a:extLst>
                    <a:ext uri="{FF2B5EF4-FFF2-40B4-BE49-F238E27FC236}">
                      <a16:creationId xmlns:a16="http://schemas.microsoft.com/office/drawing/2014/main" id="{2225FB1F-7D85-4E84-B0FC-AF84B3F37CB2}"/>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29" name="Line 137">
                  <a:extLst>
                    <a:ext uri="{FF2B5EF4-FFF2-40B4-BE49-F238E27FC236}">
                      <a16:creationId xmlns:a16="http://schemas.microsoft.com/office/drawing/2014/main" id="{CC7D506C-9EF2-4933-BD40-FBC9D2A09D03}"/>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925" name="Line 138">
                <a:extLst>
                  <a:ext uri="{FF2B5EF4-FFF2-40B4-BE49-F238E27FC236}">
                    <a16:creationId xmlns:a16="http://schemas.microsoft.com/office/drawing/2014/main" id="{67DDC2B1-6186-4315-8C89-FD7BB27A358D}"/>
                  </a:ext>
                </a:extLst>
              </p:cNvPr>
              <p:cNvSpPr>
                <a:spLocks noChangeShapeType="1"/>
              </p:cNvSpPr>
              <p:nvPr/>
            </p:nvSpPr>
            <p:spPr bwMode="auto">
              <a:xfrm>
                <a:off x="4416" y="3936"/>
                <a:ext cx="793"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26" name="Text Box 139">
                <a:extLst>
                  <a:ext uri="{FF2B5EF4-FFF2-40B4-BE49-F238E27FC236}">
                    <a16:creationId xmlns:a16="http://schemas.microsoft.com/office/drawing/2014/main" id="{47D0695F-9ADF-4FCD-9CD6-28A2890D8094}"/>
                  </a:ext>
                </a:extLst>
              </p:cNvPr>
              <p:cNvSpPr txBox="1">
                <a:spLocks noChangeArrowheads="1"/>
              </p:cNvSpPr>
              <p:nvPr/>
            </p:nvSpPr>
            <p:spPr bwMode="auto">
              <a:xfrm>
                <a:off x="4951" y="336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j</a:t>
                </a:r>
              </a:p>
            </p:txBody>
          </p:sp>
          <p:sp>
            <p:nvSpPr>
              <p:cNvPr id="33927" name="Text Box 140">
                <a:extLst>
                  <a:ext uri="{FF2B5EF4-FFF2-40B4-BE49-F238E27FC236}">
                    <a16:creationId xmlns:a16="http://schemas.microsoft.com/office/drawing/2014/main" id="{60DA9A06-EB43-4576-A7EA-3AD42D4EE337}"/>
                  </a:ext>
                </a:extLst>
              </p:cNvPr>
              <p:cNvSpPr txBox="1">
                <a:spLocks noChangeArrowheads="1"/>
              </p:cNvSpPr>
              <p:nvPr/>
            </p:nvSpPr>
            <p:spPr bwMode="auto">
              <a:xfrm>
                <a:off x="4879" y="37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0</a:t>
                </a:r>
              </a:p>
            </p:txBody>
          </p:sp>
        </p:grpSp>
        <p:sp>
          <p:nvSpPr>
            <p:cNvPr id="33922" name="Line 141">
              <a:extLst>
                <a:ext uri="{FF2B5EF4-FFF2-40B4-BE49-F238E27FC236}">
                  <a16:creationId xmlns:a16="http://schemas.microsoft.com/office/drawing/2014/main" id="{49678B67-C13F-4F96-90EB-DA84459AACCA}"/>
                </a:ext>
              </a:extLst>
            </p:cNvPr>
            <p:cNvSpPr>
              <a:spLocks noChangeShapeType="1"/>
            </p:cNvSpPr>
            <p:nvPr/>
          </p:nvSpPr>
          <p:spPr bwMode="auto">
            <a:xfrm>
              <a:off x="4921" y="3504"/>
              <a:ext cx="0" cy="912"/>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350" name="Group 142">
            <a:extLst>
              <a:ext uri="{FF2B5EF4-FFF2-40B4-BE49-F238E27FC236}">
                <a16:creationId xmlns:a16="http://schemas.microsoft.com/office/drawing/2014/main" id="{19CD9A96-7803-4FE3-AA04-A7BC97131BD7}"/>
              </a:ext>
            </a:extLst>
          </p:cNvPr>
          <p:cNvGrpSpPr>
            <a:grpSpLocks/>
          </p:cNvGrpSpPr>
          <p:nvPr/>
        </p:nvGrpSpPr>
        <p:grpSpPr bwMode="auto">
          <a:xfrm>
            <a:off x="2085975" y="1295400"/>
            <a:ext cx="1800225" cy="1193800"/>
            <a:chOff x="96" y="928"/>
            <a:chExt cx="1134" cy="752"/>
          </a:xfrm>
        </p:grpSpPr>
        <p:grpSp>
          <p:nvGrpSpPr>
            <p:cNvPr id="33900" name="Group 143">
              <a:extLst>
                <a:ext uri="{FF2B5EF4-FFF2-40B4-BE49-F238E27FC236}">
                  <a16:creationId xmlns:a16="http://schemas.microsoft.com/office/drawing/2014/main" id="{DFA612E1-942A-4E6E-A81E-A14391331706}"/>
                </a:ext>
              </a:extLst>
            </p:cNvPr>
            <p:cNvGrpSpPr>
              <a:grpSpLocks/>
            </p:cNvGrpSpPr>
            <p:nvPr/>
          </p:nvGrpSpPr>
          <p:grpSpPr bwMode="auto">
            <a:xfrm>
              <a:off x="96" y="928"/>
              <a:ext cx="1134" cy="752"/>
              <a:chOff x="4050" y="832"/>
              <a:chExt cx="1134" cy="752"/>
            </a:xfrm>
          </p:grpSpPr>
          <p:grpSp>
            <p:nvGrpSpPr>
              <p:cNvPr id="33911" name="Group 144">
                <a:extLst>
                  <a:ext uri="{FF2B5EF4-FFF2-40B4-BE49-F238E27FC236}">
                    <a16:creationId xmlns:a16="http://schemas.microsoft.com/office/drawing/2014/main" id="{CC1B298E-EF44-4F75-9D7E-79319A5EEC1B}"/>
                  </a:ext>
                </a:extLst>
              </p:cNvPr>
              <p:cNvGrpSpPr>
                <a:grpSpLocks/>
              </p:cNvGrpSpPr>
              <p:nvPr/>
            </p:nvGrpSpPr>
            <p:grpSpPr bwMode="auto">
              <a:xfrm>
                <a:off x="4631" y="1232"/>
                <a:ext cx="145" cy="145"/>
                <a:chOff x="4224" y="3312"/>
                <a:chExt cx="145" cy="145"/>
              </a:xfrm>
            </p:grpSpPr>
            <p:sp>
              <p:nvSpPr>
                <p:cNvPr id="33919" name="Line 145">
                  <a:extLst>
                    <a:ext uri="{FF2B5EF4-FFF2-40B4-BE49-F238E27FC236}">
                      <a16:creationId xmlns:a16="http://schemas.microsoft.com/office/drawing/2014/main" id="{67F6E804-225D-49E4-8287-33F2640177BE}"/>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20" name="Line 146">
                  <a:extLst>
                    <a:ext uri="{FF2B5EF4-FFF2-40B4-BE49-F238E27FC236}">
                      <a16:creationId xmlns:a16="http://schemas.microsoft.com/office/drawing/2014/main" id="{1E5A33F3-B0B2-4ABD-8655-0D7AC67F9EFC}"/>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12" name="Group 147">
                <a:extLst>
                  <a:ext uri="{FF2B5EF4-FFF2-40B4-BE49-F238E27FC236}">
                    <a16:creationId xmlns:a16="http://schemas.microsoft.com/office/drawing/2014/main" id="{0A36CFE6-4EB5-40A8-9876-1F658D983128}"/>
                  </a:ext>
                </a:extLst>
              </p:cNvPr>
              <p:cNvGrpSpPr>
                <a:grpSpLocks/>
              </p:cNvGrpSpPr>
              <p:nvPr/>
            </p:nvGrpSpPr>
            <p:grpSpPr bwMode="auto">
              <a:xfrm>
                <a:off x="4320" y="1224"/>
                <a:ext cx="145" cy="145"/>
                <a:chOff x="4224" y="3312"/>
                <a:chExt cx="145" cy="145"/>
              </a:xfrm>
            </p:grpSpPr>
            <p:sp>
              <p:nvSpPr>
                <p:cNvPr id="33917" name="Line 148">
                  <a:extLst>
                    <a:ext uri="{FF2B5EF4-FFF2-40B4-BE49-F238E27FC236}">
                      <a16:creationId xmlns:a16="http://schemas.microsoft.com/office/drawing/2014/main" id="{EC33ACD2-9B62-4ADD-A9DA-DFE4972A4AF4}"/>
                    </a:ext>
                  </a:extLst>
                </p:cNvPr>
                <p:cNvSpPr>
                  <a:spLocks noChangeShapeType="1"/>
                </p:cNvSpPr>
                <p:nvPr/>
              </p:nvSpPr>
              <p:spPr bwMode="auto">
                <a:xfrm>
                  <a:off x="4224" y="3312"/>
                  <a:ext cx="144" cy="14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18" name="Line 149">
                  <a:extLst>
                    <a:ext uri="{FF2B5EF4-FFF2-40B4-BE49-F238E27FC236}">
                      <a16:creationId xmlns:a16="http://schemas.microsoft.com/office/drawing/2014/main" id="{2BB77834-CE8D-4D3D-AB4E-511BDC10C26E}"/>
                    </a:ext>
                  </a:extLst>
                </p:cNvPr>
                <p:cNvSpPr>
                  <a:spLocks noChangeShapeType="1"/>
                </p:cNvSpPr>
                <p:nvPr/>
              </p:nvSpPr>
              <p:spPr bwMode="auto">
                <a:xfrm flipH="1">
                  <a:off x="4224" y="3312"/>
                  <a:ext cx="145" cy="1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913" name="Line 150">
                <a:extLst>
                  <a:ext uri="{FF2B5EF4-FFF2-40B4-BE49-F238E27FC236}">
                    <a16:creationId xmlns:a16="http://schemas.microsoft.com/office/drawing/2014/main" id="{31151904-AC54-4FF5-B06C-95786CCD958A}"/>
                  </a:ext>
                </a:extLst>
              </p:cNvPr>
              <p:cNvSpPr>
                <a:spLocks noChangeShapeType="1"/>
              </p:cNvSpPr>
              <p:nvPr/>
            </p:nvSpPr>
            <p:spPr bwMode="auto">
              <a:xfrm>
                <a:off x="4050" y="1296"/>
                <a:ext cx="1134"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14" name="Line 151">
                <a:extLst>
                  <a:ext uri="{FF2B5EF4-FFF2-40B4-BE49-F238E27FC236}">
                    <a16:creationId xmlns:a16="http://schemas.microsoft.com/office/drawing/2014/main" id="{B5F0A49C-DD65-4342-AFA1-321F373632D9}"/>
                  </a:ext>
                </a:extLst>
              </p:cNvPr>
              <p:cNvSpPr>
                <a:spLocks noChangeShapeType="1"/>
              </p:cNvSpPr>
              <p:nvPr/>
            </p:nvSpPr>
            <p:spPr bwMode="auto">
              <a:xfrm>
                <a:off x="4944" y="960"/>
                <a:ext cx="0" cy="624"/>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15" name="Text Box 152">
                <a:extLst>
                  <a:ext uri="{FF2B5EF4-FFF2-40B4-BE49-F238E27FC236}">
                    <a16:creationId xmlns:a16="http://schemas.microsoft.com/office/drawing/2014/main" id="{1CB91E6F-4020-451D-92E0-B1704884EE05}"/>
                  </a:ext>
                </a:extLst>
              </p:cNvPr>
              <p:cNvSpPr txBox="1">
                <a:spLocks noChangeArrowheads="1"/>
              </p:cNvSpPr>
              <p:nvPr/>
            </p:nvSpPr>
            <p:spPr bwMode="auto">
              <a:xfrm>
                <a:off x="4944" y="8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j</a:t>
                </a:r>
              </a:p>
            </p:txBody>
          </p:sp>
          <p:sp>
            <p:nvSpPr>
              <p:cNvPr id="33916" name="Text Box 153">
                <a:extLst>
                  <a:ext uri="{FF2B5EF4-FFF2-40B4-BE49-F238E27FC236}">
                    <a16:creationId xmlns:a16="http://schemas.microsoft.com/office/drawing/2014/main" id="{19457AA6-964F-4123-AD76-E77726C9C068}"/>
                  </a:ext>
                </a:extLst>
              </p:cNvPr>
              <p:cNvSpPr txBox="1">
                <a:spLocks noChangeArrowheads="1"/>
              </p:cNvSpPr>
              <p:nvPr/>
            </p:nvSpPr>
            <p:spPr bwMode="auto">
              <a:xfrm>
                <a:off x="4904" y="12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0</a:t>
                </a:r>
              </a:p>
            </p:txBody>
          </p:sp>
        </p:grpSp>
        <p:grpSp>
          <p:nvGrpSpPr>
            <p:cNvPr id="33901" name="Group 154">
              <a:extLst>
                <a:ext uri="{FF2B5EF4-FFF2-40B4-BE49-F238E27FC236}">
                  <a16:creationId xmlns:a16="http://schemas.microsoft.com/office/drawing/2014/main" id="{58BB7DFF-6B65-4C03-9C02-686C2BDF86EE}"/>
                </a:ext>
              </a:extLst>
            </p:cNvPr>
            <p:cNvGrpSpPr>
              <a:grpSpLocks/>
            </p:cNvGrpSpPr>
            <p:nvPr/>
          </p:nvGrpSpPr>
          <p:grpSpPr bwMode="auto">
            <a:xfrm>
              <a:off x="616" y="960"/>
              <a:ext cx="412" cy="375"/>
              <a:chOff x="576" y="912"/>
              <a:chExt cx="412" cy="375"/>
            </a:xfrm>
          </p:grpSpPr>
          <p:sp>
            <p:nvSpPr>
              <p:cNvPr id="33907" name="Text Box 155">
                <a:extLst>
                  <a:ext uri="{FF2B5EF4-FFF2-40B4-BE49-F238E27FC236}">
                    <a16:creationId xmlns:a16="http://schemas.microsoft.com/office/drawing/2014/main" id="{1D2AF634-FE95-42AA-9CD5-E31BC8AD37E4}"/>
                  </a:ext>
                </a:extLst>
              </p:cNvPr>
              <p:cNvSpPr txBox="1">
                <a:spLocks noChangeArrowheads="1"/>
              </p:cNvSpPr>
              <p:nvPr/>
            </p:nvSpPr>
            <p:spPr bwMode="auto">
              <a:xfrm>
                <a:off x="652" y="1095"/>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1</a:t>
                </a:r>
                <a:endParaRPr kumimoji="1" lang="en-US" altLang="zh-CN" sz="1400" b="1">
                  <a:solidFill>
                    <a:schemeClr val="bg1"/>
                  </a:solidFill>
                </a:endParaRPr>
              </a:p>
            </p:txBody>
          </p:sp>
          <p:sp>
            <p:nvSpPr>
              <p:cNvPr id="33908" name="Line 156">
                <a:extLst>
                  <a:ext uri="{FF2B5EF4-FFF2-40B4-BE49-F238E27FC236}">
                    <a16:creationId xmlns:a16="http://schemas.microsoft.com/office/drawing/2014/main" id="{91B74107-DFB5-40E0-AFDC-1A305A600BDD}"/>
                  </a:ext>
                </a:extLst>
              </p:cNvPr>
              <p:cNvSpPr>
                <a:spLocks noChangeShapeType="1"/>
              </p:cNvSpPr>
              <p:nvPr/>
            </p:nvSpPr>
            <p:spPr bwMode="auto">
              <a:xfrm>
                <a:off x="672" y="1104"/>
                <a:ext cx="125"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09" name="Text Box 157">
                <a:extLst>
                  <a:ext uri="{FF2B5EF4-FFF2-40B4-BE49-F238E27FC236}">
                    <a16:creationId xmlns:a16="http://schemas.microsoft.com/office/drawing/2014/main" id="{5689D36E-A45E-486F-9EDD-4A7ECD7C45A4}"/>
                  </a:ext>
                </a:extLst>
              </p:cNvPr>
              <p:cNvSpPr txBox="1">
                <a:spLocks noChangeArrowheads="1"/>
              </p:cNvSpPr>
              <p:nvPr/>
            </p:nvSpPr>
            <p:spPr bwMode="auto">
              <a:xfrm>
                <a:off x="676" y="91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1</a:t>
                </a:r>
              </a:p>
            </p:txBody>
          </p:sp>
          <p:sp>
            <p:nvSpPr>
              <p:cNvPr id="33910" name="Line 158">
                <a:extLst>
                  <a:ext uri="{FF2B5EF4-FFF2-40B4-BE49-F238E27FC236}">
                    <a16:creationId xmlns:a16="http://schemas.microsoft.com/office/drawing/2014/main" id="{08797090-345E-4908-97E0-9331115C67B2}"/>
                  </a:ext>
                </a:extLst>
              </p:cNvPr>
              <p:cNvSpPr>
                <a:spLocks noChangeShapeType="1"/>
              </p:cNvSpPr>
              <p:nvPr/>
            </p:nvSpPr>
            <p:spPr bwMode="auto">
              <a:xfrm>
                <a:off x="576" y="1111"/>
                <a:ext cx="77"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902" name="Group 159">
              <a:extLst>
                <a:ext uri="{FF2B5EF4-FFF2-40B4-BE49-F238E27FC236}">
                  <a16:creationId xmlns:a16="http://schemas.microsoft.com/office/drawing/2014/main" id="{BC39EFDA-E49D-43C2-9F57-D41DD9ED6205}"/>
                </a:ext>
              </a:extLst>
            </p:cNvPr>
            <p:cNvGrpSpPr>
              <a:grpSpLocks/>
            </p:cNvGrpSpPr>
            <p:nvPr/>
          </p:nvGrpSpPr>
          <p:grpSpPr bwMode="auto">
            <a:xfrm>
              <a:off x="248" y="960"/>
              <a:ext cx="412" cy="375"/>
              <a:chOff x="576" y="912"/>
              <a:chExt cx="412" cy="375"/>
            </a:xfrm>
          </p:grpSpPr>
          <p:sp>
            <p:nvSpPr>
              <p:cNvPr id="33903" name="Text Box 160">
                <a:extLst>
                  <a:ext uri="{FF2B5EF4-FFF2-40B4-BE49-F238E27FC236}">
                    <a16:creationId xmlns:a16="http://schemas.microsoft.com/office/drawing/2014/main" id="{B702B13A-F83C-4038-8AE6-3033FF9ED5FB}"/>
                  </a:ext>
                </a:extLst>
              </p:cNvPr>
              <p:cNvSpPr txBox="1">
                <a:spLocks noChangeArrowheads="1"/>
              </p:cNvSpPr>
              <p:nvPr/>
            </p:nvSpPr>
            <p:spPr bwMode="auto">
              <a:xfrm>
                <a:off x="652" y="1095"/>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2</a:t>
                </a:r>
                <a:endParaRPr kumimoji="1" lang="en-US" altLang="zh-CN" sz="1400" b="1">
                  <a:solidFill>
                    <a:schemeClr val="bg1"/>
                  </a:solidFill>
                </a:endParaRPr>
              </a:p>
            </p:txBody>
          </p:sp>
          <p:sp>
            <p:nvSpPr>
              <p:cNvPr id="33904" name="Line 161">
                <a:extLst>
                  <a:ext uri="{FF2B5EF4-FFF2-40B4-BE49-F238E27FC236}">
                    <a16:creationId xmlns:a16="http://schemas.microsoft.com/office/drawing/2014/main" id="{FBE01712-F3EA-4B57-8B6A-356BCD473E51}"/>
                  </a:ext>
                </a:extLst>
              </p:cNvPr>
              <p:cNvSpPr>
                <a:spLocks noChangeShapeType="1"/>
              </p:cNvSpPr>
              <p:nvPr/>
            </p:nvSpPr>
            <p:spPr bwMode="auto">
              <a:xfrm>
                <a:off x="672" y="1104"/>
                <a:ext cx="125"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05" name="Text Box 162">
                <a:extLst>
                  <a:ext uri="{FF2B5EF4-FFF2-40B4-BE49-F238E27FC236}">
                    <a16:creationId xmlns:a16="http://schemas.microsoft.com/office/drawing/2014/main" id="{1E1B5F86-A3CB-4871-BCA1-C07E74753338}"/>
                  </a:ext>
                </a:extLst>
              </p:cNvPr>
              <p:cNvSpPr txBox="1">
                <a:spLocks noChangeArrowheads="1"/>
              </p:cNvSpPr>
              <p:nvPr/>
            </p:nvSpPr>
            <p:spPr bwMode="auto">
              <a:xfrm>
                <a:off x="676" y="91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1</a:t>
                </a:r>
              </a:p>
            </p:txBody>
          </p:sp>
          <p:sp>
            <p:nvSpPr>
              <p:cNvPr id="33906" name="Line 163">
                <a:extLst>
                  <a:ext uri="{FF2B5EF4-FFF2-40B4-BE49-F238E27FC236}">
                    <a16:creationId xmlns:a16="http://schemas.microsoft.com/office/drawing/2014/main" id="{0D6C990B-B428-44D4-B728-F86CE37E8F43}"/>
                  </a:ext>
                </a:extLst>
              </p:cNvPr>
              <p:cNvSpPr>
                <a:spLocks noChangeShapeType="1"/>
              </p:cNvSpPr>
              <p:nvPr/>
            </p:nvSpPr>
            <p:spPr bwMode="auto">
              <a:xfrm>
                <a:off x="576" y="1111"/>
                <a:ext cx="77"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2372" name="Group 164">
            <a:extLst>
              <a:ext uri="{FF2B5EF4-FFF2-40B4-BE49-F238E27FC236}">
                <a16:creationId xmlns:a16="http://schemas.microsoft.com/office/drawing/2014/main" id="{4E760E75-589B-4A20-8530-74218A5A71EE}"/>
              </a:ext>
            </a:extLst>
          </p:cNvPr>
          <p:cNvGrpSpPr>
            <a:grpSpLocks/>
          </p:cNvGrpSpPr>
          <p:nvPr/>
        </p:nvGrpSpPr>
        <p:grpSpPr bwMode="auto">
          <a:xfrm>
            <a:off x="4953000" y="1447800"/>
            <a:ext cx="1066800" cy="571500"/>
            <a:chOff x="2976" y="1200"/>
            <a:chExt cx="672" cy="360"/>
          </a:xfrm>
        </p:grpSpPr>
        <p:sp>
          <p:nvSpPr>
            <p:cNvPr id="33898" name="Rectangle 165">
              <a:extLst>
                <a:ext uri="{FF2B5EF4-FFF2-40B4-BE49-F238E27FC236}">
                  <a16:creationId xmlns:a16="http://schemas.microsoft.com/office/drawing/2014/main" id="{23B12EB1-626B-4CF5-AB3A-82ECDFF3654B}"/>
                </a:ext>
              </a:extLst>
            </p:cNvPr>
            <p:cNvSpPr>
              <a:spLocks noChangeArrowheads="1"/>
            </p:cNvSpPr>
            <p:nvPr/>
          </p:nvSpPr>
          <p:spPr bwMode="auto">
            <a:xfrm>
              <a:off x="3008" y="1224"/>
              <a:ext cx="624" cy="33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3899" name="Text Box 166">
              <a:extLst>
                <a:ext uri="{FF2B5EF4-FFF2-40B4-BE49-F238E27FC236}">
                  <a16:creationId xmlns:a16="http://schemas.microsoft.com/office/drawing/2014/main" id="{1B4C4AE0-E6E1-4B16-92AF-E881ACB6AFFE}"/>
                </a:ext>
              </a:extLst>
            </p:cNvPr>
            <p:cNvSpPr txBox="1">
              <a:spLocks noChangeArrowheads="1"/>
            </p:cNvSpPr>
            <p:nvPr/>
          </p:nvSpPr>
          <p:spPr bwMode="auto">
            <a:xfrm>
              <a:off x="2976" y="12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grpSp>
      <p:grpSp>
        <p:nvGrpSpPr>
          <p:cNvPr id="222375" name="Group 167">
            <a:extLst>
              <a:ext uri="{FF2B5EF4-FFF2-40B4-BE49-F238E27FC236}">
                <a16:creationId xmlns:a16="http://schemas.microsoft.com/office/drawing/2014/main" id="{539E2655-BDBF-4BE9-A58F-FF137566DE16}"/>
              </a:ext>
            </a:extLst>
          </p:cNvPr>
          <p:cNvGrpSpPr>
            <a:grpSpLocks/>
          </p:cNvGrpSpPr>
          <p:nvPr/>
        </p:nvGrpSpPr>
        <p:grpSpPr bwMode="auto">
          <a:xfrm>
            <a:off x="533400" y="4191000"/>
            <a:ext cx="1828800" cy="579438"/>
            <a:chOff x="192" y="2899"/>
            <a:chExt cx="1152" cy="365"/>
          </a:xfrm>
        </p:grpSpPr>
        <p:sp>
          <p:nvSpPr>
            <p:cNvPr id="33896" name="Rectangle 168">
              <a:extLst>
                <a:ext uri="{FF2B5EF4-FFF2-40B4-BE49-F238E27FC236}">
                  <a16:creationId xmlns:a16="http://schemas.microsoft.com/office/drawing/2014/main" id="{2173D02A-3FDD-42D3-99E3-658430A0F581}"/>
                </a:ext>
              </a:extLst>
            </p:cNvPr>
            <p:cNvSpPr>
              <a:spLocks noChangeArrowheads="1"/>
            </p:cNvSpPr>
            <p:nvPr/>
          </p:nvSpPr>
          <p:spPr bwMode="auto">
            <a:xfrm>
              <a:off x="192" y="2928"/>
              <a:ext cx="1152" cy="33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3897" name="Text Box 169">
              <a:extLst>
                <a:ext uri="{FF2B5EF4-FFF2-40B4-BE49-F238E27FC236}">
                  <a16:creationId xmlns:a16="http://schemas.microsoft.com/office/drawing/2014/main" id="{FE6A72F3-CB40-4975-A7C7-27A1FA88C1C3}"/>
                </a:ext>
              </a:extLst>
            </p:cNvPr>
            <p:cNvSpPr txBox="1">
              <a:spLocks noChangeArrowheads="1"/>
            </p:cNvSpPr>
            <p:nvPr/>
          </p:nvSpPr>
          <p:spPr bwMode="auto">
            <a:xfrm>
              <a:off x="240" y="289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0</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1:</a:t>
              </a:r>
            </a:p>
          </p:txBody>
        </p:sp>
      </p:grpSp>
      <p:grpSp>
        <p:nvGrpSpPr>
          <p:cNvPr id="222378" name="Group 170">
            <a:extLst>
              <a:ext uri="{FF2B5EF4-FFF2-40B4-BE49-F238E27FC236}">
                <a16:creationId xmlns:a16="http://schemas.microsoft.com/office/drawing/2014/main" id="{9A280190-FB74-4D75-9636-D46EB3EA7471}"/>
              </a:ext>
            </a:extLst>
          </p:cNvPr>
          <p:cNvGrpSpPr>
            <a:grpSpLocks/>
          </p:cNvGrpSpPr>
          <p:nvPr/>
        </p:nvGrpSpPr>
        <p:grpSpPr bwMode="auto">
          <a:xfrm>
            <a:off x="5029200" y="4267200"/>
            <a:ext cx="1295400" cy="609600"/>
            <a:chOff x="3312" y="2928"/>
            <a:chExt cx="816" cy="384"/>
          </a:xfrm>
        </p:grpSpPr>
        <p:sp>
          <p:nvSpPr>
            <p:cNvPr id="33894" name="Rectangle 171">
              <a:extLst>
                <a:ext uri="{FF2B5EF4-FFF2-40B4-BE49-F238E27FC236}">
                  <a16:creationId xmlns:a16="http://schemas.microsoft.com/office/drawing/2014/main" id="{EE9E834A-4705-4BDD-9A12-E9D8702BA682}"/>
                </a:ext>
              </a:extLst>
            </p:cNvPr>
            <p:cNvSpPr>
              <a:spLocks noChangeArrowheads="1"/>
            </p:cNvSpPr>
            <p:nvPr/>
          </p:nvSpPr>
          <p:spPr bwMode="auto">
            <a:xfrm>
              <a:off x="3312" y="2928"/>
              <a:ext cx="672" cy="38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3895" name="Text Box 172">
              <a:extLst>
                <a:ext uri="{FF2B5EF4-FFF2-40B4-BE49-F238E27FC236}">
                  <a16:creationId xmlns:a16="http://schemas.microsoft.com/office/drawing/2014/main" id="{EFA28269-2768-4588-9CD3-44B8AF703FB1}"/>
                </a:ext>
              </a:extLst>
            </p:cNvPr>
            <p:cNvSpPr txBox="1">
              <a:spLocks noChangeArrowheads="1"/>
            </p:cNvSpPr>
            <p:nvPr/>
          </p:nvSpPr>
          <p:spPr bwMode="auto">
            <a:xfrm>
              <a:off x="3312" y="292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ξ</a:t>
              </a:r>
              <a:r>
                <a:rPr kumimoji="1" lang="zh-CN" altLang="en-US" sz="2400" b="1">
                  <a:solidFill>
                    <a:schemeClr val="bg1"/>
                  </a:solidFill>
                  <a:cs typeface="Times New Roman" panose="02020603050405020304" pitchFamily="18" charset="0"/>
                </a:rPr>
                <a:t>＝</a:t>
              </a:r>
              <a:r>
                <a:rPr kumimoji="1" lang="en-US" altLang="zh-CN" sz="2400" b="1">
                  <a:solidFill>
                    <a:schemeClr val="bg1"/>
                  </a:solidFill>
                  <a:cs typeface="Times New Roman" panose="02020603050405020304" pitchFamily="18" charset="0"/>
                </a:rPr>
                <a:t>0:</a:t>
              </a:r>
            </a:p>
          </p:txBody>
        </p:sp>
      </p:grpSp>
      <p:grpSp>
        <p:nvGrpSpPr>
          <p:cNvPr id="222381" name="Group 173">
            <a:extLst>
              <a:ext uri="{FF2B5EF4-FFF2-40B4-BE49-F238E27FC236}">
                <a16:creationId xmlns:a16="http://schemas.microsoft.com/office/drawing/2014/main" id="{15102FE4-4E91-4A8A-9F80-84042144E2B6}"/>
              </a:ext>
            </a:extLst>
          </p:cNvPr>
          <p:cNvGrpSpPr>
            <a:grpSpLocks/>
          </p:cNvGrpSpPr>
          <p:nvPr/>
        </p:nvGrpSpPr>
        <p:grpSpPr bwMode="auto">
          <a:xfrm>
            <a:off x="660400" y="2667000"/>
            <a:ext cx="2997200" cy="1219200"/>
            <a:chOff x="-48" y="1512"/>
            <a:chExt cx="1888" cy="768"/>
          </a:xfrm>
        </p:grpSpPr>
        <p:sp>
          <p:nvSpPr>
            <p:cNvPr id="33850" name="Text Box 174">
              <a:extLst>
                <a:ext uri="{FF2B5EF4-FFF2-40B4-BE49-F238E27FC236}">
                  <a16:creationId xmlns:a16="http://schemas.microsoft.com/office/drawing/2014/main" id="{2A4AE9D6-34E8-447C-8C89-9555F92D277B}"/>
                </a:ext>
              </a:extLst>
            </p:cNvPr>
            <p:cNvSpPr txBox="1">
              <a:spLocks noChangeArrowheads="1"/>
            </p:cNvSpPr>
            <p:nvPr/>
          </p:nvSpPr>
          <p:spPr bwMode="auto">
            <a:xfrm>
              <a:off x="-48" y="177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h(t)= 1</a:t>
              </a:r>
            </a:p>
          </p:txBody>
        </p:sp>
        <p:grpSp>
          <p:nvGrpSpPr>
            <p:cNvPr id="33851" name="Group 175">
              <a:extLst>
                <a:ext uri="{FF2B5EF4-FFF2-40B4-BE49-F238E27FC236}">
                  <a16:creationId xmlns:a16="http://schemas.microsoft.com/office/drawing/2014/main" id="{F7D9C805-E0EA-46A1-82FC-F2CBEE074D0D}"/>
                </a:ext>
              </a:extLst>
            </p:cNvPr>
            <p:cNvGrpSpPr>
              <a:grpSpLocks/>
            </p:cNvGrpSpPr>
            <p:nvPr/>
          </p:nvGrpSpPr>
          <p:grpSpPr bwMode="auto">
            <a:xfrm>
              <a:off x="480" y="1512"/>
              <a:ext cx="1360" cy="768"/>
              <a:chOff x="792" y="2648"/>
              <a:chExt cx="1360" cy="768"/>
            </a:xfrm>
          </p:grpSpPr>
          <p:grpSp>
            <p:nvGrpSpPr>
              <p:cNvPr id="33852" name="Group 176">
                <a:extLst>
                  <a:ext uri="{FF2B5EF4-FFF2-40B4-BE49-F238E27FC236}">
                    <a16:creationId xmlns:a16="http://schemas.microsoft.com/office/drawing/2014/main" id="{279C4870-30AF-4B03-A989-EBFE14FE350D}"/>
                  </a:ext>
                </a:extLst>
              </p:cNvPr>
              <p:cNvGrpSpPr>
                <a:grpSpLocks/>
              </p:cNvGrpSpPr>
              <p:nvPr/>
            </p:nvGrpSpPr>
            <p:grpSpPr bwMode="auto">
              <a:xfrm>
                <a:off x="1640" y="2648"/>
                <a:ext cx="512" cy="768"/>
                <a:chOff x="2104" y="2736"/>
                <a:chExt cx="512" cy="768"/>
              </a:xfrm>
            </p:grpSpPr>
            <p:grpSp>
              <p:nvGrpSpPr>
                <p:cNvPr id="33876" name="Group 177">
                  <a:extLst>
                    <a:ext uri="{FF2B5EF4-FFF2-40B4-BE49-F238E27FC236}">
                      <a16:creationId xmlns:a16="http://schemas.microsoft.com/office/drawing/2014/main" id="{1B2CE290-EA37-4D7B-9298-009EA1C17473}"/>
                    </a:ext>
                  </a:extLst>
                </p:cNvPr>
                <p:cNvGrpSpPr>
                  <a:grpSpLocks/>
                </p:cNvGrpSpPr>
                <p:nvPr/>
              </p:nvGrpSpPr>
              <p:grpSpPr bwMode="auto">
                <a:xfrm>
                  <a:off x="2256" y="2736"/>
                  <a:ext cx="360" cy="344"/>
                  <a:chOff x="1560" y="2640"/>
                  <a:chExt cx="360" cy="344"/>
                </a:xfrm>
              </p:grpSpPr>
              <p:grpSp>
                <p:nvGrpSpPr>
                  <p:cNvPr id="33888" name="Group 178">
                    <a:extLst>
                      <a:ext uri="{FF2B5EF4-FFF2-40B4-BE49-F238E27FC236}">
                        <a16:creationId xmlns:a16="http://schemas.microsoft.com/office/drawing/2014/main" id="{648B192E-0B60-414F-A13F-26AC8F999705}"/>
                      </a:ext>
                    </a:extLst>
                  </p:cNvPr>
                  <p:cNvGrpSpPr>
                    <a:grpSpLocks/>
                  </p:cNvGrpSpPr>
                  <p:nvPr/>
                </p:nvGrpSpPr>
                <p:grpSpPr bwMode="auto">
                  <a:xfrm>
                    <a:off x="1632" y="2640"/>
                    <a:ext cx="288" cy="344"/>
                    <a:chOff x="1632" y="2920"/>
                    <a:chExt cx="288" cy="344"/>
                  </a:xfrm>
                </p:grpSpPr>
                <p:grpSp>
                  <p:nvGrpSpPr>
                    <p:cNvPr id="33890" name="Group 179">
                      <a:extLst>
                        <a:ext uri="{FF2B5EF4-FFF2-40B4-BE49-F238E27FC236}">
                          <a16:creationId xmlns:a16="http://schemas.microsoft.com/office/drawing/2014/main" id="{CB878D9B-5A24-402C-B1B9-11083F5A7C5A}"/>
                        </a:ext>
                      </a:extLst>
                    </p:cNvPr>
                    <p:cNvGrpSpPr>
                      <a:grpSpLocks/>
                    </p:cNvGrpSpPr>
                    <p:nvPr/>
                  </p:nvGrpSpPr>
                  <p:grpSpPr bwMode="auto">
                    <a:xfrm>
                      <a:off x="1632" y="3072"/>
                      <a:ext cx="288" cy="192"/>
                      <a:chOff x="1008" y="3216"/>
                      <a:chExt cx="288" cy="192"/>
                    </a:xfrm>
                  </p:grpSpPr>
                  <p:sp>
                    <p:nvSpPr>
                      <p:cNvPr id="33892" name="Text Box 180">
                        <a:extLst>
                          <a:ext uri="{FF2B5EF4-FFF2-40B4-BE49-F238E27FC236}">
                            <a16:creationId xmlns:a16="http://schemas.microsoft.com/office/drawing/2014/main" id="{3E17CAD1-C90E-4152-BC6A-0167409D55A8}"/>
                          </a:ext>
                        </a:extLst>
                      </p:cNvPr>
                      <p:cNvSpPr txBox="1">
                        <a:spLocks noChangeArrowheads="1"/>
                      </p:cNvSpPr>
                      <p:nvPr/>
                    </p:nvSpPr>
                    <p:spPr bwMode="auto">
                      <a:xfrm>
                        <a:off x="1008" y="321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2</a:t>
                        </a:r>
                        <a:endParaRPr kumimoji="1" lang="en-US" altLang="zh-CN" sz="1400" b="1">
                          <a:solidFill>
                            <a:schemeClr val="bg1"/>
                          </a:solidFill>
                        </a:endParaRPr>
                      </a:p>
                    </p:txBody>
                  </p:sp>
                  <p:sp>
                    <p:nvSpPr>
                      <p:cNvPr id="33893" name="Line 181">
                        <a:extLst>
                          <a:ext uri="{FF2B5EF4-FFF2-40B4-BE49-F238E27FC236}">
                            <a16:creationId xmlns:a16="http://schemas.microsoft.com/office/drawing/2014/main" id="{701444B5-9F08-4B8D-B844-A0C0EC39813B}"/>
                          </a:ext>
                        </a:extLst>
                      </p:cNvPr>
                      <p:cNvSpPr>
                        <a:spLocks noChangeShapeType="1"/>
                      </p:cNvSpPr>
                      <p:nvPr/>
                    </p:nvSpPr>
                    <p:spPr bwMode="auto">
                      <a:xfrm>
                        <a:off x="1040" y="3240"/>
                        <a:ext cx="144"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91" name="Text Box 182">
                      <a:extLst>
                        <a:ext uri="{FF2B5EF4-FFF2-40B4-BE49-F238E27FC236}">
                          <a16:creationId xmlns:a16="http://schemas.microsoft.com/office/drawing/2014/main" id="{AEA16673-FCA5-43A1-9802-1444C5C72C58}"/>
                        </a:ext>
                      </a:extLst>
                    </p:cNvPr>
                    <p:cNvSpPr txBox="1">
                      <a:spLocks noChangeArrowheads="1"/>
                    </p:cNvSpPr>
                    <p:nvPr/>
                  </p:nvSpPr>
                  <p:spPr bwMode="auto">
                    <a:xfrm>
                      <a:off x="1656" y="292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p>
                  </p:txBody>
                </p:sp>
              </p:grpSp>
              <p:sp>
                <p:nvSpPr>
                  <p:cNvPr id="33889" name="Line 183">
                    <a:extLst>
                      <a:ext uri="{FF2B5EF4-FFF2-40B4-BE49-F238E27FC236}">
                        <a16:creationId xmlns:a16="http://schemas.microsoft.com/office/drawing/2014/main" id="{CEBC9E38-1755-4035-AFA9-6A0B7DED0D34}"/>
                      </a:ext>
                    </a:extLst>
                  </p:cNvPr>
                  <p:cNvSpPr>
                    <a:spLocks noChangeShapeType="1"/>
                  </p:cNvSpPr>
                  <p:nvPr/>
                </p:nvSpPr>
                <p:spPr bwMode="auto">
                  <a:xfrm>
                    <a:off x="1560" y="2816"/>
                    <a:ext cx="9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77" name="Group 184">
                  <a:extLst>
                    <a:ext uri="{FF2B5EF4-FFF2-40B4-BE49-F238E27FC236}">
                      <a16:creationId xmlns:a16="http://schemas.microsoft.com/office/drawing/2014/main" id="{CA9E54D7-7FA2-470D-8890-A93E34D64A82}"/>
                    </a:ext>
                  </a:extLst>
                </p:cNvPr>
                <p:cNvGrpSpPr>
                  <a:grpSpLocks/>
                </p:cNvGrpSpPr>
                <p:nvPr/>
              </p:nvGrpSpPr>
              <p:grpSpPr bwMode="auto">
                <a:xfrm>
                  <a:off x="2104" y="3152"/>
                  <a:ext cx="488" cy="352"/>
                  <a:chOff x="2104" y="3152"/>
                  <a:chExt cx="488" cy="352"/>
                </a:xfrm>
              </p:grpSpPr>
              <p:grpSp>
                <p:nvGrpSpPr>
                  <p:cNvPr id="33879" name="Group 185">
                    <a:extLst>
                      <a:ext uri="{FF2B5EF4-FFF2-40B4-BE49-F238E27FC236}">
                        <a16:creationId xmlns:a16="http://schemas.microsoft.com/office/drawing/2014/main" id="{8C67D19F-07FB-4E15-A293-054E9CE2B748}"/>
                      </a:ext>
                    </a:extLst>
                  </p:cNvPr>
                  <p:cNvGrpSpPr>
                    <a:grpSpLocks/>
                  </p:cNvGrpSpPr>
                  <p:nvPr/>
                </p:nvGrpSpPr>
                <p:grpSpPr bwMode="auto">
                  <a:xfrm>
                    <a:off x="2104" y="3152"/>
                    <a:ext cx="488" cy="352"/>
                    <a:chOff x="2104" y="3056"/>
                    <a:chExt cx="488" cy="352"/>
                  </a:xfrm>
                </p:grpSpPr>
                <p:sp>
                  <p:nvSpPr>
                    <p:cNvPr id="33881" name="Text Box 186">
                      <a:extLst>
                        <a:ext uri="{FF2B5EF4-FFF2-40B4-BE49-F238E27FC236}">
                          <a16:creationId xmlns:a16="http://schemas.microsoft.com/office/drawing/2014/main" id="{3EEBB500-2B63-442B-84E9-A6C85F34227B}"/>
                        </a:ext>
                      </a:extLst>
                    </p:cNvPr>
                    <p:cNvSpPr txBox="1">
                      <a:spLocks noChangeArrowheads="1"/>
                    </p:cNvSpPr>
                    <p:nvPr/>
                  </p:nvSpPr>
                  <p:spPr bwMode="auto">
                    <a:xfrm>
                      <a:off x="2104" y="305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1</a:t>
                      </a:r>
                      <a:endParaRPr kumimoji="1" lang="en-US" altLang="zh-CN" sz="1400" b="1">
                        <a:solidFill>
                          <a:schemeClr val="bg1"/>
                        </a:solidFill>
                      </a:endParaRPr>
                    </a:p>
                  </p:txBody>
                </p:sp>
                <p:grpSp>
                  <p:nvGrpSpPr>
                    <p:cNvPr id="33882" name="Group 187">
                      <a:extLst>
                        <a:ext uri="{FF2B5EF4-FFF2-40B4-BE49-F238E27FC236}">
                          <a16:creationId xmlns:a16="http://schemas.microsoft.com/office/drawing/2014/main" id="{648AB26A-078F-48EC-B702-348F39E506CF}"/>
                        </a:ext>
                      </a:extLst>
                    </p:cNvPr>
                    <p:cNvGrpSpPr>
                      <a:grpSpLocks/>
                    </p:cNvGrpSpPr>
                    <p:nvPr/>
                  </p:nvGrpSpPr>
                  <p:grpSpPr bwMode="auto">
                    <a:xfrm>
                      <a:off x="2112" y="3216"/>
                      <a:ext cx="288" cy="192"/>
                      <a:chOff x="1008" y="3216"/>
                      <a:chExt cx="288" cy="192"/>
                    </a:xfrm>
                  </p:grpSpPr>
                  <p:sp>
                    <p:nvSpPr>
                      <p:cNvPr id="33886" name="Text Box 188">
                        <a:extLst>
                          <a:ext uri="{FF2B5EF4-FFF2-40B4-BE49-F238E27FC236}">
                            <a16:creationId xmlns:a16="http://schemas.microsoft.com/office/drawing/2014/main" id="{D586FA26-9826-49BC-8C7E-DD5479C4CF98}"/>
                          </a:ext>
                        </a:extLst>
                      </p:cNvPr>
                      <p:cNvSpPr txBox="1">
                        <a:spLocks noChangeArrowheads="1"/>
                      </p:cNvSpPr>
                      <p:nvPr/>
                    </p:nvSpPr>
                    <p:spPr bwMode="auto">
                      <a:xfrm>
                        <a:off x="1008" y="321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2</a:t>
                        </a:r>
                        <a:endParaRPr kumimoji="1" lang="en-US" altLang="zh-CN" sz="1400" b="1">
                          <a:solidFill>
                            <a:schemeClr val="bg1"/>
                          </a:solidFill>
                        </a:endParaRPr>
                      </a:p>
                    </p:txBody>
                  </p:sp>
                  <p:sp>
                    <p:nvSpPr>
                      <p:cNvPr id="33887" name="Line 189">
                        <a:extLst>
                          <a:ext uri="{FF2B5EF4-FFF2-40B4-BE49-F238E27FC236}">
                            <a16:creationId xmlns:a16="http://schemas.microsoft.com/office/drawing/2014/main" id="{026041A2-8928-451B-AE82-5B41725F7801}"/>
                          </a:ext>
                        </a:extLst>
                      </p:cNvPr>
                      <p:cNvSpPr>
                        <a:spLocks noChangeShapeType="1"/>
                      </p:cNvSpPr>
                      <p:nvPr/>
                    </p:nvSpPr>
                    <p:spPr bwMode="auto">
                      <a:xfrm>
                        <a:off x="1040" y="3240"/>
                        <a:ext cx="144"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83" name="Group 190">
                      <a:extLst>
                        <a:ext uri="{FF2B5EF4-FFF2-40B4-BE49-F238E27FC236}">
                          <a16:creationId xmlns:a16="http://schemas.microsoft.com/office/drawing/2014/main" id="{60AFE9F7-687B-48A5-8764-A01B099A21A7}"/>
                        </a:ext>
                      </a:extLst>
                    </p:cNvPr>
                    <p:cNvGrpSpPr>
                      <a:grpSpLocks/>
                    </p:cNvGrpSpPr>
                    <p:nvPr/>
                  </p:nvGrpSpPr>
                  <p:grpSpPr bwMode="auto">
                    <a:xfrm>
                      <a:off x="2304" y="3096"/>
                      <a:ext cx="288" cy="250"/>
                      <a:chOff x="2304" y="3096"/>
                      <a:chExt cx="288" cy="250"/>
                    </a:xfrm>
                  </p:grpSpPr>
                  <p:sp>
                    <p:nvSpPr>
                      <p:cNvPr id="33884" name="Line 191">
                        <a:extLst>
                          <a:ext uri="{FF2B5EF4-FFF2-40B4-BE49-F238E27FC236}">
                            <a16:creationId xmlns:a16="http://schemas.microsoft.com/office/drawing/2014/main" id="{A2B37B88-F609-44C8-BB70-76578B0DEEAA}"/>
                          </a:ext>
                        </a:extLst>
                      </p:cNvPr>
                      <p:cNvSpPr>
                        <a:spLocks noChangeShapeType="1"/>
                      </p:cNvSpPr>
                      <p:nvPr/>
                    </p:nvSpPr>
                    <p:spPr bwMode="auto">
                      <a:xfrm>
                        <a:off x="2304" y="3216"/>
                        <a:ext cx="9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85" name="Text Box 192">
                        <a:extLst>
                          <a:ext uri="{FF2B5EF4-FFF2-40B4-BE49-F238E27FC236}">
                            <a16:creationId xmlns:a16="http://schemas.microsoft.com/office/drawing/2014/main" id="{A1480E1F-63BB-43A8-BFDB-57393D712C3B}"/>
                          </a:ext>
                        </a:extLst>
                      </p:cNvPr>
                      <p:cNvSpPr txBox="1">
                        <a:spLocks noChangeArrowheads="1"/>
                      </p:cNvSpPr>
                      <p:nvPr/>
                    </p:nvSpPr>
                    <p:spPr bwMode="auto">
                      <a:xfrm>
                        <a:off x="2352" y="30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1</a:t>
                        </a:r>
                      </a:p>
                    </p:txBody>
                  </p:sp>
                </p:grpSp>
              </p:grpSp>
              <p:sp>
                <p:nvSpPr>
                  <p:cNvPr id="33880" name="Line 193">
                    <a:extLst>
                      <a:ext uri="{FF2B5EF4-FFF2-40B4-BE49-F238E27FC236}">
                        <a16:creationId xmlns:a16="http://schemas.microsoft.com/office/drawing/2014/main" id="{04ABCCA5-5421-4357-A151-380AAA72D5D2}"/>
                      </a:ext>
                    </a:extLst>
                  </p:cNvPr>
                  <p:cNvSpPr>
                    <a:spLocks noChangeShapeType="1"/>
                  </p:cNvSpPr>
                  <p:nvPr/>
                </p:nvSpPr>
                <p:spPr bwMode="auto">
                  <a:xfrm>
                    <a:off x="2104" y="3168"/>
                    <a:ext cx="432"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78" name="Text Box 194">
                  <a:extLst>
                    <a:ext uri="{FF2B5EF4-FFF2-40B4-BE49-F238E27FC236}">
                      <a16:creationId xmlns:a16="http://schemas.microsoft.com/office/drawing/2014/main" id="{49FC05ED-55A9-4BF2-8B4C-207BB664DC67}"/>
                    </a:ext>
                  </a:extLst>
                </p:cNvPr>
                <p:cNvSpPr txBox="1">
                  <a:spLocks noChangeArrowheads="1"/>
                </p:cNvSpPr>
                <p:nvPr/>
              </p:nvSpPr>
              <p:spPr bwMode="auto">
                <a:xfrm>
                  <a:off x="2112" y="2832"/>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e</a:t>
                  </a:r>
                </a:p>
              </p:txBody>
            </p:sp>
          </p:grpSp>
          <p:sp>
            <p:nvSpPr>
              <p:cNvPr id="33853" name="Text Box 195">
                <a:extLst>
                  <a:ext uri="{FF2B5EF4-FFF2-40B4-BE49-F238E27FC236}">
                    <a16:creationId xmlns:a16="http://schemas.microsoft.com/office/drawing/2014/main" id="{AFEE3D90-0963-43DC-B4CD-F66FA0F5B86F}"/>
                  </a:ext>
                </a:extLst>
              </p:cNvPr>
              <p:cNvSpPr txBox="1">
                <a:spLocks noChangeArrowheads="1"/>
              </p:cNvSpPr>
              <p:nvPr/>
            </p:nvSpPr>
            <p:spPr bwMode="auto">
              <a:xfrm>
                <a:off x="1408" y="2905"/>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a:t>
                </a:r>
              </a:p>
            </p:txBody>
          </p:sp>
          <p:grpSp>
            <p:nvGrpSpPr>
              <p:cNvPr id="33854" name="Group 196">
                <a:extLst>
                  <a:ext uri="{FF2B5EF4-FFF2-40B4-BE49-F238E27FC236}">
                    <a16:creationId xmlns:a16="http://schemas.microsoft.com/office/drawing/2014/main" id="{1956DC10-68DC-4638-9EF2-43E5E0E40B8C}"/>
                  </a:ext>
                </a:extLst>
              </p:cNvPr>
              <p:cNvGrpSpPr>
                <a:grpSpLocks/>
              </p:cNvGrpSpPr>
              <p:nvPr/>
            </p:nvGrpSpPr>
            <p:grpSpPr bwMode="auto">
              <a:xfrm>
                <a:off x="792" y="2704"/>
                <a:ext cx="768" cy="704"/>
                <a:chOff x="792" y="2704"/>
                <a:chExt cx="768" cy="704"/>
              </a:xfrm>
            </p:grpSpPr>
            <p:grpSp>
              <p:nvGrpSpPr>
                <p:cNvPr id="33855" name="Group 197">
                  <a:extLst>
                    <a:ext uri="{FF2B5EF4-FFF2-40B4-BE49-F238E27FC236}">
                      <a16:creationId xmlns:a16="http://schemas.microsoft.com/office/drawing/2014/main" id="{19BE9079-2057-4853-A7E5-415C3E22A35A}"/>
                    </a:ext>
                  </a:extLst>
                </p:cNvPr>
                <p:cNvGrpSpPr>
                  <a:grpSpLocks/>
                </p:cNvGrpSpPr>
                <p:nvPr/>
              </p:nvGrpSpPr>
              <p:grpSpPr bwMode="auto">
                <a:xfrm>
                  <a:off x="984" y="2704"/>
                  <a:ext cx="576" cy="704"/>
                  <a:chOff x="984" y="2704"/>
                  <a:chExt cx="576" cy="704"/>
                </a:xfrm>
              </p:grpSpPr>
              <p:grpSp>
                <p:nvGrpSpPr>
                  <p:cNvPr id="33857" name="Group 198">
                    <a:extLst>
                      <a:ext uri="{FF2B5EF4-FFF2-40B4-BE49-F238E27FC236}">
                        <a16:creationId xmlns:a16="http://schemas.microsoft.com/office/drawing/2014/main" id="{B88E6756-6B38-42A0-8371-3B53E99E8FAB}"/>
                      </a:ext>
                    </a:extLst>
                  </p:cNvPr>
                  <p:cNvGrpSpPr>
                    <a:grpSpLocks/>
                  </p:cNvGrpSpPr>
                  <p:nvPr/>
                </p:nvGrpSpPr>
                <p:grpSpPr bwMode="auto">
                  <a:xfrm>
                    <a:off x="1200" y="2704"/>
                    <a:ext cx="360" cy="344"/>
                    <a:chOff x="1560" y="2640"/>
                    <a:chExt cx="360" cy="344"/>
                  </a:xfrm>
                </p:grpSpPr>
                <p:grpSp>
                  <p:nvGrpSpPr>
                    <p:cNvPr id="33870" name="Group 199">
                      <a:extLst>
                        <a:ext uri="{FF2B5EF4-FFF2-40B4-BE49-F238E27FC236}">
                          <a16:creationId xmlns:a16="http://schemas.microsoft.com/office/drawing/2014/main" id="{B77B1B3F-84CC-42E8-8EC3-BC6308372AAF}"/>
                        </a:ext>
                      </a:extLst>
                    </p:cNvPr>
                    <p:cNvGrpSpPr>
                      <a:grpSpLocks/>
                    </p:cNvGrpSpPr>
                    <p:nvPr/>
                  </p:nvGrpSpPr>
                  <p:grpSpPr bwMode="auto">
                    <a:xfrm>
                      <a:off x="1632" y="2640"/>
                      <a:ext cx="288" cy="344"/>
                      <a:chOff x="1632" y="2920"/>
                      <a:chExt cx="288" cy="344"/>
                    </a:xfrm>
                  </p:grpSpPr>
                  <p:grpSp>
                    <p:nvGrpSpPr>
                      <p:cNvPr id="33872" name="Group 200">
                        <a:extLst>
                          <a:ext uri="{FF2B5EF4-FFF2-40B4-BE49-F238E27FC236}">
                            <a16:creationId xmlns:a16="http://schemas.microsoft.com/office/drawing/2014/main" id="{628145B6-0BAD-405F-9F41-B8CEA3FEF772}"/>
                          </a:ext>
                        </a:extLst>
                      </p:cNvPr>
                      <p:cNvGrpSpPr>
                        <a:grpSpLocks/>
                      </p:cNvGrpSpPr>
                      <p:nvPr/>
                    </p:nvGrpSpPr>
                    <p:grpSpPr bwMode="auto">
                      <a:xfrm>
                        <a:off x="1632" y="3072"/>
                        <a:ext cx="288" cy="192"/>
                        <a:chOff x="1008" y="3216"/>
                        <a:chExt cx="288" cy="192"/>
                      </a:xfrm>
                    </p:grpSpPr>
                    <p:sp>
                      <p:nvSpPr>
                        <p:cNvPr id="33874" name="Text Box 201">
                          <a:extLst>
                            <a:ext uri="{FF2B5EF4-FFF2-40B4-BE49-F238E27FC236}">
                              <a16:creationId xmlns:a16="http://schemas.microsoft.com/office/drawing/2014/main" id="{64F5D155-FDBF-4271-9839-5C08C2684736}"/>
                            </a:ext>
                          </a:extLst>
                        </p:cNvPr>
                        <p:cNvSpPr txBox="1">
                          <a:spLocks noChangeArrowheads="1"/>
                        </p:cNvSpPr>
                        <p:nvPr/>
                      </p:nvSpPr>
                      <p:spPr bwMode="auto">
                        <a:xfrm>
                          <a:off x="1008" y="321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1</a:t>
                          </a:r>
                          <a:endParaRPr kumimoji="1" lang="en-US" altLang="zh-CN" sz="1400" b="1">
                            <a:solidFill>
                              <a:schemeClr val="bg1"/>
                            </a:solidFill>
                          </a:endParaRPr>
                        </a:p>
                      </p:txBody>
                    </p:sp>
                    <p:sp>
                      <p:nvSpPr>
                        <p:cNvPr id="33875" name="Line 202">
                          <a:extLst>
                            <a:ext uri="{FF2B5EF4-FFF2-40B4-BE49-F238E27FC236}">
                              <a16:creationId xmlns:a16="http://schemas.microsoft.com/office/drawing/2014/main" id="{83F6F994-06BE-4A31-B153-38627958E187}"/>
                            </a:ext>
                          </a:extLst>
                        </p:cNvPr>
                        <p:cNvSpPr>
                          <a:spLocks noChangeShapeType="1"/>
                        </p:cNvSpPr>
                        <p:nvPr/>
                      </p:nvSpPr>
                      <p:spPr bwMode="auto">
                        <a:xfrm>
                          <a:off x="1040" y="3240"/>
                          <a:ext cx="144"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73" name="Text Box 203">
                        <a:extLst>
                          <a:ext uri="{FF2B5EF4-FFF2-40B4-BE49-F238E27FC236}">
                            <a16:creationId xmlns:a16="http://schemas.microsoft.com/office/drawing/2014/main" id="{8A1E47DE-4118-4D3A-B8B6-5D59471E6136}"/>
                          </a:ext>
                        </a:extLst>
                      </p:cNvPr>
                      <p:cNvSpPr txBox="1">
                        <a:spLocks noChangeArrowheads="1"/>
                      </p:cNvSpPr>
                      <p:nvPr/>
                    </p:nvSpPr>
                    <p:spPr bwMode="auto">
                      <a:xfrm>
                        <a:off x="1656" y="292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p>
                    </p:txBody>
                  </p:sp>
                </p:grpSp>
                <p:sp>
                  <p:nvSpPr>
                    <p:cNvPr id="33871" name="Line 204">
                      <a:extLst>
                        <a:ext uri="{FF2B5EF4-FFF2-40B4-BE49-F238E27FC236}">
                          <a16:creationId xmlns:a16="http://schemas.microsoft.com/office/drawing/2014/main" id="{D81CB216-3E31-43C3-8311-BBF3E99293E3}"/>
                        </a:ext>
                      </a:extLst>
                    </p:cNvPr>
                    <p:cNvSpPr>
                      <a:spLocks noChangeShapeType="1"/>
                    </p:cNvSpPr>
                    <p:nvPr/>
                  </p:nvSpPr>
                  <p:spPr bwMode="auto">
                    <a:xfrm>
                      <a:off x="1560" y="2816"/>
                      <a:ext cx="9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58" name="Group 205">
                    <a:extLst>
                      <a:ext uri="{FF2B5EF4-FFF2-40B4-BE49-F238E27FC236}">
                        <a16:creationId xmlns:a16="http://schemas.microsoft.com/office/drawing/2014/main" id="{5F550F3C-6777-4BB9-9CD5-76220B916813}"/>
                      </a:ext>
                    </a:extLst>
                  </p:cNvPr>
                  <p:cNvGrpSpPr>
                    <a:grpSpLocks/>
                  </p:cNvGrpSpPr>
                  <p:nvPr/>
                </p:nvGrpSpPr>
                <p:grpSpPr bwMode="auto">
                  <a:xfrm>
                    <a:off x="984" y="3056"/>
                    <a:ext cx="504" cy="352"/>
                    <a:chOff x="984" y="3056"/>
                    <a:chExt cx="504" cy="352"/>
                  </a:xfrm>
                </p:grpSpPr>
                <p:grpSp>
                  <p:nvGrpSpPr>
                    <p:cNvPr id="33860" name="Group 206">
                      <a:extLst>
                        <a:ext uri="{FF2B5EF4-FFF2-40B4-BE49-F238E27FC236}">
                          <a16:creationId xmlns:a16="http://schemas.microsoft.com/office/drawing/2014/main" id="{379A843C-BA6D-4609-B725-362C3538126E}"/>
                        </a:ext>
                      </a:extLst>
                    </p:cNvPr>
                    <p:cNvGrpSpPr>
                      <a:grpSpLocks/>
                    </p:cNvGrpSpPr>
                    <p:nvPr/>
                  </p:nvGrpSpPr>
                  <p:grpSpPr bwMode="auto">
                    <a:xfrm>
                      <a:off x="1008" y="3056"/>
                      <a:ext cx="480" cy="352"/>
                      <a:chOff x="1008" y="3056"/>
                      <a:chExt cx="480" cy="352"/>
                    </a:xfrm>
                  </p:grpSpPr>
                  <p:grpSp>
                    <p:nvGrpSpPr>
                      <p:cNvPr id="33862" name="Group 207">
                        <a:extLst>
                          <a:ext uri="{FF2B5EF4-FFF2-40B4-BE49-F238E27FC236}">
                            <a16:creationId xmlns:a16="http://schemas.microsoft.com/office/drawing/2014/main" id="{5E5FF6BF-705C-4226-8EBE-21013660B5C8}"/>
                          </a:ext>
                        </a:extLst>
                      </p:cNvPr>
                      <p:cNvGrpSpPr>
                        <a:grpSpLocks/>
                      </p:cNvGrpSpPr>
                      <p:nvPr/>
                    </p:nvGrpSpPr>
                    <p:grpSpPr bwMode="auto">
                      <a:xfrm>
                        <a:off x="1008" y="3056"/>
                        <a:ext cx="288" cy="352"/>
                        <a:chOff x="1008" y="3056"/>
                        <a:chExt cx="288" cy="352"/>
                      </a:xfrm>
                    </p:grpSpPr>
                    <p:sp>
                      <p:nvSpPr>
                        <p:cNvPr id="33866" name="Text Box 208">
                          <a:extLst>
                            <a:ext uri="{FF2B5EF4-FFF2-40B4-BE49-F238E27FC236}">
                              <a16:creationId xmlns:a16="http://schemas.microsoft.com/office/drawing/2014/main" id="{510B7FF6-F977-406B-AAF3-F4DF1A9EB9E5}"/>
                            </a:ext>
                          </a:extLst>
                        </p:cNvPr>
                        <p:cNvSpPr txBox="1">
                          <a:spLocks noChangeArrowheads="1"/>
                        </p:cNvSpPr>
                        <p:nvPr/>
                      </p:nvSpPr>
                      <p:spPr bwMode="auto">
                        <a:xfrm>
                          <a:off x="1008" y="305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2</a:t>
                          </a:r>
                          <a:endParaRPr kumimoji="1" lang="en-US" altLang="zh-CN" sz="1400" b="1">
                            <a:solidFill>
                              <a:schemeClr val="bg1"/>
                            </a:solidFill>
                          </a:endParaRPr>
                        </a:p>
                      </p:txBody>
                    </p:sp>
                    <p:grpSp>
                      <p:nvGrpSpPr>
                        <p:cNvPr id="33867" name="Group 209">
                          <a:extLst>
                            <a:ext uri="{FF2B5EF4-FFF2-40B4-BE49-F238E27FC236}">
                              <a16:creationId xmlns:a16="http://schemas.microsoft.com/office/drawing/2014/main" id="{1E820F0C-6304-4A5F-BB0D-D73B9C1617A0}"/>
                            </a:ext>
                          </a:extLst>
                        </p:cNvPr>
                        <p:cNvGrpSpPr>
                          <a:grpSpLocks/>
                        </p:cNvGrpSpPr>
                        <p:nvPr/>
                      </p:nvGrpSpPr>
                      <p:grpSpPr bwMode="auto">
                        <a:xfrm>
                          <a:off x="1008" y="3216"/>
                          <a:ext cx="288" cy="192"/>
                          <a:chOff x="1008" y="3216"/>
                          <a:chExt cx="288" cy="192"/>
                        </a:xfrm>
                      </p:grpSpPr>
                      <p:sp>
                        <p:nvSpPr>
                          <p:cNvPr id="33868" name="Text Box 210">
                            <a:extLst>
                              <a:ext uri="{FF2B5EF4-FFF2-40B4-BE49-F238E27FC236}">
                                <a16:creationId xmlns:a16="http://schemas.microsoft.com/office/drawing/2014/main" id="{F6526D28-80E8-4E00-97E5-05985E5A144B}"/>
                              </a:ext>
                            </a:extLst>
                          </p:cNvPr>
                          <p:cNvSpPr txBox="1">
                            <a:spLocks noChangeArrowheads="1"/>
                          </p:cNvSpPr>
                          <p:nvPr/>
                        </p:nvSpPr>
                        <p:spPr bwMode="auto">
                          <a:xfrm>
                            <a:off x="1008" y="321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T</a:t>
                            </a:r>
                            <a:r>
                              <a:rPr kumimoji="1" lang="en-US" altLang="zh-CN" sz="1400" b="1" baseline="-25000">
                                <a:solidFill>
                                  <a:schemeClr val="bg1"/>
                                </a:solidFill>
                              </a:rPr>
                              <a:t>1</a:t>
                            </a:r>
                            <a:endParaRPr kumimoji="1" lang="en-US" altLang="zh-CN" sz="1400" b="1">
                              <a:solidFill>
                                <a:schemeClr val="bg1"/>
                              </a:solidFill>
                            </a:endParaRPr>
                          </a:p>
                        </p:txBody>
                      </p:sp>
                      <p:sp>
                        <p:nvSpPr>
                          <p:cNvPr id="33869" name="Line 211">
                            <a:extLst>
                              <a:ext uri="{FF2B5EF4-FFF2-40B4-BE49-F238E27FC236}">
                                <a16:creationId xmlns:a16="http://schemas.microsoft.com/office/drawing/2014/main" id="{45552AF9-660C-4A07-B8AC-9513FC386341}"/>
                              </a:ext>
                            </a:extLst>
                          </p:cNvPr>
                          <p:cNvSpPr>
                            <a:spLocks noChangeShapeType="1"/>
                          </p:cNvSpPr>
                          <p:nvPr/>
                        </p:nvSpPr>
                        <p:spPr bwMode="auto">
                          <a:xfrm>
                            <a:off x="1040" y="3240"/>
                            <a:ext cx="144"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3863" name="Group 212">
                        <a:extLst>
                          <a:ext uri="{FF2B5EF4-FFF2-40B4-BE49-F238E27FC236}">
                            <a16:creationId xmlns:a16="http://schemas.microsoft.com/office/drawing/2014/main" id="{18E2101A-E8A9-47B4-B77D-7A4D3B709B44}"/>
                          </a:ext>
                        </a:extLst>
                      </p:cNvPr>
                      <p:cNvGrpSpPr>
                        <a:grpSpLocks/>
                      </p:cNvGrpSpPr>
                      <p:nvPr/>
                    </p:nvGrpSpPr>
                    <p:grpSpPr bwMode="auto">
                      <a:xfrm>
                        <a:off x="1200" y="3126"/>
                        <a:ext cx="288" cy="250"/>
                        <a:chOff x="2304" y="3096"/>
                        <a:chExt cx="288" cy="250"/>
                      </a:xfrm>
                    </p:grpSpPr>
                    <p:sp>
                      <p:nvSpPr>
                        <p:cNvPr id="33864" name="Line 213">
                          <a:extLst>
                            <a:ext uri="{FF2B5EF4-FFF2-40B4-BE49-F238E27FC236}">
                              <a16:creationId xmlns:a16="http://schemas.microsoft.com/office/drawing/2014/main" id="{CBF5C8C0-61D4-4E84-9448-DFA7DD4A1377}"/>
                            </a:ext>
                          </a:extLst>
                        </p:cNvPr>
                        <p:cNvSpPr>
                          <a:spLocks noChangeShapeType="1"/>
                        </p:cNvSpPr>
                        <p:nvPr/>
                      </p:nvSpPr>
                      <p:spPr bwMode="auto">
                        <a:xfrm>
                          <a:off x="2304" y="3216"/>
                          <a:ext cx="9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5" name="Text Box 214">
                          <a:extLst>
                            <a:ext uri="{FF2B5EF4-FFF2-40B4-BE49-F238E27FC236}">
                              <a16:creationId xmlns:a16="http://schemas.microsoft.com/office/drawing/2014/main" id="{506A8405-E485-42CD-9601-7D015B617D0C}"/>
                            </a:ext>
                          </a:extLst>
                        </p:cNvPr>
                        <p:cNvSpPr txBox="1">
                          <a:spLocks noChangeArrowheads="1"/>
                        </p:cNvSpPr>
                        <p:nvPr/>
                      </p:nvSpPr>
                      <p:spPr bwMode="auto">
                        <a:xfrm>
                          <a:off x="2352" y="30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1</a:t>
                          </a:r>
                        </a:p>
                      </p:txBody>
                    </p:sp>
                  </p:grpSp>
                </p:grpSp>
                <p:sp>
                  <p:nvSpPr>
                    <p:cNvPr id="33861" name="Line 215">
                      <a:extLst>
                        <a:ext uri="{FF2B5EF4-FFF2-40B4-BE49-F238E27FC236}">
                          <a16:creationId xmlns:a16="http://schemas.microsoft.com/office/drawing/2014/main" id="{C02EA608-DFAC-419E-A98E-C5DB02D8D964}"/>
                        </a:ext>
                      </a:extLst>
                    </p:cNvPr>
                    <p:cNvSpPr>
                      <a:spLocks noChangeShapeType="1"/>
                    </p:cNvSpPr>
                    <p:nvPr/>
                  </p:nvSpPr>
                  <p:spPr bwMode="auto">
                    <a:xfrm>
                      <a:off x="984" y="3080"/>
                      <a:ext cx="432"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59" name="Text Box 216">
                    <a:extLst>
                      <a:ext uri="{FF2B5EF4-FFF2-40B4-BE49-F238E27FC236}">
                        <a16:creationId xmlns:a16="http://schemas.microsoft.com/office/drawing/2014/main" id="{048FBE2A-7D3F-4B33-8BE4-303271DF0AC4}"/>
                      </a:ext>
                    </a:extLst>
                  </p:cNvPr>
                  <p:cNvSpPr txBox="1">
                    <a:spLocks noChangeArrowheads="1"/>
                  </p:cNvSpPr>
                  <p:nvPr/>
                </p:nvSpPr>
                <p:spPr bwMode="auto">
                  <a:xfrm>
                    <a:off x="1048" y="2755"/>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e</a:t>
                    </a:r>
                  </a:p>
                </p:txBody>
              </p:sp>
            </p:grpSp>
            <p:sp>
              <p:nvSpPr>
                <p:cNvPr id="33856" name="Text Box 217">
                  <a:extLst>
                    <a:ext uri="{FF2B5EF4-FFF2-40B4-BE49-F238E27FC236}">
                      <a16:creationId xmlns:a16="http://schemas.microsoft.com/office/drawing/2014/main" id="{7076DADF-855F-4732-8F7F-B78BE0240E32}"/>
                    </a:ext>
                  </a:extLst>
                </p:cNvPr>
                <p:cNvSpPr txBox="1">
                  <a:spLocks noChangeArrowheads="1"/>
                </p:cNvSpPr>
                <p:nvPr/>
              </p:nvSpPr>
              <p:spPr bwMode="auto">
                <a:xfrm>
                  <a:off x="792" y="290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a:t>
                  </a:r>
                </a:p>
              </p:txBody>
            </p:sp>
          </p:grpSp>
        </p:grpSp>
      </p:grpSp>
      <p:grpSp>
        <p:nvGrpSpPr>
          <p:cNvPr id="222426" name="Group 218">
            <a:extLst>
              <a:ext uri="{FF2B5EF4-FFF2-40B4-BE49-F238E27FC236}">
                <a16:creationId xmlns:a16="http://schemas.microsoft.com/office/drawing/2014/main" id="{138E3A6F-E0E0-4F86-813D-0DFE1D866BA1}"/>
              </a:ext>
            </a:extLst>
          </p:cNvPr>
          <p:cNvGrpSpPr>
            <a:grpSpLocks/>
          </p:cNvGrpSpPr>
          <p:nvPr/>
        </p:nvGrpSpPr>
        <p:grpSpPr bwMode="auto">
          <a:xfrm>
            <a:off x="4859338" y="3022600"/>
            <a:ext cx="3143250" cy="519113"/>
            <a:chOff x="3168" y="1904"/>
            <a:chExt cx="1872" cy="355"/>
          </a:xfrm>
        </p:grpSpPr>
        <p:sp>
          <p:nvSpPr>
            <p:cNvPr id="33847" name="Text Box 219">
              <a:extLst>
                <a:ext uri="{FF2B5EF4-FFF2-40B4-BE49-F238E27FC236}">
                  <a16:creationId xmlns:a16="http://schemas.microsoft.com/office/drawing/2014/main" id="{9126BC22-CE4C-45F3-9B6C-ACDD1E6E934B}"/>
                </a:ext>
              </a:extLst>
            </p:cNvPr>
            <p:cNvSpPr txBox="1">
              <a:spLocks noChangeArrowheads="1"/>
            </p:cNvSpPr>
            <p:nvPr/>
          </p:nvSpPr>
          <p:spPr bwMode="auto">
            <a:xfrm>
              <a:off x="3168" y="1920"/>
              <a:ext cx="672"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h(t)= 1</a:t>
              </a:r>
            </a:p>
          </p:txBody>
        </p:sp>
        <p:sp>
          <p:nvSpPr>
            <p:cNvPr id="33848" name="Text Box 220">
              <a:extLst>
                <a:ext uri="{FF2B5EF4-FFF2-40B4-BE49-F238E27FC236}">
                  <a16:creationId xmlns:a16="http://schemas.microsoft.com/office/drawing/2014/main" id="{3A4D6EB1-46D9-4A5B-997F-F131E849B864}"/>
                </a:ext>
              </a:extLst>
            </p:cNvPr>
            <p:cNvSpPr txBox="1">
              <a:spLocks noChangeArrowheads="1"/>
            </p:cNvSpPr>
            <p:nvPr/>
          </p:nvSpPr>
          <p:spPr bwMode="auto">
            <a:xfrm>
              <a:off x="3744" y="1904"/>
              <a:ext cx="129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-(1+</a:t>
              </a:r>
              <a:r>
                <a:rPr kumimoji="1" lang="en-US" altLang="zh-CN" sz="2400" b="1">
                  <a:solidFill>
                    <a:schemeClr val="bg1"/>
                  </a:solidFill>
                  <a:cs typeface="Times New Roman" panose="02020603050405020304" pitchFamily="18" charset="0"/>
                </a:rPr>
                <a:t>ω</a:t>
              </a:r>
              <a:r>
                <a:rPr kumimoji="1" lang="en-US" altLang="zh-CN" sz="2400" b="1" baseline="-25000">
                  <a:solidFill>
                    <a:schemeClr val="bg1"/>
                  </a:solidFill>
                  <a:cs typeface="Times New Roman" panose="02020603050405020304" pitchFamily="18" charset="0"/>
                </a:rPr>
                <a:t>n</a:t>
              </a:r>
              <a:r>
                <a:rPr kumimoji="1" lang="en-US" altLang="zh-CN" sz="2400" b="1">
                  <a:solidFill>
                    <a:schemeClr val="bg1"/>
                  </a:solidFill>
                  <a:cs typeface="Times New Roman" panose="02020603050405020304" pitchFamily="18" charset="0"/>
                </a:rPr>
                <a:t>t) </a:t>
              </a:r>
              <a:r>
                <a:rPr kumimoji="1" lang="en-US" altLang="zh-CN" sz="2800" b="1">
                  <a:solidFill>
                    <a:schemeClr val="bg1"/>
                  </a:solidFill>
                  <a:cs typeface="Times New Roman" panose="02020603050405020304" pitchFamily="18" charset="0"/>
                </a:rPr>
                <a:t>e</a:t>
              </a:r>
              <a:r>
                <a:rPr kumimoji="1" lang="en-US" altLang="zh-CN" sz="2800" b="1" baseline="30000">
                  <a:solidFill>
                    <a:schemeClr val="bg1"/>
                  </a:solidFill>
                  <a:cs typeface="Times New Roman" panose="02020603050405020304" pitchFamily="18" charset="0"/>
                </a:rPr>
                <a:t>-ω</a:t>
              </a:r>
              <a:r>
                <a:rPr kumimoji="1" lang="en-US" altLang="zh-CN" sz="2800" b="1" baseline="-25000">
                  <a:solidFill>
                    <a:schemeClr val="bg1"/>
                  </a:solidFill>
                  <a:cs typeface="Times New Roman" panose="02020603050405020304" pitchFamily="18" charset="0"/>
                </a:rPr>
                <a:t> </a:t>
              </a:r>
              <a:r>
                <a:rPr kumimoji="1" lang="en-US" altLang="zh-CN" sz="2800" b="1" baseline="30000">
                  <a:solidFill>
                    <a:schemeClr val="bg1"/>
                  </a:solidFill>
                  <a:cs typeface="Times New Roman" panose="02020603050405020304" pitchFamily="18" charset="0"/>
                </a:rPr>
                <a:t>t</a:t>
              </a:r>
            </a:p>
          </p:txBody>
        </p:sp>
        <p:sp>
          <p:nvSpPr>
            <p:cNvPr id="33849" name="Text Box 221">
              <a:extLst>
                <a:ext uri="{FF2B5EF4-FFF2-40B4-BE49-F238E27FC236}">
                  <a16:creationId xmlns:a16="http://schemas.microsoft.com/office/drawing/2014/main" id="{402C93BB-96FC-4971-9596-4B0293644E02}"/>
                </a:ext>
              </a:extLst>
            </p:cNvPr>
            <p:cNvSpPr txBox="1">
              <a:spLocks noChangeArrowheads="1"/>
            </p:cNvSpPr>
            <p:nvPr/>
          </p:nvSpPr>
          <p:spPr bwMode="auto">
            <a:xfrm>
              <a:off x="4720" y="2000"/>
              <a:ext cx="24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200" b="1">
                  <a:solidFill>
                    <a:schemeClr val="bg1"/>
                  </a:solidFill>
                </a:rPr>
                <a:t>n</a:t>
              </a:r>
            </a:p>
          </p:txBody>
        </p:sp>
      </p:grpSp>
      <p:grpSp>
        <p:nvGrpSpPr>
          <p:cNvPr id="222430" name="Group 222">
            <a:extLst>
              <a:ext uri="{FF2B5EF4-FFF2-40B4-BE49-F238E27FC236}">
                <a16:creationId xmlns:a16="http://schemas.microsoft.com/office/drawing/2014/main" id="{C7D687B7-2787-42B7-BBD5-896598A380EF}"/>
              </a:ext>
            </a:extLst>
          </p:cNvPr>
          <p:cNvGrpSpPr>
            <a:grpSpLocks/>
          </p:cNvGrpSpPr>
          <p:nvPr/>
        </p:nvGrpSpPr>
        <p:grpSpPr bwMode="auto">
          <a:xfrm>
            <a:off x="0" y="5661025"/>
            <a:ext cx="4859338" cy="693738"/>
            <a:chOff x="192" y="3714"/>
            <a:chExt cx="2784" cy="491"/>
          </a:xfrm>
        </p:grpSpPr>
        <p:sp>
          <p:nvSpPr>
            <p:cNvPr id="33833" name="Line 223">
              <a:extLst>
                <a:ext uri="{FF2B5EF4-FFF2-40B4-BE49-F238E27FC236}">
                  <a16:creationId xmlns:a16="http://schemas.microsoft.com/office/drawing/2014/main" id="{904A6C62-CB6E-4232-836D-1182AEF2CA74}"/>
                </a:ext>
              </a:extLst>
            </p:cNvPr>
            <p:cNvSpPr>
              <a:spLocks noChangeShapeType="1"/>
            </p:cNvSpPr>
            <p:nvPr/>
          </p:nvSpPr>
          <p:spPr bwMode="auto">
            <a:xfrm>
              <a:off x="776" y="3944"/>
              <a:ext cx="147"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34" name="Group 224">
              <a:extLst>
                <a:ext uri="{FF2B5EF4-FFF2-40B4-BE49-F238E27FC236}">
                  <a16:creationId xmlns:a16="http://schemas.microsoft.com/office/drawing/2014/main" id="{3A22E9D6-B6CA-4DEE-AED7-8C15DDE00250}"/>
                </a:ext>
              </a:extLst>
            </p:cNvPr>
            <p:cNvGrpSpPr>
              <a:grpSpLocks/>
            </p:cNvGrpSpPr>
            <p:nvPr/>
          </p:nvGrpSpPr>
          <p:grpSpPr bwMode="auto">
            <a:xfrm>
              <a:off x="192" y="3714"/>
              <a:ext cx="2784" cy="491"/>
              <a:chOff x="192" y="3626"/>
              <a:chExt cx="2784" cy="491"/>
            </a:xfrm>
          </p:grpSpPr>
          <p:sp>
            <p:nvSpPr>
              <p:cNvPr id="33835" name="Text Box 225">
                <a:extLst>
                  <a:ext uri="{FF2B5EF4-FFF2-40B4-BE49-F238E27FC236}">
                    <a16:creationId xmlns:a16="http://schemas.microsoft.com/office/drawing/2014/main" id="{7310F744-7614-4B55-B419-898200E21F5F}"/>
                  </a:ext>
                </a:extLst>
              </p:cNvPr>
              <p:cNvSpPr txBox="1">
                <a:spLocks noChangeArrowheads="1"/>
              </p:cNvSpPr>
              <p:nvPr/>
            </p:nvSpPr>
            <p:spPr bwMode="auto">
              <a:xfrm>
                <a:off x="192" y="3696"/>
                <a:ext cx="67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h(t)= 1</a:t>
                </a:r>
              </a:p>
            </p:txBody>
          </p:sp>
          <p:grpSp>
            <p:nvGrpSpPr>
              <p:cNvPr id="33836" name="Group 226">
                <a:extLst>
                  <a:ext uri="{FF2B5EF4-FFF2-40B4-BE49-F238E27FC236}">
                    <a16:creationId xmlns:a16="http://schemas.microsoft.com/office/drawing/2014/main" id="{00B5D96A-EAAB-47EF-8CA2-174DA396226E}"/>
                  </a:ext>
                </a:extLst>
              </p:cNvPr>
              <p:cNvGrpSpPr>
                <a:grpSpLocks/>
              </p:cNvGrpSpPr>
              <p:nvPr/>
            </p:nvGrpSpPr>
            <p:grpSpPr bwMode="auto">
              <a:xfrm>
                <a:off x="816" y="3626"/>
                <a:ext cx="528" cy="491"/>
                <a:chOff x="2496" y="3705"/>
                <a:chExt cx="528" cy="491"/>
              </a:xfrm>
            </p:grpSpPr>
            <p:grpSp>
              <p:nvGrpSpPr>
                <p:cNvPr id="33841" name="Group 227">
                  <a:extLst>
                    <a:ext uri="{FF2B5EF4-FFF2-40B4-BE49-F238E27FC236}">
                      <a16:creationId xmlns:a16="http://schemas.microsoft.com/office/drawing/2014/main" id="{7FE0C9A0-DF61-4BDA-989D-6501CE1CA011}"/>
                    </a:ext>
                  </a:extLst>
                </p:cNvPr>
                <p:cNvGrpSpPr>
                  <a:grpSpLocks/>
                </p:cNvGrpSpPr>
                <p:nvPr/>
              </p:nvGrpSpPr>
              <p:grpSpPr bwMode="auto">
                <a:xfrm>
                  <a:off x="2496" y="3928"/>
                  <a:ext cx="528" cy="268"/>
                  <a:chOff x="2496" y="3928"/>
                  <a:chExt cx="528" cy="268"/>
                </a:xfrm>
              </p:grpSpPr>
              <p:sp>
                <p:nvSpPr>
                  <p:cNvPr id="33843" name="Line 228">
                    <a:extLst>
                      <a:ext uri="{FF2B5EF4-FFF2-40B4-BE49-F238E27FC236}">
                        <a16:creationId xmlns:a16="http://schemas.microsoft.com/office/drawing/2014/main" id="{D0C78AA9-BD92-4D77-9EB4-094A6C3AA867}"/>
                      </a:ext>
                    </a:extLst>
                  </p:cNvPr>
                  <p:cNvSpPr>
                    <a:spLocks noChangeShapeType="1"/>
                  </p:cNvSpPr>
                  <p:nvPr/>
                </p:nvSpPr>
                <p:spPr bwMode="auto">
                  <a:xfrm>
                    <a:off x="2640" y="3928"/>
                    <a:ext cx="384"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44" name="Group 229">
                    <a:extLst>
                      <a:ext uri="{FF2B5EF4-FFF2-40B4-BE49-F238E27FC236}">
                        <a16:creationId xmlns:a16="http://schemas.microsoft.com/office/drawing/2014/main" id="{43FDE1BE-5B51-47BA-8B7E-398ABB02842E}"/>
                      </a:ext>
                    </a:extLst>
                  </p:cNvPr>
                  <p:cNvGrpSpPr>
                    <a:grpSpLocks/>
                  </p:cNvGrpSpPr>
                  <p:nvPr/>
                </p:nvGrpSpPr>
                <p:grpSpPr bwMode="auto">
                  <a:xfrm>
                    <a:off x="2496" y="3936"/>
                    <a:ext cx="528" cy="260"/>
                    <a:chOff x="2496" y="3936"/>
                    <a:chExt cx="528" cy="260"/>
                  </a:xfrm>
                </p:grpSpPr>
                <p:sp>
                  <p:nvSpPr>
                    <p:cNvPr id="33845" name="Text Box 230">
                      <a:extLst>
                        <a:ext uri="{FF2B5EF4-FFF2-40B4-BE49-F238E27FC236}">
                          <a16:creationId xmlns:a16="http://schemas.microsoft.com/office/drawing/2014/main" id="{A1A56BEE-6E89-4865-87F6-E60275A717FC}"/>
                        </a:ext>
                      </a:extLst>
                    </p:cNvPr>
                    <p:cNvSpPr txBox="1">
                      <a:spLocks noChangeArrowheads="1"/>
                    </p:cNvSpPr>
                    <p:nvPr/>
                  </p:nvSpPr>
                  <p:spPr bwMode="auto">
                    <a:xfrm>
                      <a:off x="2496" y="3936"/>
                      <a:ext cx="52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800" b="1">
                          <a:solidFill>
                            <a:schemeClr val="bg1"/>
                          </a:solidFill>
                        </a:rPr>
                        <a:t>√1-</a:t>
                      </a:r>
                      <a:r>
                        <a:rPr kumimoji="1" lang="en-US" altLang="zh-CN" sz="1800" b="1">
                          <a:solidFill>
                            <a:schemeClr val="bg1"/>
                          </a:solidFill>
                          <a:cs typeface="Times New Roman" panose="02020603050405020304" pitchFamily="18" charset="0"/>
                        </a:rPr>
                        <a:t>ξ</a:t>
                      </a:r>
                      <a:r>
                        <a:rPr kumimoji="1" lang="en-US" altLang="zh-CN" sz="1800" b="1" baseline="30000">
                          <a:solidFill>
                            <a:schemeClr val="bg1"/>
                          </a:solidFill>
                          <a:cs typeface="Times New Roman" panose="02020603050405020304" pitchFamily="18" charset="0"/>
                        </a:rPr>
                        <a:t>2</a:t>
                      </a:r>
                      <a:endParaRPr kumimoji="1" lang="en-US" altLang="zh-CN" sz="1800" b="1">
                        <a:solidFill>
                          <a:schemeClr val="bg1"/>
                        </a:solidFill>
                      </a:endParaRPr>
                    </a:p>
                  </p:txBody>
                </p:sp>
                <p:sp>
                  <p:nvSpPr>
                    <p:cNvPr id="33846" name="Line 231">
                      <a:extLst>
                        <a:ext uri="{FF2B5EF4-FFF2-40B4-BE49-F238E27FC236}">
                          <a16:creationId xmlns:a16="http://schemas.microsoft.com/office/drawing/2014/main" id="{95B0B58F-2FC7-401F-857B-E8552C0246A5}"/>
                        </a:ext>
                      </a:extLst>
                    </p:cNvPr>
                    <p:cNvSpPr>
                      <a:spLocks noChangeShapeType="1"/>
                    </p:cNvSpPr>
                    <p:nvPr/>
                  </p:nvSpPr>
                  <p:spPr bwMode="auto">
                    <a:xfrm>
                      <a:off x="2672" y="3968"/>
                      <a:ext cx="292"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3842" name="Text Box 232">
                  <a:extLst>
                    <a:ext uri="{FF2B5EF4-FFF2-40B4-BE49-F238E27FC236}">
                      <a16:creationId xmlns:a16="http://schemas.microsoft.com/office/drawing/2014/main" id="{63DD4181-8AC2-469C-AF7B-D1879707628E}"/>
                    </a:ext>
                  </a:extLst>
                </p:cNvPr>
                <p:cNvSpPr txBox="1">
                  <a:spLocks noChangeArrowheads="1"/>
                </p:cNvSpPr>
                <p:nvPr/>
              </p:nvSpPr>
              <p:spPr bwMode="auto">
                <a:xfrm>
                  <a:off x="2712" y="3705"/>
                  <a:ext cx="19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800" b="1">
                      <a:solidFill>
                        <a:schemeClr val="bg1"/>
                      </a:solidFill>
                    </a:rPr>
                    <a:t>1</a:t>
                  </a:r>
                </a:p>
              </p:txBody>
            </p:sp>
          </p:grpSp>
          <p:grpSp>
            <p:nvGrpSpPr>
              <p:cNvPr id="33837" name="Group 233">
                <a:extLst>
                  <a:ext uri="{FF2B5EF4-FFF2-40B4-BE49-F238E27FC236}">
                    <a16:creationId xmlns:a16="http://schemas.microsoft.com/office/drawing/2014/main" id="{4555EFB6-1033-4D01-AC14-5B0801A13AD7}"/>
                  </a:ext>
                </a:extLst>
              </p:cNvPr>
              <p:cNvGrpSpPr>
                <a:grpSpLocks/>
              </p:cNvGrpSpPr>
              <p:nvPr/>
            </p:nvGrpSpPr>
            <p:grpSpPr bwMode="auto">
              <a:xfrm>
                <a:off x="1296" y="3648"/>
                <a:ext cx="720" cy="410"/>
                <a:chOff x="2736" y="2976"/>
                <a:chExt cx="720" cy="410"/>
              </a:xfrm>
            </p:grpSpPr>
            <p:sp>
              <p:nvSpPr>
                <p:cNvPr id="33839" name="Text Box 234">
                  <a:extLst>
                    <a:ext uri="{FF2B5EF4-FFF2-40B4-BE49-F238E27FC236}">
                      <a16:creationId xmlns:a16="http://schemas.microsoft.com/office/drawing/2014/main" id="{6187769B-8667-45C5-A39E-75893454BE26}"/>
                    </a:ext>
                  </a:extLst>
                </p:cNvPr>
                <p:cNvSpPr txBox="1">
                  <a:spLocks noChangeArrowheads="1"/>
                </p:cNvSpPr>
                <p:nvPr/>
              </p:nvSpPr>
              <p:spPr bwMode="auto">
                <a:xfrm>
                  <a:off x="2736" y="2976"/>
                  <a:ext cx="720"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e</a:t>
                  </a:r>
                  <a:r>
                    <a:rPr kumimoji="1" lang="en-US" altLang="zh-CN" b="1" baseline="30000">
                      <a:solidFill>
                        <a:schemeClr val="bg1"/>
                      </a:solidFill>
                    </a:rPr>
                    <a:t>-</a:t>
                  </a:r>
                  <a:r>
                    <a:rPr kumimoji="1" lang="en-US" altLang="zh-CN" b="1" baseline="30000">
                      <a:solidFill>
                        <a:schemeClr val="bg1"/>
                      </a:solidFill>
                      <a:cs typeface="Times New Roman" panose="02020603050405020304" pitchFamily="18" charset="0"/>
                    </a:rPr>
                    <a:t>ξω t</a:t>
                  </a:r>
                  <a:endParaRPr kumimoji="1" lang="en-US" altLang="zh-CN" b="1" baseline="30000">
                    <a:solidFill>
                      <a:schemeClr val="bg1"/>
                    </a:solidFill>
                  </a:endParaRPr>
                </a:p>
              </p:txBody>
            </p:sp>
            <p:sp>
              <p:nvSpPr>
                <p:cNvPr id="33840" name="Text Box 235">
                  <a:extLst>
                    <a:ext uri="{FF2B5EF4-FFF2-40B4-BE49-F238E27FC236}">
                      <a16:creationId xmlns:a16="http://schemas.microsoft.com/office/drawing/2014/main" id="{C4DFB824-A37F-42B9-9C9B-8DDB1C34E2F2}"/>
                    </a:ext>
                  </a:extLst>
                </p:cNvPr>
                <p:cNvSpPr txBox="1">
                  <a:spLocks noChangeArrowheads="1"/>
                </p:cNvSpPr>
                <p:nvPr/>
              </p:nvSpPr>
              <p:spPr bwMode="auto">
                <a:xfrm>
                  <a:off x="3088" y="3088"/>
                  <a:ext cx="24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1400" b="1">
                      <a:solidFill>
                        <a:schemeClr val="bg1"/>
                      </a:solidFill>
                    </a:rPr>
                    <a:t>n</a:t>
                  </a:r>
                </a:p>
              </p:txBody>
            </p:sp>
          </p:grpSp>
          <p:sp>
            <p:nvSpPr>
              <p:cNvPr id="33838" name="Text Box 236">
                <a:extLst>
                  <a:ext uri="{FF2B5EF4-FFF2-40B4-BE49-F238E27FC236}">
                    <a16:creationId xmlns:a16="http://schemas.microsoft.com/office/drawing/2014/main" id="{60E80128-CFD7-4243-8259-A46A843C88E8}"/>
                  </a:ext>
                </a:extLst>
              </p:cNvPr>
              <p:cNvSpPr txBox="1">
                <a:spLocks noChangeArrowheads="1"/>
              </p:cNvSpPr>
              <p:nvPr/>
            </p:nvSpPr>
            <p:spPr bwMode="auto">
              <a:xfrm>
                <a:off x="1776" y="3673"/>
                <a:ext cx="12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sin(</a:t>
                </a:r>
                <a:r>
                  <a:rPr kumimoji="1" lang="en-US" altLang="zh-CN" sz="2800" b="1">
                    <a:solidFill>
                      <a:schemeClr val="bg1"/>
                    </a:solidFill>
                    <a:cs typeface="Times New Roman" panose="02020603050405020304" pitchFamily="18" charset="0"/>
                  </a:rPr>
                  <a:t>ω</a:t>
                </a:r>
                <a:r>
                  <a:rPr kumimoji="1" lang="en-US" altLang="zh-CN" sz="2800" b="1" baseline="-25000">
                    <a:solidFill>
                      <a:schemeClr val="bg1"/>
                    </a:solidFill>
                    <a:cs typeface="Times New Roman" panose="02020603050405020304" pitchFamily="18" charset="0"/>
                  </a:rPr>
                  <a:t>d</a:t>
                </a:r>
                <a:r>
                  <a:rPr kumimoji="1" lang="en-US" altLang="zh-CN" sz="2800" b="1">
                    <a:solidFill>
                      <a:schemeClr val="bg1"/>
                    </a:solidFill>
                    <a:cs typeface="Times New Roman" panose="02020603050405020304" pitchFamily="18" charset="0"/>
                  </a:rPr>
                  <a:t>t+β)</a:t>
                </a:r>
                <a:endParaRPr kumimoji="1" lang="en-US" altLang="zh-CN" sz="2800" b="1">
                  <a:solidFill>
                    <a:schemeClr val="bg1"/>
                  </a:solidFill>
                </a:endParaRPr>
              </a:p>
            </p:txBody>
          </p:sp>
        </p:grpSp>
      </p:grpSp>
      <p:grpSp>
        <p:nvGrpSpPr>
          <p:cNvPr id="222445" name="Group 237">
            <a:extLst>
              <a:ext uri="{FF2B5EF4-FFF2-40B4-BE49-F238E27FC236}">
                <a16:creationId xmlns:a16="http://schemas.microsoft.com/office/drawing/2014/main" id="{C5623E14-6446-469C-927C-FA63B4A9087F}"/>
              </a:ext>
            </a:extLst>
          </p:cNvPr>
          <p:cNvGrpSpPr>
            <a:grpSpLocks/>
          </p:cNvGrpSpPr>
          <p:nvPr/>
        </p:nvGrpSpPr>
        <p:grpSpPr bwMode="auto">
          <a:xfrm>
            <a:off x="5499100" y="5715000"/>
            <a:ext cx="2386013" cy="579438"/>
            <a:chOff x="3216" y="3731"/>
            <a:chExt cx="1336" cy="356"/>
          </a:xfrm>
        </p:grpSpPr>
        <p:sp>
          <p:nvSpPr>
            <p:cNvPr id="33831" name="Text Box 238">
              <a:extLst>
                <a:ext uri="{FF2B5EF4-FFF2-40B4-BE49-F238E27FC236}">
                  <a16:creationId xmlns:a16="http://schemas.microsoft.com/office/drawing/2014/main" id="{CAA45DB4-3AC6-4B9C-BE95-89A1167EEE32}"/>
                </a:ext>
              </a:extLst>
            </p:cNvPr>
            <p:cNvSpPr txBox="1">
              <a:spLocks noChangeArrowheads="1"/>
            </p:cNvSpPr>
            <p:nvPr/>
          </p:nvSpPr>
          <p:spPr bwMode="auto">
            <a:xfrm>
              <a:off x="3216" y="3792"/>
              <a:ext cx="672"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h(t)= 1</a:t>
              </a:r>
            </a:p>
          </p:txBody>
        </p:sp>
        <p:sp>
          <p:nvSpPr>
            <p:cNvPr id="33832" name="Text Box 239">
              <a:extLst>
                <a:ext uri="{FF2B5EF4-FFF2-40B4-BE49-F238E27FC236}">
                  <a16:creationId xmlns:a16="http://schemas.microsoft.com/office/drawing/2014/main" id="{46466D71-6557-46AA-89F5-8A5803A4C153}"/>
                </a:ext>
              </a:extLst>
            </p:cNvPr>
            <p:cNvSpPr txBox="1">
              <a:spLocks noChangeArrowheads="1"/>
            </p:cNvSpPr>
            <p:nvPr/>
          </p:nvSpPr>
          <p:spPr bwMode="auto">
            <a:xfrm>
              <a:off x="3784" y="3731"/>
              <a:ext cx="76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a:t>
              </a:r>
              <a:r>
                <a:rPr kumimoji="1" lang="en-US" altLang="zh-CN" sz="2400" b="1">
                  <a:solidFill>
                    <a:schemeClr val="bg1"/>
                  </a:solidFill>
                </a:rPr>
                <a:t>cos</a:t>
              </a:r>
              <a:r>
                <a:rPr kumimoji="1" lang="en-US" altLang="zh-CN" sz="2400" b="1">
                  <a:solidFill>
                    <a:schemeClr val="bg1"/>
                  </a:solidFill>
                  <a:cs typeface="Times New Roman" panose="02020603050405020304" pitchFamily="18" charset="0"/>
                </a:rPr>
                <a:t>ω</a:t>
              </a:r>
              <a:r>
                <a:rPr kumimoji="1" lang="en-US" altLang="zh-CN" sz="2400" b="1" baseline="-25000">
                  <a:solidFill>
                    <a:schemeClr val="bg1"/>
                  </a:solidFill>
                  <a:cs typeface="Times New Roman" panose="02020603050405020304" pitchFamily="18" charset="0"/>
                </a:rPr>
                <a:t>n</a:t>
              </a:r>
              <a:r>
                <a:rPr kumimoji="1" lang="en-US" altLang="zh-CN" sz="2400" b="1">
                  <a:solidFill>
                    <a:schemeClr val="bg1"/>
                  </a:solidFill>
                  <a:cs typeface="Times New Roman" panose="02020603050405020304" pitchFamily="18" charset="0"/>
                </a:rPr>
                <a:t>t</a:t>
              </a:r>
              <a:endParaRPr kumimoji="1" lang="en-US" altLang="zh-CN" sz="2400" b="1">
                <a:solidFill>
                  <a:schemeClr val="bg1"/>
                </a:solidFill>
              </a:endParaRPr>
            </a:p>
          </p:txBody>
        </p:sp>
      </p:grpSp>
      <p:sp>
        <p:nvSpPr>
          <p:cNvPr id="222448" name="Rectangle 240">
            <a:extLst>
              <a:ext uri="{FF2B5EF4-FFF2-40B4-BE49-F238E27FC236}">
                <a16:creationId xmlns:a16="http://schemas.microsoft.com/office/drawing/2014/main" id="{76AFA911-71B4-4E4C-A830-9BB5D096EE3B}"/>
              </a:ext>
            </a:extLst>
          </p:cNvPr>
          <p:cNvSpPr>
            <a:spLocks noChangeArrowheads="1"/>
          </p:cNvSpPr>
          <p:nvPr/>
        </p:nvSpPr>
        <p:spPr bwMode="auto">
          <a:xfrm>
            <a:off x="609600" y="2667000"/>
            <a:ext cx="3200400" cy="1219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22449" name="Picture 241">
            <a:extLst>
              <a:ext uri="{FF2B5EF4-FFF2-40B4-BE49-F238E27FC236}">
                <a16:creationId xmlns:a16="http://schemas.microsoft.com/office/drawing/2014/main" id="{2AA74388-CCC5-431B-887B-BA90D0B6F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39624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450" name="Rectangle 242">
            <a:extLst>
              <a:ext uri="{FF2B5EF4-FFF2-40B4-BE49-F238E27FC236}">
                <a16:creationId xmlns:a16="http://schemas.microsoft.com/office/drawing/2014/main" id="{E1283E8E-AD8D-44F4-A665-C770110E2174}"/>
              </a:ext>
            </a:extLst>
          </p:cNvPr>
          <p:cNvSpPr>
            <a:spLocks noChangeArrowheads="1"/>
          </p:cNvSpPr>
          <p:nvPr/>
        </p:nvSpPr>
        <p:spPr bwMode="auto">
          <a:xfrm>
            <a:off x="4787900" y="2997200"/>
            <a:ext cx="3168650" cy="71913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22451" name="Picture 243">
            <a:extLst>
              <a:ext uri="{FF2B5EF4-FFF2-40B4-BE49-F238E27FC236}">
                <a16:creationId xmlns:a16="http://schemas.microsoft.com/office/drawing/2014/main" id="{A4553279-59B9-49C8-A0AD-96EC91E29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514600"/>
            <a:ext cx="344805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452" name="Rectangle 244">
            <a:extLst>
              <a:ext uri="{FF2B5EF4-FFF2-40B4-BE49-F238E27FC236}">
                <a16:creationId xmlns:a16="http://schemas.microsoft.com/office/drawing/2014/main" id="{372F9B94-A64E-42FD-A7AB-2CF321D7F1B4}"/>
              </a:ext>
            </a:extLst>
          </p:cNvPr>
          <p:cNvSpPr>
            <a:spLocks noChangeArrowheads="1"/>
          </p:cNvSpPr>
          <p:nvPr/>
        </p:nvSpPr>
        <p:spPr bwMode="auto">
          <a:xfrm>
            <a:off x="0" y="5661025"/>
            <a:ext cx="4787900" cy="7207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22453" name="Picture 245">
            <a:extLst>
              <a:ext uri="{FF2B5EF4-FFF2-40B4-BE49-F238E27FC236}">
                <a16:creationId xmlns:a16="http://schemas.microsoft.com/office/drawing/2014/main" id="{A83A0D01-E53C-40C9-BAB4-F822DA840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5105400"/>
            <a:ext cx="3924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454" name="Rectangle 246">
            <a:extLst>
              <a:ext uri="{FF2B5EF4-FFF2-40B4-BE49-F238E27FC236}">
                <a16:creationId xmlns:a16="http://schemas.microsoft.com/office/drawing/2014/main" id="{93F67F66-AD0C-48DB-AC95-AD0C5A1FDA7A}"/>
              </a:ext>
            </a:extLst>
          </p:cNvPr>
          <p:cNvSpPr>
            <a:spLocks noChangeArrowheads="1"/>
          </p:cNvSpPr>
          <p:nvPr/>
        </p:nvSpPr>
        <p:spPr bwMode="auto">
          <a:xfrm>
            <a:off x="5219700" y="5734050"/>
            <a:ext cx="2736850" cy="7191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22455" name="Picture 247">
            <a:extLst>
              <a:ext uri="{FF2B5EF4-FFF2-40B4-BE49-F238E27FC236}">
                <a16:creationId xmlns:a16="http://schemas.microsoft.com/office/drawing/2014/main" id="{B8AED2D1-F805-424B-9E14-CC6998FBF7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350" y="5029200"/>
            <a:ext cx="3295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barn(outVertical)">
                                      <p:cBhvr>
                                        <p:cTn id="7" dur="500"/>
                                        <p:tgtEl>
                                          <p:spTgt spid="22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22211"/>
                                        </p:tgtEl>
                                        <p:attrNameLst>
                                          <p:attrName>style.visibility</p:attrName>
                                        </p:attrNameLst>
                                      </p:cBhvr>
                                      <p:to>
                                        <p:strVal val="visible"/>
                                      </p:to>
                                    </p:set>
                                    <p:animEffect transition="in" filter="blinds(vertical)">
                                      <p:cBhvr>
                                        <p:cTn id="12" dur="500"/>
                                        <p:tgtEl>
                                          <p:spTgt spid="222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22282"/>
                                        </p:tgtEl>
                                        <p:attrNameLst>
                                          <p:attrName>style.visibility</p:attrName>
                                        </p:attrNameLst>
                                      </p:cBhvr>
                                      <p:to>
                                        <p:strVal val="visible"/>
                                      </p:to>
                                    </p:set>
                                    <p:animEffect transition="in" filter="strips(downRight)">
                                      <p:cBhvr>
                                        <p:cTn id="17" dur="500"/>
                                        <p:tgtEl>
                                          <p:spTgt spid="222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22236"/>
                                        </p:tgtEl>
                                        <p:attrNameLst>
                                          <p:attrName>style.visibility</p:attrName>
                                        </p:attrNameLst>
                                      </p:cBhvr>
                                      <p:to>
                                        <p:strVal val="visible"/>
                                      </p:to>
                                    </p:set>
                                    <p:animEffect transition="in" filter="slide(fromLeft)">
                                      <p:cBhvr>
                                        <p:cTn id="22" dur="500"/>
                                        <p:tgtEl>
                                          <p:spTgt spid="222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22222"/>
                                        </p:tgtEl>
                                        <p:attrNameLst>
                                          <p:attrName>style.visibility</p:attrName>
                                        </p:attrNameLst>
                                      </p:cBhvr>
                                      <p:to>
                                        <p:strVal val="visible"/>
                                      </p:to>
                                    </p:set>
                                    <p:anim calcmode="lin" valueType="num">
                                      <p:cBhvr>
                                        <p:cTn id="27" dur="500" fill="hold"/>
                                        <p:tgtEl>
                                          <p:spTgt spid="222222"/>
                                        </p:tgtEl>
                                        <p:attrNameLst>
                                          <p:attrName>ppt_x</p:attrName>
                                        </p:attrNameLst>
                                      </p:cBhvr>
                                      <p:tavLst>
                                        <p:tav tm="0">
                                          <p:val>
                                            <p:strVal val="#ppt_x-#ppt_w/2"/>
                                          </p:val>
                                        </p:tav>
                                        <p:tav tm="100000">
                                          <p:val>
                                            <p:strVal val="#ppt_x"/>
                                          </p:val>
                                        </p:tav>
                                      </p:tavLst>
                                    </p:anim>
                                    <p:anim calcmode="lin" valueType="num">
                                      <p:cBhvr>
                                        <p:cTn id="28" dur="500" fill="hold"/>
                                        <p:tgtEl>
                                          <p:spTgt spid="222222"/>
                                        </p:tgtEl>
                                        <p:attrNameLst>
                                          <p:attrName>ppt_y</p:attrName>
                                        </p:attrNameLst>
                                      </p:cBhvr>
                                      <p:tavLst>
                                        <p:tav tm="0">
                                          <p:val>
                                            <p:strVal val="#ppt_y"/>
                                          </p:val>
                                        </p:tav>
                                        <p:tav tm="100000">
                                          <p:val>
                                            <p:strVal val="#ppt_y"/>
                                          </p:val>
                                        </p:tav>
                                      </p:tavLst>
                                    </p:anim>
                                    <p:anim calcmode="lin" valueType="num">
                                      <p:cBhvr>
                                        <p:cTn id="29" dur="500" fill="hold"/>
                                        <p:tgtEl>
                                          <p:spTgt spid="222222"/>
                                        </p:tgtEl>
                                        <p:attrNameLst>
                                          <p:attrName>ppt_w</p:attrName>
                                        </p:attrNameLst>
                                      </p:cBhvr>
                                      <p:tavLst>
                                        <p:tav tm="0">
                                          <p:val>
                                            <p:fltVal val="0"/>
                                          </p:val>
                                        </p:tav>
                                        <p:tav tm="100000">
                                          <p:val>
                                            <p:strVal val="#ppt_w"/>
                                          </p:val>
                                        </p:tav>
                                      </p:tavLst>
                                    </p:anim>
                                    <p:anim calcmode="lin" valueType="num">
                                      <p:cBhvr>
                                        <p:cTn id="30" dur="500" fill="hold"/>
                                        <p:tgtEl>
                                          <p:spTgt spid="22222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222237"/>
                                        </p:tgtEl>
                                        <p:attrNameLst>
                                          <p:attrName>style.visibility</p:attrName>
                                        </p:attrNameLst>
                                      </p:cBhvr>
                                      <p:to>
                                        <p:strVal val="visible"/>
                                      </p:to>
                                    </p:set>
                                    <p:anim calcmode="lin" valueType="num">
                                      <p:cBhvr>
                                        <p:cTn id="35" dur="500" fill="hold"/>
                                        <p:tgtEl>
                                          <p:spTgt spid="222237"/>
                                        </p:tgtEl>
                                        <p:attrNameLst>
                                          <p:attrName>ppt_x</p:attrName>
                                        </p:attrNameLst>
                                      </p:cBhvr>
                                      <p:tavLst>
                                        <p:tav tm="0">
                                          <p:val>
                                            <p:strVal val="#ppt_x-#ppt_w/2"/>
                                          </p:val>
                                        </p:tav>
                                        <p:tav tm="100000">
                                          <p:val>
                                            <p:strVal val="#ppt_x"/>
                                          </p:val>
                                        </p:tav>
                                      </p:tavLst>
                                    </p:anim>
                                    <p:anim calcmode="lin" valueType="num">
                                      <p:cBhvr>
                                        <p:cTn id="36" dur="500" fill="hold"/>
                                        <p:tgtEl>
                                          <p:spTgt spid="222237"/>
                                        </p:tgtEl>
                                        <p:attrNameLst>
                                          <p:attrName>ppt_y</p:attrName>
                                        </p:attrNameLst>
                                      </p:cBhvr>
                                      <p:tavLst>
                                        <p:tav tm="0">
                                          <p:val>
                                            <p:strVal val="#ppt_y"/>
                                          </p:val>
                                        </p:tav>
                                        <p:tav tm="100000">
                                          <p:val>
                                            <p:strVal val="#ppt_y"/>
                                          </p:val>
                                        </p:tav>
                                      </p:tavLst>
                                    </p:anim>
                                    <p:anim calcmode="lin" valueType="num">
                                      <p:cBhvr>
                                        <p:cTn id="37" dur="500" fill="hold"/>
                                        <p:tgtEl>
                                          <p:spTgt spid="222237"/>
                                        </p:tgtEl>
                                        <p:attrNameLst>
                                          <p:attrName>ppt_w</p:attrName>
                                        </p:attrNameLst>
                                      </p:cBhvr>
                                      <p:tavLst>
                                        <p:tav tm="0">
                                          <p:val>
                                            <p:fltVal val="0"/>
                                          </p:val>
                                        </p:tav>
                                        <p:tav tm="100000">
                                          <p:val>
                                            <p:strVal val="#ppt_w"/>
                                          </p:val>
                                        </p:tav>
                                      </p:tavLst>
                                    </p:anim>
                                    <p:anim calcmode="lin" valueType="num">
                                      <p:cBhvr>
                                        <p:cTn id="38" dur="500" fill="hold"/>
                                        <p:tgtEl>
                                          <p:spTgt spid="222237"/>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222234"/>
                                        </p:tgtEl>
                                        <p:attrNameLst>
                                          <p:attrName>style.visibility</p:attrName>
                                        </p:attrNameLst>
                                      </p:cBhvr>
                                      <p:to>
                                        <p:strVal val="visible"/>
                                      </p:to>
                                    </p:set>
                                    <p:anim calcmode="lin" valueType="num">
                                      <p:cBhvr>
                                        <p:cTn id="43" dur="500" fill="hold"/>
                                        <p:tgtEl>
                                          <p:spTgt spid="222234"/>
                                        </p:tgtEl>
                                        <p:attrNameLst>
                                          <p:attrName>ppt_x</p:attrName>
                                        </p:attrNameLst>
                                      </p:cBhvr>
                                      <p:tavLst>
                                        <p:tav tm="0">
                                          <p:val>
                                            <p:strVal val="#ppt_x-#ppt_w/2"/>
                                          </p:val>
                                        </p:tav>
                                        <p:tav tm="100000">
                                          <p:val>
                                            <p:strVal val="#ppt_x"/>
                                          </p:val>
                                        </p:tav>
                                      </p:tavLst>
                                    </p:anim>
                                    <p:anim calcmode="lin" valueType="num">
                                      <p:cBhvr>
                                        <p:cTn id="44" dur="500" fill="hold"/>
                                        <p:tgtEl>
                                          <p:spTgt spid="222234"/>
                                        </p:tgtEl>
                                        <p:attrNameLst>
                                          <p:attrName>ppt_y</p:attrName>
                                        </p:attrNameLst>
                                      </p:cBhvr>
                                      <p:tavLst>
                                        <p:tav tm="0">
                                          <p:val>
                                            <p:strVal val="#ppt_y"/>
                                          </p:val>
                                        </p:tav>
                                        <p:tav tm="100000">
                                          <p:val>
                                            <p:strVal val="#ppt_y"/>
                                          </p:val>
                                        </p:tav>
                                      </p:tavLst>
                                    </p:anim>
                                    <p:anim calcmode="lin" valueType="num">
                                      <p:cBhvr>
                                        <p:cTn id="45" dur="500" fill="hold"/>
                                        <p:tgtEl>
                                          <p:spTgt spid="222234"/>
                                        </p:tgtEl>
                                        <p:attrNameLst>
                                          <p:attrName>ppt_w</p:attrName>
                                        </p:attrNameLst>
                                      </p:cBhvr>
                                      <p:tavLst>
                                        <p:tav tm="0">
                                          <p:val>
                                            <p:fltVal val="0"/>
                                          </p:val>
                                        </p:tav>
                                        <p:tav tm="100000">
                                          <p:val>
                                            <p:strVal val="#ppt_w"/>
                                          </p:val>
                                        </p:tav>
                                      </p:tavLst>
                                    </p:anim>
                                    <p:anim calcmode="lin" valueType="num">
                                      <p:cBhvr>
                                        <p:cTn id="46" dur="500" fill="hold"/>
                                        <p:tgtEl>
                                          <p:spTgt spid="222234"/>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22292"/>
                                        </p:tgtEl>
                                        <p:attrNameLst>
                                          <p:attrName>style.visibility</p:attrName>
                                        </p:attrNameLst>
                                      </p:cBhvr>
                                      <p:to>
                                        <p:strVal val="visible"/>
                                      </p:to>
                                    </p:set>
                                    <p:animEffect transition="in" filter="blinds(horizontal)">
                                      <p:cBhvr>
                                        <p:cTn id="51" dur="500"/>
                                        <p:tgtEl>
                                          <p:spTgt spid="22229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nodeType="clickEffect">
                                  <p:stCondLst>
                                    <p:cond delay="0"/>
                                  </p:stCondLst>
                                  <p:childTnLst>
                                    <p:set>
                                      <p:cBhvr>
                                        <p:cTn id="55" dur="1" fill="hold">
                                          <p:stCondLst>
                                            <p:cond delay="0"/>
                                          </p:stCondLst>
                                        </p:cTn>
                                        <p:tgtEl>
                                          <p:spTgt spid="222248"/>
                                        </p:tgtEl>
                                        <p:attrNameLst>
                                          <p:attrName>style.visibility</p:attrName>
                                        </p:attrNameLst>
                                      </p:cBhvr>
                                      <p:to>
                                        <p:strVal val="visible"/>
                                      </p:to>
                                    </p:set>
                                    <p:anim calcmode="lin" valueType="num">
                                      <p:cBhvr>
                                        <p:cTn id="56" dur="500" fill="hold"/>
                                        <p:tgtEl>
                                          <p:spTgt spid="222248"/>
                                        </p:tgtEl>
                                        <p:attrNameLst>
                                          <p:attrName>ppt_x</p:attrName>
                                        </p:attrNameLst>
                                      </p:cBhvr>
                                      <p:tavLst>
                                        <p:tav tm="0">
                                          <p:val>
                                            <p:strVal val="#ppt_x-#ppt_w/2"/>
                                          </p:val>
                                        </p:tav>
                                        <p:tav tm="100000">
                                          <p:val>
                                            <p:strVal val="#ppt_x"/>
                                          </p:val>
                                        </p:tav>
                                      </p:tavLst>
                                    </p:anim>
                                    <p:anim calcmode="lin" valueType="num">
                                      <p:cBhvr>
                                        <p:cTn id="57" dur="500" fill="hold"/>
                                        <p:tgtEl>
                                          <p:spTgt spid="222248"/>
                                        </p:tgtEl>
                                        <p:attrNameLst>
                                          <p:attrName>ppt_y</p:attrName>
                                        </p:attrNameLst>
                                      </p:cBhvr>
                                      <p:tavLst>
                                        <p:tav tm="0">
                                          <p:val>
                                            <p:strVal val="#ppt_y"/>
                                          </p:val>
                                        </p:tav>
                                        <p:tav tm="100000">
                                          <p:val>
                                            <p:strVal val="#ppt_y"/>
                                          </p:val>
                                        </p:tav>
                                      </p:tavLst>
                                    </p:anim>
                                    <p:anim calcmode="lin" valueType="num">
                                      <p:cBhvr>
                                        <p:cTn id="58" dur="500" fill="hold"/>
                                        <p:tgtEl>
                                          <p:spTgt spid="222248"/>
                                        </p:tgtEl>
                                        <p:attrNameLst>
                                          <p:attrName>ppt_w</p:attrName>
                                        </p:attrNameLst>
                                      </p:cBhvr>
                                      <p:tavLst>
                                        <p:tav tm="0">
                                          <p:val>
                                            <p:fltVal val="0"/>
                                          </p:val>
                                        </p:tav>
                                        <p:tav tm="100000">
                                          <p:val>
                                            <p:strVal val="#ppt_w"/>
                                          </p:val>
                                        </p:tav>
                                      </p:tavLst>
                                    </p:anim>
                                    <p:anim calcmode="lin" valueType="num">
                                      <p:cBhvr>
                                        <p:cTn id="59" dur="500" fill="hold"/>
                                        <p:tgtEl>
                                          <p:spTgt spid="222248"/>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8" fill="hold" grpId="0" nodeType="clickEffect">
                                  <p:stCondLst>
                                    <p:cond delay="0"/>
                                  </p:stCondLst>
                                  <p:childTnLst>
                                    <p:set>
                                      <p:cBhvr>
                                        <p:cTn id="63" dur="1" fill="hold">
                                          <p:stCondLst>
                                            <p:cond delay="0"/>
                                          </p:stCondLst>
                                        </p:cTn>
                                        <p:tgtEl>
                                          <p:spTgt spid="222233"/>
                                        </p:tgtEl>
                                        <p:attrNameLst>
                                          <p:attrName>style.visibility</p:attrName>
                                        </p:attrNameLst>
                                      </p:cBhvr>
                                      <p:to>
                                        <p:strVal val="visible"/>
                                      </p:to>
                                    </p:set>
                                    <p:anim calcmode="lin" valueType="num">
                                      <p:cBhvr>
                                        <p:cTn id="64" dur="500" fill="hold"/>
                                        <p:tgtEl>
                                          <p:spTgt spid="222233"/>
                                        </p:tgtEl>
                                        <p:attrNameLst>
                                          <p:attrName>ppt_x</p:attrName>
                                        </p:attrNameLst>
                                      </p:cBhvr>
                                      <p:tavLst>
                                        <p:tav tm="0">
                                          <p:val>
                                            <p:strVal val="#ppt_x-#ppt_w/2"/>
                                          </p:val>
                                        </p:tav>
                                        <p:tav tm="100000">
                                          <p:val>
                                            <p:strVal val="#ppt_x"/>
                                          </p:val>
                                        </p:tav>
                                      </p:tavLst>
                                    </p:anim>
                                    <p:anim calcmode="lin" valueType="num">
                                      <p:cBhvr>
                                        <p:cTn id="65" dur="500" fill="hold"/>
                                        <p:tgtEl>
                                          <p:spTgt spid="222233"/>
                                        </p:tgtEl>
                                        <p:attrNameLst>
                                          <p:attrName>ppt_y</p:attrName>
                                        </p:attrNameLst>
                                      </p:cBhvr>
                                      <p:tavLst>
                                        <p:tav tm="0">
                                          <p:val>
                                            <p:strVal val="#ppt_y"/>
                                          </p:val>
                                        </p:tav>
                                        <p:tav tm="100000">
                                          <p:val>
                                            <p:strVal val="#ppt_y"/>
                                          </p:val>
                                        </p:tav>
                                      </p:tavLst>
                                    </p:anim>
                                    <p:anim calcmode="lin" valueType="num">
                                      <p:cBhvr>
                                        <p:cTn id="66" dur="500" fill="hold"/>
                                        <p:tgtEl>
                                          <p:spTgt spid="222233"/>
                                        </p:tgtEl>
                                        <p:attrNameLst>
                                          <p:attrName>ppt_w</p:attrName>
                                        </p:attrNameLst>
                                      </p:cBhvr>
                                      <p:tavLst>
                                        <p:tav tm="0">
                                          <p:val>
                                            <p:fltVal val="0"/>
                                          </p:val>
                                        </p:tav>
                                        <p:tav tm="100000">
                                          <p:val>
                                            <p:strVal val="#ppt_w"/>
                                          </p:val>
                                        </p:tav>
                                      </p:tavLst>
                                    </p:anim>
                                    <p:anim calcmode="lin" valueType="num">
                                      <p:cBhvr>
                                        <p:cTn id="67" dur="500" fill="hold"/>
                                        <p:tgtEl>
                                          <p:spTgt spid="222233"/>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222297"/>
                                        </p:tgtEl>
                                        <p:attrNameLst>
                                          <p:attrName>style.visibility</p:attrName>
                                        </p:attrNameLst>
                                      </p:cBhvr>
                                      <p:to>
                                        <p:strVal val="visible"/>
                                      </p:to>
                                    </p:set>
                                    <p:animEffect transition="in" filter="box(in)">
                                      <p:cBhvr>
                                        <p:cTn id="72" dur="500"/>
                                        <p:tgtEl>
                                          <p:spTgt spid="2222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nodeType="clickEffect">
                                  <p:stCondLst>
                                    <p:cond delay="0"/>
                                  </p:stCondLst>
                                  <p:childTnLst>
                                    <p:set>
                                      <p:cBhvr>
                                        <p:cTn id="76" dur="1" fill="hold">
                                          <p:stCondLst>
                                            <p:cond delay="0"/>
                                          </p:stCondLst>
                                        </p:cTn>
                                        <p:tgtEl>
                                          <p:spTgt spid="222259"/>
                                        </p:tgtEl>
                                        <p:attrNameLst>
                                          <p:attrName>style.visibility</p:attrName>
                                        </p:attrNameLst>
                                      </p:cBhvr>
                                      <p:to>
                                        <p:strVal val="visible"/>
                                      </p:to>
                                    </p:set>
                                    <p:anim calcmode="lin" valueType="num">
                                      <p:cBhvr>
                                        <p:cTn id="77" dur="500" fill="hold"/>
                                        <p:tgtEl>
                                          <p:spTgt spid="222259"/>
                                        </p:tgtEl>
                                        <p:attrNameLst>
                                          <p:attrName>ppt_x</p:attrName>
                                        </p:attrNameLst>
                                      </p:cBhvr>
                                      <p:tavLst>
                                        <p:tav tm="0">
                                          <p:val>
                                            <p:strVal val="#ppt_x-#ppt_w/2"/>
                                          </p:val>
                                        </p:tav>
                                        <p:tav tm="100000">
                                          <p:val>
                                            <p:strVal val="#ppt_x"/>
                                          </p:val>
                                        </p:tav>
                                      </p:tavLst>
                                    </p:anim>
                                    <p:anim calcmode="lin" valueType="num">
                                      <p:cBhvr>
                                        <p:cTn id="78" dur="500" fill="hold"/>
                                        <p:tgtEl>
                                          <p:spTgt spid="222259"/>
                                        </p:tgtEl>
                                        <p:attrNameLst>
                                          <p:attrName>ppt_y</p:attrName>
                                        </p:attrNameLst>
                                      </p:cBhvr>
                                      <p:tavLst>
                                        <p:tav tm="0">
                                          <p:val>
                                            <p:strVal val="#ppt_y"/>
                                          </p:val>
                                        </p:tav>
                                        <p:tav tm="100000">
                                          <p:val>
                                            <p:strVal val="#ppt_y"/>
                                          </p:val>
                                        </p:tav>
                                      </p:tavLst>
                                    </p:anim>
                                    <p:anim calcmode="lin" valueType="num">
                                      <p:cBhvr>
                                        <p:cTn id="79" dur="500" fill="hold"/>
                                        <p:tgtEl>
                                          <p:spTgt spid="222259"/>
                                        </p:tgtEl>
                                        <p:attrNameLst>
                                          <p:attrName>ppt_w</p:attrName>
                                        </p:attrNameLst>
                                      </p:cBhvr>
                                      <p:tavLst>
                                        <p:tav tm="0">
                                          <p:val>
                                            <p:fltVal val="0"/>
                                          </p:val>
                                        </p:tav>
                                        <p:tav tm="100000">
                                          <p:val>
                                            <p:strVal val="#ppt_w"/>
                                          </p:val>
                                        </p:tav>
                                      </p:tavLst>
                                    </p:anim>
                                    <p:anim calcmode="lin" valueType="num">
                                      <p:cBhvr>
                                        <p:cTn id="80" dur="500" fill="hold"/>
                                        <p:tgtEl>
                                          <p:spTgt spid="222259"/>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8" fill="hold" grpId="0" nodeType="clickEffect">
                                  <p:stCondLst>
                                    <p:cond delay="0"/>
                                  </p:stCondLst>
                                  <p:childTnLst>
                                    <p:set>
                                      <p:cBhvr>
                                        <p:cTn id="84" dur="1" fill="hold">
                                          <p:stCondLst>
                                            <p:cond delay="0"/>
                                          </p:stCondLst>
                                        </p:cTn>
                                        <p:tgtEl>
                                          <p:spTgt spid="222235"/>
                                        </p:tgtEl>
                                        <p:attrNameLst>
                                          <p:attrName>style.visibility</p:attrName>
                                        </p:attrNameLst>
                                      </p:cBhvr>
                                      <p:to>
                                        <p:strVal val="visible"/>
                                      </p:to>
                                    </p:set>
                                    <p:anim calcmode="lin" valueType="num">
                                      <p:cBhvr>
                                        <p:cTn id="85" dur="500" fill="hold"/>
                                        <p:tgtEl>
                                          <p:spTgt spid="222235"/>
                                        </p:tgtEl>
                                        <p:attrNameLst>
                                          <p:attrName>ppt_x</p:attrName>
                                        </p:attrNameLst>
                                      </p:cBhvr>
                                      <p:tavLst>
                                        <p:tav tm="0">
                                          <p:val>
                                            <p:strVal val="#ppt_x-#ppt_w/2"/>
                                          </p:val>
                                        </p:tav>
                                        <p:tav tm="100000">
                                          <p:val>
                                            <p:strVal val="#ppt_x"/>
                                          </p:val>
                                        </p:tav>
                                      </p:tavLst>
                                    </p:anim>
                                    <p:anim calcmode="lin" valueType="num">
                                      <p:cBhvr>
                                        <p:cTn id="86" dur="500" fill="hold"/>
                                        <p:tgtEl>
                                          <p:spTgt spid="222235"/>
                                        </p:tgtEl>
                                        <p:attrNameLst>
                                          <p:attrName>ppt_y</p:attrName>
                                        </p:attrNameLst>
                                      </p:cBhvr>
                                      <p:tavLst>
                                        <p:tav tm="0">
                                          <p:val>
                                            <p:strVal val="#ppt_y"/>
                                          </p:val>
                                        </p:tav>
                                        <p:tav tm="100000">
                                          <p:val>
                                            <p:strVal val="#ppt_y"/>
                                          </p:val>
                                        </p:tav>
                                      </p:tavLst>
                                    </p:anim>
                                    <p:anim calcmode="lin" valueType="num">
                                      <p:cBhvr>
                                        <p:cTn id="87" dur="500" fill="hold"/>
                                        <p:tgtEl>
                                          <p:spTgt spid="222235"/>
                                        </p:tgtEl>
                                        <p:attrNameLst>
                                          <p:attrName>ppt_w</p:attrName>
                                        </p:attrNameLst>
                                      </p:cBhvr>
                                      <p:tavLst>
                                        <p:tav tm="0">
                                          <p:val>
                                            <p:fltVal val="0"/>
                                          </p:val>
                                        </p:tav>
                                        <p:tav tm="100000">
                                          <p:val>
                                            <p:strVal val="#ppt_w"/>
                                          </p:val>
                                        </p:tav>
                                      </p:tavLst>
                                    </p:anim>
                                    <p:anim calcmode="lin" valueType="num">
                                      <p:cBhvr>
                                        <p:cTn id="88" dur="500" fill="hold"/>
                                        <p:tgtEl>
                                          <p:spTgt spid="222235"/>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222229"/>
                                        </p:tgtEl>
                                        <p:attrNameLst>
                                          <p:attrName>style.visibility</p:attrName>
                                        </p:attrNameLst>
                                      </p:cBhvr>
                                      <p:to>
                                        <p:strVal val="visible"/>
                                      </p:to>
                                    </p:set>
                                    <p:anim calcmode="lin" valueType="num">
                                      <p:cBhvr>
                                        <p:cTn id="93" dur="500" fill="hold"/>
                                        <p:tgtEl>
                                          <p:spTgt spid="222229"/>
                                        </p:tgtEl>
                                        <p:attrNameLst>
                                          <p:attrName>ppt_x</p:attrName>
                                        </p:attrNameLst>
                                      </p:cBhvr>
                                      <p:tavLst>
                                        <p:tav tm="0">
                                          <p:val>
                                            <p:strVal val="#ppt_x-#ppt_w/2"/>
                                          </p:val>
                                        </p:tav>
                                        <p:tav tm="100000">
                                          <p:val>
                                            <p:strVal val="#ppt_x"/>
                                          </p:val>
                                        </p:tav>
                                      </p:tavLst>
                                    </p:anim>
                                    <p:anim calcmode="lin" valueType="num">
                                      <p:cBhvr>
                                        <p:cTn id="94" dur="500" fill="hold"/>
                                        <p:tgtEl>
                                          <p:spTgt spid="222229"/>
                                        </p:tgtEl>
                                        <p:attrNameLst>
                                          <p:attrName>ppt_y</p:attrName>
                                        </p:attrNameLst>
                                      </p:cBhvr>
                                      <p:tavLst>
                                        <p:tav tm="0">
                                          <p:val>
                                            <p:strVal val="#ppt_y"/>
                                          </p:val>
                                        </p:tav>
                                        <p:tav tm="100000">
                                          <p:val>
                                            <p:strVal val="#ppt_y"/>
                                          </p:val>
                                        </p:tav>
                                      </p:tavLst>
                                    </p:anim>
                                    <p:anim calcmode="lin" valueType="num">
                                      <p:cBhvr>
                                        <p:cTn id="95" dur="500" fill="hold"/>
                                        <p:tgtEl>
                                          <p:spTgt spid="222229"/>
                                        </p:tgtEl>
                                        <p:attrNameLst>
                                          <p:attrName>ppt_w</p:attrName>
                                        </p:attrNameLst>
                                      </p:cBhvr>
                                      <p:tavLst>
                                        <p:tav tm="0">
                                          <p:val>
                                            <p:fltVal val="0"/>
                                          </p:val>
                                        </p:tav>
                                        <p:tav tm="100000">
                                          <p:val>
                                            <p:strVal val="#ppt_w"/>
                                          </p:val>
                                        </p:tav>
                                      </p:tavLst>
                                    </p:anim>
                                    <p:anim calcmode="lin" valueType="num">
                                      <p:cBhvr>
                                        <p:cTn id="96" dur="500" fill="hold"/>
                                        <p:tgtEl>
                                          <p:spTgt spid="222229"/>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nodeType="clickEffect">
                                  <p:stCondLst>
                                    <p:cond delay="0"/>
                                  </p:stCondLst>
                                  <p:childTnLst>
                                    <p:set>
                                      <p:cBhvr>
                                        <p:cTn id="100" dur="1" fill="hold">
                                          <p:stCondLst>
                                            <p:cond delay="0"/>
                                          </p:stCondLst>
                                        </p:cTn>
                                        <p:tgtEl>
                                          <p:spTgt spid="222270"/>
                                        </p:tgtEl>
                                        <p:attrNameLst>
                                          <p:attrName>style.visibility</p:attrName>
                                        </p:attrNameLst>
                                      </p:cBhvr>
                                      <p:to>
                                        <p:strVal val="visible"/>
                                      </p:to>
                                    </p:set>
                                    <p:anim calcmode="lin" valueType="num">
                                      <p:cBhvr>
                                        <p:cTn id="101" dur="500" fill="hold"/>
                                        <p:tgtEl>
                                          <p:spTgt spid="222270"/>
                                        </p:tgtEl>
                                        <p:attrNameLst>
                                          <p:attrName>ppt_x</p:attrName>
                                        </p:attrNameLst>
                                      </p:cBhvr>
                                      <p:tavLst>
                                        <p:tav tm="0">
                                          <p:val>
                                            <p:strVal val="#ppt_x-#ppt_w/2"/>
                                          </p:val>
                                        </p:tav>
                                        <p:tav tm="100000">
                                          <p:val>
                                            <p:strVal val="#ppt_x"/>
                                          </p:val>
                                        </p:tav>
                                      </p:tavLst>
                                    </p:anim>
                                    <p:anim calcmode="lin" valueType="num">
                                      <p:cBhvr>
                                        <p:cTn id="102" dur="500" fill="hold"/>
                                        <p:tgtEl>
                                          <p:spTgt spid="222270"/>
                                        </p:tgtEl>
                                        <p:attrNameLst>
                                          <p:attrName>ppt_y</p:attrName>
                                        </p:attrNameLst>
                                      </p:cBhvr>
                                      <p:tavLst>
                                        <p:tav tm="0">
                                          <p:val>
                                            <p:strVal val="#ppt_y"/>
                                          </p:val>
                                        </p:tav>
                                        <p:tav tm="100000">
                                          <p:val>
                                            <p:strVal val="#ppt_y"/>
                                          </p:val>
                                        </p:tav>
                                      </p:tavLst>
                                    </p:anim>
                                    <p:anim calcmode="lin" valueType="num">
                                      <p:cBhvr>
                                        <p:cTn id="103" dur="500" fill="hold"/>
                                        <p:tgtEl>
                                          <p:spTgt spid="222270"/>
                                        </p:tgtEl>
                                        <p:attrNameLst>
                                          <p:attrName>ppt_w</p:attrName>
                                        </p:attrNameLst>
                                      </p:cBhvr>
                                      <p:tavLst>
                                        <p:tav tm="0">
                                          <p:val>
                                            <p:fltVal val="0"/>
                                          </p:val>
                                        </p:tav>
                                        <p:tav tm="100000">
                                          <p:val>
                                            <p:strVal val="#ppt_w"/>
                                          </p:val>
                                        </p:tav>
                                      </p:tavLst>
                                    </p:anim>
                                    <p:anim calcmode="lin" valueType="num">
                                      <p:cBhvr>
                                        <p:cTn id="104" dur="500" fill="hold"/>
                                        <p:tgtEl>
                                          <p:spTgt spid="222270"/>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nodeType="clickEffect">
                                  <p:stCondLst>
                                    <p:cond delay="0"/>
                                  </p:stCondLst>
                                  <p:childTnLst>
                                    <p:set>
                                      <p:cBhvr>
                                        <p:cTn id="108" dur="1" fill="hold">
                                          <p:stCondLst>
                                            <p:cond delay="0"/>
                                          </p:stCondLst>
                                        </p:cTn>
                                        <p:tgtEl>
                                          <p:spTgt spid="222305"/>
                                        </p:tgtEl>
                                        <p:attrNameLst>
                                          <p:attrName>style.visibility</p:attrName>
                                        </p:attrNameLst>
                                      </p:cBhvr>
                                      <p:to>
                                        <p:strVal val="visible"/>
                                      </p:to>
                                    </p:set>
                                    <p:animEffect transition="in" filter="strips(downRight)">
                                      <p:cBhvr>
                                        <p:cTn id="109" dur="500"/>
                                        <p:tgtEl>
                                          <p:spTgt spid="22230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6" fill="hold" nodeType="clickEffect">
                                  <p:stCondLst>
                                    <p:cond delay="0"/>
                                  </p:stCondLst>
                                  <p:childTnLst>
                                    <p:set>
                                      <p:cBhvr>
                                        <p:cTn id="113" dur="1" fill="hold">
                                          <p:stCondLst>
                                            <p:cond delay="0"/>
                                          </p:stCondLst>
                                        </p:cTn>
                                        <p:tgtEl>
                                          <p:spTgt spid="222306"/>
                                        </p:tgtEl>
                                        <p:attrNameLst>
                                          <p:attrName>style.visibility</p:attrName>
                                        </p:attrNameLst>
                                      </p:cBhvr>
                                      <p:to>
                                        <p:strVal val="visible"/>
                                      </p:to>
                                    </p:set>
                                    <p:animEffect transition="in" filter="strips(downRight)">
                                      <p:cBhvr>
                                        <p:cTn id="114" dur="500"/>
                                        <p:tgtEl>
                                          <p:spTgt spid="22230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222313"/>
                                        </p:tgtEl>
                                        <p:attrNameLst>
                                          <p:attrName>style.visibility</p:attrName>
                                        </p:attrNameLst>
                                      </p:cBhvr>
                                      <p:to>
                                        <p:strVal val="visible"/>
                                      </p:to>
                                    </p:set>
                                    <p:animEffect transition="in" filter="blinds(horizontal)">
                                      <p:cBhvr>
                                        <p:cTn id="119" dur="500"/>
                                        <p:tgtEl>
                                          <p:spTgt spid="22231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8" presetClass="entr" presetSubtype="16" fill="hold" nodeType="clickEffect">
                                  <p:stCondLst>
                                    <p:cond delay="0"/>
                                  </p:stCondLst>
                                  <p:childTnLst>
                                    <p:set>
                                      <p:cBhvr>
                                        <p:cTn id="123" dur="1" fill="hold">
                                          <p:stCondLst>
                                            <p:cond delay="0"/>
                                          </p:stCondLst>
                                        </p:cTn>
                                        <p:tgtEl>
                                          <p:spTgt spid="222350"/>
                                        </p:tgtEl>
                                        <p:attrNameLst>
                                          <p:attrName>style.visibility</p:attrName>
                                        </p:attrNameLst>
                                      </p:cBhvr>
                                      <p:to>
                                        <p:strVal val="visible"/>
                                      </p:to>
                                    </p:set>
                                    <p:animEffect transition="in" filter="diamond(in)">
                                      <p:cBhvr>
                                        <p:cTn id="124" dur="2000"/>
                                        <p:tgtEl>
                                          <p:spTgt spid="22235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8" fill="hold" nodeType="clickEffect">
                                  <p:stCondLst>
                                    <p:cond delay="0"/>
                                  </p:stCondLst>
                                  <p:childTnLst>
                                    <p:set>
                                      <p:cBhvr>
                                        <p:cTn id="128" dur="1" fill="hold">
                                          <p:stCondLst>
                                            <p:cond delay="0"/>
                                          </p:stCondLst>
                                        </p:cTn>
                                        <p:tgtEl>
                                          <p:spTgt spid="222381"/>
                                        </p:tgtEl>
                                        <p:attrNameLst>
                                          <p:attrName>style.visibility</p:attrName>
                                        </p:attrNameLst>
                                      </p:cBhvr>
                                      <p:to>
                                        <p:strVal val="visible"/>
                                      </p:to>
                                    </p:set>
                                    <p:anim calcmode="lin" valueType="num">
                                      <p:cBhvr>
                                        <p:cTn id="129" dur="500" fill="hold"/>
                                        <p:tgtEl>
                                          <p:spTgt spid="222381"/>
                                        </p:tgtEl>
                                        <p:attrNameLst>
                                          <p:attrName>ppt_x</p:attrName>
                                        </p:attrNameLst>
                                      </p:cBhvr>
                                      <p:tavLst>
                                        <p:tav tm="0">
                                          <p:val>
                                            <p:strVal val="#ppt_x-#ppt_w/2"/>
                                          </p:val>
                                        </p:tav>
                                        <p:tav tm="100000">
                                          <p:val>
                                            <p:strVal val="#ppt_x"/>
                                          </p:val>
                                        </p:tav>
                                      </p:tavLst>
                                    </p:anim>
                                    <p:anim calcmode="lin" valueType="num">
                                      <p:cBhvr>
                                        <p:cTn id="130" dur="500" fill="hold"/>
                                        <p:tgtEl>
                                          <p:spTgt spid="222381"/>
                                        </p:tgtEl>
                                        <p:attrNameLst>
                                          <p:attrName>ppt_y</p:attrName>
                                        </p:attrNameLst>
                                      </p:cBhvr>
                                      <p:tavLst>
                                        <p:tav tm="0">
                                          <p:val>
                                            <p:strVal val="#ppt_y"/>
                                          </p:val>
                                        </p:tav>
                                        <p:tav tm="100000">
                                          <p:val>
                                            <p:strVal val="#ppt_y"/>
                                          </p:val>
                                        </p:tav>
                                      </p:tavLst>
                                    </p:anim>
                                    <p:anim calcmode="lin" valueType="num">
                                      <p:cBhvr>
                                        <p:cTn id="131" dur="500" fill="hold"/>
                                        <p:tgtEl>
                                          <p:spTgt spid="222381"/>
                                        </p:tgtEl>
                                        <p:attrNameLst>
                                          <p:attrName>ppt_w</p:attrName>
                                        </p:attrNameLst>
                                      </p:cBhvr>
                                      <p:tavLst>
                                        <p:tav tm="0">
                                          <p:val>
                                            <p:fltVal val="0"/>
                                          </p:val>
                                        </p:tav>
                                        <p:tav tm="100000">
                                          <p:val>
                                            <p:strVal val="#ppt_w"/>
                                          </p:val>
                                        </p:tav>
                                      </p:tavLst>
                                    </p:anim>
                                    <p:anim calcmode="lin" valueType="num">
                                      <p:cBhvr>
                                        <p:cTn id="132" dur="500" fill="hold"/>
                                        <p:tgtEl>
                                          <p:spTgt spid="222381"/>
                                        </p:tgtEl>
                                        <p:attrNameLst>
                                          <p:attrName>ppt_h</p:attrName>
                                        </p:attrNameLst>
                                      </p:cBhvr>
                                      <p:tavLst>
                                        <p:tav tm="0">
                                          <p:val>
                                            <p:strVal val="#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1" presetClass="entr" presetSubtype="4" fill="hold" nodeType="clickEffect">
                                  <p:stCondLst>
                                    <p:cond delay="0"/>
                                  </p:stCondLst>
                                  <p:childTnLst>
                                    <p:set>
                                      <p:cBhvr>
                                        <p:cTn id="136" dur="1" fill="hold">
                                          <p:stCondLst>
                                            <p:cond delay="0"/>
                                          </p:stCondLst>
                                        </p:cTn>
                                        <p:tgtEl>
                                          <p:spTgt spid="222372"/>
                                        </p:tgtEl>
                                        <p:attrNameLst>
                                          <p:attrName>style.visibility</p:attrName>
                                        </p:attrNameLst>
                                      </p:cBhvr>
                                      <p:to>
                                        <p:strVal val="visible"/>
                                      </p:to>
                                    </p:set>
                                    <p:animEffect transition="in" filter="wheel(4)">
                                      <p:cBhvr>
                                        <p:cTn id="137" dur="2000"/>
                                        <p:tgtEl>
                                          <p:spTgt spid="22237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 presetClass="entr" presetSubtype="10" fill="hold" nodeType="clickEffect">
                                  <p:stCondLst>
                                    <p:cond delay="0"/>
                                  </p:stCondLst>
                                  <p:childTnLst>
                                    <p:set>
                                      <p:cBhvr>
                                        <p:cTn id="141" dur="1" fill="hold">
                                          <p:stCondLst>
                                            <p:cond delay="0"/>
                                          </p:stCondLst>
                                        </p:cTn>
                                        <p:tgtEl>
                                          <p:spTgt spid="222316"/>
                                        </p:tgtEl>
                                        <p:attrNameLst>
                                          <p:attrName>style.visibility</p:attrName>
                                        </p:attrNameLst>
                                      </p:cBhvr>
                                      <p:to>
                                        <p:strVal val="visible"/>
                                      </p:to>
                                    </p:set>
                                    <p:animEffect transition="in" filter="checkerboard(across)">
                                      <p:cBhvr>
                                        <p:cTn id="142" dur="500"/>
                                        <p:tgtEl>
                                          <p:spTgt spid="22231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7" presetClass="entr" presetSubtype="8" fill="hold" nodeType="clickEffect">
                                  <p:stCondLst>
                                    <p:cond delay="0"/>
                                  </p:stCondLst>
                                  <p:childTnLst>
                                    <p:set>
                                      <p:cBhvr>
                                        <p:cTn id="146" dur="1" fill="hold">
                                          <p:stCondLst>
                                            <p:cond delay="0"/>
                                          </p:stCondLst>
                                        </p:cTn>
                                        <p:tgtEl>
                                          <p:spTgt spid="222426"/>
                                        </p:tgtEl>
                                        <p:attrNameLst>
                                          <p:attrName>style.visibility</p:attrName>
                                        </p:attrNameLst>
                                      </p:cBhvr>
                                      <p:to>
                                        <p:strVal val="visible"/>
                                      </p:to>
                                    </p:set>
                                    <p:anim calcmode="lin" valueType="num">
                                      <p:cBhvr>
                                        <p:cTn id="147" dur="500" fill="hold"/>
                                        <p:tgtEl>
                                          <p:spTgt spid="222426"/>
                                        </p:tgtEl>
                                        <p:attrNameLst>
                                          <p:attrName>ppt_x</p:attrName>
                                        </p:attrNameLst>
                                      </p:cBhvr>
                                      <p:tavLst>
                                        <p:tav tm="0">
                                          <p:val>
                                            <p:strVal val="#ppt_x-#ppt_w/2"/>
                                          </p:val>
                                        </p:tav>
                                        <p:tav tm="100000">
                                          <p:val>
                                            <p:strVal val="#ppt_x"/>
                                          </p:val>
                                        </p:tav>
                                      </p:tavLst>
                                    </p:anim>
                                    <p:anim calcmode="lin" valueType="num">
                                      <p:cBhvr>
                                        <p:cTn id="148" dur="500" fill="hold"/>
                                        <p:tgtEl>
                                          <p:spTgt spid="222426"/>
                                        </p:tgtEl>
                                        <p:attrNameLst>
                                          <p:attrName>ppt_y</p:attrName>
                                        </p:attrNameLst>
                                      </p:cBhvr>
                                      <p:tavLst>
                                        <p:tav tm="0">
                                          <p:val>
                                            <p:strVal val="#ppt_y"/>
                                          </p:val>
                                        </p:tav>
                                        <p:tav tm="100000">
                                          <p:val>
                                            <p:strVal val="#ppt_y"/>
                                          </p:val>
                                        </p:tav>
                                      </p:tavLst>
                                    </p:anim>
                                    <p:anim calcmode="lin" valueType="num">
                                      <p:cBhvr>
                                        <p:cTn id="149" dur="500" fill="hold"/>
                                        <p:tgtEl>
                                          <p:spTgt spid="222426"/>
                                        </p:tgtEl>
                                        <p:attrNameLst>
                                          <p:attrName>ppt_w</p:attrName>
                                        </p:attrNameLst>
                                      </p:cBhvr>
                                      <p:tavLst>
                                        <p:tav tm="0">
                                          <p:val>
                                            <p:fltVal val="0"/>
                                          </p:val>
                                        </p:tav>
                                        <p:tav tm="100000">
                                          <p:val>
                                            <p:strVal val="#ppt_w"/>
                                          </p:val>
                                        </p:tav>
                                      </p:tavLst>
                                    </p:anim>
                                    <p:anim calcmode="lin" valueType="num">
                                      <p:cBhvr>
                                        <p:cTn id="150" dur="500" fill="hold"/>
                                        <p:tgtEl>
                                          <p:spTgt spid="222426"/>
                                        </p:tgtEl>
                                        <p:attrNameLst>
                                          <p:attrName>ppt_h</p:attrName>
                                        </p:attrNameLst>
                                      </p:cBhvr>
                                      <p:tavLst>
                                        <p:tav tm="0">
                                          <p:val>
                                            <p:strVal val="#ppt_h"/>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 presetClass="entr" presetSubtype="10" fill="hold" nodeType="clickEffect">
                                  <p:stCondLst>
                                    <p:cond delay="0"/>
                                  </p:stCondLst>
                                  <p:childTnLst>
                                    <p:set>
                                      <p:cBhvr>
                                        <p:cTn id="154" dur="1" fill="hold">
                                          <p:stCondLst>
                                            <p:cond delay="0"/>
                                          </p:stCondLst>
                                        </p:cTn>
                                        <p:tgtEl>
                                          <p:spTgt spid="222375"/>
                                        </p:tgtEl>
                                        <p:attrNameLst>
                                          <p:attrName>style.visibility</p:attrName>
                                        </p:attrNameLst>
                                      </p:cBhvr>
                                      <p:to>
                                        <p:strVal val="visible"/>
                                      </p:to>
                                    </p:set>
                                    <p:animEffect transition="in" filter="blinds(horizontal)">
                                      <p:cBhvr>
                                        <p:cTn id="155" dur="500"/>
                                        <p:tgtEl>
                                          <p:spTgt spid="22237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8" presetClass="entr" presetSubtype="16" fill="hold" nodeType="clickEffect">
                                  <p:stCondLst>
                                    <p:cond delay="0"/>
                                  </p:stCondLst>
                                  <p:childTnLst>
                                    <p:set>
                                      <p:cBhvr>
                                        <p:cTn id="159" dur="1" fill="hold">
                                          <p:stCondLst>
                                            <p:cond delay="0"/>
                                          </p:stCondLst>
                                        </p:cTn>
                                        <p:tgtEl>
                                          <p:spTgt spid="222327"/>
                                        </p:tgtEl>
                                        <p:attrNameLst>
                                          <p:attrName>style.visibility</p:attrName>
                                        </p:attrNameLst>
                                      </p:cBhvr>
                                      <p:to>
                                        <p:strVal val="visible"/>
                                      </p:to>
                                    </p:set>
                                    <p:animEffect transition="in" filter="diamond(in)">
                                      <p:cBhvr>
                                        <p:cTn id="160" dur="2000"/>
                                        <p:tgtEl>
                                          <p:spTgt spid="22232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8" fill="hold" nodeType="clickEffect">
                                  <p:stCondLst>
                                    <p:cond delay="0"/>
                                  </p:stCondLst>
                                  <p:childTnLst>
                                    <p:set>
                                      <p:cBhvr>
                                        <p:cTn id="164" dur="1" fill="hold">
                                          <p:stCondLst>
                                            <p:cond delay="0"/>
                                          </p:stCondLst>
                                        </p:cTn>
                                        <p:tgtEl>
                                          <p:spTgt spid="222430"/>
                                        </p:tgtEl>
                                        <p:attrNameLst>
                                          <p:attrName>style.visibility</p:attrName>
                                        </p:attrNameLst>
                                      </p:cBhvr>
                                      <p:to>
                                        <p:strVal val="visible"/>
                                      </p:to>
                                    </p:set>
                                    <p:anim calcmode="lin" valueType="num">
                                      <p:cBhvr>
                                        <p:cTn id="165" dur="500" fill="hold"/>
                                        <p:tgtEl>
                                          <p:spTgt spid="222430"/>
                                        </p:tgtEl>
                                        <p:attrNameLst>
                                          <p:attrName>ppt_x</p:attrName>
                                        </p:attrNameLst>
                                      </p:cBhvr>
                                      <p:tavLst>
                                        <p:tav tm="0">
                                          <p:val>
                                            <p:strVal val="#ppt_x-#ppt_w/2"/>
                                          </p:val>
                                        </p:tav>
                                        <p:tav tm="100000">
                                          <p:val>
                                            <p:strVal val="#ppt_x"/>
                                          </p:val>
                                        </p:tav>
                                      </p:tavLst>
                                    </p:anim>
                                    <p:anim calcmode="lin" valueType="num">
                                      <p:cBhvr>
                                        <p:cTn id="166" dur="500" fill="hold"/>
                                        <p:tgtEl>
                                          <p:spTgt spid="222430"/>
                                        </p:tgtEl>
                                        <p:attrNameLst>
                                          <p:attrName>ppt_y</p:attrName>
                                        </p:attrNameLst>
                                      </p:cBhvr>
                                      <p:tavLst>
                                        <p:tav tm="0">
                                          <p:val>
                                            <p:strVal val="#ppt_y"/>
                                          </p:val>
                                        </p:tav>
                                        <p:tav tm="100000">
                                          <p:val>
                                            <p:strVal val="#ppt_y"/>
                                          </p:val>
                                        </p:tav>
                                      </p:tavLst>
                                    </p:anim>
                                    <p:anim calcmode="lin" valueType="num">
                                      <p:cBhvr>
                                        <p:cTn id="167" dur="500" fill="hold"/>
                                        <p:tgtEl>
                                          <p:spTgt spid="222430"/>
                                        </p:tgtEl>
                                        <p:attrNameLst>
                                          <p:attrName>ppt_w</p:attrName>
                                        </p:attrNameLst>
                                      </p:cBhvr>
                                      <p:tavLst>
                                        <p:tav tm="0">
                                          <p:val>
                                            <p:fltVal val="0"/>
                                          </p:val>
                                        </p:tav>
                                        <p:tav tm="100000">
                                          <p:val>
                                            <p:strVal val="#ppt_w"/>
                                          </p:val>
                                        </p:tav>
                                      </p:tavLst>
                                    </p:anim>
                                    <p:anim calcmode="lin" valueType="num">
                                      <p:cBhvr>
                                        <p:cTn id="168" dur="500" fill="hold"/>
                                        <p:tgtEl>
                                          <p:spTgt spid="222430"/>
                                        </p:tgtEl>
                                        <p:attrNameLst>
                                          <p:attrName>ppt_h</p:attrName>
                                        </p:attrNameLst>
                                      </p:cBhvr>
                                      <p:tavLst>
                                        <p:tav tm="0">
                                          <p:val>
                                            <p:strVal val="#ppt_h"/>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0"/>
                                          </p:stCondLst>
                                        </p:cTn>
                                        <p:tgtEl>
                                          <p:spTgt spid="222378"/>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8" presetClass="entr" presetSubtype="16" fill="hold" nodeType="clickEffect">
                                  <p:stCondLst>
                                    <p:cond delay="0"/>
                                  </p:stCondLst>
                                  <p:childTnLst>
                                    <p:set>
                                      <p:cBhvr>
                                        <p:cTn id="176" dur="1" fill="hold">
                                          <p:stCondLst>
                                            <p:cond delay="0"/>
                                          </p:stCondLst>
                                        </p:cTn>
                                        <p:tgtEl>
                                          <p:spTgt spid="222338"/>
                                        </p:tgtEl>
                                        <p:attrNameLst>
                                          <p:attrName>style.visibility</p:attrName>
                                        </p:attrNameLst>
                                      </p:cBhvr>
                                      <p:to>
                                        <p:strVal val="visible"/>
                                      </p:to>
                                    </p:set>
                                    <p:animEffect transition="in" filter="diamond(in)">
                                      <p:cBhvr>
                                        <p:cTn id="177" dur="2000"/>
                                        <p:tgtEl>
                                          <p:spTgt spid="222338"/>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7" presetClass="entr" presetSubtype="8" fill="hold" nodeType="clickEffect">
                                  <p:stCondLst>
                                    <p:cond delay="0"/>
                                  </p:stCondLst>
                                  <p:childTnLst>
                                    <p:set>
                                      <p:cBhvr>
                                        <p:cTn id="181" dur="1" fill="hold">
                                          <p:stCondLst>
                                            <p:cond delay="0"/>
                                          </p:stCondLst>
                                        </p:cTn>
                                        <p:tgtEl>
                                          <p:spTgt spid="222445"/>
                                        </p:tgtEl>
                                        <p:attrNameLst>
                                          <p:attrName>style.visibility</p:attrName>
                                        </p:attrNameLst>
                                      </p:cBhvr>
                                      <p:to>
                                        <p:strVal val="visible"/>
                                      </p:to>
                                    </p:set>
                                    <p:anim calcmode="lin" valueType="num">
                                      <p:cBhvr>
                                        <p:cTn id="182" dur="500" fill="hold"/>
                                        <p:tgtEl>
                                          <p:spTgt spid="222445"/>
                                        </p:tgtEl>
                                        <p:attrNameLst>
                                          <p:attrName>ppt_x</p:attrName>
                                        </p:attrNameLst>
                                      </p:cBhvr>
                                      <p:tavLst>
                                        <p:tav tm="0">
                                          <p:val>
                                            <p:strVal val="#ppt_x-#ppt_w/2"/>
                                          </p:val>
                                        </p:tav>
                                        <p:tav tm="100000">
                                          <p:val>
                                            <p:strVal val="#ppt_x"/>
                                          </p:val>
                                        </p:tav>
                                      </p:tavLst>
                                    </p:anim>
                                    <p:anim calcmode="lin" valueType="num">
                                      <p:cBhvr>
                                        <p:cTn id="183" dur="500" fill="hold"/>
                                        <p:tgtEl>
                                          <p:spTgt spid="222445"/>
                                        </p:tgtEl>
                                        <p:attrNameLst>
                                          <p:attrName>ppt_y</p:attrName>
                                        </p:attrNameLst>
                                      </p:cBhvr>
                                      <p:tavLst>
                                        <p:tav tm="0">
                                          <p:val>
                                            <p:strVal val="#ppt_y"/>
                                          </p:val>
                                        </p:tav>
                                        <p:tav tm="100000">
                                          <p:val>
                                            <p:strVal val="#ppt_y"/>
                                          </p:val>
                                        </p:tav>
                                      </p:tavLst>
                                    </p:anim>
                                    <p:anim calcmode="lin" valueType="num">
                                      <p:cBhvr>
                                        <p:cTn id="184" dur="500" fill="hold"/>
                                        <p:tgtEl>
                                          <p:spTgt spid="222445"/>
                                        </p:tgtEl>
                                        <p:attrNameLst>
                                          <p:attrName>ppt_w</p:attrName>
                                        </p:attrNameLst>
                                      </p:cBhvr>
                                      <p:tavLst>
                                        <p:tav tm="0">
                                          <p:val>
                                            <p:fltVal val="0"/>
                                          </p:val>
                                        </p:tav>
                                        <p:tav tm="100000">
                                          <p:val>
                                            <p:strVal val="#ppt_w"/>
                                          </p:val>
                                        </p:tav>
                                      </p:tavLst>
                                    </p:anim>
                                    <p:anim calcmode="lin" valueType="num">
                                      <p:cBhvr>
                                        <p:cTn id="185" dur="500" fill="hold"/>
                                        <p:tgtEl>
                                          <p:spTgt spid="222445"/>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9" presetClass="entr" presetSubtype="0" fill="hold" nodeType="clickEffect">
                                  <p:stCondLst>
                                    <p:cond delay="0"/>
                                  </p:stCondLst>
                                  <p:childTnLst>
                                    <p:set>
                                      <p:cBhvr>
                                        <p:cTn id="189" dur="1" fill="hold">
                                          <p:stCondLst>
                                            <p:cond delay="0"/>
                                          </p:stCondLst>
                                        </p:cTn>
                                        <p:tgtEl>
                                          <p:spTgt spid="222448"/>
                                        </p:tgtEl>
                                        <p:attrNameLst>
                                          <p:attrName>style.visibility</p:attrName>
                                        </p:attrNameLst>
                                      </p:cBhvr>
                                      <p:to>
                                        <p:strVal val="visible"/>
                                      </p:to>
                                    </p:set>
                                    <p:animEffect transition="in" filter="dissolve">
                                      <p:cBhvr>
                                        <p:cTn id="190" dur="500"/>
                                        <p:tgtEl>
                                          <p:spTgt spid="22244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3" presetClass="entr" presetSubtype="10" fill="hold" nodeType="clickEffect">
                                  <p:stCondLst>
                                    <p:cond delay="0"/>
                                  </p:stCondLst>
                                  <p:childTnLst>
                                    <p:set>
                                      <p:cBhvr>
                                        <p:cTn id="194" dur="1" fill="hold">
                                          <p:stCondLst>
                                            <p:cond delay="0"/>
                                          </p:stCondLst>
                                        </p:cTn>
                                        <p:tgtEl>
                                          <p:spTgt spid="222449"/>
                                        </p:tgtEl>
                                        <p:attrNameLst>
                                          <p:attrName>style.visibility</p:attrName>
                                        </p:attrNameLst>
                                      </p:cBhvr>
                                      <p:to>
                                        <p:strVal val="visible"/>
                                      </p:to>
                                    </p:set>
                                    <p:animEffect transition="in" filter="blinds(horizontal)">
                                      <p:cBhvr>
                                        <p:cTn id="195" dur="500"/>
                                        <p:tgtEl>
                                          <p:spTgt spid="222449"/>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9" presetClass="entr" presetSubtype="0" fill="hold" nodeType="clickEffect">
                                  <p:stCondLst>
                                    <p:cond delay="0"/>
                                  </p:stCondLst>
                                  <p:childTnLst>
                                    <p:set>
                                      <p:cBhvr>
                                        <p:cTn id="199" dur="1" fill="hold">
                                          <p:stCondLst>
                                            <p:cond delay="0"/>
                                          </p:stCondLst>
                                        </p:cTn>
                                        <p:tgtEl>
                                          <p:spTgt spid="222450"/>
                                        </p:tgtEl>
                                        <p:attrNameLst>
                                          <p:attrName>style.visibility</p:attrName>
                                        </p:attrNameLst>
                                      </p:cBhvr>
                                      <p:to>
                                        <p:strVal val="visible"/>
                                      </p:to>
                                    </p:set>
                                    <p:animEffect transition="in" filter="dissolve">
                                      <p:cBhvr>
                                        <p:cTn id="200" dur="500"/>
                                        <p:tgtEl>
                                          <p:spTgt spid="222450"/>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nodeType="clickEffect">
                                  <p:stCondLst>
                                    <p:cond delay="0"/>
                                  </p:stCondLst>
                                  <p:childTnLst>
                                    <p:set>
                                      <p:cBhvr>
                                        <p:cTn id="204" dur="1" fill="hold">
                                          <p:stCondLst>
                                            <p:cond delay="0"/>
                                          </p:stCondLst>
                                        </p:cTn>
                                        <p:tgtEl>
                                          <p:spTgt spid="222451"/>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9" presetClass="entr" presetSubtype="0" fill="hold" nodeType="clickEffect">
                                  <p:stCondLst>
                                    <p:cond delay="0"/>
                                  </p:stCondLst>
                                  <p:childTnLst>
                                    <p:set>
                                      <p:cBhvr>
                                        <p:cTn id="208" dur="1" fill="hold">
                                          <p:stCondLst>
                                            <p:cond delay="0"/>
                                          </p:stCondLst>
                                        </p:cTn>
                                        <p:tgtEl>
                                          <p:spTgt spid="222452"/>
                                        </p:tgtEl>
                                        <p:attrNameLst>
                                          <p:attrName>style.visibility</p:attrName>
                                        </p:attrNameLst>
                                      </p:cBhvr>
                                      <p:to>
                                        <p:strVal val="visible"/>
                                      </p:to>
                                    </p:set>
                                    <p:animEffect transition="in" filter="dissolve">
                                      <p:cBhvr>
                                        <p:cTn id="209" dur="500"/>
                                        <p:tgtEl>
                                          <p:spTgt spid="222452"/>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nodeType="clickEffect">
                                  <p:stCondLst>
                                    <p:cond delay="0"/>
                                  </p:stCondLst>
                                  <p:childTnLst>
                                    <p:set>
                                      <p:cBhvr>
                                        <p:cTn id="213" dur="1" fill="hold">
                                          <p:stCondLst>
                                            <p:cond delay="0"/>
                                          </p:stCondLst>
                                        </p:cTn>
                                        <p:tgtEl>
                                          <p:spTgt spid="222453"/>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9" presetClass="entr" presetSubtype="0" fill="hold" nodeType="clickEffect">
                                  <p:stCondLst>
                                    <p:cond delay="0"/>
                                  </p:stCondLst>
                                  <p:childTnLst>
                                    <p:set>
                                      <p:cBhvr>
                                        <p:cTn id="217" dur="1" fill="hold">
                                          <p:stCondLst>
                                            <p:cond delay="0"/>
                                          </p:stCondLst>
                                        </p:cTn>
                                        <p:tgtEl>
                                          <p:spTgt spid="222454"/>
                                        </p:tgtEl>
                                        <p:attrNameLst>
                                          <p:attrName>style.visibility</p:attrName>
                                        </p:attrNameLst>
                                      </p:cBhvr>
                                      <p:to>
                                        <p:strVal val="visible"/>
                                      </p:to>
                                    </p:set>
                                    <p:animEffect transition="in" filter="dissolve">
                                      <p:cBhvr>
                                        <p:cTn id="218" dur="500"/>
                                        <p:tgtEl>
                                          <p:spTgt spid="222454"/>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1" presetClass="entr" presetSubtype="4" fill="hold" nodeType="clickEffect">
                                  <p:stCondLst>
                                    <p:cond delay="0"/>
                                  </p:stCondLst>
                                  <p:childTnLst>
                                    <p:set>
                                      <p:cBhvr>
                                        <p:cTn id="222" dur="1" fill="hold">
                                          <p:stCondLst>
                                            <p:cond delay="0"/>
                                          </p:stCondLst>
                                        </p:cTn>
                                        <p:tgtEl>
                                          <p:spTgt spid="222455"/>
                                        </p:tgtEl>
                                        <p:attrNameLst>
                                          <p:attrName>style.visibility</p:attrName>
                                        </p:attrNameLst>
                                      </p:cBhvr>
                                      <p:to>
                                        <p:strVal val="visible"/>
                                      </p:to>
                                    </p:set>
                                    <p:animEffect transition="in" filter="wheel(4)">
                                      <p:cBhvr>
                                        <p:cTn id="223" dur="2000"/>
                                        <p:tgtEl>
                                          <p:spTgt spid="22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autoUpdateAnimBg="0"/>
      <p:bldP spid="222233" grpId="0" autoUpdateAnimBg="0"/>
      <p:bldP spid="222234" grpId="0" autoUpdateAnimBg="0"/>
      <p:bldP spid="222235" grpId="0" autoUpdateAnimBg="0"/>
      <p:bldP spid="2222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4C5F383-6EA9-4252-BB4A-F3C3CF5BC927}"/>
              </a:ext>
            </a:extLst>
          </p:cNvPr>
          <p:cNvSpPr>
            <a:spLocks noRot="1" noChangeArrowheads="1"/>
          </p:cNvSpPr>
          <p:nvPr/>
        </p:nvSpPr>
        <p:spPr bwMode="auto">
          <a:xfrm>
            <a:off x="1981200" y="0"/>
            <a:ext cx="5181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sz="3200"/>
              <a:t>欠阻尼二阶系统的性能指标</a:t>
            </a:r>
          </a:p>
        </p:txBody>
      </p:sp>
      <p:sp>
        <p:nvSpPr>
          <p:cNvPr id="198659" name="Rectangle 3">
            <a:extLst>
              <a:ext uri="{FF2B5EF4-FFF2-40B4-BE49-F238E27FC236}">
                <a16:creationId xmlns:a16="http://schemas.microsoft.com/office/drawing/2014/main" id="{EC6949AE-F8F2-4DF8-BD04-4BE7FDE1A50C}"/>
              </a:ext>
            </a:extLst>
          </p:cNvPr>
          <p:cNvSpPr>
            <a:spLocks noChangeArrowheads="1"/>
          </p:cNvSpPr>
          <p:nvPr/>
        </p:nvSpPr>
        <p:spPr bwMode="auto">
          <a:xfrm>
            <a:off x="76200" y="1738313"/>
            <a:ext cx="5486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a:t>1</a:t>
            </a:r>
            <a:r>
              <a:rPr lang="zh-CN" altLang="en-US"/>
              <a:t>）上升时间</a:t>
            </a:r>
            <a:r>
              <a:rPr lang="en-US" altLang="zh-CN"/>
              <a:t>t</a:t>
            </a:r>
            <a:r>
              <a:rPr lang="en-US" altLang="zh-CN" baseline="-25000"/>
              <a:t>r</a:t>
            </a:r>
            <a:r>
              <a:rPr lang="zh-CN" altLang="en-US"/>
              <a:t>（从</a:t>
            </a:r>
            <a:r>
              <a:rPr lang="en-US" altLang="zh-CN"/>
              <a:t>0</a:t>
            </a:r>
            <a:r>
              <a:rPr lang="zh-CN" altLang="en-US"/>
              <a:t>到</a:t>
            </a:r>
            <a:r>
              <a:rPr lang="en-US" altLang="zh-CN"/>
              <a:t>100%c(∞)</a:t>
            </a:r>
            <a:r>
              <a:rPr lang="zh-CN" altLang="en-US"/>
              <a:t>）</a:t>
            </a:r>
          </a:p>
          <a:p>
            <a:pPr eaLnBrk="1" hangingPunct="1">
              <a:spcBef>
                <a:spcPct val="50000"/>
              </a:spcBef>
              <a:buFont typeface="Wingdings 2" panose="05020102010507070707" pitchFamily="18" charset="2"/>
              <a:buNone/>
            </a:pPr>
            <a:r>
              <a:rPr lang="zh-CN" altLang="en-US"/>
              <a:t>令</a:t>
            </a:r>
            <a:r>
              <a:rPr lang="en-US" altLang="zh-CN"/>
              <a:t>c(t</a:t>
            </a:r>
            <a:r>
              <a:rPr lang="en-US" altLang="zh-CN" baseline="-25000"/>
              <a:t>r</a:t>
            </a:r>
            <a:r>
              <a:rPr lang="en-US" altLang="zh-CN"/>
              <a:t>)=1</a:t>
            </a:r>
            <a:r>
              <a:rPr lang="zh-CN" altLang="en-US"/>
              <a:t>，就可求得</a:t>
            </a:r>
          </a:p>
        </p:txBody>
      </p:sp>
      <p:graphicFrame>
        <p:nvGraphicFramePr>
          <p:cNvPr id="198660" name="Object 4">
            <a:extLst>
              <a:ext uri="{FF2B5EF4-FFF2-40B4-BE49-F238E27FC236}">
                <a16:creationId xmlns:a16="http://schemas.microsoft.com/office/drawing/2014/main" id="{967C5C23-5B70-4A65-954A-C7B591023049}"/>
              </a:ext>
            </a:extLst>
          </p:cNvPr>
          <p:cNvGraphicFramePr>
            <a:graphicFrameLocks noChangeAspect="1"/>
          </p:cNvGraphicFramePr>
          <p:nvPr>
            <p:extLst>
              <p:ext uri="{D42A27DB-BD31-4B8C-83A1-F6EECF244321}">
                <p14:modId xmlns:p14="http://schemas.microsoft.com/office/powerpoint/2010/main" val="147258967"/>
              </p:ext>
            </p:extLst>
          </p:nvPr>
        </p:nvGraphicFramePr>
        <p:xfrm>
          <a:off x="668338" y="533400"/>
          <a:ext cx="5894387" cy="1203325"/>
        </p:xfrm>
        <a:graphic>
          <a:graphicData uri="http://schemas.openxmlformats.org/presentationml/2006/ole">
            <mc:AlternateContent xmlns:mc="http://schemas.openxmlformats.org/markup-compatibility/2006">
              <mc:Choice xmlns:v="urn:schemas-microsoft-com:vml" Requires="v">
                <p:oleObj spid="_x0000_s35080" name="Equation" r:id="rId3" imgW="2133360" imgH="469800" progId="Equation.DSMT4">
                  <p:embed/>
                </p:oleObj>
              </mc:Choice>
              <mc:Fallback>
                <p:oleObj name="Equation" r:id="rId3" imgW="2133360" imgH="469800" progId="Equation.DSMT4">
                  <p:embed/>
                  <p:pic>
                    <p:nvPicPr>
                      <p:cNvPr id="0" name="Object 4"/>
                      <p:cNvPicPr>
                        <a:picLocks noChangeAspect="1" noChangeArrowheads="1"/>
                      </p:cNvPicPr>
                      <p:nvPr/>
                    </p:nvPicPr>
                    <p:blipFill>
                      <a:blip r:embed="rId4"/>
                      <a:srcRect/>
                      <a:stretch>
                        <a:fillRect/>
                      </a:stretch>
                    </p:blipFill>
                    <p:spPr bwMode="auto">
                      <a:xfrm>
                        <a:off x="668338" y="533400"/>
                        <a:ext cx="5894387" cy="1203325"/>
                      </a:xfrm>
                      <a:prstGeom prst="rect">
                        <a:avLst/>
                      </a:prstGeom>
                      <a:noFill/>
                      <a:ln>
                        <a:noFill/>
                      </a:ln>
                      <a:extLst/>
                    </p:spPr>
                  </p:pic>
                </p:oleObj>
              </mc:Fallback>
            </mc:AlternateContent>
          </a:graphicData>
        </a:graphic>
      </p:graphicFrame>
      <p:graphicFrame>
        <p:nvGraphicFramePr>
          <p:cNvPr id="198661" name="Object 5">
            <a:extLst>
              <a:ext uri="{FF2B5EF4-FFF2-40B4-BE49-F238E27FC236}">
                <a16:creationId xmlns:a16="http://schemas.microsoft.com/office/drawing/2014/main" id="{1AFCE426-8060-4754-A2BB-33BA34012B38}"/>
              </a:ext>
            </a:extLst>
          </p:cNvPr>
          <p:cNvGraphicFramePr>
            <a:graphicFrameLocks noChangeAspect="1"/>
          </p:cNvGraphicFramePr>
          <p:nvPr>
            <p:extLst>
              <p:ext uri="{D42A27DB-BD31-4B8C-83A1-F6EECF244321}">
                <p14:modId xmlns:p14="http://schemas.microsoft.com/office/powerpoint/2010/main" val="1068848541"/>
              </p:ext>
            </p:extLst>
          </p:nvPr>
        </p:nvGraphicFramePr>
        <p:xfrm>
          <a:off x="3151188" y="2286000"/>
          <a:ext cx="5002212" cy="1193800"/>
        </p:xfrm>
        <a:graphic>
          <a:graphicData uri="http://schemas.openxmlformats.org/presentationml/2006/ole">
            <mc:AlternateContent xmlns:mc="http://schemas.openxmlformats.org/markup-compatibility/2006">
              <mc:Choice xmlns:v="urn:schemas-microsoft-com:vml" Requires="v">
                <p:oleObj spid="_x0000_s35081" name="Equation" r:id="rId5" imgW="1803240" imgH="469800" progId="Equation.DSMT4">
                  <p:embed/>
                </p:oleObj>
              </mc:Choice>
              <mc:Fallback>
                <p:oleObj name="Equation" r:id="rId5" imgW="1803240" imgH="469800" progId="Equation.DSMT4">
                  <p:embed/>
                  <p:pic>
                    <p:nvPicPr>
                      <p:cNvPr id="0" name="Object 5"/>
                      <p:cNvPicPr>
                        <a:picLocks noChangeAspect="1" noChangeArrowheads="1"/>
                      </p:cNvPicPr>
                      <p:nvPr/>
                    </p:nvPicPr>
                    <p:blipFill>
                      <a:blip r:embed="rId6"/>
                      <a:srcRect/>
                      <a:stretch>
                        <a:fillRect/>
                      </a:stretch>
                    </p:blipFill>
                    <p:spPr bwMode="auto">
                      <a:xfrm>
                        <a:off x="3151188" y="2286000"/>
                        <a:ext cx="5002212" cy="1193800"/>
                      </a:xfrm>
                      <a:prstGeom prst="rect">
                        <a:avLst/>
                      </a:prstGeom>
                      <a:noFill/>
                      <a:ln>
                        <a:noFill/>
                      </a:ln>
                      <a:extLst/>
                    </p:spPr>
                  </p:pic>
                </p:oleObj>
              </mc:Fallback>
            </mc:AlternateContent>
          </a:graphicData>
        </a:graphic>
      </p:graphicFrame>
      <p:graphicFrame>
        <p:nvGraphicFramePr>
          <p:cNvPr id="198662" name="Object 6">
            <a:extLst>
              <a:ext uri="{FF2B5EF4-FFF2-40B4-BE49-F238E27FC236}">
                <a16:creationId xmlns:a16="http://schemas.microsoft.com/office/drawing/2014/main" id="{6A85C9C3-E9A6-4DCF-9779-213D1C3343FF}"/>
              </a:ext>
            </a:extLst>
          </p:cNvPr>
          <p:cNvGraphicFramePr>
            <a:graphicFrameLocks noChangeAspect="1"/>
          </p:cNvGraphicFramePr>
          <p:nvPr>
            <p:extLst>
              <p:ext uri="{D42A27DB-BD31-4B8C-83A1-F6EECF244321}">
                <p14:modId xmlns:p14="http://schemas.microsoft.com/office/powerpoint/2010/main" val="3127766361"/>
              </p:ext>
            </p:extLst>
          </p:nvPr>
        </p:nvGraphicFramePr>
        <p:xfrm>
          <a:off x="887413" y="3581400"/>
          <a:ext cx="2844800" cy="642937"/>
        </p:xfrm>
        <a:graphic>
          <a:graphicData uri="http://schemas.openxmlformats.org/presentationml/2006/ole">
            <mc:AlternateContent xmlns:mc="http://schemas.openxmlformats.org/markup-compatibility/2006">
              <mc:Choice xmlns:v="urn:schemas-microsoft-com:vml" Requires="v">
                <p:oleObj spid="_x0000_s35082" name="Equation" r:id="rId7" imgW="977760" imgH="228600" progId="Equation.DSMT4">
                  <p:embed/>
                </p:oleObj>
              </mc:Choice>
              <mc:Fallback>
                <p:oleObj name="Equation" r:id="rId7" imgW="977760" imgH="228600" progId="Equation.DSMT4">
                  <p:embed/>
                  <p:pic>
                    <p:nvPicPr>
                      <p:cNvPr id="0" name="Object 6"/>
                      <p:cNvPicPr>
                        <a:picLocks noChangeAspect="1" noChangeArrowheads="1"/>
                      </p:cNvPicPr>
                      <p:nvPr/>
                    </p:nvPicPr>
                    <p:blipFill>
                      <a:blip r:embed="rId8"/>
                      <a:srcRect/>
                      <a:stretch>
                        <a:fillRect/>
                      </a:stretch>
                    </p:blipFill>
                    <p:spPr bwMode="auto">
                      <a:xfrm>
                        <a:off x="887413" y="3581400"/>
                        <a:ext cx="2844800" cy="642937"/>
                      </a:xfrm>
                      <a:prstGeom prst="rect">
                        <a:avLst/>
                      </a:prstGeom>
                      <a:noFill/>
                      <a:ln>
                        <a:noFill/>
                      </a:ln>
                      <a:extLst/>
                    </p:spPr>
                  </p:pic>
                </p:oleObj>
              </mc:Fallback>
            </mc:AlternateContent>
          </a:graphicData>
        </a:graphic>
      </p:graphicFrame>
      <p:graphicFrame>
        <p:nvGraphicFramePr>
          <p:cNvPr id="198663" name="Object 7">
            <a:extLst>
              <a:ext uri="{FF2B5EF4-FFF2-40B4-BE49-F238E27FC236}">
                <a16:creationId xmlns:a16="http://schemas.microsoft.com/office/drawing/2014/main" id="{732228DD-1887-4DEF-9A16-4E6D5F43D03A}"/>
              </a:ext>
            </a:extLst>
          </p:cNvPr>
          <p:cNvGraphicFramePr>
            <a:graphicFrameLocks noChangeAspect="1"/>
          </p:cNvGraphicFramePr>
          <p:nvPr>
            <p:extLst>
              <p:ext uri="{D42A27DB-BD31-4B8C-83A1-F6EECF244321}">
                <p14:modId xmlns:p14="http://schemas.microsoft.com/office/powerpoint/2010/main" val="184861260"/>
              </p:ext>
            </p:extLst>
          </p:nvPr>
        </p:nvGraphicFramePr>
        <p:xfrm>
          <a:off x="4610100" y="3517900"/>
          <a:ext cx="2397125" cy="673100"/>
        </p:xfrm>
        <a:graphic>
          <a:graphicData uri="http://schemas.openxmlformats.org/presentationml/2006/ole">
            <mc:AlternateContent xmlns:mc="http://schemas.openxmlformats.org/markup-compatibility/2006">
              <mc:Choice xmlns:v="urn:schemas-microsoft-com:vml" Requires="v">
                <p:oleObj spid="_x0000_s35083" name="Equation" r:id="rId9" imgW="799920" imgH="228600" progId="Equation.DSMT4">
                  <p:embed/>
                </p:oleObj>
              </mc:Choice>
              <mc:Fallback>
                <p:oleObj name="Equation" r:id="rId9" imgW="799920" imgH="228600" progId="Equation.DSMT4">
                  <p:embed/>
                  <p:pic>
                    <p:nvPicPr>
                      <p:cNvPr id="0" name="Object 7"/>
                      <p:cNvPicPr>
                        <a:picLocks noChangeAspect="1" noChangeArrowheads="1"/>
                      </p:cNvPicPr>
                      <p:nvPr/>
                    </p:nvPicPr>
                    <p:blipFill>
                      <a:blip r:embed="rId10"/>
                      <a:srcRect/>
                      <a:stretch>
                        <a:fillRect/>
                      </a:stretch>
                    </p:blipFill>
                    <p:spPr bwMode="auto">
                      <a:xfrm>
                        <a:off x="4610100" y="3517900"/>
                        <a:ext cx="2397125" cy="673100"/>
                      </a:xfrm>
                      <a:prstGeom prst="rect">
                        <a:avLst/>
                      </a:prstGeom>
                      <a:noFill/>
                      <a:ln>
                        <a:noFill/>
                      </a:ln>
                      <a:extLst/>
                    </p:spPr>
                  </p:pic>
                </p:oleObj>
              </mc:Fallback>
            </mc:AlternateContent>
          </a:graphicData>
        </a:graphic>
      </p:graphicFrame>
      <p:graphicFrame>
        <p:nvGraphicFramePr>
          <p:cNvPr id="198664" name="Object 8">
            <a:extLst>
              <a:ext uri="{FF2B5EF4-FFF2-40B4-BE49-F238E27FC236}">
                <a16:creationId xmlns:a16="http://schemas.microsoft.com/office/drawing/2014/main" id="{3E049994-E504-4A85-A188-AA7D072F9FF4}"/>
              </a:ext>
            </a:extLst>
          </p:cNvPr>
          <p:cNvGraphicFramePr>
            <a:graphicFrameLocks noChangeAspect="1"/>
          </p:cNvGraphicFramePr>
          <p:nvPr>
            <p:extLst>
              <p:ext uri="{D42A27DB-BD31-4B8C-83A1-F6EECF244321}">
                <p14:modId xmlns:p14="http://schemas.microsoft.com/office/powerpoint/2010/main" val="2057909320"/>
              </p:ext>
            </p:extLst>
          </p:nvPr>
        </p:nvGraphicFramePr>
        <p:xfrm>
          <a:off x="1169987" y="4267200"/>
          <a:ext cx="2335213" cy="657225"/>
        </p:xfrm>
        <a:graphic>
          <a:graphicData uri="http://schemas.openxmlformats.org/presentationml/2006/ole">
            <mc:AlternateContent xmlns:mc="http://schemas.openxmlformats.org/markup-compatibility/2006">
              <mc:Choice xmlns:v="urn:schemas-microsoft-com:vml" Requires="v">
                <p:oleObj spid="_x0000_s35084" name="Equation" r:id="rId11" imgW="774360" imgH="228600" progId="Equation.DSMT4">
                  <p:embed/>
                </p:oleObj>
              </mc:Choice>
              <mc:Fallback>
                <p:oleObj name="Equation" r:id="rId11" imgW="774360" imgH="228600" progId="Equation.DSMT4">
                  <p:embed/>
                  <p:pic>
                    <p:nvPicPr>
                      <p:cNvPr id="0" name="Object 8"/>
                      <p:cNvPicPr>
                        <a:picLocks noChangeAspect="1" noChangeArrowheads="1"/>
                      </p:cNvPicPr>
                      <p:nvPr/>
                    </p:nvPicPr>
                    <p:blipFill>
                      <a:blip r:embed="rId12"/>
                      <a:srcRect/>
                      <a:stretch>
                        <a:fillRect/>
                      </a:stretch>
                    </p:blipFill>
                    <p:spPr bwMode="auto">
                      <a:xfrm>
                        <a:off x="1169987" y="4267200"/>
                        <a:ext cx="2335213" cy="657225"/>
                      </a:xfrm>
                      <a:prstGeom prst="rect">
                        <a:avLst/>
                      </a:prstGeom>
                      <a:noFill/>
                      <a:ln>
                        <a:noFill/>
                      </a:ln>
                      <a:extLst/>
                    </p:spPr>
                  </p:pic>
                </p:oleObj>
              </mc:Fallback>
            </mc:AlternateContent>
          </a:graphicData>
        </a:graphic>
      </p:graphicFrame>
      <p:graphicFrame>
        <p:nvGraphicFramePr>
          <p:cNvPr id="198665" name="Object 9">
            <a:extLst>
              <a:ext uri="{FF2B5EF4-FFF2-40B4-BE49-F238E27FC236}">
                <a16:creationId xmlns:a16="http://schemas.microsoft.com/office/drawing/2014/main" id="{DEB62D40-9BE5-4D8A-BAD5-654FD56BB396}"/>
              </a:ext>
            </a:extLst>
          </p:cNvPr>
          <p:cNvGraphicFramePr>
            <a:graphicFrameLocks noChangeAspect="1"/>
          </p:cNvGraphicFramePr>
          <p:nvPr>
            <p:extLst>
              <p:ext uri="{D42A27DB-BD31-4B8C-83A1-F6EECF244321}">
                <p14:modId xmlns:p14="http://schemas.microsoft.com/office/powerpoint/2010/main" val="973903291"/>
              </p:ext>
            </p:extLst>
          </p:nvPr>
        </p:nvGraphicFramePr>
        <p:xfrm>
          <a:off x="4832350" y="4059238"/>
          <a:ext cx="1951038" cy="1198562"/>
        </p:xfrm>
        <a:graphic>
          <a:graphicData uri="http://schemas.openxmlformats.org/presentationml/2006/ole">
            <mc:AlternateContent xmlns:mc="http://schemas.openxmlformats.org/markup-compatibility/2006">
              <mc:Choice xmlns:v="urn:schemas-microsoft-com:vml" Requires="v">
                <p:oleObj spid="_x0000_s35085" name="Equation" r:id="rId13" imgW="634680" imgH="431640" progId="Equation.DSMT4">
                  <p:embed/>
                </p:oleObj>
              </mc:Choice>
              <mc:Fallback>
                <p:oleObj name="Equation" r:id="rId13" imgW="634680" imgH="431640" progId="Equation.DSMT4">
                  <p:embed/>
                  <p:pic>
                    <p:nvPicPr>
                      <p:cNvPr id="0" name="Object 9"/>
                      <p:cNvPicPr>
                        <a:picLocks noChangeAspect="1" noChangeArrowheads="1"/>
                      </p:cNvPicPr>
                      <p:nvPr/>
                    </p:nvPicPr>
                    <p:blipFill>
                      <a:blip r:embed="rId14"/>
                      <a:srcRect/>
                      <a:stretch>
                        <a:fillRect/>
                      </a:stretch>
                    </p:blipFill>
                    <p:spPr bwMode="auto">
                      <a:xfrm>
                        <a:off x="4832350" y="4059238"/>
                        <a:ext cx="1951038" cy="1198562"/>
                      </a:xfrm>
                      <a:prstGeom prst="rect">
                        <a:avLst/>
                      </a:prstGeom>
                      <a:noFill/>
                      <a:ln>
                        <a:noFill/>
                      </a:ln>
                      <a:extLst/>
                    </p:spPr>
                  </p:pic>
                </p:oleObj>
              </mc:Fallback>
            </mc:AlternateContent>
          </a:graphicData>
        </a:graphic>
      </p:graphicFrame>
      <p:graphicFrame>
        <p:nvGraphicFramePr>
          <p:cNvPr id="198666" name="Object 10">
            <a:extLst>
              <a:ext uri="{FF2B5EF4-FFF2-40B4-BE49-F238E27FC236}">
                <a16:creationId xmlns:a16="http://schemas.microsoft.com/office/drawing/2014/main" id="{EFCC17BE-3189-4EC8-A5F0-C6530B75D8F3}"/>
              </a:ext>
            </a:extLst>
          </p:cNvPr>
          <p:cNvGraphicFramePr>
            <a:graphicFrameLocks noChangeAspect="1"/>
          </p:cNvGraphicFramePr>
          <p:nvPr>
            <p:extLst>
              <p:ext uri="{D42A27DB-BD31-4B8C-83A1-F6EECF244321}">
                <p14:modId xmlns:p14="http://schemas.microsoft.com/office/powerpoint/2010/main" val="2112736608"/>
              </p:ext>
            </p:extLst>
          </p:nvPr>
        </p:nvGraphicFramePr>
        <p:xfrm>
          <a:off x="7115175" y="685800"/>
          <a:ext cx="1581150" cy="609599"/>
        </p:xfrm>
        <a:graphic>
          <a:graphicData uri="http://schemas.openxmlformats.org/presentationml/2006/ole">
            <mc:AlternateContent xmlns:mc="http://schemas.openxmlformats.org/markup-compatibility/2006">
              <mc:Choice xmlns:v="urn:schemas-microsoft-com:vml" Requires="v">
                <p:oleObj spid="_x0000_s35086" name="Equation" r:id="rId15" imgW="596880" imgH="203040" progId="Equation.DSMT4">
                  <p:embed/>
                </p:oleObj>
              </mc:Choice>
              <mc:Fallback>
                <p:oleObj name="Equation" r:id="rId15" imgW="596880" imgH="203040" progId="Equation.DSMT4">
                  <p:embed/>
                  <p:pic>
                    <p:nvPicPr>
                      <p:cNvPr id="0" name="Object 10"/>
                      <p:cNvPicPr>
                        <a:picLocks noChangeAspect="1" noChangeArrowheads="1"/>
                      </p:cNvPicPr>
                      <p:nvPr/>
                    </p:nvPicPr>
                    <p:blipFill>
                      <a:blip r:embed="rId16"/>
                      <a:srcRect/>
                      <a:stretch>
                        <a:fillRect/>
                      </a:stretch>
                    </p:blipFill>
                    <p:spPr bwMode="auto">
                      <a:xfrm>
                        <a:off x="7115175" y="685800"/>
                        <a:ext cx="1581150" cy="609599"/>
                      </a:xfrm>
                      <a:prstGeom prst="rect">
                        <a:avLst/>
                      </a:prstGeom>
                      <a:noFill/>
                      <a:ln>
                        <a:noFill/>
                      </a:ln>
                      <a:extLst/>
                    </p:spPr>
                  </p:pic>
                </p:oleObj>
              </mc:Fallback>
            </mc:AlternateContent>
          </a:graphicData>
        </a:graphic>
      </p:graphicFrame>
      <p:sp>
        <p:nvSpPr>
          <p:cNvPr id="198667" name="Rectangle 11">
            <a:extLst>
              <a:ext uri="{FF2B5EF4-FFF2-40B4-BE49-F238E27FC236}">
                <a16:creationId xmlns:a16="http://schemas.microsoft.com/office/drawing/2014/main" id="{5CBF26A5-9D11-4C97-9D6F-AD4B4DB1EE3E}"/>
              </a:ext>
            </a:extLst>
          </p:cNvPr>
          <p:cNvSpPr>
            <a:spLocks noChangeArrowheads="1"/>
          </p:cNvSpPr>
          <p:nvPr/>
        </p:nvSpPr>
        <p:spPr bwMode="auto">
          <a:xfrm>
            <a:off x="533400" y="5076825"/>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 typeface="Wingdings 2" panose="05020102010507070707" pitchFamily="18" charset="2"/>
              <a:buNone/>
            </a:pPr>
            <a:r>
              <a:rPr lang="zh-CN" altLang="en-US"/>
              <a:t>结论：</a:t>
            </a:r>
          </a:p>
          <a:p>
            <a:pPr eaLnBrk="1" hangingPunct="1">
              <a:spcBef>
                <a:spcPct val="0"/>
              </a:spcBef>
              <a:buFont typeface="Wingdings 2" panose="05020102010507070707" pitchFamily="18" charset="2"/>
              <a:buNone/>
            </a:pPr>
            <a:r>
              <a:rPr lang="en-US" altLang="zh-CN"/>
              <a:t>t</a:t>
            </a:r>
            <a:r>
              <a:rPr lang="en-US" altLang="zh-CN" baseline="-25000"/>
              <a:t>r</a:t>
            </a:r>
            <a:r>
              <a:rPr lang="zh-CN" altLang="en-US"/>
              <a:t>与有阻尼振荡频率</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d</a:t>
            </a:r>
            <a:r>
              <a:rPr lang="zh-CN" altLang="en-US"/>
              <a:t>成反比。因此</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d</a:t>
            </a:r>
            <a:r>
              <a:rPr lang="zh-CN" altLang="en-US">
                <a:latin typeface="Times New Roman" panose="02020603050405020304" pitchFamily="18" charset="0"/>
              </a:rPr>
              <a:t>应</a:t>
            </a:r>
            <a:r>
              <a:rPr lang="zh-CN" altLang="en-US"/>
              <a:t>当越大越好。</a:t>
            </a:r>
          </a:p>
          <a:p>
            <a:pPr eaLnBrk="1" hangingPunct="1">
              <a:spcBef>
                <a:spcPct val="0"/>
              </a:spcBef>
              <a:buFont typeface="Wingdings 2" panose="05020102010507070707" pitchFamily="18" charset="2"/>
              <a:buNone/>
            </a:pPr>
            <a:r>
              <a:rPr lang="en-US" altLang="zh-CN">
                <a:latin typeface="Symbol" panose="05050102010706020507" pitchFamily="18" charset="2"/>
                <a:cs typeface="Times New Roman" panose="02020603050405020304" pitchFamily="18" charset="0"/>
              </a:rPr>
              <a:t>z</a:t>
            </a:r>
            <a:r>
              <a:rPr lang="zh-CN" altLang="en-US"/>
              <a:t>一定，</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n</a:t>
            </a:r>
            <a:r>
              <a:rPr lang="zh-CN" altLang="en-US"/>
              <a:t>必须加大；</a:t>
            </a:r>
          </a:p>
          <a:p>
            <a:pPr eaLnBrk="1" hangingPunct="1">
              <a:spcBef>
                <a:spcPct val="0"/>
              </a:spcBef>
              <a:buFont typeface="Wingdings 2" panose="05020102010507070707" pitchFamily="18" charset="2"/>
              <a:buNone/>
            </a:pPr>
            <a:r>
              <a:rPr lang="zh-CN" altLang="en-US"/>
              <a:t>若</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n</a:t>
            </a:r>
            <a:r>
              <a:rPr lang="zh-CN" altLang="en-US"/>
              <a:t>为固定值，则</a:t>
            </a:r>
            <a:r>
              <a:rPr lang="en-US" altLang="zh-CN">
                <a:latin typeface="Symbol" panose="05050102010706020507" pitchFamily="18" charset="2"/>
                <a:cs typeface="Times New Roman" panose="02020603050405020304" pitchFamily="18" charset="0"/>
              </a:rPr>
              <a:t>z</a:t>
            </a:r>
            <a:r>
              <a:rPr lang="zh-CN" altLang="en-US"/>
              <a:t>越小，</a:t>
            </a:r>
            <a:r>
              <a:rPr lang="en-US" altLang="zh-CN"/>
              <a:t>t</a:t>
            </a:r>
            <a:r>
              <a:rPr lang="en-US" altLang="zh-CN" baseline="-25000"/>
              <a:t>r</a:t>
            </a:r>
            <a:r>
              <a:rPr lang="zh-CN" altLang="en-US"/>
              <a:t>也越小。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blinds(horizontal)">
                                      <p:cBhvr>
                                        <p:cTn id="7" dur="500"/>
                                        <p:tgtEl>
                                          <p:spTgt spid="198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98666"/>
                                        </p:tgtEl>
                                        <p:attrNameLst>
                                          <p:attrName>style.visibility</p:attrName>
                                        </p:attrNameLst>
                                      </p:cBhvr>
                                      <p:to>
                                        <p:strVal val="visible"/>
                                      </p:to>
                                    </p:set>
                                    <p:anim calcmode="lin" valueType="num">
                                      <p:cBhvr additive="base">
                                        <p:cTn id="12" dur="500" fill="hold"/>
                                        <p:tgtEl>
                                          <p:spTgt spid="198666"/>
                                        </p:tgtEl>
                                        <p:attrNameLst>
                                          <p:attrName>ppt_x</p:attrName>
                                        </p:attrNameLst>
                                      </p:cBhvr>
                                      <p:tavLst>
                                        <p:tav tm="0">
                                          <p:val>
                                            <p:strVal val="0-#ppt_w/2"/>
                                          </p:val>
                                        </p:tav>
                                        <p:tav tm="100000">
                                          <p:val>
                                            <p:strVal val="#ppt_x"/>
                                          </p:val>
                                        </p:tav>
                                      </p:tavLst>
                                    </p:anim>
                                    <p:anim calcmode="lin" valueType="num">
                                      <p:cBhvr additive="base">
                                        <p:cTn id="13" dur="500" fill="hold"/>
                                        <p:tgtEl>
                                          <p:spTgt spid="19866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8659">
                                            <p:txEl>
                                              <p:pRg st="0" end="0"/>
                                            </p:txEl>
                                          </p:spTgt>
                                        </p:tgtEl>
                                        <p:attrNameLst>
                                          <p:attrName>style.visibility</p:attrName>
                                        </p:attrNameLst>
                                      </p:cBhvr>
                                      <p:to>
                                        <p:strVal val="visible"/>
                                      </p:to>
                                    </p:set>
                                    <p:animEffect transition="in" filter="blinds(horizontal)">
                                      <p:cBhvr>
                                        <p:cTn id="18" dur="500"/>
                                        <p:tgtEl>
                                          <p:spTgt spid="19865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23" dur="500"/>
                                        <p:tgtEl>
                                          <p:spTgt spid="19865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8661"/>
                                        </p:tgtEl>
                                        <p:attrNameLst>
                                          <p:attrName>style.visibility</p:attrName>
                                        </p:attrNameLst>
                                      </p:cBhvr>
                                      <p:to>
                                        <p:strVal val="visible"/>
                                      </p:to>
                                    </p:set>
                                    <p:animEffect transition="in" filter="blinds(horizontal)">
                                      <p:cBhvr>
                                        <p:cTn id="28" dur="500"/>
                                        <p:tgtEl>
                                          <p:spTgt spid="1986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98662"/>
                                        </p:tgtEl>
                                        <p:attrNameLst>
                                          <p:attrName>style.visibility</p:attrName>
                                        </p:attrNameLst>
                                      </p:cBhvr>
                                      <p:to>
                                        <p:strVal val="visible"/>
                                      </p:to>
                                    </p:set>
                                    <p:animEffect transition="in" filter="blinds(horizontal)">
                                      <p:cBhvr>
                                        <p:cTn id="33" dur="500"/>
                                        <p:tgtEl>
                                          <p:spTgt spid="1986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98663"/>
                                        </p:tgtEl>
                                        <p:attrNameLst>
                                          <p:attrName>style.visibility</p:attrName>
                                        </p:attrNameLst>
                                      </p:cBhvr>
                                      <p:to>
                                        <p:strVal val="visible"/>
                                      </p:to>
                                    </p:set>
                                    <p:animEffect transition="in" filter="blinds(horizontal)">
                                      <p:cBhvr>
                                        <p:cTn id="38" dur="500"/>
                                        <p:tgtEl>
                                          <p:spTgt spid="1986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98664"/>
                                        </p:tgtEl>
                                        <p:attrNameLst>
                                          <p:attrName>style.visibility</p:attrName>
                                        </p:attrNameLst>
                                      </p:cBhvr>
                                      <p:to>
                                        <p:strVal val="visible"/>
                                      </p:to>
                                    </p:set>
                                    <p:animEffect transition="in" filter="blinds(horizontal)">
                                      <p:cBhvr>
                                        <p:cTn id="43" dur="500"/>
                                        <p:tgtEl>
                                          <p:spTgt spid="1986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198665"/>
                                        </p:tgtEl>
                                        <p:attrNameLst>
                                          <p:attrName>style.visibility</p:attrName>
                                        </p:attrNameLst>
                                      </p:cBhvr>
                                      <p:to>
                                        <p:strVal val="visible"/>
                                      </p:to>
                                    </p:set>
                                    <p:animEffect transition="in" filter="box(in)">
                                      <p:cBhvr>
                                        <p:cTn id="48" dur="500"/>
                                        <p:tgtEl>
                                          <p:spTgt spid="1986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98667">
                                            <p:txEl>
                                              <p:pRg st="0" end="0"/>
                                            </p:txEl>
                                          </p:spTgt>
                                        </p:tgtEl>
                                        <p:attrNameLst>
                                          <p:attrName>style.visibility</p:attrName>
                                        </p:attrNameLst>
                                      </p:cBhvr>
                                      <p:to>
                                        <p:strVal val="visible"/>
                                      </p:to>
                                    </p:set>
                                    <p:animEffect transition="in" filter="checkerboard(across)">
                                      <p:cBhvr>
                                        <p:cTn id="53" dur="500"/>
                                        <p:tgtEl>
                                          <p:spTgt spid="198667">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8667">
                                            <p:txEl>
                                              <p:pRg st="1" end="1"/>
                                            </p:txEl>
                                          </p:spTgt>
                                        </p:tgtEl>
                                        <p:attrNameLst>
                                          <p:attrName>style.visibility</p:attrName>
                                        </p:attrNameLst>
                                      </p:cBhvr>
                                      <p:to>
                                        <p:strVal val="visible"/>
                                      </p:to>
                                    </p:set>
                                    <p:animEffect transition="in" filter="checkerboard(across)">
                                      <p:cBhvr>
                                        <p:cTn id="58" dur="500"/>
                                        <p:tgtEl>
                                          <p:spTgt spid="198667">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98667">
                                            <p:txEl>
                                              <p:pRg st="2" end="2"/>
                                            </p:txEl>
                                          </p:spTgt>
                                        </p:tgtEl>
                                        <p:attrNameLst>
                                          <p:attrName>style.visibility</p:attrName>
                                        </p:attrNameLst>
                                      </p:cBhvr>
                                      <p:to>
                                        <p:strVal val="visible"/>
                                      </p:to>
                                    </p:set>
                                    <p:animEffect transition="in" filter="checkerboard(across)">
                                      <p:cBhvr>
                                        <p:cTn id="63" dur="500"/>
                                        <p:tgtEl>
                                          <p:spTgt spid="198667">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98667">
                                            <p:txEl>
                                              <p:pRg st="3" end="3"/>
                                            </p:txEl>
                                          </p:spTgt>
                                        </p:tgtEl>
                                        <p:attrNameLst>
                                          <p:attrName>style.visibility</p:attrName>
                                        </p:attrNameLst>
                                      </p:cBhvr>
                                      <p:to>
                                        <p:strVal val="visible"/>
                                      </p:to>
                                    </p:set>
                                    <p:animEffect transition="in" filter="checkerboard(across)">
                                      <p:cBhvr>
                                        <p:cTn id="68" dur="500"/>
                                        <p:tgtEl>
                                          <p:spTgt spid="198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91BDFDC-2E26-4BD4-8DE3-E989957A5602}"/>
              </a:ext>
            </a:extLst>
          </p:cNvPr>
          <p:cNvSpPr>
            <a:spLocks noChangeArrowheads="1"/>
          </p:cNvSpPr>
          <p:nvPr/>
        </p:nvSpPr>
        <p:spPr bwMode="auto">
          <a:xfrm>
            <a:off x="457200" y="0"/>
            <a:ext cx="226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t>2</a:t>
            </a:r>
            <a:r>
              <a:rPr lang="zh-CN" altLang="en-US"/>
              <a:t>）峰值时间</a:t>
            </a:r>
            <a:r>
              <a:rPr lang="en-US" altLang="zh-CN"/>
              <a:t>tp</a:t>
            </a:r>
          </a:p>
        </p:txBody>
      </p:sp>
      <p:sp>
        <p:nvSpPr>
          <p:cNvPr id="199683" name="Rectangle 3">
            <a:extLst>
              <a:ext uri="{FF2B5EF4-FFF2-40B4-BE49-F238E27FC236}">
                <a16:creationId xmlns:a16="http://schemas.microsoft.com/office/drawing/2014/main" id="{70D94C4F-73E4-40A3-BA0A-2CE19F9FC4B4}"/>
              </a:ext>
            </a:extLst>
          </p:cNvPr>
          <p:cNvSpPr>
            <a:spLocks noChangeArrowheads="1"/>
          </p:cNvSpPr>
          <p:nvPr/>
        </p:nvSpPr>
        <p:spPr bwMode="auto">
          <a:xfrm>
            <a:off x="685800" y="609600"/>
            <a:ext cx="566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对</a:t>
            </a:r>
            <a:r>
              <a:rPr lang="en-US" altLang="zh-CN"/>
              <a:t>c(t)</a:t>
            </a:r>
            <a:r>
              <a:rPr lang="zh-CN" altLang="en-US"/>
              <a:t>求一阶导数，并令其为零，可得到</a:t>
            </a:r>
          </a:p>
        </p:txBody>
      </p:sp>
      <p:graphicFrame>
        <p:nvGraphicFramePr>
          <p:cNvPr id="199684" name="Object 4">
            <a:extLst>
              <a:ext uri="{FF2B5EF4-FFF2-40B4-BE49-F238E27FC236}">
                <a16:creationId xmlns:a16="http://schemas.microsoft.com/office/drawing/2014/main" id="{DDF772AC-28C7-49AB-A37B-C48931FA6F37}"/>
              </a:ext>
            </a:extLst>
          </p:cNvPr>
          <p:cNvGraphicFramePr>
            <a:graphicFrameLocks noChangeAspect="1"/>
          </p:cNvGraphicFramePr>
          <p:nvPr>
            <p:extLst>
              <p:ext uri="{D42A27DB-BD31-4B8C-83A1-F6EECF244321}">
                <p14:modId xmlns:p14="http://schemas.microsoft.com/office/powerpoint/2010/main" val="2173341290"/>
              </p:ext>
            </p:extLst>
          </p:nvPr>
        </p:nvGraphicFramePr>
        <p:xfrm>
          <a:off x="785813" y="990600"/>
          <a:ext cx="7265987" cy="784225"/>
        </p:xfrm>
        <a:graphic>
          <a:graphicData uri="http://schemas.openxmlformats.org/presentationml/2006/ole">
            <mc:AlternateContent xmlns:mc="http://schemas.openxmlformats.org/markup-compatibility/2006">
              <mc:Choice xmlns:v="urn:schemas-microsoft-com:vml" Requires="v">
                <p:oleObj spid="_x0000_s36063" name="Equation" r:id="rId3" imgW="2273040" imgH="228600" progId="Equation.DSMT4">
                  <p:embed/>
                </p:oleObj>
              </mc:Choice>
              <mc:Fallback>
                <p:oleObj name="Equation" r:id="rId3" imgW="2273040" imgH="228600" progId="Equation.DSMT4">
                  <p:embed/>
                  <p:pic>
                    <p:nvPicPr>
                      <p:cNvPr id="0" name="Object 4"/>
                      <p:cNvPicPr>
                        <a:picLocks noChangeAspect="1" noChangeArrowheads="1"/>
                      </p:cNvPicPr>
                      <p:nvPr/>
                    </p:nvPicPr>
                    <p:blipFill>
                      <a:blip r:embed="rId4"/>
                      <a:srcRect/>
                      <a:stretch>
                        <a:fillRect/>
                      </a:stretch>
                    </p:blipFill>
                    <p:spPr bwMode="auto">
                      <a:xfrm>
                        <a:off x="785813" y="990600"/>
                        <a:ext cx="7265987" cy="784225"/>
                      </a:xfrm>
                      <a:prstGeom prst="rect">
                        <a:avLst/>
                      </a:prstGeom>
                      <a:noFill/>
                      <a:ln>
                        <a:noFill/>
                      </a:ln>
                      <a:extLst/>
                    </p:spPr>
                  </p:pic>
                </p:oleObj>
              </mc:Fallback>
            </mc:AlternateContent>
          </a:graphicData>
        </a:graphic>
      </p:graphicFrame>
      <p:graphicFrame>
        <p:nvGraphicFramePr>
          <p:cNvPr id="199685" name="Object 5">
            <a:extLst>
              <a:ext uri="{FF2B5EF4-FFF2-40B4-BE49-F238E27FC236}">
                <a16:creationId xmlns:a16="http://schemas.microsoft.com/office/drawing/2014/main" id="{F49313A4-DCD5-47E8-A86C-57DBC20ACF47}"/>
              </a:ext>
            </a:extLst>
          </p:cNvPr>
          <p:cNvGraphicFramePr>
            <a:graphicFrameLocks noChangeAspect="1"/>
          </p:cNvGraphicFramePr>
          <p:nvPr>
            <p:extLst>
              <p:ext uri="{D42A27DB-BD31-4B8C-83A1-F6EECF244321}">
                <p14:modId xmlns:p14="http://schemas.microsoft.com/office/powerpoint/2010/main" val="236696103"/>
              </p:ext>
            </p:extLst>
          </p:nvPr>
        </p:nvGraphicFramePr>
        <p:xfrm>
          <a:off x="2301875" y="4301813"/>
          <a:ext cx="3032125" cy="1302062"/>
        </p:xfrm>
        <a:graphic>
          <a:graphicData uri="http://schemas.openxmlformats.org/presentationml/2006/ole">
            <mc:AlternateContent xmlns:mc="http://schemas.openxmlformats.org/markup-compatibility/2006">
              <mc:Choice xmlns:v="urn:schemas-microsoft-com:vml" Requires="v">
                <p:oleObj spid="_x0000_s36064" name="Equation" r:id="rId5" imgW="1307880" imgH="469800" progId="Equation.DSMT4">
                  <p:embed/>
                </p:oleObj>
              </mc:Choice>
              <mc:Fallback>
                <p:oleObj name="Equation" r:id="rId5" imgW="1307880" imgH="469800" progId="Equation.DSMT4">
                  <p:embed/>
                  <p:pic>
                    <p:nvPicPr>
                      <p:cNvPr id="0" name="Object 5"/>
                      <p:cNvPicPr>
                        <a:picLocks noChangeAspect="1" noChangeArrowheads="1"/>
                      </p:cNvPicPr>
                      <p:nvPr/>
                    </p:nvPicPr>
                    <p:blipFill>
                      <a:blip r:embed="rId6"/>
                      <a:srcRect/>
                      <a:stretch>
                        <a:fillRect/>
                      </a:stretch>
                    </p:blipFill>
                    <p:spPr bwMode="auto">
                      <a:xfrm>
                        <a:off x="2301875" y="4301813"/>
                        <a:ext cx="3032125" cy="1302062"/>
                      </a:xfrm>
                      <a:prstGeom prst="rect">
                        <a:avLst/>
                      </a:prstGeom>
                      <a:noFill/>
                      <a:ln>
                        <a:noFill/>
                      </a:ln>
                      <a:extLst/>
                    </p:spPr>
                  </p:pic>
                </p:oleObj>
              </mc:Fallback>
            </mc:AlternateContent>
          </a:graphicData>
        </a:graphic>
      </p:graphicFrame>
      <p:graphicFrame>
        <p:nvGraphicFramePr>
          <p:cNvPr id="199686" name="Object 6">
            <a:extLst>
              <a:ext uri="{FF2B5EF4-FFF2-40B4-BE49-F238E27FC236}">
                <a16:creationId xmlns:a16="http://schemas.microsoft.com/office/drawing/2014/main" id="{74B02F5D-1F37-4AF1-AA61-F8A2D64C34AB}"/>
              </a:ext>
            </a:extLst>
          </p:cNvPr>
          <p:cNvGraphicFramePr>
            <a:graphicFrameLocks noChangeAspect="1"/>
          </p:cNvGraphicFramePr>
          <p:nvPr>
            <p:extLst>
              <p:ext uri="{D42A27DB-BD31-4B8C-83A1-F6EECF244321}">
                <p14:modId xmlns:p14="http://schemas.microsoft.com/office/powerpoint/2010/main" val="3679329577"/>
              </p:ext>
            </p:extLst>
          </p:nvPr>
        </p:nvGraphicFramePr>
        <p:xfrm>
          <a:off x="1473993" y="1843087"/>
          <a:ext cx="5129213" cy="1357313"/>
        </p:xfrm>
        <a:graphic>
          <a:graphicData uri="http://schemas.openxmlformats.org/presentationml/2006/ole">
            <mc:AlternateContent xmlns:mc="http://schemas.openxmlformats.org/markup-compatibility/2006">
              <mc:Choice xmlns:v="urn:schemas-microsoft-com:vml" Requires="v">
                <p:oleObj spid="_x0000_s36065" name="Equation" r:id="rId7" imgW="1815840" imgH="495000" progId="Equation.DSMT4">
                  <p:embed/>
                </p:oleObj>
              </mc:Choice>
              <mc:Fallback>
                <p:oleObj name="Equation" r:id="rId7" imgW="1815840" imgH="495000" progId="Equation.DSMT4">
                  <p:embed/>
                  <p:pic>
                    <p:nvPicPr>
                      <p:cNvPr id="0" name="Object 6"/>
                      <p:cNvPicPr>
                        <a:picLocks noChangeAspect="1" noChangeArrowheads="1"/>
                      </p:cNvPicPr>
                      <p:nvPr/>
                    </p:nvPicPr>
                    <p:blipFill>
                      <a:blip r:embed="rId8"/>
                      <a:srcRect/>
                      <a:stretch>
                        <a:fillRect/>
                      </a:stretch>
                    </p:blipFill>
                    <p:spPr bwMode="auto">
                      <a:xfrm>
                        <a:off x="1473993" y="1843087"/>
                        <a:ext cx="5129213" cy="1357313"/>
                      </a:xfrm>
                      <a:prstGeom prst="rect">
                        <a:avLst/>
                      </a:prstGeom>
                      <a:noFill/>
                      <a:ln>
                        <a:noFill/>
                      </a:ln>
                      <a:extLst/>
                    </p:spPr>
                  </p:pic>
                </p:oleObj>
              </mc:Fallback>
            </mc:AlternateContent>
          </a:graphicData>
        </a:graphic>
      </p:graphicFrame>
      <p:sp>
        <p:nvSpPr>
          <p:cNvPr id="199687" name="Rectangle 7">
            <a:extLst>
              <a:ext uri="{FF2B5EF4-FFF2-40B4-BE49-F238E27FC236}">
                <a16:creationId xmlns:a16="http://schemas.microsoft.com/office/drawing/2014/main" id="{3A96CC7F-FAFB-427F-9655-4264876256B7}"/>
              </a:ext>
            </a:extLst>
          </p:cNvPr>
          <p:cNvSpPr>
            <a:spLocks noChangeArrowheads="1"/>
          </p:cNvSpPr>
          <p:nvPr/>
        </p:nvSpPr>
        <p:spPr bwMode="auto">
          <a:xfrm>
            <a:off x="0" y="5638800"/>
            <a:ext cx="8763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结论：峰值时间</a:t>
            </a:r>
            <a:r>
              <a:rPr lang="en-US" altLang="zh-CN"/>
              <a:t>t</a:t>
            </a:r>
            <a:r>
              <a:rPr lang="en-US" altLang="zh-CN" baseline="-25000"/>
              <a:t>p</a:t>
            </a:r>
            <a:r>
              <a:rPr lang="zh-CN" altLang="en-US"/>
              <a:t>与有阻尼振荡频率</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d</a:t>
            </a:r>
            <a:r>
              <a:rPr lang="zh-CN" altLang="en-US"/>
              <a:t>成反比；</a:t>
            </a:r>
          </a:p>
          <a:p>
            <a:pPr eaLnBrk="1" hangingPunct="1">
              <a:buClrTx/>
              <a:buSzTx/>
              <a:buFontTx/>
              <a:buNone/>
            </a:pPr>
            <a:r>
              <a:rPr lang="zh-CN" altLang="en-US"/>
              <a:t>           当</a:t>
            </a:r>
            <a:r>
              <a:rPr lang="en-US" altLang="zh-CN">
                <a:latin typeface="Symbol" panose="05050102010706020507" pitchFamily="18" charset="2"/>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n</a:t>
            </a:r>
            <a:r>
              <a:rPr lang="zh-CN" altLang="en-US"/>
              <a:t>一定</a:t>
            </a:r>
            <a:r>
              <a:rPr lang="en-US" altLang="zh-CN"/>
              <a:t>, </a:t>
            </a:r>
            <a:r>
              <a:rPr lang="en-US" altLang="zh-CN">
                <a:latin typeface="Symbol" panose="05050102010706020507" pitchFamily="18" charset="2"/>
                <a:cs typeface="Times New Roman" panose="02020603050405020304" pitchFamily="18" charset="0"/>
              </a:rPr>
              <a:t>z</a:t>
            </a:r>
            <a:r>
              <a:rPr lang="zh-CN" altLang="en-US"/>
              <a:t>越小，</a:t>
            </a:r>
            <a:r>
              <a:rPr lang="en-US" altLang="zh-CN"/>
              <a:t>t</a:t>
            </a:r>
            <a:r>
              <a:rPr lang="en-US" altLang="zh-CN" baseline="-25000"/>
              <a:t>p</a:t>
            </a:r>
            <a:r>
              <a:rPr lang="zh-CN" altLang="en-US"/>
              <a:t>也越小。</a:t>
            </a:r>
          </a:p>
        </p:txBody>
      </p:sp>
      <p:sp>
        <p:nvSpPr>
          <p:cNvPr id="199688" name="Rectangle 8">
            <a:extLst>
              <a:ext uri="{FF2B5EF4-FFF2-40B4-BE49-F238E27FC236}">
                <a16:creationId xmlns:a16="http://schemas.microsoft.com/office/drawing/2014/main" id="{7C90808A-C098-4FF6-83CB-470A8BAD8A27}"/>
              </a:ext>
            </a:extLst>
          </p:cNvPr>
          <p:cNvSpPr>
            <a:spLocks noChangeArrowheads="1"/>
          </p:cNvSpPr>
          <p:nvPr/>
        </p:nvSpPr>
        <p:spPr bwMode="auto">
          <a:xfrm>
            <a:off x="0" y="3733800"/>
            <a:ext cx="348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到达第一个峰值时，</a:t>
            </a:r>
            <a:r>
              <a:rPr lang="en-US" altLang="zh-CN"/>
              <a:t>n=1</a:t>
            </a:r>
          </a:p>
        </p:txBody>
      </p:sp>
      <p:sp>
        <p:nvSpPr>
          <p:cNvPr id="199689" name="Rectangle 9">
            <a:extLst>
              <a:ext uri="{FF2B5EF4-FFF2-40B4-BE49-F238E27FC236}">
                <a16:creationId xmlns:a16="http://schemas.microsoft.com/office/drawing/2014/main" id="{2DEAD39B-DC92-46F6-A90F-2886CED9EF08}"/>
              </a:ext>
            </a:extLst>
          </p:cNvPr>
          <p:cNvSpPr>
            <a:spLocks noChangeArrowheads="1"/>
          </p:cNvSpPr>
          <p:nvPr/>
        </p:nvSpPr>
        <p:spPr bwMode="auto">
          <a:xfrm>
            <a:off x="762000" y="4648200"/>
            <a:ext cx="803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所以</a:t>
            </a:r>
          </a:p>
        </p:txBody>
      </p:sp>
      <p:graphicFrame>
        <p:nvGraphicFramePr>
          <p:cNvPr id="199690" name="Object 10">
            <a:extLst>
              <a:ext uri="{FF2B5EF4-FFF2-40B4-BE49-F238E27FC236}">
                <a16:creationId xmlns:a16="http://schemas.microsoft.com/office/drawing/2014/main" id="{48FE8C79-F31E-4AF0-A1DB-C2DBC2438956}"/>
              </a:ext>
            </a:extLst>
          </p:cNvPr>
          <p:cNvGraphicFramePr>
            <a:graphicFrameLocks noChangeAspect="1"/>
          </p:cNvGraphicFramePr>
          <p:nvPr>
            <p:extLst>
              <p:ext uri="{D42A27DB-BD31-4B8C-83A1-F6EECF244321}">
                <p14:modId xmlns:p14="http://schemas.microsoft.com/office/powerpoint/2010/main" val="287401874"/>
              </p:ext>
            </p:extLst>
          </p:nvPr>
        </p:nvGraphicFramePr>
        <p:xfrm>
          <a:off x="6583362" y="2225675"/>
          <a:ext cx="1493838" cy="669925"/>
        </p:xfrm>
        <a:graphic>
          <a:graphicData uri="http://schemas.openxmlformats.org/presentationml/2006/ole">
            <mc:AlternateContent xmlns:mc="http://schemas.openxmlformats.org/markup-compatibility/2006">
              <mc:Choice xmlns:v="urn:schemas-microsoft-com:vml" Requires="v">
                <p:oleObj spid="_x0000_s36066" name="Equation" r:id="rId9" imgW="457200" imgH="203040" progId="Equation.DSMT4">
                  <p:embed/>
                </p:oleObj>
              </mc:Choice>
              <mc:Fallback>
                <p:oleObj name="Equation" r:id="rId9" imgW="457200" imgH="203040" progId="Equation.DSMT4">
                  <p:embed/>
                  <p:pic>
                    <p:nvPicPr>
                      <p:cNvPr id="0" name="Object 10"/>
                      <p:cNvPicPr>
                        <a:picLocks noChangeAspect="1" noChangeArrowheads="1"/>
                      </p:cNvPicPr>
                      <p:nvPr/>
                    </p:nvPicPr>
                    <p:blipFill>
                      <a:blip r:embed="rId10"/>
                      <a:srcRect/>
                      <a:stretch>
                        <a:fillRect/>
                      </a:stretch>
                    </p:blipFill>
                    <p:spPr bwMode="auto">
                      <a:xfrm>
                        <a:off x="6583362" y="2225675"/>
                        <a:ext cx="1493838" cy="669925"/>
                      </a:xfrm>
                      <a:prstGeom prst="rect">
                        <a:avLst/>
                      </a:prstGeom>
                      <a:noFill/>
                      <a:ln>
                        <a:noFill/>
                      </a:ln>
                      <a:extLst/>
                    </p:spPr>
                  </p:pic>
                </p:oleObj>
              </mc:Fallback>
            </mc:AlternateContent>
          </a:graphicData>
        </a:graphic>
      </p:graphicFrame>
      <p:graphicFrame>
        <p:nvGraphicFramePr>
          <p:cNvPr id="199691" name="Object 11">
            <a:extLst>
              <a:ext uri="{FF2B5EF4-FFF2-40B4-BE49-F238E27FC236}">
                <a16:creationId xmlns:a16="http://schemas.microsoft.com/office/drawing/2014/main" id="{A5896457-4BCA-470E-AEF4-764174ACF649}"/>
              </a:ext>
            </a:extLst>
          </p:cNvPr>
          <p:cNvGraphicFramePr>
            <a:graphicFrameLocks noChangeAspect="1"/>
          </p:cNvGraphicFramePr>
          <p:nvPr>
            <p:extLst>
              <p:ext uri="{D42A27DB-BD31-4B8C-83A1-F6EECF244321}">
                <p14:modId xmlns:p14="http://schemas.microsoft.com/office/powerpoint/2010/main" val="1675212537"/>
              </p:ext>
            </p:extLst>
          </p:nvPr>
        </p:nvGraphicFramePr>
        <p:xfrm>
          <a:off x="2994025" y="3124200"/>
          <a:ext cx="1706563" cy="663575"/>
        </p:xfrm>
        <a:graphic>
          <a:graphicData uri="http://schemas.openxmlformats.org/presentationml/2006/ole">
            <mc:AlternateContent xmlns:mc="http://schemas.openxmlformats.org/markup-compatibility/2006">
              <mc:Choice xmlns:v="urn:schemas-microsoft-com:vml" Requires="v">
                <p:oleObj spid="_x0000_s36067" name="Equation" r:id="rId11" imgW="583920" imgH="228600" progId="Equation.DSMT4">
                  <p:embed/>
                </p:oleObj>
              </mc:Choice>
              <mc:Fallback>
                <p:oleObj name="Equation" r:id="rId11" imgW="583920" imgH="228600" progId="Equation.DSMT4">
                  <p:embed/>
                  <p:pic>
                    <p:nvPicPr>
                      <p:cNvPr id="0" name="Object 11"/>
                      <p:cNvPicPr>
                        <a:picLocks noChangeAspect="1" noChangeArrowheads="1"/>
                      </p:cNvPicPr>
                      <p:nvPr/>
                    </p:nvPicPr>
                    <p:blipFill>
                      <a:blip r:embed="rId12"/>
                      <a:srcRect/>
                      <a:stretch>
                        <a:fillRect/>
                      </a:stretch>
                    </p:blipFill>
                    <p:spPr bwMode="auto">
                      <a:xfrm>
                        <a:off x="2994025" y="3124200"/>
                        <a:ext cx="1706563" cy="663575"/>
                      </a:xfrm>
                      <a:prstGeom prst="rect">
                        <a:avLst/>
                      </a:prstGeom>
                      <a:noFill/>
                      <a:ln>
                        <a:noFill/>
                      </a:ln>
                      <a:extLst/>
                    </p:spPr>
                  </p:pic>
                </p:oleObj>
              </mc:Fallback>
            </mc:AlternateContent>
          </a:graphicData>
        </a:graphic>
      </p:graphicFrame>
      <p:graphicFrame>
        <p:nvGraphicFramePr>
          <p:cNvPr id="199692" name="Object 12">
            <a:extLst>
              <a:ext uri="{FF2B5EF4-FFF2-40B4-BE49-F238E27FC236}">
                <a16:creationId xmlns:a16="http://schemas.microsoft.com/office/drawing/2014/main" id="{B0F51D39-13DE-4F87-9846-1AF768AF100C}"/>
              </a:ext>
            </a:extLst>
          </p:cNvPr>
          <p:cNvGraphicFramePr>
            <a:graphicFrameLocks noChangeAspect="1"/>
          </p:cNvGraphicFramePr>
          <p:nvPr>
            <p:extLst>
              <p:ext uri="{D42A27DB-BD31-4B8C-83A1-F6EECF244321}">
                <p14:modId xmlns:p14="http://schemas.microsoft.com/office/powerpoint/2010/main" val="3312462730"/>
              </p:ext>
            </p:extLst>
          </p:nvPr>
        </p:nvGraphicFramePr>
        <p:xfrm>
          <a:off x="4033838" y="3657600"/>
          <a:ext cx="1701800" cy="715963"/>
        </p:xfrm>
        <a:graphic>
          <a:graphicData uri="http://schemas.openxmlformats.org/presentationml/2006/ole">
            <mc:AlternateContent xmlns:mc="http://schemas.openxmlformats.org/markup-compatibility/2006">
              <mc:Choice xmlns:v="urn:schemas-microsoft-com:vml" Requires="v">
                <p:oleObj spid="_x0000_s36068" name="Equation" r:id="rId13" imgW="571320" imgH="241200" progId="Equation.DSMT4">
                  <p:embed/>
                </p:oleObj>
              </mc:Choice>
              <mc:Fallback>
                <p:oleObj name="Equation" r:id="rId13" imgW="571320" imgH="241200" progId="Equation.DSMT4">
                  <p:embed/>
                  <p:pic>
                    <p:nvPicPr>
                      <p:cNvPr id="0" name="Object 12"/>
                      <p:cNvPicPr>
                        <a:picLocks noChangeAspect="1" noChangeArrowheads="1"/>
                      </p:cNvPicPr>
                      <p:nvPr/>
                    </p:nvPicPr>
                    <p:blipFill>
                      <a:blip r:embed="rId14"/>
                      <a:srcRect/>
                      <a:stretch>
                        <a:fillRect/>
                      </a:stretch>
                    </p:blipFill>
                    <p:spPr bwMode="auto">
                      <a:xfrm>
                        <a:off x="4033838" y="3657600"/>
                        <a:ext cx="1701800" cy="715963"/>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ox(in)">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9684"/>
                                        </p:tgtEl>
                                        <p:attrNameLst>
                                          <p:attrName>style.visibility</p:attrName>
                                        </p:attrNameLst>
                                      </p:cBhvr>
                                      <p:to>
                                        <p:strVal val="visible"/>
                                      </p:to>
                                    </p:set>
                                    <p:animEffect transition="in" filter="box(in)">
                                      <p:cBhvr>
                                        <p:cTn id="12" dur="500"/>
                                        <p:tgtEl>
                                          <p:spTgt spid="199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199686"/>
                                        </p:tgtEl>
                                        <p:attrNameLst>
                                          <p:attrName>style.visibility</p:attrName>
                                        </p:attrNameLst>
                                      </p:cBhvr>
                                      <p:to>
                                        <p:strVal val="visible"/>
                                      </p:to>
                                    </p:set>
                                    <p:animEffect transition="in" filter="barn(outHorizontal)">
                                      <p:cBhvr>
                                        <p:cTn id="17" dur="500"/>
                                        <p:tgtEl>
                                          <p:spTgt spid="199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199690"/>
                                        </p:tgtEl>
                                        <p:attrNameLst>
                                          <p:attrName>style.visibility</p:attrName>
                                        </p:attrNameLst>
                                      </p:cBhvr>
                                      <p:to>
                                        <p:strVal val="visible"/>
                                      </p:to>
                                    </p:set>
                                    <p:anim calcmode="lin" valueType="num">
                                      <p:cBhvr additive="base">
                                        <p:cTn id="22" dur="500" fill="hold"/>
                                        <p:tgtEl>
                                          <p:spTgt spid="199690"/>
                                        </p:tgtEl>
                                        <p:attrNameLst>
                                          <p:attrName>ppt_x</p:attrName>
                                        </p:attrNameLst>
                                      </p:cBhvr>
                                      <p:tavLst>
                                        <p:tav tm="0">
                                          <p:val>
                                            <p:strVal val="1+#ppt_w/2"/>
                                          </p:val>
                                        </p:tav>
                                        <p:tav tm="100000">
                                          <p:val>
                                            <p:strVal val="#ppt_x"/>
                                          </p:val>
                                        </p:tav>
                                      </p:tavLst>
                                    </p:anim>
                                    <p:anim calcmode="lin" valueType="num">
                                      <p:cBhvr additive="base">
                                        <p:cTn id="23" dur="500" fill="hold"/>
                                        <p:tgtEl>
                                          <p:spTgt spid="19969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99691"/>
                                        </p:tgtEl>
                                        <p:attrNameLst>
                                          <p:attrName>style.visibility</p:attrName>
                                        </p:attrNameLst>
                                      </p:cBhvr>
                                      <p:to>
                                        <p:strVal val="visible"/>
                                      </p:to>
                                    </p:set>
                                    <p:animEffect transition="in" filter="checkerboard(across)">
                                      <p:cBhvr>
                                        <p:cTn id="28" dur="500"/>
                                        <p:tgtEl>
                                          <p:spTgt spid="1996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99688">
                                            <p:txEl>
                                              <p:pRg st="0" end="0"/>
                                            </p:txEl>
                                          </p:spTgt>
                                        </p:tgtEl>
                                        <p:attrNameLst>
                                          <p:attrName>style.visibility</p:attrName>
                                        </p:attrNameLst>
                                      </p:cBhvr>
                                      <p:to>
                                        <p:strVal val="visible"/>
                                      </p:to>
                                    </p:set>
                                    <p:animEffect transition="in" filter="checkerboard(across)">
                                      <p:cBhvr>
                                        <p:cTn id="33" dur="500"/>
                                        <p:tgtEl>
                                          <p:spTgt spid="19968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99692"/>
                                        </p:tgtEl>
                                        <p:attrNameLst>
                                          <p:attrName>style.visibility</p:attrName>
                                        </p:attrNameLst>
                                      </p:cBhvr>
                                      <p:to>
                                        <p:strVal val="visible"/>
                                      </p:to>
                                    </p:set>
                                    <p:animEffect transition="in" filter="checkerboard(across)">
                                      <p:cBhvr>
                                        <p:cTn id="38" dur="500"/>
                                        <p:tgtEl>
                                          <p:spTgt spid="1996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99689">
                                            <p:txEl>
                                              <p:pRg st="0" end="0"/>
                                            </p:txEl>
                                          </p:spTgt>
                                        </p:tgtEl>
                                        <p:attrNameLst>
                                          <p:attrName>style.visibility</p:attrName>
                                        </p:attrNameLst>
                                      </p:cBhvr>
                                      <p:to>
                                        <p:strVal val="visible"/>
                                      </p:to>
                                    </p:set>
                                    <p:animEffect transition="in" filter="box(in)">
                                      <p:cBhvr>
                                        <p:cTn id="43" dur="500"/>
                                        <p:tgtEl>
                                          <p:spTgt spid="199689">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199685"/>
                                        </p:tgtEl>
                                        <p:attrNameLst>
                                          <p:attrName>style.visibility</p:attrName>
                                        </p:attrNameLst>
                                      </p:cBhvr>
                                      <p:to>
                                        <p:strVal val="visible"/>
                                      </p:to>
                                    </p:set>
                                    <p:animEffect transition="in" filter="checkerboard(across)">
                                      <p:cBhvr>
                                        <p:cTn id="48" dur="500"/>
                                        <p:tgtEl>
                                          <p:spTgt spid="19968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99687">
                                            <p:txEl>
                                              <p:pRg st="0" end="0"/>
                                            </p:txEl>
                                          </p:spTgt>
                                        </p:tgtEl>
                                        <p:attrNameLst>
                                          <p:attrName>style.visibility</p:attrName>
                                        </p:attrNameLst>
                                      </p:cBhvr>
                                      <p:to>
                                        <p:strVal val="visible"/>
                                      </p:to>
                                    </p:set>
                                    <p:animEffect transition="in" filter="checkerboard(across)">
                                      <p:cBhvr>
                                        <p:cTn id="53" dur="500"/>
                                        <p:tgtEl>
                                          <p:spTgt spid="199687">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9687">
                                            <p:txEl>
                                              <p:pRg st="1" end="1"/>
                                            </p:txEl>
                                          </p:spTgt>
                                        </p:tgtEl>
                                        <p:attrNameLst>
                                          <p:attrName>style.visibility</p:attrName>
                                        </p:attrNameLst>
                                      </p:cBhvr>
                                      <p:to>
                                        <p:strVal val="visible"/>
                                      </p:to>
                                    </p:set>
                                    <p:animEffect transition="in" filter="checkerboard(across)">
                                      <p:cBhvr>
                                        <p:cTn id="58" dur="500"/>
                                        <p:tgtEl>
                                          <p:spTgt spid="1996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7" grpId="0" build="p" autoUpdateAnimBg="0"/>
      <p:bldP spid="199688" grpId="0" build="p" autoUpdateAnimBg="0"/>
      <p:bldP spid="19968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E7F4526D-B367-4118-8032-CE6638B17C24}"/>
              </a:ext>
            </a:extLst>
          </p:cNvPr>
          <p:cNvSpPr>
            <a:spLocks noGrp="1" noRot="1" noChangeArrowheads="1"/>
          </p:cNvSpPr>
          <p:nvPr>
            <p:ph/>
          </p:nvPr>
        </p:nvSpPr>
        <p:spPr>
          <a:xfrm>
            <a:off x="304800" y="685800"/>
            <a:ext cx="4419600" cy="990600"/>
          </a:xfrm>
        </p:spPr>
        <p:txBody>
          <a:bodyPr/>
          <a:lstStyle/>
          <a:p>
            <a:pPr algn="just" eaLnBrk="1" hangingPunct="1">
              <a:buFont typeface="Wingdings 2" panose="05020102010507070707" pitchFamily="18" charset="2"/>
              <a:buNone/>
            </a:pPr>
            <a:r>
              <a:rPr lang="en-US" altLang="zh-CN">
                <a:latin typeface="宋体" panose="02010600030101010101" pitchFamily="2" charset="-122"/>
              </a:rPr>
              <a:t>1</a:t>
            </a:r>
            <a:r>
              <a:rPr lang="zh-CN" altLang="en-US">
                <a:latin typeface="宋体" panose="02010600030101010101" pitchFamily="2" charset="-122"/>
              </a:rPr>
              <a:t>、阶跃信号</a:t>
            </a:r>
            <a:r>
              <a:rPr lang="zh-CN" altLang="en-US">
                <a:latin typeface="Times New Roman" panose="02020603050405020304" pitchFamily="18" charset="0"/>
              </a:rPr>
              <a:t> </a:t>
            </a:r>
          </a:p>
          <a:p>
            <a:pPr algn="just" eaLnBrk="1" hangingPunct="1">
              <a:buFont typeface="Wingdings 2" panose="05020102010507070707" pitchFamily="18" charset="2"/>
              <a:buNone/>
            </a:pPr>
            <a:r>
              <a:rPr lang="zh-CN" altLang="en-US">
                <a:latin typeface="Times New Roman" panose="02020603050405020304" pitchFamily="18" charset="0"/>
              </a:rPr>
              <a:t>         阶跃信号的表达式为：</a:t>
            </a:r>
          </a:p>
        </p:txBody>
      </p:sp>
      <p:graphicFrame>
        <p:nvGraphicFramePr>
          <p:cNvPr id="169987" name="Object 3">
            <a:extLst>
              <a:ext uri="{FF2B5EF4-FFF2-40B4-BE49-F238E27FC236}">
                <a16:creationId xmlns:a16="http://schemas.microsoft.com/office/drawing/2014/main" id="{BBE82DB4-95E5-4315-89DC-F0B33415D90D}"/>
              </a:ext>
            </a:extLst>
          </p:cNvPr>
          <p:cNvGraphicFramePr>
            <a:graphicFrameLocks noChangeAspect="1"/>
          </p:cNvGraphicFramePr>
          <p:nvPr>
            <p:extLst>
              <p:ext uri="{D42A27DB-BD31-4B8C-83A1-F6EECF244321}">
                <p14:modId xmlns:p14="http://schemas.microsoft.com/office/powerpoint/2010/main" val="2089742570"/>
              </p:ext>
            </p:extLst>
          </p:nvPr>
        </p:nvGraphicFramePr>
        <p:xfrm>
          <a:off x="673100" y="1647174"/>
          <a:ext cx="3948112" cy="1016716"/>
        </p:xfrm>
        <a:graphic>
          <a:graphicData uri="http://schemas.openxmlformats.org/presentationml/2006/ole">
            <mc:AlternateContent xmlns:mc="http://schemas.openxmlformats.org/markup-compatibility/2006">
              <mc:Choice xmlns:v="urn:schemas-microsoft-com:vml" Requires="v">
                <p:oleObj spid="_x0000_s7319" name="Equation" r:id="rId4" imgW="1117440" imgH="457200" progId="Equation.DSMT4">
                  <p:embed/>
                </p:oleObj>
              </mc:Choice>
              <mc:Fallback>
                <p:oleObj name="Equation" r:id="rId4" imgW="1117440" imgH="457200" progId="Equation.DSMT4">
                  <p:embed/>
                  <p:pic>
                    <p:nvPicPr>
                      <p:cNvPr id="0" name="Object 3"/>
                      <p:cNvPicPr>
                        <a:picLocks noChangeAspect="1" noChangeArrowheads="1"/>
                      </p:cNvPicPr>
                      <p:nvPr/>
                    </p:nvPicPr>
                    <p:blipFill>
                      <a:blip r:embed="rId5"/>
                      <a:srcRect/>
                      <a:stretch>
                        <a:fillRect/>
                      </a:stretch>
                    </p:blipFill>
                    <p:spPr bwMode="auto">
                      <a:xfrm>
                        <a:off x="673100" y="1647174"/>
                        <a:ext cx="3948112" cy="1016716"/>
                      </a:xfrm>
                      <a:prstGeom prst="rect">
                        <a:avLst/>
                      </a:prstGeom>
                      <a:noFill/>
                      <a:ln>
                        <a:noFill/>
                      </a:ln>
                      <a:extLst/>
                    </p:spPr>
                  </p:pic>
                </p:oleObj>
              </mc:Fallback>
            </mc:AlternateContent>
          </a:graphicData>
        </a:graphic>
      </p:graphicFrame>
      <p:sp>
        <p:nvSpPr>
          <p:cNvPr id="7172" name="Rectangle 4">
            <a:extLst>
              <a:ext uri="{FF2B5EF4-FFF2-40B4-BE49-F238E27FC236}">
                <a16:creationId xmlns:a16="http://schemas.microsoft.com/office/drawing/2014/main" id="{0D26432F-6530-4D27-BAF2-D6875C66A487}"/>
              </a:ext>
            </a:extLst>
          </p:cNvPr>
          <p:cNvSpPr>
            <a:spLocks noGrp="1" noRot="1" noChangeArrowheads="1"/>
          </p:cNvSpPr>
          <p:nvPr>
            <p:ph type="title" idx="4294967295"/>
          </p:nvPr>
        </p:nvSpPr>
        <p:spPr>
          <a:xfrm>
            <a:off x="152400" y="0"/>
            <a:ext cx="8540750" cy="609600"/>
          </a:xfrm>
        </p:spPr>
        <p:txBody>
          <a:bodyPr/>
          <a:lstStyle/>
          <a:p>
            <a:pPr eaLnBrk="1" hangingPunct="1"/>
            <a:r>
              <a:rPr lang="en-US" altLang="zh-CN" sz="2800" b="1">
                <a:solidFill>
                  <a:srgbClr val="FFFF00"/>
                </a:solidFill>
                <a:latin typeface="宋体" panose="02010600030101010101" pitchFamily="2" charset="-122"/>
              </a:rPr>
              <a:t>3.2.1 </a:t>
            </a:r>
            <a:r>
              <a:rPr lang="zh-CN" altLang="en-US" sz="2800" b="1">
                <a:solidFill>
                  <a:srgbClr val="FFFF00"/>
                </a:solidFill>
                <a:latin typeface="Times New Roman" panose="02020603050405020304" pitchFamily="18" charset="0"/>
              </a:rPr>
              <a:t>典型输入信号</a:t>
            </a:r>
            <a:endParaRPr lang="zh-CN" altLang="en-US" sz="2800" b="1">
              <a:solidFill>
                <a:srgbClr val="FFFF00"/>
              </a:solidFill>
            </a:endParaRPr>
          </a:p>
        </p:txBody>
      </p:sp>
      <p:sp>
        <p:nvSpPr>
          <p:cNvPr id="169989" name="Rectangle 5">
            <a:extLst>
              <a:ext uri="{FF2B5EF4-FFF2-40B4-BE49-F238E27FC236}">
                <a16:creationId xmlns:a16="http://schemas.microsoft.com/office/drawing/2014/main" id="{EA7C689C-C2F1-4EFC-8CCD-621EE5AEBA80}"/>
              </a:ext>
            </a:extLst>
          </p:cNvPr>
          <p:cNvSpPr>
            <a:spLocks noChangeArrowheads="1"/>
          </p:cNvSpPr>
          <p:nvPr/>
        </p:nvSpPr>
        <p:spPr bwMode="auto">
          <a:xfrm>
            <a:off x="304800" y="2667000"/>
            <a:ext cx="684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当</a:t>
            </a:r>
            <a:r>
              <a:rPr lang="en-US" altLang="zh-CN"/>
              <a:t>A=1</a:t>
            </a:r>
            <a:r>
              <a:rPr lang="zh-CN" altLang="en-US"/>
              <a:t>时，则称为单位阶跃信号，常用</a:t>
            </a:r>
            <a:r>
              <a:rPr lang="en-US" altLang="zh-CN"/>
              <a:t>1(t)</a:t>
            </a:r>
            <a:r>
              <a:rPr lang="zh-CN" altLang="en-US"/>
              <a:t>表示。</a:t>
            </a:r>
          </a:p>
        </p:txBody>
      </p:sp>
      <p:graphicFrame>
        <p:nvGraphicFramePr>
          <p:cNvPr id="169990" name="Object 6">
            <a:extLst>
              <a:ext uri="{FF2B5EF4-FFF2-40B4-BE49-F238E27FC236}">
                <a16:creationId xmlns:a16="http://schemas.microsoft.com/office/drawing/2014/main" id="{A052E601-B9F1-4C33-8329-255D1B4BDDC9}"/>
              </a:ext>
            </a:extLst>
          </p:cNvPr>
          <p:cNvGraphicFramePr>
            <a:graphicFrameLocks noChangeAspect="1"/>
          </p:cNvGraphicFramePr>
          <p:nvPr/>
        </p:nvGraphicFramePr>
        <p:xfrm>
          <a:off x="5410200" y="838200"/>
          <a:ext cx="3419475" cy="1743075"/>
        </p:xfrm>
        <a:graphic>
          <a:graphicData uri="http://schemas.openxmlformats.org/presentationml/2006/ole">
            <mc:AlternateContent xmlns:mc="http://schemas.openxmlformats.org/markup-compatibility/2006">
              <mc:Choice xmlns:v="urn:schemas-microsoft-com:vml" Requires="v">
                <p:oleObj spid="_x0000_s7320" name="位图图像" r:id="rId6" imgW="3419952" imgH="1743318" progId="Paint.Picture">
                  <p:embed/>
                </p:oleObj>
              </mc:Choice>
              <mc:Fallback>
                <p:oleObj name="位图图像" r:id="rId6" imgW="3419952" imgH="1743318"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838200"/>
                        <a:ext cx="34194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1" name="Rectangle 7">
            <a:extLst>
              <a:ext uri="{FF2B5EF4-FFF2-40B4-BE49-F238E27FC236}">
                <a16:creationId xmlns:a16="http://schemas.microsoft.com/office/drawing/2014/main" id="{BFC254F2-739A-4A2B-B83C-4F7992BDB472}"/>
              </a:ext>
            </a:extLst>
          </p:cNvPr>
          <p:cNvSpPr>
            <a:spLocks noChangeArrowheads="1"/>
          </p:cNvSpPr>
          <p:nvPr/>
        </p:nvSpPr>
        <p:spPr bwMode="auto">
          <a:xfrm>
            <a:off x="228600" y="3200400"/>
            <a:ext cx="86868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宋体" panose="02010600030101010101" pitchFamily="2" charset="-122"/>
              </a:rPr>
              <a:t>2</a:t>
            </a:r>
            <a:r>
              <a:rPr lang="zh-CN" altLang="en-US">
                <a:latin typeface="宋体" panose="02010600030101010101" pitchFamily="2" charset="-122"/>
              </a:rPr>
              <a:t>、斜坡信号</a:t>
            </a:r>
          </a:p>
          <a:p>
            <a:pPr eaLnBrk="1" hangingPunct="1">
              <a:buFontTx/>
              <a:buNone/>
            </a:pPr>
            <a:r>
              <a:rPr lang="zh-CN" altLang="en-US">
                <a:latin typeface="宋体" panose="02010600030101010101" pitchFamily="2" charset="-122"/>
              </a:rPr>
              <a:t>斜坡信号在</a:t>
            </a:r>
            <a:r>
              <a:rPr lang="en-US" altLang="zh-CN"/>
              <a:t>t</a:t>
            </a:r>
            <a:r>
              <a:rPr lang="en-US" altLang="zh-CN" baseline="30000"/>
              <a:t> </a:t>
            </a:r>
            <a:r>
              <a:rPr lang="en-US" altLang="zh-CN"/>
              <a:t>=0</a:t>
            </a:r>
            <a:r>
              <a:rPr lang="zh-CN" altLang="en-US">
                <a:latin typeface="宋体" panose="02010600030101010101" pitchFamily="2" charset="-122"/>
              </a:rPr>
              <a:t>时为零，并随时间线性增加，所以也叫等速度信号。它等于阶跃信号对时间的积分，而它对时间的导数就是阶跃信号。斜坡信号的表达式为：</a:t>
            </a:r>
          </a:p>
        </p:txBody>
      </p:sp>
      <p:graphicFrame>
        <p:nvGraphicFramePr>
          <p:cNvPr id="169992" name="Object 8">
            <a:extLst>
              <a:ext uri="{FF2B5EF4-FFF2-40B4-BE49-F238E27FC236}">
                <a16:creationId xmlns:a16="http://schemas.microsoft.com/office/drawing/2014/main" id="{C738FFE1-B889-4C92-A7D5-735DA4236208}"/>
              </a:ext>
            </a:extLst>
          </p:cNvPr>
          <p:cNvGraphicFramePr>
            <a:graphicFrameLocks noChangeAspect="1"/>
          </p:cNvGraphicFramePr>
          <p:nvPr>
            <p:extLst>
              <p:ext uri="{D42A27DB-BD31-4B8C-83A1-F6EECF244321}">
                <p14:modId xmlns:p14="http://schemas.microsoft.com/office/powerpoint/2010/main" val="3206742291"/>
              </p:ext>
            </p:extLst>
          </p:nvPr>
        </p:nvGraphicFramePr>
        <p:xfrm>
          <a:off x="352425" y="4978400"/>
          <a:ext cx="4173538" cy="1092200"/>
        </p:xfrm>
        <a:graphic>
          <a:graphicData uri="http://schemas.openxmlformats.org/presentationml/2006/ole">
            <mc:AlternateContent xmlns:mc="http://schemas.openxmlformats.org/markup-compatibility/2006">
              <mc:Choice xmlns:v="urn:schemas-microsoft-com:vml" Requires="v">
                <p:oleObj spid="_x0000_s7321" name="Equation" r:id="rId8" imgW="1168200" imgH="457200" progId="Equation.DSMT4">
                  <p:embed/>
                </p:oleObj>
              </mc:Choice>
              <mc:Fallback>
                <p:oleObj name="Equation" r:id="rId8" imgW="1168200" imgH="457200" progId="Equation.DSMT4">
                  <p:embed/>
                  <p:pic>
                    <p:nvPicPr>
                      <p:cNvPr id="0" name="Object 8"/>
                      <p:cNvPicPr>
                        <a:picLocks noChangeAspect="1" noChangeArrowheads="1"/>
                      </p:cNvPicPr>
                      <p:nvPr/>
                    </p:nvPicPr>
                    <p:blipFill>
                      <a:blip r:embed="rId9"/>
                      <a:srcRect/>
                      <a:stretch>
                        <a:fillRect/>
                      </a:stretch>
                    </p:blipFill>
                    <p:spPr bwMode="auto">
                      <a:xfrm>
                        <a:off x="352425" y="4978400"/>
                        <a:ext cx="41735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3" name="Object 9">
            <a:extLst>
              <a:ext uri="{FF2B5EF4-FFF2-40B4-BE49-F238E27FC236}">
                <a16:creationId xmlns:a16="http://schemas.microsoft.com/office/drawing/2014/main" id="{2634B520-3C41-4701-BEFB-679E18B10366}"/>
              </a:ext>
            </a:extLst>
          </p:cNvPr>
          <p:cNvGraphicFramePr>
            <a:graphicFrameLocks noChangeAspect="1"/>
          </p:cNvGraphicFramePr>
          <p:nvPr/>
        </p:nvGraphicFramePr>
        <p:xfrm>
          <a:off x="5410200" y="4924425"/>
          <a:ext cx="3571875" cy="1857375"/>
        </p:xfrm>
        <a:graphic>
          <a:graphicData uri="http://schemas.openxmlformats.org/presentationml/2006/ole">
            <mc:AlternateContent xmlns:mc="http://schemas.openxmlformats.org/markup-compatibility/2006">
              <mc:Choice xmlns:v="urn:schemas-microsoft-com:vml" Requires="v">
                <p:oleObj spid="_x0000_s7322" name="位图图像" r:id="rId10" imgW="3572374" imgH="1857143" progId="Paint.Picture">
                  <p:embed/>
                </p:oleObj>
              </mc:Choice>
              <mc:Fallback>
                <p:oleObj name="位图图像" r:id="rId10" imgW="3572374" imgH="1857143" progId="Paint.Picture">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924425"/>
                        <a:ext cx="35718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4" name="Rectangle 10">
            <a:extLst>
              <a:ext uri="{FF2B5EF4-FFF2-40B4-BE49-F238E27FC236}">
                <a16:creationId xmlns:a16="http://schemas.microsoft.com/office/drawing/2014/main" id="{8AE85766-4CFD-4897-A751-5060E4483835}"/>
              </a:ext>
            </a:extLst>
          </p:cNvPr>
          <p:cNvSpPr>
            <a:spLocks noChangeArrowheads="1"/>
          </p:cNvSpPr>
          <p:nvPr/>
        </p:nvSpPr>
        <p:spPr bwMode="auto">
          <a:xfrm>
            <a:off x="228600" y="6172200"/>
            <a:ext cx="483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当</a:t>
            </a:r>
            <a:r>
              <a:rPr lang="en-US" altLang="zh-CN"/>
              <a:t>A=1</a:t>
            </a:r>
            <a:r>
              <a:rPr lang="zh-CN" altLang="en-US"/>
              <a:t>时，则称为单位斜坡信号。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9986">
                                            <p:txEl>
                                              <p:pRg st="0" end="0"/>
                                            </p:txEl>
                                          </p:spTgt>
                                        </p:tgtEl>
                                        <p:attrNameLst>
                                          <p:attrName>style.visibility</p:attrName>
                                        </p:attrNameLst>
                                      </p:cBhvr>
                                      <p:to>
                                        <p:strVal val="visible"/>
                                      </p:to>
                                    </p:set>
                                    <p:animEffect transition="in" filter="randombar(horizontal)">
                                      <p:cBhvr>
                                        <p:cTn id="7" dur="500"/>
                                        <p:tgtEl>
                                          <p:spTgt spid="169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9986">
                                            <p:txEl>
                                              <p:pRg st="1" end="1"/>
                                            </p:txEl>
                                          </p:spTgt>
                                        </p:tgtEl>
                                        <p:attrNameLst>
                                          <p:attrName>style.visibility</p:attrName>
                                        </p:attrNameLst>
                                      </p:cBhvr>
                                      <p:to>
                                        <p:strVal val="visible"/>
                                      </p:to>
                                    </p:set>
                                    <p:animEffect transition="in" filter="randombar(horizontal)">
                                      <p:cBhvr>
                                        <p:cTn id="12" dur="500"/>
                                        <p:tgtEl>
                                          <p:spTgt spid="1699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69987"/>
                                        </p:tgtEl>
                                        <p:attrNameLst>
                                          <p:attrName>style.visibility</p:attrName>
                                        </p:attrNameLst>
                                      </p:cBhvr>
                                      <p:to>
                                        <p:strVal val="visible"/>
                                      </p:to>
                                    </p:set>
                                    <p:animEffect transition="in" filter="randombar(horizontal)">
                                      <p:cBhvr>
                                        <p:cTn id="17" dur="500"/>
                                        <p:tgtEl>
                                          <p:spTgt spid="169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69990"/>
                                        </p:tgtEl>
                                        <p:attrNameLst>
                                          <p:attrName>style.visibility</p:attrName>
                                        </p:attrNameLst>
                                      </p:cBhvr>
                                      <p:to>
                                        <p:strVal val="visible"/>
                                      </p:to>
                                    </p:set>
                                    <p:animEffect transition="in" filter="randombar(horizontal)">
                                      <p:cBhvr>
                                        <p:cTn id="22" dur="500"/>
                                        <p:tgtEl>
                                          <p:spTgt spid="169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9989"/>
                                        </p:tgtEl>
                                        <p:attrNameLst>
                                          <p:attrName>style.visibility</p:attrName>
                                        </p:attrNameLst>
                                      </p:cBhvr>
                                      <p:to>
                                        <p:strVal val="visible"/>
                                      </p:to>
                                    </p:set>
                                    <p:animEffect transition="in" filter="dissolve">
                                      <p:cBhvr>
                                        <p:cTn id="27" dur="500"/>
                                        <p:tgtEl>
                                          <p:spTgt spid="1699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69991">
                                            <p:txEl>
                                              <p:pRg st="0" end="0"/>
                                            </p:txEl>
                                          </p:spTgt>
                                        </p:tgtEl>
                                        <p:attrNameLst>
                                          <p:attrName>style.visibility</p:attrName>
                                        </p:attrNameLst>
                                      </p:cBhvr>
                                      <p:to>
                                        <p:strVal val="visible"/>
                                      </p:to>
                                    </p:set>
                                    <p:animEffect transition="in" filter="randombar(horizontal)">
                                      <p:cBhvr>
                                        <p:cTn id="32" dur="500"/>
                                        <p:tgtEl>
                                          <p:spTgt spid="1699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9991">
                                            <p:txEl>
                                              <p:pRg st="1" end="1"/>
                                            </p:txEl>
                                          </p:spTgt>
                                        </p:tgtEl>
                                        <p:attrNameLst>
                                          <p:attrName>style.visibility</p:attrName>
                                        </p:attrNameLst>
                                      </p:cBhvr>
                                      <p:to>
                                        <p:strVal val="visible"/>
                                      </p:to>
                                    </p:set>
                                    <p:animEffect transition="in" filter="randombar(horizontal)">
                                      <p:cBhvr>
                                        <p:cTn id="37" dur="500"/>
                                        <p:tgtEl>
                                          <p:spTgt spid="16999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69992"/>
                                        </p:tgtEl>
                                        <p:attrNameLst>
                                          <p:attrName>style.visibility</p:attrName>
                                        </p:attrNameLst>
                                      </p:cBhvr>
                                      <p:to>
                                        <p:strVal val="visible"/>
                                      </p:to>
                                    </p:set>
                                    <p:animEffect transition="in" filter="randombar(horizontal)">
                                      <p:cBhvr>
                                        <p:cTn id="42" dur="500"/>
                                        <p:tgtEl>
                                          <p:spTgt spid="1699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169993"/>
                                        </p:tgtEl>
                                        <p:attrNameLst>
                                          <p:attrName>style.visibility</p:attrName>
                                        </p:attrNameLst>
                                      </p:cBhvr>
                                      <p:to>
                                        <p:strVal val="visible"/>
                                      </p:to>
                                    </p:set>
                                    <p:animEffect transition="in" filter="randombar(horizontal)">
                                      <p:cBhvr>
                                        <p:cTn id="47" dur="500"/>
                                        <p:tgtEl>
                                          <p:spTgt spid="1699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69994">
                                            <p:txEl>
                                              <p:pRg st="0" end="0"/>
                                            </p:txEl>
                                          </p:spTgt>
                                        </p:tgtEl>
                                        <p:attrNameLst>
                                          <p:attrName>style.visibility</p:attrName>
                                        </p:attrNameLst>
                                      </p:cBhvr>
                                      <p:to>
                                        <p:strVal val="visible"/>
                                      </p:to>
                                    </p:set>
                                    <p:animEffect transition="in" filter="randombar(horizontal)">
                                      <p:cBhvr>
                                        <p:cTn id="52" dur="500"/>
                                        <p:tgtEl>
                                          <p:spTgt spid="1699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bldLvl="5" autoUpdateAnimBg="0"/>
      <p:bldP spid="169989" grpId="0" autoUpdateAnimBg="0"/>
      <p:bldP spid="169991" grpId="0" build="p" autoUpdateAnimBg="0"/>
      <p:bldP spid="16999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a:extLst>
              <a:ext uri="{FF2B5EF4-FFF2-40B4-BE49-F238E27FC236}">
                <a16:creationId xmlns:a16="http://schemas.microsoft.com/office/drawing/2014/main" id="{C1F2DEF3-343F-4FE6-9BD7-176777F11BCC}"/>
              </a:ext>
            </a:extLst>
          </p:cNvPr>
          <p:cNvGraphicFramePr>
            <a:graphicFrameLocks noChangeAspect="1"/>
          </p:cNvGraphicFramePr>
          <p:nvPr>
            <p:extLst>
              <p:ext uri="{D42A27DB-BD31-4B8C-83A1-F6EECF244321}">
                <p14:modId xmlns:p14="http://schemas.microsoft.com/office/powerpoint/2010/main" val="165704365"/>
              </p:ext>
            </p:extLst>
          </p:nvPr>
        </p:nvGraphicFramePr>
        <p:xfrm>
          <a:off x="1810139" y="5393040"/>
          <a:ext cx="5278357" cy="1353641"/>
        </p:xfrm>
        <a:graphic>
          <a:graphicData uri="http://schemas.openxmlformats.org/presentationml/2006/ole">
            <mc:AlternateContent xmlns:mc="http://schemas.openxmlformats.org/markup-compatibility/2006">
              <mc:Choice xmlns:v="urn:schemas-microsoft-com:vml" Requires="v">
                <p:oleObj spid="_x0000_s37048" name="Equation" r:id="rId3" imgW="2273040" imgH="495000" progId="Equation.DSMT4">
                  <p:embed/>
                </p:oleObj>
              </mc:Choice>
              <mc:Fallback>
                <p:oleObj name="Equation" r:id="rId3" imgW="2273040" imgH="495000" progId="Equation.DSMT4">
                  <p:embed/>
                  <p:pic>
                    <p:nvPicPr>
                      <p:cNvPr id="0" name="Object 2"/>
                      <p:cNvPicPr>
                        <a:picLocks noChangeAspect="1" noChangeArrowheads="1"/>
                      </p:cNvPicPr>
                      <p:nvPr/>
                    </p:nvPicPr>
                    <p:blipFill>
                      <a:blip r:embed="rId4"/>
                      <a:srcRect/>
                      <a:stretch>
                        <a:fillRect/>
                      </a:stretch>
                    </p:blipFill>
                    <p:spPr bwMode="auto">
                      <a:xfrm>
                        <a:off x="1810139" y="5393040"/>
                        <a:ext cx="5278357" cy="1353641"/>
                      </a:xfrm>
                      <a:prstGeom prst="rect">
                        <a:avLst/>
                      </a:prstGeom>
                      <a:noFill/>
                      <a:ln>
                        <a:noFill/>
                      </a:ln>
                      <a:extLst/>
                    </p:spPr>
                  </p:pic>
                </p:oleObj>
              </mc:Fallback>
            </mc:AlternateContent>
          </a:graphicData>
        </a:graphic>
      </p:graphicFrame>
      <p:graphicFrame>
        <p:nvGraphicFramePr>
          <p:cNvPr id="200707" name="Object 3">
            <a:extLst>
              <a:ext uri="{FF2B5EF4-FFF2-40B4-BE49-F238E27FC236}">
                <a16:creationId xmlns:a16="http://schemas.microsoft.com/office/drawing/2014/main" id="{98237B6F-79D1-42E2-AECD-EF3AFF7B4F83}"/>
              </a:ext>
            </a:extLst>
          </p:cNvPr>
          <p:cNvGraphicFramePr>
            <a:graphicFrameLocks noChangeAspect="1"/>
          </p:cNvGraphicFramePr>
          <p:nvPr>
            <p:extLst>
              <p:ext uri="{D42A27DB-BD31-4B8C-83A1-F6EECF244321}">
                <p14:modId xmlns:p14="http://schemas.microsoft.com/office/powerpoint/2010/main" val="3972593145"/>
              </p:ext>
            </p:extLst>
          </p:nvPr>
        </p:nvGraphicFramePr>
        <p:xfrm>
          <a:off x="3975101" y="116277"/>
          <a:ext cx="3678237" cy="977661"/>
        </p:xfrm>
        <a:graphic>
          <a:graphicData uri="http://schemas.openxmlformats.org/presentationml/2006/ole">
            <mc:AlternateContent xmlns:mc="http://schemas.openxmlformats.org/markup-compatibility/2006">
              <mc:Choice xmlns:v="urn:schemas-microsoft-com:vml" Requires="v">
                <p:oleObj spid="_x0000_s37049" name="Equation" r:id="rId5" imgW="2133360" imgH="469800" progId="Equation.DSMT4">
                  <p:embed/>
                </p:oleObj>
              </mc:Choice>
              <mc:Fallback>
                <p:oleObj name="Equation" r:id="rId5" imgW="2133360" imgH="469800" progId="Equation.DSMT4">
                  <p:embed/>
                  <p:pic>
                    <p:nvPicPr>
                      <p:cNvPr id="0" name="Object 3"/>
                      <p:cNvPicPr>
                        <a:picLocks noChangeAspect="1" noChangeArrowheads="1"/>
                      </p:cNvPicPr>
                      <p:nvPr/>
                    </p:nvPicPr>
                    <p:blipFill>
                      <a:blip r:embed="rId6"/>
                      <a:srcRect/>
                      <a:stretch>
                        <a:fillRect/>
                      </a:stretch>
                    </p:blipFill>
                    <p:spPr bwMode="auto">
                      <a:xfrm>
                        <a:off x="3975101" y="116277"/>
                        <a:ext cx="3678237" cy="977661"/>
                      </a:xfrm>
                      <a:prstGeom prst="rect">
                        <a:avLst/>
                      </a:prstGeom>
                      <a:noFill/>
                      <a:ln>
                        <a:noFill/>
                      </a:ln>
                      <a:extLst/>
                    </p:spPr>
                  </p:pic>
                </p:oleObj>
              </mc:Fallback>
            </mc:AlternateContent>
          </a:graphicData>
        </a:graphic>
      </p:graphicFrame>
      <p:sp>
        <p:nvSpPr>
          <p:cNvPr id="36868" name="Rectangle 4">
            <a:extLst>
              <a:ext uri="{FF2B5EF4-FFF2-40B4-BE49-F238E27FC236}">
                <a16:creationId xmlns:a16="http://schemas.microsoft.com/office/drawing/2014/main" id="{3A3239B6-5A2D-4CE5-9C28-EBCA51A4AC6D}"/>
              </a:ext>
            </a:extLst>
          </p:cNvPr>
          <p:cNvSpPr>
            <a:spLocks noChangeArrowheads="1"/>
          </p:cNvSpPr>
          <p:nvPr/>
        </p:nvSpPr>
        <p:spPr bwMode="auto">
          <a:xfrm>
            <a:off x="0" y="0"/>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t>3</a:t>
            </a:r>
            <a:r>
              <a:rPr lang="zh-CN" altLang="en-US"/>
              <a:t>）最大超调量</a:t>
            </a:r>
            <a:r>
              <a:rPr lang="en-US" altLang="zh-CN">
                <a:latin typeface="Symbol" panose="05050102010706020507" pitchFamily="18" charset="2"/>
                <a:cs typeface="Times New Roman" panose="02020603050405020304" pitchFamily="18" charset="0"/>
              </a:rPr>
              <a:t>s</a:t>
            </a:r>
            <a:r>
              <a:rPr lang="en-US" altLang="zh-CN" baseline="-30000">
                <a:latin typeface="Times New Roman" panose="02020603050405020304" pitchFamily="18" charset="0"/>
                <a:cs typeface="Times New Roman" panose="02020603050405020304" pitchFamily="18" charset="0"/>
              </a:rPr>
              <a:t>p</a:t>
            </a:r>
          </a:p>
        </p:txBody>
      </p:sp>
      <p:sp>
        <p:nvSpPr>
          <p:cNvPr id="200709" name="Rectangle 5">
            <a:extLst>
              <a:ext uri="{FF2B5EF4-FFF2-40B4-BE49-F238E27FC236}">
                <a16:creationId xmlns:a16="http://schemas.microsoft.com/office/drawing/2014/main" id="{DADE7668-9EA2-4B73-9AF9-C3B427940B02}"/>
              </a:ext>
            </a:extLst>
          </p:cNvPr>
          <p:cNvSpPr>
            <a:spLocks noChangeArrowheads="1"/>
          </p:cNvSpPr>
          <p:nvPr/>
        </p:nvSpPr>
        <p:spPr bwMode="auto">
          <a:xfrm>
            <a:off x="0" y="9906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en-US" altLang="zh-CN"/>
              <a:t>t= t</a:t>
            </a:r>
            <a:r>
              <a:rPr lang="en-US" altLang="zh-CN" baseline="-25000"/>
              <a:t>p</a:t>
            </a:r>
            <a:r>
              <a:rPr lang="zh-CN" altLang="en-US"/>
              <a:t>代入上式，可得到最大百分比超调量</a:t>
            </a:r>
          </a:p>
        </p:txBody>
      </p:sp>
      <p:graphicFrame>
        <p:nvGraphicFramePr>
          <p:cNvPr id="200710" name="Object 6">
            <a:extLst>
              <a:ext uri="{FF2B5EF4-FFF2-40B4-BE49-F238E27FC236}">
                <a16:creationId xmlns:a16="http://schemas.microsoft.com/office/drawing/2014/main" id="{ED566F96-D396-41C3-BB06-E53032F57A2F}"/>
              </a:ext>
            </a:extLst>
          </p:cNvPr>
          <p:cNvGraphicFramePr>
            <a:graphicFrameLocks noChangeAspect="1"/>
          </p:cNvGraphicFramePr>
          <p:nvPr>
            <p:extLst>
              <p:ext uri="{D42A27DB-BD31-4B8C-83A1-F6EECF244321}">
                <p14:modId xmlns:p14="http://schemas.microsoft.com/office/powerpoint/2010/main" val="3533516133"/>
              </p:ext>
            </p:extLst>
          </p:nvPr>
        </p:nvGraphicFramePr>
        <p:xfrm>
          <a:off x="1655763" y="4038600"/>
          <a:ext cx="5527675" cy="1479550"/>
        </p:xfrm>
        <a:graphic>
          <a:graphicData uri="http://schemas.openxmlformats.org/presentationml/2006/ole">
            <mc:AlternateContent xmlns:mc="http://schemas.openxmlformats.org/markup-compatibility/2006">
              <mc:Choice xmlns:v="urn:schemas-microsoft-com:vml" Requires="v">
                <p:oleObj spid="_x0000_s37050" name="Equation" r:id="rId7" imgW="2412720" imgH="545760" progId="Equation.DSMT4">
                  <p:embed/>
                </p:oleObj>
              </mc:Choice>
              <mc:Fallback>
                <p:oleObj name="Equation" r:id="rId7" imgW="2412720" imgH="545760" progId="Equation.DSMT4">
                  <p:embed/>
                  <p:pic>
                    <p:nvPicPr>
                      <p:cNvPr id="0" name="Object 6"/>
                      <p:cNvPicPr>
                        <a:picLocks noChangeAspect="1" noChangeArrowheads="1"/>
                      </p:cNvPicPr>
                      <p:nvPr/>
                    </p:nvPicPr>
                    <p:blipFill>
                      <a:blip r:embed="rId8"/>
                      <a:srcRect/>
                      <a:stretch>
                        <a:fillRect/>
                      </a:stretch>
                    </p:blipFill>
                    <p:spPr bwMode="auto">
                      <a:xfrm>
                        <a:off x="1655763" y="4038600"/>
                        <a:ext cx="5527675" cy="1479550"/>
                      </a:xfrm>
                      <a:prstGeom prst="rect">
                        <a:avLst/>
                      </a:prstGeom>
                      <a:noFill/>
                      <a:ln>
                        <a:noFill/>
                      </a:ln>
                      <a:extLst/>
                    </p:spPr>
                  </p:pic>
                </p:oleObj>
              </mc:Fallback>
            </mc:AlternateContent>
          </a:graphicData>
        </a:graphic>
      </p:graphicFrame>
      <p:graphicFrame>
        <p:nvGraphicFramePr>
          <p:cNvPr id="200711" name="Object 7">
            <a:extLst>
              <a:ext uri="{FF2B5EF4-FFF2-40B4-BE49-F238E27FC236}">
                <a16:creationId xmlns:a16="http://schemas.microsoft.com/office/drawing/2014/main" id="{668D3A44-2A53-4BB5-8C34-0AC92802B6AA}"/>
              </a:ext>
            </a:extLst>
          </p:cNvPr>
          <p:cNvGraphicFramePr>
            <a:graphicFrameLocks noChangeAspect="1"/>
          </p:cNvGraphicFramePr>
          <p:nvPr>
            <p:extLst>
              <p:ext uri="{D42A27DB-BD31-4B8C-83A1-F6EECF244321}">
                <p14:modId xmlns:p14="http://schemas.microsoft.com/office/powerpoint/2010/main" val="1007921396"/>
              </p:ext>
            </p:extLst>
          </p:nvPr>
        </p:nvGraphicFramePr>
        <p:xfrm>
          <a:off x="762000" y="1496132"/>
          <a:ext cx="5540375" cy="1285946"/>
        </p:xfrm>
        <a:graphic>
          <a:graphicData uri="http://schemas.openxmlformats.org/presentationml/2006/ole">
            <mc:AlternateContent xmlns:mc="http://schemas.openxmlformats.org/markup-compatibility/2006">
              <mc:Choice xmlns:v="urn:schemas-microsoft-com:vml" Requires="v">
                <p:oleObj spid="_x0000_s37051" name="Equation" r:id="rId9" imgW="2463480" imgH="469800" progId="Equation.DSMT4">
                  <p:embed/>
                </p:oleObj>
              </mc:Choice>
              <mc:Fallback>
                <p:oleObj name="Equation" r:id="rId9" imgW="2463480" imgH="469800" progId="Equation.DSMT4">
                  <p:embed/>
                  <p:pic>
                    <p:nvPicPr>
                      <p:cNvPr id="0" name="Object 7"/>
                      <p:cNvPicPr>
                        <a:picLocks noChangeAspect="1" noChangeArrowheads="1"/>
                      </p:cNvPicPr>
                      <p:nvPr/>
                    </p:nvPicPr>
                    <p:blipFill>
                      <a:blip r:embed="rId10"/>
                      <a:srcRect/>
                      <a:stretch>
                        <a:fillRect/>
                      </a:stretch>
                    </p:blipFill>
                    <p:spPr bwMode="auto">
                      <a:xfrm>
                        <a:off x="762000" y="1496132"/>
                        <a:ext cx="5540375" cy="1285946"/>
                      </a:xfrm>
                      <a:prstGeom prst="rect">
                        <a:avLst/>
                      </a:prstGeom>
                      <a:noFill/>
                      <a:ln>
                        <a:noFill/>
                      </a:ln>
                      <a:extLst/>
                    </p:spPr>
                  </p:pic>
                </p:oleObj>
              </mc:Fallback>
            </mc:AlternateContent>
          </a:graphicData>
        </a:graphic>
      </p:graphicFrame>
      <p:graphicFrame>
        <p:nvGraphicFramePr>
          <p:cNvPr id="200712" name="Object 8">
            <a:extLst>
              <a:ext uri="{FF2B5EF4-FFF2-40B4-BE49-F238E27FC236}">
                <a16:creationId xmlns:a16="http://schemas.microsoft.com/office/drawing/2014/main" id="{5B7638B0-877D-4B42-B909-F340D6CFA32B}"/>
              </a:ext>
            </a:extLst>
          </p:cNvPr>
          <p:cNvGraphicFramePr>
            <a:graphicFrameLocks noChangeAspect="1"/>
          </p:cNvGraphicFramePr>
          <p:nvPr>
            <p:extLst>
              <p:ext uri="{D42A27DB-BD31-4B8C-83A1-F6EECF244321}">
                <p14:modId xmlns:p14="http://schemas.microsoft.com/office/powerpoint/2010/main" val="3730142449"/>
              </p:ext>
            </p:extLst>
          </p:nvPr>
        </p:nvGraphicFramePr>
        <p:xfrm>
          <a:off x="1507429" y="2686288"/>
          <a:ext cx="4652962" cy="1431147"/>
        </p:xfrm>
        <a:graphic>
          <a:graphicData uri="http://schemas.openxmlformats.org/presentationml/2006/ole">
            <mc:AlternateContent xmlns:mc="http://schemas.openxmlformats.org/markup-compatibility/2006">
              <mc:Choice xmlns:v="urn:schemas-microsoft-com:vml" Requires="v">
                <p:oleObj spid="_x0000_s37052" name="Equation" r:id="rId11" imgW="1752480" imgH="545760" progId="Equation.DSMT4">
                  <p:embed/>
                </p:oleObj>
              </mc:Choice>
              <mc:Fallback>
                <p:oleObj name="Equation" r:id="rId11" imgW="1752480" imgH="545760" progId="Equation.DSMT4">
                  <p:embed/>
                  <p:pic>
                    <p:nvPicPr>
                      <p:cNvPr id="0" name="Object 8"/>
                      <p:cNvPicPr>
                        <a:picLocks noChangeAspect="1" noChangeArrowheads="1"/>
                      </p:cNvPicPr>
                      <p:nvPr/>
                    </p:nvPicPr>
                    <p:blipFill>
                      <a:blip r:embed="rId12"/>
                      <a:srcRect/>
                      <a:stretch>
                        <a:fillRect/>
                      </a:stretch>
                    </p:blipFill>
                    <p:spPr bwMode="auto">
                      <a:xfrm>
                        <a:off x="1507429" y="2686288"/>
                        <a:ext cx="4652962" cy="1431147"/>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blinds(horizontal)">
                                      <p:cBhvr>
                                        <p:cTn id="7" dur="500"/>
                                        <p:tgtEl>
                                          <p:spTgt spid="20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 calcmode="lin" valueType="num">
                                      <p:cBhvr additive="base">
                                        <p:cTn id="12" dur="500" fill="hold"/>
                                        <p:tgtEl>
                                          <p:spTgt spid="200709"/>
                                        </p:tgtEl>
                                        <p:attrNameLst>
                                          <p:attrName>ppt_x</p:attrName>
                                        </p:attrNameLst>
                                      </p:cBhvr>
                                      <p:tavLst>
                                        <p:tav tm="0">
                                          <p:val>
                                            <p:strVal val="0-#ppt_w/2"/>
                                          </p:val>
                                        </p:tav>
                                        <p:tav tm="100000">
                                          <p:val>
                                            <p:strVal val="#ppt_x"/>
                                          </p:val>
                                        </p:tav>
                                      </p:tavLst>
                                    </p:anim>
                                    <p:anim calcmode="lin" valueType="num">
                                      <p:cBhvr additive="base">
                                        <p:cTn id="13" dur="500" fill="hold"/>
                                        <p:tgtEl>
                                          <p:spTgt spid="2007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00711"/>
                                        </p:tgtEl>
                                        <p:attrNameLst>
                                          <p:attrName>style.visibility</p:attrName>
                                        </p:attrNameLst>
                                      </p:cBhvr>
                                      <p:to>
                                        <p:strVal val="visible"/>
                                      </p:to>
                                    </p:set>
                                    <p:animEffect transition="in" filter="blinds(horizontal)">
                                      <p:cBhvr>
                                        <p:cTn id="18" dur="500"/>
                                        <p:tgtEl>
                                          <p:spTgt spid="2007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0712"/>
                                        </p:tgtEl>
                                        <p:attrNameLst>
                                          <p:attrName>style.visibility</p:attrName>
                                        </p:attrNameLst>
                                      </p:cBhvr>
                                      <p:to>
                                        <p:strVal val="visible"/>
                                      </p:to>
                                    </p:set>
                                    <p:animEffect transition="in" filter="blinds(horizontal)">
                                      <p:cBhvr>
                                        <p:cTn id="23" dur="500"/>
                                        <p:tgtEl>
                                          <p:spTgt spid="2007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00710"/>
                                        </p:tgtEl>
                                        <p:attrNameLst>
                                          <p:attrName>style.visibility</p:attrName>
                                        </p:attrNameLst>
                                      </p:cBhvr>
                                      <p:to>
                                        <p:strVal val="visible"/>
                                      </p:to>
                                    </p:set>
                                    <p:animEffect transition="in" filter="blinds(horizontal)">
                                      <p:cBhvr>
                                        <p:cTn id="28" dur="500"/>
                                        <p:tgtEl>
                                          <p:spTgt spid="2007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200706"/>
                                        </p:tgtEl>
                                        <p:attrNameLst>
                                          <p:attrName>style.visibility</p:attrName>
                                        </p:attrNameLst>
                                      </p:cBhvr>
                                      <p:to>
                                        <p:strVal val="visible"/>
                                      </p:to>
                                    </p:set>
                                    <p:animEffect transition="in" filter="barn(outHorizontal)">
                                      <p:cBhvr>
                                        <p:cTn id="33"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descr="3-16">
            <a:extLst>
              <a:ext uri="{FF2B5EF4-FFF2-40B4-BE49-F238E27FC236}">
                <a16:creationId xmlns:a16="http://schemas.microsoft.com/office/drawing/2014/main" id="{BE40C6C8-CE5F-459A-90FB-6E746AF70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575" y="2895600"/>
            <a:ext cx="4797425"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1" name="Rectangle 3">
            <a:extLst>
              <a:ext uri="{FF2B5EF4-FFF2-40B4-BE49-F238E27FC236}">
                <a16:creationId xmlns:a16="http://schemas.microsoft.com/office/drawing/2014/main" id="{221E7691-61C0-42CF-800E-42C3012F5C7B}"/>
              </a:ext>
            </a:extLst>
          </p:cNvPr>
          <p:cNvSpPr>
            <a:spLocks noRot="1" noChangeArrowheads="1"/>
          </p:cNvSpPr>
          <p:nvPr/>
        </p:nvSpPr>
        <p:spPr bwMode="auto">
          <a:xfrm>
            <a:off x="304800" y="1600200"/>
            <a:ext cx="4648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dirty="0"/>
              <a:t>结论：</a:t>
            </a:r>
          </a:p>
          <a:p>
            <a:pPr eaLnBrk="1" hangingPunct="1">
              <a:buFont typeface="Wingdings 2" panose="05020102010507070707" pitchFamily="18" charset="2"/>
              <a:buNone/>
            </a:pPr>
            <a:r>
              <a:rPr lang="zh-CN" altLang="en-US" dirty="0"/>
              <a:t>最大百分比超调量完全由</a:t>
            </a:r>
            <a:r>
              <a:rPr lang="en-US" altLang="zh-CN" dirty="0">
                <a:latin typeface="Symbol" panose="05050102010706020507" pitchFamily="18" charset="2"/>
                <a:cs typeface="Times New Roman" panose="02020603050405020304" pitchFamily="18" charset="0"/>
              </a:rPr>
              <a:t>z</a:t>
            </a:r>
            <a:r>
              <a:rPr lang="zh-CN" altLang="en-US" dirty="0"/>
              <a:t>决定；</a:t>
            </a:r>
          </a:p>
          <a:p>
            <a:pPr eaLnBrk="1" hangingPunct="1">
              <a:buFont typeface="Wingdings 2" panose="05020102010507070707" pitchFamily="18" charset="2"/>
              <a:buNone/>
            </a:pPr>
            <a:r>
              <a:rPr lang="en-US" altLang="zh-CN" dirty="0">
                <a:latin typeface="Symbol" panose="05050102010706020507" pitchFamily="18" charset="2"/>
                <a:cs typeface="Times New Roman" panose="02020603050405020304" pitchFamily="18" charset="0"/>
              </a:rPr>
              <a:t>z</a:t>
            </a:r>
            <a:r>
              <a:rPr lang="zh-CN" altLang="en-US" dirty="0"/>
              <a:t>越小，超调量越大。</a:t>
            </a:r>
          </a:p>
          <a:p>
            <a:pPr eaLnBrk="1" hangingPunct="1">
              <a:buFont typeface="Wingdings 2" panose="05020102010507070707" pitchFamily="18" charset="2"/>
              <a:buNone/>
            </a:pPr>
            <a:r>
              <a:rPr lang="zh-CN" altLang="en-US" dirty="0"/>
              <a:t>当</a:t>
            </a:r>
            <a:r>
              <a:rPr lang="en-US" altLang="zh-CN" dirty="0">
                <a:latin typeface="Symbol" panose="05050102010706020507" pitchFamily="18" charset="2"/>
                <a:cs typeface="Times New Roman" panose="02020603050405020304" pitchFamily="18" charset="0"/>
              </a:rPr>
              <a:t>z</a:t>
            </a:r>
            <a:r>
              <a:rPr lang="en-US" altLang="zh-CN" dirty="0"/>
              <a:t> =</a:t>
            </a:r>
            <a:r>
              <a:rPr lang="zh-CN" altLang="en-US" dirty="0"/>
              <a:t>０时，</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en-US" altLang="zh-CN" dirty="0"/>
              <a:t> %= 100%</a:t>
            </a:r>
            <a:r>
              <a:rPr lang="zh-CN" altLang="en-US" dirty="0"/>
              <a:t>，</a:t>
            </a:r>
          </a:p>
          <a:p>
            <a:pPr eaLnBrk="1" hangingPunct="1">
              <a:buFont typeface="Wingdings 2" panose="05020102010507070707" pitchFamily="18" charset="2"/>
              <a:buNone/>
            </a:pPr>
            <a:r>
              <a:rPr lang="zh-CN" altLang="en-US" dirty="0"/>
              <a:t>当</a:t>
            </a:r>
            <a:r>
              <a:rPr lang="en-US" altLang="zh-CN" dirty="0">
                <a:latin typeface="Symbol" panose="05050102010706020507" pitchFamily="18" charset="2"/>
                <a:cs typeface="Times New Roman" panose="02020603050405020304" pitchFamily="18" charset="0"/>
              </a:rPr>
              <a:t>z</a:t>
            </a:r>
            <a:r>
              <a:rPr lang="en-US" altLang="zh-CN" dirty="0"/>
              <a:t> =</a:t>
            </a:r>
            <a:r>
              <a:rPr lang="zh-CN" altLang="en-US" dirty="0"/>
              <a:t>１时，</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en-US" altLang="zh-CN" dirty="0"/>
              <a:t> % =</a:t>
            </a:r>
            <a:r>
              <a:rPr lang="zh-CN" altLang="en-US" dirty="0"/>
              <a:t>０。</a:t>
            </a:r>
          </a:p>
        </p:txBody>
      </p:sp>
      <p:graphicFrame>
        <p:nvGraphicFramePr>
          <p:cNvPr id="2" name="对象 1">
            <a:extLst>
              <a:ext uri="{FF2B5EF4-FFF2-40B4-BE49-F238E27FC236}">
                <a16:creationId xmlns:a16="http://schemas.microsoft.com/office/drawing/2014/main" id="{AE023CAB-8D36-4ABC-A984-6BE801B73B87}"/>
              </a:ext>
            </a:extLst>
          </p:cNvPr>
          <p:cNvGraphicFramePr>
            <a:graphicFrameLocks noChangeAspect="1"/>
          </p:cNvGraphicFramePr>
          <p:nvPr>
            <p:extLst>
              <p:ext uri="{D42A27DB-BD31-4B8C-83A1-F6EECF244321}">
                <p14:modId xmlns:p14="http://schemas.microsoft.com/office/powerpoint/2010/main" val="2883429532"/>
              </p:ext>
            </p:extLst>
          </p:nvPr>
        </p:nvGraphicFramePr>
        <p:xfrm>
          <a:off x="1630363" y="278979"/>
          <a:ext cx="5265737" cy="1341437"/>
        </p:xfrm>
        <a:graphic>
          <a:graphicData uri="http://schemas.openxmlformats.org/presentationml/2006/ole">
            <mc:AlternateContent xmlns:mc="http://schemas.openxmlformats.org/markup-compatibility/2006">
              <mc:Choice xmlns:v="urn:schemas-microsoft-com:vml" Requires="v">
                <p:oleObj spid="_x0000_s37928" name="Equation" r:id="rId4" imgW="5265476" imgH="1341229" progId="Equation.DSMT4">
                  <p:embed/>
                </p:oleObj>
              </mc:Choice>
              <mc:Fallback>
                <p:oleObj name="Equation" r:id="rId4" imgW="5265476" imgH="1341229" progId="Equation.DSMT4">
                  <p:embed/>
                  <p:pic>
                    <p:nvPicPr>
                      <p:cNvPr id="0" name=""/>
                      <p:cNvPicPr/>
                      <p:nvPr/>
                    </p:nvPicPr>
                    <p:blipFill>
                      <a:blip r:embed="rId5"/>
                      <a:stretch>
                        <a:fillRect/>
                      </a:stretch>
                    </p:blipFill>
                    <p:spPr>
                      <a:xfrm>
                        <a:off x="1630363" y="278979"/>
                        <a:ext cx="5265737" cy="134143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box(in)">
                                      <p:cBhvr>
                                        <p:cTn id="7" dur="500"/>
                                        <p:tgtEl>
                                          <p:spTgt spid="201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1731"/>
                                        </p:tgtEl>
                                        <p:attrNameLst>
                                          <p:attrName>style.visibility</p:attrName>
                                        </p:attrNameLst>
                                      </p:cBhvr>
                                      <p:to>
                                        <p:strVal val="visible"/>
                                      </p:to>
                                    </p:set>
                                    <p:animEffect transition="in" filter="checkerboard(across)">
                                      <p:cBhvr>
                                        <p:cTn id="12" dur="500"/>
                                        <p:tgtEl>
                                          <p:spTgt spid="20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ECC760-F9B1-4DC4-9316-DDFAF8D9EBB7}"/>
              </a:ext>
            </a:extLst>
          </p:cNvPr>
          <p:cNvSpPr>
            <a:spLocks noRot="1" noChangeArrowheads="1"/>
          </p:cNvSpPr>
          <p:nvPr/>
        </p:nvSpPr>
        <p:spPr bwMode="auto">
          <a:xfrm>
            <a:off x="0" y="0"/>
            <a:ext cx="241617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en-US" altLang="zh-CN"/>
              <a:t> 4</a:t>
            </a:r>
            <a:r>
              <a:rPr lang="zh-CN" altLang="en-US"/>
              <a:t>） 调节时间</a:t>
            </a:r>
            <a:r>
              <a:rPr lang="en-US" altLang="zh-CN"/>
              <a:t>ts</a:t>
            </a:r>
          </a:p>
        </p:txBody>
      </p:sp>
      <p:sp>
        <p:nvSpPr>
          <p:cNvPr id="202755" name="Rectangle 3">
            <a:extLst>
              <a:ext uri="{FF2B5EF4-FFF2-40B4-BE49-F238E27FC236}">
                <a16:creationId xmlns:a16="http://schemas.microsoft.com/office/drawing/2014/main" id="{80A997CB-CBA7-44D8-8E12-9E9914FF7525}"/>
              </a:ext>
            </a:extLst>
          </p:cNvPr>
          <p:cNvSpPr>
            <a:spLocks noChangeArrowheads="1"/>
          </p:cNvSpPr>
          <p:nvPr/>
        </p:nvSpPr>
        <p:spPr bwMode="auto">
          <a:xfrm>
            <a:off x="304800" y="533400"/>
            <a:ext cx="327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根据调节时间</a:t>
            </a:r>
            <a:r>
              <a:rPr lang="en-US" altLang="zh-CN"/>
              <a:t>ts</a:t>
            </a:r>
            <a:r>
              <a:rPr lang="zh-CN" altLang="en-US"/>
              <a:t>的定义</a:t>
            </a:r>
          </a:p>
        </p:txBody>
      </p:sp>
      <p:graphicFrame>
        <p:nvGraphicFramePr>
          <p:cNvPr id="202756" name="Object 4">
            <a:extLst>
              <a:ext uri="{FF2B5EF4-FFF2-40B4-BE49-F238E27FC236}">
                <a16:creationId xmlns:a16="http://schemas.microsoft.com/office/drawing/2014/main" id="{BD798FDC-A6E1-4241-B6EF-62E621CB31F8}"/>
              </a:ext>
            </a:extLst>
          </p:cNvPr>
          <p:cNvGraphicFramePr>
            <a:graphicFrameLocks noChangeAspect="1"/>
          </p:cNvGraphicFramePr>
          <p:nvPr>
            <p:extLst>
              <p:ext uri="{D42A27DB-BD31-4B8C-83A1-F6EECF244321}">
                <p14:modId xmlns:p14="http://schemas.microsoft.com/office/powerpoint/2010/main" val="3184959561"/>
              </p:ext>
            </p:extLst>
          </p:nvPr>
        </p:nvGraphicFramePr>
        <p:xfrm>
          <a:off x="892175" y="1914525"/>
          <a:ext cx="5226050" cy="1390650"/>
        </p:xfrm>
        <a:graphic>
          <a:graphicData uri="http://schemas.openxmlformats.org/presentationml/2006/ole">
            <mc:AlternateContent xmlns:mc="http://schemas.openxmlformats.org/markup-compatibility/2006">
              <mc:Choice xmlns:v="urn:schemas-microsoft-com:vml" Requires="v">
                <p:oleObj spid="_x0000_s39246" name="Equation" r:id="rId3" imgW="2133360" imgH="469800" progId="Equation.DSMT4">
                  <p:embed/>
                </p:oleObj>
              </mc:Choice>
              <mc:Fallback>
                <p:oleObj name="Equation" r:id="rId3" imgW="2133360" imgH="469800" progId="Equation.DSMT4">
                  <p:embed/>
                  <p:pic>
                    <p:nvPicPr>
                      <p:cNvPr id="0" name="Object 4"/>
                      <p:cNvPicPr>
                        <a:picLocks noChangeAspect="1" noChangeArrowheads="1"/>
                      </p:cNvPicPr>
                      <p:nvPr/>
                    </p:nvPicPr>
                    <p:blipFill>
                      <a:blip r:embed="rId4"/>
                      <a:srcRect/>
                      <a:stretch>
                        <a:fillRect/>
                      </a:stretch>
                    </p:blipFill>
                    <p:spPr bwMode="auto">
                      <a:xfrm>
                        <a:off x="892175" y="1914525"/>
                        <a:ext cx="52260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57" name="Rectangle 5">
            <a:extLst>
              <a:ext uri="{FF2B5EF4-FFF2-40B4-BE49-F238E27FC236}">
                <a16:creationId xmlns:a16="http://schemas.microsoft.com/office/drawing/2014/main" id="{27A3D4BD-CBC7-49F1-8064-2F6072F1AC2B}"/>
              </a:ext>
            </a:extLst>
          </p:cNvPr>
          <p:cNvSpPr>
            <a:spLocks noChangeArrowheads="1"/>
          </p:cNvSpPr>
          <p:nvPr/>
        </p:nvSpPr>
        <p:spPr bwMode="auto">
          <a:xfrm>
            <a:off x="5791200" y="1295400"/>
            <a:ext cx="2728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其中△为误差范围</a:t>
            </a:r>
          </a:p>
        </p:txBody>
      </p:sp>
      <p:grpSp>
        <p:nvGrpSpPr>
          <p:cNvPr id="202758" name="Group 6">
            <a:extLst>
              <a:ext uri="{FF2B5EF4-FFF2-40B4-BE49-F238E27FC236}">
                <a16:creationId xmlns:a16="http://schemas.microsoft.com/office/drawing/2014/main" id="{9286A637-5B42-473A-9074-E4C6B1B0D07A}"/>
              </a:ext>
            </a:extLst>
          </p:cNvPr>
          <p:cNvGrpSpPr>
            <a:grpSpLocks/>
          </p:cNvGrpSpPr>
          <p:nvPr/>
        </p:nvGrpSpPr>
        <p:grpSpPr bwMode="auto">
          <a:xfrm>
            <a:off x="1173875" y="1699855"/>
            <a:ext cx="6346826" cy="1601788"/>
            <a:chOff x="1992" y="2933"/>
            <a:chExt cx="3998" cy="1009"/>
          </a:xfrm>
        </p:grpSpPr>
        <p:graphicFrame>
          <p:nvGraphicFramePr>
            <p:cNvPr id="38929" name="Object 7">
              <a:extLst>
                <a:ext uri="{FF2B5EF4-FFF2-40B4-BE49-F238E27FC236}">
                  <a16:creationId xmlns:a16="http://schemas.microsoft.com/office/drawing/2014/main" id="{2A1CEB33-0D22-4C81-9236-E59E7990FB40}"/>
                </a:ext>
              </a:extLst>
            </p:cNvPr>
            <p:cNvGraphicFramePr>
              <a:graphicFrameLocks noChangeAspect="1"/>
            </p:cNvGraphicFramePr>
            <p:nvPr>
              <p:extLst>
                <p:ext uri="{D42A27DB-BD31-4B8C-83A1-F6EECF244321}">
                  <p14:modId xmlns:p14="http://schemas.microsoft.com/office/powerpoint/2010/main" val="3874504938"/>
                </p:ext>
              </p:extLst>
            </p:nvPr>
          </p:nvGraphicFramePr>
          <p:xfrm>
            <a:off x="5457" y="3204"/>
            <a:ext cx="533" cy="481"/>
          </p:xfrm>
          <a:graphic>
            <a:graphicData uri="http://schemas.openxmlformats.org/presentationml/2006/ole">
              <mc:AlternateContent xmlns:mc="http://schemas.openxmlformats.org/markup-compatibility/2006">
                <mc:Choice xmlns:v="urn:schemas-microsoft-com:vml" Requires="v">
                  <p:oleObj spid="_x0000_s39247" name="Equation" r:id="rId5" imgW="330120" imgH="228600" progId="Equation.DSMT4">
                    <p:embed/>
                  </p:oleObj>
                </mc:Choice>
                <mc:Fallback>
                  <p:oleObj name="Equation" r:id="rId5" imgW="330120" imgH="228600" progId="Equation.DSMT4">
                    <p:embed/>
                    <p:pic>
                      <p:nvPicPr>
                        <p:cNvPr id="0" name="Object 7"/>
                        <p:cNvPicPr>
                          <a:picLocks noChangeAspect="1" noChangeArrowheads="1"/>
                        </p:cNvPicPr>
                        <p:nvPr/>
                      </p:nvPicPr>
                      <p:blipFill>
                        <a:blip r:embed="rId6"/>
                        <a:srcRect/>
                        <a:stretch>
                          <a:fillRect/>
                        </a:stretch>
                      </p:blipFill>
                      <p:spPr bwMode="auto">
                        <a:xfrm>
                          <a:off x="5457" y="3204"/>
                          <a:ext cx="533" cy="481"/>
                        </a:xfrm>
                        <a:prstGeom prst="rect">
                          <a:avLst/>
                        </a:prstGeom>
                        <a:noFill/>
                        <a:ln>
                          <a:noFill/>
                        </a:ln>
                        <a:extLst/>
                      </p:spPr>
                    </p:pic>
                  </p:oleObj>
                </mc:Fallback>
              </mc:AlternateContent>
            </a:graphicData>
          </a:graphic>
        </p:graphicFrame>
        <p:graphicFrame>
          <p:nvGraphicFramePr>
            <p:cNvPr id="38930" name="Object 8">
              <a:extLst>
                <a:ext uri="{FF2B5EF4-FFF2-40B4-BE49-F238E27FC236}">
                  <a16:creationId xmlns:a16="http://schemas.microsoft.com/office/drawing/2014/main" id="{A4BCF467-1DCC-4C9C-9EB5-3B91C095590A}"/>
                </a:ext>
              </a:extLst>
            </p:cNvPr>
            <p:cNvGraphicFramePr>
              <a:graphicFrameLocks noChangeAspect="1"/>
            </p:cNvGraphicFramePr>
            <p:nvPr>
              <p:extLst>
                <p:ext uri="{D42A27DB-BD31-4B8C-83A1-F6EECF244321}">
                  <p14:modId xmlns:p14="http://schemas.microsoft.com/office/powerpoint/2010/main" val="4153057158"/>
                </p:ext>
              </p:extLst>
            </p:nvPr>
          </p:nvGraphicFramePr>
          <p:xfrm>
            <a:off x="1992" y="2933"/>
            <a:ext cx="2922" cy="1009"/>
          </p:xfrm>
          <a:graphic>
            <a:graphicData uri="http://schemas.openxmlformats.org/presentationml/2006/ole">
              <mc:AlternateContent xmlns:mc="http://schemas.openxmlformats.org/markup-compatibility/2006">
                <mc:Choice xmlns:v="urn:schemas-microsoft-com:vml" Requires="v">
                  <p:oleObj spid="_x0000_s39248" name="Equation" r:id="rId7" imgW="1879560" imgH="558720" progId="Equation.DSMT4">
                    <p:embed/>
                  </p:oleObj>
                </mc:Choice>
                <mc:Fallback>
                  <p:oleObj name="Equation" r:id="rId7" imgW="1879560" imgH="558720" progId="Equation.DSMT4">
                    <p:embed/>
                    <p:pic>
                      <p:nvPicPr>
                        <p:cNvPr id="0" name="Object 8"/>
                        <p:cNvPicPr>
                          <a:picLocks noChangeAspect="1" noChangeArrowheads="1"/>
                        </p:cNvPicPr>
                        <p:nvPr/>
                      </p:nvPicPr>
                      <p:blipFill>
                        <a:blip r:embed="rId8"/>
                        <a:srcRect/>
                        <a:stretch>
                          <a:fillRect/>
                        </a:stretch>
                      </p:blipFill>
                      <p:spPr bwMode="auto">
                        <a:xfrm>
                          <a:off x="1992" y="2933"/>
                          <a:ext cx="2922" cy="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2761" name="Group 9">
            <a:extLst>
              <a:ext uri="{FF2B5EF4-FFF2-40B4-BE49-F238E27FC236}">
                <a16:creationId xmlns:a16="http://schemas.microsoft.com/office/drawing/2014/main" id="{FD1A3A7C-A811-40E2-8DAE-372790792980}"/>
              </a:ext>
            </a:extLst>
          </p:cNvPr>
          <p:cNvGrpSpPr>
            <a:grpSpLocks/>
          </p:cNvGrpSpPr>
          <p:nvPr/>
        </p:nvGrpSpPr>
        <p:grpSpPr bwMode="auto">
          <a:xfrm>
            <a:off x="1022350" y="1076325"/>
            <a:ext cx="4616450" cy="828675"/>
            <a:chOff x="308" y="499"/>
            <a:chExt cx="2627" cy="627"/>
          </a:xfrm>
        </p:grpSpPr>
        <p:graphicFrame>
          <p:nvGraphicFramePr>
            <p:cNvPr id="38927" name="Object 10">
              <a:extLst>
                <a:ext uri="{FF2B5EF4-FFF2-40B4-BE49-F238E27FC236}">
                  <a16:creationId xmlns:a16="http://schemas.microsoft.com/office/drawing/2014/main" id="{489D22CE-D49D-43FD-8E12-4EDB94D7B21E}"/>
                </a:ext>
              </a:extLst>
            </p:cNvPr>
            <p:cNvGraphicFramePr>
              <a:graphicFrameLocks noChangeAspect="1"/>
            </p:cNvGraphicFramePr>
            <p:nvPr>
              <p:extLst>
                <p:ext uri="{D42A27DB-BD31-4B8C-83A1-F6EECF244321}">
                  <p14:modId xmlns:p14="http://schemas.microsoft.com/office/powerpoint/2010/main" val="1494047868"/>
                </p:ext>
              </p:extLst>
            </p:nvPr>
          </p:nvGraphicFramePr>
          <p:xfrm>
            <a:off x="308" y="499"/>
            <a:ext cx="2129" cy="627"/>
          </p:xfrm>
          <a:graphic>
            <a:graphicData uri="http://schemas.openxmlformats.org/presentationml/2006/ole">
              <mc:AlternateContent xmlns:mc="http://schemas.openxmlformats.org/markup-compatibility/2006">
                <mc:Choice xmlns:v="urn:schemas-microsoft-com:vml" Requires="v">
                  <p:oleObj spid="_x0000_s39249" name="Equation" r:id="rId9" imgW="1346040" imgH="253800" progId="Equation.DSMT4">
                    <p:embed/>
                  </p:oleObj>
                </mc:Choice>
                <mc:Fallback>
                  <p:oleObj name="Equation" r:id="rId9" imgW="1346040" imgH="253800" progId="Equation.DSMT4">
                    <p:embed/>
                    <p:pic>
                      <p:nvPicPr>
                        <p:cNvPr id="0" name="Object 10"/>
                        <p:cNvPicPr>
                          <a:picLocks noChangeAspect="1" noChangeArrowheads="1"/>
                        </p:cNvPicPr>
                        <p:nvPr/>
                      </p:nvPicPr>
                      <p:blipFill>
                        <a:blip r:embed="rId10"/>
                        <a:srcRect/>
                        <a:stretch>
                          <a:fillRect/>
                        </a:stretch>
                      </p:blipFill>
                      <p:spPr bwMode="auto">
                        <a:xfrm>
                          <a:off x="308" y="499"/>
                          <a:ext cx="2129"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8" name="Object 11">
              <a:extLst>
                <a:ext uri="{FF2B5EF4-FFF2-40B4-BE49-F238E27FC236}">
                  <a16:creationId xmlns:a16="http://schemas.microsoft.com/office/drawing/2014/main" id="{F240114F-FD58-412D-949E-233AB4E1FAD4}"/>
                </a:ext>
              </a:extLst>
            </p:cNvPr>
            <p:cNvGraphicFramePr>
              <a:graphicFrameLocks noChangeAspect="1"/>
            </p:cNvGraphicFramePr>
            <p:nvPr/>
          </p:nvGraphicFramePr>
          <p:xfrm>
            <a:off x="2448" y="624"/>
            <a:ext cx="487" cy="339"/>
          </p:xfrm>
          <a:graphic>
            <a:graphicData uri="http://schemas.openxmlformats.org/presentationml/2006/ole">
              <mc:AlternateContent xmlns:mc="http://schemas.openxmlformats.org/markup-compatibility/2006">
                <mc:Choice xmlns:v="urn:schemas-microsoft-com:vml" Requires="v">
                  <p:oleObj spid="_x0000_s39250" name="Equation" r:id="rId11" imgW="228813" imgH="121952" progId="Equation.3">
                    <p:embed/>
                  </p:oleObj>
                </mc:Choice>
                <mc:Fallback>
                  <p:oleObj name="Equation" r:id="rId11" imgW="228813" imgH="12195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8" y="624"/>
                          <a:ext cx="48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2764" name="Group 12">
            <a:extLst>
              <a:ext uri="{FF2B5EF4-FFF2-40B4-BE49-F238E27FC236}">
                <a16:creationId xmlns:a16="http://schemas.microsoft.com/office/drawing/2014/main" id="{83C04EB6-7178-47D7-A10D-88C16016C7D8}"/>
              </a:ext>
            </a:extLst>
          </p:cNvPr>
          <p:cNvGrpSpPr>
            <a:grpSpLocks/>
          </p:cNvGrpSpPr>
          <p:nvPr/>
        </p:nvGrpSpPr>
        <p:grpSpPr bwMode="auto">
          <a:xfrm>
            <a:off x="2332038" y="3989387"/>
            <a:ext cx="3916364" cy="1376363"/>
            <a:chOff x="2093" y="2678"/>
            <a:chExt cx="2467" cy="867"/>
          </a:xfrm>
        </p:grpSpPr>
        <p:graphicFrame>
          <p:nvGraphicFramePr>
            <p:cNvPr id="38925" name="Object 13">
              <a:extLst>
                <a:ext uri="{FF2B5EF4-FFF2-40B4-BE49-F238E27FC236}">
                  <a16:creationId xmlns:a16="http://schemas.microsoft.com/office/drawing/2014/main" id="{7BC344D2-14F9-4BDA-A236-D99DCE39A75C}"/>
                </a:ext>
              </a:extLst>
            </p:cNvPr>
            <p:cNvGraphicFramePr>
              <a:graphicFrameLocks noChangeAspect="1"/>
            </p:cNvGraphicFramePr>
            <p:nvPr>
              <p:extLst>
                <p:ext uri="{D42A27DB-BD31-4B8C-83A1-F6EECF244321}">
                  <p14:modId xmlns:p14="http://schemas.microsoft.com/office/powerpoint/2010/main" val="2719362248"/>
                </p:ext>
              </p:extLst>
            </p:nvPr>
          </p:nvGraphicFramePr>
          <p:xfrm>
            <a:off x="2093" y="2678"/>
            <a:ext cx="1590" cy="867"/>
          </p:xfrm>
          <a:graphic>
            <a:graphicData uri="http://schemas.openxmlformats.org/presentationml/2006/ole">
              <mc:AlternateContent xmlns:mc="http://schemas.openxmlformats.org/markup-compatibility/2006">
                <mc:Choice xmlns:v="urn:schemas-microsoft-com:vml" Requires="v">
                  <p:oleObj spid="_x0000_s39251" name="Equation" r:id="rId13" imgW="1155600" imgH="558720" progId="Equation.DSMT4">
                    <p:embed/>
                  </p:oleObj>
                </mc:Choice>
                <mc:Fallback>
                  <p:oleObj name="Equation" r:id="rId13" imgW="1155600" imgH="558720" progId="Equation.DSMT4">
                    <p:embed/>
                    <p:pic>
                      <p:nvPicPr>
                        <p:cNvPr id="0" name="Object 13"/>
                        <p:cNvPicPr>
                          <a:picLocks noChangeAspect="1" noChangeArrowheads="1"/>
                        </p:cNvPicPr>
                        <p:nvPr/>
                      </p:nvPicPr>
                      <p:blipFill>
                        <a:blip r:embed="rId14"/>
                        <a:srcRect/>
                        <a:stretch>
                          <a:fillRect/>
                        </a:stretch>
                      </p:blipFill>
                      <p:spPr bwMode="auto">
                        <a:xfrm>
                          <a:off x="2093" y="2678"/>
                          <a:ext cx="1590" cy="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6" name="Object 14">
              <a:extLst>
                <a:ext uri="{FF2B5EF4-FFF2-40B4-BE49-F238E27FC236}">
                  <a16:creationId xmlns:a16="http://schemas.microsoft.com/office/drawing/2014/main" id="{E428FB7E-9393-4EDF-BE53-00AA1EB119D5}"/>
                </a:ext>
              </a:extLst>
            </p:cNvPr>
            <p:cNvGraphicFramePr>
              <a:graphicFrameLocks noChangeAspect="1"/>
            </p:cNvGraphicFramePr>
            <p:nvPr>
              <p:extLst>
                <p:ext uri="{D42A27DB-BD31-4B8C-83A1-F6EECF244321}">
                  <p14:modId xmlns:p14="http://schemas.microsoft.com/office/powerpoint/2010/main" val="3201051977"/>
                </p:ext>
              </p:extLst>
            </p:nvPr>
          </p:nvGraphicFramePr>
          <p:xfrm>
            <a:off x="3888" y="2880"/>
            <a:ext cx="672" cy="468"/>
          </p:xfrm>
          <a:graphic>
            <a:graphicData uri="http://schemas.openxmlformats.org/presentationml/2006/ole">
              <mc:AlternateContent xmlns:mc="http://schemas.openxmlformats.org/markup-compatibility/2006">
                <mc:Choice xmlns:v="urn:schemas-microsoft-com:vml" Requires="v">
                  <p:oleObj spid="_x0000_s39252" name="Equation" r:id="rId15" imgW="228813" imgH="121952" progId="Equation.3">
                    <p:embed/>
                  </p:oleObj>
                </mc:Choice>
                <mc:Fallback>
                  <p:oleObj name="Equation" r:id="rId15" imgW="228813" imgH="121952"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8" y="2880"/>
                          <a:ext cx="672" cy="468"/>
                        </a:xfrm>
                        <a:prstGeom prst="rect">
                          <a:avLst/>
                        </a:prstGeom>
                        <a:noFill/>
                        <a:ln>
                          <a:noFill/>
                        </a:ln>
                        <a:extLst/>
                      </p:spPr>
                    </p:pic>
                  </p:oleObj>
                </mc:Fallback>
              </mc:AlternateContent>
            </a:graphicData>
          </a:graphic>
        </p:graphicFrame>
      </p:grpSp>
      <p:graphicFrame>
        <p:nvGraphicFramePr>
          <p:cNvPr id="202767" name="Object 15">
            <a:extLst>
              <a:ext uri="{FF2B5EF4-FFF2-40B4-BE49-F238E27FC236}">
                <a16:creationId xmlns:a16="http://schemas.microsoft.com/office/drawing/2014/main" id="{56A95E81-D850-424F-B1A6-01DCFF50419D}"/>
              </a:ext>
            </a:extLst>
          </p:cNvPr>
          <p:cNvGraphicFramePr>
            <a:graphicFrameLocks noChangeAspect="1"/>
          </p:cNvGraphicFramePr>
          <p:nvPr>
            <p:extLst>
              <p:ext uri="{D42A27DB-BD31-4B8C-83A1-F6EECF244321}">
                <p14:modId xmlns:p14="http://schemas.microsoft.com/office/powerpoint/2010/main" val="3368141362"/>
              </p:ext>
            </p:extLst>
          </p:nvPr>
        </p:nvGraphicFramePr>
        <p:xfrm>
          <a:off x="-127000" y="3209925"/>
          <a:ext cx="2235200" cy="1390650"/>
        </p:xfrm>
        <a:graphic>
          <a:graphicData uri="http://schemas.openxmlformats.org/presentationml/2006/ole">
            <mc:AlternateContent xmlns:mc="http://schemas.openxmlformats.org/markup-compatibility/2006">
              <mc:Choice xmlns:v="urn:schemas-microsoft-com:vml" Requires="v">
                <p:oleObj spid="_x0000_s39253" name="Equation" r:id="rId17" imgW="850680" imgH="469800" progId="Equation.DSMT4">
                  <p:embed/>
                </p:oleObj>
              </mc:Choice>
              <mc:Fallback>
                <p:oleObj name="Equation" r:id="rId17" imgW="850680" imgH="469800" progId="Equation.DSMT4">
                  <p:embed/>
                  <p:pic>
                    <p:nvPicPr>
                      <p:cNvPr id="0" name="Object 15"/>
                      <p:cNvPicPr>
                        <a:picLocks noChangeAspect="1" noChangeArrowheads="1"/>
                      </p:cNvPicPr>
                      <p:nvPr/>
                    </p:nvPicPr>
                    <p:blipFill>
                      <a:blip r:embed="rId18"/>
                      <a:srcRect/>
                      <a:stretch>
                        <a:fillRect/>
                      </a:stretch>
                    </p:blipFill>
                    <p:spPr bwMode="auto">
                      <a:xfrm>
                        <a:off x="-127000" y="3209925"/>
                        <a:ext cx="22352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68" name="Rectangle 16">
            <a:extLst>
              <a:ext uri="{FF2B5EF4-FFF2-40B4-BE49-F238E27FC236}">
                <a16:creationId xmlns:a16="http://schemas.microsoft.com/office/drawing/2014/main" id="{B47CBD0C-4991-4CAA-8353-CB708CF9C65D}"/>
              </a:ext>
            </a:extLst>
          </p:cNvPr>
          <p:cNvSpPr>
            <a:spLocks noChangeArrowheads="1"/>
          </p:cNvSpPr>
          <p:nvPr/>
        </p:nvSpPr>
        <p:spPr bwMode="auto">
          <a:xfrm>
            <a:off x="2286000" y="3581400"/>
            <a:ext cx="550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是衰减曲线的包络线，所以上式可写为</a:t>
            </a:r>
          </a:p>
        </p:txBody>
      </p:sp>
      <p:sp>
        <p:nvSpPr>
          <p:cNvPr id="202769" name="Rectangle 17">
            <a:extLst>
              <a:ext uri="{FF2B5EF4-FFF2-40B4-BE49-F238E27FC236}">
                <a16:creationId xmlns:a16="http://schemas.microsoft.com/office/drawing/2014/main" id="{024352D3-C585-47A2-B180-5483EDBBFA21}"/>
              </a:ext>
            </a:extLst>
          </p:cNvPr>
          <p:cNvSpPr>
            <a:spLocks noChangeArrowheads="1"/>
          </p:cNvSpPr>
          <p:nvPr/>
        </p:nvSpPr>
        <p:spPr bwMode="auto">
          <a:xfrm>
            <a:off x="0" y="5334000"/>
            <a:ext cx="396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对上式两边求自然对数可得</a:t>
            </a:r>
          </a:p>
        </p:txBody>
      </p:sp>
      <p:graphicFrame>
        <p:nvGraphicFramePr>
          <p:cNvPr id="202770" name="Object 18">
            <a:extLst>
              <a:ext uri="{FF2B5EF4-FFF2-40B4-BE49-F238E27FC236}">
                <a16:creationId xmlns:a16="http://schemas.microsoft.com/office/drawing/2014/main" id="{E6824DB9-2C41-4D03-AE38-5050FD7193F4}"/>
              </a:ext>
            </a:extLst>
          </p:cNvPr>
          <p:cNvGraphicFramePr>
            <a:graphicFrameLocks noChangeAspect="1"/>
          </p:cNvGraphicFramePr>
          <p:nvPr>
            <p:extLst>
              <p:ext uri="{D42A27DB-BD31-4B8C-83A1-F6EECF244321}">
                <p14:modId xmlns:p14="http://schemas.microsoft.com/office/powerpoint/2010/main" val="2009346147"/>
              </p:ext>
            </p:extLst>
          </p:nvPr>
        </p:nvGraphicFramePr>
        <p:xfrm>
          <a:off x="4495800" y="5412855"/>
          <a:ext cx="2900621" cy="1238069"/>
        </p:xfrm>
        <a:graphic>
          <a:graphicData uri="http://schemas.openxmlformats.org/presentationml/2006/ole">
            <mc:AlternateContent xmlns:mc="http://schemas.openxmlformats.org/markup-compatibility/2006">
              <mc:Choice xmlns:v="urn:schemas-microsoft-com:vml" Requires="v">
                <p:oleObj spid="_x0000_s39254" name="Equation" r:id="rId19" imgW="1295280" imgH="469800" progId="Equation.DSMT4">
                  <p:embed/>
                </p:oleObj>
              </mc:Choice>
              <mc:Fallback>
                <p:oleObj name="Equation" r:id="rId19" imgW="1295280" imgH="469800" progId="Equation.DSMT4">
                  <p:embed/>
                  <p:pic>
                    <p:nvPicPr>
                      <p:cNvPr id="0" name="Object 18"/>
                      <p:cNvPicPr>
                        <a:picLocks noChangeAspect="1" noChangeArrowheads="1"/>
                      </p:cNvPicPr>
                      <p:nvPr/>
                    </p:nvPicPr>
                    <p:blipFill>
                      <a:blip r:embed="rId20"/>
                      <a:srcRect/>
                      <a:stretch>
                        <a:fillRect/>
                      </a:stretch>
                    </p:blipFill>
                    <p:spPr bwMode="auto">
                      <a:xfrm>
                        <a:off x="4495800" y="5412855"/>
                        <a:ext cx="2900621" cy="1238069"/>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202761"/>
                                        </p:tgtEl>
                                        <p:attrNameLst>
                                          <p:attrName>style.visibility</p:attrName>
                                        </p:attrNameLst>
                                      </p:cBhvr>
                                      <p:to>
                                        <p:strVal val="visible"/>
                                      </p:to>
                                    </p:set>
                                    <p:animEffect transition="in" filter="barn(outHorizontal)">
                                      <p:cBhvr>
                                        <p:cTn id="13" dur="500"/>
                                        <p:tgtEl>
                                          <p:spTgt spid="2027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02757"/>
                                        </p:tgtEl>
                                        <p:attrNameLst>
                                          <p:attrName>style.visibility</p:attrName>
                                        </p:attrNameLst>
                                      </p:cBhvr>
                                      <p:to>
                                        <p:strVal val="visible"/>
                                      </p:to>
                                    </p:set>
                                    <p:animEffect transition="in" filter="barn(inHorizontal)">
                                      <p:cBhvr>
                                        <p:cTn id="18" dur="500"/>
                                        <p:tgtEl>
                                          <p:spTgt spid="2027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2756"/>
                                        </p:tgtEl>
                                        <p:attrNameLst>
                                          <p:attrName>style.visibility</p:attrName>
                                        </p:attrNameLst>
                                      </p:cBhvr>
                                      <p:to>
                                        <p:strVal val="visible"/>
                                      </p:to>
                                    </p:set>
                                  </p:childTnLst>
                                  <p:subTnLst>
                                    <p:set>
                                      <p:cBhvr override="childStyle">
                                        <p:cTn dur="1" fill="hold" display="0" masterRel="nextClick" afterEffect="1"/>
                                        <p:tgtEl>
                                          <p:spTgt spid="20275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2758"/>
                                        </p:tgtEl>
                                        <p:attrNameLst>
                                          <p:attrName>style.visibility</p:attrName>
                                        </p:attrNameLst>
                                      </p:cBhvr>
                                      <p:to>
                                        <p:strVal val="visible"/>
                                      </p:to>
                                    </p:set>
                                    <p:animEffect transition="in" filter="blinds(horizontal)">
                                      <p:cBhvr>
                                        <p:cTn id="27" dur="500"/>
                                        <p:tgtEl>
                                          <p:spTgt spid="2027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202767"/>
                                        </p:tgtEl>
                                        <p:attrNameLst>
                                          <p:attrName>style.visibility</p:attrName>
                                        </p:attrNameLst>
                                      </p:cBhvr>
                                      <p:to>
                                        <p:strVal val="visible"/>
                                      </p:to>
                                    </p:set>
                                    <p:animEffect transition="in" filter="barn(inHorizontal)">
                                      <p:cBhvr>
                                        <p:cTn id="32" dur="500"/>
                                        <p:tgtEl>
                                          <p:spTgt spid="2027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02768">
                                            <p:txEl>
                                              <p:pRg st="0" end="0"/>
                                            </p:txEl>
                                          </p:spTgt>
                                        </p:tgtEl>
                                        <p:attrNameLst>
                                          <p:attrName>style.visibility</p:attrName>
                                        </p:attrNameLst>
                                      </p:cBhvr>
                                      <p:to>
                                        <p:strVal val="visible"/>
                                      </p:to>
                                    </p:set>
                                    <p:animEffect transition="in" filter="randombar(horizontal)">
                                      <p:cBhvr>
                                        <p:cTn id="37" dur="500"/>
                                        <p:tgtEl>
                                          <p:spTgt spid="20276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72" fill="hold" nodeType="clickEffect">
                                  <p:stCondLst>
                                    <p:cond delay="0"/>
                                  </p:stCondLst>
                                  <p:childTnLst>
                                    <p:set>
                                      <p:cBhvr>
                                        <p:cTn id="41" dur="1" fill="hold">
                                          <p:stCondLst>
                                            <p:cond delay="0"/>
                                          </p:stCondLst>
                                        </p:cTn>
                                        <p:tgtEl>
                                          <p:spTgt spid="202764"/>
                                        </p:tgtEl>
                                        <p:attrNameLst>
                                          <p:attrName>style.visibility</p:attrName>
                                        </p:attrNameLst>
                                      </p:cBhvr>
                                      <p:to>
                                        <p:strVal val="visible"/>
                                      </p:to>
                                    </p:set>
                                    <p:anim calcmode="lin" valueType="num">
                                      <p:cBhvr>
                                        <p:cTn id="42" dur="500" fill="hold"/>
                                        <p:tgtEl>
                                          <p:spTgt spid="202764"/>
                                        </p:tgtEl>
                                        <p:attrNameLst>
                                          <p:attrName>ppt_w</p:attrName>
                                        </p:attrNameLst>
                                      </p:cBhvr>
                                      <p:tavLst>
                                        <p:tav tm="0">
                                          <p:val>
                                            <p:strVal val="2/3*#ppt_w"/>
                                          </p:val>
                                        </p:tav>
                                        <p:tav tm="100000">
                                          <p:val>
                                            <p:strVal val="#ppt_w"/>
                                          </p:val>
                                        </p:tav>
                                      </p:tavLst>
                                    </p:anim>
                                    <p:anim calcmode="lin" valueType="num">
                                      <p:cBhvr>
                                        <p:cTn id="43" dur="500" fill="hold"/>
                                        <p:tgtEl>
                                          <p:spTgt spid="202764"/>
                                        </p:tgtEl>
                                        <p:attrNameLst>
                                          <p:attrName>ppt_h</p:attrName>
                                        </p:attrNameLst>
                                      </p:cBhvr>
                                      <p:tavLst>
                                        <p:tav tm="0">
                                          <p:val>
                                            <p:strVal val="2/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202769">
                                            <p:txEl>
                                              <p:pRg st="0" end="0"/>
                                            </p:txEl>
                                          </p:spTgt>
                                        </p:tgtEl>
                                        <p:attrNameLst>
                                          <p:attrName>style.visibility</p:attrName>
                                        </p:attrNameLst>
                                      </p:cBhvr>
                                      <p:to>
                                        <p:strVal val="visible"/>
                                      </p:to>
                                    </p:set>
                                    <p:animEffect transition="in" filter="barn(inHorizontal)">
                                      <p:cBhvr>
                                        <p:cTn id="48" dur="500"/>
                                        <p:tgtEl>
                                          <p:spTgt spid="202769">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nodeType="clickEffect">
                                  <p:stCondLst>
                                    <p:cond delay="0"/>
                                  </p:stCondLst>
                                  <p:childTnLst>
                                    <p:set>
                                      <p:cBhvr>
                                        <p:cTn id="52" dur="1" fill="hold">
                                          <p:stCondLst>
                                            <p:cond delay="0"/>
                                          </p:stCondLst>
                                        </p:cTn>
                                        <p:tgtEl>
                                          <p:spTgt spid="202770"/>
                                        </p:tgtEl>
                                        <p:attrNameLst>
                                          <p:attrName>style.visibility</p:attrName>
                                        </p:attrNameLst>
                                      </p:cBhvr>
                                      <p:to>
                                        <p:strVal val="visible"/>
                                      </p:to>
                                    </p:set>
                                    <p:animEffect transition="in" filter="barn(outHorizontal)">
                                      <p:cBhvr>
                                        <p:cTn id="53" dur="500"/>
                                        <p:tgtEl>
                                          <p:spTgt spid="20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P spid="202757" grpId="0" autoUpdateAnimBg="0"/>
      <p:bldP spid="202768" grpId="0" build="p" autoUpdateAnimBg="0"/>
      <p:bldP spid="20276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8" name="Object 2">
            <a:extLst>
              <a:ext uri="{FF2B5EF4-FFF2-40B4-BE49-F238E27FC236}">
                <a16:creationId xmlns:a16="http://schemas.microsoft.com/office/drawing/2014/main" id="{17434FBC-3A9E-40A3-98B8-D1B875A31948}"/>
              </a:ext>
            </a:extLst>
          </p:cNvPr>
          <p:cNvGraphicFramePr>
            <a:graphicFrameLocks noChangeAspect="1"/>
          </p:cNvGraphicFramePr>
          <p:nvPr>
            <p:extLst>
              <p:ext uri="{D42A27DB-BD31-4B8C-83A1-F6EECF244321}">
                <p14:modId xmlns:p14="http://schemas.microsoft.com/office/powerpoint/2010/main" val="3484722805"/>
              </p:ext>
            </p:extLst>
          </p:nvPr>
        </p:nvGraphicFramePr>
        <p:xfrm>
          <a:off x="1828800" y="1303338"/>
          <a:ext cx="6223000" cy="1674812"/>
        </p:xfrm>
        <a:graphic>
          <a:graphicData uri="http://schemas.openxmlformats.org/presentationml/2006/ole">
            <mc:AlternateContent xmlns:mc="http://schemas.openxmlformats.org/markup-compatibility/2006">
              <mc:Choice xmlns:v="urn:schemas-microsoft-com:vml" Requires="v">
                <p:oleObj spid="_x0000_s40131" name="Equation" r:id="rId3" imgW="2933640" imgH="685800" progId="Equation.DSMT4">
                  <p:embed/>
                </p:oleObj>
              </mc:Choice>
              <mc:Fallback>
                <p:oleObj name="Equation" r:id="rId3" imgW="2933640" imgH="685800" progId="Equation.DSMT4">
                  <p:embed/>
                  <p:pic>
                    <p:nvPicPr>
                      <p:cNvPr id="0" name="Object 2"/>
                      <p:cNvPicPr>
                        <a:picLocks noChangeAspect="1" noChangeArrowheads="1"/>
                      </p:cNvPicPr>
                      <p:nvPr/>
                    </p:nvPicPr>
                    <p:blipFill>
                      <a:blip r:embed="rId4"/>
                      <a:srcRect/>
                      <a:stretch>
                        <a:fillRect/>
                      </a:stretch>
                    </p:blipFill>
                    <p:spPr bwMode="auto">
                      <a:xfrm>
                        <a:off x="1828800" y="1303338"/>
                        <a:ext cx="62230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779" name="Object 3">
            <a:extLst>
              <a:ext uri="{FF2B5EF4-FFF2-40B4-BE49-F238E27FC236}">
                <a16:creationId xmlns:a16="http://schemas.microsoft.com/office/drawing/2014/main" id="{BC589C77-EECC-43AF-B768-72A93A0A5C4D}"/>
              </a:ext>
            </a:extLst>
          </p:cNvPr>
          <p:cNvGraphicFramePr>
            <a:graphicFrameLocks noChangeAspect="1"/>
          </p:cNvGraphicFramePr>
          <p:nvPr>
            <p:extLst>
              <p:ext uri="{D42A27DB-BD31-4B8C-83A1-F6EECF244321}">
                <p14:modId xmlns:p14="http://schemas.microsoft.com/office/powerpoint/2010/main" val="1396764143"/>
              </p:ext>
            </p:extLst>
          </p:nvPr>
        </p:nvGraphicFramePr>
        <p:xfrm>
          <a:off x="2206625" y="4456113"/>
          <a:ext cx="5740400" cy="1509712"/>
        </p:xfrm>
        <a:graphic>
          <a:graphicData uri="http://schemas.openxmlformats.org/presentationml/2006/ole">
            <mc:AlternateContent xmlns:mc="http://schemas.openxmlformats.org/markup-compatibility/2006">
              <mc:Choice xmlns:v="urn:schemas-microsoft-com:vml" Requires="v">
                <p:oleObj spid="_x0000_s40132" name="Equation" r:id="rId5" imgW="3009600" imgH="685800" progId="Equation.DSMT4">
                  <p:embed/>
                </p:oleObj>
              </mc:Choice>
              <mc:Fallback>
                <p:oleObj name="Equation" r:id="rId5" imgW="3009600" imgH="685800" progId="Equation.DSMT4">
                  <p:embed/>
                  <p:pic>
                    <p:nvPicPr>
                      <p:cNvPr id="0" name="Object 3"/>
                      <p:cNvPicPr>
                        <a:picLocks noChangeAspect="1" noChangeArrowheads="1"/>
                      </p:cNvPicPr>
                      <p:nvPr/>
                    </p:nvPicPr>
                    <p:blipFill>
                      <a:blip r:embed="rId6"/>
                      <a:srcRect/>
                      <a:stretch>
                        <a:fillRect/>
                      </a:stretch>
                    </p:blipFill>
                    <p:spPr bwMode="auto">
                      <a:xfrm>
                        <a:off x="2206625" y="4456113"/>
                        <a:ext cx="5740400"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80" name="Rectangle 4">
            <a:extLst>
              <a:ext uri="{FF2B5EF4-FFF2-40B4-BE49-F238E27FC236}">
                <a16:creationId xmlns:a16="http://schemas.microsoft.com/office/drawing/2014/main" id="{8357A4B5-2EB7-4E8B-A5E6-8764070AFE4F}"/>
              </a:ext>
            </a:extLst>
          </p:cNvPr>
          <p:cNvSpPr>
            <a:spLocks noChangeArrowheads="1"/>
          </p:cNvSpPr>
          <p:nvPr/>
        </p:nvSpPr>
        <p:spPr bwMode="auto">
          <a:xfrm>
            <a:off x="0" y="1066800"/>
            <a:ext cx="239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取△＝</a:t>
            </a:r>
            <a:r>
              <a:rPr lang="en-US" altLang="zh-CN"/>
              <a:t>0.02</a:t>
            </a:r>
            <a:r>
              <a:rPr lang="zh-CN" altLang="en-US"/>
              <a:t>时，</a:t>
            </a:r>
          </a:p>
        </p:txBody>
      </p:sp>
      <p:sp>
        <p:nvSpPr>
          <p:cNvPr id="203781" name="Rectangle 5">
            <a:extLst>
              <a:ext uri="{FF2B5EF4-FFF2-40B4-BE49-F238E27FC236}">
                <a16:creationId xmlns:a16="http://schemas.microsoft.com/office/drawing/2014/main" id="{B02AA4D3-1E0B-494E-9225-0E1087E88EE6}"/>
              </a:ext>
            </a:extLst>
          </p:cNvPr>
          <p:cNvSpPr>
            <a:spLocks noChangeArrowheads="1"/>
          </p:cNvSpPr>
          <p:nvPr/>
        </p:nvSpPr>
        <p:spPr bwMode="auto">
          <a:xfrm>
            <a:off x="0" y="4419600"/>
            <a:ext cx="239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取△＝</a:t>
            </a:r>
            <a:r>
              <a:rPr lang="en-US" altLang="zh-CN"/>
              <a:t>0.05</a:t>
            </a:r>
            <a:r>
              <a:rPr lang="zh-CN" altLang="en-US"/>
              <a:t>时，</a:t>
            </a:r>
          </a:p>
        </p:txBody>
      </p:sp>
      <p:grpSp>
        <p:nvGrpSpPr>
          <p:cNvPr id="203782" name="Group 6">
            <a:extLst>
              <a:ext uri="{FF2B5EF4-FFF2-40B4-BE49-F238E27FC236}">
                <a16:creationId xmlns:a16="http://schemas.microsoft.com/office/drawing/2014/main" id="{51042D2A-D7AD-4F3B-99A9-F58A2DF356DD}"/>
              </a:ext>
            </a:extLst>
          </p:cNvPr>
          <p:cNvGrpSpPr>
            <a:grpSpLocks/>
          </p:cNvGrpSpPr>
          <p:nvPr/>
        </p:nvGrpSpPr>
        <p:grpSpPr bwMode="auto">
          <a:xfrm>
            <a:off x="192087" y="112712"/>
            <a:ext cx="2627313" cy="915988"/>
            <a:chOff x="96" y="2087"/>
            <a:chExt cx="1655" cy="577"/>
          </a:xfrm>
        </p:grpSpPr>
        <p:sp>
          <p:nvSpPr>
            <p:cNvPr id="39948" name="Rectangle 7">
              <a:extLst>
                <a:ext uri="{FF2B5EF4-FFF2-40B4-BE49-F238E27FC236}">
                  <a16:creationId xmlns:a16="http://schemas.microsoft.com/office/drawing/2014/main" id="{7C27C751-7C98-4996-BCB5-1295133EA2E2}"/>
                </a:ext>
              </a:extLst>
            </p:cNvPr>
            <p:cNvSpPr>
              <a:spLocks noChangeArrowheads="1"/>
            </p:cNvSpPr>
            <p:nvPr/>
          </p:nvSpPr>
          <p:spPr bwMode="auto">
            <a:xfrm>
              <a:off x="96" y="2148"/>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令</a:t>
              </a:r>
            </a:p>
          </p:txBody>
        </p:sp>
        <p:graphicFrame>
          <p:nvGraphicFramePr>
            <p:cNvPr id="39949" name="Object 8">
              <a:extLst>
                <a:ext uri="{FF2B5EF4-FFF2-40B4-BE49-F238E27FC236}">
                  <a16:creationId xmlns:a16="http://schemas.microsoft.com/office/drawing/2014/main" id="{D8D5EEF5-21AB-4282-9AE5-9E49571370E2}"/>
                </a:ext>
              </a:extLst>
            </p:cNvPr>
            <p:cNvGraphicFramePr>
              <a:graphicFrameLocks noChangeAspect="1"/>
            </p:cNvGraphicFramePr>
            <p:nvPr>
              <p:extLst>
                <p:ext uri="{D42A27DB-BD31-4B8C-83A1-F6EECF244321}">
                  <p14:modId xmlns:p14="http://schemas.microsoft.com/office/powerpoint/2010/main" val="2297350825"/>
                </p:ext>
              </p:extLst>
            </p:nvPr>
          </p:nvGraphicFramePr>
          <p:xfrm>
            <a:off x="642" y="2087"/>
            <a:ext cx="702" cy="577"/>
          </p:xfrm>
          <a:graphic>
            <a:graphicData uri="http://schemas.openxmlformats.org/presentationml/2006/ole">
              <mc:AlternateContent xmlns:mc="http://schemas.openxmlformats.org/markup-compatibility/2006">
                <mc:Choice xmlns:v="urn:schemas-microsoft-com:vml" Requires="v">
                  <p:oleObj spid="_x0000_s40133" name="Equation" r:id="rId7" imgW="558720" imgH="431640" progId="Equation.DSMT4">
                    <p:embed/>
                  </p:oleObj>
                </mc:Choice>
                <mc:Fallback>
                  <p:oleObj name="Equation" r:id="rId7" imgW="558720" imgH="431640" progId="Equation.DSMT4">
                    <p:embed/>
                    <p:pic>
                      <p:nvPicPr>
                        <p:cNvPr id="0" name="Object 8"/>
                        <p:cNvPicPr>
                          <a:picLocks noChangeAspect="1" noChangeArrowheads="1"/>
                        </p:cNvPicPr>
                        <p:nvPr/>
                      </p:nvPicPr>
                      <p:blipFill>
                        <a:blip r:embed="rId8"/>
                        <a:srcRect/>
                        <a:stretch>
                          <a:fillRect/>
                        </a:stretch>
                      </p:blipFill>
                      <p:spPr bwMode="auto">
                        <a:xfrm>
                          <a:off x="642" y="2087"/>
                          <a:ext cx="702" cy="577"/>
                        </a:xfrm>
                        <a:prstGeom prst="rect">
                          <a:avLst/>
                        </a:prstGeom>
                        <a:noFill/>
                        <a:ln>
                          <a:noFill/>
                        </a:ln>
                        <a:extLst/>
                      </p:spPr>
                    </p:pic>
                  </p:oleObj>
                </mc:Fallback>
              </mc:AlternateContent>
            </a:graphicData>
          </a:graphic>
        </p:graphicFrame>
        <p:sp>
          <p:nvSpPr>
            <p:cNvPr id="39950" name="Rectangle 9">
              <a:extLst>
                <a:ext uri="{FF2B5EF4-FFF2-40B4-BE49-F238E27FC236}">
                  <a16:creationId xmlns:a16="http://schemas.microsoft.com/office/drawing/2014/main" id="{4F705333-BDFC-43BF-93B2-2B7C7A2B3A55}"/>
                </a:ext>
              </a:extLst>
            </p:cNvPr>
            <p:cNvSpPr>
              <a:spLocks noChangeArrowheads="1"/>
            </p:cNvSpPr>
            <p:nvPr/>
          </p:nvSpPr>
          <p:spPr bwMode="auto">
            <a:xfrm>
              <a:off x="1440" y="2151"/>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a:t>
              </a:r>
              <a:endParaRPr lang="zh-CN" altLang="en-US" dirty="0">
                <a:latin typeface="Symbol" panose="05050102010706020507" pitchFamily="18" charset="2"/>
              </a:endParaRPr>
            </a:p>
          </p:txBody>
        </p:sp>
      </p:grpSp>
      <p:sp>
        <p:nvSpPr>
          <p:cNvPr id="203786" name="Rectangle 10">
            <a:extLst>
              <a:ext uri="{FF2B5EF4-FFF2-40B4-BE49-F238E27FC236}">
                <a16:creationId xmlns:a16="http://schemas.microsoft.com/office/drawing/2014/main" id="{4D48F9DB-CEEA-4DD7-BFA5-4E4E4B026E19}"/>
              </a:ext>
            </a:extLst>
          </p:cNvPr>
          <p:cNvSpPr>
            <a:spLocks noChangeArrowheads="1"/>
          </p:cNvSpPr>
          <p:nvPr/>
        </p:nvSpPr>
        <p:spPr bwMode="auto">
          <a:xfrm>
            <a:off x="0" y="2971800"/>
            <a:ext cx="361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如果０＜</a:t>
            </a:r>
            <a:r>
              <a:rPr lang="en-US" altLang="zh-CN">
                <a:latin typeface="Symbol" panose="05050102010706020507" pitchFamily="18" charset="2"/>
                <a:cs typeface="Times New Roman" panose="02020603050405020304" pitchFamily="18" charset="0"/>
              </a:rPr>
              <a:t>z</a:t>
            </a:r>
            <a:r>
              <a:rPr lang="en-US" altLang="zh-CN"/>
              <a:t> </a:t>
            </a:r>
            <a:r>
              <a:rPr lang="zh-CN" altLang="en-US"/>
              <a:t>＜</a:t>
            </a:r>
            <a:r>
              <a:rPr lang="en-US" altLang="zh-CN"/>
              <a:t>0.9</a:t>
            </a:r>
            <a:r>
              <a:rPr lang="zh-CN" altLang="en-US"/>
              <a:t>范围内，</a:t>
            </a:r>
          </a:p>
        </p:txBody>
      </p:sp>
      <p:graphicFrame>
        <p:nvGraphicFramePr>
          <p:cNvPr id="203787" name="Object 11">
            <a:extLst>
              <a:ext uri="{FF2B5EF4-FFF2-40B4-BE49-F238E27FC236}">
                <a16:creationId xmlns:a16="http://schemas.microsoft.com/office/drawing/2014/main" id="{5112AA71-1391-422E-8F6C-8CAC913AB9D2}"/>
              </a:ext>
            </a:extLst>
          </p:cNvPr>
          <p:cNvGraphicFramePr>
            <a:graphicFrameLocks noChangeAspect="1"/>
          </p:cNvGraphicFramePr>
          <p:nvPr>
            <p:extLst>
              <p:ext uri="{D42A27DB-BD31-4B8C-83A1-F6EECF244321}">
                <p14:modId xmlns:p14="http://schemas.microsoft.com/office/powerpoint/2010/main" val="690697205"/>
              </p:ext>
            </p:extLst>
          </p:nvPr>
        </p:nvGraphicFramePr>
        <p:xfrm>
          <a:off x="4391025" y="5653088"/>
          <a:ext cx="2203450" cy="1243012"/>
        </p:xfrm>
        <a:graphic>
          <a:graphicData uri="http://schemas.openxmlformats.org/presentationml/2006/ole">
            <mc:AlternateContent xmlns:mc="http://schemas.openxmlformats.org/markup-compatibility/2006">
              <mc:Choice xmlns:v="urn:schemas-microsoft-com:vml" Requires="v">
                <p:oleObj spid="_x0000_s40134" name="Equation" r:id="rId9" imgW="876240" imgH="431640" progId="Equation.DSMT4">
                  <p:embed/>
                </p:oleObj>
              </mc:Choice>
              <mc:Fallback>
                <p:oleObj name="Equation" r:id="rId9" imgW="876240" imgH="431640" progId="Equation.DSMT4">
                  <p:embed/>
                  <p:pic>
                    <p:nvPicPr>
                      <p:cNvPr id="0" name="Object 11"/>
                      <p:cNvPicPr>
                        <a:picLocks noChangeAspect="1" noChangeArrowheads="1"/>
                      </p:cNvPicPr>
                      <p:nvPr/>
                    </p:nvPicPr>
                    <p:blipFill>
                      <a:blip r:embed="rId10"/>
                      <a:srcRect/>
                      <a:stretch>
                        <a:fillRect/>
                      </a:stretch>
                    </p:blipFill>
                    <p:spPr bwMode="auto">
                      <a:xfrm>
                        <a:off x="4391025" y="5653088"/>
                        <a:ext cx="2203450"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88" name="Rectangle 12">
            <a:extLst>
              <a:ext uri="{FF2B5EF4-FFF2-40B4-BE49-F238E27FC236}">
                <a16:creationId xmlns:a16="http://schemas.microsoft.com/office/drawing/2014/main" id="{3A1C3AA3-A05E-4FA5-AF91-F9B436C61BE8}"/>
              </a:ext>
            </a:extLst>
          </p:cNvPr>
          <p:cNvSpPr>
            <a:spLocks noChangeArrowheads="1"/>
          </p:cNvSpPr>
          <p:nvPr/>
        </p:nvSpPr>
        <p:spPr bwMode="auto">
          <a:xfrm>
            <a:off x="228600" y="3581400"/>
            <a:ext cx="14033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dirty="0"/>
              <a:t>△</a:t>
            </a:r>
            <a:r>
              <a:rPr lang="zh-CN" altLang="en-US" dirty="0"/>
              <a:t>＝</a:t>
            </a:r>
            <a:r>
              <a:rPr lang="en-US" altLang="zh-CN" dirty="0"/>
              <a:t>0.02</a:t>
            </a:r>
          </a:p>
        </p:txBody>
      </p:sp>
      <p:graphicFrame>
        <p:nvGraphicFramePr>
          <p:cNvPr id="203789" name="Object 13">
            <a:extLst>
              <a:ext uri="{FF2B5EF4-FFF2-40B4-BE49-F238E27FC236}">
                <a16:creationId xmlns:a16="http://schemas.microsoft.com/office/drawing/2014/main" id="{9E867025-9385-4CFA-A2BD-C4C4705B7F8D}"/>
              </a:ext>
            </a:extLst>
          </p:cNvPr>
          <p:cNvGraphicFramePr>
            <a:graphicFrameLocks noChangeAspect="1"/>
          </p:cNvGraphicFramePr>
          <p:nvPr>
            <p:extLst>
              <p:ext uri="{D42A27DB-BD31-4B8C-83A1-F6EECF244321}">
                <p14:modId xmlns:p14="http://schemas.microsoft.com/office/powerpoint/2010/main" val="3573721137"/>
              </p:ext>
            </p:extLst>
          </p:nvPr>
        </p:nvGraphicFramePr>
        <p:xfrm>
          <a:off x="3391694" y="3264695"/>
          <a:ext cx="2208212" cy="1230312"/>
        </p:xfrm>
        <a:graphic>
          <a:graphicData uri="http://schemas.openxmlformats.org/presentationml/2006/ole">
            <mc:AlternateContent xmlns:mc="http://schemas.openxmlformats.org/markup-compatibility/2006">
              <mc:Choice xmlns:v="urn:schemas-microsoft-com:vml" Requires="v">
                <p:oleObj spid="_x0000_s40135" name="Equation" r:id="rId11" imgW="888840" imgH="431640" progId="Equation.DSMT4">
                  <p:embed/>
                </p:oleObj>
              </mc:Choice>
              <mc:Fallback>
                <p:oleObj name="Equation" r:id="rId11" imgW="888840" imgH="431640" progId="Equation.DSMT4">
                  <p:embed/>
                  <p:pic>
                    <p:nvPicPr>
                      <p:cNvPr id="0" name="Object 13"/>
                      <p:cNvPicPr>
                        <a:picLocks noChangeAspect="1" noChangeArrowheads="1"/>
                      </p:cNvPicPr>
                      <p:nvPr/>
                    </p:nvPicPr>
                    <p:blipFill>
                      <a:blip r:embed="rId12"/>
                      <a:srcRect/>
                      <a:stretch>
                        <a:fillRect/>
                      </a:stretch>
                    </p:blipFill>
                    <p:spPr bwMode="auto">
                      <a:xfrm>
                        <a:off x="3391694" y="3264695"/>
                        <a:ext cx="220821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91" name="Rectangle 15">
            <a:extLst>
              <a:ext uri="{FF2B5EF4-FFF2-40B4-BE49-F238E27FC236}">
                <a16:creationId xmlns:a16="http://schemas.microsoft.com/office/drawing/2014/main" id="{03B7E8EA-0008-45D9-8237-A76BA10DF590}"/>
              </a:ext>
            </a:extLst>
          </p:cNvPr>
          <p:cNvSpPr>
            <a:spLocks noChangeArrowheads="1"/>
          </p:cNvSpPr>
          <p:nvPr/>
        </p:nvSpPr>
        <p:spPr bwMode="auto">
          <a:xfrm>
            <a:off x="0" y="6096000"/>
            <a:ext cx="361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dirty="0"/>
              <a:t>如果０＜</a:t>
            </a:r>
            <a:r>
              <a:rPr lang="en-US" altLang="zh-CN" dirty="0">
                <a:latin typeface="Symbol" panose="05050102010706020507" pitchFamily="18" charset="2"/>
                <a:cs typeface="Times New Roman" panose="02020603050405020304" pitchFamily="18" charset="0"/>
              </a:rPr>
              <a:t>z</a:t>
            </a:r>
            <a:r>
              <a:rPr lang="en-US" altLang="zh-CN" dirty="0"/>
              <a:t> </a:t>
            </a:r>
            <a:r>
              <a:rPr lang="zh-CN" altLang="en-US" dirty="0"/>
              <a:t>＜</a:t>
            </a:r>
            <a:r>
              <a:rPr lang="en-US" altLang="zh-CN" dirty="0"/>
              <a:t>0.9</a:t>
            </a:r>
            <a:r>
              <a:rPr lang="zh-CN" altLang="en-US" dirty="0"/>
              <a:t>范围内，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3782"/>
                                        </p:tgtEl>
                                        <p:attrNameLst>
                                          <p:attrName>style.visibility</p:attrName>
                                        </p:attrNameLst>
                                      </p:cBhvr>
                                      <p:to>
                                        <p:strVal val="visible"/>
                                      </p:to>
                                    </p:set>
                                    <p:animEffect transition="in" filter="randombar(horizontal)">
                                      <p:cBhvr>
                                        <p:cTn id="7" dur="500"/>
                                        <p:tgtEl>
                                          <p:spTgt spid="203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 calcmode="lin" valueType="num">
                                      <p:cBhvr additive="base">
                                        <p:cTn id="12" dur="500" fill="hold"/>
                                        <p:tgtEl>
                                          <p:spTgt spid="203780"/>
                                        </p:tgtEl>
                                        <p:attrNameLst>
                                          <p:attrName>ppt_x</p:attrName>
                                        </p:attrNameLst>
                                      </p:cBhvr>
                                      <p:tavLst>
                                        <p:tav tm="0">
                                          <p:val>
                                            <p:strVal val="0-#ppt_w/2"/>
                                          </p:val>
                                        </p:tav>
                                        <p:tav tm="100000">
                                          <p:val>
                                            <p:strVal val="#ppt_x"/>
                                          </p:val>
                                        </p:tav>
                                      </p:tavLst>
                                    </p:anim>
                                    <p:anim calcmode="lin" valueType="num">
                                      <p:cBhvr additive="base">
                                        <p:cTn id="13"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03778"/>
                                        </p:tgtEl>
                                        <p:attrNameLst>
                                          <p:attrName>style.visibility</p:attrName>
                                        </p:attrNameLst>
                                      </p:cBhvr>
                                      <p:to>
                                        <p:strVal val="visible"/>
                                      </p:to>
                                    </p:set>
                                    <p:animEffect transition="in" filter="blinds(horizontal)">
                                      <p:cBhvr>
                                        <p:cTn id="18" dur="500"/>
                                        <p:tgtEl>
                                          <p:spTgt spid="2037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203786">
                                            <p:txEl>
                                              <p:pRg st="0" end="0"/>
                                            </p:txEl>
                                          </p:spTgt>
                                        </p:tgtEl>
                                        <p:attrNameLst>
                                          <p:attrName>style.visibility</p:attrName>
                                        </p:attrNameLst>
                                      </p:cBhvr>
                                      <p:to>
                                        <p:strVal val="visible"/>
                                      </p:to>
                                    </p:set>
                                    <p:animEffect transition="in" filter="barn(inHorizontal)">
                                      <p:cBhvr>
                                        <p:cTn id="23" dur="500"/>
                                        <p:tgtEl>
                                          <p:spTgt spid="203786">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03788"/>
                                        </p:tgtEl>
                                        <p:attrNameLst>
                                          <p:attrName>style.visibility</p:attrName>
                                        </p:attrNameLst>
                                      </p:cBhvr>
                                      <p:to>
                                        <p:strVal val="visible"/>
                                      </p:to>
                                    </p:set>
                                    <p:animEffect transition="in" filter="box(in)">
                                      <p:cBhvr>
                                        <p:cTn id="28" dur="500"/>
                                        <p:tgtEl>
                                          <p:spTgt spid="20378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03789"/>
                                        </p:tgtEl>
                                        <p:attrNameLst>
                                          <p:attrName>style.visibility</p:attrName>
                                        </p:attrNameLst>
                                      </p:cBhvr>
                                      <p:to>
                                        <p:strVal val="visible"/>
                                      </p:to>
                                    </p:set>
                                    <p:animEffect transition="in" filter="box(in)">
                                      <p:cBhvr>
                                        <p:cTn id="33" dur="500"/>
                                        <p:tgtEl>
                                          <p:spTgt spid="20378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203781"/>
                                        </p:tgtEl>
                                        <p:attrNameLst>
                                          <p:attrName>style.visibility</p:attrName>
                                        </p:attrNameLst>
                                      </p:cBhvr>
                                      <p:to>
                                        <p:strVal val="visible"/>
                                      </p:to>
                                    </p:set>
                                    <p:anim calcmode="lin" valueType="num">
                                      <p:cBhvr additive="base">
                                        <p:cTn id="38" dur="500" fill="hold"/>
                                        <p:tgtEl>
                                          <p:spTgt spid="203781"/>
                                        </p:tgtEl>
                                        <p:attrNameLst>
                                          <p:attrName>ppt_x</p:attrName>
                                        </p:attrNameLst>
                                      </p:cBhvr>
                                      <p:tavLst>
                                        <p:tav tm="0">
                                          <p:val>
                                            <p:strVal val="#ppt_x"/>
                                          </p:val>
                                        </p:tav>
                                        <p:tav tm="100000">
                                          <p:val>
                                            <p:strVal val="#ppt_x"/>
                                          </p:val>
                                        </p:tav>
                                      </p:tavLst>
                                    </p:anim>
                                    <p:anim calcmode="lin" valueType="num">
                                      <p:cBhvr additive="base">
                                        <p:cTn id="39" dur="500" fill="hold"/>
                                        <p:tgtEl>
                                          <p:spTgt spid="203781"/>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03779"/>
                                        </p:tgtEl>
                                        <p:attrNameLst>
                                          <p:attrName>style.visibility</p:attrName>
                                        </p:attrNameLst>
                                      </p:cBhvr>
                                      <p:to>
                                        <p:strVal val="visible"/>
                                      </p:to>
                                    </p:set>
                                    <p:animEffect transition="in" filter="blinds(horizontal)">
                                      <p:cBhvr>
                                        <p:cTn id="44" dur="500"/>
                                        <p:tgtEl>
                                          <p:spTgt spid="2037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6" fill="hold" grpId="0" nodeType="clickEffect">
                                  <p:stCondLst>
                                    <p:cond delay="0"/>
                                  </p:stCondLst>
                                  <p:childTnLst>
                                    <p:set>
                                      <p:cBhvr>
                                        <p:cTn id="48" dur="1" fill="hold">
                                          <p:stCondLst>
                                            <p:cond delay="0"/>
                                          </p:stCondLst>
                                        </p:cTn>
                                        <p:tgtEl>
                                          <p:spTgt spid="203791">
                                            <p:txEl>
                                              <p:pRg st="0" end="0"/>
                                            </p:txEl>
                                          </p:spTgt>
                                        </p:tgtEl>
                                        <p:attrNameLst>
                                          <p:attrName>style.visibility</p:attrName>
                                        </p:attrNameLst>
                                      </p:cBhvr>
                                      <p:to>
                                        <p:strVal val="visible"/>
                                      </p:to>
                                    </p:set>
                                    <p:animEffect transition="in" filter="barn(inHorizontal)">
                                      <p:cBhvr>
                                        <p:cTn id="49" dur="500"/>
                                        <p:tgtEl>
                                          <p:spTgt spid="20379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203787"/>
                                        </p:tgtEl>
                                        <p:attrNameLst>
                                          <p:attrName>style.visibility</p:attrName>
                                        </p:attrNameLst>
                                      </p:cBhvr>
                                      <p:to>
                                        <p:strVal val="visible"/>
                                      </p:to>
                                    </p:set>
                                    <p:animEffect transition="in" filter="checkerboard(across)">
                                      <p:cBhvr>
                                        <p:cTn id="54" dur="500"/>
                                        <p:tgtEl>
                                          <p:spTgt spid="203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utoUpdateAnimBg="0"/>
      <p:bldP spid="203781" grpId="0" autoUpdateAnimBg="0"/>
      <p:bldP spid="203786" grpId="0" build="p" autoUpdateAnimBg="0"/>
      <p:bldP spid="203788" grpId="0" autoUpdateAnimBg="0"/>
      <p:bldP spid="20379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CC4A45DA-BD75-49A4-9594-952566F419FB}"/>
              </a:ext>
            </a:extLst>
          </p:cNvPr>
          <p:cNvSpPr>
            <a:spLocks noChangeArrowheads="1"/>
          </p:cNvSpPr>
          <p:nvPr/>
        </p:nvSpPr>
        <p:spPr bwMode="auto">
          <a:xfrm>
            <a:off x="0" y="0"/>
            <a:ext cx="8915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Symbol" panose="05050102010706020507" pitchFamily="18" charset="2"/>
              </a:rPr>
              <a:t>结论：</a:t>
            </a:r>
          </a:p>
          <a:p>
            <a:pPr eaLnBrk="1" hangingPunct="1">
              <a:spcBef>
                <a:spcPct val="0"/>
              </a:spcBef>
              <a:buFontTx/>
              <a:buNone/>
            </a:pPr>
            <a:r>
              <a:rPr lang="en-US" altLang="zh-CN" dirty="0" err="1"/>
              <a:t>t</a:t>
            </a:r>
            <a:r>
              <a:rPr lang="en-US" altLang="zh-CN" baseline="-25000" dirty="0" err="1"/>
              <a:t>s</a:t>
            </a:r>
            <a:r>
              <a:rPr lang="zh-CN" altLang="en-US" dirty="0"/>
              <a:t>与</a:t>
            </a:r>
            <a:r>
              <a:rPr lang="en-US" altLang="zh-CN" dirty="0" err="1">
                <a:latin typeface="Symbol" panose="05050102010706020507" pitchFamily="18" charset="2"/>
                <a:cs typeface="Times New Roman" panose="02020603050405020304" pitchFamily="18" charset="0"/>
              </a:rPr>
              <a:t>zw</a:t>
            </a:r>
            <a:r>
              <a:rPr lang="en-US" altLang="zh-CN" baseline="-30000" dirty="0" err="1">
                <a:latin typeface="Times New Roman" panose="02020603050405020304" pitchFamily="18" charset="0"/>
                <a:cs typeface="Times New Roman" panose="02020603050405020304" pitchFamily="18" charset="0"/>
              </a:rPr>
              <a:t>n</a:t>
            </a:r>
            <a:r>
              <a:rPr lang="zh-CN" altLang="en-US" dirty="0"/>
              <a:t>近似成反比，即</a:t>
            </a:r>
            <a:r>
              <a:rPr lang="en-US" altLang="zh-CN" dirty="0" err="1">
                <a:latin typeface="Symbol" panose="05050102010706020507" pitchFamily="18" charset="2"/>
                <a:cs typeface="Times New Roman" panose="02020603050405020304" pitchFamily="18" charset="0"/>
              </a:rPr>
              <a:t>zw</a:t>
            </a:r>
            <a:r>
              <a:rPr lang="en-US" altLang="zh-CN" baseline="-30000" dirty="0" err="1">
                <a:latin typeface="Times New Roman" panose="02020603050405020304" pitchFamily="18" charset="0"/>
                <a:cs typeface="Times New Roman" panose="02020603050405020304" pitchFamily="18" charset="0"/>
              </a:rPr>
              <a:t>n</a:t>
            </a:r>
            <a:r>
              <a:rPr lang="zh-CN" altLang="en-US" dirty="0"/>
              <a:t>大， </a:t>
            </a:r>
            <a:r>
              <a:rPr lang="en-US" altLang="zh-CN" dirty="0" err="1"/>
              <a:t>t</a:t>
            </a:r>
            <a:r>
              <a:rPr lang="en-US" altLang="zh-CN" baseline="-25000" dirty="0" err="1"/>
              <a:t>s</a:t>
            </a:r>
            <a:r>
              <a:rPr lang="zh-CN" altLang="en-US" dirty="0"/>
              <a:t>就小；</a:t>
            </a:r>
          </a:p>
          <a:p>
            <a:pPr eaLnBrk="1" hangingPunct="1">
              <a:spcBef>
                <a:spcPct val="0"/>
              </a:spcBef>
              <a:buFontTx/>
              <a:buNone/>
            </a:pPr>
            <a:r>
              <a:rPr lang="zh-CN" altLang="en-US" dirty="0"/>
              <a:t>当</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r>
              <a:rPr lang="zh-CN" altLang="en-US" dirty="0"/>
              <a:t>一定，则</a:t>
            </a:r>
            <a:r>
              <a:rPr lang="en-US" altLang="zh-CN" dirty="0" err="1"/>
              <a:t>t</a:t>
            </a:r>
            <a:r>
              <a:rPr lang="en-US" altLang="zh-CN" baseline="-25000" dirty="0" err="1"/>
              <a:t>s</a:t>
            </a:r>
            <a:r>
              <a:rPr lang="zh-CN" altLang="en-US" dirty="0"/>
              <a:t>与</a:t>
            </a:r>
            <a:r>
              <a:rPr lang="en-US" altLang="zh-CN" dirty="0">
                <a:latin typeface="Symbol" panose="05050102010706020507" pitchFamily="18" charset="2"/>
                <a:cs typeface="Times New Roman" panose="02020603050405020304" pitchFamily="18" charset="0"/>
              </a:rPr>
              <a:t>z</a:t>
            </a:r>
            <a:r>
              <a:rPr lang="zh-CN" altLang="en-US" dirty="0">
                <a:latin typeface="Symbol" panose="05050102010706020507" pitchFamily="18" charset="2"/>
              </a:rPr>
              <a:t>近似</a:t>
            </a:r>
            <a:r>
              <a:rPr lang="zh-CN" altLang="en-US" dirty="0"/>
              <a:t>成反比，这与</a:t>
            </a:r>
            <a:r>
              <a:rPr lang="en-US" altLang="zh-CN" dirty="0" err="1"/>
              <a:t>t</a:t>
            </a:r>
            <a:r>
              <a:rPr lang="en-US" altLang="zh-CN" baseline="-25000" dirty="0" err="1"/>
              <a:t>p</a:t>
            </a:r>
            <a:r>
              <a:rPr lang="zh-CN" altLang="en-US" dirty="0"/>
              <a:t>，</a:t>
            </a:r>
            <a:r>
              <a:rPr lang="en-US" altLang="zh-CN" dirty="0"/>
              <a:t>t</a:t>
            </a:r>
            <a:r>
              <a:rPr lang="en-US" altLang="zh-CN" baseline="-25000" dirty="0"/>
              <a:t>r</a:t>
            </a:r>
            <a:r>
              <a:rPr lang="zh-CN" altLang="en-US" dirty="0"/>
              <a:t>与</a:t>
            </a:r>
            <a:r>
              <a:rPr lang="en-US" altLang="zh-CN" dirty="0">
                <a:latin typeface="Symbol" panose="05050102010706020507" pitchFamily="18" charset="2"/>
                <a:cs typeface="Times New Roman" panose="02020603050405020304" pitchFamily="18" charset="0"/>
              </a:rPr>
              <a:t>z</a:t>
            </a:r>
            <a:r>
              <a:rPr lang="zh-CN" altLang="en-US" dirty="0"/>
              <a:t>的关系正好相反。</a:t>
            </a:r>
          </a:p>
        </p:txBody>
      </p:sp>
      <p:sp>
        <p:nvSpPr>
          <p:cNvPr id="204803" name="Rectangle 3">
            <a:extLst>
              <a:ext uri="{FF2B5EF4-FFF2-40B4-BE49-F238E27FC236}">
                <a16:creationId xmlns:a16="http://schemas.microsoft.com/office/drawing/2014/main" id="{33552717-58D1-4C5D-9DB7-DE6D8CE41CAF}"/>
              </a:ext>
            </a:extLst>
          </p:cNvPr>
          <p:cNvSpPr>
            <a:spLocks noChangeArrowheads="1"/>
          </p:cNvSpPr>
          <p:nvPr/>
        </p:nvSpPr>
        <p:spPr bwMode="auto">
          <a:xfrm>
            <a:off x="0" y="1219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通常设计二阶系统时，一般取</a:t>
            </a:r>
            <a:r>
              <a:rPr lang="en-US" altLang="zh-CN">
                <a:latin typeface="Symbol" panose="05050102010706020507" pitchFamily="18" charset="2"/>
                <a:cs typeface="Times New Roman" panose="02020603050405020304" pitchFamily="18" charset="0"/>
              </a:rPr>
              <a:t>z</a:t>
            </a:r>
            <a:r>
              <a:rPr lang="en-US" altLang="zh-CN"/>
              <a:t> </a:t>
            </a:r>
            <a:r>
              <a:rPr lang="zh-CN" altLang="en-US"/>
              <a:t>＝</a:t>
            </a:r>
            <a:r>
              <a:rPr lang="en-US" altLang="zh-CN"/>
              <a:t>0</a:t>
            </a:r>
            <a:r>
              <a:rPr lang="zh-CN" altLang="en-US"/>
              <a:t>．</a:t>
            </a:r>
            <a:r>
              <a:rPr lang="en-US" altLang="zh-CN"/>
              <a:t>70 7</a:t>
            </a:r>
            <a:r>
              <a:rPr lang="zh-CN" altLang="en-US"/>
              <a:t>作为最佳阻尼比。</a:t>
            </a:r>
          </a:p>
        </p:txBody>
      </p:sp>
      <p:graphicFrame>
        <p:nvGraphicFramePr>
          <p:cNvPr id="204805" name="Object 5">
            <a:extLst>
              <a:ext uri="{FF2B5EF4-FFF2-40B4-BE49-F238E27FC236}">
                <a16:creationId xmlns:a16="http://schemas.microsoft.com/office/drawing/2014/main" id="{831B23F0-B163-4502-9EE9-5094DCB37F9B}"/>
              </a:ext>
            </a:extLst>
          </p:cNvPr>
          <p:cNvGraphicFramePr>
            <a:graphicFrameLocks noChangeAspect="1"/>
          </p:cNvGraphicFramePr>
          <p:nvPr/>
        </p:nvGraphicFramePr>
        <p:xfrm>
          <a:off x="6084888" y="2590800"/>
          <a:ext cx="3059112" cy="1400175"/>
        </p:xfrm>
        <a:graphic>
          <a:graphicData uri="http://schemas.openxmlformats.org/presentationml/2006/ole">
            <mc:AlternateContent xmlns:mc="http://schemas.openxmlformats.org/markup-compatibility/2006">
              <mc:Choice xmlns:v="urn:schemas-microsoft-com:vml" Requires="v">
                <p:oleObj spid="_x0000_s41190" name="位图图像" r:id="rId3" imgW="3057143" imgH="1400000" progId="Paint.Picture">
                  <p:embed/>
                </p:oleObj>
              </mc:Choice>
              <mc:Fallback>
                <p:oleObj name="位图图像" r:id="rId3" imgW="3057143" imgH="14000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590800"/>
                        <a:ext cx="30591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6" name="Object 6">
            <a:extLst>
              <a:ext uri="{FF2B5EF4-FFF2-40B4-BE49-F238E27FC236}">
                <a16:creationId xmlns:a16="http://schemas.microsoft.com/office/drawing/2014/main" id="{B601D25E-536A-4923-B675-D2617B7083FA}"/>
              </a:ext>
            </a:extLst>
          </p:cNvPr>
          <p:cNvGraphicFramePr>
            <a:graphicFrameLocks noChangeAspect="1"/>
          </p:cNvGraphicFramePr>
          <p:nvPr>
            <p:extLst>
              <p:ext uri="{D42A27DB-BD31-4B8C-83A1-F6EECF244321}">
                <p14:modId xmlns:p14="http://schemas.microsoft.com/office/powerpoint/2010/main" val="1546595939"/>
              </p:ext>
            </p:extLst>
          </p:nvPr>
        </p:nvGraphicFramePr>
        <p:xfrm>
          <a:off x="222250" y="3421063"/>
          <a:ext cx="1947863" cy="1430337"/>
        </p:xfrm>
        <a:graphic>
          <a:graphicData uri="http://schemas.openxmlformats.org/presentationml/2006/ole">
            <mc:AlternateContent xmlns:mc="http://schemas.openxmlformats.org/markup-compatibility/2006">
              <mc:Choice xmlns:v="urn:schemas-microsoft-com:vml" Requires="v">
                <p:oleObj spid="_x0000_s41191" name="Equation" r:id="rId5" imgW="634680" imgH="431640" progId="Equation.DSMT4">
                  <p:embed/>
                </p:oleObj>
              </mc:Choice>
              <mc:Fallback>
                <p:oleObj name="Equation" r:id="rId5" imgW="634680" imgH="431640" progId="Equation.DSMT4">
                  <p:embed/>
                  <p:pic>
                    <p:nvPicPr>
                      <p:cNvPr id="0" name="Object 6"/>
                      <p:cNvPicPr>
                        <a:picLocks noChangeAspect="1" noChangeArrowheads="1"/>
                      </p:cNvPicPr>
                      <p:nvPr/>
                    </p:nvPicPr>
                    <p:blipFill>
                      <a:blip r:embed="rId6"/>
                      <a:srcRect/>
                      <a:stretch>
                        <a:fillRect/>
                      </a:stretch>
                    </p:blipFill>
                    <p:spPr bwMode="auto">
                      <a:xfrm>
                        <a:off x="222250" y="3421063"/>
                        <a:ext cx="1947863"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07" name="Object 7">
            <a:extLst>
              <a:ext uri="{FF2B5EF4-FFF2-40B4-BE49-F238E27FC236}">
                <a16:creationId xmlns:a16="http://schemas.microsoft.com/office/drawing/2014/main" id="{05B21150-333B-4943-8409-C3F6ABACD81B}"/>
              </a:ext>
            </a:extLst>
          </p:cNvPr>
          <p:cNvGraphicFramePr>
            <a:graphicFrameLocks noChangeAspect="1"/>
          </p:cNvGraphicFramePr>
          <p:nvPr>
            <p:extLst>
              <p:ext uri="{D42A27DB-BD31-4B8C-83A1-F6EECF244321}">
                <p14:modId xmlns:p14="http://schemas.microsoft.com/office/powerpoint/2010/main" val="3790081338"/>
              </p:ext>
            </p:extLst>
          </p:nvPr>
        </p:nvGraphicFramePr>
        <p:xfrm>
          <a:off x="3579132" y="2449821"/>
          <a:ext cx="2232025" cy="1239838"/>
        </p:xfrm>
        <a:graphic>
          <a:graphicData uri="http://schemas.openxmlformats.org/presentationml/2006/ole">
            <mc:AlternateContent xmlns:mc="http://schemas.openxmlformats.org/markup-compatibility/2006">
              <mc:Choice xmlns:v="urn:schemas-microsoft-com:vml" Requires="v">
                <p:oleObj spid="_x0000_s41192" name="Equation" r:id="rId7" imgW="965160" imgH="469800" progId="Equation.DSMT4">
                  <p:embed/>
                </p:oleObj>
              </mc:Choice>
              <mc:Fallback>
                <p:oleObj name="Equation" r:id="rId7" imgW="965160" imgH="469800" progId="Equation.DSMT4">
                  <p:embed/>
                  <p:pic>
                    <p:nvPicPr>
                      <p:cNvPr id="0" name="Object 7"/>
                      <p:cNvPicPr>
                        <a:picLocks noChangeAspect="1" noChangeArrowheads="1"/>
                      </p:cNvPicPr>
                      <p:nvPr/>
                    </p:nvPicPr>
                    <p:blipFill>
                      <a:blip r:embed="rId8"/>
                      <a:srcRect/>
                      <a:stretch>
                        <a:fillRect/>
                      </a:stretch>
                    </p:blipFill>
                    <p:spPr bwMode="auto">
                      <a:xfrm>
                        <a:off x="3579132" y="2449821"/>
                        <a:ext cx="2232025"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08" name="Object 8">
            <a:extLst>
              <a:ext uri="{FF2B5EF4-FFF2-40B4-BE49-F238E27FC236}">
                <a16:creationId xmlns:a16="http://schemas.microsoft.com/office/drawing/2014/main" id="{F2C3EA30-EB3D-4ED7-BB22-F57F3B5DA3E2}"/>
              </a:ext>
            </a:extLst>
          </p:cNvPr>
          <p:cNvGraphicFramePr>
            <a:graphicFrameLocks noChangeAspect="1"/>
          </p:cNvGraphicFramePr>
          <p:nvPr>
            <p:extLst>
              <p:ext uri="{D42A27DB-BD31-4B8C-83A1-F6EECF244321}">
                <p14:modId xmlns:p14="http://schemas.microsoft.com/office/powerpoint/2010/main" val="1582606818"/>
              </p:ext>
            </p:extLst>
          </p:nvPr>
        </p:nvGraphicFramePr>
        <p:xfrm>
          <a:off x="22791" y="2286000"/>
          <a:ext cx="3419476" cy="1244600"/>
        </p:xfrm>
        <a:graphic>
          <a:graphicData uri="http://schemas.openxmlformats.org/presentationml/2006/ole">
            <mc:AlternateContent xmlns:mc="http://schemas.openxmlformats.org/markup-compatibility/2006">
              <mc:Choice xmlns:v="urn:schemas-microsoft-com:vml" Requires="v">
                <p:oleObj spid="_x0000_s41193" name="Equation" r:id="rId9" imgW="1384200" imgH="406080" progId="Equation.DSMT4">
                  <p:embed/>
                </p:oleObj>
              </mc:Choice>
              <mc:Fallback>
                <p:oleObj name="Equation" r:id="rId9" imgW="1384200" imgH="406080" progId="Equation.DSMT4">
                  <p:embed/>
                  <p:pic>
                    <p:nvPicPr>
                      <p:cNvPr id="0" name="Object 8"/>
                      <p:cNvPicPr>
                        <a:picLocks noChangeAspect="1" noChangeArrowheads="1"/>
                      </p:cNvPicPr>
                      <p:nvPr/>
                    </p:nvPicPr>
                    <p:blipFill>
                      <a:blip r:embed="rId10"/>
                      <a:srcRect/>
                      <a:stretch>
                        <a:fillRect/>
                      </a:stretch>
                    </p:blipFill>
                    <p:spPr bwMode="auto">
                      <a:xfrm>
                        <a:off x="22791" y="2286000"/>
                        <a:ext cx="3419476"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4809" name="Group 9">
            <a:extLst>
              <a:ext uri="{FF2B5EF4-FFF2-40B4-BE49-F238E27FC236}">
                <a16:creationId xmlns:a16="http://schemas.microsoft.com/office/drawing/2014/main" id="{A6FF8100-5C8F-480A-BC1A-75D6E7E83848}"/>
              </a:ext>
            </a:extLst>
          </p:cNvPr>
          <p:cNvGrpSpPr>
            <a:grpSpLocks/>
          </p:cNvGrpSpPr>
          <p:nvPr/>
        </p:nvGrpSpPr>
        <p:grpSpPr bwMode="auto">
          <a:xfrm>
            <a:off x="2741613" y="3500437"/>
            <a:ext cx="3027363" cy="1484313"/>
            <a:chOff x="1461" y="1005"/>
            <a:chExt cx="1907" cy="935"/>
          </a:xfrm>
        </p:grpSpPr>
        <p:graphicFrame>
          <p:nvGraphicFramePr>
            <p:cNvPr id="40971" name="Object 10">
              <a:extLst>
                <a:ext uri="{FF2B5EF4-FFF2-40B4-BE49-F238E27FC236}">
                  <a16:creationId xmlns:a16="http://schemas.microsoft.com/office/drawing/2014/main" id="{8E346277-2B0B-422F-AC37-09F73D9AA284}"/>
                </a:ext>
              </a:extLst>
            </p:cNvPr>
            <p:cNvGraphicFramePr>
              <a:graphicFrameLocks noChangeAspect="1"/>
            </p:cNvGraphicFramePr>
            <p:nvPr>
              <p:extLst>
                <p:ext uri="{D42A27DB-BD31-4B8C-83A1-F6EECF244321}">
                  <p14:modId xmlns:p14="http://schemas.microsoft.com/office/powerpoint/2010/main" val="2355586127"/>
                </p:ext>
              </p:extLst>
            </p:nvPr>
          </p:nvGraphicFramePr>
          <p:xfrm>
            <a:off x="1461" y="1005"/>
            <a:ext cx="1158" cy="935"/>
          </p:xfrm>
          <a:graphic>
            <a:graphicData uri="http://schemas.openxmlformats.org/presentationml/2006/ole">
              <mc:AlternateContent xmlns:mc="http://schemas.openxmlformats.org/markup-compatibility/2006">
                <mc:Choice xmlns:v="urn:schemas-microsoft-com:vml" Requires="v">
                  <p:oleObj spid="_x0000_s41194" name="Equation" r:id="rId11" imgW="558720" imgH="431640" progId="Equation.DSMT4">
                    <p:embed/>
                  </p:oleObj>
                </mc:Choice>
                <mc:Fallback>
                  <p:oleObj name="Equation" r:id="rId11" imgW="558720" imgH="431640" progId="Equation.DSMT4">
                    <p:embed/>
                    <p:pic>
                      <p:nvPicPr>
                        <p:cNvPr id="0" name="Object 10"/>
                        <p:cNvPicPr>
                          <a:picLocks noChangeAspect="1" noChangeArrowheads="1"/>
                        </p:cNvPicPr>
                        <p:nvPr/>
                      </p:nvPicPr>
                      <p:blipFill>
                        <a:blip r:embed="rId12"/>
                        <a:srcRect/>
                        <a:stretch>
                          <a:fillRect/>
                        </a:stretch>
                      </p:blipFill>
                      <p:spPr bwMode="auto">
                        <a:xfrm>
                          <a:off x="1461" y="1005"/>
                          <a:ext cx="1158"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2" name="Object 11">
              <a:extLst>
                <a:ext uri="{FF2B5EF4-FFF2-40B4-BE49-F238E27FC236}">
                  <a16:creationId xmlns:a16="http://schemas.microsoft.com/office/drawing/2014/main" id="{DFFDC510-CCB4-4257-9D69-E1F4D4064356}"/>
                </a:ext>
              </a:extLst>
            </p:cNvPr>
            <p:cNvGraphicFramePr>
              <a:graphicFrameLocks noChangeAspect="1"/>
            </p:cNvGraphicFramePr>
            <p:nvPr/>
          </p:nvGraphicFramePr>
          <p:xfrm>
            <a:off x="2832" y="1104"/>
            <a:ext cx="536" cy="725"/>
          </p:xfrm>
          <a:graphic>
            <a:graphicData uri="http://schemas.openxmlformats.org/presentationml/2006/ole">
              <mc:AlternateContent xmlns:mc="http://schemas.openxmlformats.org/markup-compatibility/2006">
                <mc:Choice xmlns:v="urn:schemas-microsoft-com:vml" Requires="v">
                  <p:oleObj spid="_x0000_s41195" name="Equation" r:id="rId13" imgW="221157" imgH="335154" progId="Equation.3">
                    <p:embed/>
                  </p:oleObj>
                </mc:Choice>
                <mc:Fallback>
                  <p:oleObj name="Equation" r:id="rId13" imgW="221157" imgH="335154"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104"/>
                          <a:ext cx="536"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3" name="Rectangle 12">
              <a:extLst>
                <a:ext uri="{FF2B5EF4-FFF2-40B4-BE49-F238E27FC236}">
                  <a16:creationId xmlns:a16="http://schemas.microsoft.com/office/drawing/2014/main" id="{AFC483AE-13CF-47FE-8CA4-F62BE5F7FD0F}"/>
                </a:ext>
              </a:extLst>
            </p:cNvPr>
            <p:cNvSpPr>
              <a:spLocks noChangeArrowheads="1"/>
            </p:cNvSpPr>
            <p:nvPr/>
          </p:nvSpPr>
          <p:spPr bwMode="auto">
            <a:xfrm>
              <a:off x="2448" y="1344"/>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a:t>
              </a:r>
            </a:p>
          </p:txBody>
        </p:sp>
      </p:grpSp>
      <p:sp>
        <p:nvSpPr>
          <p:cNvPr id="204813" name="Rectangle 13">
            <a:extLst>
              <a:ext uri="{FF2B5EF4-FFF2-40B4-BE49-F238E27FC236}">
                <a16:creationId xmlns:a16="http://schemas.microsoft.com/office/drawing/2014/main" id="{4AD04BF7-BDBB-4BFD-8383-0B0372BC1325}"/>
              </a:ext>
            </a:extLst>
          </p:cNvPr>
          <p:cNvSpPr>
            <a:spLocks noRot="1" noChangeArrowheads="1"/>
          </p:cNvSpPr>
          <p:nvPr/>
        </p:nvSpPr>
        <p:spPr bwMode="auto">
          <a:xfrm>
            <a:off x="228600"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dirty="0"/>
              <a:t>二阶结论：</a:t>
            </a:r>
          </a:p>
        </p:txBody>
      </p:sp>
      <p:sp>
        <p:nvSpPr>
          <p:cNvPr id="204814" name="Rectangle 14">
            <a:extLst>
              <a:ext uri="{FF2B5EF4-FFF2-40B4-BE49-F238E27FC236}">
                <a16:creationId xmlns:a16="http://schemas.microsoft.com/office/drawing/2014/main" id="{A7FD3730-361C-416C-BCAD-A5F20D879684}"/>
              </a:ext>
            </a:extLst>
          </p:cNvPr>
          <p:cNvSpPr>
            <a:spLocks noChangeArrowheads="1"/>
          </p:cNvSpPr>
          <p:nvPr/>
        </p:nvSpPr>
        <p:spPr bwMode="auto">
          <a:xfrm>
            <a:off x="0" y="5086350"/>
            <a:ext cx="89154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最大超调量</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zh-CN" altLang="en-US" dirty="0"/>
              <a:t>只由</a:t>
            </a:r>
            <a:r>
              <a:rPr lang="en-US" altLang="zh-CN" dirty="0">
                <a:latin typeface="Symbol" panose="05050102010706020507" pitchFamily="18" charset="2"/>
                <a:cs typeface="Times New Roman" panose="02020603050405020304" pitchFamily="18" charset="0"/>
              </a:rPr>
              <a:t>z</a:t>
            </a:r>
            <a:r>
              <a:rPr lang="zh-CN" altLang="en-US" dirty="0"/>
              <a:t>决定</a:t>
            </a:r>
            <a:r>
              <a:rPr lang="en-US" altLang="zh-CN" dirty="0"/>
              <a:t>, </a:t>
            </a:r>
            <a:r>
              <a:rPr lang="en-US" altLang="zh-CN" dirty="0">
                <a:latin typeface="Symbol" panose="05050102010706020507" pitchFamily="18" charset="2"/>
                <a:cs typeface="Times New Roman" panose="02020603050405020304" pitchFamily="18" charset="0"/>
              </a:rPr>
              <a:t>z</a:t>
            </a:r>
            <a:r>
              <a:rPr lang="zh-CN" altLang="en-US" dirty="0"/>
              <a:t>越小，</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zh-CN" altLang="en-US" dirty="0"/>
              <a:t>越大；</a:t>
            </a:r>
          </a:p>
          <a:p>
            <a:pPr eaLnBrk="1" hangingPunct="1">
              <a:buClrTx/>
              <a:buSzTx/>
              <a:buFontTx/>
              <a:buNone/>
            </a:pPr>
            <a:r>
              <a:rPr lang="zh-CN" altLang="en-US" dirty="0"/>
              <a:t>当</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r>
              <a:rPr lang="zh-CN" altLang="en-US" dirty="0"/>
              <a:t>一定，要减小</a:t>
            </a:r>
            <a:r>
              <a:rPr lang="en-US" altLang="zh-CN" dirty="0"/>
              <a:t>t</a:t>
            </a:r>
            <a:r>
              <a:rPr lang="en-US" altLang="zh-CN" baseline="-25000" dirty="0"/>
              <a:t>r</a:t>
            </a:r>
            <a:r>
              <a:rPr lang="zh-CN" altLang="en-US" dirty="0"/>
              <a:t>和</a:t>
            </a:r>
            <a:r>
              <a:rPr lang="en-US" altLang="zh-CN" dirty="0" err="1"/>
              <a:t>t</a:t>
            </a:r>
            <a:r>
              <a:rPr lang="en-US" altLang="zh-CN" baseline="-25000" dirty="0" err="1"/>
              <a:t>p</a:t>
            </a:r>
            <a:r>
              <a:rPr lang="zh-CN" altLang="en-US" dirty="0"/>
              <a:t>，必须减少</a:t>
            </a:r>
            <a:r>
              <a:rPr lang="en-US" altLang="zh-CN" dirty="0">
                <a:latin typeface="Symbol" panose="05050102010706020507" pitchFamily="18" charset="2"/>
                <a:cs typeface="Times New Roman" panose="02020603050405020304" pitchFamily="18" charset="0"/>
              </a:rPr>
              <a:t>z</a:t>
            </a:r>
            <a:r>
              <a:rPr lang="zh-CN" altLang="en-US" dirty="0"/>
              <a:t>值，要减少</a:t>
            </a:r>
            <a:r>
              <a:rPr lang="en-US" altLang="zh-CN" dirty="0" err="1"/>
              <a:t>t</a:t>
            </a:r>
            <a:r>
              <a:rPr lang="en-US" altLang="zh-CN" baseline="-25000" dirty="0" err="1"/>
              <a:t>s</a:t>
            </a:r>
            <a:r>
              <a:rPr lang="zh-CN" altLang="en-US" dirty="0"/>
              <a:t>则应增大</a:t>
            </a:r>
            <a:r>
              <a:rPr lang="en-US" altLang="zh-CN" dirty="0">
                <a:latin typeface="Symbol" panose="05050102010706020507" pitchFamily="18" charset="2"/>
                <a:cs typeface="Times New Roman" panose="02020603050405020304" pitchFamily="18" charset="0"/>
              </a:rPr>
              <a:t>z</a:t>
            </a:r>
            <a:r>
              <a:rPr lang="zh-CN" altLang="en-US" dirty="0"/>
              <a:t>值；</a:t>
            </a:r>
          </a:p>
          <a:p>
            <a:pPr eaLnBrk="1" hangingPunct="1">
              <a:buClrTx/>
              <a:buSzTx/>
              <a:buFontTx/>
              <a:buNone/>
            </a:pPr>
            <a:r>
              <a:rPr lang="zh-CN" altLang="en-US" dirty="0"/>
              <a:t>单位阶跃输入下稳态误差为零；</a:t>
            </a:r>
          </a:p>
          <a:p>
            <a:pPr eaLnBrk="1" hangingPunct="1">
              <a:buClrTx/>
              <a:buSzTx/>
              <a:buFontTx/>
              <a:buNone/>
            </a:pPr>
            <a:r>
              <a:rPr lang="en-US" altLang="zh-CN" dirty="0">
                <a:latin typeface="Symbol" panose="05050102010706020507" pitchFamily="18" charset="2"/>
                <a:cs typeface="Times New Roman" panose="02020603050405020304" pitchFamily="18" charset="0"/>
              </a:rPr>
              <a:t>z &lt;0</a:t>
            </a:r>
            <a:r>
              <a:rPr lang="zh-CN" altLang="en-US" dirty="0">
                <a:latin typeface="Symbol" panose="05050102010706020507" pitchFamily="18" charset="2"/>
              </a:rPr>
              <a:t>时系统不稳定。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box(in)">
                                      <p:cBhvr>
                                        <p:cTn id="7" dur="500"/>
                                        <p:tgtEl>
                                          <p:spTgt spid="204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box(in)">
                                      <p:cBhvr>
                                        <p:cTn id="12" dur="500"/>
                                        <p:tgtEl>
                                          <p:spTgt spid="204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Effect transition="in" filter="box(in)">
                                      <p:cBhvr>
                                        <p:cTn id="17" dur="500"/>
                                        <p:tgtEl>
                                          <p:spTgt spid="2048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03">
                                            <p:txEl>
                                              <p:pRg st="0" end="0"/>
                                            </p:txEl>
                                          </p:spTgt>
                                        </p:tgtEl>
                                        <p:attrNameLst>
                                          <p:attrName>style.visibility</p:attrName>
                                        </p:attrNameLst>
                                      </p:cBhvr>
                                      <p:to>
                                        <p:strVal val="visible"/>
                                      </p:to>
                                    </p:set>
                                    <p:animEffect transition="in" filter="box(in)">
                                      <p:cBhvr>
                                        <p:cTn id="22" dur="500"/>
                                        <p:tgtEl>
                                          <p:spTgt spid="20480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813"/>
                                        </p:tgtEl>
                                        <p:attrNameLst>
                                          <p:attrName>style.visibility</p:attrName>
                                        </p:attrNameLst>
                                      </p:cBhvr>
                                      <p:to>
                                        <p:strVal val="visible"/>
                                      </p:to>
                                    </p:set>
                                    <p:animEffect transition="in" filter="box(in)">
                                      <p:cBhvr>
                                        <p:cTn id="27" dur="500"/>
                                        <p:tgtEl>
                                          <p:spTgt spid="2048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4805"/>
                                        </p:tgtEl>
                                        <p:attrNameLst>
                                          <p:attrName>style.visibility</p:attrName>
                                        </p:attrNameLst>
                                      </p:cBhvr>
                                      <p:to>
                                        <p:strVal val="visible"/>
                                      </p:to>
                                    </p:set>
                                    <p:animEffect transition="in" filter="box(in)">
                                      <p:cBhvr>
                                        <p:cTn id="32" dur="500"/>
                                        <p:tgtEl>
                                          <p:spTgt spid="204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04808"/>
                                        </p:tgtEl>
                                        <p:attrNameLst>
                                          <p:attrName>style.visibility</p:attrName>
                                        </p:attrNameLst>
                                      </p:cBhvr>
                                      <p:to>
                                        <p:strVal val="visible"/>
                                      </p:to>
                                    </p:set>
                                    <p:animEffect transition="in" filter="box(in)">
                                      <p:cBhvr>
                                        <p:cTn id="37" dur="500"/>
                                        <p:tgtEl>
                                          <p:spTgt spid="2048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4807"/>
                                        </p:tgtEl>
                                        <p:attrNameLst>
                                          <p:attrName>style.visibility</p:attrName>
                                        </p:attrNameLst>
                                      </p:cBhvr>
                                      <p:to>
                                        <p:strVal val="visible"/>
                                      </p:to>
                                    </p:set>
                                    <p:animEffect transition="in" filter="checkerboard(across)">
                                      <p:cBhvr>
                                        <p:cTn id="42" dur="500"/>
                                        <p:tgtEl>
                                          <p:spTgt spid="2048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04806"/>
                                        </p:tgtEl>
                                        <p:attrNameLst>
                                          <p:attrName>style.visibility</p:attrName>
                                        </p:attrNameLst>
                                      </p:cBhvr>
                                      <p:to>
                                        <p:strVal val="visible"/>
                                      </p:to>
                                    </p:set>
                                    <p:animEffect transition="in" filter="box(in)">
                                      <p:cBhvr>
                                        <p:cTn id="47" dur="500"/>
                                        <p:tgtEl>
                                          <p:spTgt spid="2048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04809"/>
                                        </p:tgtEl>
                                        <p:attrNameLst>
                                          <p:attrName>style.visibility</p:attrName>
                                        </p:attrNameLst>
                                      </p:cBhvr>
                                      <p:to>
                                        <p:strVal val="visible"/>
                                      </p:to>
                                    </p:set>
                                    <p:animEffect transition="in" filter="box(in)">
                                      <p:cBhvr>
                                        <p:cTn id="52" dur="500"/>
                                        <p:tgtEl>
                                          <p:spTgt spid="20480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04814">
                                            <p:txEl>
                                              <p:pRg st="0" end="0"/>
                                            </p:txEl>
                                          </p:spTgt>
                                        </p:tgtEl>
                                        <p:attrNameLst>
                                          <p:attrName>style.visibility</p:attrName>
                                        </p:attrNameLst>
                                      </p:cBhvr>
                                      <p:to>
                                        <p:strVal val="visible"/>
                                      </p:to>
                                    </p:set>
                                    <p:animEffect transition="in" filter="box(in)">
                                      <p:cBhvr>
                                        <p:cTn id="57" dur="500"/>
                                        <p:tgtEl>
                                          <p:spTgt spid="20481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04814">
                                            <p:txEl>
                                              <p:pRg st="1" end="1"/>
                                            </p:txEl>
                                          </p:spTgt>
                                        </p:tgtEl>
                                        <p:attrNameLst>
                                          <p:attrName>style.visibility</p:attrName>
                                        </p:attrNameLst>
                                      </p:cBhvr>
                                      <p:to>
                                        <p:strVal val="visible"/>
                                      </p:to>
                                    </p:set>
                                    <p:animEffect transition="in" filter="box(in)">
                                      <p:cBhvr>
                                        <p:cTn id="62" dur="500"/>
                                        <p:tgtEl>
                                          <p:spTgt spid="204814">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04814">
                                            <p:txEl>
                                              <p:pRg st="2" end="2"/>
                                            </p:txEl>
                                          </p:spTgt>
                                        </p:tgtEl>
                                        <p:attrNameLst>
                                          <p:attrName>style.visibility</p:attrName>
                                        </p:attrNameLst>
                                      </p:cBhvr>
                                      <p:to>
                                        <p:strVal val="visible"/>
                                      </p:to>
                                    </p:set>
                                    <p:animEffect transition="in" filter="box(in)">
                                      <p:cBhvr>
                                        <p:cTn id="67" dur="500"/>
                                        <p:tgtEl>
                                          <p:spTgt spid="204814">
                                            <p:txEl>
                                              <p:pRg st="2" end="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04814">
                                            <p:txEl>
                                              <p:pRg st="3" end="3"/>
                                            </p:txEl>
                                          </p:spTgt>
                                        </p:tgtEl>
                                        <p:attrNameLst>
                                          <p:attrName>style.visibility</p:attrName>
                                        </p:attrNameLst>
                                      </p:cBhvr>
                                      <p:to>
                                        <p:strVal val="visible"/>
                                      </p:to>
                                    </p:set>
                                    <p:animEffect transition="in" filter="box(in)">
                                      <p:cBhvr>
                                        <p:cTn id="72" dur="500"/>
                                        <p:tgtEl>
                                          <p:spTgt spid="2048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P spid="204803" grpId="0" build="p" autoUpdateAnimBg="0"/>
      <p:bldP spid="204813" grpId="0" autoUpdateAnimBg="0"/>
      <p:bldP spid="20481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AA6943A-5DBC-402C-AB75-BE741394A390}"/>
              </a:ext>
            </a:extLst>
          </p:cNvPr>
          <p:cNvSpPr>
            <a:spLocks noRot="1" noChangeArrowheads="1"/>
          </p:cNvSpPr>
          <p:nvPr/>
        </p:nvSpPr>
        <p:spPr bwMode="auto">
          <a:xfrm>
            <a:off x="0" y="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zh-CN" altLang="en-US"/>
              <a:t>结论：</a:t>
            </a:r>
          </a:p>
        </p:txBody>
      </p:sp>
      <p:sp>
        <p:nvSpPr>
          <p:cNvPr id="41987" name="Rectangle 3">
            <a:extLst>
              <a:ext uri="{FF2B5EF4-FFF2-40B4-BE49-F238E27FC236}">
                <a16:creationId xmlns:a16="http://schemas.microsoft.com/office/drawing/2014/main" id="{C6051898-FFE0-4413-B681-44883DD1BDEC}"/>
              </a:ext>
            </a:extLst>
          </p:cNvPr>
          <p:cNvSpPr>
            <a:spLocks noChangeArrowheads="1"/>
          </p:cNvSpPr>
          <p:nvPr/>
        </p:nvSpPr>
        <p:spPr bwMode="auto">
          <a:xfrm>
            <a:off x="0" y="3124200"/>
            <a:ext cx="8610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zh-CN" altLang="en-US" dirty="0"/>
              <a:t>如何选取</a:t>
            </a:r>
            <a:r>
              <a:rPr lang="en-US" altLang="zh-CN" dirty="0">
                <a:latin typeface="Symbol" panose="05050102010706020507" pitchFamily="18" charset="2"/>
                <a:cs typeface="Times New Roman" panose="02020603050405020304" pitchFamily="18" charset="0"/>
              </a:rPr>
              <a:t>z</a:t>
            </a:r>
            <a:r>
              <a:rPr lang="zh-CN" altLang="en-US" dirty="0"/>
              <a:t>和</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r>
              <a:rPr lang="zh-CN" altLang="en-US" dirty="0"/>
              <a:t>来满足系统设计要求，总结几点如下：</a:t>
            </a:r>
          </a:p>
          <a:p>
            <a:pPr lvl="1" eaLnBrk="1" hangingPunct="1">
              <a:spcBef>
                <a:spcPct val="50000"/>
              </a:spcBef>
              <a:buClr>
                <a:schemeClr val="hlink"/>
              </a:buClr>
              <a:buFont typeface="Wingdings" panose="05000000000000000000" pitchFamily="2" charset="2"/>
              <a:buChar char="Ø"/>
            </a:pPr>
            <a:r>
              <a:rPr lang="zh-CN" altLang="en-US" dirty="0"/>
              <a:t>  当</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r>
              <a:rPr lang="zh-CN" altLang="en-US" dirty="0"/>
              <a:t>一定，要减小</a:t>
            </a:r>
            <a:r>
              <a:rPr lang="en-US" altLang="zh-CN" dirty="0"/>
              <a:t>t</a:t>
            </a:r>
            <a:r>
              <a:rPr lang="en-US" altLang="zh-CN" baseline="-25000" dirty="0"/>
              <a:t>r</a:t>
            </a:r>
            <a:r>
              <a:rPr lang="zh-CN" altLang="en-US" dirty="0"/>
              <a:t>和</a:t>
            </a:r>
            <a:r>
              <a:rPr lang="en-US" altLang="zh-CN" dirty="0" err="1"/>
              <a:t>t</a:t>
            </a:r>
            <a:r>
              <a:rPr lang="en-US" altLang="zh-CN" baseline="-25000" dirty="0" err="1"/>
              <a:t>p</a:t>
            </a:r>
            <a:r>
              <a:rPr lang="zh-CN" altLang="en-US" dirty="0"/>
              <a:t>，必须减少</a:t>
            </a:r>
            <a:r>
              <a:rPr lang="en-US" altLang="zh-CN" dirty="0">
                <a:latin typeface="Symbol" panose="05050102010706020507" pitchFamily="18" charset="2"/>
                <a:cs typeface="Times New Roman" panose="02020603050405020304" pitchFamily="18" charset="0"/>
              </a:rPr>
              <a:t>z</a:t>
            </a:r>
            <a:r>
              <a:rPr lang="zh-CN" altLang="en-US" dirty="0"/>
              <a:t>值，要减少</a:t>
            </a:r>
            <a:r>
              <a:rPr lang="en-US" altLang="zh-CN" dirty="0" err="1"/>
              <a:t>t</a:t>
            </a:r>
            <a:r>
              <a:rPr lang="en-US" altLang="zh-CN" baseline="-25000" dirty="0" err="1"/>
              <a:t>s</a:t>
            </a:r>
            <a:r>
              <a:rPr lang="zh-CN" altLang="en-US" dirty="0"/>
              <a:t>则应增大</a:t>
            </a:r>
            <a:r>
              <a:rPr lang="en-US" altLang="zh-CN" dirty="0" err="1">
                <a:latin typeface="Symbol" panose="05050102010706020507" pitchFamily="18" charset="2"/>
                <a:cs typeface="Times New Roman" panose="02020603050405020304" pitchFamily="18" charset="0"/>
              </a:rPr>
              <a:t>zw</a:t>
            </a:r>
            <a:r>
              <a:rPr lang="en-US" altLang="zh-CN" baseline="-30000" dirty="0" err="1">
                <a:latin typeface="Times New Roman" panose="02020603050405020304" pitchFamily="18" charset="0"/>
                <a:cs typeface="Times New Roman" panose="02020603050405020304" pitchFamily="18" charset="0"/>
              </a:rPr>
              <a:t>n</a:t>
            </a:r>
            <a:r>
              <a:rPr lang="zh-CN" altLang="en-US" dirty="0"/>
              <a:t>值，而且</a:t>
            </a:r>
            <a:r>
              <a:rPr lang="en-US" altLang="zh-CN" dirty="0">
                <a:latin typeface="Symbol" panose="05050102010706020507" pitchFamily="18" charset="2"/>
                <a:cs typeface="Times New Roman" panose="02020603050405020304" pitchFamily="18" charset="0"/>
              </a:rPr>
              <a:t>z</a:t>
            </a:r>
            <a:r>
              <a:rPr lang="zh-CN" altLang="en-US" dirty="0"/>
              <a:t>值有一定范围，不能过大。</a:t>
            </a:r>
          </a:p>
          <a:p>
            <a:pPr lvl="1" eaLnBrk="1" hangingPunct="1">
              <a:spcBef>
                <a:spcPct val="50000"/>
              </a:spcBef>
              <a:buClr>
                <a:schemeClr val="hlink"/>
              </a:buClr>
              <a:buFont typeface="Wingdings" panose="05000000000000000000" pitchFamily="2" charset="2"/>
              <a:buChar char="Ø"/>
            </a:pPr>
            <a:r>
              <a:rPr lang="zh-CN" altLang="en-US" dirty="0"/>
              <a:t>  增大</a:t>
            </a:r>
            <a:r>
              <a:rPr lang="en-US" altLang="zh-CN" dirty="0" err="1">
                <a:latin typeface="Symbol" panose="05050102010706020507" pitchFamily="18" charset="2"/>
                <a:cs typeface="Times New Roman" panose="02020603050405020304" pitchFamily="18" charset="0"/>
              </a:rPr>
              <a:t>w</a:t>
            </a:r>
            <a:r>
              <a:rPr lang="en-US" altLang="zh-CN" baseline="-30000" dirty="0" err="1">
                <a:latin typeface="Times New Roman" panose="02020603050405020304" pitchFamily="18" charset="0"/>
                <a:cs typeface="Times New Roman" panose="02020603050405020304" pitchFamily="18" charset="0"/>
              </a:rPr>
              <a:t>n</a:t>
            </a:r>
            <a:r>
              <a:rPr lang="en-US" altLang="zh-CN" dirty="0"/>
              <a:t> </a:t>
            </a:r>
            <a:r>
              <a:rPr lang="zh-CN" altLang="en-US" dirty="0"/>
              <a:t>，能使</a:t>
            </a:r>
            <a:r>
              <a:rPr lang="en-US" altLang="zh-CN" dirty="0"/>
              <a:t>t</a:t>
            </a:r>
            <a:r>
              <a:rPr lang="en-US" altLang="zh-CN" baseline="-25000" dirty="0"/>
              <a:t>r</a:t>
            </a:r>
            <a:r>
              <a:rPr lang="en-US" altLang="zh-CN" dirty="0"/>
              <a:t> </a:t>
            </a:r>
            <a:r>
              <a:rPr lang="zh-CN" altLang="en-US" dirty="0"/>
              <a:t>， </a:t>
            </a:r>
            <a:r>
              <a:rPr lang="en-US" altLang="zh-CN" dirty="0" err="1"/>
              <a:t>t</a:t>
            </a:r>
            <a:r>
              <a:rPr lang="en-US" altLang="zh-CN" baseline="-25000" dirty="0" err="1"/>
              <a:t>p</a:t>
            </a:r>
            <a:r>
              <a:rPr lang="zh-CN" altLang="en-US" dirty="0"/>
              <a:t>和</a:t>
            </a:r>
            <a:r>
              <a:rPr lang="en-US" altLang="zh-CN" dirty="0" err="1"/>
              <a:t>t</a:t>
            </a:r>
            <a:r>
              <a:rPr lang="en-US" altLang="zh-CN" baseline="-25000" dirty="0" err="1"/>
              <a:t>s</a:t>
            </a:r>
            <a:r>
              <a:rPr lang="zh-CN" altLang="en-US" dirty="0"/>
              <a:t>都减少。</a:t>
            </a:r>
          </a:p>
          <a:p>
            <a:pPr lvl="1" eaLnBrk="1" hangingPunct="1">
              <a:spcBef>
                <a:spcPct val="50000"/>
              </a:spcBef>
              <a:buClr>
                <a:schemeClr val="hlink"/>
              </a:buClr>
              <a:buFont typeface="Wingdings" panose="05000000000000000000" pitchFamily="2" charset="2"/>
              <a:buChar char="Ø"/>
            </a:pPr>
            <a:r>
              <a:rPr lang="zh-CN" altLang="en-US" dirty="0"/>
              <a:t>  最大超调量</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zh-CN" altLang="en-US" dirty="0"/>
              <a:t>只由</a:t>
            </a:r>
            <a:r>
              <a:rPr lang="en-US" altLang="zh-CN" dirty="0">
                <a:latin typeface="Symbol" panose="05050102010706020507" pitchFamily="18" charset="2"/>
                <a:cs typeface="Times New Roman" panose="02020603050405020304" pitchFamily="18" charset="0"/>
              </a:rPr>
              <a:t>z</a:t>
            </a:r>
            <a:r>
              <a:rPr lang="zh-CN" altLang="en-US" dirty="0"/>
              <a:t>决定</a:t>
            </a:r>
            <a:r>
              <a:rPr lang="en-US" altLang="zh-CN" dirty="0"/>
              <a:t>, </a:t>
            </a:r>
            <a:r>
              <a:rPr lang="en-US" altLang="zh-CN" dirty="0">
                <a:latin typeface="Symbol" panose="05050102010706020507" pitchFamily="18" charset="2"/>
                <a:cs typeface="Times New Roman" panose="02020603050405020304" pitchFamily="18" charset="0"/>
              </a:rPr>
              <a:t>z</a:t>
            </a:r>
            <a:r>
              <a:rPr lang="zh-CN" altLang="en-US" dirty="0"/>
              <a:t>越小，</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zh-CN" altLang="en-US" dirty="0"/>
              <a:t>越大。</a:t>
            </a:r>
          </a:p>
          <a:p>
            <a:pPr eaLnBrk="1" hangingPunct="1">
              <a:spcBef>
                <a:spcPct val="50000"/>
              </a:spcBef>
              <a:buFont typeface="Wingdings 2" panose="05020102010507070707" pitchFamily="18" charset="2"/>
              <a:buNone/>
            </a:pPr>
            <a:r>
              <a:rPr lang="zh-CN" altLang="en-US" dirty="0"/>
              <a:t>所以，一般根据</a:t>
            </a: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en-US" altLang="zh-CN" dirty="0"/>
              <a:t> </a:t>
            </a:r>
            <a:r>
              <a:rPr lang="zh-CN" altLang="en-US" dirty="0"/>
              <a:t>的要求选择</a:t>
            </a:r>
            <a:r>
              <a:rPr lang="en-US" altLang="zh-CN" dirty="0">
                <a:latin typeface="Symbol" panose="05050102010706020507" pitchFamily="18" charset="2"/>
                <a:cs typeface="Times New Roman" panose="02020603050405020304" pitchFamily="18" charset="0"/>
              </a:rPr>
              <a:t>z</a:t>
            </a:r>
            <a:r>
              <a:rPr lang="zh-CN" altLang="en-US" dirty="0"/>
              <a:t>值，通过调整系统的</a:t>
            </a:r>
            <a:r>
              <a:rPr lang="zh-CN" altLang="en-US" dirty="0">
                <a:sym typeface="Symbol" panose="05050102010706020507" pitchFamily="18" charset="2"/>
              </a:rPr>
              <a:t></a:t>
            </a:r>
            <a:r>
              <a:rPr lang="en-US" altLang="zh-CN" baseline="-25000" dirty="0">
                <a:sym typeface="Symbol" panose="05050102010706020507" pitchFamily="18" charset="2"/>
              </a:rPr>
              <a:t>n</a:t>
            </a:r>
            <a:r>
              <a:rPr lang="en-US" altLang="zh-CN" dirty="0"/>
              <a:t> </a:t>
            </a:r>
            <a:r>
              <a:rPr lang="zh-CN" altLang="en-US" dirty="0"/>
              <a:t>，改变调整时间</a:t>
            </a:r>
            <a:r>
              <a:rPr lang="en-US" altLang="zh-CN" dirty="0" err="1"/>
              <a:t>t</a:t>
            </a:r>
            <a:r>
              <a:rPr lang="en-US" altLang="zh-CN" baseline="-25000" dirty="0" err="1"/>
              <a:t>s</a:t>
            </a:r>
            <a:r>
              <a:rPr lang="en-US" altLang="zh-CN" baseline="-25000" dirty="0"/>
              <a:t> </a:t>
            </a:r>
            <a:r>
              <a:rPr lang="en-US" altLang="zh-CN" dirty="0"/>
              <a:t>;</a:t>
            </a:r>
            <a:r>
              <a:rPr lang="zh-CN" altLang="en-US" dirty="0"/>
              <a:t>在实际系统中，</a:t>
            </a:r>
            <a:r>
              <a:rPr lang="en-US" altLang="zh-CN" dirty="0">
                <a:latin typeface="Symbol" panose="05050102010706020507" pitchFamily="18" charset="2"/>
                <a:cs typeface="Times New Roman" panose="02020603050405020304" pitchFamily="18" charset="0"/>
              </a:rPr>
              <a:t>z</a:t>
            </a:r>
            <a:r>
              <a:rPr lang="zh-CN" altLang="en-US" dirty="0"/>
              <a:t>值一般在</a:t>
            </a:r>
            <a:r>
              <a:rPr lang="en-US" altLang="zh-CN" dirty="0"/>
              <a:t>0.5</a:t>
            </a:r>
            <a:r>
              <a:rPr lang="zh-CN" altLang="en-US" dirty="0"/>
              <a:t>～</a:t>
            </a:r>
            <a:r>
              <a:rPr lang="en-US" altLang="zh-CN" dirty="0"/>
              <a:t>0.8</a:t>
            </a:r>
            <a:r>
              <a:rPr lang="zh-CN" altLang="en-US" dirty="0"/>
              <a:t>之间</a:t>
            </a:r>
            <a:r>
              <a:rPr lang="en-US" altLang="zh-CN" dirty="0"/>
              <a:t>.            </a:t>
            </a:r>
          </a:p>
        </p:txBody>
      </p:sp>
      <p:graphicFrame>
        <p:nvGraphicFramePr>
          <p:cNvPr id="41988" name="Object 4">
            <a:extLst>
              <a:ext uri="{FF2B5EF4-FFF2-40B4-BE49-F238E27FC236}">
                <a16:creationId xmlns:a16="http://schemas.microsoft.com/office/drawing/2014/main" id="{A8AA824A-2D0D-425C-BB1F-5972018CC0C8}"/>
              </a:ext>
            </a:extLst>
          </p:cNvPr>
          <p:cNvGraphicFramePr>
            <a:graphicFrameLocks noChangeAspect="1"/>
          </p:cNvGraphicFramePr>
          <p:nvPr/>
        </p:nvGraphicFramePr>
        <p:xfrm>
          <a:off x="6084888" y="304800"/>
          <a:ext cx="3059112" cy="1400175"/>
        </p:xfrm>
        <a:graphic>
          <a:graphicData uri="http://schemas.openxmlformats.org/presentationml/2006/ole">
            <mc:AlternateContent xmlns:mc="http://schemas.openxmlformats.org/markup-compatibility/2006">
              <mc:Choice xmlns:v="urn:schemas-microsoft-com:vml" Requires="v">
                <p:oleObj spid="_x0000_s42212" name="位图图像" r:id="rId3" imgW="3057143" imgH="1400000" progId="Paint.Picture">
                  <p:embed/>
                </p:oleObj>
              </mc:Choice>
              <mc:Fallback>
                <p:oleObj name="位图图像" r:id="rId3" imgW="3057143" imgH="1400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04800"/>
                        <a:ext cx="30591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a:extLst>
              <a:ext uri="{FF2B5EF4-FFF2-40B4-BE49-F238E27FC236}">
                <a16:creationId xmlns:a16="http://schemas.microsoft.com/office/drawing/2014/main" id="{19B3E9F1-5DDA-4DF0-8A98-320E8F1E6D65}"/>
              </a:ext>
            </a:extLst>
          </p:cNvPr>
          <p:cNvGraphicFramePr>
            <a:graphicFrameLocks noChangeAspect="1"/>
          </p:cNvGraphicFramePr>
          <p:nvPr>
            <p:extLst>
              <p:ext uri="{D42A27DB-BD31-4B8C-83A1-F6EECF244321}">
                <p14:modId xmlns:p14="http://schemas.microsoft.com/office/powerpoint/2010/main" val="498996773"/>
              </p:ext>
            </p:extLst>
          </p:nvPr>
        </p:nvGraphicFramePr>
        <p:xfrm>
          <a:off x="300718" y="1276042"/>
          <a:ext cx="1947863" cy="1430337"/>
        </p:xfrm>
        <a:graphic>
          <a:graphicData uri="http://schemas.openxmlformats.org/presentationml/2006/ole">
            <mc:AlternateContent xmlns:mc="http://schemas.openxmlformats.org/markup-compatibility/2006">
              <mc:Choice xmlns:v="urn:schemas-microsoft-com:vml" Requires="v">
                <p:oleObj spid="_x0000_s42213" name="Equation" r:id="rId5" imgW="634680" imgH="431640" progId="Equation.DSMT4">
                  <p:embed/>
                </p:oleObj>
              </mc:Choice>
              <mc:Fallback>
                <p:oleObj name="Equation" r:id="rId5" imgW="634680" imgH="431640" progId="Equation.DSMT4">
                  <p:embed/>
                  <p:pic>
                    <p:nvPicPr>
                      <p:cNvPr id="204806" name="Object 6">
                        <a:extLst>
                          <a:ext uri="{FF2B5EF4-FFF2-40B4-BE49-F238E27FC236}">
                            <a16:creationId xmlns:a16="http://schemas.microsoft.com/office/drawing/2014/main" id="{B601D25E-536A-4923-B675-D2617B7083FA}"/>
                          </a:ext>
                        </a:extLst>
                      </p:cNvPr>
                      <p:cNvPicPr>
                        <a:picLocks noChangeAspect="1" noChangeArrowheads="1"/>
                      </p:cNvPicPr>
                      <p:nvPr/>
                    </p:nvPicPr>
                    <p:blipFill>
                      <a:blip r:embed="rId6"/>
                      <a:srcRect/>
                      <a:stretch>
                        <a:fillRect/>
                      </a:stretch>
                    </p:blipFill>
                    <p:spPr bwMode="auto">
                      <a:xfrm>
                        <a:off x="300718" y="1276042"/>
                        <a:ext cx="1947863"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a:extLst>
              <a:ext uri="{FF2B5EF4-FFF2-40B4-BE49-F238E27FC236}">
                <a16:creationId xmlns:a16="http://schemas.microsoft.com/office/drawing/2014/main" id="{D913BA6E-9208-4D42-A659-BFA2BE04279A}"/>
              </a:ext>
            </a:extLst>
          </p:cNvPr>
          <p:cNvGraphicFramePr>
            <a:graphicFrameLocks noChangeAspect="1"/>
          </p:cNvGraphicFramePr>
          <p:nvPr>
            <p:extLst>
              <p:ext uri="{D42A27DB-BD31-4B8C-83A1-F6EECF244321}">
                <p14:modId xmlns:p14="http://schemas.microsoft.com/office/powerpoint/2010/main" val="1847546334"/>
              </p:ext>
            </p:extLst>
          </p:nvPr>
        </p:nvGraphicFramePr>
        <p:xfrm>
          <a:off x="3657600" y="304800"/>
          <a:ext cx="2232025" cy="1239838"/>
        </p:xfrm>
        <a:graphic>
          <a:graphicData uri="http://schemas.openxmlformats.org/presentationml/2006/ole">
            <mc:AlternateContent xmlns:mc="http://schemas.openxmlformats.org/markup-compatibility/2006">
              <mc:Choice xmlns:v="urn:schemas-microsoft-com:vml" Requires="v">
                <p:oleObj spid="_x0000_s42214" name="Equation" r:id="rId7" imgW="965160" imgH="469800" progId="Equation.DSMT4">
                  <p:embed/>
                </p:oleObj>
              </mc:Choice>
              <mc:Fallback>
                <p:oleObj name="Equation" r:id="rId7" imgW="965160" imgH="469800" progId="Equation.DSMT4">
                  <p:embed/>
                  <p:pic>
                    <p:nvPicPr>
                      <p:cNvPr id="204807" name="Object 7">
                        <a:extLst>
                          <a:ext uri="{FF2B5EF4-FFF2-40B4-BE49-F238E27FC236}">
                            <a16:creationId xmlns:a16="http://schemas.microsoft.com/office/drawing/2014/main" id="{05B21150-333B-4943-8409-C3F6ABACD81B}"/>
                          </a:ext>
                        </a:extLst>
                      </p:cNvPr>
                      <p:cNvPicPr>
                        <a:picLocks noChangeAspect="1" noChangeArrowheads="1"/>
                      </p:cNvPicPr>
                      <p:nvPr/>
                    </p:nvPicPr>
                    <p:blipFill>
                      <a:blip r:embed="rId8"/>
                      <a:srcRect/>
                      <a:stretch>
                        <a:fillRect/>
                      </a:stretch>
                    </p:blipFill>
                    <p:spPr bwMode="auto">
                      <a:xfrm>
                        <a:off x="3657600" y="304800"/>
                        <a:ext cx="2232025"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
            <a:extLst>
              <a:ext uri="{FF2B5EF4-FFF2-40B4-BE49-F238E27FC236}">
                <a16:creationId xmlns:a16="http://schemas.microsoft.com/office/drawing/2014/main" id="{83800224-74F4-4358-B86B-6CD617FCC12F}"/>
              </a:ext>
            </a:extLst>
          </p:cNvPr>
          <p:cNvGraphicFramePr>
            <a:graphicFrameLocks noChangeAspect="1"/>
          </p:cNvGraphicFramePr>
          <p:nvPr>
            <p:extLst>
              <p:ext uri="{D42A27DB-BD31-4B8C-83A1-F6EECF244321}">
                <p14:modId xmlns:p14="http://schemas.microsoft.com/office/powerpoint/2010/main" val="3707356283"/>
              </p:ext>
            </p:extLst>
          </p:nvPr>
        </p:nvGraphicFramePr>
        <p:xfrm>
          <a:off x="101259" y="140979"/>
          <a:ext cx="3419476" cy="1244600"/>
        </p:xfrm>
        <a:graphic>
          <a:graphicData uri="http://schemas.openxmlformats.org/presentationml/2006/ole">
            <mc:AlternateContent xmlns:mc="http://schemas.openxmlformats.org/markup-compatibility/2006">
              <mc:Choice xmlns:v="urn:schemas-microsoft-com:vml" Requires="v">
                <p:oleObj spid="_x0000_s42215" name="Equation" r:id="rId9" imgW="1384200" imgH="406080" progId="Equation.DSMT4">
                  <p:embed/>
                </p:oleObj>
              </mc:Choice>
              <mc:Fallback>
                <p:oleObj name="Equation" r:id="rId9" imgW="1384200" imgH="406080" progId="Equation.DSMT4">
                  <p:embed/>
                  <p:pic>
                    <p:nvPicPr>
                      <p:cNvPr id="204808" name="Object 8">
                        <a:extLst>
                          <a:ext uri="{FF2B5EF4-FFF2-40B4-BE49-F238E27FC236}">
                            <a16:creationId xmlns:a16="http://schemas.microsoft.com/office/drawing/2014/main" id="{F2C3EA30-EB3D-4ED7-BB22-F57F3B5DA3E2}"/>
                          </a:ext>
                        </a:extLst>
                      </p:cNvPr>
                      <p:cNvPicPr>
                        <a:picLocks noChangeAspect="1" noChangeArrowheads="1"/>
                      </p:cNvPicPr>
                      <p:nvPr/>
                    </p:nvPicPr>
                    <p:blipFill>
                      <a:blip r:embed="rId10"/>
                      <a:srcRect/>
                      <a:stretch>
                        <a:fillRect/>
                      </a:stretch>
                    </p:blipFill>
                    <p:spPr bwMode="auto">
                      <a:xfrm>
                        <a:off x="101259" y="140979"/>
                        <a:ext cx="3419476"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Group 9">
            <a:extLst>
              <a:ext uri="{FF2B5EF4-FFF2-40B4-BE49-F238E27FC236}">
                <a16:creationId xmlns:a16="http://schemas.microsoft.com/office/drawing/2014/main" id="{0261156E-8FAC-4A34-BC82-1417C503B009}"/>
              </a:ext>
            </a:extLst>
          </p:cNvPr>
          <p:cNvGrpSpPr>
            <a:grpSpLocks/>
          </p:cNvGrpSpPr>
          <p:nvPr/>
        </p:nvGrpSpPr>
        <p:grpSpPr bwMode="auto">
          <a:xfrm>
            <a:off x="2820081" y="1355416"/>
            <a:ext cx="3027363" cy="1484313"/>
            <a:chOff x="1461" y="1005"/>
            <a:chExt cx="1907" cy="935"/>
          </a:xfrm>
        </p:grpSpPr>
        <p:graphicFrame>
          <p:nvGraphicFramePr>
            <p:cNvPr id="16" name="Object 10">
              <a:extLst>
                <a:ext uri="{FF2B5EF4-FFF2-40B4-BE49-F238E27FC236}">
                  <a16:creationId xmlns:a16="http://schemas.microsoft.com/office/drawing/2014/main" id="{A9F9B4B5-BE9B-4D22-96C0-6E103D8B69F4}"/>
                </a:ext>
              </a:extLst>
            </p:cNvPr>
            <p:cNvGraphicFramePr>
              <a:graphicFrameLocks noChangeAspect="1"/>
            </p:cNvGraphicFramePr>
            <p:nvPr>
              <p:extLst>
                <p:ext uri="{D42A27DB-BD31-4B8C-83A1-F6EECF244321}">
                  <p14:modId xmlns:p14="http://schemas.microsoft.com/office/powerpoint/2010/main" val="2174969179"/>
                </p:ext>
              </p:extLst>
            </p:nvPr>
          </p:nvGraphicFramePr>
          <p:xfrm>
            <a:off x="1461" y="1005"/>
            <a:ext cx="1158" cy="935"/>
          </p:xfrm>
          <a:graphic>
            <a:graphicData uri="http://schemas.openxmlformats.org/presentationml/2006/ole">
              <mc:AlternateContent xmlns:mc="http://schemas.openxmlformats.org/markup-compatibility/2006">
                <mc:Choice xmlns:v="urn:schemas-microsoft-com:vml" Requires="v">
                  <p:oleObj spid="_x0000_s42216" name="Equation" r:id="rId11" imgW="558720" imgH="431640" progId="Equation.DSMT4">
                    <p:embed/>
                  </p:oleObj>
                </mc:Choice>
                <mc:Fallback>
                  <p:oleObj name="Equation" r:id="rId11" imgW="558720" imgH="431640" progId="Equation.DSMT4">
                    <p:embed/>
                    <p:pic>
                      <p:nvPicPr>
                        <p:cNvPr id="40971" name="Object 10">
                          <a:extLst>
                            <a:ext uri="{FF2B5EF4-FFF2-40B4-BE49-F238E27FC236}">
                              <a16:creationId xmlns:a16="http://schemas.microsoft.com/office/drawing/2014/main" id="{8E346277-2B0B-422F-AC37-09F73D9AA284}"/>
                            </a:ext>
                          </a:extLst>
                        </p:cNvPr>
                        <p:cNvPicPr>
                          <a:picLocks noChangeAspect="1" noChangeArrowheads="1"/>
                        </p:cNvPicPr>
                        <p:nvPr/>
                      </p:nvPicPr>
                      <p:blipFill>
                        <a:blip r:embed="rId12"/>
                        <a:srcRect/>
                        <a:stretch>
                          <a:fillRect/>
                        </a:stretch>
                      </p:blipFill>
                      <p:spPr bwMode="auto">
                        <a:xfrm>
                          <a:off x="1461" y="1005"/>
                          <a:ext cx="1158"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1">
              <a:extLst>
                <a:ext uri="{FF2B5EF4-FFF2-40B4-BE49-F238E27FC236}">
                  <a16:creationId xmlns:a16="http://schemas.microsoft.com/office/drawing/2014/main" id="{199C4BC3-5FB4-46A8-B518-65FF10DBF59F}"/>
                </a:ext>
              </a:extLst>
            </p:cNvPr>
            <p:cNvGraphicFramePr>
              <a:graphicFrameLocks noChangeAspect="1"/>
            </p:cNvGraphicFramePr>
            <p:nvPr/>
          </p:nvGraphicFramePr>
          <p:xfrm>
            <a:off x="2832" y="1104"/>
            <a:ext cx="536" cy="725"/>
          </p:xfrm>
          <a:graphic>
            <a:graphicData uri="http://schemas.openxmlformats.org/presentationml/2006/ole">
              <mc:AlternateContent xmlns:mc="http://schemas.openxmlformats.org/markup-compatibility/2006">
                <mc:Choice xmlns:v="urn:schemas-microsoft-com:vml" Requires="v">
                  <p:oleObj spid="_x0000_s42217" name="Equation" r:id="rId13" imgW="221157" imgH="335154" progId="Equation.3">
                    <p:embed/>
                  </p:oleObj>
                </mc:Choice>
                <mc:Fallback>
                  <p:oleObj name="Equation" r:id="rId13" imgW="221157" imgH="335154" progId="Equation.3">
                    <p:embed/>
                    <p:pic>
                      <p:nvPicPr>
                        <p:cNvPr id="40972" name="Object 11">
                          <a:extLst>
                            <a:ext uri="{FF2B5EF4-FFF2-40B4-BE49-F238E27FC236}">
                              <a16:creationId xmlns:a16="http://schemas.microsoft.com/office/drawing/2014/main" id="{DFFDC510-CCB4-4257-9D69-E1F4D40643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104"/>
                          <a:ext cx="536"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2">
              <a:extLst>
                <a:ext uri="{FF2B5EF4-FFF2-40B4-BE49-F238E27FC236}">
                  <a16:creationId xmlns:a16="http://schemas.microsoft.com/office/drawing/2014/main" id="{16744F18-167F-4816-9803-B190DCBF250A}"/>
                </a:ext>
              </a:extLst>
            </p:cNvPr>
            <p:cNvSpPr>
              <a:spLocks noChangeArrowheads="1"/>
            </p:cNvSpPr>
            <p:nvPr/>
          </p:nvSpPr>
          <p:spPr bwMode="auto">
            <a:xfrm>
              <a:off x="2448" y="1344"/>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CFA6C017-D74F-46AA-ABB6-3E451FFBF51C}"/>
              </a:ext>
            </a:extLst>
          </p:cNvPr>
          <p:cNvSpPr>
            <a:spLocks noChangeArrowheads="1"/>
          </p:cNvSpPr>
          <p:nvPr/>
        </p:nvSpPr>
        <p:spPr bwMode="auto">
          <a:xfrm>
            <a:off x="323850" y="333375"/>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solidFill>
                  <a:schemeClr val="bg1"/>
                </a:solidFill>
                <a:latin typeface="Arial" panose="020B0604020202020204" pitchFamily="34" charset="0"/>
              </a:rPr>
              <a:t>欠阻尼二阶系统动态性能分析与计算</a:t>
            </a:r>
          </a:p>
        </p:txBody>
      </p:sp>
      <p:grpSp>
        <p:nvGrpSpPr>
          <p:cNvPr id="225283" name="Group 3">
            <a:extLst>
              <a:ext uri="{FF2B5EF4-FFF2-40B4-BE49-F238E27FC236}">
                <a16:creationId xmlns:a16="http://schemas.microsoft.com/office/drawing/2014/main" id="{A9C6E978-E3B7-4214-804C-262122F4F725}"/>
              </a:ext>
            </a:extLst>
          </p:cNvPr>
          <p:cNvGrpSpPr>
            <a:grpSpLocks/>
          </p:cNvGrpSpPr>
          <p:nvPr/>
        </p:nvGrpSpPr>
        <p:grpSpPr bwMode="auto">
          <a:xfrm>
            <a:off x="4572000" y="1341438"/>
            <a:ext cx="4572000" cy="1230312"/>
            <a:chOff x="3504" y="528"/>
            <a:chExt cx="2264" cy="670"/>
          </a:xfrm>
        </p:grpSpPr>
        <p:sp>
          <p:nvSpPr>
            <p:cNvPr id="45161" name="Text Box 4">
              <a:extLst>
                <a:ext uri="{FF2B5EF4-FFF2-40B4-BE49-F238E27FC236}">
                  <a16:creationId xmlns:a16="http://schemas.microsoft.com/office/drawing/2014/main" id="{5CD8BFA0-652F-4D9A-A5F2-C9DADD24FE99}"/>
                </a:ext>
              </a:extLst>
            </p:cNvPr>
            <p:cNvSpPr txBox="1">
              <a:spLocks noChangeArrowheads="1"/>
            </p:cNvSpPr>
            <p:nvPr/>
          </p:nvSpPr>
          <p:spPr bwMode="auto">
            <a:xfrm>
              <a:off x="3504" y="739"/>
              <a:ext cx="864"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cs typeface="Times New Roman" panose="02020603050405020304" pitchFamily="18" charset="0"/>
                </a:rPr>
                <a:t>Φ(s)=</a:t>
              </a:r>
              <a:endParaRPr kumimoji="1" lang="en-US" altLang="zh-CN" b="1">
                <a:solidFill>
                  <a:schemeClr val="bg1"/>
                </a:solidFill>
              </a:endParaRPr>
            </a:p>
          </p:txBody>
        </p:sp>
        <p:grpSp>
          <p:nvGrpSpPr>
            <p:cNvPr id="45162" name="Group 5">
              <a:extLst>
                <a:ext uri="{FF2B5EF4-FFF2-40B4-BE49-F238E27FC236}">
                  <a16:creationId xmlns:a16="http://schemas.microsoft.com/office/drawing/2014/main" id="{ECB366E8-2571-4AB3-B657-8C74B68D6FEE}"/>
                </a:ext>
              </a:extLst>
            </p:cNvPr>
            <p:cNvGrpSpPr>
              <a:grpSpLocks/>
            </p:cNvGrpSpPr>
            <p:nvPr/>
          </p:nvGrpSpPr>
          <p:grpSpPr bwMode="auto">
            <a:xfrm>
              <a:off x="4232" y="883"/>
              <a:ext cx="1536" cy="315"/>
              <a:chOff x="2256" y="2880"/>
              <a:chExt cx="1536" cy="315"/>
            </a:xfrm>
          </p:grpSpPr>
          <p:sp>
            <p:nvSpPr>
              <p:cNvPr id="45167" name="Text Box 6">
                <a:extLst>
                  <a:ext uri="{FF2B5EF4-FFF2-40B4-BE49-F238E27FC236}">
                    <a16:creationId xmlns:a16="http://schemas.microsoft.com/office/drawing/2014/main" id="{153B8EA0-3B4A-4EC5-9BF8-C56C648CA739}"/>
                  </a:ext>
                </a:extLst>
              </p:cNvPr>
              <p:cNvSpPr txBox="1">
                <a:spLocks noChangeArrowheads="1"/>
              </p:cNvSpPr>
              <p:nvPr/>
            </p:nvSpPr>
            <p:spPr bwMode="auto">
              <a:xfrm>
                <a:off x="2256" y="2880"/>
                <a:ext cx="153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s</a:t>
                </a:r>
                <a:r>
                  <a:rPr kumimoji="1" lang="en-US" altLang="zh-CN" b="1" baseline="30000">
                    <a:solidFill>
                      <a:schemeClr val="bg1"/>
                    </a:solidFill>
                  </a:rPr>
                  <a:t>2</a:t>
                </a:r>
                <a:r>
                  <a:rPr kumimoji="1" lang="en-US" altLang="zh-CN" b="1">
                    <a:solidFill>
                      <a:schemeClr val="bg1"/>
                    </a:solidFill>
                  </a:rPr>
                  <a:t>+2</a:t>
                </a:r>
                <a:r>
                  <a:rPr kumimoji="1" lang="en-US" altLang="zh-CN" b="1">
                    <a:solidFill>
                      <a:schemeClr val="bg1"/>
                    </a:solidFill>
                    <a:cs typeface="Times New Roman" panose="02020603050405020304" pitchFamily="18" charset="0"/>
                  </a:rPr>
                  <a:t>ξω</a:t>
                </a:r>
                <a:r>
                  <a:rPr kumimoji="1" lang="en-US" altLang="zh-CN" b="1" baseline="-25000">
                    <a:solidFill>
                      <a:schemeClr val="bg1"/>
                    </a:solidFill>
                    <a:cs typeface="Times New Roman" panose="02020603050405020304" pitchFamily="18" charset="0"/>
                  </a:rPr>
                  <a:t>n</a:t>
                </a:r>
                <a:r>
                  <a:rPr kumimoji="1" lang="en-US" altLang="zh-CN" b="1">
                    <a:solidFill>
                      <a:schemeClr val="bg1"/>
                    </a:solidFill>
                    <a:cs typeface="Times New Roman" panose="02020603050405020304" pitchFamily="18" charset="0"/>
                  </a:rPr>
                  <a:t>s+ω</a:t>
                </a:r>
                <a:r>
                  <a:rPr kumimoji="1" lang="en-US" altLang="zh-CN" b="1" baseline="-25000">
                    <a:solidFill>
                      <a:schemeClr val="bg1"/>
                    </a:solidFill>
                    <a:cs typeface="Times New Roman" panose="02020603050405020304" pitchFamily="18" charset="0"/>
                  </a:rPr>
                  <a:t>n</a:t>
                </a:r>
                <a:endParaRPr kumimoji="1" lang="en-US" altLang="zh-CN" b="1">
                  <a:solidFill>
                    <a:schemeClr val="bg1"/>
                  </a:solidFill>
                </a:endParaRPr>
              </a:p>
            </p:txBody>
          </p:sp>
          <p:sp>
            <p:nvSpPr>
              <p:cNvPr id="45168" name="Text Box 7">
                <a:extLst>
                  <a:ext uri="{FF2B5EF4-FFF2-40B4-BE49-F238E27FC236}">
                    <a16:creationId xmlns:a16="http://schemas.microsoft.com/office/drawing/2014/main" id="{807ECB7E-083F-441F-B337-ED538D260D00}"/>
                  </a:ext>
                </a:extLst>
              </p:cNvPr>
              <p:cNvSpPr txBox="1">
                <a:spLocks noChangeArrowheads="1"/>
              </p:cNvSpPr>
              <p:nvPr/>
            </p:nvSpPr>
            <p:spPr bwMode="auto">
              <a:xfrm>
                <a:off x="3339" y="2888"/>
                <a:ext cx="19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2</a:t>
                </a:r>
              </a:p>
            </p:txBody>
          </p:sp>
        </p:grpSp>
        <p:grpSp>
          <p:nvGrpSpPr>
            <p:cNvPr id="45163" name="Group 8">
              <a:extLst>
                <a:ext uri="{FF2B5EF4-FFF2-40B4-BE49-F238E27FC236}">
                  <a16:creationId xmlns:a16="http://schemas.microsoft.com/office/drawing/2014/main" id="{9779C072-1647-4352-9288-70D4D26607B7}"/>
                </a:ext>
              </a:extLst>
            </p:cNvPr>
            <p:cNvGrpSpPr>
              <a:grpSpLocks/>
            </p:cNvGrpSpPr>
            <p:nvPr/>
          </p:nvGrpSpPr>
          <p:grpSpPr bwMode="auto">
            <a:xfrm>
              <a:off x="4704" y="528"/>
              <a:ext cx="576" cy="315"/>
              <a:chOff x="1248" y="3504"/>
              <a:chExt cx="576" cy="315"/>
            </a:xfrm>
          </p:grpSpPr>
          <p:sp>
            <p:nvSpPr>
              <p:cNvPr id="45165" name="Text Box 9">
                <a:extLst>
                  <a:ext uri="{FF2B5EF4-FFF2-40B4-BE49-F238E27FC236}">
                    <a16:creationId xmlns:a16="http://schemas.microsoft.com/office/drawing/2014/main" id="{E6BF81AA-48DB-4CF4-B817-F1F035C10468}"/>
                  </a:ext>
                </a:extLst>
              </p:cNvPr>
              <p:cNvSpPr txBox="1">
                <a:spLocks noChangeArrowheads="1"/>
              </p:cNvSpPr>
              <p:nvPr/>
            </p:nvSpPr>
            <p:spPr bwMode="auto">
              <a:xfrm>
                <a:off x="1248" y="3504"/>
                <a:ext cx="57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cs typeface="Times New Roman" panose="02020603050405020304" pitchFamily="18" charset="0"/>
                  </a:rPr>
                  <a:t>ω</a:t>
                </a:r>
                <a:r>
                  <a:rPr kumimoji="1" lang="en-US" altLang="zh-CN" b="1" baseline="-25000">
                    <a:solidFill>
                      <a:schemeClr val="bg1"/>
                    </a:solidFill>
                    <a:cs typeface="Times New Roman" panose="02020603050405020304" pitchFamily="18" charset="0"/>
                  </a:rPr>
                  <a:t>n</a:t>
                </a:r>
              </a:p>
            </p:txBody>
          </p:sp>
          <p:sp>
            <p:nvSpPr>
              <p:cNvPr id="45166" name="Text Box 10">
                <a:extLst>
                  <a:ext uri="{FF2B5EF4-FFF2-40B4-BE49-F238E27FC236}">
                    <a16:creationId xmlns:a16="http://schemas.microsoft.com/office/drawing/2014/main" id="{A6D172B6-0047-43BF-A0A1-18F5022A3066}"/>
                  </a:ext>
                </a:extLst>
              </p:cNvPr>
              <p:cNvSpPr txBox="1">
                <a:spLocks noChangeArrowheads="1"/>
              </p:cNvSpPr>
              <p:nvPr/>
            </p:nvSpPr>
            <p:spPr bwMode="auto">
              <a:xfrm>
                <a:off x="1440" y="3510"/>
                <a:ext cx="19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rPr>
                  <a:t>2</a:t>
                </a:r>
              </a:p>
            </p:txBody>
          </p:sp>
        </p:grpSp>
        <p:sp>
          <p:nvSpPr>
            <p:cNvPr id="45164" name="Line 11">
              <a:extLst>
                <a:ext uri="{FF2B5EF4-FFF2-40B4-BE49-F238E27FC236}">
                  <a16:creationId xmlns:a16="http://schemas.microsoft.com/office/drawing/2014/main" id="{EDBC4A4C-3720-44A7-9869-8EC1C8BAA72D}"/>
                </a:ext>
              </a:extLst>
            </p:cNvPr>
            <p:cNvSpPr>
              <a:spLocks noChangeShapeType="1"/>
            </p:cNvSpPr>
            <p:nvPr/>
          </p:nvSpPr>
          <p:spPr bwMode="auto">
            <a:xfrm flipV="1">
              <a:off x="4224" y="923"/>
              <a:ext cx="1173" cy="5"/>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292" name="Group 12">
            <a:extLst>
              <a:ext uri="{FF2B5EF4-FFF2-40B4-BE49-F238E27FC236}">
                <a16:creationId xmlns:a16="http://schemas.microsoft.com/office/drawing/2014/main" id="{0E7C977E-D6D7-4469-A2E2-8E42B434E978}"/>
              </a:ext>
            </a:extLst>
          </p:cNvPr>
          <p:cNvGrpSpPr>
            <a:grpSpLocks/>
          </p:cNvGrpSpPr>
          <p:nvPr/>
        </p:nvGrpSpPr>
        <p:grpSpPr bwMode="auto">
          <a:xfrm>
            <a:off x="4354513" y="3209925"/>
            <a:ext cx="4789487" cy="650875"/>
            <a:chOff x="2426" y="2024"/>
            <a:chExt cx="3017" cy="410"/>
          </a:xfrm>
        </p:grpSpPr>
        <p:sp>
          <p:nvSpPr>
            <p:cNvPr id="45155" name="Text Box 13">
              <a:extLst>
                <a:ext uri="{FF2B5EF4-FFF2-40B4-BE49-F238E27FC236}">
                  <a16:creationId xmlns:a16="http://schemas.microsoft.com/office/drawing/2014/main" id="{000E90A0-400B-4C61-AE56-773D0E3F1293}"/>
                </a:ext>
              </a:extLst>
            </p:cNvPr>
            <p:cNvSpPr txBox="1">
              <a:spLocks noChangeArrowheads="1"/>
            </p:cNvSpPr>
            <p:nvPr/>
          </p:nvSpPr>
          <p:spPr bwMode="auto">
            <a:xfrm>
              <a:off x="2426" y="2036"/>
              <a:ext cx="9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S</a:t>
              </a:r>
              <a:r>
                <a:rPr kumimoji="1" lang="en-US" altLang="zh-CN" b="1" baseline="-25000">
                  <a:solidFill>
                    <a:schemeClr val="bg1"/>
                  </a:solidFill>
                </a:rPr>
                <a:t>1,2</a:t>
              </a:r>
              <a:r>
                <a:rPr kumimoji="1" lang="en-US" altLang="zh-CN" b="1">
                  <a:solidFill>
                    <a:schemeClr val="bg1"/>
                  </a:solidFill>
                </a:rPr>
                <a:t>=</a:t>
              </a:r>
            </a:p>
          </p:txBody>
        </p:sp>
        <p:sp>
          <p:nvSpPr>
            <p:cNvPr id="45156" name="Text Box 14">
              <a:extLst>
                <a:ext uri="{FF2B5EF4-FFF2-40B4-BE49-F238E27FC236}">
                  <a16:creationId xmlns:a16="http://schemas.microsoft.com/office/drawing/2014/main" id="{0BEA61D7-6474-4EE9-ADD0-C9DD1DDE411A}"/>
                </a:ext>
              </a:extLst>
            </p:cNvPr>
            <p:cNvSpPr txBox="1">
              <a:spLocks noChangeArrowheads="1"/>
            </p:cNvSpPr>
            <p:nvPr/>
          </p:nvSpPr>
          <p:spPr bwMode="auto">
            <a:xfrm>
              <a:off x="3016" y="2024"/>
              <a:ext cx="8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3FFF03"/>
                  </a:solidFill>
                </a:rPr>
                <a:t>-</a:t>
              </a:r>
              <a:r>
                <a:rPr kumimoji="1" lang="en-US" altLang="zh-CN" b="1">
                  <a:solidFill>
                    <a:srgbClr val="3FFF03"/>
                  </a:solidFill>
                  <a:cs typeface="Times New Roman" panose="02020603050405020304" pitchFamily="18" charset="0"/>
                </a:rPr>
                <a:t>ξω</a:t>
              </a:r>
              <a:r>
                <a:rPr kumimoji="1" lang="en-US" altLang="zh-CN" b="1" baseline="-25000">
                  <a:solidFill>
                    <a:srgbClr val="3FFF03"/>
                  </a:solidFill>
                  <a:cs typeface="Times New Roman" panose="02020603050405020304" pitchFamily="18" charset="0"/>
                </a:rPr>
                <a:t>n</a:t>
              </a:r>
              <a:endParaRPr kumimoji="1" lang="en-US" altLang="zh-CN" b="1">
                <a:solidFill>
                  <a:srgbClr val="3FFF03"/>
                </a:solidFill>
              </a:endParaRPr>
            </a:p>
          </p:txBody>
        </p:sp>
        <p:sp>
          <p:nvSpPr>
            <p:cNvPr id="45157" name="Text Box 15">
              <a:extLst>
                <a:ext uri="{FF2B5EF4-FFF2-40B4-BE49-F238E27FC236}">
                  <a16:creationId xmlns:a16="http://schemas.microsoft.com/office/drawing/2014/main" id="{B0670073-0D84-44FD-9522-0B02CB2DE853}"/>
                </a:ext>
              </a:extLst>
            </p:cNvPr>
            <p:cNvSpPr txBox="1">
              <a:spLocks noChangeArrowheads="1"/>
            </p:cNvSpPr>
            <p:nvPr/>
          </p:nvSpPr>
          <p:spPr bwMode="auto">
            <a:xfrm>
              <a:off x="3742" y="2024"/>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±j</a:t>
              </a:r>
            </a:p>
          </p:txBody>
        </p:sp>
        <p:sp>
          <p:nvSpPr>
            <p:cNvPr id="45158" name="Text Box 16">
              <a:extLst>
                <a:ext uri="{FF2B5EF4-FFF2-40B4-BE49-F238E27FC236}">
                  <a16:creationId xmlns:a16="http://schemas.microsoft.com/office/drawing/2014/main" id="{CAF21DA8-ABC8-4E27-A0EE-90B22466422C}"/>
                </a:ext>
              </a:extLst>
            </p:cNvPr>
            <p:cNvSpPr txBox="1">
              <a:spLocks noChangeArrowheads="1"/>
            </p:cNvSpPr>
            <p:nvPr/>
          </p:nvSpPr>
          <p:spPr bwMode="auto">
            <a:xfrm>
              <a:off x="4286" y="2069"/>
              <a:ext cx="11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rPr>
                <a:t>√1-</a:t>
              </a:r>
              <a:r>
                <a:rPr kumimoji="1" lang="en-US" altLang="zh-CN" b="1">
                  <a:solidFill>
                    <a:srgbClr val="FFFF00"/>
                  </a:solidFill>
                  <a:cs typeface="Times New Roman" panose="02020603050405020304" pitchFamily="18" charset="0"/>
                </a:rPr>
                <a:t>ξ</a:t>
              </a:r>
              <a:r>
                <a:rPr kumimoji="1" lang="en-US" altLang="zh-CN" b="1" baseline="30000">
                  <a:solidFill>
                    <a:srgbClr val="FFFF00"/>
                  </a:solidFill>
                  <a:cs typeface="Times New Roman" panose="02020603050405020304" pitchFamily="18" charset="0"/>
                </a:rPr>
                <a:t>2</a:t>
              </a:r>
              <a:endParaRPr kumimoji="1" lang="en-US" altLang="zh-CN" b="1">
                <a:solidFill>
                  <a:srgbClr val="FFFF00"/>
                </a:solidFill>
              </a:endParaRPr>
            </a:p>
          </p:txBody>
        </p:sp>
        <p:sp>
          <p:nvSpPr>
            <p:cNvPr id="45159" name="Line 17">
              <a:extLst>
                <a:ext uri="{FF2B5EF4-FFF2-40B4-BE49-F238E27FC236}">
                  <a16:creationId xmlns:a16="http://schemas.microsoft.com/office/drawing/2014/main" id="{0035107D-BBF6-4BAC-A993-A343C65E2951}"/>
                </a:ext>
              </a:extLst>
            </p:cNvPr>
            <p:cNvSpPr>
              <a:spLocks noChangeShapeType="1"/>
            </p:cNvSpPr>
            <p:nvPr/>
          </p:nvSpPr>
          <p:spPr bwMode="auto">
            <a:xfrm>
              <a:off x="4435" y="2115"/>
              <a:ext cx="703" cy="1"/>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0" name="Text Box 18">
              <a:extLst>
                <a:ext uri="{FF2B5EF4-FFF2-40B4-BE49-F238E27FC236}">
                  <a16:creationId xmlns:a16="http://schemas.microsoft.com/office/drawing/2014/main" id="{9106B631-DA5E-40D4-990B-A9B6537D4D64}"/>
                </a:ext>
              </a:extLst>
            </p:cNvPr>
            <p:cNvSpPr txBox="1">
              <a:spLocks noChangeArrowheads="1"/>
            </p:cNvSpPr>
            <p:nvPr/>
          </p:nvSpPr>
          <p:spPr bwMode="auto">
            <a:xfrm>
              <a:off x="4059" y="2024"/>
              <a:ext cx="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rPr>
                <a:t>n</a:t>
              </a:r>
            </a:p>
          </p:txBody>
        </p:sp>
      </p:grpSp>
      <p:grpSp>
        <p:nvGrpSpPr>
          <p:cNvPr id="225299" name="Group 19">
            <a:extLst>
              <a:ext uri="{FF2B5EF4-FFF2-40B4-BE49-F238E27FC236}">
                <a16:creationId xmlns:a16="http://schemas.microsoft.com/office/drawing/2014/main" id="{71FD404F-0394-405F-AE95-503D208EDD61}"/>
              </a:ext>
            </a:extLst>
          </p:cNvPr>
          <p:cNvGrpSpPr>
            <a:grpSpLocks/>
          </p:cNvGrpSpPr>
          <p:nvPr/>
        </p:nvGrpSpPr>
        <p:grpSpPr bwMode="auto">
          <a:xfrm>
            <a:off x="685800" y="1252538"/>
            <a:ext cx="1676400" cy="2786062"/>
            <a:chOff x="1032" y="487"/>
            <a:chExt cx="1056" cy="1755"/>
          </a:xfrm>
        </p:grpSpPr>
        <p:sp>
          <p:nvSpPr>
            <p:cNvPr id="45145" name="Line 20">
              <a:extLst>
                <a:ext uri="{FF2B5EF4-FFF2-40B4-BE49-F238E27FC236}">
                  <a16:creationId xmlns:a16="http://schemas.microsoft.com/office/drawing/2014/main" id="{180C3980-2759-470A-BE6B-9C81296CE032}"/>
                </a:ext>
              </a:extLst>
            </p:cNvPr>
            <p:cNvSpPr>
              <a:spLocks noChangeShapeType="1"/>
            </p:cNvSpPr>
            <p:nvPr/>
          </p:nvSpPr>
          <p:spPr bwMode="auto">
            <a:xfrm>
              <a:off x="1032" y="1519"/>
              <a:ext cx="1056"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46" name="Line 21">
              <a:extLst>
                <a:ext uri="{FF2B5EF4-FFF2-40B4-BE49-F238E27FC236}">
                  <a16:creationId xmlns:a16="http://schemas.microsoft.com/office/drawing/2014/main" id="{728A1101-469D-41EB-8AB3-A6B1484D39E7}"/>
                </a:ext>
              </a:extLst>
            </p:cNvPr>
            <p:cNvSpPr>
              <a:spLocks noChangeShapeType="1"/>
            </p:cNvSpPr>
            <p:nvPr/>
          </p:nvSpPr>
          <p:spPr bwMode="auto">
            <a:xfrm>
              <a:off x="1800" y="576"/>
              <a:ext cx="0" cy="1666"/>
            </a:xfrm>
            <a:prstGeom prst="line">
              <a:avLst/>
            </a:prstGeom>
            <a:noFill/>
            <a:ln w="31750">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47" name="Text Box 22">
              <a:extLst>
                <a:ext uri="{FF2B5EF4-FFF2-40B4-BE49-F238E27FC236}">
                  <a16:creationId xmlns:a16="http://schemas.microsoft.com/office/drawing/2014/main" id="{55F480D6-9FB2-4D02-8F37-D9EA983E0FBC}"/>
                </a:ext>
              </a:extLst>
            </p:cNvPr>
            <p:cNvSpPr txBox="1">
              <a:spLocks noChangeArrowheads="1"/>
            </p:cNvSpPr>
            <p:nvPr/>
          </p:nvSpPr>
          <p:spPr bwMode="auto">
            <a:xfrm>
              <a:off x="1808" y="487"/>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j</a:t>
              </a:r>
            </a:p>
          </p:txBody>
        </p:sp>
        <p:sp>
          <p:nvSpPr>
            <p:cNvPr id="45148" name="Text Box 23">
              <a:extLst>
                <a:ext uri="{FF2B5EF4-FFF2-40B4-BE49-F238E27FC236}">
                  <a16:creationId xmlns:a16="http://schemas.microsoft.com/office/drawing/2014/main" id="{95FF3C6A-7188-4299-AC52-49DD845E9E7C}"/>
                </a:ext>
              </a:extLst>
            </p:cNvPr>
            <p:cNvSpPr txBox="1">
              <a:spLocks noChangeArrowheads="1"/>
            </p:cNvSpPr>
            <p:nvPr/>
          </p:nvSpPr>
          <p:spPr bwMode="auto">
            <a:xfrm>
              <a:off x="1768" y="1463"/>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0</a:t>
              </a:r>
            </a:p>
          </p:txBody>
        </p:sp>
        <p:grpSp>
          <p:nvGrpSpPr>
            <p:cNvPr id="45149" name="Group 24">
              <a:extLst>
                <a:ext uri="{FF2B5EF4-FFF2-40B4-BE49-F238E27FC236}">
                  <a16:creationId xmlns:a16="http://schemas.microsoft.com/office/drawing/2014/main" id="{43F406C1-3E7C-46AD-B297-F4F5B8F8E1B1}"/>
                </a:ext>
              </a:extLst>
            </p:cNvPr>
            <p:cNvGrpSpPr>
              <a:grpSpLocks/>
            </p:cNvGrpSpPr>
            <p:nvPr/>
          </p:nvGrpSpPr>
          <p:grpSpPr bwMode="auto">
            <a:xfrm>
              <a:off x="1272" y="2056"/>
              <a:ext cx="145" cy="145"/>
              <a:chOff x="432" y="3263"/>
              <a:chExt cx="145" cy="145"/>
            </a:xfrm>
          </p:grpSpPr>
          <p:sp>
            <p:nvSpPr>
              <p:cNvPr id="45153" name="Line 25">
                <a:extLst>
                  <a:ext uri="{FF2B5EF4-FFF2-40B4-BE49-F238E27FC236}">
                    <a16:creationId xmlns:a16="http://schemas.microsoft.com/office/drawing/2014/main" id="{F18FE064-FEE3-46A4-97C2-12FCF07FBBE6}"/>
                  </a:ext>
                </a:extLst>
              </p:cNvPr>
              <p:cNvSpPr>
                <a:spLocks noChangeShapeType="1"/>
              </p:cNvSpPr>
              <p:nvPr/>
            </p:nvSpPr>
            <p:spPr bwMode="auto">
              <a:xfrm>
                <a:off x="432" y="3264"/>
                <a:ext cx="145"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4" name="Line 26">
                <a:extLst>
                  <a:ext uri="{FF2B5EF4-FFF2-40B4-BE49-F238E27FC236}">
                    <a16:creationId xmlns:a16="http://schemas.microsoft.com/office/drawing/2014/main" id="{A3415747-6999-49F2-9016-4705FBAC3A3C}"/>
                  </a:ext>
                </a:extLst>
              </p:cNvPr>
              <p:cNvSpPr>
                <a:spLocks noChangeShapeType="1"/>
              </p:cNvSpPr>
              <p:nvPr/>
            </p:nvSpPr>
            <p:spPr bwMode="auto">
              <a:xfrm flipH="1">
                <a:off x="432" y="3263"/>
                <a:ext cx="144" cy="14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150" name="Group 27">
              <a:extLst>
                <a:ext uri="{FF2B5EF4-FFF2-40B4-BE49-F238E27FC236}">
                  <a16:creationId xmlns:a16="http://schemas.microsoft.com/office/drawing/2014/main" id="{77F28ABF-6342-413E-B1B8-FE6991301046}"/>
                </a:ext>
              </a:extLst>
            </p:cNvPr>
            <p:cNvGrpSpPr>
              <a:grpSpLocks/>
            </p:cNvGrpSpPr>
            <p:nvPr/>
          </p:nvGrpSpPr>
          <p:grpSpPr bwMode="auto">
            <a:xfrm>
              <a:off x="1279" y="848"/>
              <a:ext cx="145" cy="145"/>
              <a:chOff x="432" y="3263"/>
              <a:chExt cx="145" cy="145"/>
            </a:xfrm>
          </p:grpSpPr>
          <p:sp>
            <p:nvSpPr>
              <p:cNvPr id="45151" name="Line 28">
                <a:extLst>
                  <a:ext uri="{FF2B5EF4-FFF2-40B4-BE49-F238E27FC236}">
                    <a16:creationId xmlns:a16="http://schemas.microsoft.com/office/drawing/2014/main" id="{46E95969-3629-40B7-AE69-C7DB52A57B69}"/>
                  </a:ext>
                </a:extLst>
              </p:cNvPr>
              <p:cNvSpPr>
                <a:spLocks noChangeShapeType="1"/>
              </p:cNvSpPr>
              <p:nvPr/>
            </p:nvSpPr>
            <p:spPr bwMode="auto">
              <a:xfrm>
                <a:off x="432" y="3264"/>
                <a:ext cx="145"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2" name="Line 29">
                <a:extLst>
                  <a:ext uri="{FF2B5EF4-FFF2-40B4-BE49-F238E27FC236}">
                    <a16:creationId xmlns:a16="http://schemas.microsoft.com/office/drawing/2014/main" id="{D5D03AA6-5674-42D8-8B5D-15685E1D6175}"/>
                  </a:ext>
                </a:extLst>
              </p:cNvPr>
              <p:cNvSpPr>
                <a:spLocks noChangeShapeType="1"/>
              </p:cNvSpPr>
              <p:nvPr/>
            </p:nvSpPr>
            <p:spPr bwMode="auto">
              <a:xfrm flipH="1">
                <a:off x="432" y="3263"/>
                <a:ext cx="144" cy="14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5310" name="Text Box 30">
            <a:extLst>
              <a:ext uri="{FF2B5EF4-FFF2-40B4-BE49-F238E27FC236}">
                <a16:creationId xmlns:a16="http://schemas.microsoft.com/office/drawing/2014/main" id="{B47002DE-620E-48FF-BCD2-222BEBA258A4}"/>
              </a:ext>
            </a:extLst>
          </p:cNvPr>
          <p:cNvSpPr txBox="1">
            <a:spLocks noChangeArrowheads="1"/>
          </p:cNvSpPr>
          <p:nvPr/>
        </p:nvSpPr>
        <p:spPr bwMode="auto">
          <a:xfrm>
            <a:off x="800100" y="2765425"/>
            <a:ext cx="1179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3FFF03"/>
                </a:solidFill>
              </a:rPr>
              <a:t>-</a:t>
            </a:r>
            <a:r>
              <a:rPr kumimoji="1" lang="en-US" altLang="zh-CN" sz="2800" b="1">
                <a:solidFill>
                  <a:srgbClr val="3FFF03"/>
                </a:solidFill>
                <a:cs typeface="Times New Roman" panose="02020603050405020304" pitchFamily="18" charset="0"/>
              </a:rPr>
              <a:t>ξω</a:t>
            </a:r>
            <a:r>
              <a:rPr kumimoji="1" lang="en-US" altLang="zh-CN" sz="2800" b="1" baseline="-25000">
                <a:solidFill>
                  <a:srgbClr val="3FFF03"/>
                </a:solidFill>
                <a:cs typeface="Times New Roman" panose="02020603050405020304" pitchFamily="18" charset="0"/>
              </a:rPr>
              <a:t>n</a:t>
            </a:r>
            <a:endParaRPr kumimoji="1" lang="en-US" altLang="zh-CN" sz="2800" b="1">
              <a:solidFill>
                <a:srgbClr val="3FFF03"/>
              </a:solidFill>
            </a:endParaRPr>
          </a:p>
        </p:txBody>
      </p:sp>
      <p:sp>
        <p:nvSpPr>
          <p:cNvPr id="225311" name="Line 31">
            <a:extLst>
              <a:ext uri="{FF2B5EF4-FFF2-40B4-BE49-F238E27FC236}">
                <a16:creationId xmlns:a16="http://schemas.microsoft.com/office/drawing/2014/main" id="{59DA0083-DCE9-4FD5-93E2-4CE8EF16A8E2}"/>
              </a:ext>
            </a:extLst>
          </p:cNvPr>
          <p:cNvSpPr>
            <a:spLocks noChangeShapeType="1"/>
          </p:cNvSpPr>
          <p:nvPr/>
        </p:nvSpPr>
        <p:spPr bwMode="auto">
          <a:xfrm>
            <a:off x="1181100" y="1978025"/>
            <a:ext cx="0" cy="906463"/>
          </a:xfrm>
          <a:prstGeom prst="line">
            <a:avLst/>
          </a:prstGeom>
          <a:noFill/>
          <a:ln w="2540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312" name="Group 32">
            <a:extLst>
              <a:ext uri="{FF2B5EF4-FFF2-40B4-BE49-F238E27FC236}">
                <a16:creationId xmlns:a16="http://schemas.microsoft.com/office/drawing/2014/main" id="{E4D9071D-45D9-485C-BFF0-DCB9D9E19CE2}"/>
              </a:ext>
            </a:extLst>
          </p:cNvPr>
          <p:cNvGrpSpPr>
            <a:grpSpLocks/>
          </p:cNvGrpSpPr>
          <p:nvPr/>
        </p:nvGrpSpPr>
        <p:grpSpPr bwMode="auto">
          <a:xfrm>
            <a:off x="2411413" y="1700213"/>
            <a:ext cx="1978025" cy="579437"/>
            <a:chOff x="528" y="2736"/>
            <a:chExt cx="1296" cy="325"/>
          </a:xfrm>
        </p:grpSpPr>
        <p:sp>
          <p:nvSpPr>
            <p:cNvPr id="45143" name="Text Box 33">
              <a:extLst>
                <a:ext uri="{FF2B5EF4-FFF2-40B4-BE49-F238E27FC236}">
                  <a16:creationId xmlns:a16="http://schemas.microsoft.com/office/drawing/2014/main" id="{1F2CB50E-B956-4182-B725-1829FD44FA52}"/>
                </a:ext>
              </a:extLst>
            </p:cNvPr>
            <p:cNvSpPr txBox="1">
              <a:spLocks noChangeArrowheads="1"/>
            </p:cNvSpPr>
            <p:nvPr/>
          </p:nvSpPr>
          <p:spPr bwMode="auto">
            <a:xfrm>
              <a:off x="528" y="2736"/>
              <a:ext cx="129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rPr>
                <a:t>n</a:t>
              </a:r>
              <a:r>
                <a:rPr kumimoji="1" lang="en-US" altLang="zh-CN" b="1">
                  <a:solidFill>
                    <a:srgbClr val="FFFF00"/>
                  </a:solidFill>
                </a:rPr>
                <a:t>√1-</a:t>
              </a:r>
              <a:r>
                <a:rPr kumimoji="1" lang="en-US" altLang="zh-CN" b="1">
                  <a:solidFill>
                    <a:srgbClr val="FFFF00"/>
                  </a:solidFill>
                  <a:cs typeface="Times New Roman" panose="02020603050405020304" pitchFamily="18" charset="0"/>
                </a:rPr>
                <a:t>ξ</a:t>
              </a:r>
              <a:r>
                <a:rPr kumimoji="1" lang="en-US" altLang="zh-CN" b="1" baseline="30000">
                  <a:solidFill>
                    <a:srgbClr val="FFFF00"/>
                  </a:solidFill>
                  <a:cs typeface="Times New Roman" panose="02020603050405020304" pitchFamily="18" charset="0"/>
                </a:rPr>
                <a:t>2</a:t>
              </a:r>
              <a:endParaRPr kumimoji="1" lang="en-US" altLang="zh-CN" b="1">
                <a:solidFill>
                  <a:srgbClr val="FFFF00"/>
                </a:solidFill>
              </a:endParaRPr>
            </a:p>
          </p:txBody>
        </p:sp>
        <p:sp>
          <p:nvSpPr>
            <p:cNvPr id="45144" name="Line 34">
              <a:extLst>
                <a:ext uri="{FF2B5EF4-FFF2-40B4-BE49-F238E27FC236}">
                  <a16:creationId xmlns:a16="http://schemas.microsoft.com/office/drawing/2014/main" id="{6818510C-6038-4AAA-B5F1-7D9A85BC73AB}"/>
                </a:ext>
              </a:extLst>
            </p:cNvPr>
            <p:cNvSpPr>
              <a:spLocks noChangeShapeType="1"/>
            </p:cNvSpPr>
            <p:nvPr/>
          </p:nvSpPr>
          <p:spPr bwMode="auto">
            <a:xfrm>
              <a:off x="1200" y="2808"/>
              <a:ext cx="496" cy="1"/>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15" name="Line 35">
            <a:extLst>
              <a:ext uri="{FF2B5EF4-FFF2-40B4-BE49-F238E27FC236}">
                <a16:creationId xmlns:a16="http://schemas.microsoft.com/office/drawing/2014/main" id="{E2633795-CA7B-4E73-81FB-A6A01A09857A}"/>
              </a:ext>
            </a:extLst>
          </p:cNvPr>
          <p:cNvSpPr>
            <a:spLocks noChangeShapeType="1"/>
          </p:cNvSpPr>
          <p:nvPr/>
        </p:nvSpPr>
        <p:spPr bwMode="auto">
          <a:xfrm>
            <a:off x="1397000" y="2143125"/>
            <a:ext cx="685800" cy="914400"/>
          </a:xfrm>
          <a:prstGeom prst="line">
            <a:avLst/>
          </a:prstGeom>
          <a:noFill/>
          <a:ln w="254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6" name="Text Box 36">
            <a:extLst>
              <a:ext uri="{FF2B5EF4-FFF2-40B4-BE49-F238E27FC236}">
                <a16:creationId xmlns:a16="http://schemas.microsoft.com/office/drawing/2014/main" id="{4A01BEB1-69B7-4D07-85C1-6F50120C5B1D}"/>
              </a:ext>
            </a:extLst>
          </p:cNvPr>
          <p:cNvSpPr txBox="1">
            <a:spLocks noChangeArrowheads="1"/>
          </p:cNvSpPr>
          <p:nvPr/>
        </p:nvSpPr>
        <p:spPr bwMode="auto">
          <a:xfrm>
            <a:off x="1331913" y="249237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l-GR" altLang="zh-CN" sz="2400" b="1">
                <a:solidFill>
                  <a:srgbClr val="FF3300"/>
                </a:solidFill>
              </a:rPr>
              <a:t>φ</a:t>
            </a:r>
            <a:endParaRPr kumimoji="1" lang="en-US" altLang="zh-CN" sz="2400" b="1">
              <a:solidFill>
                <a:srgbClr val="FF3300"/>
              </a:solidFill>
            </a:endParaRPr>
          </a:p>
        </p:txBody>
      </p:sp>
      <p:sp>
        <p:nvSpPr>
          <p:cNvPr id="225317" name="Text Box 37">
            <a:extLst>
              <a:ext uri="{FF2B5EF4-FFF2-40B4-BE49-F238E27FC236}">
                <a16:creationId xmlns:a16="http://schemas.microsoft.com/office/drawing/2014/main" id="{ADE7EE56-7B32-4E40-9E07-E6003A6F5E24}"/>
              </a:ext>
            </a:extLst>
          </p:cNvPr>
          <p:cNvSpPr txBox="1">
            <a:spLocks noChangeArrowheads="1"/>
          </p:cNvSpPr>
          <p:nvPr/>
        </p:nvSpPr>
        <p:spPr bwMode="auto">
          <a:xfrm>
            <a:off x="1476375" y="2060575"/>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cs typeface="Times New Roman" panose="02020603050405020304" pitchFamily="18" charset="0"/>
              </a:rPr>
              <a:t>ω</a:t>
            </a:r>
            <a:r>
              <a:rPr kumimoji="1" lang="en-US" altLang="zh-CN" sz="2800" b="1" baseline="-25000">
                <a:solidFill>
                  <a:schemeClr val="bg1"/>
                </a:solidFill>
                <a:cs typeface="Times New Roman" panose="02020603050405020304" pitchFamily="18" charset="0"/>
              </a:rPr>
              <a:t>n</a:t>
            </a:r>
            <a:endParaRPr kumimoji="1" lang="en-US" altLang="zh-CN" sz="2800" b="1">
              <a:solidFill>
                <a:schemeClr val="bg1"/>
              </a:solidFill>
            </a:endParaRPr>
          </a:p>
        </p:txBody>
      </p:sp>
      <p:sp>
        <p:nvSpPr>
          <p:cNvPr id="225318" name="Line 38">
            <a:extLst>
              <a:ext uri="{FF2B5EF4-FFF2-40B4-BE49-F238E27FC236}">
                <a16:creationId xmlns:a16="http://schemas.microsoft.com/office/drawing/2014/main" id="{E272F4D9-8910-48C5-B0D6-625255ADE42A}"/>
              </a:ext>
            </a:extLst>
          </p:cNvPr>
          <p:cNvSpPr>
            <a:spLocks noChangeShapeType="1"/>
          </p:cNvSpPr>
          <p:nvPr/>
        </p:nvSpPr>
        <p:spPr bwMode="auto">
          <a:xfrm>
            <a:off x="1181100" y="1952625"/>
            <a:ext cx="741363" cy="0"/>
          </a:xfrm>
          <a:prstGeom prst="line">
            <a:avLst/>
          </a:prstGeom>
          <a:noFill/>
          <a:ln w="2540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9" name="Text Box 39">
            <a:extLst>
              <a:ext uri="{FF2B5EF4-FFF2-40B4-BE49-F238E27FC236}">
                <a16:creationId xmlns:a16="http://schemas.microsoft.com/office/drawing/2014/main" id="{EE9D7358-742A-476E-AFAC-45D57B265203}"/>
              </a:ext>
            </a:extLst>
          </p:cNvPr>
          <p:cNvSpPr txBox="1">
            <a:spLocks noChangeArrowheads="1"/>
          </p:cNvSpPr>
          <p:nvPr/>
        </p:nvSpPr>
        <p:spPr bwMode="auto">
          <a:xfrm>
            <a:off x="1866900" y="1647825"/>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cs typeface="Times New Roman" panose="02020603050405020304" pitchFamily="18" charset="0"/>
              </a:rPr>
              <a:t>d</a:t>
            </a:r>
            <a:endParaRPr kumimoji="1" lang="en-US" altLang="zh-CN" b="1">
              <a:solidFill>
                <a:srgbClr val="FFFF00"/>
              </a:solidFill>
            </a:endParaRPr>
          </a:p>
        </p:txBody>
      </p:sp>
      <p:grpSp>
        <p:nvGrpSpPr>
          <p:cNvPr id="225320" name="Group 40">
            <a:extLst>
              <a:ext uri="{FF2B5EF4-FFF2-40B4-BE49-F238E27FC236}">
                <a16:creationId xmlns:a16="http://schemas.microsoft.com/office/drawing/2014/main" id="{53A8EC8F-7BC4-4D73-B02B-A639C49D41B9}"/>
              </a:ext>
            </a:extLst>
          </p:cNvPr>
          <p:cNvGrpSpPr>
            <a:grpSpLocks/>
          </p:cNvGrpSpPr>
          <p:nvPr/>
        </p:nvGrpSpPr>
        <p:grpSpPr bwMode="auto">
          <a:xfrm>
            <a:off x="838200" y="4868863"/>
            <a:ext cx="7272338" cy="1092200"/>
            <a:chOff x="657" y="3430"/>
            <a:chExt cx="4581" cy="688"/>
          </a:xfrm>
        </p:grpSpPr>
        <p:sp>
          <p:nvSpPr>
            <p:cNvPr id="45128" name="Text Box 41">
              <a:extLst>
                <a:ext uri="{FF2B5EF4-FFF2-40B4-BE49-F238E27FC236}">
                  <a16:creationId xmlns:a16="http://schemas.microsoft.com/office/drawing/2014/main" id="{831778A0-4243-406F-B7D3-054A17DD2591}"/>
                </a:ext>
              </a:extLst>
            </p:cNvPr>
            <p:cNvSpPr txBox="1">
              <a:spLocks noChangeArrowheads="1"/>
            </p:cNvSpPr>
            <p:nvPr/>
          </p:nvSpPr>
          <p:spPr bwMode="auto">
            <a:xfrm>
              <a:off x="4105" y="3566"/>
              <a:ext cx="5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cs typeface="Times New Roman" panose="02020603050405020304" pitchFamily="18" charset="0"/>
                </a:rPr>
                <a:t>d</a:t>
              </a:r>
              <a:endParaRPr kumimoji="1" lang="en-US" altLang="zh-CN" b="1">
                <a:solidFill>
                  <a:srgbClr val="FFFF00"/>
                </a:solidFill>
              </a:endParaRPr>
            </a:p>
          </p:txBody>
        </p:sp>
        <p:grpSp>
          <p:nvGrpSpPr>
            <p:cNvPr id="45129" name="Group 42">
              <a:extLst>
                <a:ext uri="{FF2B5EF4-FFF2-40B4-BE49-F238E27FC236}">
                  <a16:creationId xmlns:a16="http://schemas.microsoft.com/office/drawing/2014/main" id="{DC49EE7E-0214-42DD-A6EB-098CE762A792}"/>
                </a:ext>
              </a:extLst>
            </p:cNvPr>
            <p:cNvGrpSpPr>
              <a:grpSpLocks/>
            </p:cNvGrpSpPr>
            <p:nvPr/>
          </p:nvGrpSpPr>
          <p:grpSpPr bwMode="auto">
            <a:xfrm>
              <a:off x="657" y="3430"/>
              <a:ext cx="4581" cy="688"/>
              <a:chOff x="657" y="3430"/>
              <a:chExt cx="4581" cy="688"/>
            </a:xfrm>
          </p:grpSpPr>
          <p:sp>
            <p:nvSpPr>
              <p:cNvPr id="45130" name="Line 43">
                <a:extLst>
                  <a:ext uri="{FF2B5EF4-FFF2-40B4-BE49-F238E27FC236}">
                    <a16:creationId xmlns:a16="http://schemas.microsoft.com/office/drawing/2014/main" id="{A325E212-38DF-453E-8A27-ADF979B58229}"/>
                  </a:ext>
                </a:extLst>
              </p:cNvPr>
              <p:cNvSpPr>
                <a:spLocks noChangeShapeType="1"/>
              </p:cNvSpPr>
              <p:nvPr/>
            </p:nvSpPr>
            <p:spPr bwMode="auto">
              <a:xfrm>
                <a:off x="1837" y="3748"/>
                <a:ext cx="812"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131" name="Group 44">
                <a:extLst>
                  <a:ext uri="{FF2B5EF4-FFF2-40B4-BE49-F238E27FC236}">
                    <a16:creationId xmlns:a16="http://schemas.microsoft.com/office/drawing/2014/main" id="{00281F08-8701-4A36-9FBA-46C6284DCCB9}"/>
                  </a:ext>
                </a:extLst>
              </p:cNvPr>
              <p:cNvGrpSpPr>
                <a:grpSpLocks/>
              </p:cNvGrpSpPr>
              <p:nvPr/>
            </p:nvGrpSpPr>
            <p:grpSpPr bwMode="auto">
              <a:xfrm>
                <a:off x="657" y="3430"/>
                <a:ext cx="4581" cy="688"/>
                <a:chOff x="657" y="3022"/>
                <a:chExt cx="4581" cy="688"/>
              </a:xfrm>
            </p:grpSpPr>
            <p:sp>
              <p:nvSpPr>
                <p:cNvPr id="45132" name="Text Box 45">
                  <a:extLst>
                    <a:ext uri="{FF2B5EF4-FFF2-40B4-BE49-F238E27FC236}">
                      <a16:creationId xmlns:a16="http://schemas.microsoft.com/office/drawing/2014/main" id="{EFD95AC2-271F-40B8-A4BA-5C0EAEF560F3}"/>
                    </a:ext>
                  </a:extLst>
                </p:cNvPr>
                <p:cNvSpPr txBox="1">
                  <a:spLocks noChangeArrowheads="1"/>
                </p:cNvSpPr>
                <p:nvPr/>
              </p:nvSpPr>
              <p:spPr bwMode="auto">
                <a:xfrm>
                  <a:off x="2699" y="3067"/>
                  <a:ext cx="37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e</a:t>
                  </a:r>
                </a:p>
              </p:txBody>
            </p:sp>
            <p:sp>
              <p:nvSpPr>
                <p:cNvPr id="45133" name="Text Box 46">
                  <a:extLst>
                    <a:ext uri="{FF2B5EF4-FFF2-40B4-BE49-F238E27FC236}">
                      <a16:creationId xmlns:a16="http://schemas.microsoft.com/office/drawing/2014/main" id="{F4AA0317-E80D-469F-9D91-971DCFF99C7E}"/>
                    </a:ext>
                  </a:extLst>
                </p:cNvPr>
                <p:cNvSpPr txBox="1">
                  <a:spLocks noChangeArrowheads="1"/>
                </p:cNvSpPr>
                <p:nvPr/>
              </p:nvSpPr>
              <p:spPr bwMode="auto">
                <a:xfrm>
                  <a:off x="657" y="3134"/>
                  <a:ext cx="16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solidFill>
                        <a:schemeClr val="bg1"/>
                      </a:solidFill>
                    </a:rPr>
                    <a:t>h(t)= 1</a:t>
                  </a:r>
                  <a:r>
                    <a:rPr kumimoji="1" lang="zh-CN" altLang="en-US" sz="3600" b="1">
                      <a:solidFill>
                        <a:schemeClr val="bg1"/>
                      </a:solidFill>
                    </a:rPr>
                    <a:t>－</a:t>
                  </a:r>
                </a:p>
              </p:txBody>
            </p:sp>
            <p:grpSp>
              <p:nvGrpSpPr>
                <p:cNvPr id="45134" name="Group 47">
                  <a:extLst>
                    <a:ext uri="{FF2B5EF4-FFF2-40B4-BE49-F238E27FC236}">
                      <a16:creationId xmlns:a16="http://schemas.microsoft.com/office/drawing/2014/main" id="{8C72EFE4-A8E5-4446-B4E3-CC76667AABB6}"/>
                    </a:ext>
                  </a:extLst>
                </p:cNvPr>
                <p:cNvGrpSpPr>
                  <a:grpSpLocks/>
                </p:cNvGrpSpPr>
                <p:nvPr/>
              </p:nvGrpSpPr>
              <p:grpSpPr bwMode="auto">
                <a:xfrm>
                  <a:off x="1879" y="3345"/>
                  <a:ext cx="912" cy="365"/>
                  <a:chOff x="1676" y="2832"/>
                  <a:chExt cx="808" cy="365"/>
                </a:xfrm>
              </p:grpSpPr>
              <p:sp>
                <p:nvSpPr>
                  <p:cNvPr id="45141" name="Text Box 48">
                    <a:extLst>
                      <a:ext uri="{FF2B5EF4-FFF2-40B4-BE49-F238E27FC236}">
                        <a16:creationId xmlns:a16="http://schemas.microsoft.com/office/drawing/2014/main" id="{DA5A7313-FAC1-4CE3-BFBA-B8112FCB898D}"/>
                      </a:ext>
                    </a:extLst>
                  </p:cNvPr>
                  <p:cNvSpPr txBox="1">
                    <a:spLocks noChangeArrowheads="1"/>
                  </p:cNvSpPr>
                  <p:nvPr/>
                </p:nvSpPr>
                <p:spPr bwMode="auto">
                  <a:xfrm>
                    <a:off x="1676" y="2832"/>
                    <a:ext cx="8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rPr>
                      <a:t>√</a:t>
                    </a:r>
                    <a:r>
                      <a:rPr kumimoji="1" lang="en-US" altLang="zh-CN" sz="2800" b="1">
                        <a:solidFill>
                          <a:srgbClr val="FFFF00"/>
                        </a:solidFill>
                      </a:rPr>
                      <a:t>1-</a:t>
                    </a:r>
                    <a:r>
                      <a:rPr kumimoji="1" lang="en-US" altLang="zh-CN" sz="2800" b="1">
                        <a:solidFill>
                          <a:srgbClr val="FFFF00"/>
                        </a:solidFill>
                        <a:cs typeface="Times New Roman" panose="02020603050405020304" pitchFamily="18" charset="0"/>
                      </a:rPr>
                      <a:t>ξ</a:t>
                    </a:r>
                    <a:r>
                      <a:rPr kumimoji="1" lang="en-US" altLang="zh-CN" sz="2800" b="1" baseline="30000">
                        <a:solidFill>
                          <a:srgbClr val="FFFF00"/>
                        </a:solidFill>
                        <a:cs typeface="Times New Roman" panose="02020603050405020304" pitchFamily="18" charset="0"/>
                      </a:rPr>
                      <a:t>2</a:t>
                    </a:r>
                    <a:endParaRPr kumimoji="1" lang="en-US" altLang="zh-CN" sz="2800" b="1">
                      <a:solidFill>
                        <a:srgbClr val="FFFF00"/>
                      </a:solidFill>
                    </a:endParaRPr>
                  </a:p>
                </p:txBody>
              </p:sp>
              <p:sp>
                <p:nvSpPr>
                  <p:cNvPr id="45142" name="Line 49">
                    <a:extLst>
                      <a:ext uri="{FF2B5EF4-FFF2-40B4-BE49-F238E27FC236}">
                        <a16:creationId xmlns:a16="http://schemas.microsoft.com/office/drawing/2014/main" id="{76EB4D13-25CB-4F32-9887-BB3A98BD94CD}"/>
                      </a:ext>
                    </a:extLst>
                  </p:cNvPr>
                  <p:cNvSpPr>
                    <a:spLocks noChangeShapeType="1"/>
                  </p:cNvSpPr>
                  <p:nvPr/>
                </p:nvSpPr>
                <p:spPr bwMode="auto">
                  <a:xfrm flipV="1">
                    <a:off x="1845" y="2879"/>
                    <a:ext cx="298" cy="1"/>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35" name="Text Box 50">
                  <a:extLst>
                    <a:ext uri="{FF2B5EF4-FFF2-40B4-BE49-F238E27FC236}">
                      <a16:creationId xmlns:a16="http://schemas.microsoft.com/office/drawing/2014/main" id="{AF21DEEF-9AC2-4886-A7A9-2875D6BC81AE}"/>
                    </a:ext>
                  </a:extLst>
                </p:cNvPr>
                <p:cNvSpPr txBox="1">
                  <a:spLocks noChangeArrowheads="1"/>
                </p:cNvSpPr>
                <p:nvPr/>
              </p:nvSpPr>
              <p:spPr bwMode="auto">
                <a:xfrm>
                  <a:off x="2181" y="3022"/>
                  <a:ext cx="2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1</a:t>
                  </a:r>
                </a:p>
              </p:txBody>
            </p:sp>
            <p:sp>
              <p:nvSpPr>
                <p:cNvPr id="45136" name="Text Box 51">
                  <a:extLst>
                    <a:ext uri="{FF2B5EF4-FFF2-40B4-BE49-F238E27FC236}">
                      <a16:creationId xmlns:a16="http://schemas.microsoft.com/office/drawing/2014/main" id="{32A941CC-96E0-4FC1-90F0-9573BBBE741F}"/>
                    </a:ext>
                  </a:extLst>
                </p:cNvPr>
                <p:cNvSpPr txBox="1">
                  <a:spLocks noChangeArrowheads="1"/>
                </p:cNvSpPr>
                <p:nvPr/>
              </p:nvSpPr>
              <p:spPr bwMode="auto">
                <a:xfrm>
                  <a:off x="2880" y="3067"/>
                  <a:ext cx="8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3FFF03"/>
                      </a:solidFill>
                    </a:rPr>
                    <a:t>-</a:t>
                  </a:r>
                  <a:r>
                    <a:rPr kumimoji="1" lang="en-US" altLang="zh-CN" sz="2800" b="1">
                      <a:solidFill>
                        <a:srgbClr val="3FFF03"/>
                      </a:solidFill>
                      <a:cs typeface="Times New Roman" panose="02020603050405020304" pitchFamily="18" charset="0"/>
                    </a:rPr>
                    <a:t>ξω</a:t>
                  </a:r>
                  <a:r>
                    <a:rPr kumimoji="1" lang="en-US" altLang="zh-CN" sz="2800" b="1" baseline="-25000">
                      <a:solidFill>
                        <a:srgbClr val="3FFF03"/>
                      </a:solidFill>
                      <a:cs typeface="Times New Roman" panose="02020603050405020304" pitchFamily="18" charset="0"/>
                    </a:rPr>
                    <a:t>n</a:t>
                  </a:r>
                  <a:r>
                    <a:rPr kumimoji="1" lang="en-US" altLang="zh-CN" sz="2800" b="1">
                      <a:solidFill>
                        <a:srgbClr val="3FFF03"/>
                      </a:solidFill>
                      <a:cs typeface="Times New Roman" panose="02020603050405020304" pitchFamily="18" charset="0"/>
                    </a:rPr>
                    <a:t>t</a:t>
                  </a:r>
                  <a:endParaRPr kumimoji="1" lang="en-US" altLang="zh-CN" sz="2800" b="1">
                    <a:solidFill>
                      <a:srgbClr val="3FFF03"/>
                    </a:solidFill>
                  </a:endParaRPr>
                </a:p>
              </p:txBody>
            </p:sp>
            <p:sp>
              <p:nvSpPr>
                <p:cNvPr id="45137" name="Text Box 52">
                  <a:extLst>
                    <a:ext uri="{FF2B5EF4-FFF2-40B4-BE49-F238E27FC236}">
                      <a16:creationId xmlns:a16="http://schemas.microsoft.com/office/drawing/2014/main" id="{B63C96D0-2729-4391-9AC9-A4E13A566FDA}"/>
                    </a:ext>
                  </a:extLst>
                </p:cNvPr>
                <p:cNvSpPr txBox="1">
                  <a:spLocks noChangeArrowheads="1"/>
                </p:cNvSpPr>
                <p:nvPr/>
              </p:nvSpPr>
              <p:spPr bwMode="auto">
                <a:xfrm>
                  <a:off x="3515" y="3067"/>
                  <a:ext cx="85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 sin(</a:t>
                  </a:r>
                </a:p>
              </p:txBody>
            </p:sp>
            <p:sp>
              <p:nvSpPr>
                <p:cNvPr id="45138" name="Text Box 53">
                  <a:extLst>
                    <a:ext uri="{FF2B5EF4-FFF2-40B4-BE49-F238E27FC236}">
                      <a16:creationId xmlns:a16="http://schemas.microsoft.com/office/drawing/2014/main" id="{F2E2B9C5-DCBE-4E0F-A799-197D4D2FFAB3}"/>
                    </a:ext>
                  </a:extLst>
                </p:cNvPr>
                <p:cNvSpPr txBox="1">
                  <a:spLocks noChangeArrowheads="1"/>
                </p:cNvSpPr>
                <p:nvPr/>
              </p:nvSpPr>
              <p:spPr bwMode="auto">
                <a:xfrm>
                  <a:off x="4468" y="3067"/>
                  <a:ext cx="4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chemeClr val="bg1"/>
                      </a:solidFill>
                    </a:rPr>
                    <a:t>t+</a:t>
                  </a:r>
                </a:p>
              </p:txBody>
            </p:sp>
            <p:sp>
              <p:nvSpPr>
                <p:cNvPr id="45139" name="Text Box 54">
                  <a:extLst>
                    <a:ext uri="{FF2B5EF4-FFF2-40B4-BE49-F238E27FC236}">
                      <a16:creationId xmlns:a16="http://schemas.microsoft.com/office/drawing/2014/main" id="{0BC76DC1-D5BC-46C5-8036-0DC8F4C38B6B}"/>
                    </a:ext>
                  </a:extLst>
                </p:cNvPr>
                <p:cNvSpPr txBox="1">
                  <a:spLocks noChangeArrowheads="1"/>
                </p:cNvSpPr>
                <p:nvPr/>
              </p:nvSpPr>
              <p:spPr bwMode="auto">
                <a:xfrm>
                  <a:off x="4811" y="3065"/>
                  <a:ext cx="3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rgbClr val="FF3300"/>
                      </a:solidFill>
                      <a:cs typeface="Times New Roman" panose="02020603050405020304" pitchFamily="18" charset="0"/>
                    </a:rPr>
                    <a:t>φ</a:t>
                  </a:r>
                  <a:endParaRPr kumimoji="1" lang="en-US" altLang="zh-CN" sz="4000" b="1">
                    <a:solidFill>
                      <a:srgbClr val="FF3300"/>
                    </a:solidFill>
                  </a:endParaRPr>
                </a:p>
              </p:txBody>
            </p:sp>
            <p:sp>
              <p:nvSpPr>
                <p:cNvPr id="45140" name="Text Box 55">
                  <a:extLst>
                    <a:ext uri="{FF2B5EF4-FFF2-40B4-BE49-F238E27FC236}">
                      <a16:creationId xmlns:a16="http://schemas.microsoft.com/office/drawing/2014/main" id="{7E155C27-9481-42B6-ABC2-428D798CA9C9}"/>
                    </a:ext>
                  </a:extLst>
                </p:cNvPr>
                <p:cNvSpPr txBox="1">
                  <a:spLocks noChangeArrowheads="1"/>
                </p:cNvSpPr>
                <p:nvPr/>
              </p:nvSpPr>
              <p:spPr bwMode="auto">
                <a:xfrm>
                  <a:off x="4967" y="3067"/>
                  <a:ext cx="27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a:t>
                  </a:r>
                </a:p>
              </p:txBody>
            </p:sp>
          </p:grpSp>
        </p:grpSp>
      </p:grpSp>
      <p:sp>
        <p:nvSpPr>
          <p:cNvPr id="225336" name="Rectangle 56">
            <a:extLst>
              <a:ext uri="{FF2B5EF4-FFF2-40B4-BE49-F238E27FC236}">
                <a16:creationId xmlns:a16="http://schemas.microsoft.com/office/drawing/2014/main" id="{1DA81C34-60E8-412D-B8E7-5980A951CC37}"/>
              </a:ext>
            </a:extLst>
          </p:cNvPr>
          <p:cNvSpPr>
            <a:spLocks noChangeArrowheads="1"/>
          </p:cNvSpPr>
          <p:nvPr/>
        </p:nvSpPr>
        <p:spPr bwMode="auto">
          <a:xfrm>
            <a:off x="323850" y="1219200"/>
            <a:ext cx="8591550" cy="48228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1" lang="zh-CN" altLang="zh-CN" sz="2400"/>
          </a:p>
        </p:txBody>
      </p:sp>
      <p:grpSp>
        <p:nvGrpSpPr>
          <p:cNvPr id="225337" name="Group 57">
            <a:extLst>
              <a:ext uri="{FF2B5EF4-FFF2-40B4-BE49-F238E27FC236}">
                <a16:creationId xmlns:a16="http://schemas.microsoft.com/office/drawing/2014/main" id="{3AA930EC-BECA-45A9-AC2C-34FE82B39F20}"/>
              </a:ext>
            </a:extLst>
          </p:cNvPr>
          <p:cNvGrpSpPr>
            <a:grpSpLocks/>
          </p:cNvGrpSpPr>
          <p:nvPr/>
        </p:nvGrpSpPr>
        <p:grpSpPr bwMode="auto">
          <a:xfrm>
            <a:off x="827088" y="1125538"/>
            <a:ext cx="7272337" cy="1092200"/>
            <a:chOff x="657" y="3430"/>
            <a:chExt cx="4581" cy="688"/>
          </a:xfrm>
        </p:grpSpPr>
        <p:sp>
          <p:nvSpPr>
            <p:cNvPr id="45113" name="Text Box 58">
              <a:extLst>
                <a:ext uri="{FF2B5EF4-FFF2-40B4-BE49-F238E27FC236}">
                  <a16:creationId xmlns:a16="http://schemas.microsoft.com/office/drawing/2014/main" id="{09E2B624-166E-4158-BB87-F8CFFA1781E6}"/>
                </a:ext>
              </a:extLst>
            </p:cNvPr>
            <p:cNvSpPr txBox="1">
              <a:spLocks noChangeArrowheads="1"/>
            </p:cNvSpPr>
            <p:nvPr/>
          </p:nvSpPr>
          <p:spPr bwMode="auto">
            <a:xfrm>
              <a:off x="4105" y="3566"/>
              <a:ext cx="5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cs typeface="Times New Roman" panose="02020603050405020304" pitchFamily="18" charset="0"/>
                </a:rPr>
                <a:t>ω</a:t>
              </a:r>
              <a:r>
                <a:rPr kumimoji="1" lang="en-US" altLang="zh-CN" b="1" baseline="-25000">
                  <a:solidFill>
                    <a:srgbClr val="FFFF00"/>
                  </a:solidFill>
                  <a:cs typeface="Times New Roman" panose="02020603050405020304" pitchFamily="18" charset="0"/>
                </a:rPr>
                <a:t>d</a:t>
              </a:r>
              <a:endParaRPr kumimoji="1" lang="en-US" altLang="zh-CN" b="1">
                <a:solidFill>
                  <a:srgbClr val="FFFF00"/>
                </a:solidFill>
              </a:endParaRPr>
            </a:p>
          </p:txBody>
        </p:sp>
        <p:grpSp>
          <p:nvGrpSpPr>
            <p:cNvPr id="45114" name="Group 59">
              <a:extLst>
                <a:ext uri="{FF2B5EF4-FFF2-40B4-BE49-F238E27FC236}">
                  <a16:creationId xmlns:a16="http://schemas.microsoft.com/office/drawing/2014/main" id="{F2CAACD9-07D3-4AC6-8CAA-40436AF1E0DD}"/>
                </a:ext>
              </a:extLst>
            </p:cNvPr>
            <p:cNvGrpSpPr>
              <a:grpSpLocks/>
            </p:cNvGrpSpPr>
            <p:nvPr/>
          </p:nvGrpSpPr>
          <p:grpSpPr bwMode="auto">
            <a:xfrm>
              <a:off x="657" y="3430"/>
              <a:ext cx="4581" cy="688"/>
              <a:chOff x="657" y="3430"/>
              <a:chExt cx="4581" cy="688"/>
            </a:xfrm>
          </p:grpSpPr>
          <p:sp>
            <p:nvSpPr>
              <p:cNvPr id="45115" name="Line 60">
                <a:extLst>
                  <a:ext uri="{FF2B5EF4-FFF2-40B4-BE49-F238E27FC236}">
                    <a16:creationId xmlns:a16="http://schemas.microsoft.com/office/drawing/2014/main" id="{6E375AF5-AB86-4611-A280-2769A08A83B2}"/>
                  </a:ext>
                </a:extLst>
              </p:cNvPr>
              <p:cNvSpPr>
                <a:spLocks noChangeShapeType="1"/>
              </p:cNvSpPr>
              <p:nvPr/>
            </p:nvSpPr>
            <p:spPr bwMode="auto">
              <a:xfrm>
                <a:off x="1837" y="3748"/>
                <a:ext cx="812"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116" name="Group 61">
                <a:extLst>
                  <a:ext uri="{FF2B5EF4-FFF2-40B4-BE49-F238E27FC236}">
                    <a16:creationId xmlns:a16="http://schemas.microsoft.com/office/drawing/2014/main" id="{35EA2601-DD64-4E34-8A45-1DAA1A8F980B}"/>
                  </a:ext>
                </a:extLst>
              </p:cNvPr>
              <p:cNvGrpSpPr>
                <a:grpSpLocks/>
              </p:cNvGrpSpPr>
              <p:nvPr/>
            </p:nvGrpSpPr>
            <p:grpSpPr bwMode="auto">
              <a:xfrm>
                <a:off x="657" y="3430"/>
                <a:ext cx="4581" cy="688"/>
                <a:chOff x="657" y="3022"/>
                <a:chExt cx="4581" cy="688"/>
              </a:xfrm>
            </p:grpSpPr>
            <p:sp>
              <p:nvSpPr>
                <p:cNvPr id="45117" name="Text Box 62">
                  <a:extLst>
                    <a:ext uri="{FF2B5EF4-FFF2-40B4-BE49-F238E27FC236}">
                      <a16:creationId xmlns:a16="http://schemas.microsoft.com/office/drawing/2014/main" id="{E7CFC321-D9BA-469D-97AC-7009F5B576DE}"/>
                    </a:ext>
                  </a:extLst>
                </p:cNvPr>
                <p:cNvSpPr txBox="1">
                  <a:spLocks noChangeArrowheads="1"/>
                </p:cNvSpPr>
                <p:nvPr/>
              </p:nvSpPr>
              <p:spPr bwMode="auto">
                <a:xfrm>
                  <a:off x="2699" y="3067"/>
                  <a:ext cx="37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e</a:t>
                  </a:r>
                </a:p>
              </p:txBody>
            </p:sp>
            <p:sp>
              <p:nvSpPr>
                <p:cNvPr id="45118" name="Text Box 63">
                  <a:extLst>
                    <a:ext uri="{FF2B5EF4-FFF2-40B4-BE49-F238E27FC236}">
                      <a16:creationId xmlns:a16="http://schemas.microsoft.com/office/drawing/2014/main" id="{BE793D20-FED3-40B7-9AAF-BCBC560169F6}"/>
                    </a:ext>
                  </a:extLst>
                </p:cNvPr>
                <p:cNvSpPr txBox="1">
                  <a:spLocks noChangeArrowheads="1"/>
                </p:cNvSpPr>
                <p:nvPr/>
              </p:nvSpPr>
              <p:spPr bwMode="auto">
                <a:xfrm>
                  <a:off x="657" y="3134"/>
                  <a:ext cx="16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solidFill>
                        <a:schemeClr val="bg1"/>
                      </a:solidFill>
                    </a:rPr>
                    <a:t>h(t)= 1</a:t>
                  </a:r>
                  <a:r>
                    <a:rPr kumimoji="1" lang="zh-CN" altLang="en-US" sz="3600" b="1">
                      <a:solidFill>
                        <a:schemeClr val="bg1"/>
                      </a:solidFill>
                    </a:rPr>
                    <a:t>－</a:t>
                  </a:r>
                </a:p>
              </p:txBody>
            </p:sp>
            <p:grpSp>
              <p:nvGrpSpPr>
                <p:cNvPr id="45119" name="Group 64">
                  <a:extLst>
                    <a:ext uri="{FF2B5EF4-FFF2-40B4-BE49-F238E27FC236}">
                      <a16:creationId xmlns:a16="http://schemas.microsoft.com/office/drawing/2014/main" id="{EF5A2BBA-C7F0-4B81-8AB2-00A45A9E81B3}"/>
                    </a:ext>
                  </a:extLst>
                </p:cNvPr>
                <p:cNvGrpSpPr>
                  <a:grpSpLocks/>
                </p:cNvGrpSpPr>
                <p:nvPr/>
              </p:nvGrpSpPr>
              <p:grpSpPr bwMode="auto">
                <a:xfrm>
                  <a:off x="1784" y="3345"/>
                  <a:ext cx="912" cy="365"/>
                  <a:chOff x="1592" y="2832"/>
                  <a:chExt cx="808" cy="365"/>
                </a:xfrm>
              </p:grpSpPr>
              <p:sp>
                <p:nvSpPr>
                  <p:cNvPr id="45126" name="Text Box 65">
                    <a:extLst>
                      <a:ext uri="{FF2B5EF4-FFF2-40B4-BE49-F238E27FC236}">
                        <a16:creationId xmlns:a16="http://schemas.microsoft.com/office/drawing/2014/main" id="{5522550E-BF3E-4D57-8E93-7E3C15B630BF}"/>
                      </a:ext>
                    </a:extLst>
                  </p:cNvPr>
                  <p:cNvSpPr txBox="1">
                    <a:spLocks noChangeArrowheads="1"/>
                  </p:cNvSpPr>
                  <p:nvPr/>
                </p:nvSpPr>
                <p:spPr bwMode="auto">
                  <a:xfrm>
                    <a:off x="1592" y="2832"/>
                    <a:ext cx="8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FFFF00"/>
                        </a:solidFill>
                      </a:rPr>
                      <a:t>√</a:t>
                    </a:r>
                    <a:r>
                      <a:rPr kumimoji="1" lang="en-US" altLang="zh-CN" sz="2800" b="1">
                        <a:solidFill>
                          <a:srgbClr val="FFFF00"/>
                        </a:solidFill>
                      </a:rPr>
                      <a:t>1-</a:t>
                    </a:r>
                    <a:r>
                      <a:rPr kumimoji="1" lang="en-US" altLang="zh-CN" sz="2800" b="1">
                        <a:solidFill>
                          <a:srgbClr val="FFFF00"/>
                        </a:solidFill>
                        <a:cs typeface="Times New Roman" panose="02020603050405020304" pitchFamily="18" charset="0"/>
                      </a:rPr>
                      <a:t>ξ</a:t>
                    </a:r>
                    <a:r>
                      <a:rPr kumimoji="1" lang="en-US" altLang="zh-CN" sz="2800" b="1" baseline="30000">
                        <a:solidFill>
                          <a:srgbClr val="FFFF00"/>
                        </a:solidFill>
                        <a:cs typeface="Times New Roman" panose="02020603050405020304" pitchFamily="18" charset="0"/>
                      </a:rPr>
                      <a:t>2</a:t>
                    </a:r>
                    <a:endParaRPr kumimoji="1" lang="en-US" altLang="zh-CN" sz="2800" b="1">
                      <a:solidFill>
                        <a:srgbClr val="FFFF00"/>
                      </a:solidFill>
                    </a:endParaRPr>
                  </a:p>
                </p:txBody>
              </p:sp>
              <p:sp>
                <p:nvSpPr>
                  <p:cNvPr id="45127" name="Line 66">
                    <a:extLst>
                      <a:ext uri="{FF2B5EF4-FFF2-40B4-BE49-F238E27FC236}">
                        <a16:creationId xmlns:a16="http://schemas.microsoft.com/office/drawing/2014/main" id="{F4CC9545-11C9-4C98-B8D5-50E7CD6D56DE}"/>
                      </a:ext>
                    </a:extLst>
                  </p:cNvPr>
                  <p:cNvSpPr>
                    <a:spLocks noChangeShapeType="1"/>
                  </p:cNvSpPr>
                  <p:nvPr/>
                </p:nvSpPr>
                <p:spPr bwMode="auto">
                  <a:xfrm>
                    <a:off x="1758" y="2879"/>
                    <a:ext cx="395" cy="8"/>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20" name="Text Box 67">
                  <a:extLst>
                    <a:ext uri="{FF2B5EF4-FFF2-40B4-BE49-F238E27FC236}">
                      <a16:creationId xmlns:a16="http://schemas.microsoft.com/office/drawing/2014/main" id="{29A29EB0-6E35-4979-9CC6-C9CC835A3DDA}"/>
                    </a:ext>
                  </a:extLst>
                </p:cNvPr>
                <p:cNvSpPr txBox="1">
                  <a:spLocks noChangeArrowheads="1"/>
                </p:cNvSpPr>
                <p:nvPr/>
              </p:nvSpPr>
              <p:spPr bwMode="auto">
                <a:xfrm>
                  <a:off x="2181" y="3022"/>
                  <a:ext cx="2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bg1"/>
                      </a:solidFill>
                    </a:rPr>
                    <a:t>1</a:t>
                  </a:r>
                </a:p>
              </p:txBody>
            </p:sp>
            <p:sp>
              <p:nvSpPr>
                <p:cNvPr id="45121" name="Text Box 68">
                  <a:extLst>
                    <a:ext uri="{FF2B5EF4-FFF2-40B4-BE49-F238E27FC236}">
                      <a16:creationId xmlns:a16="http://schemas.microsoft.com/office/drawing/2014/main" id="{D2870772-DDC8-431E-9DE8-A25F5FC9588D}"/>
                    </a:ext>
                  </a:extLst>
                </p:cNvPr>
                <p:cNvSpPr txBox="1">
                  <a:spLocks noChangeArrowheads="1"/>
                </p:cNvSpPr>
                <p:nvPr/>
              </p:nvSpPr>
              <p:spPr bwMode="auto">
                <a:xfrm>
                  <a:off x="2880" y="3067"/>
                  <a:ext cx="8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3FFF03"/>
                      </a:solidFill>
                    </a:rPr>
                    <a:t>-</a:t>
                  </a:r>
                  <a:r>
                    <a:rPr kumimoji="1" lang="en-US" altLang="zh-CN" sz="2800" b="1">
                      <a:solidFill>
                        <a:srgbClr val="3FFF03"/>
                      </a:solidFill>
                      <a:cs typeface="Times New Roman" panose="02020603050405020304" pitchFamily="18" charset="0"/>
                    </a:rPr>
                    <a:t>ξω</a:t>
                  </a:r>
                  <a:r>
                    <a:rPr kumimoji="1" lang="en-US" altLang="zh-CN" sz="2800" b="1" baseline="-25000">
                      <a:solidFill>
                        <a:srgbClr val="3FFF03"/>
                      </a:solidFill>
                      <a:cs typeface="Times New Roman" panose="02020603050405020304" pitchFamily="18" charset="0"/>
                    </a:rPr>
                    <a:t>n</a:t>
                  </a:r>
                  <a:r>
                    <a:rPr kumimoji="1" lang="en-US" altLang="zh-CN" sz="2800" b="1">
                      <a:solidFill>
                        <a:srgbClr val="3FFF03"/>
                      </a:solidFill>
                      <a:cs typeface="Times New Roman" panose="02020603050405020304" pitchFamily="18" charset="0"/>
                    </a:rPr>
                    <a:t>t</a:t>
                  </a:r>
                  <a:endParaRPr kumimoji="1" lang="en-US" altLang="zh-CN" sz="2800" b="1">
                    <a:solidFill>
                      <a:srgbClr val="3FFF03"/>
                    </a:solidFill>
                  </a:endParaRPr>
                </a:p>
              </p:txBody>
            </p:sp>
            <p:sp>
              <p:nvSpPr>
                <p:cNvPr id="45122" name="Text Box 69">
                  <a:extLst>
                    <a:ext uri="{FF2B5EF4-FFF2-40B4-BE49-F238E27FC236}">
                      <a16:creationId xmlns:a16="http://schemas.microsoft.com/office/drawing/2014/main" id="{03814C6F-E046-4609-8AF7-B4D248F74CB9}"/>
                    </a:ext>
                  </a:extLst>
                </p:cNvPr>
                <p:cNvSpPr txBox="1">
                  <a:spLocks noChangeArrowheads="1"/>
                </p:cNvSpPr>
                <p:nvPr/>
              </p:nvSpPr>
              <p:spPr bwMode="auto">
                <a:xfrm>
                  <a:off x="3515" y="3067"/>
                  <a:ext cx="85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 sin(</a:t>
                  </a:r>
                </a:p>
              </p:txBody>
            </p:sp>
            <p:sp>
              <p:nvSpPr>
                <p:cNvPr id="45123" name="Text Box 70">
                  <a:extLst>
                    <a:ext uri="{FF2B5EF4-FFF2-40B4-BE49-F238E27FC236}">
                      <a16:creationId xmlns:a16="http://schemas.microsoft.com/office/drawing/2014/main" id="{737B12F7-05AD-4720-ADD4-C02165390833}"/>
                    </a:ext>
                  </a:extLst>
                </p:cNvPr>
                <p:cNvSpPr txBox="1">
                  <a:spLocks noChangeArrowheads="1"/>
                </p:cNvSpPr>
                <p:nvPr/>
              </p:nvSpPr>
              <p:spPr bwMode="auto">
                <a:xfrm>
                  <a:off x="4468" y="3067"/>
                  <a:ext cx="4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chemeClr val="bg1"/>
                      </a:solidFill>
                    </a:rPr>
                    <a:t>t+</a:t>
                  </a:r>
                </a:p>
              </p:txBody>
            </p:sp>
            <p:sp>
              <p:nvSpPr>
                <p:cNvPr id="45124" name="Text Box 71">
                  <a:extLst>
                    <a:ext uri="{FF2B5EF4-FFF2-40B4-BE49-F238E27FC236}">
                      <a16:creationId xmlns:a16="http://schemas.microsoft.com/office/drawing/2014/main" id="{BDA9ECFC-1343-4D52-8B2C-406F27A9F0A6}"/>
                    </a:ext>
                  </a:extLst>
                </p:cNvPr>
                <p:cNvSpPr txBox="1">
                  <a:spLocks noChangeArrowheads="1"/>
                </p:cNvSpPr>
                <p:nvPr/>
              </p:nvSpPr>
              <p:spPr bwMode="auto">
                <a:xfrm>
                  <a:off x="4792" y="3033"/>
                  <a:ext cx="3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rgbClr val="FF3300"/>
                      </a:solidFill>
                      <a:cs typeface="Times New Roman" panose="02020603050405020304" pitchFamily="18" charset="0"/>
                    </a:rPr>
                    <a:t>φ</a:t>
                  </a:r>
                  <a:endParaRPr kumimoji="1" lang="en-US" altLang="zh-CN" sz="4000" b="1">
                    <a:solidFill>
                      <a:srgbClr val="FF3300"/>
                    </a:solidFill>
                  </a:endParaRPr>
                </a:p>
              </p:txBody>
            </p:sp>
            <p:sp>
              <p:nvSpPr>
                <p:cNvPr id="45125" name="Text Box 72">
                  <a:extLst>
                    <a:ext uri="{FF2B5EF4-FFF2-40B4-BE49-F238E27FC236}">
                      <a16:creationId xmlns:a16="http://schemas.microsoft.com/office/drawing/2014/main" id="{27DF5B40-802C-468B-80D7-15B79C2003A1}"/>
                    </a:ext>
                  </a:extLst>
                </p:cNvPr>
                <p:cNvSpPr txBox="1">
                  <a:spLocks noChangeArrowheads="1"/>
                </p:cNvSpPr>
                <p:nvPr/>
              </p:nvSpPr>
              <p:spPr bwMode="auto">
                <a:xfrm>
                  <a:off x="4967" y="3067"/>
                  <a:ext cx="27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chemeClr val="bg1"/>
                      </a:solidFill>
                    </a:rPr>
                    <a:t>)</a:t>
                  </a:r>
                </a:p>
              </p:txBody>
            </p:sp>
          </p:grpSp>
        </p:grpSp>
      </p:grpSp>
      <p:grpSp>
        <p:nvGrpSpPr>
          <p:cNvPr id="225353" name="Group 73">
            <a:extLst>
              <a:ext uri="{FF2B5EF4-FFF2-40B4-BE49-F238E27FC236}">
                <a16:creationId xmlns:a16="http://schemas.microsoft.com/office/drawing/2014/main" id="{1592F102-181B-4ACC-A07A-EE380BBAD6F1}"/>
              </a:ext>
            </a:extLst>
          </p:cNvPr>
          <p:cNvGrpSpPr>
            <a:grpSpLocks/>
          </p:cNvGrpSpPr>
          <p:nvPr/>
        </p:nvGrpSpPr>
        <p:grpSpPr bwMode="auto">
          <a:xfrm>
            <a:off x="684213" y="2205038"/>
            <a:ext cx="4749800" cy="579437"/>
            <a:chOff x="432" y="1296"/>
            <a:chExt cx="2880" cy="336"/>
          </a:xfrm>
        </p:grpSpPr>
        <p:sp>
          <p:nvSpPr>
            <p:cNvPr id="45111" name="Rectangle 74">
              <a:extLst>
                <a:ext uri="{FF2B5EF4-FFF2-40B4-BE49-F238E27FC236}">
                  <a16:creationId xmlns:a16="http://schemas.microsoft.com/office/drawing/2014/main" id="{D3232EE4-1A31-4276-8A05-5A3F12CEC6FB}"/>
                </a:ext>
              </a:extLst>
            </p:cNvPr>
            <p:cNvSpPr>
              <a:spLocks noChangeArrowheads="1"/>
            </p:cNvSpPr>
            <p:nvPr/>
          </p:nvSpPr>
          <p:spPr bwMode="auto">
            <a:xfrm>
              <a:off x="432" y="1296"/>
              <a:ext cx="2832"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5112" name="Text Box 75">
              <a:extLst>
                <a:ext uri="{FF2B5EF4-FFF2-40B4-BE49-F238E27FC236}">
                  <a16:creationId xmlns:a16="http://schemas.microsoft.com/office/drawing/2014/main" id="{8534A3E4-8D3C-4093-A7D5-6AB5D911AC15}"/>
                </a:ext>
              </a:extLst>
            </p:cNvPr>
            <p:cNvSpPr txBox="1">
              <a:spLocks noChangeArrowheads="1"/>
            </p:cNvSpPr>
            <p:nvPr/>
          </p:nvSpPr>
          <p:spPr bwMode="auto">
            <a:xfrm>
              <a:off x="432" y="1296"/>
              <a:ext cx="28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rgbClr val="3366FF"/>
                  </a:solidFill>
                </a:rPr>
                <a:t>令</a:t>
              </a:r>
              <a:r>
                <a:rPr kumimoji="1" lang="en-US" altLang="zh-CN" sz="2800" b="1">
                  <a:solidFill>
                    <a:srgbClr val="3366FF"/>
                  </a:solidFill>
                </a:rPr>
                <a:t>h(t)=1</a:t>
              </a:r>
              <a:r>
                <a:rPr kumimoji="1" lang="zh-CN" altLang="en-US" sz="2800" b="1">
                  <a:solidFill>
                    <a:srgbClr val="3366FF"/>
                  </a:solidFill>
                </a:rPr>
                <a:t>取其解中的最小值，</a:t>
              </a:r>
            </a:p>
          </p:txBody>
        </p:sp>
      </p:grpSp>
      <p:grpSp>
        <p:nvGrpSpPr>
          <p:cNvPr id="225356" name="Group 76">
            <a:extLst>
              <a:ext uri="{FF2B5EF4-FFF2-40B4-BE49-F238E27FC236}">
                <a16:creationId xmlns:a16="http://schemas.microsoft.com/office/drawing/2014/main" id="{AAE6C42E-3571-49EF-821A-965411811537}"/>
              </a:ext>
            </a:extLst>
          </p:cNvPr>
          <p:cNvGrpSpPr>
            <a:grpSpLocks/>
          </p:cNvGrpSpPr>
          <p:nvPr/>
        </p:nvGrpSpPr>
        <p:grpSpPr bwMode="auto">
          <a:xfrm>
            <a:off x="5334000" y="1955800"/>
            <a:ext cx="2551113" cy="1016000"/>
            <a:chOff x="3216" y="1216"/>
            <a:chExt cx="1296" cy="576"/>
          </a:xfrm>
        </p:grpSpPr>
        <p:sp>
          <p:nvSpPr>
            <p:cNvPr id="45104" name="Rectangle 77">
              <a:extLst>
                <a:ext uri="{FF2B5EF4-FFF2-40B4-BE49-F238E27FC236}">
                  <a16:creationId xmlns:a16="http://schemas.microsoft.com/office/drawing/2014/main" id="{24E108FC-130E-410A-81E6-B9F28447FCBE}"/>
                </a:ext>
              </a:extLst>
            </p:cNvPr>
            <p:cNvSpPr>
              <a:spLocks noChangeArrowheads="1"/>
            </p:cNvSpPr>
            <p:nvPr/>
          </p:nvSpPr>
          <p:spPr bwMode="auto">
            <a:xfrm>
              <a:off x="3504" y="1216"/>
              <a:ext cx="912" cy="576"/>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45105" name="Group 78">
              <a:extLst>
                <a:ext uri="{FF2B5EF4-FFF2-40B4-BE49-F238E27FC236}">
                  <a16:creationId xmlns:a16="http://schemas.microsoft.com/office/drawing/2014/main" id="{0B10EF6F-CC48-4F0F-8F35-F4D7CAE3C959}"/>
                </a:ext>
              </a:extLst>
            </p:cNvPr>
            <p:cNvGrpSpPr>
              <a:grpSpLocks/>
            </p:cNvGrpSpPr>
            <p:nvPr/>
          </p:nvGrpSpPr>
          <p:grpSpPr bwMode="auto">
            <a:xfrm>
              <a:off x="3888" y="1230"/>
              <a:ext cx="624" cy="504"/>
              <a:chOff x="3888" y="1230"/>
              <a:chExt cx="624" cy="504"/>
            </a:xfrm>
          </p:grpSpPr>
          <p:grpSp>
            <p:nvGrpSpPr>
              <p:cNvPr id="45107" name="Group 79">
                <a:extLst>
                  <a:ext uri="{FF2B5EF4-FFF2-40B4-BE49-F238E27FC236}">
                    <a16:creationId xmlns:a16="http://schemas.microsoft.com/office/drawing/2014/main" id="{B5272B11-1082-407B-9C5F-9DD11D0EB843}"/>
                  </a:ext>
                </a:extLst>
              </p:cNvPr>
              <p:cNvGrpSpPr>
                <a:grpSpLocks/>
              </p:cNvGrpSpPr>
              <p:nvPr/>
            </p:nvGrpSpPr>
            <p:grpSpPr bwMode="auto">
              <a:xfrm>
                <a:off x="3888" y="1230"/>
                <a:ext cx="624" cy="270"/>
                <a:chOff x="3888" y="1230"/>
                <a:chExt cx="624" cy="270"/>
              </a:xfrm>
            </p:grpSpPr>
            <p:sp>
              <p:nvSpPr>
                <p:cNvPr id="45109" name="Text Box 80">
                  <a:extLst>
                    <a:ext uri="{FF2B5EF4-FFF2-40B4-BE49-F238E27FC236}">
                      <a16:creationId xmlns:a16="http://schemas.microsoft.com/office/drawing/2014/main" id="{79A89711-CA55-4025-AEBF-2EE24A19F718}"/>
                    </a:ext>
                  </a:extLst>
                </p:cNvPr>
                <p:cNvSpPr txBox="1">
                  <a:spLocks noChangeArrowheads="1"/>
                </p:cNvSpPr>
                <p:nvPr/>
              </p:nvSpPr>
              <p:spPr bwMode="auto">
                <a:xfrm>
                  <a:off x="3888" y="1230"/>
                  <a:ext cx="624"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π - φ</a:t>
                  </a:r>
                </a:p>
              </p:txBody>
            </p:sp>
            <p:sp>
              <p:nvSpPr>
                <p:cNvPr id="45110" name="Line 81">
                  <a:extLst>
                    <a:ext uri="{FF2B5EF4-FFF2-40B4-BE49-F238E27FC236}">
                      <a16:creationId xmlns:a16="http://schemas.microsoft.com/office/drawing/2014/main" id="{99B37869-8019-41B2-9C39-A96F2684640B}"/>
                    </a:ext>
                  </a:extLst>
                </p:cNvPr>
                <p:cNvSpPr>
                  <a:spLocks noChangeShapeType="1"/>
                </p:cNvSpPr>
                <p:nvPr/>
              </p:nvSpPr>
              <p:spPr bwMode="auto">
                <a:xfrm>
                  <a:off x="3888" y="1500"/>
                  <a:ext cx="480"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08" name="Text Box 82">
                <a:extLst>
                  <a:ext uri="{FF2B5EF4-FFF2-40B4-BE49-F238E27FC236}">
                    <a16:creationId xmlns:a16="http://schemas.microsoft.com/office/drawing/2014/main" id="{C57E3B8D-2EDE-485A-9170-24CCB6C55C88}"/>
                  </a:ext>
                </a:extLst>
              </p:cNvPr>
              <p:cNvSpPr txBox="1">
                <a:spLocks noChangeArrowheads="1"/>
              </p:cNvSpPr>
              <p:nvPr/>
            </p:nvSpPr>
            <p:spPr bwMode="auto">
              <a:xfrm>
                <a:off x="3936" y="1440"/>
                <a:ext cx="43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cs typeface="Times New Roman" panose="02020603050405020304" pitchFamily="18" charset="0"/>
                  </a:rPr>
                  <a:t>ω</a:t>
                </a:r>
                <a:r>
                  <a:rPr kumimoji="1" lang="en-US" altLang="zh-CN" sz="2800" b="1" baseline="-25000">
                    <a:solidFill>
                      <a:schemeClr val="bg1"/>
                    </a:solidFill>
                    <a:cs typeface="Times New Roman" panose="02020603050405020304" pitchFamily="18" charset="0"/>
                  </a:rPr>
                  <a:t>d</a:t>
                </a:r>
                <a:endParaRPr kumimoji="1" lang="en-US" altLang="zh-CN" sz="2800" b="1">
                  <a:solidFill>
                    <a:schemeClr val="bg1"/>
                  </a:solidFill>
                </a:endParaRPr>
              </a:p>
            </p:txBody>
          </p:sp>
        </p:grpSp>
        <p:sp>
          <p:nvSpPr>
            <p:cNvPr id="45106" name="Text Box 83">
              <a:extLst>
                <a:ext uri="{FF2B5EF4-FFF2-40B4-BE49-F238E27FC236}">
                  <a16:creationId xmlns:a16="http://schemas.microsoft.com/office/drawing/2014/main" id="{E7E988A2-6D33-46F9-97B6-48075045863C}"/>
                </a:ext>
              </a:extLst>
            </p:cNvPr>
            <p:cNvSpPr txBox="1">
              <a:spLocks noChangeArrowheads="1"/>
            </p:cNvSpPr>
            <p:nvPr/>
          </p:nvSpPr>
          <p:spPr bwMode="auto">
            <a:xfrm>
              <a:off x="3216" y="1296"/>
              <a:ext cx="105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chemeClr val="bg1"/>
                  </a:solidFill>
                </a:rPr>
                <a:t>得  </a:t>
              </a:r>
              <a:r>
                <a:rPr kumimoji="1" lang="en-US" altLang="zh-CN" sz="2800" b="1">
                  <a:solidFill>
                    <a:schemeClr val="bg1"/>
                  </a:solidFill>
                </a:rPr>
                <a:t>t</a:t>
              </a:r>
              <a:r>
                <a:rPr kumimoji="1" lang="en-US" altLang="zh-CN" sz="2800" b="1" baseline="-25000">
                  <a:solidFill>
                    <a:schemeClr val="bg1"/>
                  </a:solidFill>
                </a:rPr>
                <a:t>r</a:t>
              </a:r>
              <a:r>
                <a:rPr kumimoji="1" lang="en-US" altLang="zh-CN" sz="2800" b="1">
                  <a:solidFill>
                    <a:schemeClr val="bg1"/>
                  </a:solidFill>
                </a:rPr>
                <a:t>=</a:t>
              </a:r>
            </a:p>
          </p:txBody>
        </p:sp>
      </p:grpSp>
      <p:grpSp>
        <p:nvGrpSpPr>
          <p:cNvPr id="225364" name="Group 84">
            <a:extLst>
              <a:ext uri="{FF2B5EF4-FFF2-40B4-BE49-F238E27FC236}">
                <a16:creationId xmlns:a16="http://schemas.microsoft.com/office/drawing/2014/main" id="{DE1335DA-6650-43B4-A5B8-BDB0817A3763}"/>
              </a:ext>
            </a:extLst>
          </p:cNvPr>
          <p:cNvGrpSpPr>
            <a:grpSpLocks/>
          </p:cNvGrpSpPr>
          <p:nvPr/>
        </p:nvGrpSpPr>
        <p:grpSpPr bwMode="auto">
          <a:xfrm>
            <a:off x="990600" y="2952750"/>
            <a:ext cx="3505200" cy="1052513"/>
            <a:chOff x="624" y="1776"/>
            <a:chExt cx="2208" cy="663"/>
          </a:xfrm>
        </p:grpSpPr>
        <p:sp>
          <p:nvSpPr>
            <p:cNvPr id="45102" name="Rectangle 85">
              <a:extLst>
                <a:ext uri="{FF2B5EF4-FFF2-40B4-BE49-F238E27FC236}">
                  <a16:creationId xmlns:a16="http://schemas.microsoft.com/office/drawing/2014/main" id="{08D61A3E-EEEE-4924-B6BF-B5FEACBF28F5}"/>
                </a:ext>
              </a:extLst>
            </p:cNvPr>
            <p:cNvSpPr>
              <a:spLocks noChangeArrowheads="1"/>
            </p:cNvSpPr>
            <p:nvPr/>
          </p:nvSpPr>
          <p:spPr bwMode="auto">
            <a:xfrm>
              <a:off x="624" y="1815"/>
              <a:ext cx="2016" cy="6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5103" name="Text Box 86">
              <a:extLst>
                <a:ext uri="{FF2B5EF4-FFF2-40B4-BE49-F238E27FC236}">
                  <a16:creationId xmlns:a16="http://schemas.microsoft.com/office/drawing/2014/main" id="{AD7670AC-D225-4FC9-AD3F-525A162CCF19}"/>
                </a:ext>
              </a:extLst>
            </p:cNvPr>
            <p:cNvSpPr txBox="1">
              <a:spLocks noChangeArrowheads="1"/>
            </p:cNvSpPr>
            <p:nvPr/>
          </p:nvSpPr>
          <p:spPr bwMode="auto">
            <a:xfrm>
              <a:off x="624" y="1776"/>
              <a:ext cx="22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chemeClr val="accent1"/>
                  </a:solidFill>
                </a:rPr>
                <a:t>令</a:t>
              </a:r>
              <a:r>
                <a:rPr kumimoji="1" lang="en-US" altLang="zh-CN" sz="2800" b="1">
                  <a:solidFill>
                    <a:schemeClr val="accent1"/>
                  </a:solidFill>
                </a:rPr>
                <a:t>h(t)</a:t>
              </a:r>
              <a:r>
                <a:rPr kumimoji="1" lang="zh-CN" altLang="en-US" sz="2800" b="1">
                  <a:solidFill>
                    <a:schemeClr val="accent1"/>
                  </a:solidFill>
                </a:rPr>
                <a:t>一阶导数</a:t>
              </a:r>
              <a:r>
                <a:rPr kumimoji="1" lang="en-US" altLang="zh-CN" sz="2800" b="1">
                  <a:solidFill>
                    <a:schemeClr val="accent1"/>
                  </a:solidFill>
                </a:rPr>
                <a:t>=0</a:t>
              </a:r>
              <a:r>
                <a:rPr kumimoji="1" lang="zh-CN" altLang="en-US" sz="2800" b="1">
                  <a:solidFill>
                    <a:schemeClr val="accent1"/>
                  </a:solidFill>
                </a:rPr>
                <a:t>，取其解中的最小值，</a:t>
              </a:r>
            </a:p>
          </p:txBody>
        </p:sp>
      </p:grpSp>
      <p:grpSp>
        <p:nvGrpSpPr>
          <p:cNvPr id="225367" name="Group 87">
            <a:extLst>
              <a:ext uri="{FF2B5EF4-FFF2-40B4-BE49-F238E27FC236}">
                <a16:creationId xmlns:a16="http://schemas.microsoft.com/office/drawing/2014/main" id="{9A4502EE-CA56-403F-A720-AAB977238BD3}"/>
              </a:ext>
            </a:extLst>
          </p:cNvPr>
          <p:cNvGrpSpPr>
            <a:grpSpLocks/>
          </p:cNvGrpSpPr>
          <p:nvPr/>
        </p:nvGrpSpPr>
        <p:grpSpPr bwMode="auto">
          <a:xfrm>
            <a:off x="5334000" y="3009900"/>
            <a:ext cx="2133600" cy="1066800"/>
            <a:chOff x="3216" y="1824"/>
            <a:chExt cx="1344" cy="672"/>
          </a:xfrm>
        </p:grpSpPr>
        <p:sp>
          <p:nvSpPr>
            <p:cNvPr id="45095" name="Rectangle 88">
              <a:extLst>
                <a:ext uri="{FF2B5EF4-FFF2-40B4-BE49-F238E27FC236}">
                  <a16:creationId xmlns:a16="http://schemas.microsoft.com/office/drawing/2014/main" id="{C223B630-3914-4162-9049-0FF08C46ADDC}"/>
                </a:ext>
              </a:extLst>
            </p:cNvPr>
            <p:cNvSpPr>
              <a:spLocks noChangeArrowheads="1"/>
            </p:cNvSpPr>
            <p:nvPr/>
          </p:nvSpPr>
          <p:spPr bwMode="auto">
            <a:xfrm>
              <a:off x="3573" y="1872"/>
              <a:ext cx="912" cy="62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5096" name="Text Box 89">
              <a:extLst>
                <a:ext uri="{FF2B5EF4-FFF2-40B4-BE49-F238E27FC236}">
                  <a16:creationId xmlns:a16="http://schemas.microsoft.com/office/drawing/2014/main" id="{7073EA71-2C79-4250-A0D4-41C53C8E11A3}"/>
                </a:ext>
              </a:extLst>
            </p:cNvPr>
            <p:cNvSpPr txBox="1">
              <a:spLocks noChangeArrowheads="1"/>
            </p:cNvSpPr>
            <p:nvPr/>
          </p:nvSpPr>
          <p:spPr bwMode="auto">
            <a:xfrm>
              <a:off x="3216" y="198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chemeClr val="bg1"/>
                  </a:solidFill>
                </a:rPr>
                <a:t>得  </a:t>
              </a:r>
              <a:r>
                <a:rPr kumimoji="1" lang="en-US" altLang="zh-CN" sz="2800" b="1">
                  <a:solidFill>
                    <a:schemeClr val="bg1"/>
                  </a:solidFill>
                </a:rPr>
                <a:t>t</a:t>
              </a:r>
              <a:r>
                <a:rPr kumimoji="1" lang="en-US" altLang="zh-CN" sz="2800" b="1" baseline="-25000">
                  <a:solidFill>
                    <a:schemeClr val="bg1"/>
                  </a:solidFill>
                </a:rPr>
                <a:t>p</a:t>
              </a:r>
              <a:r>
                <a:rPr kumimoji="1" lang="en-US" altLang="zh-CN" sz="2800" b="1">
                  <a:solidFill>
                    <a:schemeClr val="bg1"/>
                  </a:solidFill>
                </a:rPr>
                <a:t>=</a:t>
              </a:r>
            </a:p>
          </p:txBody>
        </p:sp>
        <p:grpSp>
          <p:nvGrpSpPr>
            <p:cNvPr id="45097" name="Group 90">
              <a:extLst>
                <a:ext uri="{FF2B5EF4-FFF2-40B4-BE49-F238E27FC236}">
                  <a16:creationId xmlns:a16="http://schemas.microsoft.com/office/drawing/2014/main" id="{A5417A86-FF19-4446-A9D0-F3363E7C39E6}"/>
                </a:ext>
              </a:extLst>
            </p:cNvPr>
            <p:cNvGrpSpPr>
              <a:grpSpLocks/>
            </p:cNvGrpSpPr>
            <p:nvPr/>
          </p:nvGrpSpPr>
          <p:grpSpPr bwMode="auto">
            <a:xfrm>
              <a:off x="3936" y="1824"/>
              <a:ext cx="624" cy="593"/>
              <a:chOff x="3888" y="1230"/>
              <a:chExt cx="624" cy="468"/>
            </a:xfrm>
          </p:grpSpPr>
          <p:grpSp>
            <p:nvGrpSpPr>
              <p:cNvPr id="45098" name="Group 91">
                <a:extLst>
                  <a:ext uri="{FF2B5EF4-FFF2-40B4-BE49-F238E27FC236}">
                    <a16:creationId xmlns:a16="http://schemas.microsoft.com/office/drawing/2014/main" id="{79408D1D-90AA-4A21-9351-FF3E3C14FA04}"/>
                  </a:ext>
                </a:extLst>
              </p:cNvPr>
              <p:cNvGrpSpPr>
                <a:grpSpLocks/>
              </p:cNvGrpSpPr>
              <p:nvPr/>
            </p:nvGrpSpPr>
            <p:grpSpPr bwMode="auto">
              <a:xfrm>
                <a:off x="3888" y="1230"/>
                <a:ext cx="624" cy="270"/>
                <a:chOff x="3888" y="1230"/>
                <a:chExt cx="624" cy="270"/>
              </a:xfrm>
            </p:grpSpPr>
            <p:sp>
              <p:nvSpPr>
                <p:cNvPr id="45100" name="Text Box 92">
                  <a:extLst>
                    <a:ext uri="{FF2B5EF4-FFF2-40B4-BE49-F238E27FC236}">
                      <a16:creationId xmlns:a16="http://schemas.microsoft.com/office/drawing/2014/main" id="{CA989384-3F02-4AC6-B88F-AFC88CBE10F7}"/>
                    </a:ext>
                  </a:extLst>
                </p:cNvPr>
                <p:cNvSpPr txBox="1">
                  <a:spLocks noChangeArrowheads="1"/>
                </p:cNvSpPr>
                <p:nvPr/>
              </p:nvSpPr>
              <p:spPr bwMode="auto">
                <a:xfrm>
                  <a:off x="3888" y="1230"/>
                  <a:ext cx="62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cs typeface="Times New Roman" panose="02020603050405020304" pitchFamily="18" charset="0"/>
                    </a:rPr>
                    <a:t>  π </a:t>
                  </a:r>
                </a:p>
              </p:txBody>
            </p:sp>
            <p:sp>
              <p:nvSpPr>
                <p:cNvPr id="45101" name="Line 93">
                  <a:extLst>
                    <a:ext uri="{FF2B5EF4-FFF2-40B4-BE49-F238E27FC236}">
                      <a16:creationId xmlns:a16="http://schemas.microsoft.com/office/drawing/2014/main" id="{469D2474-2AE2-498D-B58F-A93EE1B8E29D}"/>
                    </a:ext>
                  </a:extLst>
                </p:cNvPr>
                <p:cNvSpPr>
                  <a:spLocks noChangeShapeType="1"/>
                </p:cNvSpPr>
                <p:nvPr/>
              </p:nvSpPr>
              <p:spPr bwMode="auto">
                <a:xfrm>
                  <a:off x="3888" y="1500"/>
                  <a:ext cx="480"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99" name="Text Box 94">
                <a:extLst>
                  <a:ext uri="{FF2B5EF4-FFF2-40B4-BE49-F238E27FC236}">
                    <a16:creationId xmlns:a16="http://schemas.microsoft.com/office/drawing/2014/main" id="{4C524839-B71D-4F5F-822E-77292F3009AF}"/>
                  </a:ext>
                </a:extLst>
              </p:cNvPr>
              <p:cNvSpPr txBox="1">
                <a:spLocks noChangeArrowheads="1"/>
              </p:cNvSpPr>
              <p:nvPr/>
            </p:nvSpPr>
            <p:spPr bwMode="auto">
              <a:xfrm>
                <a:off x="3936" y="1440"/>
                <a:ext cx="43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cs typeface="Times New Roman" panose="02020603050405020304" pitchFamily="18" charset="0"/>
                  </a:rPr>
                  <a:t>ω</a:t>
                </a:r>
                <a:r>
                  <a:rPr kumimoji="1" lang="en-US" altLang="zh-CN" sz="2800" b="1" baseline="-25000">
                    <a:solidFill>
                      <a:schemeClr val="bg1"/>
                    </a:solidFill>
                    <a:cs typeface="Times New Roman" panose="02020603050405020304" pitchFamily="18" charset="0"/>
                  </a:rPr>
                  <a:t>d</a:t>
                </a:r>
                <a:endParaRPr kumimoji="1" lang="en-US" altLang="zh-CN" sz="2800" b="1">
                  <a:solidFill>
                    <a:schemeClr val="bg1"/>
                  </a:solidFill>
                </a:endParaRPr>
              </a:p>
            </p:txBody>
          </p:sp>
        </p:grpSp>
      </p:grpSp>
      <p:grpSp>
        <p:nvGrpSpPr>
          <p:cNvPr id="225375" name="Group 95">
            <a:extLst>
              <a:ext uri="{FF2B5EF4-FFF2-40B4-BE49-F238E27FC236}">
                <a16:creationId xmlns:a16="http://schemas.microsoft.com/office/drawing/2014/main" id="{33E1A949-507D-4F3C-89C9-3C2514570938}"/>
              </a:ext>
            </a:extLst>
          </p:cNvPr>
          <p:cNvGrpSpPr>
            <a:grpSpLocks/>
          </p:cNvGrpSpPr>
          <p:nvPr/>
        </p:nvGrpSpPr>
        <p:grpSpPr bwMode="auto">
          <a:xfrm>
            <a:off x="611188" y="4149725"/>
            <a:ext cx="4772025" cy="1262063"/>
            <a:chOff x="384" y="2544"/>
            <a:chExt cx="2823" cy="816"/>
          </a:xfrm>
        </p:grpSpPr>
        <p:sp>
          <p:nvSpPr>
            <p:cNvPr id="45086" name="Rectangle 96">
              <a:extLst>
                <a:ext uri="{FF2B5EF4-FFF2-40B4-BE49-F238E27FC236}">
                  <a16:creationId xmlns:a16="http://schemas.microsoft.com/office/drawing/2014/main" id="{710CC6FE-5511-4A4A-8100-D0A3E0133827}"/>
                </a:ext>
              </a:extLst>
            </p:cNvPr>
            <p:cNvSpPr>
              <a:spLocks noChangeArrowheads="1"/>
            </p:cNvSpPr>
            <p:nvPr/>
          </p:nvSpPr>
          <p:spPr bwMode="auto">
            <a:xfrm>
              <a:off x="384" y="2544"/>
              <a:ext cx="2736" cy="816"/>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45087" name="Group 97">
              <a:extLst>
                <a:ext uri="{FF2B5EF4-FFF2-40B4-BE49-F238E27FC236}">
                  <a16:creationId xmlns:a16="http://schemas.microsoft.com/office/drawing/2014/main" id="{AAB226AB-BE07-47AD-9C5E-067449E83F60}"/>
                </a:ext>
              </a:extLst>
            </p:cNvPr>
            <p:cNvGrpSpPr>
              <a:grpSpLocks/>
            </p:cNvGrpSpPr>
            <p:nvPr/>
          </p:nvGrpSpPr>
          <p:grpSpPr bwMode="auto">
            <a:xfrm>
              <a:off x="384" y="2613"/>
              <a:ext cx="2823" cy="660"/>
              <a:chOff x="615" y="2784"/>
              <a:chExt cx="2823" cy="660"/>
            </a:xfrm>
          </p:grpSpPr>
          <p:sp>
            <p:nvSpPr>
              <p:cNvPr id="45088" name="Text Box 98">
                <a:extLst>
                  <a:ext uri="{FF2B5EF4-FFF2-40B4-BE49-F238E27FC236}">
                    <a16:creationId xmlns:a16="http://schemas.microsoft.com/office/drawing/2014/main" id="{36E3A9AE-FB2C-4B1C-B023-5B1E2CF9FD62}"/>
                  </a:ext>
                </a:extLst>
              </p:cNvPr>
              <p:cNvSpPr txBox="1">
                <a:spLocks noChangeArrowheads="1"/>
              </p:cNvSpPr>
              <p:nvPr/>
            </p:nvSpPr>
            <p:spPr bwMode="auto">
              <a:xfrm>
                <a:off x="615" y="2943"/>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chemeClr val="bg1"/>
                    </a:solidFill>
                  </a:rPr>
                  <a:t>由</a:t>
                </a:r>
                <a:r>
                  <a:rPr kumimoji="1" lang="en-US" altLang="zh-CN" sz="2800" b="1">
                    <a:solidFill>
                      <a:schemeClr val="bg1"/>
                    </a:solidFill>
                    <a:cs typeface="Times New Roman" panose="02020603050405020304" pitchFamily="18" charset="0"/>
                  </a:rPr>
                  <a:t>σ%=</a:t>
                </a:r>
                <a:endParaRPr kumimoji="1" lang="en-US" altLang="zh-CN" sz="2800" b="1">
                  <a:solidFill>
                    <a:schemeClr val="bg1"/>
                  </a:solidFill>
                </a:endParaRPr>
              </a:p>
            </p:txBody>
          </p:sp>
          <p:grpSp>
            <p:nvGrpSpPr>
              <p:cNvPr id="45089" name="Group 99">
                <a:extLst>
                  <a:ext uri="{FF2B5EF4-FFF2-40B4-BE49-F238E27FC236}">
                    <a16:creationId xmlns:a16="http://schemas.microsoft.com/office/drawing/2014/main" id="{396B65C4-7A81-4FAE-991E-8764891892E0}"/>
                  </a:ext>
                </a:extLst>
              </p:cNvPr>
              <p:cNvGrpSpPr>
                <a:grpSpLocks/>
              </p:cNvGrpSpPr>
              <p:nvPr/>
            </p:nvGrpSpPr>
            <p:grpSpPr bwMode="auto">
              <a:xfrm>
                <a:off x="1401" y="2784"/>
                <a:ext cx="1431" cy="660"/>
                <a:chOff x="1401" y="2784"/>
                <a:chExt cx="1431" cy="660"/>
              </a:xfrm>
            </p:grpSpPr>
            <p:sp>
              <p:nvSpPr>
                <p:cNvPr id="45091" name="Text Box 100">
                  <a:extLst>
                    <a:ext uri="{FF2B5EF4-FFF2-40B4-BE49-F238E27FC236}">
                      <a16:creationId xmlns:a16="http://schemas.microsoft.com/office/drawing/2014/main" id="{B660D94F-CA63-4527-8619-FFB436677CDB}"/>
                    </a:ext>
                  </a:extLst>
                </p:cNvPr>
                <p:cNvSpPr txBox="1">
                  <a:spLocks noChangeArrowheads="1"/>
                </p:cNvSpPr>
                <p:nvPr/>
              </p:nvSpPr>
              <p:spPr bwMode="auto">
                <a:xfrm>
                  <a:off x="1776" y="3108"/>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h(∞)</a:t>
                  </a:r>
                </a:p>
              </p:txBody>
            </p:sp>
            <p:grpSp>
              <p:nvGrpSpPr>
                <p:cNvPr id="45092" name="Group 101">
                  <a:extLst>
                    <a:ext uri="{FF2B5EF4-FFF2-40B4-BE49-F238E27FC236}">
                      <a16:creationId xmlns:a16="http://schemas.microsoft.com/office/drawing/2014/main" id="{C2CC10AC-AA4F-40B4-87D0-79D63C1BAE65}"/>
                    </a:ext>
                  </a:extLst>
                </p:cNvPr>
                <p:cNvGrpSpPr>
                  <a:grpSpLocks/>
                </p:cNvGrpSpPr>
                <p:nvPr/>
              </p:nvGrpSpPr>
              <p:grpSpPr bwMode="auto">
                <a:xfrm>
                  <a:off x="1401" y="2784"/>
                  <a:ext cx="1431" cy="336"/>
                  <a:chOff x="1401" y="2784"/>
                  <a:chExt cx="1431" cy="336"/>
                </a:xfrm>
              </p:grpSpPr>
              <p:sp>
                <p:nvSpPr>
                  <p:cNvPr id="45093" name="Text Box 102">
                    <a:extLst>
                      <a:ext uri="{FF2B5EF4-FFF2-40B4-BE49-F238E27FC236}">
                        <a16:creationId xmlns:a16="http://schemas.microsoft.com/office/drawing/2014/main" id="{B4A3FB8D-A75D-42A8-84E2-D1C66068B3B3}"/>
                      </a:ext>
                    </a:extLst>
                  </p:cNvPr>
                  <p:cNvSpPr txBox="1">
                    <a:spLocks noChangeArrowheads="1"/>
                  </p:cNvSpPr>
                  <p:nvPr/>
                </p:nvSpPr>
                <p:spPr bwMode="auto">
                  <a:xfrm>
                    <a:off x="1440" y="2784"/>
                    <a:ext cx="13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h(t</a:t>
                    </a:r>
                    <a:r>
                      <a:rPr kumimoji="1" lang="en-US" altLang="zh-CN" sz="2800" b="1" baseline="-25000">
                        <a:solidFill>
                          <a:schemeClr val="bg1"/>
                        </a:solidFill>
                      </a:rPr>
                      <a:t>p</a:t>
                    </a:r>
                    <a:r>
                      <a:rPr kumimoji="1" lang="en-US" altLang="zh-CN" sz="2800" b="1">
                        <a:solidFill>
                          <a:schemeClr val="bg1"/>
                        </a:solidFill>
                      </a:rPr>
                      <a:t>) </a:t>
                    </a:r>
                    <a:r>
                      <a:rPr kumimoji="1" lang="zh-CN" altLang="en-US" sz="2800" b="1">
                        <a:solidFill>
                          <a:schemeClr val="bg1"/>
                        </a:solidFill>
                      </a:rPr>
                      <a:t>－</a:t>
                    </a:r>
                    <a:r>
                      <a:rPr kumimoji="1" lang="en-US" altLang="zh-CN" sz="2800" b="1">
                        <a:solidFill>
                          <a:schemeClr val="bg1"/>
                        </a:solidFill>
                      </a:rPr>
                      <a:t>h(∞)</a:t>
                    </a:r>
                  </a:p>
                </p:txBody>
              </p:sp>
              <p:sp>
                <p:nvSpPr>
                  <p:cNvPr id="45094" name="Line 103">
                    <a:extLst>
                      <a:ext uri="{FF2B5EF4-FFF2-40B4-BE49-F238E27FC236}">
                        <a16:creationId xmlns:a16="http://schemas.microsoft.com/office/drawing/2014/main" id="{EC180468-E4D8-4AF8-BF6D-E4040DF6276D}"/>
                      </a:ext>
                    </a:extLst>
                  </p:cNvPr>
                  <p:cNvSpPr>
                    <a:spLocks noChangeShapeType="1"/>
                  </p:cNvSpPr>
                  <p:nvPr/>
                </p:nvSpPr>
                <p:spPr bwMode="auto">
                  <a:xfrm>
                    <a:off x="1401" y="3120"/>
                    <a:ext cx="1344" cy="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5090" name="Text Box 104">
                <a:extLst>
                  <a:ext uri="{FF2B5EF4-FFF2-40B4-BE49-F238E27FC236}">
                    <a16:creationId xmlns:a16="http://schemas.microsoft.com/office/drawing/2014/main" id="{D2E19852-92AF-433B-9FB5-78375DE7EDE3}"/>
                  </a:ext>
                </a:extLst>
              </p:cNvPr>
              <p:cNvSpPr txBox="1">
                <a:spLocks noChangeArrowheads="1"/>
              </p:cNvSpPr>
              <p:nvPr/>
            </p:nvSpPr>
            <p:spPr bwMode="auto">
              <a:xfrm>
                <a:off x="2718" y="2958"/>
                <a:ext cx="720"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1"/>
                    </a:solidFill>
                  </a:rPr>
                  <a:t>100%</a:t>
                </a:r>
              </a:p>
            </p:txBody>
          </p:sp>
        </p:grpSp>
      </p:grpSp>
      <p:grpSp>
        <p:nvGrpSpPr>
          <p:cNvPr id="225385" name="Group 105">
            <a:extLst>
              <a:ext uri="{FF2B5EF4-FFF2-40B4-BE49-F238E27FC236}">
                <a16:creationId xmlns:a16="http://schemas.microsoft.com/office/drawing/2014/main" id="{3111D9B0-4863-46EB-AE4C-8A92E1FBE94B}"/>
              </a:ext>
            </a:extLst>
          </p:cNvPr>
          <p:cNvGrpSpPr>
            <a:grpSpLocks/>
          </p:cNvGrpSpPr>
          <p:nvPr/>
        </p:nvGrpSpPr>
        <p:grpSpPr bwMode="auto">
          <a:xfrm>
            <a:off x="827088" y="5661025"/>
            <a:ext cx="5521325" cy="866775"/>
            <a:chOff x="975" y="1616"/>
            <a:chExt cx="3651" cy="747"/>
          </a:xfrm>
        </p:grpSpPr>
        <p:sp>
          <p:nvSpPr>
            <p:cNvPr id="45079" name="Rectangle 106">
              <a:extLst>
                <a:ext uri="{FF2B5EF4-FFF2-40B4-BE49-F238E27FC236}">
                  <a16:creationId xmlns:a16="http://schemas.microsoft.com/office/drawing/2014/main" id="{53F3791F-302D-4856-A89E-07F503634259}"/>
                </a:ext>
              </a:extLst>
            </p:cNvPr>
            <p:cNvSpPr>
              <a:spLocks noChangeArrowheads="1"/>
            </p:cNvSpPr>
            <p:nvPr/>
          </p:nvSpPr>
          <p:spPr bwMode="auto">
            <a:xfrm>
              <a:off x="1292" y="1616"/>
              <a:ext cx="3334" cy="7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5080" name="Text Box 107">
              <a:extLst>
                <a:ext uri="{FF2B5EF4-FFF2-40B4-BE49-F238E27FC236}">
                  <a16:creationId xmlns:a16="http://schemas.microsoft.com/office/drawing/2014/main" id="{2EA03D88-E353-447A-ACA9-FD43C3AF9863}"/>
                </a:ext>
              </a:extLst>
            </p:cNvPr>
            <p:cNvSpPr txBox="1">
              <a:spLocks noChangeArrowheads="1"/>
            </p:cNvSpPr>
            <p:nvPr/>
          </p:nvSpPr>
          <p:spPr bwMode="auto">
            <a:xfrm>
              <a:off x="975" y="1790"/>
              <a:ext cx="1524"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800" b="1">
                  <a:solidFill>
                    <a:schemeClr val="bg1"/>
                  </a:solidFill>
                </a:rPr>
                <a:t>得 </a:t>
              </a:r>
              <a:r>
                <a:rPr kumimoji="1" lang="en-US" altLang="zh-CN" sz="2800" b="1">
                  <a:solidFill>
                    <a:srgbClr val="FF3300"/>
                  </a:solidFill>
                  <a:cs typeface="Times New Roman" panose="02020603050405020304" pitchFamily="18" charset="0"/>
                </a:rPr>
                <a:t>σ%</a:t>
              </a:r>
              <a:r>
                <a:rPr kumimoji="1" lang="en-US" altLang="zh-CN" sz="2800" b="1" baseline="-25000">
                  <a:solidFill>
                    <a:srgbClr val="FF3300"/>
                  </a:solidFill>
                </a:rPr>
                <a:t> </a:t>
              </a:r>
              <a:r>
                <a:rPr kumimoji="1" lang="en-US" altLang="zh-CN" sz="2800" b="1">
                  <a:solidFill>
                    <a:srgbClr val="FF3300"/>
                  </a:solidFill>
                </a:rPr>
                <a:t>=</a:t>
              </a:r>
            </a:p>
          </p:txBody>
        </p:sp>
        <p:grpSp>
          <p:nvGrpSpPr>
            <p:cNvPr id="45081" name="Group 108">
              <a:extLst>
                <a:ext uri="{FF2B5EF4-FFF2-40B4-BE49-F238E27FC236}">
                  <a16:creationId xmlns:a16="http://schemas.microsoft.com/office/drawing/2014/main" id="{B48C0C60-AB9B-4850-92A7-58792E8549B3}"/>
                </a:ext>
              </a:extLst>
            </p:cNvPr>
            <p:cNvGrpSpPr>
              <a:grpSpLocks/>
            </p:cNvGrpSpPr>
            <p:nvPr/>
          </p:nvGrpSpPr>
          <p:grpSpPr bwMode="auto">
            <a:xfrm>
              <a:off x="1973" y="1706"/>
              <a:ext cx="1684" cy="657"/>
              <a:chOff x="1953" y="3648"/>
              <a:chExt cx="1167" cy="516"/>
            </a:xfrm>
          </p:grpSpPr>
          <p:sp>
            <p:nvSpPr>
              <p:cNvPr id="45083" name="Rectangle 109">
                <a:extLst>
                  <a:ext uri="{FF2B5EF4-FFF2-40B4-BE49-F238E27FC236}">
                    <a16:creationId xmlns:a16="http://schemas.microsoft.com/office/drawing/2014/main" id="{90C3455E-7C9E-4279-85E7-E4957356927A}"/>
                  </a:ext>
                </a:extLst>
              </p:cNvPr>
              <p:cNvSpPr>
                <a:spLocks noChangeArrowheads="1"/>
              </p:cNvSpPr>
              <p:nvPr/>
            </p:nvSpPr>
            <p:spPr bwMode="auto">
              <a:xfrm>
                <a:off x="1953" y="3648"/>
                <a:ext cx="1167"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e</a:t>
                </a:r>
                <a:r>
                  <a:rPr kumimoji="1" lang="en-US" altLang="zh-CN" sz="4400" b="1" baseline="30000">
                    <a:solidFill>
                      <a:srgbClr val="FF3300"/>
                    </a:solidFill>
                  </a:rPr>
                  <a:t>-</a:t>
                </a:r>
                <a:r>
                  <a:rPr kumimoji="1" lang="en-US" altLang="zh-CN" sz="4400" b="1" baseline="30000">
                    <a:solidFill>
                      <a:srgbClr val="FF3300"/>
                    </a:solidFill>
                    <a:cs typeface="Times New Roman" panose="02020603050405020304" pitchFamily="18" charset="0"/>
                  </a:rPr>
                  <a:t>πξ/√1-ξ</a:t>
                </a:r>
              </a:p>
            </p:txBody>
          </p:sp>
          <p:sp>
            <p:nvSpPr>
              <p:cNvPr id="45084" name="Line 110">
                <a:extLst>
                  <a:ext uri="{FF2B5EF4-FFF2-40B4-BE49-F238E27FC236}">
                    <a16:creationId xmlns:a16="http://schemas.microsoft.com/office/drawing/2014/main" id="{4E0498EB-B056-4516-896F-EF75F2EC78AC}"/>
                  </a:ext>
                </a:extLst>
              </p:cNvPr>
              <p:cNvSpPr>
                <a:spLocks noChangeShapeType="1"/>
              </p:cNvSpPr>
              <p:nvPr/>
            </p:nvSpPr>
            <p:spPr bwMode="auto">
              <a:xfrm flipV="1">
                <a:off x="2454" y="3695"/>
                <a:ext cx="338" cy="1"/>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5" name="Text Box 111">
                <a:extLst>
                  <a:ext uri="{FF2B5EF4-FFF2-40B4-BE49-F238E27FC236}">
                    <a16:creationId xmlns:a16="http://schemas.microsoft.com/office/drawing/2014/main" id="{BAADE537-5B9F-4272-9F31-703C4502ADA3}"/>
                  </a:ext>
                </a:extLst>
              </p:cNvPr>
              <p:cNvSpPr txBox="1">
                <a:spLocks noChangeArrowheads="1"/>
              </p:cNvSpPr>
              <p:nvPr/>
            </p:nvSpPr>
            <p:spPr bwMode="auto">
              <a:xfrm>
                <a:off x="2663" y="3648"/>
                <a:ext cx="19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rPr>
                  <a:t>2</a:t>
                </a:r>
              </a:p>
            </p:txBody>
          </p:sp>
        </p:grpSp>
        <p:sp>
          <p:nvSpPr>
            <p:cNvPr id="45082" name="Text Box 112">
              <a:extLst>
                <a:ext uri="{FF2B5EF4-FFF2-40B4-BE49-F238E27FC236}">
                  <a16:creationId xmlns:a16="http://schemas.microsoft.com/office/drawing/2014/main" id="{802F104F-E033-44E4-9DDD-2E5027D78505}"/>
                </a:ext>
              </a:extLst>
            </p:cNvPr>
            <p:cNvSpPr txBox="1">
              <a:spLocks noChangeArrowheads="1"/>
            </p:cNvSpPr>
            <p:nvPr/>
          </p:nvSpPr>
          <p:spPr bwMode="auto">
            <a:xfrm>
              <a:off x="3200" y="1794"/>
              <a:ext cx="1039"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3300"/>
                  </a:solidFill>
                  <a:cs typeface="Times New Roman" panose="02020603050405020304" pitchFamily="18" charset="0"/>
                </a:rPr>
                <a:t>*</a:t>
              </a:r>
              <a:r>
                <a:rPr kumimoji="1" lang="en-US" altLang="zh-CN" sz="2800" b="1">
                  <a:solidFill>
                    <a:srgbClr val="FF3300"/>
                  </a:solidFill>
                </a:rPr>
                <a:t>100%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blinds(horizontal)">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25283"/>
                                        </p:tgtEl>
                                        <p:attrNameLst>
                                          <p:attrName>style.visibility</p:attrName>
                                        </p:attrNameLst>
                                      </p:cBhvr>
                                      <p:to>
                                        <p:strVal val="visible"/>
                                      </p:to>
                                    </p:set>
                                    <p:anim calcmode="lin" valueType="num">
                                      <p:cBhvr additive="base">
                                        <p:cTn id="12" dur="500" fill="hold"/>
                                        <p:tgtEl>
                                          <p:spTgt spid="225283"/>
                                        </p:tgtEl>
                                        <p:attrNameLst>
                                          <p:attrName>ppt_x</p:attrName>
                                        </p:attrNameLst>
                                      </p:cBhvr>
                                      <p:tavLst>
                                        <p:tav tm="0">
                                          <p:val>
                                            <p:strVal val="0-#ppt_w/2"/>
                                          </p:val>
                                        </p:tav>
                                        <p:tav tm="100000">
                                          <p:val>
                                            <p:strVal val="#ppt_x"/>
                                          </p:val>
                                        </p:tav>
                                      </p:tavLst>
                                    </p:anim>
                                    <p:anim calcmode="lin" valueType="num">
                                      <p:cBhvr additive="base">
                                        <p:cTn id="13" dur="500" fill="hold"/>
                                        <p:tgtEl>
                                          <p:spTgt spid="22528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25292"/>
                                        </p:tgtEl>
                                        <p:attrNameLst>
                                          <p:attrName>style.visibility</p:attrName>
                                        </p:attrNameLst>
                                      </p:cBhvr>
                                      <p:to>
                                        <p:strVal val="visible"/>
                                      </p:to>
                                    </p:set>
                                  </p:childTnLst>
                                </p:cTn>
                              </p:par>
                            </p:childTnLst>
                          </p:cTn>
                        </p:par>
                        <p:par>
                          <p:cTn id="18" fill="hold" nodeType="afterGroup">
                            <p:stCondLst>
                              <p:cond delay="500"/>
                            </p:stCondLst>
                            <p:childTnLst>
                              <p:par>
                                <p:cTn id="19" presetID="18" presetClass="entr" presetSubtype="6" fill="hold" nodeType="afterEffect">
                                  <p:stCondLst>
                                    <p:cond delay="4000"/>
                                  </p:stCondLst>
                                  <p:childTnLst>
                                    <p:set>
                                      <p:cBhvr>
                                        <p:cTn id="20" dur="1" fill="hold">
                                          <p:stCondLst>
                                            <p:cond delay="0"/>
                                          </p:stCondLst>
                                        </p:cTn>
                                        <p:tgtEl>
                                          <p:spTgt spid="225299"/>
                                        </p:tgtEl>
                                        <p:attrNameLst>
                                          <p:attrName>style.visibility</p:attrName>
                                        </p:attrNameLst>
                                      </p:cBhvr>
                                      <p:to>
                                        <p:strVal val="visible"/>
                                      </p:to>
                                    </p:set>
                                    <p:animEffect transition="in" filter="strips(downRight)">
                                      <p:cBhvr>
                                        <p:cTn id="21" dur="500"/>
                                        <p:tgtEl>
                                          <p:spTgt spid="225299"/>
                                        </p:tgtEl>
                                      </p:cBhvr>
                                    </p:animEffect>
                                  </p:childTnLst>
                                </p:cTn>
                              </p:par>
                            </p:childTnLst>
                          </p:cTn>
                        </p:par>
                        <p:par>
                          <p:cTn id="22" fill="hold" nodeType="afterGroup">
                            <p:stCondLst>
                              <p:cond delay="5000"/>
                            </p:stCondLst>
                            <p:childTnLst>
                              <p:par>
                                <p:cTn id="23" presetID="2" presetClass="entr" presetSubtype="8" fill="hold" grpId="0" nodeType="afterEffect">
                                  <p:stCondLst>
                                    <p:cond delay="2000"/>
                                  </p:stCondLst>
                                  <p:childTnLst>
                                    <p:set>
                                      <p:cBhvr>
                                        <p:cTn id="24" dur="1" fill="hold">
                                          <p:stCondLst>
                                            <p:cond delay="0"/>
                                          </p:stCondLst>
                                        </p:cTn>
                                        <p:tgtEl>
                                          <p:spTgt spid="225310"/>
                                        </p:tgtEl>
                                        <p:attrNameLst>
                                          <p:attrName>style.visibility</p:attrName>
                                        </p:attrNameLst>
                                      </p:cBhvr>
                                      <p:to>
                                        <p:strVal val="visible"/>
                                      </p:to>
                                    </p:set>
                                    <p:anim calcmode="lin" valueType="num">
                                      <p:cBhvr additive="base">
                                        <p:cTn id="25" dur="500" fill="hold"/>
                                        <p:tgtEl>
                                          <p:spTgt spid="225310"/>
                                        </p:tgtEl>
                                        <p:attrNameLst>
                                          <p:attrName>ppt_x</p:attrName>
                                        </p:attrNameLst>
                                      </p:cBhvr>
                                      <p:tavLst>
                                        <p:tav tm="0">
                                          <p:val>
                                            <p:strVal val="0-#ppt_w/2"/>
                                          </p:val>
                                        </p:tav>
                                        <p:tav tm="100000">
                                          <p:val>
                                            <p:strVal val="#ppt_x"/>
                                          </p:val>
                                        </p:tav>
                                      </p:tavLst>
                                    </p:anim>
                                    <p:anim calcmode="lin" valueType="num">
                                      <p:cBhvr additive="base">
                                        <p:cTn id="26" dur="500" fill="hold"/>
                                        <p:tgtEl>
                                          <p:spTgt spid="2253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225311"/>
                                        </p:tgtEl>
                                        <p:attrNameLst>
                                          <p:attrName>style.visibility</p:attrName>
                                        </p:attrNameLst>
                                      </p:cBhvr>
                                      <p:to>
                                        <p:strVal val="visible"/>
                                      </p:to>
                                    </p:set>
                                    <p:anim calcmode="lin" valueType="num">
                                      <p:cBhvr>
                                        <p:cTn id="31" dur="500" fill="hold"/>
                                        <p:tgtEl>
                                          <p:spTgt spid="225311"/>
                                        </p:tgtEl>
                                        <p:attrNameLst>
                                          <p:attrName>ppt_x</p:attrName>
                                        </p:attrNameLst>
                                      </p:cBhvr>
                                      <p:tavLst>
                                        <p:tav tm="0">
                                          <p:val>
                                            <p:strVal val="#ppt_x"/>
                                          </p:val>
                                        </p:tav>
                                        <p:tav tm="100000">
                                          <p:val>
                                            <p:strVal val="#ppt_x"/>
                                          </p:val>
                                        </p:tav>
                                      </p:tavLst>
                                    </p:anim>
                                    <p:anim calcmode="lin" valueType="num">
                                      <p:cBhvr>
                                        <p:cTn id="32" dur="500" fill="hold"/>
                                        <p:tgtEl>
                                          <p:spTgt spid="225311"/>
                                        </p:tgtEl>
                                        <p:attrNameLst>
                                          <p:attrName>ppt_y</p:attrName>
                                        </p:attrNameLst>
                                      </p:cBhvr>
                                      <p:tavLst>
                                        <p:tav tm="0">
                                          <p:val>
                                            <p:strVal val="#ppt_y-#ppt_h/2"/>
                                          </p:val>
                                        </p:tav>
                                        <p:tav tm="100000">
                                          <p:val>
                                            <p:strVal val="#ppt_y"/>
                                          </p:val>
                                        </p:tav>
                                      </p:tavLst>
                                    </p:anim>
                                    <p:anim calcmode="lin" valueType="num">
                                      <p:cBhvr>
                                        <p:cTn id="33" dur="500" fill="hold"/>
                                        <p:tgtEl>
                                          <p:spTgt spid="225311"/>
                                        </p:tgtEl>
                                        <p:attrNameLst>
                                          <p:attrName>ppt_w</p:attrName>
                                        </p:attrNameLst>
                                      </p:cBhvr>
                                      <p:tavLst>
                                        <p:tav tm="0">
                                          <p:val>
                                            <p:strVal val="#ppt_w"/>
                                          </p:val>
                                        </p:tav>
                                        <p:tav tm="100000">
                                          <p:val>
                                            <p:strVal val="#ppt_w"/>
                                          </p:val>
                                        </p:tav>
                                      </p:tavLst>
                                    </p:anim>
                                    <p:anim calcmode="lin" valueType="num">
                                      <p:cBhvr>
                                        <p:cTn id="34" dur="500" fill="hold"/>
                                        <p:tgtEl>
                                          <p:spTgt spid="22531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225318"/>
                                        </p:tgtEl>
                                        <p:attrNameLst>
                                          <p:attrName>style.visibility</p:attrName>
                                        </p:attrNameLst>
                                      </p:cBhvr>
                                      <p:to>
                                        <p:strVal val="visible"/>
                                      </p:to>
                                    </p:set>
                                    <p:anim calcmode="lin" valueType="num">
                                      <p:cBhvr>
                                        <p:cTn id="39" dur="500" fill="hold"/>
                                        <p:tgtEl>
                                          <p:spTgt spid="225318"/>
                                        </p:tgtEl>
                                        <p:attrNameLst>
                                          <p:attrName>ppt_x</p:attrName>
                                        </p:attrNameLst>
                                      </p:cBhvr>
                                      <p:tavLst>
                                        <p:tav tm="0">
                                          <p:val>
                                            <p:strVal val="#ppt_x-#ppt_w/2"/>
                                          </p:val>
                                        </p:tav>
                                        <p:tav tm="100000">
                                          <p:val>
                                            <p:strVal val="#ppt_x"/>
                                          </p:val>
                                        </p:tav>
                                      </p:tavLst>
                                    </p:anim>
                                    <p:anim calcmode="lin" valueType="num">
                                      <p:cBhvr>
                                        <p:cTn id="40" dur="500" fill="hold"/>
                                        <p:tgtEl>
                                          <p:spTgt spid="225318"/>
                                        </p:tgtEl>
                                        <p:attrNameLst>
                                          <p:attrName>ppt_y</p:attrName>
                                        </p:attrNameLst>
                                      </p:cBhvr>
                                      <p:tavLst>
                                        <p:tav tm="0">
                                          <p:val>
                                            <p:strVal val="#ppt_y"/>
                                          </p:val>
                                        </p:tav>
                                        <p:tav tm="100000">
                                          <p:val>
                                            <p:strVal val="#ppt_y"/>
                                          </p:val>
                                        </p:tav>
                                      </p:tavLst>
                                    </p:anim>
                                    <p:anim calcmode="lin" valueType="num">
                                      <p:cBhvr>
                                        <p:cTn id="41" dur="500" fill="hold"/>
                                        <p:tgtEl>
                                          <p:spTgt spid="225318"/>
                                        </p:tgtEl>
                                        <p:attrNameLst>
                                          <p:attrName>ppt_w</p:attrName>
                                        </p:attrNameLst>
                                      </p:cBhvr>
                                      <p:tavLst>
                                        <p:tav tm="0">
                                          <p:val>
                                            <p:fltVal val="0"/>
                                          </p:val>
                                        </p:tav>
                                        <p:tav tm="100000">
                                          <p:val>
                                            <p:strVal val="#ppt_w"/>
                                          </p:val>
                                        </p:tav>
                                      </p:tavLst>
                                    </p:anim>
                                    <p:anim calcmode="lin" valueType="num">
                                      <p:cBhvr>
                                        <p:cTn id="42" dur="500" fill="hold"/>
                                        <p:tgtEl>
                                          <p:spTgt spid="225318"/>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225319"/>
                                        </p:tgtEl>
                                        <p:attrNameLst>
                                          <p:attrName>style.visibility</p:attrName>
                                        </p:attrNameLst>
                                      </p:cBhvr>
                                      <p:to>
                                        <p:strVal val="visible"/>
                                      </p:to>
                                    </p:set>
                                    <p:anim calcmode="lin" valueType="num">
                                      <p:cBhvr>
                                        <p:cTn id="46" dur="1000" fill="hold"/>
                                        <p:tgtEl>
                                          <p:spTgt spid="225319"/>
                                        </p:tgtEl>
                                        <p:attrNameLst>
                                          <p:attrName>ppt_w</p:attrName>
                                        </p:attrNameLst>
                                      </p:cBhvr>
                                      <p:tavLst>
                                        <p:tav tm="0">
                                          <p:val>
                                            <p:fltVal val="0"/>
                                          </p:val>
                                        </p:tav>
                                        <p:tav tm="100000">
                                          <p:val>
                                            <p:strVal val="#ppt_w"/>
                                          </p:val>
                                        </p:tav>
                                      </p:tavLst>
                                    </p:anim>
                                    <p:anim calcmode="lin" valueType="num">
                                      <p:cBhvr>
                                        <p:cTn id="47" dur="1000" fill="hold"/>
                                        <p:tgtEl>
                                          <p:spTgt spid="225319"/>
                                        </p:tgtEl>
                                        <p:attrNameLst>
                                          <p:attrName>ppt_h</p:attrName>
                                        </p:attrNameLst>
                                      </p:cBhvr>
                                      <p:tavLst>
                                        <p:tav tm="0">
                                          <p:val>
                                            <p:fltVal val="0"/>
                                          </p:val>
                                        </p:tav>
                                        <p:tav tm="100000">
                                          <p:val>
                                            <p:strVal val="#ppt_h"/>
                                          </p:val>
                                        </p:tav>
                                      </p:tavLst>
                                    </p:anim>
                                    <p:anim calcmode="lin" valueType="num">
                                      <p:cBhvr>
                                        <p:cTn id="48" dur="1000" fill="hold"/>
                                        <p:tgtEl>
                                          <p:spTgt spid="22531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25319"/>
                                        </p:tgtEl>
                                        <p:attrNameLst>
                                          <p:attrName>ppt_y</p:attrName>
                                        </p:attrNameLst>
                                      </p:cBhvr>
                                      <p:tavLst>
                                        <p:tav tm="0" fmla="#ppt_y+(sin(-2*pi*(1-$))*-#ppt_x+cos(-2*pi*(1-$))*(1-#ppt_y))*(1-$)">
                                          <p:val>
                                            <p:fltVal val="0"/>
                                          </p:val>
                                        </p:tav>
                                        <p:tav tm="100000">
                                          <p:val>
                                            <p:fltVal val="1"/>
                                          </p:val>
                                        </p:tav>
                                      </p:tavLst>
                                    </p:anim>
                                  </p:childTnLst>
                                </p:cTn>
                              </p:par>
                            </p:childTnLst>
                          </p:cTn>
                        </p:par>
                        <p:par>
                          <p:cTn id="50" fill="hold" nodeType="afterGroup">
                            <p:stCondLst>
                              <p:cond delay="1500"/>
                            </p:stCondLst>
                            <p:childTnLst>
                              <p:par>
                                <p:cTn id="51" presetID="17" presetClass="entr" presetSubtype="8" fill="hold" nodeType="afterEffect">
                                  <p:stCondLst>
                                    <p:cond delay="3000"/>
                                  </p:stCondLst>
                                  <p:childTnLst>
                                    <p:set>
                                      <p:cBhvr>
                                        <p:cTn id="52" dur="1" fill="hold">
                                          <p:stCondLst>
                                            <p:cond delay="0"/>
                                          </p:stCondLst>
                                        </p:cTn>
                                        <p:tgtEl>
                                          <p:spTgt spid="225312"/>
                                        </p:tgtEl>
                                        <p:attrNameLst>
                                          <p:attrName>style.visibility</p:attrName>
                                        </p:attrNameLst>
                                      </p:cBhvr>
                                      <p:to>
                                        <p:strVal val="visible"/>
                                      </p:to>
                                    </p:set>
                                    <p:anim calcmode="lin" valueType="num">
                                      <p:cBhvr>
                                        <p:cTn id="53" dur="500" fill="hold"/>
                                        <p:tgtEl>
                                          <p:spTgt spid="225312"/>
                                        </p:tgtEl>
                                        <p:attrNameLst>
                                          <p:attrName>ppt_x</p:attrName>
                                        </p:attrNameLst>
                                      </p:cBhvr>
                                      <p:tavLst>
                                        <p:tav tm="0">
                                          <p:val>
                                            <p:strVal val="#ppt_x-#ppt_w/2"/>
                                          </p:val>
                                        </p:tav>
                                        <p:tav tm="100000">
                                          <p:val>
                                            <p:strVal val="#ppt_x"/>
                                          </p:val>
                                        </p:tav>
                                      </p:tavLst>
                                    </p:anim>
                                    <p:anim calcmode="lin" valueType="num">
                                      <p:cBhvr>
                                        <p:cTn id="54" dur="500" fill="hold"/>
                                        <p:tgtEl>
                                          <p:spTgt spid="225312"/>
                                        </p:tgtEl>
                                        <p:attrNameLst>
                                          <p:attrName>ppt_y</p:attrName>
                                        </p:attrNameLst>
                                      </p:cBhvr>
                                      <p:tavLst>
                                        <p:tav tm="0">
                                          <p:val>
                                            <p:strVal val="#ppt_y"/>
                                          </p:val>
                                        </p:tav>
                                        <p:tav tm="100000">
                                          <p:val>
                                            <p:strVal val="#ppt_y"/>
                                          </p:val>
                                        </p:tav>
                                      </p:tavLst>
                                    </p:anim>
                                    <p:anim calcmode="lin" valueType="num">
                                      <p:cBhvr>
                                        <p:cTn id="55" dur="500" fill="hold"/>
                                        <p:tgtEl>
                                          <p:spTgt spid="225312"/>
                                        </p:tgtEl>
                                        <p:attrNameLst>
                                          <p:attrName>ppt_w</p:attrName>
                                        </p:attrNameLst>
                                      </p:cBhvr>
                                      <p:tavLst>
                                        <p:tav tm="0">
                                          <p:val>
                                            <p:fltVal val="0"/>
                                          </p:val>
                                        </p:tav>
                                        <p:tav tm="100000">
                                          <p:val>
                                            <p:strVal val="#ppt_w"/>
                                          </p:val>
                                        </p:tav>
                                      </p:tavLst>
                                    </p:anim>
                                    <p:anim calcmode="lin" valueType="num">
                                      <p:cBhvr>
                                        <p:cTn id="56" dur="500" fill="hold"/>
                                        <p:tgtEl>
                                          <p:spTgt spid="225312"/>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225315"/>
                                        </p:tgtEl>
                                        <p:attrNameLst>
                                          <p:attrName>style.visibility</p:attrName>
                                        </p:attrNameLst>
                                      </p:cBhvr>
                                      <p:to>
                                        <p:strVal val="visible"/>
                                      </p:to>
                                    </p:set>
                                    <p:animEffect transition="in" filter="strips(downRight)">
                                      <p:cBhvr>
                                        <p:cTn id="61" dur="500"/>
                                        <p:tgtEl>
                                          <p:spTgt spid="2253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5" presetClass="entr" presetSubtype="0" fill="hold" grpId="0" nodeType="clickEffect">
                                  <p:stCondLst>
                                    <p:cond delay="0"/>
                                  </p:stCondLst>
                                  <p:childTnLst>
                                    <p:set>
                                      <p:cBhvr>
                                        <p:cTn id="65" dur="1" fill="hold">
                                          <p:stCondLst>
                                            <p:cond delay="0"/>
                                          </p:stCondLst>
                                        </p:cTn>
                                        <p:tgtEl>
                                          <p:spTgt spid="225316"/>
                                        </p:tgtEl>
                                        <p:attrNameLst>
                                          <p:attrName>style.visibility</p:attrName>
                                        </p:attrNameLst>
                                      </p:cBhvr>
                                      <p:to>
                                        <p:strVal val="visible"/>
                                      </p:to>
                                    </p:set>
                                    <p:anim calcmode="lin" valueType="num">
                                      <p:cBhvr>
                                        <p:cTn id="66" dur="1000" fill="hold"/>
                                        <p:tgtEl>
                                          <p:spTgt spid="225316"/>
                                        </p:tgtEl>
                                        <p:attrNameLst>
                                          <p:attrName>ppt_w</p:attrName>
                                        </p:attrNameLst>
                                      </p:cBhvr>
                                      <p:tavLst>
                                        <p:tav tm="0">
                                          <p:val>
                                            <p:fltVal val="0"/>
                                          </p:val>
                                        </p:tav>
                                        <p:tav tm="100000">
                                          <p:val>
                                            <p:strVal val="#ppt_w"/>
                                          </p:val>
                                        </p:tav>
                                      </p:tavLst>
                                    </p:anim>
                                    <p:anim calcmode="lin" valueType="num">
                                      <p:cBhvr>
                                        <p:cTn id="67" dur="1000" fill="hold"/>
                                        <p:tgtEl>
                                          <p:spTgt spid="225316"/>
                                        </p:tgtEl>
                                        <p:attrNameLst>
                                          <p:attrName>ppt_h</p:attrName>
                                        </p:attrNameLst>
                                      </p:cBhvr>
                                      <p:tavLst>
                                        <p:tav tm="0">
                                          <p:val>
                                            <p:fltVal val="0"/>
                                          </p:val>
                                        </p:tav>
                                        <p:tav tm="100000">
                                          <p:val>
                                            <p:strVal val="#ppt_h"/>
                                          </p:val>
                                        </p:tav>
                                      </p:tavLst>
                                    </p:anim>
                                    <p:anim calcmode="lin" valueType="num">
                                      <p:cBhvr>
                                        <p:cTn id="68" dur="1000" fill="hold"/>
                                        <p:tgtEl>
                                          <p:spTgt spid="225316"/>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2253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1" fill="hold" grpId="0" nodeType="clickEffect">
                                  <p:stCondLst>
                                    <p:cond delay="0"/>
                                  </p:stCondLst>
                                  <p:childTnLst>
                                    <p:set>
                                      <p:cBhvr>
                                        <p:cTn id="73" dur="1" fill="hold">
                                          <p:stCondLst>
                                            <p:cond delay="0"/>
                                          </p:stCondLst>
                                        </p:cTn>
                                        <p:tgtEl>
                                          <p:spTgt spid="225317"/>
                                        </p:tgtEl>
                                        <p:attrNameLst>
                                          <p:attrName>style.visibility</p:attrName>
                                        </p:attrNameLst>
                                      </p:cBhvr>
                                      <p:to>
                                        <p:strVal val="visible"/>
                                      </p:to>
                                    </p:set>
                                    <p:animEffect transition="in" filter="slide(fromTop)">
                                      <p:cBhvr>
                                        <p:cTn id="74" dur="500"/>
                                        <p:tgtEl>
                                          <p:spTgt spid="22531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225320"/>
                                        </p:tgtEl>
                                        <p:attrNameLst>
                                          <p:attrName>style.visibility</p:attrName>
                                        </p:attrNameLst>
                                      </p:cBhvr>
                                      <p:to>
                                        <p:strVal val="visible"/>
                                      </p:to>
                                    </p:set>
                                    <p:animEffect transition="in" filter="box(in)">
                                      <p:cBhvr>
                                        <p:cTn id="79" dur="500"/>
                                        <p:tgtEl>
                                          <p:spTgt spid="2253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225336"/>
                                        </p:tgtEl>
                                        <p:attrNameLst>
                                          <p:attrName>style.visibility</p:attrName>
                                        </p:attrNameLst>
                                      </p:cBhvr>
                                      <p:to>
                                        <p:strVal val="visible"/>
                                      </p:to>
                                    </p:set>
                                    <p:animEffect transition="in" filter="strips(downRight)">
                                      <p:cBhvr>
                                        <p:cTn id="84" dur="500"/>
                                        <p:tgtEl>
                                          <p:spTgt spid="22533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16" fill="hold" nodeType="clickEffect">
                                  <p:stCondLst>
                                    <p:cond delay="0"/>
                                  </p:stCondLst>
                                  <p:childTnLst>
                                    <p:set>
                                      <p:cBhvr>
                                        <p:cTn id="88" dur="1" fill="hold">
                                          <p:stCondLst>
                                            <p:cond delay="0"/>
                                          </p:stCondLst>
                                        </p:cTn>
                                        <p:tgtEl>
                                          <p:spTgt spid="225337"/>
                                        </p:tgtEl>
                                        <p:attrNameLst>
                                          <p:attrName>style.visibility</p:attrName>
                                        </p:attrNameLst>
                                      </p:cBhvr>
                                      <p:to>
                                        <p:strVal val="visible"/>
                                      </p:to>
                                    </p:set>
                                    <p:animEffect transition="in" filter="box(in)">
                                      <p:cBhvr>
                                        <p:cTn id="89" dur="500"/>
                                        <p:tgtEl>
                                          <p:spTgt spid="22533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8" fill="hold" nodeType="clickEffect">
                                  <p:stCondLst>
                                    <p:cond delay="0"/>
                                  </p:stCondLst>
                                  <p:childTnLst>
                                    <p:set>
                                      <p:cBhvr>
                                        <p:cTn id="93" dur="1" fill="hold">
                                          <p:stCondLst>
                                            <p:cond delay="0"/>
                                          </p:stCondLst>
                                        </p:cTn>
                                        <p:tgtEl>
                                          <p:spTgt spid="225353"/>
                                        </p:tgtEl>
                                        <p:attrNameLst>
                                          <p:attrName>style.visibility</p:attrName>
                                        </p:attrNameLst>
                                      </p:cBhvr>
                                      <p:to>
                                        <p:strVal val="visible"/>
                                      </p:to>
                                    </p:set>
                                    <p:animEffect transition="in" filter="slide(fromLeft)">
                                      <p:cBhvr>
                                        <p:cTn id="94" dur="500"/>
                                        <p:tgtEl>
                                          <p:spTgt spid="22535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5" presetClass="entr" presetSubtype="0" fill="hold" nodeType="clickEffect">
                                  <p:stCondLst>
                                    <p:cond delay="0"/>
                                  </p:stCondLst>
                                  <p:childTnLst>
                                    <p:set>
                                      <p:cBhvr>
                                        <p:cTn id="98" dur="1" fill="hold">
                                          <p:stCondLst>
                                            <p:cond delay="0"/>
                                          </p:stCondLst>
                                        </p:cTn>
                                        <p:tgtEl>
                                          <p:spTgt spid="225356"/>
                                        </p:tgtEl>
                                        <p:attrNameLst>
                                          <p:attrName>style.visibility</p:attrName>
                                        </p:attrNameLst>
                                      </p:cBhvr>
                                      <p:to>
                                        <p:strVal val="visible"/>
                                      </p:to>
                                    </p:set>
                                    <p:anim calcmode="lin" valueType="num">
                                      <p:cBhvr>
                                        <p:cTn id="99" dur="1000" fill="hold"/>
                                        <p:tgtEl>
                                          <p:spTgt spid="225356"/>
                                        </p:tgtEl>
                                        <p:attrNameLst>
                                          <p:attrName>ppt_w</p:attrName>
                                        </p:attrNameLst>
                                      </p:cBhvr>
                                      <p:tavLst>
                                        <p:tav tm="0">
                                          <p:val>
                                            <p:fltVal val="0"/>
                                          </p:val>
                                        </p:tav>
                                        <p:tav tm="100000">
                                          <p:val>
                                            <p:strVal val="#ppt_w"/>
                                          </p:val>
                                        </p:tav>
                                      </p:tavLst>
                                    </p:anim>
                                    <p:anim calcmode="lin" valueType="num">
                                      <p:cBhvr>
                                        <p:cTn id="100" dur="1000" fill="hold"/>
                                        <p:tgtEl>
                                          <p:spTgt spid="225356"/>
                                        </p:tgtEl>
                                        <p:attrNameLst>
                                          <p:attrName>ppt_h</p:attrName>
                                        </p:attrNameLst>
                                      </p:cBhvr>
                                      <p:tavLst>
                                        <p:tav tm="0">
                                          <p:val>
                                            <p:fltVal val="0"/>
                                          </p:val>
                                        </p:tav>
                                        <p:tav tm="100000">
                                          <p:val>
                                            <p:strVal val="#ppt_h"/>
                                          </p:val>
                                        </p:tav>
                                      </p:tavLst>
                                    </p:anim>
                                    <p:anim calcmode="lin" valueType="num">
                                      <p:cBhvr>
                                        <p:cTn id="101" dur="1000" fill="hold"/>
                                        <p:tgtEl>
                                          <p:spTgt spid="225356"/>
                                        </p:tgtEl>
                                        <p:attrNameLst>
                                          <p:attrName>ppt_x</p:attrName>
                                        </p:attrNameLst>
                                      </p:cBhvr>
                                      <p:tavLst>
                                        <p:tav tm="0" fmla="#ppt_x+(cos(-2*pi*(1-$))*-#ppt_x-sin(-2*pi*(1-$))*(1-#ppt_y))*(1-$)">
                                          <p:val>
                                            <p:fltVal val="0"/>
                                          </p:val>
                                        </p:tav>
                                        <p:tav tm="100000">
                                          <p:val>
                                            <p:fltVal val="1"/>
                                          </p:val>
                                        </p:tav>
                                      </p:tavLst>
                                    </p:anim>
                                    <p:anim calcmode="lin" valueType="num">
                                      <p:cBhvr>
                                        <p:cTn id="102" dur="1000" fill="hold"/>
                                        <p:tgtEl>
                                          <p:spTgt spid="225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8" fill="hold" nodeType="clickEffect">
                                  <p:stCondLst>
                                    <p:cond delay="0"/>
                                  </p:stCondLst>
                                  <p:childTnLst>
                                    <p:set>
                                      <p:cBhvr>
                                        <p:cTn id="106" dur="1" fill="hold">
                                          <p:stCondLst>
                                            <p:cond delay="0"/>
                                          </p:stCondLst>
                                        </p:cTn>
                                        <p:tgtEl>
                                          <p:spTgt spid="225364"/>
                                        </p:tgtEl>
                                        <p:attrNameLst>
                                          <p:attrName>style.visibility</p:attrName>
                                        </p:attrNameLst>
                                      </p:cBhvr>
                                      <p:to>
                                        <p:strVal val="visible"/>
                                      </p:to>
                                    </p:set>
                                    <p:animEffect transition="in" filter="slide(fromLeft)">
                                      <p:cBhvr>
                                        <p:cTn id="107" dur="500"/>
                                        <p:tgtEl>
                                          <p:spTgt spid="22536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nodeType="clickEffect">
                                  <p:stCondLst>
                                    <p:cond delay="0"/>
                                  </p:stCondLst>
                                  <p:childTnLst>
                                    <p:set>
                                      <p:cBhvr>
                                        <p:cTn id="111" dur="1" fill="hold">
                                          <p:stCondLst>
                                            <p:cond delay="0"/>
                                          </p:stCondLst>
                                        </p:cTn>
                                        <p:tgtEl>
                                          <p:spTgt spid="225367"/>
                                        </p:tgtEl>
                                        <p:attrNameLst>
                                          <p:attrName>style.visibility</p:attrName>
                                        </p:attrNameLst>
                                      </p:cBhvr>
                                      <p:to>
                                        <p:strVal val="visible"/>
                                      </p:to>
                                    </p:set>
                                    <p:animEffect transition="in" filter="slide(fromLeft)">
                                      <p:cBhvr>
                                        <p:cTn id="112" dur="500"/>
                                        <p:tgtEl>
                                          <p:spTgt spid="22536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8" fill="hold" nodeType="clickEffect">
                                  <p:stCondLst>
                                    <p:cond delay="0"/>
                                  </p:stCondLst>
                                  <p:childTnLst>
                                    <p:set>
                                      <p:cBhvr>
                                        <p:cTn id="116" dur="1" fill="hold">
                                          <p:stCondLst>
                                            <p:cond delay="0"/>
                                          </p:stCondLst>
                                        </p:cTn>
                                        <p:tgtEl>
                                          <p:spTgt spid="225375"/>
                                        </p:tgtEl>
                                        <p:attrNameLst>
                                          <p:attrName>style.visibility</p:attrName>
                                        </p:attrNameLst>
                                      </p:cBhvr>
                                      <p:to>
                                        <p:strVal val="visible"/>
                                      </p:to>
                                    </p:set>
                                    <p:animEffect transition="in" filter="slide(fromLeft)">
                                      <p:cBhvr>
                                        <p:cTn id="117" dur="500"/>
                                        <p:tgtEl>
                                          <p:spTgt spid="22537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nodeType="clickEffect">
                                  <p:stCondLst>
                                    <p:cond delay="0"/>
                                  </p:stCondLst>
                                  <p:childTnLst>
                                    <p:set>
                                      <p:cBhvr>
                                        <p:cTn id="121" dur="1" fill="hold">
                                          <p:stCondLst>
                                            <p:cond delay="0"/>
                                          </p:stCondLst>
                                        </p:cTn>
                                        <p:tgtEl>
                                          <p:spTgt spid="225385"/>
                                        </p:tgtEl>
                                        <p:attrNameLst>
                                          <p:attrName>style.visibility</p:attrName>
                                        </p:attrNameLst>
                                      </p:cBhvr>
                                      <p:to>
                                        <p:strVal val="visible"/>
                                      </p:to>
                                    </p:set>
                                    <p:anim calcmode="lin" valueType="num">
                                      <p:cBhvr additive="base">
                                        <p:cTn id="122" dur="500" fill="hold"/>
                                        <p:tgtEl>
                                          <p:spTgt spid="225385"/>
                                        </p:tgtEl>
                                        <p:attrNameLst>
                                          <p:attrName>ppt_x</p:attrName>
                                        </p:attrNameLst>
                                      </p:cBhvr>
                                      <p:tavLst>
                                        <p:tav tm="0">
                                          <p:val>
                                            <p:strVal val="#ppt_x"/>
                                          </p:val>
                                        </p:tav>
                                        <p:tav tm="100000">
                                          <p:val>
                                            <p:strVal val="#ppt_x"/>
                                          </p:val>
                                        </p:tav>
                                      </p:tavLst>
                                    </p:anim>
                                    <p:anim calcmode="lin" valueType="num">
                                      <p:cBhvr additive="base">
                                        <p:cTn id="123" dur="500" fill="hold"/>
                                        <p:tgtEl>
                                          <p:spTgt spid="225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utoUpdateAnimBg="0"/>
      <p:bldP spid="225310" grpId="0" autoUpdateAnimBg="0"/>
      <p:bldP spid="225316" grpId="0" autoUpdateAnimBg="0"/>
      <p:bldP spid="225317" grpId="0" autoUpdateAnimBg="0"/>
      <p:bldP spid="225319" grpId="0" autoUpdateAnimBg="0"/>
      <p:bldP spid="22533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4F92F104-1F46-4921-AF30-7DC9EFBC0687}"/>
              </a:ext>
            </a:extLst>
          </p:cNvPr>
          <p:cNvSpPr>
            <a:spLocks noGrp="1" noChangeArrowheads="1"/>
          </p:cNvSpPr>
          <p:nvPr>
            <p:ph type="title"/>
          </p:nvPr>
        </p:nvSpPr>
        <p:spPr>
          <a:xfrm>
            <a:off x="1219200" y="76200"/>
            <a:ext cx="6629400" cy="762000"/>
          </a:xfrm>
        </p:spPr>
        <p:txBody>
          <a:bodyPr/>
          <a:lstStyle/>
          <a:p>
            <a:pPr eaLnBrk="1" hangingPunct="1"/>
            <a:r>
              <a:rPr lang="zh-CN" altLang="en-US" b="1">
                <a:solidFill>
                  <a:schemeClr val="bg1"/>
                </a:solidFill>
              </a:rPr>
              <a:t>欠阻尼二阶系统的</a:t>
            </a:r>
            <a:r>
              <a:rPr lang="en-US" altLang="zh-CN" b="1">
                <a:solidFill>
                  <a:schemeClr val="bg1"/>
                </a:solidFill>
              </a:rPr>
              <a:t>t</a:t>
            </a:r>
            <a:r>
              <a:rPr lang="en-US" altLang="zh-CN" b="1" baseline="-25000">
                <a:solidFill>
                  <a:schemeClr val="bg1"/>
                </a:solidFill>
              </a:rPr>
              <a:t>s</a:t>
            </a:r>
            <a:endParaRPr lang="en-US" altLang="zh-CN" b="1">
              <a:solidFill>
                <a:schemeClr val="bg1"/>
              </a:solidFill>
            </a:endParaRPr>
          </a:p>
        </p:txBody>
      </p:sp>
      <p:graphicFrame>
        <p:nvGraphicFramePr>
          <p:cNvPr id="226307" name="Object 3">
            <a:extLst>
              <a:ext uri="{FF2B5EF4-FFF2-40B4-BE49-F238E27FC236}">
                <a16:creationId xmlns:a16="http://schemas.microsoft.com/office/drawing/2014/main" id="{0F891F10-CBB5-48F4-A0B7-2F44CFA5C3D7}"/>
              </a:ext>
            </a:extLst>
          </p:cNvPr>
          <p:cNvGraphicFramePr>
            <a:graphicFrameLocks noChangeAspect="1"/>
          </p:cNvGraphicFramePr>
          <p:nvPr/>
        </p:nvGraphicFramePr>
        <p:xfrm>
          <a:off x="1295400" y="1219200"/>
          <a:ext cx="7010400" cy="5473700"/>
        </p:xfrm>
        <a:graphic>
          <a:graphicData uri="http://schemas.openxmlformats.org/presentationml/2006/ole">
            <mc:AlternateContent xmlns:mc="http://schemas.openxmlformats.org/markup-compatibility/2006">
              <mc:Choice xmlns:v="urn:schemas-microsoft-com:vml" Requires="v">
                <p:oleObj spid="_x0000_s46139" name="BMP 图象" r:id="rId3" imgW="4563112" imgH="3561905" progId="Paint.Picture">
                  <p:embed/>
                </p:oleObj>
              </mc:Choice>
              <mc:Fallback>
                <p:oleObj name="BMP 图象" r:id="rId3" imgW="4563112" imgH="356190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19200"/>
                        <a:ext cx="70104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08" name="Freeform 4">
            <a:extLst>
              <a:ext uri="{FF2B5EF4-FFF2-40B4-BE49-F238E27FC236}">
                <a16:creationId xmlns:a16="http://schemas.microsoft.com/office/drawing/2014/main" id="{81B9E4BB-9798-4E47-993B-CACA255AF786}"/>
              </a:ext>
            </a:extLst>
          </p:cNvPr>
          <p:cNvSpPr>
            <a:spLocks/>
          </p:cNvSpPr>
          <p:nvPr/>
        </p:nvSpPr>
        <p:spPr bwMode="auto">
          <a:xfrm>
            <a:off x="2265363" y="1709738"/>
            <a:ext cx="5010150" cy="1668462"/>
          </a:xfrm>
          <a:custGeom>
            <a:avLst/>
            <a:gdLst>
              <a:gd name="T0" fmla="*/ 0 w 3156"/>
              <a:gd name="T1" fmla="*/ 0 h 1051"/>
              <a:gd name="T2" fmla="*/ 2147483646 w 3156"/>
              <a:gd name="T3" fmla="*/ 2147483646 h 1051"/>
              <a:gd name="T4" fmla="*/ 2147483646 w 3156"/>
              <a:gd name="T5" fmla="*/ 2147483646 h 1051"/>
              <a:gd name="T6" fmla="*/ 2147483646 w 3156"/>
              <a:gd name="T7" fmla="*/ 2147483646 h 1051"/>
              <a:gd name="T8" fmla="*/ 2147483646 w 3156"/>
              <a:gd name="T9" fmla="*/ 2147483646 h 1051"/>
              <a:gd name="T10" fmla="*/ 2147483646 w 3156"/>
              <a:gd name="T11" fmla="*/ 2147483646 h 1051"/>
              <a:gd name="T12" fmla="*/ 2147483646 w 3156"/>
              <a:gd name="T13" fmla="*/ 2147483646 h 1051"/>
              <a:gd name="T14" fmla="*/ 2147483646 w 3156"/>
              <a:gd name="T15" fmla="*/ 2147483646 h 1051"/>
              <a:gd name="T16" fmla="*/ 2147483646 w 3156"/>
              <a:gd name="T17" fmla="*/ 2147483646 h 1051"/>
              <a:gd name="T18" fmla="*/ 2147483646 w 3156"/>
              <a:gd name="T19" fmla="*/ 2147483646 h 1051"/>
              <a:gd name="T20" fmla="*/ 2147483646 w 3156"/>
              <a:gd name="T21" fmla="*/ 2147483646 h 1051"/>
              <a:gd name="T22" fmla="*/ 2147483646 w 3156"/>
              <a:gd name="T23" fmla="*/ 2147483646 h 1051"/>
              <a:gd name="T24" fmla="*/ 2147483646 w 3156"/>
              <a:gd name="T25" fmla="*/ 2147483646 h 1051"/>
              <a:gd name="T26" fmla="*/ 2147483646 w 3156"/>
              <a:gd name="T27" fmla="*/ 2147483646 h 1051"/>
              <a:gd name="T28" fmla="*/ 2147483646 w 3156"/>
              <a:gd name="T29" fmla="*/ 2147483646 h 1051"/>
              <a:gd name="T30" fmla="*/ 2147483646 w 3156"/>
              <a:gd name="T31" fmla="*/ 2147483646 h 1051"/>
              <a:gd name="T32" fmla="*/ 2147483646 w 3156"/>
              <a:gd name="T33" fmla="*/ 2147483646 h 1051"/>
              <a:gd name="T34" fmla="*/ 2147483646 w 3156"/>
              <a:gd name="T35" fmla="*/ 2147483646 h 1051"/>
              <a:gd name="T36" fmla="*/ 2147483646 w 3156"/>
              <a:gd name="T37" fmla="*/ 2147483646 h 1051"/>
              <a:gd name="T38" fmla="*/ 2147483646 w 3156"/>
              <a:gd name="T39" fmla="*/ 2147483646 h 1051"/>
              <a:gd name="T40" fmla="*/ 2147483646 w 3156"/>
              <a:gd name="T41" fmla="*/ 2147483646 h 10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56" h="1051">
                <a:moveTo>
                  <a:pt x="0" y="0"/>
                </a:moveTo>
                <a:cubicBezTo>
                  <a:pt x="24" y="35"/>
                  <a:pt x="30" y="67"/>
                  <a:pt x="67" y="92"/>
                </a:cubicBezTo>
                <a:cubicBezTo>
                  <a:pt x="87" y="122"/>
                  <a:pt x="105" y="122"/>
                  <a:pt x="134" y="142"/>
                </a:cubicBezTo>
                <a:cubicBezTo>
                  <a:pt x="154" y="171"/>
                  <a:pt x="168" y="181"/>
                  <a:pt x="201" y="192"/>
                </a:cubicBezTo>
                <a:cubicBezTo>
                  <a:pt x="231" y="213"/>
                  <a:pt x="228" y="230"/>
                  <a:pt x="259" y="250"/>
                </a:cubicBezTo>
                <a:cubicBezTo>
                  <a:pt x="280" y="308"/>
                  <a:pt x="251" y="244"/>
                  <a:pt x="293" y="292"/>
                </a:cubicBezTo>
                <a:cubicBezTo>
                  <a:pt x="361" y="370"/>
                  <a:pt x="295" y="321"/>
                  <a:pt x="351" y="359"/>
                </a:cubicBezTo>
                <a:cubicBezTo>
                  <a:pt x="370" y="386"/>
                  <a:pt x="407" y="424"/>
                  <a:pt x="435" y="442"/>
                </a:cubicBezTo>
                <a:cubicBezTo>
                  <a:pt x="440" y="450"/>
                  <a:pt x="444" y="460"/>
                  <a:pt x="451" y="467"/>
                </a:cubicBezTo>
                <a:cubicBezTo>
                  <a:pt x="466" y="480"/>
                  <a:pt x="501" y="501"/>
                  <a:pt x="501" y="501"/>
                </a:cubicBezTo>
                <a:cubicBezTo>
                  <a:pt x="518" y="527"/>
                  <a:pt x="544" y="549"/>
                  <a:pt x="568" y="568"/>
                </a:cubicBezTo>
                <a:cubicBezTo>
                  <a:pt x="584" y="580"/>
                  <a:pt x="618" y="601"/>
                  <a:pt x="618" y="601"/>
                </a:cubicBezTo>
                <a:cubicBezTo>
                  <a:pt x="648" y="646"/>
                  <a:pt x="682" y="668"/>
                  <a:pt x="727" y="693"/>
                </a:cubicBezTo>
                <a:cubicBezTo>
                  <a:pt x="808" y="738"/>
                  <a:pt x="748" y="717"/>
                  <a:pt x="802" y="734"/>
                </a:cubicBezTo>
                <a:cubicBezTo>
                  <a:pt x="819" y="760"/>
                  <a:pt x="840" y="772"/>
                  <a:pt x="869" y="785"/>
                </a:cubicBezTo>
                <a:cubicBezTo>
                  <a:pt x="885" y="792"/>
                  <a:pt x="919" y="801"/>
                  <a:pt x="919" y="801"/>
                </a:cubicBezTo>
                <a:cubicBezTo>
                  <a:pt x="976" y="840"/>
                  <a:pt x="1043" y="844"/>
                  <a:pt x="1111" y="851"/>
                </a:cubicBezTo>
                <a:cubicBezTo>
                  <a:pt x="1211" y="887"/>
                  <a:pt x="1314" y="913"/>
                  <a:pt x="1420" y="926"/>
                </a:cubicBezTo>
                <a:cubicBezTo>
                  <a:pt x="1587" y="972"/>
                  <a:pt x="1765" y="986"/>
                  <a:pt x="1937" y="993"/>
                </a:cubicBezTo>
                <a:cubicBezTo>
                  <a:pt x="2145" y="1037"/>
                  <a:pt x="2440" y="1039"/>
                  <a:pt x="2630" y="1043"/>
                </a:cubicBezTo>
                <a:cubicBezTo>
                  <a:pt x="2806" y="1051"/>
                  <a:pt x="2980" y="1043"/>
                  <a:pt x="3156" y="1043"/>
                </a:cubicBezTo>
              </a:path>
            </a:pathLst>
          </a:custGeom>
          <a:noFill/>
          <a:ln w="317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09" name="Freeform 5">
            <a:extLst>
              <a:ext uri="{FF2B5EF4-FFF2-40B4-BE49-F238E27FC236}">
                <a16:creationId xmlns:a16="http://schemas.microsoft.com/office/drawing/2014/main" id="{7CB7890E-752E-4FE4-84E6-441D8304A08F}"/>
              </a:ext>
            </a:extLst>
          </p:cNvPr>
          <p:cNvSpPr>
            <a:spLocks/>
          </p:cNvSpPr>
          <p:nvPr/>
        </p:nvSpPr>
        <p:spPr bwMode="auto">
          <a:xfrm>
            <a:off x="2624138" y="3452813"/>
            <a:ext cx="5248275" cy="1092200"/>
          </a:xfrm>
          <a:custGeom>
            <a:avLst/>
            <a:gdLst>
              <a:gd name="T0" fmla="*/ 0 w 3306"/>
              <a:gd name="T1" fmla="*/ 2147483646 h 688"/>
              <a:gd name="T2" fmla="*/ 2147483646 w 3306"/>
              <a:gd name="T3" fmla="*/ 2147483646 h 688"/>
              <a:gd name="T4" fmla="*/ 2147483646 w 3306"/>
              <a:gd name="T5" fmla="*/ 2147483646 h 688"/>
              <a:gd name="T6" fmla="*/ 2147483646 w 3306"/>
              <a:gd name="T7" fmla="*/ 2147483646 h 688"/>
              <a:gd name="T8" fmla="*/ 2147483646 w 3306"/>
              <a:gd name="T9" fmla="*/ 2147483646 h 688"/>
              <a:gd name="T10" fmla="*/ 2147483646 w 3306"/>
              <a:gd name="T11" fmla="*/ 2147483646 h 688"/>
              <a:gd name="T12" fmla="*/ 2147483646 w 3306"/>
              <a:gd name="T13" fmla="*/ 2147483646 h 688"/>
              <a:gd name="T14" fmla="*/ 2147483646 w 3306"/>
              <a:gd name="T15" fmla="*/ 2147483646 h 688"/>
              <a:gd name="T16" fmla="*/ 2147483646 w 3306"/>
              <a:gd name="T17" fmla="*/ 2147483646 h 688"/>
              <a:gd name="T18" fmla="*/ 2147483646 w 3306"/>
              <a:gd name="T19" fmla="*/ 2147483646 h 688"/>
              <a:gd name="T20" fmla="*/ 2147483646 w 3306"/>
              <a:gd name="T21" fmla="*/ 2147483646 h 688"/>
              <a:gd name="T22" fmla="*/ 2147483646 w 3306"/>
              <a:gd name="T23" fmla="*/ 2147483646 h 688"/>
              <a:gd name="T24" fmla="*/ 2147483646 w 3306"/>
              <a:gd name="T25" fmla="*/ 2147483646 h 688"/>
              <a:gd name="T26" fmla="*/ 2147483646 w 3306"/>
              <a:gd name="T27" fmla="*/ 2147483646 h 688"/>
              <a:gd name="T28" fmla="*/ 2147483646 w 3306"/>
              <a:gd name="T29" fmla="*/ 2147483646 h 688"/>
              <a:gd name="T30" fmla="*/ 2147483646 w 3306"/>
              <a:gd name="T31" fmla="*/ 2147483646 h 688"/>
              <a:gd name="T32" fmla="*/ 2147483646 w 3306"/>
              <a:gd name="T33" fmla="*/ 2147483646 h 688"/>
              <a:gd name="T34" fmla="*/ 2147483646 w 3306"/>
              <a:gd name="T35" fmla="*/ 2147483646 h 6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06" h="688">
                <a:moveTo>
                  <a:pt x="0" y="688"/>
                </a:moveTo>
                <a:cubicBezTo>
                  <a:pt x="42" y="646"/>
                  <a:pt x="76" y="621"/>
                  <a:pt x="125" y="588"/>
                </a:cubicBezTo>
                <a:cubicBezTo>
                  <a:pt x="133" y="582"/>
                  <a:pt x="142" y="577"/>
                  <a:pt x="150" y="571"/>
                </a:cubicBezTo>
                <a:cubicBezTo>
                  <a:pt x="158" y="566"/>
                  <a:pt x="175" y="555"/>
                  <a:pt x="175" y="555"/>
                </a:cubicBezTo>
                <a:cubicBezTo>
                  <a:pt x="198" y="521"/>
                  <a:pt x="231" y="512"/>
                  <a:pt x="267" y="488"/>
                </a:cubicBezTo>
                <a:cubicBezTo>
                  <a:pt x="275" y="482"/>
                  <a:pt x="284" y="477"/>
                  <a:pt x="292" y="471"/>
                </a:cubicBezTo>
                <a:cubicBezTo>
                  <a:pt x="300" y="466"/>
                  <a:pt x="317" y="455"/>
                  <a:pt x="317" y="455"/>
                </a:cubicBezTo>
                <a:cubicBezTo>
                  <a:pt x="323" y="447"/>
                  <a:pt x="326" y="437"/>
                  <a:pt x="334" y="430"/>
                </a:cubicBezTo>
                <a:cubicBezTo>
                  <a:pt x="349" y="417"/>
                  <a:pt x="384" y="396"/>
                  <a:pt x="384" y="396"/>
                </a:cubicBezTo>
                <a:cubicBezTo>
                  <a:pt x="414" y="352"/>
                  <a:pt x="474" y="313"/>
                  <a:pt x="526" y="296"/>
                </a:cubicBezTo>
                <a:cubicBezTo>
                  <a:pt x="557" y="275"/>
                  <a:pt x="591" y="266"/>
                  <a:pt x="626" y="254"/>
                </a:cubicBezTo>
                <a:cubicBezTo>
                  <a:pt x="643" y="248"/>
                  <a:pt x="676" y="238"/>
                  <a:pt x="676" y="238"/>
                </a:cubicBezTo>
                <a:cubicBezTo>
                  <a:pt x="731" y="201"/>
                  <a:pt x="806" y="193"/>
                  <a:pt x="868" y="171"/>
                </a:cubicBezTo>
                <a:cubicBezTo>
                  <a:pt x="1032" y="112"/>
                  <a:pt x="1196" y="97"/>
                  <a:pt x="1369" y="79"/>
                </a:cubicBezTo>
                <a:cubicBezTo>
                  <a:pt x="1410" y="75"/>
                  <a:pt x="1447" y="61"/>
                  <a:pt x="1486" y="54"/>
                </a:cubicBezTo>
                <a:cubicBezTo>
                  <a:pt x="1593" y="34"/>
                  <a:pt x="1702" y="24"/>
                  <a:pt x="1811" y="12"/>
                </a:cubicBezTo>
                <a:cubicBezTo>
                  <a:pt x="2193" y="29"/>
                  <a:pt x="2571" y="18"/>
                  <a:pt x="2955" y="12"/>
                </a:cubicBezTo>
                <a:cubicBezTo>
                  <a:pt x="3167" y="0"/>
                  <a:pt x="3050" y="4"/>
                  <a:pt x="3306" y="4"/>
                </a:cubicBezTo>
              </a:path>
            </a:pathLst>
          </a:custGeom>
          <a:noFill/>
          <a:ln w="317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0" name="Text Box 6">
            <a:extLst>
              <a:ext uri="{FF2B5EF4-FFF2-40B4-BE49-F238E27FC236}">
                <a16:creationId xmlns:a16="http://schemas.microsoft.com/office/drawing/2014/main" id="{1AC7083F-FBA3-44FB-919D-A2ADEC8855AF}"/>
              </a:ext>
            </a:extLst>
          </p:cNvPr>
          <p:cNvSpPr txBox="1">
            <a:spLocks noChangeArrowheads="1"/>
          </p:cNvSpPr>
          <p:nvPr/>
        </p:nvSpPr>
        <p:spPr bwMode="auto">
          <a:xfrm>
            <a:off x="4800600" y="1828800"/>
            <a:ext cx="2895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chemeClr val="accent2"/>
                </a:solidFill>
              </a:rPr>
              <a:t>取</a:t>
            </a:r>
            <a:r>
              <a:rPr kumimoji="1" lang="en-US" altLang="zh-CN" b="1">
                <a:solidFill>
                  <a:schemeClr val="accent2"/>
                </a:solidFill>
              </a:rPr>
              <a:t>sin</a:t>
            </a:r>
            <a:r>
              <a:rPr kumimoji="1" lang="zh-CN" altLang="en-US" b="1">
                <a:solidFill>
                  <a:schemeClr val="accent2"/>
                </a:solidFill>
              </a:rPr>
              <a:t>项为</a:t>
            </a:r>
            <a:r>
              <a:rPr kumimoji="1" lang="en-US" altLang="zh-CN" b="1">
                <a:solidFill>
                  <a:schemeClr val="accent2"/>
                </a:solidFill>
              </a:rPr>
              <a:t>±1</a:t>
            </a:r>
            <a:r>
              <a:rPr kumimoji="1" lang="zh-CN" altLang="en-US" b="1">
                <a:solidFill>
                  <a:schemeClr val="accent2"/>
                </a:solidFill>
              </a:rPr>
              <a:t>，则</a:t>
            </a:r>
            <a:r>
              <a:rPr kumimoji="1" lang="en-US" altLang="zh-CN" b="1">
                <a:solidFill>
                  <a:schemeClr val="accent2"/>
                </a:solidFill>
              </a:rPr>
              <a:t>h(t)=1±e</a:t>
            </a:r>
            <a:r>
              <a:rPr kumimoji="1" lang="en-US" altLang="zh-CN" b="1" baseline="30000">
                <a:solidFill>
                  <a:schemeClr val="accent2"/>
                </a:solidFill>
              </a:rPr>
              <a:t>-</a:t>
            </a:r>
            <a:r>
              <a:rPr kumimoji="1" lang="en-US" altLang="zh-CN" b="1" baseline="30000">
                <a:solidFill>
                  <a:schemeClr val="accent2"/>
                </a:solidFill>
                <a:cs typeface="Times New Roman" panose="02020603050405020304" pitchFamily="18" charset="0"/>
              </a:rPr>
              <a:t>ξω</a:t>
            </a:r>
            <a:r>
              <a:rPr kumimoji="1" lang="en-US" altLang="zh-CN" sz="2000" b="1" baseline="30000">
                <a:solidFill>
                  <a:schemeClr val="accent2"/>
                </a:solidFill>
                <a:cs typeface="Times New Roman" panose="02020603050405020304" pitchFamily="18" charset="0"/>
              </a:rPr>
              <a:t>n</a:t>
            </a:r>
            <a:r>
              <a:rPr kumimoji="1" lang="en-US" altLang="zh-CN" b="1" baseline="30000">
                <a:solidFill>
                  <a:schemeClr val="accent2"/>
                </a:solidFill>
                <a:cs typeface="Times New Roman" panose="02020603050405020304" pitchFamily="18" charset="0"/>
              </a:rPr>
              <a:t>t</a:t>
            </a:r>
            <a:endParaRPr kumimoji="1" lang="en-US" altLang="zh-CN" b="1">
              <a:solidFill>
                <a:schemeClr val="accent2"/>
              </a:solidFill>
            </a:endParaRPr>
          </a:p>
        </p:txBody>
      </p:sp>
      <p:sp>
        <p:nvSpPr>
          <p:cNvPr id="226311" name="Text Box 7">
            <a:extLst>
              <a:ext uri="{FF2B5EF4-FFF2-40B4-BE49-F238E27FC236}">
                <a16:creationId xmlns:a16="http://schemas.microsoft.com/office/drawing/2014/main" id="{CDE33A30-BE6E-4C4E-BCA7-380C51E1EF53}"/>
              </a:ext>
            </a:extLst>
          </p:cNvPr>
          <p:cNvSpPr txBox="1">
            <a:spLocks noChangeArrowheads="1"/>
          </p:cNvSpPr>
          <p:nvPr/>
        </p:nvSpPr>
        <p:spPr bwMode="auto">
          <a:xfrm>
            <a:off x="2195513" y="4581525"/>
            <a:ext cx="5545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b="1">
                <a:solidFill>
                  <a:schemeClr val="accent2"/>
                </a:solidFill>
              </a:rPr>
              <a:t>取误差带为△</a:t>
            </a:r>
            <a:r>
              <a:rPr kumimoji="1" lang="en-US" altLang="zh-CN" sz="2400" b="1">
                <a:solidFill>
                  <a:schemeClr val="accent2"/>
                </a:solidFill>
              </a:rPr>
              <a:t>=±0.05,</a:t>
            </a:r>
            <a:r>
              <a:rPr kumimoji="1" lang="zh-CN" altLang="en-US" sz="2400" b="1">
                <a:solidFill>
                  <a:schemeClr val="accent2"/>
                </a:solidFill>
              </a:rPr>
              <a:t>则有</a:t>
            </a:r>
            <a:r>
              <a:rPr kumimoji="1" lang="en-US" altLang="zh-CN" b="1">
                <a:solidFill>
                  <a:schemeClr val="accent2"/>
                </a:solidFill>
              </a:rPr>
              <a:t>e</a:t>
            </a:r>
            <a:r>
              <a:rPr kumimoji="1" lang="en-US" altLang="zh-CN" b="1" baseline="30000">
                <a:solidFill>
                  <a:schemeClr val="accent2"/>
                </a:solidFill>
              </a:rPr>
              <a:t>-</a:t>
            </a:r>
            <a:r>
              <a:rPr kumimoji="1" lang="en-US" altLang="zh-CN" b="1" baseline="30000">
                <a:solidFill>
                  <a:schemeClr val="accent2"/>
                </a:solidFill>
                <a:cs typeface="Times New Roman" panose="02020603050405020304" pitchFamily="18" charset="0"/>
              </a:rPr>
              <a:t>ξω</a:t>
            </a:r>
            <a:r>
              <a:rPr kumimoji="1" lang="en-US" altLang="zh-CN" sz="2000" b="1" baseline="30000">
                <a:solidFill>
                  <a:schemeClr val="accent2"/>
                </a:solidFill>
                <a:cs typeface="Times New Roman" panose="02020603050405020304" pitchFamily="18" charset="0"/>
              </a:rPr>
              <a:t>n</a:t>
            </a:r>
            <a:r>
              <a:rPr kumimoji="1" lang="en-US" altLang="zh-CN" b="1" baseline="30000">
                <a:solidFill>
                  <a:schemeClr val="accent2"/>
                </a:solidFill>
                <a:cs typeface="Times New Roman" panose="02020603050405020304" pitchFamily="18" charset="0"/>
              </a:rPr>
              <a:t>t</a:t>
            </a:r>
            <a:r>
              <a:rPr kumimoji="1" lang="en-US" altLang="zh-CN" sz="2400" b="1">
                <a:solidFill>
                  <a:schemeClr val="accent2"/>
                </a:solidFill>
                <a:cs typeface="Times New Roman" panose="02020603050405020304" pitchFamily="18" charset="0"/>
              </a:rPr>
              <a:t>=0.05</a:t>
            </a:r>
          </a:p>
        </p:txBody>
      </p:sp>
      <p:grpSp>
        <p:nvGrpSpPr>
          <p:cNvPr id="226312" name="Group 8">
            <a:extLst>
              <a:ext uri="{FF2B5EF4-FFF2-40B4-BE49-F238E27FC236}">
                <a16:creationId xmlns:a16="http://schemas.microsoft.com/office/drawing/2014/main" id="{7052401D-C58E-4D51-B8F8-7796C25B7DEB}"/>
              </a:ext>
            </a:extLst>
          </p:cNvPr>
          <p:cNvGrpSpPr>
            <a:grpSpLocks/>
          </p:cNvGrpSpPr>
          <p:nvPr/>
        </p:nvGrpSpPr>
        <p:grpSpPr bwMode="auto">
          <a:xfrm>
            <a:off x="2374900" y="5300663"/>
            <a:ext cx="3833813" cy="896937"/>
            <a:chOff x="1496" y="3339"/>
            <a:chExt cx="2415" cy="565"/>
          </a:xfrm>
        </p:grpSpPr>
        <p:sp>
          <p:nvSpPr>
            <p:cNvPr id="46096" name="Text Box 9">
              <a:extLst>
                <a:ext uri="{FF2B5EF4-FFF2-40B4-BE49-F238E27FC236}">
                  <a16:creationId xmlns:a16="http://schemas.microsoft.com/office/drawing/2014/main" id="{4EF85F89-597E-4077-BAF2-FE67FEFB9955}"/>
                </a:ext>
              </a:extLst>
            </p:cNvPr>
            <p:cNvSpPr txBox="1">
              <a:spLocks noChangeArrowheads="1"/>
            </p:cNvSpPr>
            <p:nvPr/>
          </p:nvSpPr>
          <p:spPr bwMode="auto">
            <a:xfrm>
              <a:off x="1496" y="3425"/>
              <a:ext cx="1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b="1">
                  <a:solidFill>
                    <a:schemeClr val="accent2"/>
                  </a:solidFill>
                </a:rPr>
                <a:t>由此解出</a:t>
              </a:r>
              <a:r>
                <a:rPr kumimoji="1" lang="en-US" altLang="zh-CN" sz="2400" b="1">
                  <a:solidFill>
                    <a:schemeClr val="accent2"/>
                  </a:solidFill>
                </a:rPr>
                <a:t>t</a:t>
              </a:r>
              <a:r>
                <a:rPr kumimoji="1" lang="en-US" altLang="zh-CN" sz="2400" b="1" baseline="-25000">
                  <a:solidFill>
                    <a:schemeClr val="accent2"/>
                  </a:solidFill>
                </a:rPr>
                <a:t>s</a:t>
              </a:r>
              <a:r>
                <a:rPr kumimoji="1" lang="en-US" altLang="zh-CN" sz="2400" b="1">
                  <a:solidFill>
                    <a:schemeClr val="accent2"/>
                  </a:solidFill>
                </a:rPr>
                <a:t>=</a:t>
              </a:r>
            </a:p>
          </p:txBody>
        </p:sp>
        <p:grpSp>
          <p:nvGrpSpPr>
            <p:cNvPr id="46097" name="Group 10">
              <a:extLst>
                <a:ext uri="{FF2B5EF4-FFF2-40B4-BE49-F238E27FC236}">
                  <a16:creationId xmlns:a16="http://schemas.microsoft.com/office/drawing/2014/main" id="{8CD6C8D3-DA55-4A64-863D-02F42CB61E77}"/>
                </a:ext>
              </a:extLst>
            </p:cNvPr>
            <p:cNvGrpSpPr>
              <a:grpSpLocks/>
            </p:cNvGrpSpPr>
            <p:nvPr/>
          </p:nvGrpSpPr>
          <p:grpSpPr bwMode="auto">
            <a:xfrm>
              <a:off x="2562" y="3339"/>
              <a:ext cx="1349" cy="565"/>
              <a:chOff x="2784" y="3456"/>
              <a:chExt cx="1104" cy="534"/>
            </a:xfrm>
          </p:grpSpPr>
          <p:grpSp>
            <p:nvGrpSpPr>
              <p:cNvPr id="46098" name="Group 11">
                <a:extLst>
                  <a:ext uri="{FF2B5EF4-FFF2-40B4-BE49-F238E27FC236}">
                    <a16:creationId xmlns:a16="http://schemas.microsoft.com/office/drawing/2014/main" id="{E6A974ED-0E36-4887-AE75-2620DC1B9EF7}"/>
                  </a:ext>
                </a:extLst>
              </p:cNvPr>
              <p:cNvGrpSpPr>
                <a:grpSpLocks/>
              </p:cNvGrpSpPr>
              <p:nvPr/>
            </p:nvGrpSpPr>
            <p:grpSpPr bwMode="auto">
              <a:xfrm>
                <a:off x="2784" y="3456"/>
                <a:ext cx="1104" cy="236"/>
                <a:chOff x="2784" y="3456"/>
                <a:chExt cx="1104" cy="236"/>
              </a:xfrm>
            </p:grpSpPr>
            <p:grpSp>
              <p:nvGrpSpPr>
                <p:cNvPr id="46100" name="Group 12">
                  <a:extLst>
                    <a:ext uri="{FF2B5EF4-FFF2-40B4-BE49-F238E27FC236}">
                      <a16:creationId xmlns:a16="http://schemas.microsoft.com/office/drawing/2014/main" id="{B6BE0662-2CEA-47D5-91E4-DB7881844CFC}"/>
                    </a:ext>
                  </a:extLst>
                </p:cNvPr>
                <p:cNvGrpSpPr>
                  <a:grpSpLocks/>
                </p:cNvGrpSpPr>
                <p:nvPr/>
              </p:nvGrpSpPr>
              <p:grpSpPr bwMode="auto">
                <a:xfrm>
                  <a:off x="2784" y="3456"/>
                  <a:ext cx="1104" cy="236"/>
                  <a:chOff x="2736" y="3456"/>
                  <a:chExt cx="1104" cy="236"/>
                </a:xfrm>
              </p:grpSpPr>
              <p:sp>
                <p:nvSpPr>
                  <p:cNvPr id="46102" name="Text Box 13">
                    <a:extLst>
                      <a:ext uri="{FF2B5EF4-FFF2-40B4-BE49-F238E27FC236}">
                        <a16:creationId xmlns:a16="http://schemas.microsoft.com/office/drawing/2014/main" id="{047F5D52-328D-455C-ABA0-986D8F3CB8DF}"/>
                      </a:ext>
                    </a:extLst>
                  </p:cNvPr>
                  <p:cNvSpPr txBox="1">
                    <a:spLocks noChangeArrowheads="1"/>
                  </p:cNvSpPr>
                  <p:nvPr/>
                </p:nvSpPr>
                <p:spPr bwMode="auto">
                  <a:xfrm>
                    <a:off x="2736" y="3456"/>
                    <a:ext cx="1104"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rPr>
                      <a:t>ln20/√1-</a:t>
                    </a:r>
                    <a:r>
                      <a:rPr kumimoji="1" lang="en-US" altLang="zh-CN" sz="2000" b="1">
                        <a:solidFill>
                          <a:schemeClr val="accent2"/>
                        </a:solidFill>
                        <a:cs typeface="Times New Roman" panose="02020603050405020304" pitchFamily="18" charset="0"/>
                      </a:rPr>
                      <a:t>ξ</a:t>
                    </a:r>
                    <a:r>
                      <a:rPr kumimoji="1" lang="en-US" altLang="zh-CN" sz="2000" b="1" baseline="30000">
                        <a:solidFill>
                          <a:schemeClr val="accent2"/>
                        </a:solidFill>
                        <a:cs typeface="Times New Roman" panose="02020603050405020304" pitchFamily="18" charset="0"/>
                      </a:rPr>
                      <a:t>2</a:t>
                    </a:r>
                    <a:endParaRPr kumimoji="1" lang="en-US" altLang="zh-CN" sz="2000" b="1">
                      <a:solidFill>
                        <a:schemeClr val="accent2"/>
                      </a:solidFill>
                    </a:endParaRPr>
                  </a:p>
                </p:txBody>
              </p:sp>
              <p:sp>
                <p:nvSpPr>
                  <p:cNvPr id="46103" name="Line 14">
                    <a:extLst>
                      <a:ext uri="{FF2B5EF4-FFF2-40B4-BE49-F238E27FC236}">
                        <a16:creationId xmlns:a16="http://schemas.microsoft.com/office/drawing/2014/main" id="{8A57E633-9A29-4D5F-A49C-E9ED0E2F8A4E}"/>
                      </a:ext>
                    </a:extLst>
                  </p:cNvPr>
                  <p:cNvSpPr>
                    <a:spLocks noChangeShapeType="1"/>
                  </p:cNvSpPr>
                  <p:nvPr/>
                </p:nvSpPr>
                <p:spPr bwMode="auto">
                  <a:xfrm>
                    <a:off x="3114" y="3504"/>
                    <a:ext cx="288"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101" name="Line 15">
                  <a:extLst>
                    <a:ext uri="{FF2B5EF4-FFF2-40B4-BE49-F238E27FC236}">
                      <a16:creationId xmlns:a16="http://schemas.microsoft.com/office/drawing/2014/main" id="{4B086A30-6DBC-4550-8EEE-CA5E709DB289}"/>
                    </a:ext>
                  </a:extLst>
                </p:cNvPr>
                <p:cNvSpPr>
                  <a:spLocks noChangeShapeType="1"/>
                </p:cNvSpPr>
                <p:nvPr/>
              </p:nvSpPr>
              <p:spPr bwMode="auto">
                <a:xfrm>
                  <a:off x="2832" y="3680"/>
                  <a:ext cx="816"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099" name="Text Box 16">
                <a:extLst>
                  <a:ext uri="{FF2B5EF4-FFF2-40B4-BE49-F238E27FC236}">
                    <a16:creationId xmlns:a16="http://schemas.microsoft.com/office/drawing/2014/main" id="{1BA7AFAD-B4C2-4E82-B50F-3FA595CFD942}"/>
                  </a:ext>
                </a:extLst>
              </p:cNvPr>
              <p:cNvSpPr txBox="1">
                <a:spLocks noChangeArrowheads="1"/>
              </p:cNvSpPr>
              <p:nvPr/>
            </p:nvSpPr>
            <p:spPr bwMode="auto">
              <a:xfrm>
                <a:off x="3024" y="3744"/>
                <a:ext cx="432"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baseline="30000">
                    <a:solidFill>
                      <a:schemeClr val="accent2"/>
                    </a:solidFill>
                    <a:cs typeface="Times New Roman" panose="02020603050405020304" pitchFamily="18" charset="0"/>
                  </a:rPr>
                  <a:t>ξω</a:t>
                </a:r>
                <a:r>
                  <a:rPr kumimoji="1" lang="en-US" altLang="zh-CN" sz="2000" b="1" baseline="30000">
                    <a:solidFill>
                      <a:schemeClr val="accent2"/>
                    </a:solidFill>
                    <a:cs typeface="Times New Roman" panose="02020603050405020304" pitchFamily="18" charset="0"/>
                  </a:rPr>
                  <a:t>n</a:t>
                </a:r>
                <a:endParaRPr kumimoji="1" lang="en-US" altLang="zh-CN" b="1" baseline="30000">
                  <a:solidFill>
                    <a:schemeClr val="accent2"/>
                  </a:solidFill>
                  <a:cs typeface="Times New Roman" panose="02020603050405020304" pitchFamily="18" charset="0"/>
                </a:endParaRPr>
              </a:p>
            </p:txBody>
          </p:sp>
        </p:grpSp>
      </p:grpSp>
      <p:grpSp>
        <p:nvGrpSpPr>
          <p:cNvPr id="226321" name="Group 17">
            <a:extLst>
              <a:ext uri="{FF2B5EF4-FFF2-40B4-BE49-F238E27FC236}">
                <a16:creationId xmlns:a16="http://schemas.microsoft.com/office/drawing/2014/main" id="{1875F4A8-C0D7-4BDB-8F1B-E3C9BC518668}"/>
              </a:ext>
            </a:extLst>
          </p:cNvPr>
          <p:cNvGrpSpPr>
            <a:grpSpLocks/>
          </p:cNvGrpSpPr>
          <p:nvPr/>
        </p:nvGrpSpPr>
        <p:grpSpPr bwMode="auto">
          <a:xfrm>
            <a:off x="5795963" y="5373688"/>
            <a:ext cx="1520825" cy="812800"/>
            <a:chOff x="3464" y="3370"/>
            <a:chExt cx="760" cy="508"/>
          </a:xfrm>
        </p:grpSpPr>
        <p:sp>
          <p:nvSpPr>
            <p:cNvPr id="46090" name="Text Box 18">
              <a:extLst>
                <a:ext uri="{FF2B5EF4-FFF2-40B4-BE49-F238E27FC236}">
                  <a16:creationId xmlns:a16="http://schemas.microsoft.com/office/drawing/2014/main" id="{4E7C7725-12E9-4BA2-B71D-478FC0FFDCA8}"/>
                </a:ext>
              </a:extLst>
            </p:cNvPr>
            <p:cNvSpPr txBox="1">
              <a:spLocks noChangeArrowheads="1"/>
            </p:cNvSpPr>
            <p:nvPr/>
          </p:nvSpPr>
          <p:spPr bwMode="auto">
            <a:xfrm>
              <a:off x="3464" y="3428"/>
              <a:ext cx="33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accent2"/>
                  </a:solidFill>
                </a:rPr>
                <a:t>≈</a:t>
              </a:r>
            </a:p>
          </p:txBody>
        </p:sp>
        <p:grpSp>
          <p:nvGrpSpPr>
            <p:cNvPr id="46091" name="Group 19">
              <a:extLst>
                <a:ext uri="{FF2B5EF4-FFF2-40B4-BE49-F238E27FC236}">
                  <a16:creationId xmlns:a16="http://schemas.microsoft.com/office/drawing/2014/main" id="{BCD2648B-BFCD-4412-AC69-83F0B1576834}"/>
                </a:ext>
              </a:extLst>
            </p:cNvPr>
            <p:cNvGrpSpPr>
              <a:grpSpLocks/>
            </p:cNvGrpSpPr>
            <p:nvPr/>
          </p:nvGrpSpPr>
          <p:grpSpPr bwMode="auto">
            <a:xfrm>
              <a:off x="3752" y="3370"/>
              <a:ext cx="472" cy="508"/>
              <a:chOff x="3680" y="3350"/>
              <a:chExt cx="472" cy="508"/>
            </a:xfrm>
          </p:grpSpPr>
          <p:grpSp>
            <p:nvGrpSpPr>
              <p:cNvPr id="46092" name="Group 20">
                <a:extLst>
                  <a:ext uri="{FF2B5EF4-FFF2-40B4-BE49-F238E27FC236}">
                    <a16:creationId xmlns:a16="http://schemas.microsoft.com/office/drawing/2014/main" id="{0B6F9898-A0DB-44A0-A1FC-E1BD0F83B757}"/>
                  </a:ext>
                </a:extLst>
              </p:cNvPr>
              <p:cNvGrpSpPr>
                <a:grpSpLocks/>
              </p:cNvGrpSpPr>
              <p:nvPr/>
            </p:nvGrpSpPr>
            <p:grpSpPr bwMode="auto">
              <a:xfrm>
                <a:off x="3680" y="3584"/>
                <a:ext cx="448" cy="274"/>
                <a:chOff x="3680" y="3584"/>
                <a:chExt cx="448" cy="274"/>
              </a:xfrm>
            </p:grpSpPr>
            <p:sp>
              <p:nvSpPr>
                <p:cNvPr id="46094" name="Text Box 21">
                  <a:extLst>
                    <a:ext uri="{FF2B5EF4-FFF2-40B4-BE49-F238E27FC236}">
                      <a16:creationId xmlns:a16="http://schemas.microsoft.com/office/drawing/2014/main" id="{1D6708FD-2D42-432A-9255-564BA4288F11}"/>
                    </a:ext>
                  </a:extLst>
                </p:cNvPr>
                <p:cNvSpPr txBox="1">
                  <a:spLocks noChangeArrowheads="1"/>
                </p:cNvSpPr>
                <p:nvPr/>
              </p:nvSpPr>
              <p:spPr bwMode="auto">
                <a:xfrm>
                  <a:off x="3696" y="3600"/>
                  <a:ext cx="43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baseline="30000">
                      <a:solidFill>
                        <a:schemeClr val="accent2"/>
                      </a:solidFill>
                      <a:cs typeface="Times New Roman" panose="02020603050405020304" pitchFamily="18" charset="0"/>
                    </a:rPr>
                    <a:t>ξω</a:t>
                  </a:r>
                  <a:r>
                    <a:rPr kumimoji="1" lang="en-US" altLang="zh-CN" sz="2000" b="1" baseline="30000">
                      <a:solidFill>
                        <a:schemeClr val="accent2"/>
                      </a:solidFill>
                      <a:cs typeface="Times New Roman" panose="02020603050405020304" pitchFamily="18" charset="0"/>
                    </a:rPr>
                    <a:t>n</a:t>
                  </a:r>
                  <a:endParaRPr kumimoji="1" lang="en-US" altLang="zh-CN" sz="2400"/>
                </a:p>
              </p:txBody>
            </p:sp>
            <p:sp>
              <p:nvSpPr>
                <p:cNvPr id="46095" name="Line 22">
                  <a:extLst>
                    <a:ext uri="{FF2B5EF4-FFF2-40B4-BE49-F238E27FC236}">
                      <a16:creationId xmlns:a16="http://schemas.microsoft.com/office/drawing/2014/main" id="{EF0B16D1-190D-4867-9BBE-F1F28CEDD5C9}"/>
                    </a:ext>
                  </a:extLst>
                </p:cNvPr>
                <p:cNvSpPr>
                  <a:spLocks noChangeShapeType="1"/>
                </p:cNvSpPr>
                <p:nvPr/>
              </p:nvSpPr>
              <p:spPr bwMode="auto">
                <a:xfrm>
                  <a:off x="3680" y="3584"/>
                  <a:ext cx="384"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093" name="Text Box 23">
                <a:extLst>
                  <a:ext uri="{FF2B5EF4-FFF2-40B4-BE49-F238E27FC236}">
                    <a16:creationId xmlns:a16="http://schemas.microsoft.com/office/drawing/2014/main" id="{1548DD48-13E5-4B98-A6F9-BA4C36CEA74D}"/>
                  </a:ext>
                </a:extLst>
              </p:cNvPr>
              <p:cNvSpPr txBox="1">
                <a:spLocks noChangeArrowheads="1"/>
              </p:cNvSpPr>
              <p:nvPr/>
            </p:nvSpPr>
            <p:spPr bwMode="auto">
              <a:xfrm>
                <a:off x="3720" y="3350"/>
                <a:ext cx="4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dissolve">
                                      <p:cBhvr>
                                        <p:cTn id="7" dur="500"/>
                                        <p:tgtEl>
                                          <p:spTgt spid="226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26307"/>
                                        </p:tgtEl>
                                        <p:attrNameLst>
                                          <p:attrName>style.visibility</p:attrName>
                                        </p:attrNameLst>
                                      </p:cBhvr>
                                      <p:to>
                                        <p:strVal val="visible"/>
                                      </p:to>
                                    </p:set>
                                    <p:animEffect transition="in" filter="strips(downRight)">
                                      <p:cBhvr>
                                        <p:cTn id="12" dur="500"/>
                                        <p:tgtEl>
                                          <p:spTgt spid="226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26309"/>
                                        </p:tgtEl>
                                        <p:attrNameLst>
                                          <p:attrName>style.visibility</p:attrName>
                                        </p:attrNameLst>
                                      </p:cBhvr>
                                      <p:to>
                                        <p:strVal val="visible"/>
                                      </p:to>
                                    </p:set>
                                    <p:anim calcmode="lin" valueType="num">
                                      <p:cBhvr>
                                        <p:cTn id="17" dur="500" fill="hold"/>
                                        <p:tgtEl>
                                          <p:spTgt spid="226309"/>
                                        </p:tgtEl>
                                        <p:attrNameLst>
                                          <p:attrName>ppt_x</p:attrName>
                                        </p:attrNameLst>
                                      </p:cBhvr>
                                      <p:tavLst>
                                        <p:tav tm="0">
                                          <p:val>
                                            <p:strVal val="#ppt_x-#ppt_w/2"/>
                                          </p:val>
                                        </p:tav>
                                        <p:tav tm="100000">
                                          <p:val>
                                            <p:strVal val="#ppt_x"/>
                                          </p:val>
                                        </p:tav>
                                      </p:tavLst>
                                    </p:anim>
                                    <p:anim calcmode="lin" valueType="num">
                                      <p:cBhvr>
                                        <p:cTn id="18" dur="500" fill="hold"/>
                                        <p:tgtEl>
                                          <p:spTgt spid="226309"/>
                                        </p:tgtEl>
                                        <p:attrNameLst>
                                          <p:attrName>ppt_y</p:attrName>
                                        </p:attrNameLst>
                                      </p:cBhvr>
                                      <p:tavLst>
                                        <p:tav tm="0">
                                          <p:val>
                                            <p:strVal val="#ppt_y"/>
                                          </p:val>
                                        </p:tav>
                                        <p:tav tm="100000">
                                          <p:val>
                                            <p:strVal val="#ppt_y"/>
                                          </p:val>
                                        </p:tav>
                                      </p:tavLst>
                                    </p:anim>
                                    <p:anim calcmode="lin" valueType="num">
                                      <p:cBhvr>
                                        <p:cTn id="19" dur="500" fill="hold"/>
                                        <p:tgtEl>
                                          <p:spTgt spid="226309"/>
                                        </p:tgtEl>
                                        <p:attrNameLst>
                                          <p:attrName>ppt_w</p:attrName>
                                        </p:attrNameLst>
                                      </p:cBhvr>
                                      <p:tavLst>
                                        <p:tav tm="0">
                                          <p:val>
                                            <p:fltVal val="0"/>
                                          </p:val>
                                        </p:tav>
                                        <p:tav tm="100000">
                                          <p:val>
                                            <p:strVal val="#ppt_w"/>
                                          </p:val>
                                        </p:tav>
                                      </p:tavLst>
                                    </p:anim>
                                    <p:anim calcmode="lin" valueType="num">
                                      <p:cBhvr>
                                        <p:cTn id="20" dur="500" fill="hold"/>
                                        <p:tgtEl>
                                          <p:spTgt spid="22630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26308"/>
                                        </p:tgtEl>
                                        <p:attrNameLst>
                                          <p:attrName>style.visibility</p:attrName>
                                        </p:attrNameLst>
                                      </p:cBhvr>
                                      <p:to>
                                        <p:strVal val="visible"/>
                                      </p:to>
                                    </p:set>
                                    <p:anim calcmode="lin" valueType="num">
                                      <p:cBhvr>
                                        <p:cTn id="25" dur="500" fill="hold"/>
                                        <p:tgtEl>
                                          <p:spTgt spid="226308"/>
                                        </p:tgtEl>
                                        <p:attrNameLst>
                                          <p:attrName>ppt_x</p:attrName>
                                        </p:attrNameLst>
                                      </p:cBhvr>
                                      <p:tavLst>
                                        <p:tav tm="0">
                                          <p:val>
                                            <p:strVal val="#ppt_x-#ppt_w/2"/>
                                          </p:val>
                                        </p:tav>
                                        <p:tav tm="100000">
                                          <p:val>
                                            <p:strVal val="#ppt_x"/>
                                          </p:val>
                                        </p:tav>
                                      </p:tavLst>
                                    </p:anim>
                                    <p:anim calcmode="lin" valueType="num">
                                      <p:cBhvr>
                                        <p:cTn id="26" dur="500" fill="hold"/>
                                        <p:tgtEl>
                                          <p:spTgt spid="226308"/>
                                        </p:tgtEl>
                                        <p:attrNameLst>
                                          <p:attrName>ppt_y</p:attrName>
                                        </p:attrNameLst>
                                      </p:cBhvr>
                                      <p:tavLst>
                                        <p:tav tm="0">
                                          <p:val>
                                            <p:strVal val="#ppt_y"/>
                                          </p:val>
                                        </p:tav>
                                        <p:tav tm="100000">
                                          <p:val>
                                            <p:strVal val="#ppt_y"/>
                                          </p:val>
                                        </p:tav>
                                      </p:tavLst>
                                    </p:anim>
                                    <p:anim calcmode="lin" valueType="num">
                                      <p:cBhvr>
                                        <p:cTn id="27" dur="500" fill="hold"/>
                                        <p:tgtEl>
                                          <p:spTgt spid="226308"/>
                                        </p:tgtEl>
                                        <p:attrNameLst>
                                          <p:attrName>ppt_w</p:attrName>
                                        </p:attrNameLst>
                                      </p:cBhvr>
                                      <p:tavLst>
                                        <p:tav tm="0">
                                          <p:val>
                                            <p:fltVal val="0"/>
                                          </p:val>
                                        </p:tav>
                                        <p:tav tm="100000">
                                          <p:val>
                                            <p:strVal val="#ppt_w"/>
                                          </p:val>
                                        </p:tav>
                                      </p:tavLst>
                                    </p:anim>
                                    <p:anim calcmode="lin" valueType="num">
                                      <p:cBhvr>
                                        <p:cTn id="28" dur="500" fill="hold"/>
                                        <p:tgtEl>
                                          <p:spTgt spid="22630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2" fill="hold" grpId="0" nodeType="clickEffect">
                                  <p:stCondLst>
                                    <p:cond delay="0"/>
                                  </p:stCondLst>
                                  <p:iterate type="wd">
                                    <p:tmPct val="100000"/>
                                  </p:iterate>
                                  <p:childTnLst>
                                    <p:set>
                                      <p:cBhvr>
                                        <p:cTn id="32" dur="1" fill="hold">
                                          <p:stCondLst>
                                            <p:cond delay="0"/>
                                          </p:stCondLst>
                                        </p:cTn>
                                        <p:tgtEl>
                                          <p:spTgt spid="226310"/>
                                        </p:tgtEl>
                                        <p:attrNameLst>
                                          <p:attrName>style.visibility</p:attrName>
                                        </p:attrNameLst>
                                      </p:cBhvr>
                                      <p:to>
                                        <p:strVal val="visible"/>
                                      </p:to>
                                    </p:set>
                                    <p:animEffect transition="in" filter="slide(fromRight)">
                                      <p:cBhvr>
                                        <p:cTn id="33" dur="300"/>
                                        <p:tgtEl>
                                          <p:spTgt spid="2263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iterate type="wd">
                                    <p:tmPct val="100000"/>
                                  </p:iterate>
                                  <p:childTnLst>
                                    <p:set>
                                      <p:cBhvr>
                                        <p:cTn id="37" dur="1" fill="hold">
                                          <p:stCondLst>
                                            <p:cond delay="0"/>
                                          </p:stCondLst>
                                        </p:cTn>
                                        <p:tgtEl>
                                          <p:spTgt spid="226311"/>
                                        </p:tgtEl>
                                        <p:attrNameLst>
                                          <p:attrName>style.visibility</p:attrName>
                                        </p:attrNameLst>
                                      </p:cBhvr>
                                      <p:to>
                                        <p:strVal val="visible"/>
                                      </p:to>
                                    </p:set>
                                    <p:anim calcmode="lin" valueType="num">
                                      <p:cBhvr>
                                        <p:cTn id="38" dur="300" fill="hold"/>
                                        <p:tgtEl>
                                          <p:spTgt spid="226311"/>
                                        </p:tgtEl>
                                        <p:attrNameLst>
                                          <p:attrName>ppt_x</p:attrName>
                                        </p:attrNameLst>
                                      </p:cBhvr>
                                      <p:tavLst>
                                        <p:tav tm="0">
                                          <p:val>
                                            <p:strVal val="#ppt_x-#ppt_w/2"/>
                                          </p:val>
                                        </p:tav>
                                        <p:tav tm="100000">
                                          <p:val>
                                            <p:strVal val="#ppt_x"/>
                                          </p:val>
                                        </p:tav>
                                      </p:tavLst>
                                    </p:anim>
                                    <p:anim calcmode="lin" valueType="num">
                                      <p:cBhvr>
                                        <p:cTn id="39" dur="300" fill="hold"/>
                                        <p:tgtEl>
                                          <p:spTgt spid="226311"/>
                                        </p:tgtEl>
                                        <p:attrNameLst>
                                          <p:attrName>ppt_y</p:attrName>
                                        </p:attrNameLst>
                                      </p:cBhvr>
                                      <p:tavLst>
                                        <p:tav tm="0">
                                          <p:val>
                                            <p:strVal val="#ppt_y"/>
                                          </p:val>
                                        </p:tav>
                                        <p:tav tm="100000">
                                          <p:val>
                                            <p:strVal val="#ppt_y"/>
                                          </p:val>
                                        </p:tav>
                                      </p:tavLst>
                                    </p:anim>
                                    <p:anim calcmode="lin" valueType="num">
                                      <p:cBhvr>
                                        <p:cTn id="40" dur="300" fill="hold"/>
                                        <p:tgtEl>
                                          <p:spTgt spid="226311"/>
                                        </p:tgtEl>
                                        <p:attrNameLst>
                                          <p:attrName>ppt_w</p:attrName>
                                        </p:attrNameLst>
                                      </p:cBhvr>
                                      <p:tavLst>
                                        <p:tav tm="0">
                                          <p:val>
                                            <p:fltVal val="0"/>
                                          </p:val>
                                        </p:tav>
                                        <p:tav tm="100000">
                                          <p:val>
                                            <p:strVal val="#ppt_w"/>
                                          </p:val>
                                        </p:tav>
                                      </p:tavLst>
                                    </p:anim>
                                    <p:anim calcmode="lin" valueType="num">
                                      <p:cBhvr>
                                        <p:cTn id="41" dur="300" fill="hold"/>
                                        <p:tgtEl>
                                          <p:spTgt spid="226311"/>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26312"/>
                                        </p:tgtEl>
                                        <p:attrNameLst>
                                          <p:attrName>style.visibility</p:attrName>
                                        </p:attrNameLst>
                                      </p:cBhvr>
                                      <p:to>
                                        <p:strVal val="visible"/>
                                      </p:to>
                                    </p:set>
                                    <p:animEffect transition="in" filter="box(in)">
                                      <p:cBhvr>
                                        <p:cTn id="46" dur="500"/>
                                        <p:tgtEl>
                                          <p:spTgt spid="2263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nodeType="clickEffect">
                                  <p:stCondLst>
                                    <p:cond delay="0"/>
                                  </p:stCondLst>
                                  <p:childTnLst>
                                    <p:set>
                                      <p:cBhvr>
                                        <p:cTn id="50" dur="1" fill="hold">
                                          <p:stCondLst>
                                            <p:cond delay="0"/>
                                          </p:stCondLst>
                                        </p:cTn>
                                        <p:tgtEl>
                                          <p:spTgt spid="226321"/>
                                        </p:tgtEl>
                                        <p:attrNameLst>
                                          <p:attrName>style.visibility</p:attrName>
                                        </p:attrNameLst>
                                      </p:cBhvr>
                                      <p:to>
                                        <p:strVal val="visible"/>
                                      </p:to>
                                    </p:set>
                                    <p:anim calcmode="lin" valueType="num">
                                      <p:cBhvr>
                                        <p:cTn id="51" dur="1000" fill="hold"/>
                                        <p:tgtEl>
                                          <p:spTgt spid="226321"/>
                                        </p:tgtEl>
                                        <p:attrNameLst>
                                          <p:attrName>ppt_w</p:attrName>
                                        </p:attrNameLst>
                                      </p:cBhvr>
                                      <p:tavLst>
                                        <p:tav tm="0">
                                          <p:val>
                                            <p:fltVal val="0"/>
                                          </p:val>
                                        </p:tav>
                                        <p:tav tm="100000">
                                          <p:val>
                                            <p:strVal val="#ppt_w"/>
                                          </p:val>
                                        </p:tav>
                                      </p:tavLst>
                                    </p:anim>
                                    <p:anim calcmode="lin" valueType="num">
                                      <p:cBhvr>
                                        <p:cTn id="52" dur="1000" fill="hold"/>
                                        <p:tgtEl>
                                          <p:spTgt spid="226321"/>
                                        </p:tgtEl>
                                        <p:attrNameLst>
                                          <p:attrName>ppt_h</p:attrName>
                                        </p:attrNameLst>
                                      </p:cBhvr>
                                      <p:tavLst>
                                        <p:tav tm="0">
                                          <p:val>
                                            <p:fltVal val="0"/>
                                          </p:val>
                                        </p:tav>
                                        <p:tav tm="100000">
                                          <p:val>
                                            <p:strVal val="#ppt_h"/>
                                          </p:val>
                                        </p:tav>
                                      </p:tavLst>
                                    </p:anim>
                                    <p:anim calcmode="lin" valueType="num">
                                      <p:cBhvr>
                                        <p:cTn id="53" dur="1000" fill="hold"/>
                                        <p:tgtEl>
                                          <p:spTgt spid="22632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263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utoUpdateAnimBg="0"/>
      <p:bldP spid="226310" grpId="0" autoUpdateAnimBg="0"/>
      <p:bldP spid="22631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Object 2">
            <a:extLst>
              <a:ext uri="{FF2B5EF4-FFF2-40B4-BE49-F238E27FC236}">
                <a16:creationId xmlns:a16="http://schemas.microsoft.com/office/drawing/2014/main" id="{46759AF4-1563-4EAD-96FE-30D603E55C7C}"/>
              </a:ext>
            </a:extLst>
          </p:cNvPr>
          <p:cNvGraphicFramePr>
            <a:graphicFrameLocks noChangeAspect="1"/>
          </p:cNvGraphicFramePr>
          <p:nvPr/>
        </p:nvGraphicFramePr>
        <p:xfrm>
          <a:off x="5486400" y="228600"/>
          <a:ext cx="3657600" cy="2095500"/>
        </p:xfrm>
        <a:graphic>
          <a:graphicData uri="http://schemas.openxmlformats.org/presentationml/2006/ole">
            <mc:AlternateContent xmlns:mc="http://schemas.openxmlformats.org/markup-compatibility/2006">
              <mc:Choice xmlns:v="urn:schemas-microsoft-com:vml" Requires="v">
                <p:oleObj spid="_x0000_s43201" name="位图图像" r:id="rId3" imgW="3657143" imgH="2095793" progId="Paint.Picture">
                  <p:embed/>
                </p:oleObj>
              </mc:Choice>
              <mc:Fallback>
                <p:oleObj name="位图图像" r:id="rId3" imgW="3657143" imgH="209579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28600"/>
                        <a:ext cx="36576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Rectangle 3">
            <a:extLst>
              <a:ext uri="{FF2B5EF4-FFF2-40B4-BE49-F238E27FC236}">
                <a16:creationId xmlns:a16="http://schemas.microsoft.com/office/drawing/2014/main" id="{2E93B68B-BD0A-4626-B9E2-2239F92A8161}"/>
              </a:ext>
            </a:extLst>
          </p:cNvPr>
          <p:cNvSpPr>
            <a:spLocks noChangeArrowheads="1"/>
          </p:cNvSpPr>
          <p:nvPr/>
        </p:nvSpPr>
        <p:spPr bwMode="auto">
          <a:xfrm>
            <a:off x="0" y="152400"/>
            <a:ext cx="5486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dirty="0"/>
              <a:t>  </a:t>
            </a:r>
            <a:r>
              <a:rPr lang="zh-CN" altLang="en-US" dirty="0"/>
              <a:t>例</a:t>
            </a:r>
            <a:r>
              <a:rPr lang="en-US" altLang="zh-CN" dirty="0"/>
              <a:t>2</a:t>
            </a:r>
            <a:r>
              <a:rPr lang="zh-CN" altLang="en-US" dirty="0"/>
              <a:t>  已知系统的方块图如图所示。要求系统的性能指标为</a:t>
            </a:r>
            <a:r>
              <a:rPr lang="zh-CN" altLang="en-US" dirty="0">
                <a:sym typeface="Symbol" panose="05050102010706020507" pitchFamily="18" charset="2"/>
              </a:rPr>
              <a:t></a:t>
            </a:r>
            <a:r>
              <a:rPr lang="en-US" altLang="zh-CN" baseline="-25000" dirty="0">
                <a:sym typeface="Symbol" panose="05050102010706020507" pitchFamily="18" charset="2"/>
              </a:rPr>
              <a:t>p</a:t>
            </a:r>
            <a:r>
              <a:rPr lang="zh-CN" altLang="en-US" dirty="0"/>
              <a:t>＝</a:t>
            </a:r>
            <a:r>
              <a:rPr lang="en-US" altLang="zh-CN" dirty="0"/>
              <a:t>20%</a:t>
            </a:r>
            <a:r>
              <a:rPr lang="zh-CN" altLang="en-US" dirty="0"/>
              <a:t>，</a:t>
            </a:r>
            <a:r>
              <a:rPr lang="en-US" altLang="zh-CN" dirty="0" err="1"/>
              <a:t>t</a:t>
            </a:r>
            <a:r>
              <a:rPr lang="en-US" altLang="zh-CN" baseline="-25000" dirty="0" err="1"/>
              <a:t>p</a:t>
            </a:r>
            <a:r>
              <a:rPr lang="zh-CN" altLang="en-US" dirty="0"/>
              <a:t>＝</a:t>
            </a:r>
            <a:r>
              <a:rPr lang="en-US" altLang="zh-CN" dirty="0"/>
              <a:t>1</a:t>
            </a:r>
            <a:r>
              <a:rPr lang="zh-CN" altLang="en-US" dirty="0"/>
              <a:t>秒。试确定系统的</a:t>
            </a:r>
            <a:r>
              <a:rPr lang="en-US" altLang="zh-CN" dirty="0"/>
              <a:t>K</a:t>
            </a:r>
            <a:r>
              <a:rPr lang="zh-CN" altLang="en-US" dirty="0"/>
              <a:t>值和</a:t>
            </a:r>
            <a:r>
              <a:rPr lang="en-US" altLang="zh-CN" dirty="0"/>
              <a:t>A</a:t>
            </a:r>
            <a:r>
              <a:rPr lang="zh-CN" altLang="en-US" dirty="0"/>
              <a:t>值，并计算过渡过程的特征量</a:t>
            </a:r>
            <a:r>
              <a:rPr lang="en-US" altLang="zh-CN" dirty="0"/>
              <a:t>t</a:t>
            </a:r>
            <a:r>
              <a:rPr lang="en-US" altLang="zh-CN" baseline="-25000" dirty="0"/>
              <a:t>r </a:t>
            </a:r>
            <a:r>
              <a:rPr lang="zh-CN" altLang="en-US" dirty="0"/>
              <a:t>、</a:t>
            </a:r>
            <a:r>
              <a:rPr lang="zh-CN" altLang="en-US" baseline="-25000" dirty="0"/>
              <a:t> </a:t>
            </a:r>
            <a:r>
              <a:rPr lang="en-US" altLang="zh-CN" dirty="0" err="1"/>
              <a:t>t</a:t>
            </a:r>
            <a:r>
              <a:rPr lang="en-US" altLang="zh-CN" baseline="-25000" dirty="0" err="1"/>
              <a:t>s</a:t>
            </a:r>
            <a:r>
              <a:rPr lang="zh-CN" altLang="en-US" dirty="0"/>
              <a:t>（</a:t>
            </a:r>
            <a:r>
              <a:rPr lang="el-GR" altLang="zh-CN" dirty="0"/>
              <a:t>Δ</a:t>
            </a:r>
            <a:r>
              <a:rPr lang="en-US" altLang="zh-CN" dirty="0"/>
              <a:t>=0.05</a:t>
            </a:r>
            <a:r>
              <a:rPr lang="zh-CN" altLang="en-US" dirty="0"/>
              <a:t>）值。</a:t>
            </a:r>
          </a:p>
        </p:txBody>
      </p:sp>
      <p:sp>
        <p:nvSpPr>
          <p:cNvPr id="206852" name="Rectangle 4">
            <a:extLst>
              <a:ext uri="{FF2B5EF4-FFF2-40B4-BE49-F238E27FC236}">
                <a16:creationId xmlns:a16="http://schemas.microsoft.com/office/drawing/2014/main" id="{9AB9C851-E019-411A-BD5B-4B28A3FA9CB8}"/>
              </a:ext>
            </a:extLst>
          </p:cNvPr>
          <p:cNvSpPr>
            <a:spLocks noChangeArrowheads="1"/>
          </p:cNvSpPr>
          <p:nvPr/>
        </p:nvSpPr>
        <p:spPr bwMode="auto">
          <a:xfrm>
            <a:off x="0" y="3429000"/>
            <a:ext cx="518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与具有标准形式的传递函数相比较得</a:t>
            </a:r>
          </a:p>
        </p:txBody>
      </p:sp>
      <p:sp>
        <p:nvSpPr>
          <p:cNvPr id="206853" name="Rectangle 5">
            <a:extLst>
              <a:ext uri="{FF2B5EF4-FFF2-40B4-BE49-F238E27FC236}">
                <a16:creationId xmlns:a16="http://schemas.microsoft.com/office/drawing/2014/main" id="{16F1DA0A-F7A7-4B30-B4E8-3CB252B5691F}"/>
              </a:ext>
            </a:extLst>
          </p:cNvPr>
          <p:cNvSpPr>
            <a:spLocks noChangeArrowheads="1"/>
          </p:cNvSpPr>
          <p:nvPr/>
        </p:nvSpPr>
        <p:spPr bwMode="auto">
          <a:xfrm>
            <a:off x="152400" y="4800600"/>
            <a:ext cx="593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首先由给定的</a:t>
            </a:r>
            <a:r>
              <a:rPr lang="zh-CN" altLang="en-US">
                <a:sym typeface="Symbol" panose="05050102010706020507" pitchFamily="18" charset="2"/>
              </a:rPr>
              <a:t></a:t>
            </a:r>
            <a:r>
              <a:rPr lang="en-US" altLang="zh-CN" baseline="-25000">
                <a:sym typeface="Symbol" panose="05050102010706020507" pitchFamily="18" charset="2"/>
              </a:rPr>
              <a:t>p</a:t>
            </a:r>
            <a:r>
              <a:rPr lang="zh-CN" altLang="en-US"/>
              <a:t>求取相应的阻尼比</a:t>
            </a:r>
            <a:r>
              <a:rPr lang="zh-CN" altLang="en-US">
                <a:sym typeface="Symbol" panose="05050102010706020507" pitchFamily="18" charset="2"/>
              </a:rPr>
              <a:t></a:t>
            </a:r>
            <a:r>
              <a:rPr lang="zh-CN" altLang="en-US"/>
              <a:t>，即由</a:t>
            </a:r>
          </a:p>
        </p:txBody>
      </p:sp>
      <p:sp>
        <p:nvSpPr>
          <p:cNvPr id="206854" name="Rectangle 6">
            <a:extLst>
              <a:ext uri="{FF2B5EF4-FFF2-40B4-BE49-F238E27FC236}">
                <a16:creationId xmlns:a16="http://schemas.microsoft.com/office/drawing/2014/main" id="{C88EF393-72B6-47AB-A499-FFC2903A9EF9}"/>
              </a:ext>
            </a:extLst>
          </p:cNvPr>
          <p:cNvSpPr>
            <a:spLocks noChangeArrowheads="1"/>
          </p:cNvSpPr>
          <p:nvPr/>
        </p:nvSpPr>
        <p:spPr bwMode="auto">
          <a:xfrm>
            <a:off x="762000" y="6400800"/>
            <a:ext cx="2103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解得</a:t>
            </a:r>
            <a:r>
              <a:rPr lang="zh-CN" altLang="en-US">
                <a:sym typeface="Symbol" panose="05050102010706020507" pitchFamily="18" charset="2"/>
              </a:rPr>
              <a:t>＝</a:t>
            </a:r>
            <a:r>
              <a:rPr lang="en-US" altLang="zh-CN">
                <a:sym typeface="Symbol" panose="05050102010706020507" pitchFamily="18" charset="2"/>
              </a:rPr>
              <a:t>0.456</a:t>
            </a:r>
          </a:p>
        </p:txBody>
      </p:sp>
      <p:graphicFrame>
        <p:nvGraphicFramePr>
          <p:cNvPr id="206855" name="Object 7">
            <a:extLst>
              <a:ext uri="{FF2B5EF4-FFF2-40B4-BE49-F238E27FC236}">
                <a16:creationId xmlns:a16="http://schemas.microsoft.com/office/drawing/2014/main" id="{068785CF-DA36-402F-81FE-23C1D321698D}"/>
              </a:ext>
            </a:extLst>
          </p:cNvPr>
          <p:cNvGraphicFramePr>
            <a:graphicFrameLocks noChangeAspect="1"/>
          </p:cNvGraphicFramePr>
          <p:nvPr>
            <p:extLst>
              <p:ext uri="{D42A27DB-BD31-4B8C-83A1-F6EECF244321}">
                <p14:modId xmlns:p14="http://schemas.microsoft.com/office/powerpoint/2010/main" val="3579368867"/>
              </p:ext>
            </p:extLst>
          </p:nvPr>
        </p:nvGraphicFramePr>
        <p:xfrm>
          <a:off x="1189038" y="2216150"/>
          <a:ext cx="3533775" cy="1157288"/>
        </p:xfrm>
        <a:graphic>
          <a:graphicData uri="http://schemas.openxmlformats.org/presentationml/2006/ole">
            <mc:AlternateContent xmlns:mc="http://schemas.openxmlformats.org/markup-compatibility/2006">
              <mc:Choice xmlns:v="urn:schemas-microsoft-com:vml" Requires="v">
                <p:oleObj spid="_x0000_s43202" name="Equation" r:id="rId5" imgW="1612800" imgH="419040" progId="Equation.DSMT4">
                  <p:embed/>
                </p:oleObj>
              </mc:Choice>
              <mc:Fallback>
                <p:oleObj name="Equation" r:id="rId5" imgW="1612800" imgH="419040" progId="Equation.DSMT4">
                  <p:embed/>
                  <p:pic>
                    <p:nvPicPr>
                      <p:cNvPr id="0" name="Object 7"/>
                      <p:cNvPicPr>
                        <a:picLocks noChangeAspect="1" noChangeArrowheads="1"/>
                      </p:cNvPicPr>
                      <p:nvPr/>
                    </p:nvPicPr>
                    <p:blipFill>
                      <a:blip r:embed="rId6"/>
                      <a:srcRect/>
                      <a:stretch>
                        <a:fillRect/>
                      </a:stretch>
                    </p:blipFill>
                    <p:spPr bwMode="auto">
                      <a:xfrm>
                        <a:off x="1189038" y="2216150"/>
                        <a:ext cx="3533775"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6" name="Object 8">
            <a:extLst>
              <a:ext uri="{FF2B5EF4-FFF2-40B4-BE49-F238E27FC236}">
                <a16:creationId xmlns:a16="http://schemas.microsoft.com/office/drawing/2014/main" id="{55013BCE-428C-4B28-B6E5-A5F9172AFEE9}"/>
              </a:ext>
            </a:extLst>
          </p:cNvPr>
          <p:cNvGraphicFramePr>
            <a:graphicFrameLocks noChangeAspect="1"/>
          </p:cNvGraphicFramePr>
          <p:nvPr>
            <p:extLst>
              <p:ext uri="{D42A27DB-BD31-4B8C-83A1-F6EECF244321}">
                <p14:modId xmlns:p14="http://schemas.microsoft.com/office/powerpoint/2010/main" val="872051230"/>
              </p:ext>
            </p:extLst>
          </p:nvPr>
        </p:nvGraphicFramePr>
        <p:xfrm>
          <a:off x="1331913" y="3940176"/>
          <a:ext cx="1489075" cy="763588"/>
        </p:xfrm>
        <a:graphic>
          <a:graphicData uri="http://schemas.openxmlformats.org/presentationml/2006/ole">
            <mc:AlternateContent xmlns:mc="http://schemas.openxmlformats.org/markup-compatibility/2006">
              <mc:Choice xmlns:v="urn:schemas-microsoft-com:vml" Requires="v">
                <p:oleObj spid="_x0000_s43203" name="Equation" r:id="rId7" imgW="596880" imgH="253800" progId="Equation.DSMT4">
                  <p:embed/>
                </p:oleObj>
              </mc:Choice>
              <mc:Fallback>
                <p:oleObj name="Equation" r:id="rId7" imgW="596880" imgH="253800" progId="Equation.DSMT4">
                  <p:embed/>
                  <p:pic>
                    <p:nvPicPr>
                      <p:cNvPr id="0" name="Object 8"/>
                      <p:cNvPicPr>
                        <a:picLocks noChangeAspect="1" noChangeArrowheads="1"/>
                      </p:cNvPicPr>
                      <p:nvPr/>
                    </p:nvPicPr>
                    <p:blipFill>
                      <a:blip r:embed="rId8"/>
                      <a:srcRect/>
                      <a:stretch>
                        <a:fillRect/>
                      </a:stretch>
                    </p:blipFill>
                    <p:spPr bwMode="auto">
                      <a:xfrm>
                        <a:off x="1331913" y="3940176"/>
                        <a:ext cx="1489075" cy="763588"/>
                      </a:xfrm>
                      <a:prstGeom prst="rect">
                        <a:avLst/>
                      </a:prstGeom>
                      <a:noFill/>
                      <a:ln>
                        <a:noFill/>
                      </a:ln>
                      <a:effectLst/>
                      <a:extLst/>
                    </p:spPr>
                  </p:pic>
                </p:oleObj>
              </mc:Fallback>
            </mc:AlternateContent>
          </a:graphicData>
        </a:graphic>
      </p:graphicFrame>
      <p:graphicFrame>
        <p:nvGraphicFramePr>
          <p:cNvPr id="206857" name="Object 9">
            <a:extLst>
              <a:ext uri="{FF2B5EF4-FFF2-40B4-BE49-F238E27FC236}">
                <a16:creationId xmlns:a16="http://schemas.microsoft.com/office/drawing/2014/main" id="{E624FB3F-BB7E-4548-BF78-3541239EB21B}"/>
              </a:ext>
            </a:extLst>
          </p:cNvPr>
          <p:cNvGraphicFramePr>
            <a:graphicFrameLocks noChangeAspect="1"/>
          </p:cNvGraphicFramePr>
          <p:nvPr>
            <p:extLst>
              <p:ext uri="{D42A27DB-BD31-4B8C-83A1-F6EECF244321}">
                <p14:modId xmlns:p14="http://schemas.microsoft.com/office/powerpoint/2010/main" val="3258012328"/>
              </p:ext>
            </p:extLst>
          </p:nvPr>
        </p:nvGraphicFramePr>
        <p:xfrm>
          <a:off x="3935121" y="3909527"/>
          <a:ext cx="2387893" cy="794236"/>
        </p:xfrm>
        <a:graphic>
          <a:graphicData uri="http://schemas.openxmlformats.org/presentationml/2006/ole">
            <mc:AlternateContent xmlns:mc="http://schemas.openxmlformats.org/markup-compatibility/2006">
              <mc:Choice xmlns:v="urn:schemas-microsoft-com:vml" Requires="v">
                <p:oleObj spid="_x0000_s43204" name="Equation" r:id="rId9" imgW="901440" imgH="228600" progId="Equation.DSMT4">
                  <p:embed/>
                </p:oleObj>
              </mc:Choice>
              <mc:Fallback>
                <p:oleObj name="Equation" r:id="rId9" imgW="901440" imgH="228600" progId="Equation.DSMT4">
                  <p:embed/>
                  <p:pic>
                    <p:nvPicPr>
                      <p:cNvPr id="0" name="Object 9"/>
                      <p:cNvPicPr>
                        <a:picLocks noChangeAspect="1" noChangeArrowheads="1"/>
                      </p:cNvPicPr>
                      <p:nvPr/>
                    </p:nvPicPr>
                    <p:blipFill>
                      <a:blip r:embed="rId10"/>
                      <a:srcRect/>
                      <a:stretch>
                        <a:fillRect/>
                      </a:stretch>
                    </p:blipFill>
                    <p:spPr bwMode="auto">
                      <a:xfrm>
                        <a:off x="3935121" y="3909527"/>
                        <a:ext cx="2387893" cy="794236"/>
                      </a:xfrm>
                      <a:prstGeom prst="rect">
                        <a:avLst/>
                      </a:prstGeom>
                      <a:noFill/>
                      <a:ln>
                        <a:noFill/>
                      </a:ln>
                      <a:effectLst/>
                      <a:extLst/>
                    </p:spPr>
                  </p:pic>
                </p:oleObj>
              </mc:Fallback>
            </mc:AlternateContent>
          </a:graphicData>
        </a:graphic>
      </p:graphicFrame>
      <p:sp>
        <p:nvSpPr>
          <p:cNvPr id="206858" name="Rectangle 10">
            <a:extLst>
              <a:ext uri="{FF2B5EF4-FFF2-40B4-BE49-F238E27FC236}">
                <a16:creationId xmlns:a16="http://schemas.microsoft.com/office/drawing/2014/main" id="{D4E271B6-622A-48D5-884C-58893A39B3AF}"/>
              </a:ext>
            </a:extLst>
          </p:cNvPr>
          <p:cNvSpPr>
            <a:spLocks noChangeArrowheads="1"/>
          </p:cNvSpPr>
          <p:nvPr/>
        </p:nvSpPr>
        <p:spPr bwMode="auto">
          <a:xfrm>
            <a:off x="3124200" y="4114800"/>
            <a:ext cx="49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及</a:t>
            </a:r>
          </a:p>
        </p:txBody>
      </p:sp>
      <p:graphicFrame>
        <p:nvGraphicFramePr>
          <p:cNvPr id="206859" name="Object 11">
            <a:extLst>
              <a:ext uri="{FF2B5EF4-FFF2-40B4-BE49-F238E27FC236}">
                <a16:creationId xmlns:a16="http://schemas.microsoft.com/office/drawing/2014/main" id="{53C744B7-E306-4D2E-8991-A4579707BE2B}"/>
              </a:ext>
            </a:extLst>
          </p:cNvPr>
          <p:cNvGraphicFramePr>
            <a:graphicFrameLocks noChangeAspect="1"/>
          </p:cNvGraphicFramePr>
          <p:nvPr>
            <p:extLst>
              <p:ext uri="{D42A27DB-BD31-4B8C-83A1-F6EECF244321}">
                <p14:modId xmlns:p14="http://schemas.microsoft.com/office/powerpoint/2010/main" val="2083696919"/>
              </p:ext>
            </p:extLst>
          </p:nvPr>
        </p:nvGraphicFramePr>
        <p:xfrm>
          <a:off x="2743200" y="5354636"/>
          <a:ext cx="4159250" cy="1222375"/>
        </p:xfrm>
        <a:graphic>
          <a:graphicData uri="http://schemas.openxmlformats.org/presentationml/2006/ole">
            <mc:AlternateContent xmlns:mc="http://schemas.openxmlformats.org/markup-compatibility/2006">
              <mc:Choice xmlns:v="urn:schemas-microsoft-com:vml" Requires="v">
                <p:oleObj spid="_x0000_s43205" name="Equation" r:id="rId11" imgW="1917360" imgH="469800" progId="Equation.DSMT4">
                  <p:embed/>
                </p:oleObj>
              </mc:Choice>
              <mc:Fallback>
                <p:oleObj name="Equation" r:id="rId11" imgW="1917360" imgH="469800" progId="Equation.DSMT4">
                  <p:embed/>
                  <p:pic>
                    <p:nvPicPr>
                      <p:cNvPr id="0" name="Object 11"/>
                      <p:cNvPicPr>
                        <a:picLocks noChangeAspect="1" noChangeArrowheads="1"/>
                      </p:cNvPicPr>
                      <p:nvPr/>
                    </p:nvPicPr>
                    <p:blipFill>
                      <a:blip r:embed="rId12"/>
                      <a:srcRect/>
                      <a:stretch>
                        <a:fillRect/>
                      </a:stretch>
                    </p:blipFill>
                    <p:spPr bwMode="auto">
                      <a:xfrm>
                        <a:off x="2743200" y="5354636"/>
                        <a:ext cx="41592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0" name="Rectangle 12">
            <a:extLst>
              <a:ext uri="{FF2B5EF4-FFF2-40B4-BE49-F238E27FC236}">
                <a16:creationId xmlns:a16="http://schemas.microsoft.com/office/drawing/2014/main" id="{997455C1-41AC-4B0E-87F6-BCA21808FF10}"/>
              </a:ext>
            </a:extLst>
          </p:cNvPr>
          <p:cNvSpPr>
            <a:spLocks noChangeArrowheads="1"/>
          </p:cNvSpPr>
          <p:nvPr/>
        </p:nvSpPr>
        <p:spPr bwMode="auto">
          <a:xfrm>
            <a:off x="0" y="18288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t>解：闭环传递函数为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box(in)">
                                      <p:cBhvr>
                                        <p:cTn id="7" dur="500"/>
                                        <p:tgtEl>
                                          <p:spTgt spid="206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6860">
                                            <p:txEl>
                                              <p:pRg st="0" end="0"/>
                                            </p:txEl>
                                          </p:spTgt>
                                        </p:tgtEl>
                                        <p:attrNameLst>
                                          <p:attrName>style.visibility</p:attrName>
                                        </p:attrNameLst>
                                      </p:cBhvr>
                                      <p:to>
                                        <p:strVal val="visible"/>
                                      </p:to>
                                    </p:set>
                                    <p:animEffect transition="in" filter="box(in)">
                                      <p:cBhvr>
                                        <p:cTn id="12" dur="500"/>
                                        <p:tgtEl>
                                          <p:spTgt spid="2068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6855"/>
                                        </p:tgtEl>
                                        <p:attrNameLst>
                                          <p:attrName>style.visibility</p:attrName>
                                        </p:attrNameLst>
                                      </p:cBhvr>
                                      <p:to>
                                        <p:strVal val="visible"/>
                                      </p:to>
                                    </p:set>
                                    <p:animEffect transition="in" filter="box(in)">
                                      <p:cBhvr>
                                        <p:cTn id="17" dur="500"/>
                                        <p:tgtEl>
                                          <p:spTgt spid="206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6852">
                                            <p:txEl>
                                              <p:pRg st="0" end="0"/>
                                            </p:txEl>
                                          </p:spTgt>
                                        </p:tgtEl>
                                        <p:attrNameLst>
                                          <p:attrName>style.visibility</p:attrName>
                                        </p:attrNameLst>
                                      </p:cBhvr>
                                      <p:to>
                                        <p:strVal val="visible"/>
                                      </p:to>
                                    </p:set>
                                    <p:animEffect transition="in" filter="box(in)">
                                      <p:cBhvr>
                                        <p:cTn id="22" dur="500"/>
                                        <p:tgtEl>
                                          <p:spTgt spid="20685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6856"/>
                                        </p:tgtEl>
                                        <p:attrNameLst>
                                          <p:attrName>style.visibility</p:attrName>
                                        </p:attrNameLst>
                                      </p:cBhvr>
                                      <p:to>
                                        <p:strVal val="visible"/>
                                      </p:to>
                                    </p:set>
                                    <p:animEffect transition="in" filter="box(in)">
                                      <p:cBhvr>
                                        <p:cTn id="27" dur="500"/>
                                        <p:tgtEl>
                                          <p:spTgt spid="206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6858">
                                            <p:txEl>
                                              <p:pRg st="0" end="0"/>
                                            </p:txEl>
                                          </p:spTgt>
                                        </p:tgtEl>
                                        <p:attrNameLst>
                                          <p:attrName>style.visibility</p:attrName>
                                        </p:attrNameLst>
                                      </p:cBhvr>
                                      <p:to>
                                        <p:strVal val="visible"/>
                                      </p:to>
                                    </p:set>
                                    <p:animEffect transition="in" filter="box(in)">
                                      <p:cBhvr>
                                        <p:cTn id="32" dur="500"/>
                                        <p:tgtEl>
                                          <p:spTgt spid="20685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06857"/>
                                        </p:tgtEl>
                                        <p:attrNameLst>
                                          <p:attrName>style.visibility</p:attrName>
                                        </p:attrNameLst>
                                      </p:cBhvr>
                                      <p:to>
                                        <p:strVal val="visible"/>
                                      </p:to>
                                    </p:set>
                                    <p:animEffect transition="in" filter="box(in)">
                                      <p:cBhvr>
                                        <p:cTn id="37" dur="500"/>
                                        <p:tgtEl>
                                          <p:spTgt spid="2068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6853">
                                            <p:txEl>
                                              <p:pRg st="0" end="0"/>
                                            </p:txEl>
                                          </p:spTgt>
                                        </p:tgtEl>
                                        <p:attrNameLst>
                                          <p:attrName>style.visibility</p:attrName>
                                        </p:attrNameLst>
                                      </p:cBhvr>
                                      <p:to>
                                        <p:strVal val="visible"/>
                                      </p:to>
                                    </p:set>
                                    <p:animEffect transition="in" filter="box(in)">
                                      <p:cBhvr>
                                        <p:cTn id="42" dur="500"/>
                                        <p:tgtEl>
                                          <p:spTgt spid="20685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06859"/>
                                        </p:tgtEl>
                                        <p:attrNameLst>
                                          <p:attrName>style.visibility</p:attrName>
                                        </p:attrNameLst>
                                      </p:cBhvr>
                                      <p:to>
                                        <p:strVal val="visible"/>
                                      </p:to>
                                    </p:set>
                                    <p:animEffect transition="in" filter="box(in)">
                                      <p:cBhvr>
                                        <p:cTn id="47" dur="500"/>
                                        <p:tgtEl>
                                          <p:spTgt spid="2068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6854">
                                            <p:txEl>
                                              <p:pRg st="0" end="0"/>
                                            </p:txEl>
                                          </p:spTgt>
                                        </p:tgtEl>
                                        <p:attrNameLst>
                                          <p:attrName>style.visibility</p:attrName>
                                        </p:attrNameLst>
                                      </p:cBhvr>
                                      <p:to>
                                        <p:strVal val="visible"/>
                                      </p:to>
                                    </p:set>
                                    <p:animEffect transition="in" filter="box(in)">
                                      <p:cBhvr>
                                        <p:cTn id="52" dur="500"/>
                                        <p:tgtEl>
                                          <p:spTgt spid="2068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build="p" autoUpdateAnimBg="0"/>
      <p:bldP spid="206853" grpId="0" build="p" autoUpdateAnimBg="0"/>
      <p:bldP spid="206854" grpId="0" build="p" autoUpdateAnimBg="0"/>
      <p:bldP spid="206858" grpId="0" build="p" autoUpdateAnimBg="0"/>
      <p:bldP spid="20686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29CA5885-5D18-4E5F-A740-AE877E0C9E69}"/>
              </a:ext>
            </a:extLst>
          </p:cNvPr>
          <p:cNvSpPr>
            <a:spLocks noChangeArrowheads="1"/>
          </p:cNvSpPr>
          <p:nvPr/>
        </p:nvSpPr>
        <p:spPr bwMode="auto">
          <a:xfrm>
            <a:off x="0" y="0"/>
            <a:ext cx="7726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其次由已知条件</a:t>
            </a:r>
            <a:r>
              <a:rPr lang="en-US" altLang="zh-CN"/>
              <a:t>t</a:t>
            </a:r>
            <a:r>
              <a:rPr lang="en-US" altLang="zh-CN" baseline="-25000"/>
              <a:t>p</a:t>
            </a:r>
            <a:r>
              <a:rPr lang="zh-CN" altLang="en-US"/>
              <a:t>＝</a:t>
            </a:r>
            <a:r>
              <a:rPr lang="en-US" altLang="zh-CN"/>
              <a:t>1</a:t>
            </a:r>
            <a:r>
              <a:rPr lang="zh-CN" altLang="en-US"/>
              <a:t>求取无阻尼自然振荡频率</a:t>
            </a:r>
            <a:r>
              <a:rPr lang="zh-CN" altLang="en-US">
                <a:sym typeface="Symbol" panose="05050102010706020507" pitchFamily="18" charset="2"/>
              </a:rPr>
              <a:t></a:t>
            </a:r>
            <a:r>
              <a:rPr lang="en-US" altLang="zh-CN" baseline="-25000">
                <a:sym typeface="Symbol" panose="05050102010706020507" pitchFamily="18" charset="2"/>
              </a:rPr>
              <a:t>n</a:t>
            </a:r>
            <a:r>
              <a:rPr lang="zh-CN" altLang="en-US"/>
              <a:t>，即由</a:t>
            </a:r>
          </a:p>
        </p:txBody>
      </p:sp>
      <p:sp>
        <p:nvSpPr>
          <p:cNvPr id="207875" name="Rectangle 3">
            <a:extLst>
              <a:ext uri="{FF2B5EF4-FFF2-40B4-BE49-F238E27FC236}">
                <a16:creationId xmlns:a16="http://schemas.microsoft.com/office/drawing/2014/main" id="{56DE4CAE-6557-4897-ADFA-0F8DA6819E7A}"/>
              </a:ext>
            </a:extLst>
          </p:cNvPr>
          <p:cNvSpPr>
            <a:spLocks noChangeArrowheads="1"/>
          </p:cNvSpPr>
          <p:nvPr/>
        </p:nvSpPr>
        <p:spPr bwMode="auto">
          <a:xfrm>
            <a:off x="0" y="1524000"/>
            <a:ext cx="320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解得</a:t>
            </a:r>
            <a:r>
              <a:rPr lang="zh-CN" altLang="en-US">
                <a:sym typeface="Symbol" panose="05050102010706020507" pitchFamily="18" charset="2"/>
              </a:rPr>
              <a:t></a:t>
            </a:r>
            <a:r>
              <a:rPr lang="en-US" altLang="zh-CN" baseline="-25000">
                <a:sym typeface="Symbol" panose="05050102010706020507" pitchFamily="18" charset="2"/>
              </a:rPr>
              <a:t>n</a:t>
            </a:r>
            <a:r>
              <a:rPr lang="en-US" altLang="zh-CN">
                <a:sym typeface="Symbol" panose="05050102010706020507" pitchFamily="18" charset="2"/>
              </a:rPr>
              <a:t> </a:t>
            </a:r>
            <a:r>
              <a:rPr lang="zh-CN" altLang="en-US">
                <a:sym typeface="Symbol" panose="05050102010706020507" pitchFamily="18" charset="2"/>
              </a:rPr>
              <a:t>＝</a:t>
            </a:r>
            <a:r>
              <a:rPr lang="en-US" altLang="zh-CN">
                <a:sym typeface="Symbol" panose="05050102010706020507" pitchFamily="18" charset="2"/>
              </a:rPr>
              <a:t>3.53</a:t>
            </a:r>
            <a:r>
              <a:rPr lang="zh-CN" altLang="en-US">
                <a:sym typeface="Symbol" panose="05050102010706020507" pitchFamily="18" charset="2"/>
              </a:rPr>
              <a:t>弧度</a:t>
            </a:r>
            <a:r>
              <a:rPr lang="en-US" altLang="zh-CN">
                <a:sym typeface="Symbol" panose="05050102010706020507" pitchFamily="18" charset="2"/>
              </a:rPr>
              <a:t>/</a:t>
            </a:r>
            <a:r>
              <a:rPr lang="zh-CN" altLang="en-US">
                <a:sym typeface="Symbol" panose="05050102010706020507" pitchFamily="18" charset="2"/>
              </a:rPr>
              <a:t>秒</a:t>
            </a:r>
          </a:p>
        </p:txBody>
      </p:sp>
      <p:sp>
        <p:nvSpPr>
          <p:cNvPr id="207876" name="Rectangle 4">
            <a:extLst>
              <a:ext uri="{FF2B5EF4-FFF2-40B4-BE49-F238E27FC236}">
                <a16:creationId xmlns:a16="http://schemas.microsoft.com/office/drawing/2014/main" id="{9ED4C40B-8A53-468E-9826-1B3197D850ED}"/>
              </a:ext>
            </a:extLst>
          </p:cNvPr>
          <p:cNvSpPr>
            <a:spLocks noChangeArrowheads="1"/>
          </p:cNvSpPr>
          <p:nvPr/>
        </p:nvSpPr>
        <p:spPr bwMode="auto">
          <a:xfrm>
            <a:off x="0" y="2057400"/>
            <a:ext cx="1112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再次由</a:t>
            </a:r>
          </a:p>
        </p:txBody>
      </p:sp>
      <p:graphicFrame>
        <p:nvGraphicFramePr>
          <p:cNvPr id="207877" name="Object 5">
            <a:extLst>
              <a:ext uri="{FF2B5EF4-FFF2-40B4-BE49-F238E27FC236}">
                <a16:creationId xmlns:a16="http://schemas.microsoft.com/office/drawing/2014/main" id="{9674848A-2121-4757-97F0-510072E81404}"/>
              </a:ext>
            </a:extLst>
          </p:cNvPr>
          <p:cNvGraphicFramePr>
            <a:graphicFrameLocks noChangeAspect="1"/>
          </p:cNvGraphicFramePr>
          <p:nvPr>
            <p:extLst>
              <p:ext uri="{D42A27DB-BD31-4B8C-83A1-F6EECF244321}">
                <p14:modId xmlns:p14="http://schemas.microsoft.com/office/powerpoint/2010/main" val="3319378341"/>
              </p:ext>
            </p:extLst>
          </p:nvPr>
        </p:nvGraphicFramePr>
        <p:xfrm>
          <a:off x="3059113" y="1770063"/>
          <a:ext cx="1808162" cy="1058862"/>
        </p:xfrm>
        <a:graphic>
          <a:graphicData uri="http://schemas.openxmlformats.org/presentationml/2006/ole">
            <mc:AlternateContent xmlns:mc="http://schemas.openxmlformats.org/markup-compatibility/2006">
              <mc:Choice xmlns:v="urn:schemas-microsoft-com:vml" Requires="v">
                <p:oleObj spid="_x0000_s44225" name="Equation" r:id="rId3" imgW="596880" imgH="253800" progId="Equation.DSMT4">
                  <p:embed/>
                </p:oleObj>
              </mc:Choice>
              <mc:Fallback>
                <p:oleObj name="Equation" r:id="rId3" imgW="596880" imgH="253800" progId="Equation.DSMT4">
                  <p:embed/>
                  <p:pic>
                    <p:nvPicPr>
                      <p:cNvPr id="0" name="Object 5"/>
                      <p:cNvPicPr>
                        <a:picLocks noChangeAspect="1" noChangeArrowheads="1"/>
                      </p:cNvPicPr>
                      <p:nvPr/>
                    </p:nvPicPr>
                    <p:blipFill>
                      <a:blip r:embed="rId4"/>
                      <a:srcRect/>
                      <a:stretch>
                        <a:fillRect/>
                      </a:stretch>
                    </p:blipFill>
                    <p:spPr bwMode="auto">
                      <a:xfrm>
                        <a:off x="3059113" y="1770063"/>
                        <a:ext cx="18081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78" name="Rectangle 6">
            <a:extLst>
              <a:ext uri="{FF2B5EF4-FFF2-40B4-BE49-F238E27FC236}">
                <a16:creationId xmlns:a16="http://schemas.microsoft.com/office/drawing/2014/main" id="{5A0A8B1F-8F9F-4DF0-ACE1-7AA339BFDFE1}"/>
              </a:ext>
            </a:extLst>
          </p:cNvPr>
          <p:cNvSpPr>
            <a:spLocks noChangeArrowheads="1"/>
          </p:cNvSpPr>
          <p:nvPr/>
        </p:nvSpPr>
        <p:spPr bwMode="auto">
          <a:xfrm>
            <a:off x="5638800" y="2057400"/>
            <a:ext cx="200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解得</a:t>
            </a:r>
            <a:r>
              <a:rPr lang="en-US" altLang="zh-CN">
                <a:sym typeface="Symbol" panose="05050102010706020507" pitchFamily="18" charset="2"/>
              </a:rPr>
              <a:t>K</a:t>
            </a:r>
            <a:r>
              <a:rPr lang="zh-CN" altLang="en-US">
                <a:sym typeface="Symbol" panose="05050102010706020507" pitchFamily="18" charset="2"/>
              </a:rPr>
              <a:t>＝</a:t>
            </a:r>
            <a:r>
              <a:rPr lang="en-US" altLang="zh-CN">
                <a:sym typeface="Symbol" panose="05050102010706020507" pitchFamily="18" charset="2"/>
              </a:rPr>
              <a:t>12.5</a:t>
            </a:r>
          </a:p>
        </p:txBody>
      </p:sp>
      <p:sp>
        <p:nvSpPr>
          <p:cNvPr id="207879" name="Rectangle 7">
            <a:extLst>
              <a:ext uri="{FF2B5EF4-FFF2-40B4-BE49-F238E27FC236}">
                <a16:creationId xmlns:a16="http://schemas.microsoft.com/office/drawing/2014/main" id="{B935EA93-E7E7-471A-826F-768E7B806315}"/>
              </a:ext>
            </a:extLst>
          </p:cNvPr>
          <p:cNvSpPr>
            <a:spLocks noChangeArrowheads="1"/>
          </p:cNvSpPr>
          <p:nvPr/>
        </p:nvSpPr>
        <p:spPr bwMode="auto">
          <a:xfrm>
            <a:off x="0" y="2819400"/>
            <a:ext cx="3938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以及由</a:t>
            </a:r>
            <a:r>
              <a:rPr lang="en-US" altLang="zh-CN" dirty="0"/>
              <a:t>2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 </a:t>
            </a:r>
            <a:r>
              <a:rPr lang="zh-CN" altLang="en-US" dirty="0"/>
              <a:t>＝</a:t>
            </a:r>
            <a:r>
              <a:rPr lang="en-US" altLang="zh-CN" dirty="0"/>
              <a:t>1</a:t>
            </a:r>
            <a:r>
              <a:rPr lang="zh-CN" altLang="en-US" dirty="0"/>
              <a:t>＋</a:t>
            </a:r>
            <a:r>
              <a:rPr lang="en-US" altLang="zh-CN" dirty="0"/>
              <a:t>KA</a:t>
            </a:r>
            <a:r>
              <a:rPr lang="zh-CN" altLang="en-US" dirty="0"/>
              <a:t>解得</a:t>
            </a:r>
          </a:p>
        </p:txBody>
      </p:sp>
      <p:graphicFrame>
        <p:nvGraphicFramePr>
          <p:cNvPr id="207880" name="Object 8">
            <a:extLst>
              <a:ext uri="{FF2B5EF4-FFF2-40B4-BE49-F238E27FC236}">
                <a16:creationId xmlns:a16="http://schemas.microsoft.com/office/drawing/2014/main" id="{982E2466-D65D-47B9-BF5C-D8AD6C38EA49}"/>
              </a:ext>
            </a:extLst>
          </p:cNvPr>
          <p:cNvGraphicFramePr>
            <a:graphicFrameLocks noChangeAspect="1"/>
          </p:cNvGraphicFramePr>
          <p:nvPr>
            <p:extLst>
              <p:ext uri="{D42A27DB-BD31-4B8C-83A1-F6EECF244321}">
                <p14:modId xmlns:p14="http://schemas.microsoft.com/office/powerpoint/2010/main" val="2688593483"/>
              </p:ext>
            </p:extLst>
          </p:nvPr>
        </p:nvGraphicFramePr>
        <p:xfrm>
          <a:off x="4230688" y="2820988"/>
          <a:ext cx="3351212" cy="1235075"/>
        </p:xfrm>
        <a:graphic>
          <a:graphicData uri="http://schemas.openxmlformats.org/presentationml/2006/ole">
            <mc:AlternateContent xmlns:mc="http://schemas.openxmlformats.org/markup-compatibility/2006">
              <mc:Choice xmlns:v="urn:schemas-microsoft-com:vml" Requires="v">
                <p:oleObj spid="_x0000_s44226" name="Equation" r:id="rId5" imgW="1307880" imgH="393480" progId="Equation.DSMT4">
                  <p:embed/>
                </p:oleObj>
              </mc:Choice>
              <mc:Fallback>
                <p:oleObj name="Equation" r:id="rId5" imgW="1307880" imgH="393480" progId="Equation.DSMT4">
                  <p:embed/>
                  <p:pic>
                    <p:nvPicPr>
                      <p:cNvPr id="0" name="Object 8"/>
                      <p:cNvPicPr>
                        <a:picLocks noChangeAspect="1" noChangeArrowheads="1"/>
                      </p:cNvPicPr>
                      <p:nvPr/>
                    </p:nvPicPr>
                    <p:blipFill>
                      <a:blip r:embed="rId6"/>
                      <a:srcRect/>
                      <a:stretch>
                        <a:fillRect/>
                      </a:stretch>
                    </p:blipFill>
                    <p:spPr bwMode="auto">
                      <a:xfrm>
                        <a:off x="4230688" y="2820988"/>
                        <a:ext cx="33512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81" name="Rectangle 9">
            <a:extLst>
              <a:ext uri="{FF2B5EF4-FFF2-40B4-BE49-F238E27FC236}">
                <a16:creationId xmlns:a16="http://schemas.microsoft.com/office/drawing/2014/main" id="{0C51DD3E-5BCA-499E-A17C-84E26C3462D2}"/>
              </a:ext>
            </a:extLst>
          </p:cNvPr>
          <p:cNvSpPr>
            <a:spLocks noChangeArrowheads="1"/>
          </p:cNvSpPr>
          <p:nvPr/>
        </p:nvSpPr>
        <p:spPr bwMode="auto">
          <a:xfrm>
            <a:off x="0" y="4038600"/>
            <a:ext cx="179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最后计算得</a:t>
            </a:r>
          </a:p>
        </p:txBody>
      </p:sp>
      <p:graphicFrame>
        <p:nvGraphicFramePr>
          <p:cNvPr id="207882" name="Object 10">
            <a:extLst>
              <a:ext uri="{FF2B5EF4-FFF2-40B4-BE49-F238E27FC236}">
                <a16:creationId xmlns:a16="http://schemas.microsoft.com/office/drawing/2014/main" id="{1BBA97EA-596F-425B-AC32-7CDCF2A4553C}"/>
              </a:ext>
            </a:extLst>
          </p:cNvPr>
          <p:cNvGraphicFramePr>
            <a:graphicFrameLocks noChangeAspect="1"/>
          </p:cNvGraphicFramePr>
          <p:nvPr>
            <p:extLst>
              <p:ext uri="{D42A27DB-BD31-4B8C-83A1-F6EECF244321}">
                <p14:modId xmlns:p14="http://schemas.microsoft.com/office/powerpoint/2010/main" val="2378534279"/>
              </p:ext>
            </p:extLst>
          </p:nvPr>
        </p:nvGraphicFramePr>
        <p:xfrm>
          <a:off x="2165350" y="3892550"/>
          <a:ext cx="3517900" cy="1414463"/>
        </p:xfrm>
        <a:graphic>
          <a:graphicData uri="http://schemas.openxmlformats.org/presentationml/2006/ole">
            <mc:AlternateContent xmlns:mc="http://schemas.openxmlformats.org/markup-compatibility/2006">
              <mc:Choice xmlns:v="urn:schemas-microsoft-com:vml" Requires="v">
                <p:oleObj spid="_x0000_s44227" name="Equation" r:id="rId7" imgW="1358640" imgH="469800" progId="Equation.DSMT4">
                  <p:embed/>
                </p:oleObj>
              </mc:Choice>
              <mc:Fallback>
                <p:oleObj name="Equation" r:id="rId7" imgW="1358640" imgH="469800" progId="Equation.DSMT4">
                  <p:embed/>
                  <p:pic>
                    <p:nvPicPr>
                      <p:cNvPr id="0" name="Object 10"/>
                      <p:cNvPicPr>
                        <a:picLocks noChangeAspect="1" noChangeArrowheads="1"/>
                      </p:cNvPicPr>
                      <p:nvPr/>
                    </p:nvPicPr>
                    <p:blipFill>
                      <a:blip r:embed="rId8"/>
                      <a:srcRect/>
                      <a:stretch>
                        <a:fillRect/>
                      </a:stretch>
                    </p:blipFill>
                    <p:spPr bwMode="auto">
                      <a:xfrm>
                        <a:off x="2165350" y="3892550"/>
                        <a:ext cx="35179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3" name="Object 11">
            <a:extLst>
              <a:ext uri="{FF2B5EF4-FFF2-40B4-BE49-F238E27FC236}">
                <a16:creationId xmlns:a16="http://schemas.microsoft.com/office/drawing/2014/main" id="{C41C60D3-196A-40B4-A0CB-E364724F8DF0}"/>
              </a:ext>
            </a:extLst>
          </p:cNvPr>
          <p:cNvGraphicFramePr>
            <a:graphicFrameLocks noChangeAspect="1"/>
          </p:cNvGraphicFramePr>
          <p:nvPr>
            <p:extLst>
              <p:ext uri="{D42A27DB-BD31-4B8C-83A1-F6EECF244321}">
                <p14:modId xmlns:p14="http://schemas.microsoft.com/office/powerpoint/2010/main" val="2514756522"/>
              </p:ext>
            </p:extLst>
          </p:nvPr>
        </p:nvGraphicFramePr>
        <p:xfrm>
          <a:off x="3005138" y="400050"/>
          <a:ext cx="2360612" cy="1301750"/>
        </p:xfrm>
        <a:graphic>
          <a:graphicData uri="http://schemas.openxmlformats.org/presentationml/2006/ole">
            <mc:AlternateContent xmlns:mc="http://schemas.openxmlformats.org/markup-compatibility/2006">
              <mc:Choice xmlns:v="urn:schemas-microsoft-com:vml" Requires="v">
                <p:oleObj spid="_x0000_s44228" name="Equation" r:id="rId9" imgW="965160" imgH="469800" progId="Equation.DSMT4">
                  <p:embed/>
                </p:oleObj>
              </mc:Choice>
              <mc:Fallback>
                <p:oleObj name="Equation" r:id="rId9" imgW="965160" imgH="469800" progId="Equation.DSMT4">
                  <p:embed/>
                  <p:pic>
                    <p:nvPicPr>
                      <p:cNvPr id="0" name="Object 11"/>
                      <p:cNvPicPr>
                        <a:picLocks noChangeAspect="1" noChangeArrowheads="1"/>
                      </p:cNvPicPr>
                      <p:nvPr/>
                    </p:nvPicPr>
                    <p:blipFill>
                      <a:blip r:embed="rId10"/>
                      <a:srcRect/>
                      <a:stretch>
                        <a:fillRect/>
                      </a:stretch>
                    </p:blipFill>
                    <p:spPr bwMode="auto">
                      <a:xfrm>
                        <a:off x="3005138" y="400050"/>
                        <a:ext cx="2360612"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4" name="Object 12">
            <a:extLst>
              <a:ext uri="{FF2B5EF4-FFF2-40B4-BE49-F238E27FC236}">
                <a16:creationId xmlns:a16="http://schemas.microsoft.com/office/drawing/2014/main" id="{1C0496F5-81FE-412A-B7E8-590F194AEB92}"/>
              </a:ext>
            </a:extLst>
          </p:cNvPr>
          <p:cNvGraphicFramePr>
            <a:graphicFrameLocks noChangeAspect="1"/>
          </p:cNvGraphicFramePr>
          <p:nvPr>
            <p:extLst>
              <p:ext uri="{D42A27DB-BD31-4B8C-83A1-F6EECF244321}">
                <p14:modId xmlns:p14="http://schemas.microsoft.com/office/powerpoint/2010/main" val="4133151072"/>
              </p:ext>
            </p:extLst>
          </p:nvPr>
        </p:nvGraphicFramePr>
        <p:xfrm>
          <a:off x="2235200" y="5262563"/>
          <a:ext cx="2541588" cy="1317625"/>
        </p:xfrm>
        <a:graphic>
          <a:graphicData uri="http://schemas.openxmlformats.org/presentationml/2006/ole">
            <mc:AlternateContent xmlns:mc="http://schemas.openxmlformats.org/markup-compatibility/2006">
              <mc:Choice xmlns:v="urn:schemas-microsoft-com:vml" Requires="v">
                <p:oleObj spid="_x0000_s44229" name="Equation" r:id="rId11" imgW="965160" imgH="431640" progId="Equation.DSMT4">
                  <p:embed/>
                </p:oleObj>
              </mc:Choice>
              <mc:Fallback>
                <p:oleObj name="Equation" r:id="rId11" imgW="965160" imgH="431640" progId="Equation.DSMT4">
                  <p:embed/>
                  <p:pic>
                    <p:nvPicPr>
                      <p:cNvPr id="0" name="Object 12"/>
                      <p:cNvPicPr>
                        <a:picLocks noChangeAspect="1" noChangeArrowheads="1"/>
                      </p:cNvPicPr>
                      <p:nvPr/>
                    </p:nvPicPr>
                    <p:blipFill>
                      <a:blip r:embed="rId12"/>
                      <a:srcRect/>
                      <a:stretch>
                        <a:fillRect/>
                      </a:stretch>
                    </p:blipFill>
                    <p:spPr bwMode="auto">
                      <a:xfrm>
                        <a:off x="2235200" y="5262563"/>
                        <a:ext cx="2541588"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box(in)">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07883"/>
                                        </p:tgtEl>
                                        <p:attrNameLst>
                                          <p:attrName>style.visibility</p:attrName>
                                        </p:attrNameLst>
                                      </p:cBhvr>
                                      <p:to>
                                        <p:strVal val="visible"/>
                                      </p:to>
                                    </p:set>
                                    <p:animEffect transition="in" filter="randombar(horizontal)">
                                      <p:cBhvr>
                                        <p:cTn id="12" dur="500"/>
                                        <p:tgtEl>
                                          <p:spTgt spid="207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7875"/>
                                        </p:tgtEl>
                                        <p:attrNameLst>
                                          <p:attrName>style.visibility</p:attrName>
                                        </p:attrNameLst>
                                      </p:cBhvr>
                                      <p:to>
                                        <p:strVal val="visible"/>
                                      </p:to>
                                    </p:set>
                                    <p:animEffect transition="in" filter="box(in)">
                                      <p:cBhvr>
                                        <p:cTn id="17" dur="500"/>
                                        <p:tgtEl>
                                          <p:spTgt spid="207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7876"/>
                                        </p:tgtEl>
                                        <p:attrNameLst>
                                          <p:attrName>style.visibility</p:attrName>
                                        </p:attrNameLst>
                                      </p:cBhvr>
                                      <p:to>
                                        <p:strVal val="visible"/>
                                      </p:to>
                                    </p:set>
                                    <p:animEffect transition="in" filter="box(in)">
                                      <p:cBhvr>
                                        <p:cTn id="22" dur="500"/>
                                        <p:tgtEl>
                                          <p:spTgt spid="2078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207877"/>
                                        </p:tgtEl>
                                        <p:attrNameLst>
                                          <p:attrName>style.visibility</p:attrName>
                                        </p:attrNameLst>
                                      </p:cBhvr>
                                      <p:to>
                                        <p:strVal val="visible"/>
                                      </p:to>
                                    </p:set>
                                    <p:animEffect transition="in" filter="randombar(horizontal)">
                                      <p:cBhvr>
                                        <p:cTn id="27" dur="500"/>
                                        <p:tgtEl>
                                          <p:spTgt spid="207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7878"/>
                                        </p:tgtEl>
                                        <p:attrNameLst>
                                          <p:attrName>style.visibility</p:attrName>
                                        </p:attrNameLst>
                                      </p:cBhvr>
                                      <p:to>
                                        <p:strVal val="visible"/>
                                      </p:to>
                                    </p:set>
                                    <p:animEffect transition="in" filter="box(in)">
                                      <p:cBhvr>
                                        <p:cTn id="32" dur="500"/>
                                        <p:tgtEl>
                                          <p:spTgt spid="2078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7879"/>
                                        </p:tgtEl>
                                        <p:attrNameLst>
                                          <p:attrName>style.visibility</p:attrName>
                                        </p:attrNameLst>
                                      </p:cBhvr>
                                      <p:to>
                                        <p:strVal val="visible"/>
                                      </p:to>
                                    </p:set>
                                    <p:animEffect transition="in" filter="box(in)">
                                      <p:cBhvr>
                                        <p:cTn id="37" dur="500"/>
                                        <p:tgtEl>
                                          <p:spTgt spid="207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207880"/>
                                        </p:tgtEl>
                                        <p:attrNameLst>
                                          <p:attrName>style.visibility</p:attrName>
                                        </p:attrNameLst>
                                      </p:cBhvr>
                                      <p:to>
                                        <p:strVal val="visible"/>
                                      </p:to>
                                    </p:set>
                                    <p:animEffect transition="in" filter="randombar(horizontal)">
                                      <p:cBhvr>
                                        <p:cTn id="42" dur="500"/>
                                        <p:tgtEl>
                                          <p:spTgt spid="207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7881"/>
                                        </p:tgtEl>
                                        <p:attrNameLst>
                                          <p:attrName>style.visibility</p:attrName>
                                        </p:attrNameLst>
                                      </p:cBhvr>
                                      <p:to>
                                        <p:strVal val="visible"/>
                                      </p:to>
                                    </p:set>
                                    <p:animEffect transition="in" filter="box(in)">
                                      <p:cBhvr>
                                        <p:cTn id="47" dur="500"/>
                                        <p:tgtEl>
                                          <p:spTgt spid="207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207882"/>
                                        </p:tgtEl>
                                        <p:attrNameLst>
                                          <p:attrName>style.visibility</p:attrName>
                                        </p:attrNameLst>
                                      </p:cBhvr>
                                      <p:to>
                                        <p:strVal val="visible"/>
                                      </p:to>
                                    </p:set>
                                    <p:animEffect transition="in" filter="randombar(horizontal)">
                                      <p:cBhvr>
                                        <p:cTn id="52" dur="500"/>
                                        <p:tgtEl>
                                          <p:spTgt spid="2078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207884"/>
                                        </p:tgtEl>
                                        <p:attrNameLst>
                                          <p:attrName>style.visibility</p:attrName>
                                        </p:attrNameLst>
                                      </p:cBhvr>
                                      <p:to>
                                        <p:strVal val="visible"/>
                                      </p:to>
                                    </p:set>
                                    <p:animEffect transition="in" filter="randombar(horizontal)">
                                      <p:cBhvr>
                                        <p:cTn id="57" dur="500"/>
                                        <p:tgtEl>
                                          <p:spTgt spid="207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utoUpdateAnimBg="0"/>
      <p:bldP spid="207878" grpId="0" autoUpdateAnimBg="0"/>
      <p:bldP spid="207879" grpId="0" autoUpdateAnimBg="0"/>
      <p:bldP spid="2078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2034" name="Object 2">
            <a:extLst>
              <a:ext uri="{FF2B5EF4-FFF2-40B4-BE49-F238E27FC236}">
                <a16:creationId xmlns:a16="http://schemas.microsoft.com/office/drawing/2014/main" id="{1C622503-1826-4316-B1AF-75666247F845}"/>
              </a:ext>
            </a:extLst>
          </p:cNvPr>
          <p:cNvGraphicFramePr>
            <a:graphicFrameLocks noGrp="1" noChangeAspect="1"/>
          </p:cNvGraphicFramePr>
          <p:nvPr>
            <p:ph sz="half" idx="2"/>
            <p:extLst>
              <p:ext uri="{D42A27DB-BD31-4B8C-83A1-F6EECF244321}">
                <p14:modId xmlns:p14="http://schemas.microsoft.com/office/powerpoint/2010/main" val="1337689554"/>
              </p:ext>
            </p:extLst>
          </p:nvPr>
        </p:nvGraphicFramePr>
        <p:xfrm>
          <a:off x="673540" y="1381918"/>
          <a:ext cx="2913184" cy="1361281"/>
        </p:xfrm>
        <a:graphic>
          <a:graphicData uri="http://schemas.openxmlformats.org/presentationml/2006/ole">
            <mc:AlternateContent xmlns:mc="http://schemas.openxmlformats.org/markup-compatibility/2006">
              <mc:Choice xmlns:v="urn:schemas-microsoft-com:vml" Requires="v">
                <p:oleObj spid="_x0000_s9402" name="Equation" r:id="rId3" imgW="1358640" imgH="634680" progId="Equation.DSMT4">
                  <p:embed/>
                </p:oleObj>
              </mc:Choice>
              <mc:Fallback>
                <p:oleObj name="Equation" r:id="rId3" imgW="1358640" imgH="634680" progId="Equation.DSMT4">
                  <p:embed/>
                  <p:pic>
                    <p:nvPicPr>
                      <p:cNvPr id="0" name="Object 2"/>
                      <p:cNvPicPr>
                        <a:picLocks noChangeAspect="1" noChangeArrowheads="1"/>
                      </p:cNvPicPr>
                      <p:nvPr/>
                    </p:nvPicPr>
                    <p:blipFill>
                      <a:blip r:embed="rId4"/>
                      <a:srcRect/>
                      <a:stretch>
                        <a:fillRect/>
                      </a:stretch>
                    </p:blipFill>
                    <p:spPr bwMode="auto">
                      <a:xfrm>
                        <a:off x="673540" y="1381918"/>
                        <a:ext cx="2913184" cy="1361281"/>
                      </a:xfrm>
                      <a:prstGeom prst="rect">
                        <a:avLst/>
                      </a:prstGeom>
                      <a:noFill/>
                      <a:ln>
                        <a:noFill/>
                      </a:ln>
                      <a:effectLst/>
                      <a:extLst/>
                    </p:spPr>
                  </p:pic>
                </p:oleObj>
              </mc:Fallback>
            </mc:AlternateContent>
          </a:graphicData>
        </a:graphic>
      </p:graphicFrame>
      <p:sp>
        <p:nvSpPr>
          <p:cNvPr id="172035" name="Rectangle 3">
            <a:extLst>
              <a:ext uri="{FF2B5EF4-FFF2-40B4-BE49-F238E27FC236}">
                <a16:creationId xmlns:a16="http://schemas.microsoft.com/office/drawing/2014/main" id="{A79C0FA0-2649-4A03-AEBE-5A968A67899C}"/>
              </a:ext>
            </a:extLst>
          </p:cNvPr>
          <p:cNvSpPr>
            <a:spLocks noChangeArrowheads="1"/>
          </p:cNvSpPr>
          <p:nvPr/>
        </p:nvSpPr>
        <p:spPr bwMode="auto">
          <a:xfrm>
            <a:off x="304800" y="228600"/>
            <a:ext cx="83058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80000"/>
              </a:lnSpc>
              <a:spcBef>
                <a:spcPct val="50000"/>
              </a:spcBef>
              <a:buFont typeface="Wingdings 2" panose="05020102010507070707" pitchFamily="18" charset="2"/>
              <a:buNone/>
            </a:pPr>
            <a:r>
              <a:rPr lang="en-US" altLang="zh-CN"/>
              <a:t>3</a:t>
            </a:r>
            <a:r>
              <a:rPr lang="zh-CN" altLang="en-US"/>
              <a:t>、抛物线信号</a:t>
            </a:r>
          </a:p>
          <a:p>
            <a:pPr eaLnBrk="1" hangingPunct="1">
              <a:lnSpc>
                <a:spcPct val="80000"/>
              </a:lnSpc>
              <a:spcBef>
                <a:spcPct val="50000"/>
              </a:spcBef>
              <a:buFont typeface="Wingdings 2" panose="05020102010507070707" pitchFamily="18" charset="2"/>
              <a:buNone/>
            </a:pPr>
            <a:r>
              <a:rPr lang="zh-CN" altLang="en-US"/>
              <a:t>     抛物线信号也叫等加速度信号，它可以通过对斜坡信号的积分而得。抛物线信号的表达式为：</a:t>
            </a:r>
          </a:p>
        </p:txBody>
      </p:sp>
      <p:sp>
        <p:nvSpPr>
          <p:cNvPr id="172036" name="Rectangle 4">
            <a:extLst>
              <a:ext uri="{FF2B5EF4-FFF2-40B4-BE49-F238E27FC236}">
                <a16:creationId xmlns:a16="http://schemas.microsoft.com/office/drawing/2014/main" id="{604CC25A-FBEE-4C3B-B324-A3C8A7E29DDD}"/>
              </a:ext>
            </a:extLst>
          </p:cNvPr>
          <p:cNvSpPr>
            <a:spLocks noChangeArrowheads="1"/>
          </p:cNvSpPr>
          <p:nvPr/>
        </p:nvSpPr>
        <p:spPr bwMode="auto">
          <a:xfrm>
            <a:off x="304800" y="2743200"/>
            <a:ext cx="522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当</a:t>
            </a:r>
            <a:r>
              <a:rPr lang="en-US" altLang="zh-CN"/>
              <a:t>A =1</a:t>
            </a:r>
            <a:r>
              <a:rPr lang="zh-CN" altLang="en-US"/>
              <a:t>时，则称为单位抛物线信号。</a:t>
            </a:r>
          </a:p>
        </p:txBody>
      </p:sp>
      <p:graphicFrame>
        <p:nvGraphicFramePr>
          <p:cNvPr id="172037" name="Object 5">
            <a:extLst>
              <a:ext uri="{FF2B5EF4-FFF2-40B4-BE49-F238E27FC236}">
                <a16:creationId xmlns:a16="http://schemas.microsoft.com/office/drawing/2014/main" id="{7D259909-F3C8-47A2-B727-9690B3AAA701}"/>
              </a:ext>
            </a:extLst>
          </p:cNvPr>
          <p:cNvGraphicFramePr>
            <a:graphicFrameLocks noChangeAspect="1"/>
          </p:cNvGraphicFramePr>
          <p:nvPr/>
        </p:nvGraphicFramePr>
        <p:xfrm>
          <a:off x="6172200" y="1066800"/>
          <a:ext cx="2143125" cy="1971675"/>
        </p:xfrm>
        <a:graphic>
          <a:graphicData uri="http://schemas.openxmlformats.org/presentationml/2006/ole">
            <mc:AlternateContent xmlns:mc="http://schemas.openxmlformats.org/markup-compatibility/2006">
              <mc:Choice xmlns:v="urn:schemas-microsoft-com:vml" Requires="v">
                <p:oleObj spid="_x0000_s9403" name="位图图像" r:id="rId5" imgW="2142857" imgH="1971950" progId="Paint.Picture">
                  <p:embed/>
                </p:oleObj>
              </mc:Choice>
              <mc:Fallback>
                <p:oleObj name="位图图像" r:id="rId5" imgW="2142857" imgH="197195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066800"/>
                        <a:ext cx="21431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8" name="Rectangle 6">
            <a:extLst>
              <a:ext uri="{FF2B5EF4-FFF2-40B4-BE49-F238E27FC236}">
                <a16:creationId xmlns:a16="http://schemas.microsoft.com/office/drawing/2014/main" id="{93F33AA1-5BC7-41FC-8B0B-70B42934AA8F}"/>
              </a:ext>
            </a:extLst>
          </p:cNvPr>
          <p:cNvSpPr>
            <a:spLocks noChangeArrowheads="1"/>
          </p:cNvSpPr>
          <p:nvPr/>
        </p:nvSpPr>
        <p:spPr bwMode="auto">
          <a:xfrm>
            <a:off x="228600" y="3200400"/>
            <a:ext cx="457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 typeface="Wingdings 2" panose="05020102010507070707" pitchFamily="18" charset="2"/>
              <a:buNone/>
            </a:pPr>
            <a:r>
              <a:rPr lang="en-US" altLang="zh-CN">
                <a:latin typeface="宋体" panose="02010600030101010101" pitchFamily="2" charset="-122"/>
              </a:rPr>
              <a:t>4</a:t>
            </a:r>
            <a:r>
              <a:rPr lang="zh-CN" altLang="en-US">
                <a:latin typeface="宋体" panose="02010600030101010101" pitchFamily="2" charset="-122"/>
              </a:rPr>
              <a:t>、脉冲信号</a:t>
            </a:r>
          </a:p>
          <a:p>
            <a:pPr eaLnBrk="1" hangingPunct="1">
              <a:spcBef>
                <a:spcPct val="0"/>
              </a:spcBef>
              <a:buFont typeface="Wingdings 2" panose="05020102010507070707" pitchFamily="18" charset="2"/>
              <a:buNone/>
            </a:pPr>
            <a:r>
              <a:rPr lang="zh-CN" altLang="en-US">
                <a:latin typeface="宋体" panose="02010600030101010101" pitchFamily="2" charset="-122"/>
              </a:rPr>
              <a:t>   单位脉冲信号的表达式为：</a:t>
            </a:r>
          </a:p>
        </p:txBody>
      </p:sp>
      <p:graphicFrame>
        <p:nvGraphicFramePr>
          <p:cNvPr id="172039" name="Object 7">
            <a:extLst>
              <a:ext uri="{FF2B5EF4-FFF2-40B4-BE49-F238E27FC236}">
                <a16:creationId xmlns:a16="http://schemas.microsoft.com/office/drawing/2014/main" id="{2B44F164-2BAB-4C17-A57E-C27C4BB61A08}"/>
              </a:ext>
            </a:extLst>
          </p:cNvPr>
          <p:cNvGraphicFramePr>
            <a:graphicFrameLocks noChangeAspect="1"/>
          </p:cNvGraphicFramePr>
          <p:nvPr>
            <p:extLst>
              <p:ext uri="{D42A27DB-BD31-4B8C-83A1-F6EECF244321}">
                <p14:modId xmlns:p14="http://schemas.microsoft.com/office/powerpoint/2010/main" val="1809643015"/>
              </p:ext>
            </p:extLst>
          </p:nvPr>
        </p:nvGraphicFramePr>
        <p:xfrm>
          <a:off x="673540" y="4114800"/>
          <a:ext cx="3683000" cy="1100133"/>
        </p:xfrm>
        <a:graphic>
          <a:graphicData uri="http://schemas.openxmlformats.org/presentationml/2006/ole">
            <mc:AlternateContent xmlns:mc="http://schemas.openxmlformats.org/markup-compatibility/2006">
              <mc:Choice xmlns:v="urn:schemas-microsoft-com:vml" Requires="v">
                <p:oleObj spid="_x0000_s9404" name="Equation" r:id="rId7" imgW="1638000" imgH="660240" progId="Equation.DSMT4">
                  <p:embed/>
                </p:oleObj>
              </mc:Choice>
              <mc:Fallback>
                <p:oleObj name="Equation" r:id="rId7" imgW="1638000" imgH="660240" progId="Equation.DSMT4">
                  <p:embed/>
                  <p:pic>
                    <p:nvPicPr>
                      <p:cNvPr id="0" name="Object 7"/>
                      <p:cNvPicPr>
                        <a:picLocks noChangeAspect="1" noChangeArrowheads="1"/>
                      </p:cNvPicPr>
                      <p:nvPr/>
                    </p:nvPicPr>
                    <p:blipFill>
                      <a:blip r:embed="rId8"/>
                      <a:srcRect/>
                      <a:stretch>
                        <a:fillRect/>
                      </a:stretch>
                    </p:blipFill>
                    <p:spPr bwMode="auto">
                      <a:xfrm>
                        <a:off x="673540" y="4114800"/>
                        <a:ext cx="3683000" cy="1100133"/>
                      </a:xfrm>
                      <a:prstGeom prst="rect">
                        <a:avLst/>
                      </a:prstGeom>
                      <a:noFill/>
                      <a:ln>
                        <a:noFill/>
                      </a:ln>
                      <a:extLst/>
                    </p:spPr>
                  </p:pic>
                </p:oleObj>
              </mc:Fallback>
            </mc:AlternateContent>
          </a:graphicData>
        </a:graphic>
      </p:graphicFrame>
      <p:sp>
        <p:nvSpPr>
          <p:cNvPr id="172040" name="Rectangle 8">
            <a:extLst>
              <a:ext uri="{FF2B5EF4-FFF2-40B4-BE49-F238E27FC236}">
                <a16:creationId xmlns:a16="http://schemas.microsoft.com/office/drawing/2014/main" id="{FE1A71A4-ABE8-4706-9402-EB0566FE90A6}"/>
              </a:ext>
            </a:extLst>
          </p:cNvPr>
          <p:cNvSpPr>
            <a:spLocks noChangeArrowheads="1"/>
          </p:cNvSpPr>
          <p:nvPr/>
        </p:nvSpPr>
        <p:spPr bwMode="auto">
          <a:xfrm>
            <a:off x="0" y="51816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 typeface="Wingdings 2" panose="05020102010507070707" pitchFamily="18" charset="2"/>
              <a:buNone/>
            </a:pPr>
            <a:r>
              <a:rPr lang="zh-CN" altLang="en-US">
                <a:latin typeface="Times New Roman" panose="02020603050405020304" pitchFamily="18" charset="0"/>
              </a:rPr>
              <a:t>是一宽度为</a:t>
            </a:r>
            <a:r>
              <a:rPr lang="en-US" altLang="zh-CN">
                <a:latin typeface="Symbol" panose="05050102010706020507" pitchFamily="18" charset="2"/>
              </a:rPr>
              <a:t>e </a:t>
            </a:r>
            <a:r>
              <a:rPr lang="zh-CN" altLang="en-US">
                <a:latin typeface="Times New Roman" panose="02020603050405020304" pitchFamily="18" charset="0"/>
              </a:rPr>
              <a:t>，高度为</a:t>
            </a:r>
            <a:r>
              <a:rPr lang="en-US" altLang="zh-CN">
                <a:latin typeface="宋体" panose="02010600030101010101" pitchFamily="2" charset="-122"/>
              </a:rPr>
              <a:t>1</a:t>
            </a:r>
            <a:r>
              <a:rPr lang="zh-CN" altLang="en-US">
                <a:latin typeface="Times New Roman" panose="02020603050405020304" pitchFamily="18" charset="0"/>
              </a:rPr>
              <a:t>／</a:t>
            </a:r>
            <a:r>
              <a:rPr lang="en-US" altLang="zh-CN">
                <a:latin typeface="Symbol" panose="05050102010706020507" pitchFamily="18" charset="2"/>
              </a:rPr>
              <a:t>e </a:t>
            </a:r>
            <a:r>
              <a:rPr lang="zh-CN" altLang="en-US">
                <a:latin typeface="Times New Roman" panose="02020603050405020304" pitchFamily="18" charset="0"/>
              </a:rPr>
              <a:t>的矩形脉冲，当</a:t>
            </a:r>
            <a:r>
              <a:rPr lang="en-US" altLang="zh-CN">
                <a:latin typeface="Symbol" panose="05050102010706020507" pitchFamily="18" charset="2"/>
              </a:rPr>
              <a:t>e </a:t>
            </a:r>
            <a:r>
              <a:rPr lang="zh-CN" altLang="en-US">
                <a:latin typeface="Times New Roman" panose="02020603050405020304" pitchFamily="18" charset="0"/>
              </a:rPr>
              <a:t>趋于零时就得理想的单位脉冲信号</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rPr>
              <a:t>亦称</a:t>
            </a:r>
            <a:r>
              <a:rPr lang="en-US" altLang="zh-CN">
                <a:latin typeface="Symbol" panose="05050102010706020507" pitchFamily="18" charset="2"/>
              </a:rPr>
              <a:t>d</a:t>
            </a:r>
            <a:r>
              <a:rPr lang="en-US" altLang="zh-CN">
                <a:latin typeface="Times New Roman" panose="02020603050405020304" pitchFamily="18" charset="0"/>
                <a:cs typeface="Times New Roman" panose="02020603050405020304" pitchFamily="18" charset="0"/>
              </a:rPr>
              <a:t>(t)</a:t>
            </a:r>
            <a:r>
              <a:rPr lang="en-US" altLang="zh-CN">
                <a:latin typeface="Symbol" panose="05050102010706020507" pitchFamily="18" charset="2"/>
              </a:rPr>
              <a:t> </a:t>
            </a:r>
            <a:r>
              <a:rPr lang="zh-CN" altLang="en-US">
                <a:latin typeface="Times New Roman" panose="02020603050405020304" pitchFamily="18" charset="0"/>
              </a:rPr>
              <a:t>函数</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rPr>
              <a:t>。</a:t>
            </a:r>
          </a:p>
        </p:txBody>
      </p:sp>
      <p:graphicFrame>
        <p:nvGraphicFramePr>
          <p:cNvPr id="172041" name="Object 9">
            <a:extLst>
              <a:ext uri="{FF2B5EF4-FFF2-40B4-BE49-F238E27FC236}">
                <a16:creationId xmlns:a16="http://schemas.microsoft.com/office/drawing/2014/main" id="{314D90AF-FC0A-4FD5-B23B-1D1A2792D0C9}"/>
              </a:ext>
            </a:extLst>
          </p:cNvPr>
          <p:cNvGraphicFramePr>
            <a:graphicFrameLocks noChangeAspect="1"/>
          </p:cNvGraphicFramePr>
          <p:nvPr>
            <p:extLst>
              <p:ext uri="{D42A27DB-BD31-4B8C-83A1-F6EECF244321}">
                <p14:modId xmlns:p14="http://schemas.microsoft.com/office/powerpoint/2010/main" val="152572432"/>
              </p:ext>
            </p:extLst>
          </p:nvPr>
        </p:nvGraphicFramePr>
        <p:xfrm>
          <a:off x="2570602" y="5919252"/>
          <a:ext cx="3571875" cy="909112"/>
        </p:xfrm>
        <a:graphic>
          <a:graphicData uri="http://schemas.openxmlformats.org/presentationml/2006/ole">
            <mc:AlternateContent xmlns:mc="http://schemas.openxmlformats.org/markup-compatibility/2006">
              <mc:Choice xmlns:v="urn:schemas-microsoft-com:vml" Requires="v">
                <p:oleObj spid="_x0000_s9405" name="Equation" r:id="rId9" imgW="799920" imgH="330120" progId="Equation.DSMT4">
                  <p:embed/>
                </p:oleObj>
              </mc:Choice>
              <mc:Fallback>
                <p:oleObj name="Equation" r:id="rId9" imgW="799920" imgH="330120" progId="Equation.DSMT4">
                  <p:embed/>
                  <p:pic>
                    <p:nvPicPr>
                      <p:cNvPr id="0" name="Object 9"/>
                      <p:cNvPicPr>
                        <a:picLocks noChangeAspect="1" noChangeArrowheads="1"/>
                      </p:cNvPicPr>
                      <p:nvPr/>
                    </p:nvPicPr>
                    <p:blipFill>
                      <a:blip r:embed="rId10"/>
                      <a:srcRect/>
                      <a:stretch>
                        <a:fillRect/>
                      </a:stretch>
                    </p:blipFill>
                    <p:spPr bwMode="auto">
                      <a:xfrm>
                        <a:off x="2570602" y="5919252"/>
                        <a:ext cx="3571875" cy="909112"/>
                      </a:xfrm>
                      <a:prstGeom prst="rect">
                        <a:avLst/>
                      </a:prstGeom>
                      <a:noFill/>
                      <a:ln>
                        <a:noFill/>
                      </a:ln>
                      <a:extLst/>
                    </p:spPr>
                  </p:pic>
                </p:oleObj>
              </mc:Fallback>
            </mc:AlternateContent>
          </a:graphicData>
        </a:graphic>
      </p:graphicFrame>
      <p:graphicFrame>
        <p:nvGraphicFramePr>
          <p:cNvPr id="172042" name="Object 10">
            <a:extLst>
              <a:ext uri="{FF2B5EF4-FFF2-40B4-BE49-F238E27FC236}">
                <a16:creationId xmlns:a16="http://schemas.microsoft.com/office/drawing/2014/main" id="{6F082236-43BC-4D2B-B53D-EF958D736D1E}"/>
              </a:ext>
            </a:extLst>
          </p:cNvPr>
          <p:cNvGraphicFramePr>
            <a:graphicFrameLocks noChangeAspect="1"/>
          </p:cNvGraphicFramePr>
          <p:nvPr/>
        </p:nvGraphicFramePr>
        <p:xfrm>
          <a:off x="6096000" y="3200400"/>
          <a:ext cx="2409825" cy="2047875"/>
        </p:xfrm>
        <a:graphic>
          <a:graphicData uri="http://schemas.openxmlformats.org/presentationml/2006/ole">
            <mc:AlternateContent xmlns:mc="http://schemas.openxmlformats.org/markup-compatibility/2006">
              <mc:Choice xmlns:v="urn:schemas-microsoft-com:vml" Requires="v">
                <p:oleObj spid="_x0000_s9406" name="位图图像" r:id="rId11" imgW="2409524" imgH="2048161" progId="Paint.Picture">
                  <p:embed/>
                </p:oleObj>
              </mc:Choice>
              <mc:Fallback>
                <p:oleObj name="位图图像" r:id="rId11" imgW="2409524" imgH="2048161" progId="Paint.Picture">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3200400"/>
                        <a:ext cx="24098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randombar(horizontal)">
                                      <p:cBhvr>
                                        <p:cTn id="7" dur="500"/>
                                        <p:tgtEl>
                                          <p:spTgt spid="172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randombar(horizontal)">
                                      <p:cBhvr>
                                        <p:cTn id="12" dur="500"/>
                                        <p:tgtEl>
                                          <p:spTgt spid="172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2034"/>
                                        </p:tgtEl>
                                        <p:attrNameLst>
                                          <p:attrName>style.visibility</p:attrName>
                                        </p:attrNameLst>
                                      </p:cBhvr>
                                      <p:to>
                                        <p:strVal val="visible"/>
                                      </p:to>
                                    </p:set>
                                    <p:animEffect transition="in" filter="dissolve">
                                      <p:cBhvr>
                                        <p:cTn id="17" dur="500"/>
                                        <p:tgtEl>
                                          <p:spTgt spid="172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randombar(horizontal)">
                                      <p:cBhvr>
                                        <p:cTn id="22" dur="500"/>
                                        <p:tgtEl>
                                          <p:spTgt spid="172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2036"/>
                                        </p:tgtEl>
                                        <p:attrNameLst>
                                          <p:attrName>style.visibility</p:attrName>
                                        </p:attrNameLst>
                                      </p:cBhvr>
                                      <p:to>
                                        <p:strVal val="visible"/>
                                      </p:to>
                                    </p:set>
                                    <p:animEffect transition="in" filter="checkerboard(across)">
                                      <p:cBhvr>
                                        <p:cTn id="27" dur="500"/>
                                        <p:tgtEl>
                                          <p:spTgt spid="1720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2038">
                                            <p:txEl>
                                              <p:pRg st="0" end="0"/>
                                            </p:txEl>
                                          </p:spTgt>
                                        </p:tgtEl>
                                        <p:attrNameLst>
                                          <p:attrName>style.visibility</p:attrName>
                                        </p:attrNameLst>
                                      </p:cBhvr>
                                      <p:to>
                                        <p:strVal val="visible"/>
                                      </p:to>
                                    </p:set>
                                    <p:animEffect transition="in" filter="randombar(horizontal)">
                                      <p:cBhvr>
                                        <p:cTn id="32" dur="500"/>
                                        <p:tgtEl>
                                          <p:spTgt spid="17203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2038">
                                            <p:txEl>
                                              <p:pRg st="1" end="1"/>
                                            </p:txEl>
                                          </p:spTgt>
                                        </p:tgtEl>
                                        <p:attrNameLst>
                                          <p:attrName>style.visibility</p:attrName>
                                        </p:attrNameLst>
                                      </p:cBhvr>
                                      <p:to>
                                        <p:strVal val="visible"/>
                                      </p:to>
                                    </p:set>
                                    <p:animEffect transition="in" filter="randombar(horizontal)">
                                      <p:cBhvr>
                                        <p:cTn id="37" dur="500"/>
                                        <p:tgtEl>
                                          <p:spTgt spid="17203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72039"/>
                                        </p:tgtEl>
                                        <p:attrNameLst>
                                          <p:attrName>style.visibility</p:attrName>
                                        </p:attrNameLst>
                                      </p:cBhvr>
                                      <p:to>
                                        <p:strVal val="visible"/>
                                      </p:to>
                                    </p:set>
                                    <p:animEffect transition="in" filter="randombar(horizontal)">
                                      <p:cBhvr>
                                        <p:cTn id="42" dur="500"/>
                                        <p:tgtEl>
                                          <p:spTgt spid="1720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2042"/>
                                        </p:tgtEl>
                                        <p:attrNameLst>
                                          <p:attrName>style.visibility</p:attrName>
                                        </p:attrNameLst>
                                      </p:cBhvr>
                                      <p:to>
                                        <p:strVal val="visible"/>
                                      </p:to>
                                    </p:set>
                                    <p:animEffect transition="in" filter="dissolve">
                                      <p:cBhvr>
                                        <p:cTn id="47" dur="500"/>
                                        <p:tgtEl>
                                          <p:spTgt spid="1720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2040">
                                            <p:txEl>
                                              <p:pRg st="0" end="0"/>
                                            </p:txEl>
                                          </p:spTgt>
                                        </p:tgtEl>
                                        <p:attrNameLst>
                                          <p:attrName>style.visibility</p:attrName>
                                        </p:attrNameLst>
                                      </p:cBhvr>
                                      <p:to>
                                        <p:strVal val="visible"/>
                                      </p:to>
                                    </p:set>
                                    <p:animEffect transition="in" filter="blinds(horizontal)">
                                      <p:cBhvr>
                                        <p:cTn id="52" dur="500"/>
                                        <p:tgtEl>
                                          <p:spTgt spid="17204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172041"/>
                                        </p:tgtEl>
                                        <p:attrNameLst>
                                          <p:attrName>style.visibility</p:attrName>
                                        </p:attrNameLst>
                                      </p:cBhvr>
                                      <p:to>
                                        <p:strVal val="visible"/>
                                      </p:to>
                                    </p:set>
                                    <p:animEffect transition="in" filter="checkerboard(across)">
                                      <p:cBhvr>
                                        <p:cTn id="57"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6" grpId="0" autoUpdateAnimBg="0"/>
      <p:bldP spid="172038" grpId="0" build="p" autoUpdateAnimBg="0"/>
      <p:bldP spid="17204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14">
            <a:extLst>
              <a:ext uri="{FF2B5EF4-FFF2-40B4-BE49-F238E27FC236}">
                <a16:creationId xmlns:a16="http://schemas.microsoft.com/office/drawing/2014/main" id="{4E2DF428-2384-4727-A76B-7418082B8A19}"/>
              </a:ext>
            </a:extLst>
          </p:cNvPr>
          <p:cNvSpPr>
            <a:spLocks noChangeArrowheads="1"/>
          </p:cNvSpPr>
          <p:nvPr/>
        </p:nvSpPr>
        <p:spPr bwMode="auto">
          <a:xfrm>
            <a:off x="1676400" y="541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endParaRPr lang="zh-CN" altLang="zh-CN" sz="2400" b="1">
              <a:solidFill>
                <a:srgbClr val="FFFF00"/>
              </a:solidFill>
              <a:latin typeface="+mn-ea"/>
              <a:ea typeface="+mn-ea"/>
            </a:endParaRPr>
          </a:p>
        </p:txBody>
      </p:sp>
      <p:sp>
        <p:nvSpPr>
          <p:cNvPr id="58374" name="Rectangle 17">
            <a:extLst>
              <a:ext uri="{FF2B5EF4-FFF2-40B4-BE49-F238E27FC236}">
                <a16:creationId xmlns:a16="http://schemas.microsoft.com/office/drawing/2014/main" id="{D8BE6FB6-DE9F-43CB-8873-8F53BD1CA079}"/>
              </a:ext>
            </a:extLst>
          </p:cNvPr>
          <p:cNvSpPr>
            <a:spLocks noChangeArrowheads="1"/>
          </p:cNvSpPr>
          <p:nvPr/>
        </p:nvSpPr>
        <p:spPr bwMode="auto">
          <a:xfrm>
            <a:off x="304800" y="846138"/>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A50021"/>
              </a:buClr>
              <a:buFont typeface="Wingdings" panose="05000000000000000000" pitchFamily="2" charset="2"/>
              <a:buNone/>
              <a:defRPr/>
            </a:pPr>
            <a:r>
              <a:rPr lang="zh-CN" altLang="en-US" sz="2400" b="1" dirty="0">
                <a:solidFill>
                  <a:srgbClr val="FFFF00"/>
                </a:solidFill>
                <a:latin typeface="+mn-ea"/>
                <a:ea typeface="+mn-ea"/>
              </a:rPr>
              <a:t>例</a:t>
            </a:r>
            <a:r>
              <a:rPr lang="en-US" altLang="zh-CN" sz="2400" b="1" dirty="0">
                <a:solidFill>
                  <a:srgbClr val="FFFF00"/>
                </a:solidFill>
                <a:latin typeface="+mn-ea"/>
                <a:ea typeface="+mn-ea"/>
              </a:rPr>
              <a:t>3</a:t>
            </a:r>
            <a:r>
              <a:rPr lang="zh-CN" altLang="en-US" sz="2400" b="1" dirty="0">
                <a:solidFill>
                  <a:srgbClr val="FFFF00"/>
                </a:solidFill>
                <a:latin typeface="+mn-ea"/>
                <a:ea typeface="+mn-ea"/>
              </a:rPr>
              <a:t>：已知单位反馈系统的开环传递函数为</a:t>
            </a:r>
          </a:p>
        </p:txBody>
      </p:sp>
      <p:sp>
        <p:nvSpPr>
          <p:cNvPr id="59399" name="Rectangle 18">
            <a:extLst>
              <a:ext uri="{FF2B5EF4-FFF2-40B4-BE49-F238E27FC236}">
                <a16:creationId xmlns:a16="http://schemas.microsoft.com/office/drawing/2014/main" id="{E2167678-E626-416A-B5BD-2681AA174E50}"/>
              </a:ext>
            </a:extLst>
          </p:cNvPr>
          <p:cNvSpPr>
            <a:spLocks noChangeArrowheads="1"/>
          </p:cNvSpPr>
          <p:nvPr/>
        </p:nvSpPr>
        <p:spPr bwMode="auto">
          <a:xfrm>
            <a:off x="457200" y="2065338"/>
            <a:ext cx="82296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A50021"/>
              </a:buClr>
              <a:buFont typeface="Wingdings" panose="05000000000000000000" pitchFamily="2" charset="2"/>
              <a:buNone/>
              <a:defRPr/>
            </a:pPr>
            <a:r>
              <a:rPr lang="zh-CN" altLang="en-US" sz="2400" b="1" dirty="0">
                <a:solidFill>
                  <a:srgbClr val="FFFF00"/>
                </a:solidFill>
                <a:latin typeface="+mn-ea"/>
                <a:ea typeface="+mn-ea"/>
              </a:rPr>
              <a:t>设系统的输入量为单位阶跃函数</a:t>
            </a:r>
            <a:r>
              <a:rPr lang="en-US" altLang="zh-CN" sz="2400" b="1" dirty="0">
                <a:solidFill>
                  <a:srgbClr val="FFFF00"/>
                </a:solidFill>
                <a:latin typeface="+mn-ea"/>
                <a:ea typeface="+mn-ea"/>
              </a:rPr>
              <a:t>,</a:t>
            </a:r>
            <a:r>
              <a:rPr lang="zh-CN" altLang="en-US" sz="2400" b="1" dirty="0">
                <a:solidFill>
                  <a:srgbClr val="FFFF00"/>
                </a:solidFill>
                <a:latin typeface="+mn-ea"/>
                <a:ea typeface="+mn-ea"/>
              </a:rPr>
              <a:t>试计算放大器增益</a:t>
            </a:r>
            <a:r>
              <a:rPr lang="en-US" altLang="zh-CN" sz="2400" b="1" dirty="0">
                <a:solidFill>
                  <a:srgbClr val="FFFF00"/>
                </a:solidFill>
                <a:latin typeface="+mn-ea"/>
                <a:ea typeface="+mn-ea"/>
              </a:rPr>
              <a:t>K</a:t>
            </a:r>
            <a:r>
              <a:rPr lang="en-US" altLang="zh-CN" sz="2400" b="1" baseline="-25000" dirty="0">
                <a:solidFill>
                  <a:srgbClr val="FFFF00"/>
                </a:solidFill>
                <a:latin typeface="+mn-ea"/>
                <a:ea typeface="+mn-ea"/>
              </a:rPr>
              <a:t>A</a:t>
            </a:r>
            <a:r>
              <a:rPr lang="en-US" altLang="zh-CN" sz="2400" b="1" dirty="0">
                <a:solidFill>
                  <a:srgbClr val="FFFF00"/>
                </a:solidFill>
                <a:latin typeface="+mn-ea"/>
                <a:ea typeface="+mn-ea"/>
              </a:rPr>
              <a:t>=200</a:t>
            </a:r>
            <a:r>
              <a:rPr lang="zh-CN" altLang="en-US" sz="2400" b="1" dirty="0">
                <a:solidFill>
                  <a:srgbClr val="FFFF00"/>
                </a:solidFill>
                <a:latin typeface="+mn-ea"/>
                <a:ea typeface="+mn-ea"/>
              </a:rPr>
              <a:t>时</a:t>
            </a:r>
            <a:r>
              <a:rPr lang="en-US" altLang="zh-CN" sz="2400" b="1" dirty="0">
                <a:solidFill>
                  <a:srgbClr val="FFFF00"/>
                </a:solidFill>
                <a:latin typeface="+mn-ea"/>
                <a:ea typeface="+mn-ea"/>
              </a:rPr>
              <a:t>,</a:t>
            </a:r>
            <a:r>
              <a:rPr lang="zh-CN" altLang="en-US" sz="2400" b="1" dirty="0">
                <a:solidFill>
                  <a:srgbClr val="FFFF00"/>
                </a:solidFill>
                <a:latin typeface="+mn-ea"/>
                <a:ea typeface="+mn-ea"/>
              </a:rPr>
              <a:t>系统输出响应的动态性能指标。当</a:t>
            </a:r>
            <a:r>
              <a:rPr lang="en-US" altLang="zh-CN" sz="2400" b="1" dirty="0">
                <a:solidFill>
                  <a:srgbClr val="FFFF00"/>
                </a:solidFill>
                <a:latin typeface="+mn-ea"/>
                <a:ea typeface="+mn-ea"/>
              </a:rPr>
              <a:t>K</a:t>
            </a:r>
            <a:r>
              <a:rPr lang="en-US" altLang="zh-CN" sz="2400" b="1" baseline="-25000" dirty="0">
                <a:solidFill>
                  <a:srgbClr val="FFFF00"/>
                </a:solidFill>
                <a:latin typeface="+mn-ea"/>
                <a:ea typeface="+mn-ea"/>
              </a:rPr>
              <a:t>A</a:t>
            </a:r>
            <a:r>
              <a:rPr lang="zh-CN" altLang="en-US" sz="2400" b="1" dirty="0">
                <a:solidFill>
                  <a:srgbClr val="FFFF00"/>
                </a:solidFill>
                <a:latin typeface="+mn-ea"/>
                <a:ea typeface="+mn-ea"/>
              </a:rPr>
              <a:t>增大到</a:t>
            </a:r>
            <a:r>
              <a:rPr lang="en-US" altLang="zh-CN" sz="2400" b="1" dirty="0">
                <a:solidFill>
                  <a:srgbClr val="FFFF00"/>
                </a:solidFill>
                <a:latin typeface="+mn-ea"/>
                <a:ea typeface="+mn-ea"/>
              </a:rPr>
              <a:t>1500</a:t>
            </a:r>
            <a:r>
              <a:rPr lang="zh-CN" altLang="en-US" sz="2400" b="1" dirty="0">
                <a:solidFill>
                  <a:srgbClr val="FFFF00"/>
                </a:solidFill>
                <a:latin typeface="+mn-ea"/>
                <a:ea typeface="+mn-ea"/>
              </a:rPr>
              <a:t>时或减小到</a:t>
            </a:r>
            <a:r>
              <a:rPr lang="en-US" altLang="zh-CN" sz="2400" b="1" dirty="0">
                <a:solidFill>
                  <a:srgbClr val="FFFF00"/>
                </a:solidFill>
                <a:latin typeface="+mn-ea"/>
                <a:ea typeface="+mn-ea"/>
              </a:rPr>
              <a:t>K</a:t>
            </a:r>
            <a:r>
              <a:rPr lang="en-US" altLang="zh-CN" sz="2400" b="1" baseline="-25000" dirty="0">
                <a:solidFill>
                  <a:srgbClr val="FFFF00"/>
                </a:solidFill>
                <a:latin typeface="+mn-ea"/>
                <a:ea typeface="+mn-ea"/>
              </a:rPr>
              <a:t>A</a:t>
            </a:r>
            <a:r>
              <a:rPr lang="en-US" altLang="zh-CN" sz="2400" b="1" dirty="0">
                <a:solidFill>
                  <a:srgbClr val="FFFF00"/>
                </a:solidFill>
                <a:latin typeface="+mn-ea"/>
                <a:ea typeface="+mn-ea"/>
              </a:rPr>
              <a:t> =13.5,</a:t>
            </a:r>
            <a:r>
              <a:rPr lang="zh-CN" altLang="en-US" sz="2400" b="1" dirty="0">
                <a:solidFill>
                  <a:srgbClr val="FFFF00"/>
                </a:solidFill>
                <a:latin typeface="+mn-ea"/>
                <a:ea typeface="+mn-ea"/>
              </a:rPr>
              <a:t>这时系统的动态性能指标如何</a:t>
            </a:r>
            <a:r>
              <a:rPr lang="en-US" altLang="zh-CN" sz="2400" b="1" dirty="0">
                <a:solidFill>
                  <a:srgbClr val="FFFF00"/>
                </a:solidFill>
                <a:latin typeface="+mn-ea"/>
                <a:ea typeface="+mn-ea"/>
              </a:rPr>
              <a:t>?</a:t>
            </a:r>
          </a:p>
          <a:p>
            <a:pPr eaLnBrk="1" hangingPunct="1">
              <a:spcBef>
                <a:spcPct val="0"/>
              </a:spcBef>
              <a:buClrTx/>
              <a:buSzTx/>
              <a:buFont typeface="Wingdings" panose="05000000000000000000" pitchFamily="2" charset="2"/>
              <a:buNone/>
              <a:defRPr/>
            </a:pPr>
            <a:r>
              <a:rPr lang="zh-CN" altLang="en-US" sz="2400" b="1" dirty="0">
                <a:solidFill>
                  <a:srgbClr val="FFFF00"/>
                </a:solidFill>
                <a:latin typeface="+mn-ea"/>
                <a:ea typeface="+mn-ea"/>
              </a:rPr>
              <a:t>解</a:t>
            </a:r>
            <a:r>
              <a:rPr lang="en-US" altLang="zh-CN" sz="2400" b="1" dirty="0">
                <a:solidFill>
                  <a:srgbClr val="FFFF00"/>
                </a:solidFill>
                <a:latin typeface="+mn-ea"/>
                <a:ea typeface="+mn-ea"/>
              </a:rPr>
              <a:t>:</a:t>
            </a:r>
            <a:r>
              <a:rPr lang="zh-CN" altLang="en-US" sz="2400" b="1" dirty="0">
                <a:solidFill>
                  <a:srgbClr val="FFFF00"/>
                </a:solidFill>
                <a:latin typeface="+mn-ea"/>
                <a:ea typeface="+mn-ea"/>
              </a:rPr>
              <a:t>系统的闭环传递函数为</a:t>
            </a:r>
          </a:p>
        </p:txBody>
      </p:sp>
      <p:graphicFrame>
        <p:nvGraphicFramePr>
          <p:cNvPr id="47109" name="Object 8">
            <a:extLst>
              <a:ext uri="{FF2B5EF4-FFF2-40B4-BE49-F238E27FC236}">
                <a16:creationId xmlns:a16="http://schemas.microsoft.com/office/drawing/2014/main" id="{0D278ED2-F9A5-491E-B850-108CF14A864D}"/>
              </a:ext>
            </a:extLst>
          </p:cNvPr>
          <p:cNvGraphicFramePr>
            <a:graphicFrameLocks noChangeAspect="1"/>
          </p:cNvGraphicFramePr>
          <p:nvPr/>
        </p:nvGraphicFramePr>
        <p:xfrm>
          <a:off x="3059113" y="1281113"/>
          <a:ext cx="2185987" cy="911225"/>
        </p:xfrm>
        <a:graphic>
          <a:graphicData uri="http://schemas.openxmlformats.org/presentationml/2006/ole">
            <mc:AlternateContent xmlns:mc="http://schemas.openxmlformats.org/markup-compatibility/2006">
              <mc:Choice xmlns:v="urn:schemas-microsoft-com:vml" Requires="v">
                <p:oleObj spid="_x0000_s47331" name="Equation" r:id="rId3" imgW="1143000" imgH="419100" progId="Equation.DSMT4">
                  <p:embed/>
                </p:oleObj>
              </mc:Choice>
              <mc:Fallback>
                <p:oleObj name="Equation" r:id="rId3" imgW="1143000" imgH="419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81113"/>
                        <a:ext cx="218598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1" name="Object 9">
            <a:extLst>
              <a:ext uri="{FF2B5EF4-FFF2-40B4-BE49-F238E27FC236}">
                <a16:creationId xmlns:a16="http://schemas.microsoft.com/office/drawing/2014/main" id="{E0CC7918-7480-4488-B8FB-44A50800C057}"/>
              </a:ext>
            </a:extLst>
          </p:cNvPr>
          <p:cNvGraphicFramePr>
            <a:graphicFrameLocks noChangeAspect="1"/>
          </p:cNvGraphicFramePr>
          <p:nvPr>
            <p:extLst>
              <p:ext uri="{D42A27DB-BD31-4B8C-83A1-F6EECF244321}">
                <p14:modId xmlns:p14="http://schemas.microsoft.com/office/powerpoint/2010/main" val="2669256759"/>
              </p:ext>
            </p:extLst>
          </p:nvPr>
        </p:nvGraphicFramePr>
        <p:xfrm>
          <a:off x="2489200" y="3862388"/>
          <a:ext cx="3040063" cy="993775"/>
        </p:xfrm>
        <a:graphic>
          <a:graphicData uri="http://schemas.openxmlformats.org/presentationml/2006/ole">
            <mc:AlternateContent xmlns:mc="http://schemas.openxmlformats.org/markup-compatibility/2006">
              <mc:Choice xmlns:v="urn:schemas-microsoft-com:vml" Requires="v">
                <p:oleObj spid="_x0000_s47332" name="Equation" r:id="rId5" imgW="1574640" imgH="431640" progId="Equation.DSMT4">
                  <p:embed/>
                </p:oleObj>
              </mc:Choice>
              <mc:Fallback>
                <p:oleObj name="Equation" r:id="rId5" imgW="1574640" imgH="431640" progId="Equation.DSMT4">
                  <p:embed/>
                  <p:pic>
                    <p:nvPicPr>
                      <p:cNvPr id="0" name="Object 9"/>
                      <p:cNvPicPr>
                        <a:picLocks noChangeAspect="1" noChangeArrowheads="1"/>
                      </p:cNvPicPr>
                      <p:nvPr/>
                    </p:nvPicPr>
                    <p:blipFill>
                      <a:blip r:embed="rId6"/>
                      <a:srcRect/>
                      <a:stretch>
                        <a:fillRect/>
                      </a:stretch>
                    </p:blipFill>
                    <p:spPr bwMode="auto">
                      <a:xfrm>
                        <a:off x="2489200" y="3862388"/>
                        <a:ext cx="3040063"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2" name="Object 10">
            <a:extLst>
              <a:ext uri="{FF2B5EF4-FFF2-40B4-BE49-F238E27FC236}">
                <a16:creationId xmlns:a16="http://schemas.microsoft.com/office/drawing/2014/main" id="{9973EE34-BB10-4AF4-B8A0-31605F4212AE}"/>
              </a:ext>
            </a:extLst>
          </p:cNvPr>
          <p:cNvGraphicFramePr>
            <a:graphicFrameLocks noChangeAspect="1"/>
          </p:cNvGraphicFramePr>
          <p:nvPr/>
        </p:nvGraphicFramePr>
        <p:xfrm>
          <a:off x="4495800" y="4846638"/>
          <a:ext cx="3570288" cy="909637"/>
        </p:xfrm>
        <a:graphic>
          <a:graphicData uri="http://schemas.openxmlformats.org/presentationml/2006/ole">
            <mc:AlternateContent xmlns:mc="http://schemas.openxmlformats.org/markup-compatibility/2006">
              <mc:Choice xmlns:v="urn:schemas-microsoft-com:vml" Requires="v">
                <p:oleObj spid="_x0000_s47333" name="Equation" r:id="rId7" imgW="1600200" imgH="393700" progId="Equation.DSMT4">
                  <p:embed/>
                </p:oleObj>
              </mc:Choice>
              <mc:Fallback>
                <p:oleObj name="Equation" r:id="rId7" imgW="16002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4846638"/>
                        <a:ext cx="3570288"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3" name="Object 11">
            <a:extLst>
              <a:ext uri="{FF2B5EF4-FFF2-40B4-BE49-F238E27FC236}">
                <a16:creationId xmlns:a16="http://schemas.microsoft.com/office/drawing/2014/main" id="{F96E9A47-FB62-448F-B3E2-E746935DFF93}"/>
              </a:ext>
            </a:extLst>
          </p:cNvPr>
          <p:cNvGraphicFramePr>
            <a:graphicFrameLocks noChangeAspect="1"/>
          </p:cNvGraphicFramePr>
          <p:nvPr/>
        </p:nvGraphicFramePr>
        <p:xfrm>
          <a:off x="1744663" y="5021263"/>
          <a:ext cx="1489075" cy="558800"/>
        </p:xfrm>
        <a:graphic>
          <a:graphicData uri="http://schemas.openxmlformats.org/presentationml/2006/ole">
            <mc:AlternateContent xmlns:mc="http://schemas.openxmlformats.org/markup-compatibility/2006">
              <mc:Choice xmlns:v="urn:schemas-microsoft-com:vml" Requires="v">
                <p:oleObj spid="_x0000_s47334" name="Equation" r:id="rId9" imgW="622030" imgH="228501" progId="Equation.DSMT4">
                  <p:embed/>
                </p:oleObj>
              </mc:Choice>
              <mc:Fallback>
                <p:oleObj name="Equation" r:id="rId9" imgW="622030" imgH="228501"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4663" y="5021263"/>
                        <a:ext cx="148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4" name="Object 12">
            <a:extLst>
              <a:ext uri="{FF2B5EF4-FFF2-40B4-BE49-F238E27FC236}">
                <a16:creationId xmlns:a16="http://schemas.microsoft.com/office/drawing/2014/main" id="{51893978-DBB1-43B0-B5AF-477ECBD9A3F1}"/>
              </a:ext>
            </a:extLst>
          </p:cNvPr>
          <p:cNvGraphicFramePr>
            <a:graphicFrameLocks noChangeAspect="1"/>
          </p:cNvGraphicFramePr>
          <p:nvPr/>
        </p:nvGraphicFramePr>
        <p:xfrm>
          <a:off x="914400" y="5783263"/>
          <a:ext cx="3124200" cy="565150"/>
        </p:xfrm>
        <a:graphic>
          <a:graphicData uri="http://schemas.openxmlformats.org/presentationml/2006/ole">
            <mc:AlternateContent xmlns:mc="http://schemas.openxmlformats.org/markup-compatibility/2006">
              <mc:Choice xmlns:v="urn:schemas-microsoft-com:vml" Requires="v">
                <p:oleObj spid="_x0000_s47335" name="Equation" r:id="rId11" imgW="1270000" imgH="228600" progId="Equation.DSMT4">
                  <p:embed/>
                </p:oleObj>
              </mc:Choice>
              <mc:Fallback>
                <p:oleObj name="Equation" r:id="rId11" imgW="12700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783263"/>
                        <a:ext cx="3124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5" name="Object 13">
            <a:extLst>
              <a:ext uri="{FF2B5EF4-FFF2-40B4-BE49-F238E27FC236}">
                <a16:creationId xmlns:a16="http://schemas.microsoft.com/office/drawing/2014/main" id="{422FD400-03C0-46E5-BB2C-21429D4CBC3F}"/>
              </a:ext>
            </a:extLst>
          </p:cNvPr>
          <p:cNvGraphicFramePr>
            <a:graphicFrameLocks noChangeAspect="1"/>
          </p:cNvGraphicFramePr>
          <p:nvPr/>
        </p:nvGraphicFramePr>
        <p:xfrm>
          <a:off x="4741863" y="5802313"/>
          <a:ext cx="1430337" cy="446087"/>
        </p:xfrm>
        <a:graphic>
          <a:graphicData uri="http://schemas.openxmlformats.org/presentationml/2006/ole">
            <mc:AlternateContent xmlns:mc="http://schemas.openxmlformats.org/markup-compatibility/2006">
              <mc:Choice xmlns:v="urn:schemas-microsoft-com:vml" Requires="v">
                <p:oleObj spid="_x0000_s47336" name="Equation" r:id="rId13" imgW="634725" imgH="203112" progId="Equation.DSMT4">
                  <p:embed/>
                </p:oleObj>
              </mc:Choice>
              <mc:Fallback>
                <p:oleObj name="Equation" r:id="rId13" imgW="634725" imgH="203112"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1863" y="5802313"/>
                        <a:ext cx="143033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9">
                                            <p:txEl>
                                              <p:pRg st="0" end="0"/>
                                            </p:txEl>
                                          </p:spTgt>
                                        </p:tgtEl>
                                        <p:attrNameLst>
                                          <p:attrName>style.visibility</p:attrName>
                                        </p:attrNameLst>
                                      </p:cBhvr>
                                      <p:to>
                                        <p:strVal val="visible"/>
                                      </p:to>
                                    </p:set>
                                    <p:animEffect transition="in" filter="dissolve">
                                      <p:cBhvr>
                                        <p:cTn id="7" dur="500"/>
                                        <p:tgtEl>
                                          <p:spTgt spid="593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9">
                                            <p:txEl>
                                              <p:pRg st="1" end="1"/>
                                            </p:txEl>
                                          </p:spTgt>
                                        </p:tgtEl>
                                        <p:attrNameLst>
                                          <p:attrName>style.visibility</p:attrName>
                                        </p:attrNameLst>
                                      </p:cBhvr>
                                      <p:to>
                                        <p:strVal val="visible"/>
                                      </p:to>
                                    </p:set>
                                    <p:animEffect transition="in" filter="dissolve">
                                      <p:cBhvr>
                                        <p:cTn id="12" dur="500"/>
                                        <p:tgtEl>
                                          <p:spTgt spid="593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blinds(horizontal)">
                                      <p:cBhvr>
                                        <p:cTn id="17" dur="500"/>
                                        <p:tgtEl>
                                          <p:spTgt spid="594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403"/>
                                        </p:tgtEl>
                                        <p:attrNameLst>
                                          <p:attrName>style.visibility</p:attrName>
                                        </p:attrNameLst>
                                      </p:cBhvr>
                                      <p:to>
                                        <p:strVal val="visible"/>
                                      </p:to>
                                    </p:set>
                                    <p:animEffect transition="in" filter="blinds(horizontal)">
                                      <p:cBhvr>
                                        <p:cTn id="22" dur="500"/>
                                        <p:tgtEl>
                                          <p:spTgt spid="59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box(in)">
                                      <p:cBhvr>
                                        <p:cTn id="27" dur="500"/>
                                        <p:tgtEl>
                                          <p:spTgt spid="594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9404"/>
                                        </p:tgtEl>
                                        <p:attrNameLst>
                                          <p:attrName>style.visibility</p:attrName>
                                        </p:attrNameLst>
                                      </p:cBhvr>
                                      <p:to>
                                        <p:strVal val="visible"/>
                                      </p:to>
                                    </p:set>
                                    <p:animEffect transition="in" filter="blinds(horizontal)">
                                      <p:cBhvr>
                                        <p:cTn id="32" dur="500"/>
                                        <p:tgtEl>
                                          <p:spTgt spid="594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9405"/>
                                        </p:tgtEl>
                                        <p:attrNameLst>
                                          <p:attrName>style.visibility</p:attrName>
                                        </p:attrNameLst>
                                      </p:cBhvr>
                                      <p:to>
                                        <p:strVal val="visible"/>
                                      </p:to>
                                    </p:set>
                                    <p:animEffect transition="in" filter="blinds(horizontal)">
                                      <p:cBhvr>
                                        <p:cTn id="37"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20142ECC-6C50-4FB6-8062-A958B81E37E3}"/>
              </a:ext>
            </a:extLst>
          </p:cNvPr>
          <p:cNvGraphicFramePr>
            <a:graphicFrameLocks noChangeAspect="1"/>
          </p:cNvGraphicFramePr>
          <p:nvPr/>
        </p:nvGraphicFramePr>
        <p:xfrm>
          <a:off x="628650" y="473075"/>
          <a:ext cx="1927225" cy="685800"/>
        </p:xfrm>
        <a:graphic>
          <a:graphicData uri="http://schemas.openxmlformats.org/presentationml/2006/ole">
            <mc:AlternateContent xmlns:mc="http://schemas.openxmlformats.org/markup-compatibility/2006">
              <mc:Choice xmlns:v="urn:schemas-microsoft-com:vml" Requires="v">
                <p:oleObj spid="_x0000_s48670" name="Equation" r:id="rId3" imgW="622030" imgH="228501" progId="Equation.DSMT4">
                  <p:embed/>
                </p:oleObj>
              </mc:Choice>
              <mc:Fallback>
                <p:oleObj name="Equation" r:id="rId3" imgW="622030" imgH="22850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73075"/>
                        <a:ext cx="19272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4">
            <a:extLst>
              <a:ext uri="{FF2B5EF4-FFF2-40B4-BE49-F238E27FC236}">
                <a16:creationId xmlns:a16="http://schemas.microsoft.com/office/drawing/2014/main" id="{82F6DFD9-F23E-45C2-BC04-C254E49BDDEF}"/>
              </a:ext>
            </a:extLst>
          </p:cNvPr>
          <p:cNvGraphicFramePr>
            <a:graphicFrameLocks noChangeAspect="1"/>
          </p:cNvGraphicFramePr>
          <p:nvPr/>
        </p:nvGraphicFramePr>
        <p:xfrm>
          <a:off x="2709863" y="525463"/>
          <a:ext cx="3462337" cy="617537"/>
        </p:xfrm>
        <a:graphic>
          <a:graphicData uri="http://schemas.openxmlformats.org/presentationml/2006/ole">
            <mc:AlternateContent xmlns:mc="http://schemas.openxmlformats.org/markup-compatibility/2006">
              <mc:Choice xmlns:v="urn:schemas-microsoft-com:vml" Requires="v">
                <p:oleObj spid="_x0000_s48671" name="Equation" r:id="rId5" imgW="1270000" imgH="228600" progId="Equation.DSMT4">
                  <p:embed/>
                </p:oleObj>
              </mc:Choice>
              <mc:Fallback>
                <p:oleObj name="Equation" r:id="rId5" imgW="12700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525463"/>
                        <a:ext cx="34623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
            <a:extLst>
              <a:ext uri="{FF2B5EF4-FFF2-40B4-BE49-F238E27FC236}">
                <a16:creationId xmlns:a16="http://schemas.microsoft.com/office/drawing/2014/main" id="{B16CE562-0D5F-47F2-B2B0-178684241C61}"/>
              </a:ext>
            </a:extLst>
          </p:cNvPr>
          <p:cNvGraphicFramePr>
            <a:graphicFrameLocks noChangeAspect="1"/>
          </p:cNvGraphicFramePr>
          <p:nvPr/>
        </p:nvGraphicFramePr>
        <p:xfrm>
          <a:off x="6653213" y="519113"/>
          <a:ext cx="1690687" cy="593725"/>
        </p:xfrm>
        <a:graphic>
          <a:graphicData uri="http://schemas.openxmlformats.org/presentationml/2006/ole">
            <mc:AlternateContent xmlns:mc="http://schemas.openxmlformats.org/markup-compatibility/2006">
              <mc:Choice xmlns:v="urn:schemas-microsoft-com:vml" Requires="v">
                <p:oleObj spid="_x0000_s48672" name="Equation" r:id="rId7" imgW="634680" imgH="203040" progId="Equation.DSMT4">
                  <p:embed/>
                </p:oleObj>
              </mc:Choice>
              <mc:Fallback>
                <p:oleObj name="Equation" r:id="rId7" imgW="634680" imgH="203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3213" y="519113"/>
                        <a:ext cx="1690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97D2B04C-C5D3-466C-A873-412656DF89E3}"/>
              </a:ext>
            </a:extLst>
          </p:cNvPr>
          <p:cNvGraphicFramePr>
            <a:graphicFrameLocks noChangeAspect="1"/>
          </p:cNvGraphicFramePr>
          <p:nvPr/>
        </p:nvGraphicFramePr>
        <p:xfrm>
          <a:off x="2944813" y="1052513"/>
          <a:ext cx="2314575" cy="862012"/>
        </p:xfrm>
        <a:graphic>
          <a:graphicData uri="http://schemas.openxmlformats.org/presentationml/2006/ole">
            <mc:AlternateContent xmlns:mc="http://schemas.openxmlformats.org/markup-compatibility/2006">
              <mc:Choice xmlns:v="urn:schemas-microsoft-com:vml" Requires="v">
                <p:oleObj spid="_x0000_s48673" name="Equation" r:id="rId9" imgW="1168200" imgH="355320" progId="Equation.DSMT4">
                  <p:embed/>
                </p:oleObj>
              </mc:Choice>
              <mc:Fallback>
                <p:oleObj name="Equation" r:id="rId9" imgW="1168200" imgH="35532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4813" y="1052513"/>
                        <a:ext cx="2314575"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a:extLst>
              <a:ext uri="{FF2B5EF4-FFF2-40B4-BE49-F238E27FC236}">
                <a16:creationId xmlns:a16="http://schemas.microsoft.com/office/drawing/2014/main" id="{F641F7DD-F06A-479B-AE45-D7F44EE05E63}"/>
              </a:ext>
            </a:extLst>
          </p:cNvPr>
          <p:cNvGraphicFramePr>
            <a:graphicFrameLocks noChangeAspect="1"/>
          </p:cNvGraphicFramePr>
          <p:nvPr/>
        </p:nvGraphicFramePr>
        <p:xfrm>
          <a:off x="5451475" y="1325563"/>
          <a:ext cx="1201738" cy="450850"/>
        </p:xfrm>
        <a:graphic>
          <a:graphicData uri="http://schemas.openxmlformats.org/presentationml/2006/ole">
            <mc:AlternateContent xmlns:mc="http://schemas.openxmlformats.org/markup-compatibility/2006">
              <mc:Choice xmlns:v="urn:schemas-microsoft-com:vml" Requires="v">
                <p:oleObj spid="_x0000_s48674" name="Equation" r:id="rId11" imgW="431640" imgH="177480" progId="Equation.DSMT4">
                  <p:embed/>
                </p:oleObj>
              </mc:Choice>
              <mc:Fallback>
                <p:oleObj name="Equation" r:id="rId11" imgW="431640" imgH="1774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1475" y="1325563"/>
                        <a:ext cx="120173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a:extLst>
              <a:ext uri="{FF2B5EF4-FFF2-40B4-BE49-F238E27FC236}">
                <a16:creationId xmlns:a16="http://schemas.microsoft.com/office/drawing/2014/main" id="{C510EBA7-710A-4C55-938F-ADE7E805BE2C}"/>
              </a:ext>
            </a:extLst>
          </p:cNvPr>
          <p:cNvGraphicFramePr>
            <a:graphicFrameLocks noChangeAspect="1"/>
          </p:cNvGraphicFramePr>
          <p:nvPr/>
        </p:nvGraphicFramePr>
        <p:xfrm>
          <a:off x="2668588" y="1963738"/>
          <a:ext cx="3600450" cy="1195387"/>
        </p:xfrm>
        <a:graphic>
          <a:graphicData uri="http://schemas.openxmlformats.org/presentationml/2006/ole">
            <mc:AlternateContent xmlns:mc="http://schemas.openxmlformats.org/markup-compatibility/2006">
              <mc:Choice xmlns:v="urn:schemas-microsoft-com:vml" Requires="v">
                <p:oleObj spid="_x0000_s48675" name="Equation" r:id="rId13" imgW="1638000" imgH="469800" progId="Equation.DSMT4">
                  <p:embed/>
                </p:oleObj>
              </mc:Choice>
              <mc:Fallback>
                <p:oleObj name="Equation" r:id="rId13" imgW="1638000" imgH="4698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88" y="1963738"/>
                        <a:ext cx="3600450"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a:extLst>
              <a:ext uri="{FF2B5EF4-FFF2-40B4-BE49-F238E27FC236}">
                <a16:creationId xmlns:a16="http://schemas.microsoft.com/office/drawing/2014/main" id="{9DE608D2-BE02-4337-B216-6C6089DFBFE3}"/>
              </a:ext>
            </a:extLst>
          </p:cNvPr>
          <p:cNvGraphicFramePr>
            <a:graphicFrameLocks noChangeAspect="1"/>
          </p:cNvGraphicFramePr>
          <p:nvPr/>
        </p:nvGraphicFramePr>
        <p:xfrm>
          <a:off x="2670175" y="3009900"/>
          <a:ext cx="2916238" cy="1141413"/>
        </p:xfrm>
        <a:graphic>
          <a:graphicData uri="http://schemas.openxmlformats.org/presentationml/2006/ole">
            <mc:AlternateContent xmlns:mc="http://schemas.openxmlformats.org/markup-compatibility/2006">
              <mc:Choice xmlns:v="urn:schemas-microsoft-com:vml" Requires="v">
                <p:oleObj spid="_x0000_s48676" name="Equation" r:id="rId15" imgW="1307880" imgH="431640" progId="Equation.DSMT4">
                  <p:embed/>
                </p:oleObj>
              </mc:Choice>
              <mc:Fallback>
                <p:oleObj name="Equation" r:id="rId15" imgW="1307880" imgH="4316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0175" y="3009900"/>
                        <a:ext cx="2916238"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a:extLst>
              <a:ext uri="{FF2B5EF4-FFF2-40B4-BE49-F238E27FC236}">
                <a16:creationId xmlns:a16="http://schemas.microsoft.com/office/drawing/2014/main" id="{337FEEF1-9215-4108-AD5B-444985F399BC}"/>
              </a:ext>
            </a:extLst>
          </p:cNvPr>
          <p:cNvGraphicFramePr>
            <a:graphicFrameLocks noChangeAspect="1"/>
          </p:cNvGraphicFramePr>
          <p:nvPr/>
        </p:nvGraphicFramePr>
        <p:xfrm>
          <a:off x="388938" y="4281488"/>
          <a:ext cx="2152650" cy="728662"/>
        </p:xfrm>
        <a:graphic>
          <a:graphicData uri="http://schemas.openxmlformats.org/presentationml/2006/ole">
            <mc:AlternateContent xmlns:mc="http://schemas.openxmlformats.org/markup-compatibility/2006">
              <mc:Choice xmlns:v="urn:schemas-microsoft-com:vml" Requires="v">
                <p:oleObj spid="_x0000_s48677" name="Equation" r:id="rId17" imgW="672840" imgH="228600" progId="Equation.DSMT4">
                  <p:embed/>
                </p:oleObj>
              </mc:Choice>
              <mc:Fallback>
                <p:oleObj name="Equation" r:id="rId17" imgW="67284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938" y="4281488"/>
                        <a:ext cx="21526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a:extLst>
              <a:ext uri="{FF2B5EF4-FFF2-40B4-BE49-F238E27FC236}">
                <a16:creationId xmlns:a16="http://schemas.microsoft.com/office/drawing/2014/main" id="{65D718E4-6624-4EDE-B34C-F20339B5D291}"/>
              </a:ext>
            </a:extLst>
          </p:cNvPr>
          <p:cNvGraphicFramePr>
            <a:graphicFrameLocks noChangeAspect="1"/>
          </p:cNvGraphicFramePr>
          <p:nvPr/>
        </p:nvGraphicFramePr>
        <p:xfrm>
          <a:off x="2668588" y="4086225"/>
          <a:ext cx="3198812" cy="1046163"/>
        </p:xfrm>
        <a:graphic>
          <a:graphicData uri="http://schemas.openxmlformats.org/presentationml/2006/ole">
            <mc:AlternateContent xmlns:mc="http://schemas.openxmlformats.org/markup-compatibility/2006">
              <mc:Choice xmlns:v="urn:schemas-microsoft-com:vml" Requires="v">
                <p:oleObj spid="_x0000_s48678" name="Equation" r:id="rId19" imgW="1574640" imgH="431640" progId="Equation.DSMT4">
                  <p:embed/>
                </p:oleObj>
              </mc:Choice>
              <mc:Fallback>
                <p:oleObj name="Equation" r:id="rId19" imgW="1574640" imgH="43164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8588" y="4086225"/>
                        <a:ext cx="3198812"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2">
            <a:extLst>
              <a:ext uri="{FF2B5EF4-FFF2-40B4-BE49-F238E27FC236}">
                <a16:creationId xmlns:a16="http://schemas.microsoft.com/office/drawing/2014/main" id="{8F7ECF65-91CF-4444-B0A0-B55D0CF5680B}"/>
              </a:ext>
            </a:extLst>
          </p:cNvPr>
          <p:cNvGraphicFramePr>
            <a:graphicFrameLocks noChangeAspect="1"/>
          </p:cNvGraphicFramePr>
          <p:nvPr/>
        </p:nvGraphicFramePr>
        <p:xfrm>
          <a:off x="5924550" y="4114800"/>
          <a:ext cx="2424113" cy="925513"/>
        </p:xfrm>
        <a:graphic>
          <a:graphicData uri="http://schemas.openxmlformats.org/presentationml/2006/ole">
            <mc:AlternateContent xmlns:mc="http://schemas.openxmlformats.org/markup-compatibility/2006">
              <mc:Choice xmlns:v="urn:schemas-microsoft-com:vml" Requires="v">
                <p:oleObj spid="_x0000_s48679" name="Equation" r:id="rId21" imgW="1218960" imgH="393480" progId="Equation.DSMT4">
                  <p:embed/>
                </p:oleObj>
              </mc:Choice>
              <mc:Fallback>
                <p:oleObj name="Equation" r:id="rId21" imgW="1218960" imgH="39348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4550" y="4114800"/>
                        <a:ext cx="24241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a:extLst>
              <a:ext uri="{FF2B5EF4-FFF2-40B4-BE49-F238E27FC236}">
                <a16:creationId xmlns:a16="http://schemas.microsoft.com/office/drawing/2014/main" id="{1D3AF5C6-D8CC-4EEB-8AF4-6C5A5C3F74C0}"/>
              </a:ext>
            </a:extLst>
          </p:cNvPr>
          <p:cNvGraphicFramePr>
            <a:graphicFrameLocks noChangeAspect="1"/>
          </p:cNvGraphicFramePr>
          <p:nvPr/>
        </p:nvGraphicFramePr>
        <p:xfrm>
          <a:off x="1249363" y="5248275"/>
          <a:ext cx="3600450" cy="695325"/>
        </p:xfrm>
        <a:graphic>
          <a:graphicData uri="http://schemas.openxmlformats.org/presentationml/2006/ole">
            <mc:AlternateContent xmlns:mc="http://schemas.openxmlformats.org/markup-compatibility/2006">
              <mc:Choice xmlns:v="urn:schemas-microsoft-com:vml" Requires="v">
                <p:oleObj spid="_x0000_s48680" name="Equation" r:id="rId23" imgW="1269720" imgH="228600" progId="Equation.DSMT4">
                  <p:embed/>
                </p:oleObj>
              </mc:Choice>
              <mc:Fallback>
                <p:oleObj name="Equation" r:id="rId23" imgW="1269720" imgH="22860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9363" y="5248275"/>
                        <a:ext cx="3600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4">
            <a:extLst>
              <a:ext uri="{FF2B5EF4-FFF2-40B4-BE49-F238E27FC236}">
                <a16:creationId xmlns:a16="http://schemas.microsoft.com/office/drawing/2014/main" id="{2CC7F742-AFB0-4A51-AC5E-A2F385BB3BF4}"/>
              </a:ext>
            </a:extLst>
          </p:cNvPr>
          <p:cNvGraphicFramePr>
            <a:graphicFrameLocks noChangeAspect="1"/>
          </p:cNvGraphicFramePr>
          <p:nvPr/>
        </p:nvGraphicFramePr>
        <p:xfrm>
          <a:off x="5965825" y="5248275"/>
          <a:ext cx="1501775" cy="639763"/>
        </p:xfrm>
        <a:graphic>
          <a:graphicData uri="http://schemas.openxmlformats.org/presentationml/2006/ole">
            <mc:AlternateContent xmlns:mc="http://schemas.openxmlformats.org/markup-compatibility/2006">
              <mc:Choice xmlns:v="urn:schemas-microsoft-com:vml" Requires="v">
                <p:oleObj spid="_x0000_s48681" name="Equation" r:id="rId25" imgW="482400" imgH="203040" progId="Equation.DSMT4">
                  <p:embed/>
                </p:oleObj>
              </mc:Choice>
              <mc:Fallback>
                <p:oleObj name="Equation" r:id="rId25" imgW="482400" imgH="203040"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65825" y="5248275"/>
                        <a:ext cx="15017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5">
            <a:extLst>
              <a:ext uri="{FF2B5EF4-FFF2-40B4-BE49-F238E27FC236}">
                <a16:creationId xmlns:a16="http://schemas.microsoft.com/office/drawing/2014/main" id="{087F1248-C874-4524-A039-2CC3768B7110}"/>
              </a:ext>
            </a:extLst>
          </p:cNvPr>
          <p:cNvGraphicFramePr>
            <a:graphicFrameLocks noChangeAspect="1"/>
          </p:cNvGraphicFramePr>
          <p:nvPr/>
        </p:nvGraphicFramePr>
        <p:xfrm>
          <a:off x="533400" y="5959475"/>
          <a:ext cx="1749425" cy="666750"/>
        </p:xfrm>
        <a:graphic>
          <a:graphicData uri="http://schemas.openxmlformats.org/presentationml/2006/ole">
            <mc:AlternateContent xmlns:mc="http://schemas.openxmlformats.org/markup-compatibility/2006">
              <mc:Choice xmlns:v="urn:schemas-microsoft-com:vml" Requires="v">
                <p:oleObj spid="_x0000_s48682" name="Equation" r:id="rId27" imgW="761760" imgH="241200" progId="Equation.DSMT4">
                  <p:embed/>
                </p:oleObj>
              </mc:Choice>
              <mc:Fallback>
                <p:oleObj name="Equation" r:id="rId27" imgW="761760" imgH="241200"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3400" y="5959475"/>
                        <a:ext cx="17494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6">
            <a:extLst>
              <a:ext uri="{FF2B5EF4-FFF2-40B4-BE49-F238E27FC236}">
                <a16:creationId xmlns:a16="http://schemas.microsoft.com/office/drawing/2014/main" id="{F5F2C425-830F-4F8B-BBE2-86D8A63B3CF4}"/>
              </a:ext>
            </a:extLst>
          </p:cNvPr>
          <p:cNvGraphicFramePr>
            <a:graphicFrameLocks noChangeAspect="1"/>
          </p:cNvGraphicFramePr>
          <p:nvPr/>
        </p:nvGraphicFramePr>
        <p:xfrm>
          <a:off x="2968625" y="5959475"/>
          <a:ext cx="2346325" cy="746125"/>
        </p:xfrm>
        <a:graphic>
          <a:graphicData uri="http://schemas.openxmlformats.org/presentationml/2006/ole">
            <mc:AlternateContent xmlns:mc="http://schemas.openxmlformats.org/markup-compatibility/2006">
              <mc:Choice xmlns:v="urn:schemas-microsoft-com:vml" Requires="v">
                <p:oleObj spid="_x0000_s48683" name="Equation" r:id="rId29" imgW="914400" imgH="241200" progId="Equation.DSMT4">
                  <p:embed/>
                </p:oleObj>
              </mc:Choice>
              <mc:Fallback>
                <p:oleObj name="Equation" r:id="rId29" imgW="914400" imgH="241200" progId="Equation.DSMT4">
                  <p:embed/>
                  <p:pic>
                    <p:nvPicPr>
                      <p:cNvPr id="0" name="Object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68625" y="5959475"/>
                        <a:ext cx="23463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7">
            <a:extLst>
              <a:ext uri="{FF2B5EF4-FFF2-40B4-BE49-F238E27FC236}">
                <a16:creationId xmlns:a16="http://schemas.microsoft.com/office/drawing/2014/main" id="{470984BE-3319-4C1A-B782-F18C0FE9AEA9}"/>
              </a:ext>
            </a:extLst>
          </p:cNvPr>
          <p:cNvGraphicFramePr>
            <a:graphicFrameLocks noChangeAspect="1"/>
          </p:cNvGraphicFramePr>
          <p:nvPr/>
        </p:nvGraphicFramePr>
        <p:xfrm>
          <a:off x="5976938" y="5959475"/>
          <a:ext cx="2479675" cy="719138"/>
        </p:xfrm>
        <a:graphic>
          <a:graphicData uri="http://schemas.openxmlformats.org/presentationml/2006/ole">
            <mc:AlternateContent xmlns:mc="http://schemas.openxmlformats.org/markup-compatibility/2006">
              <mc:Choice xmlns:v="urn:schemas-microsoft-com:vml" Requires="v">
                <p:oleObj spid="_x0000_s48684" name="Equation" r:id="rId31" imgW="888840" imgH="228600" progId="Equation.DSMT4">
                  <p:embed/>
                </p:oleObj>
              </mc:Choice>
              <mc:Fallback>
                <p:oleObj name="Equation" r:id="rId31" imgW="888840" imgH="228600" progId="Equation.DSMT4">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76938" y="5959475"/>
                        <a:ext cx="24796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heckerboard(across)">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ox(in)">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3">
            <a:extLst>
              <a:ext uri="{FF2B5EF4-FFF2-40B4-BE49-F238E27FC236}">
                <a16:creationId xmlns:a16="http://schemas.microsoft.com/office/drawing/2014/main" id="{23C62EFF-4088-4B2E-9FEB-648BBB7985FC}"/>
              </a:ext>
            </a:extLst>
          </p:cNvPr>
          <p:cNvGraphicFramePr>
            <a:graphicFrameLocks noChangeAspect="1"/>
          </p:cNvGraphicFramePr>
          <p:nvPr/>
        </p:nvGraphicFramePr>
        <p:xfrm>
          <a:off x="228600" y="827088"/>
          <a:ext cx="1728788" cy="817562"/>
        </p:xfrm>
        <a:graphic>
          <a:graphicData uri="http://schemas.openxmlformats.org/presentationml/2006/ole">
            <mc:AlternateContent xmlns:mc="http://schemas.openxmlformats.org/markup-compatibility/2006">
              <mc:Choice xmlns:v="urn:schemas-microsoft-com:vml" Requires="v">
                <p:oleObj spid="_x0000_s49515" name="Equation" r:id="rId3" imgW="634680" imgH="228600" progId="Equation.DSMT4">
                  <p:embed/>
                </p:oleObj>
              </mc:Choice>
              <mc:Fallback>
                <p:oleObj name="Equation" r:id="rId3" imgW="63468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27088"/>
                        <a:ext cx="1728788"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4" name="Object 4">
            <a:extLst>
              <a:ext uri="{FF2B5EF4-FFF2-40B4-BE49-F238E27FC236}">
                <a16:creationId xmlns:a16="http://schemas.microsoft.com/office/drawing/2014/main" id="{DB78CAA2-AE90-4EC3-90CA-A7D57032299D}"/>
              </a:ext>
            </a:extLst>
          </p:cNvPr>
          <p:cNvGraphicFramePr>
            <a:graphicFrameLocks noChangeAspect="1"/>
          </p:cNvGraphicFramePr>
          <p:nvPr/>
        </p:nvGraphicFramePr>
        <p:xfrm>
          <a:off x="2255838" y="806450"/>
          <a:ext cx="2974975" cy="973138"/>
        </p:xfrm>
        <a:graphic>
          <a:graphicData uri="http://schemas.openxmlformats.org/presentationml/2006/ole">
            <mc:AlternateContent xmlns:mc="http://schemas.openxmlformats.org/markup-compatibility/2006">
              <mc:Choice xmlns:v="urn:schemas-microsoft-com:vml" Requires="v">
                <p:oleObj spid="_x0000_s49516" name="Equation" r:id="rId5" imgW="1574640" imgH="431640" progId="Equation.DSMT4">
                  <p:embed/>
                </p:oleObj>
              </mc:Choice>
              <mc:Fallback>
                <p:oleObj name="Equation" r:id="rId5" imgW="157464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838" y="806450"/>
                        <a:ext cx="2974975"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5">
            <a:extLst>
              <a:ext uri="{FF2B5EF4-FFF2-40B4-BE49-F238E27FC236}">
                <a16:creationId xmlns:a16="http://schemas.microsoft.com/office/drawing/2014/main" id="{4C4357AF-A279-474E-824D-B08FB366A30B}"/>
              </a:ext>
            </a:extLst>
          </p:cNvPr>
          <p:cNvGraphicFramePr>
            <a:graphicFrameLocks noChangeAspect="1"/>
          </p:cNvGraphicFramePr>
          <p:nvPr/>
        </p:nvGraphicFramePr>
        <p:xfrm>
          <a:off x="5727700" y="803275"/>
          <a:ext cx="2360613" cy="923925"/>
        </p:xfrm>
        <a:graphic>
          <a:graphicData uri="http://schemas.openxmlformats.org/presentationml/2006/ole">
            <mc:AlternateContent xmlns:mc="http://schemas.openxmlformats.org/markup-compatibility/2006">
              <mc:Choice xmlns:v="urn:schemas-microsoft-com:vml" Requires="v">
                <p:oleObj spid="_x0000_s49517" name="Equation" r:id="rId7" imgW="1180800" imgH="393480" progId="Equation.DSMT4">
                  <p:embed/>
                </p:oleObj>
              </mc:Choice>
              <mc:Fallback>
                <p:oleObj name="Equation" r:id="rId7" imgW="1180800" imgH="3934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700" y="803275"/>
                        <a:ext cx="2360613"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6">
            <a:extLst>
              <a:ext uri="{FF2B5EF4-FFF2-40B4-BE49-F238E27FC236}">
                <a16:creationId xmlns:a16="http://schemas.microsoft.com/office/drawing/2014/main" id="{42399377-3E93-46AD-82F4-458EB4BF8B2F}"/>
              </a:ext>
            </a:extLst>
          </p:cNvPr>
          <p:cNvGraphicFramePr>
            <a:graphicFrameLocks noChangeAspect="1"/>
          </p:cNvGraphicFramePr>
          <p:nvPr/>
        </p:nvGraphicFramePr>
        <p:xfrm>
          <a:off x="914400" y="1847850"/>
          <a:ext cx="3276600" cy="620713"/>
        </p:xfrm>
        <a:graphic>
          <a:graphicData uri="http://schemas.openxmlformats.org/presentationml/2006/ole">
            <mc:AlternateContent xmlns:mc="http://schemas.openxmlformats.org/markup-compatibility/2006">
              <mc:Choice xmlns:v="urn:schemas-microsoft-com:vml" Requires="v">
                <p:oleObj spid="_x0000_s49518" name="Equation" r:id="rId9" imgW="1269720" imgH="228600" progId="Equation.DSMT4">
                  <p:embed/>
                </p:oleObj>
              </mc:Choice>
              <mc:Fallback>
                <p:oleObj name="Equation" r:id="rId9" imgW="126972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847850"/>
                        <a:ext cx="32766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7">
            <a:extLst>
              <a:ext uri="{FF2B5EF4-FFF2-40B4-BE49-F238E27FC236}">
                <a16:creationId xmlns:a16="http://schemas.microsoft.com/office/drawing/2014/main" id="{85FCB037-1FBD-4697-97F2-1751421581C7}"/>
              </a:ext>
            </a:extLst>
          </p:cNvPr>
          <p:cNvGraphicFramePr>
            <a:graphicFrameLocks noChangeAspect="1"/>
          </p:cNvGraphicFramePr>
          <p:nvPr/>
        </p:nvGraphicFramePr>
        <p:xfrm>
          <a:off x="5727700" y="1847850"/>
          <a:ext cx="1266825" cy="604838"/>
        </p:xfrm>
        <a:graphic>
          <a:graphicData uri="http://schemas.openxmlformats.org/presentationml/2006/ole">
            <mc:AlternateContent xmlns:mc="http://schemas.openxmlformats.org/markup-compatibility/2006">
              <mc:Choice xmlns:v="urn:schemas-microsoft-com:vml" Requires="v">
                <p:oleObj spid="_x0000_s49519" name="Equation" r:id="rId11" imgW="482400" imgH="203040" progId="Equation.DSMT4">
                  <p:embed/>
                </p:oleObj>
              </mc:Choice>
              <mc:Fallback>
                <p:oleObj name="Equation" r:id="rId11" imgW="482400" imgH="2030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7700" y="1847850"/>
                        <a:ext cx="12668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Object 8">
            <a:extLst>
              <a:ext uri="{FF2B5EF4-FFF2-40B4-BE49-F238E27FC236}">
                <a16:creationId xmlns:a16="http://schemas.microsoft.com/office/drawing/2014/main" id="{0950AFFC-7946-4949-BD12-882125EAA213}"/>
              </a:ext>
            </a:extLst>
          </p:cNvPr>
          <p:cNvGraphicFramePr>
            <a:graphicFrameLocks noChangeAspect="1"/>
          </p:cNvGraphicFramePr>
          <p:nvPr/>
        </p:nvGraphicFramePr>
        <p:xfrm>
          <a:off x="2535238" y="5335588"/>
          <a:ext cx="4371975" cy="995362"/>
        </p:xfrm>
        <a:graphic>
          <a:graphicData uri="http://schemas.openxmlformats.org/presentationml/2006/ole">
            <mc:AlternateContent xmlns:mc="http://schemas.openxmlformats.org/markup-compatibility/2006">
              <mc:Choice xmlns:v="urn:schemas-microsoft-com:vml" Requires="v">
                <p:oleObj spid="_x0000_s49520" name="Equation" r:id="rId13" imgW="1663560" imgH="393480" progId="Equation.DSMT4">
                  <p:embed/>
                </p:oleObj>
              </mc:Choice>
              <mc:Fallback>
                <p:oleObj name="Equation" r:id="rId13" imgW="1663560" imgH="39348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5238" y="5335588"/>
                        <a:ext cx="43719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9" name="Object 9">
            <a:extLst>
              <a:ext uri="{FF2B5EF4-FFF2-40B4-BE49-F238E27FC236}">
                <a16:creationId xmlns:a16="http://schemas.microsoft.com/office/drawing/2014/main" id="{812B0947-A609-427D-86AA-341EAB650EF6}"/>
              </a:ext>
            </a:extLst>
          </p:cNvPr>
          <p:cNvGraphicFramePr>
            <a:graphicFrameLocks noChangeAspect="1"/>
          </p:cNvGraphicFramePr>
          <p:nvPr/>
        </p:nvGraphicFramePr>
        <p:xfrm>
          <a:off x="1295400" y="2532063"/>
          <a:ext cx="1905000" cy="744537"/>
        </p:xfrm>
        <a:graphic>
          <a:graphicData uri="http://schemas.openxmlformats.org/presentationml/2006/ole">
            <mc:AlternateContent xmlns:mc="http://schemas.openxmlformats.org/markup-compatibility/2006">
              <mc:Choice xmlns:v="urn:schemas-microsoft-com:vml" Requires="v">
                <p:oleObj spid="_x0000_s49521" name="Equation" r:id="rId15" imgW="660240" imgH="228600" progId="Equation.DSMT4">
                  <p:embed/>
                </p:oleObj>
              </mc:Choice>
              <mc:Fallback>
                <p:oleObj name="Equation" r:id="rId15" imgW="660240" imgH="2286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2532063"/>
                        <a:ext cx="19050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0" name="Object 10">
            <a:extLst>
              <a:ext uri="{FF2B5EF4-FFF2-40B4-BE49-F238E27FC236}">
                <a16:creationId xmlns:a16="http://schemas.microsoft.com/office/drawing/2014/main" id="{E7803681-F006-465F-8389-437DC8277CE0}"/>
              </a:ext>
            </a:extLst>
          </p:cNvPr>
          <p:cNvGraphicFramePr>
            <a:graphicFrameLocks noChangeAspect="1"/>
          </p:cNvGraphicFramePr>
          <p:nvPr/>
        </p:nvGraphicFramePr>
        <p:xfrm>
          <a:off x="4360863" y="2532063"/>
          <a:ext cx="2039937" cy="692150"/>
        </p:xfrm>
        <a:graphic>
          <a:graphicData uri="http://schemas.openxmlformats.org/presentationml/2006/ole">
            <mc:AlternateContent xmlns:mc="http://schemas.openxmlformats.org/markup-compatibility/2006">
              <mc:Choice xmlns:v="urn:schemas-microsoft-com:vml" Requires="v">
                <p:oleObj spid="_x0000_s49522" name="Equation" r:id="rId17" imgW="749160" imgH="228600" progId="Equation.DSMT4">
                  <p:embed/>
                </p:oleObj>
              </mc:Choice>
              <mc:Fallback>
                <p:oleObj name="Equation" r:id="rId17" imgW="74916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0863" y="2532063"/>
                        <a:ext cx="20399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1038">
            <a:extLst>
              <a:ext uri="{FF2B5EF4-FFF2-40B4-BE49-F238E27FC236}">
                <a16:creationId xmlns:a16="http://schemas.microsoft.com/office/drawing/2014/main" id="{FF856B2C-BFA4-4D71-88CD-B20945D5F249}"/>
              </a:ext>
            </a:extLst>
          </p:cNvPr>
          <p:cNvSpPr>
            <a:spLocks noChangeArrowheads="1"/>
          </p:cNvSpPr>
          <p:nvPr/>
        </p:nvSpPr>
        <p:spPr bwMode="auto">
          <a:xfrm>
            <a:off x="228600" y="3405188"/>
            <a:ext cx="3732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defRPr/>
            </a:pPr>
            <a:r>
              <a:rPr lang="en-US" altLang="zh-CN" sz="2800" b="1" dirty="0">
                <a:solidFill>
                  <a:srgbClr val="FFFF00"/>
                </a:solidFill>
                <a:latin typeface="+mn-ea"/>
                <a:ea typeface="+mn-ea"/>
              </a:rPr>
              <a:t>s</a:t>
            </a:r>
            <a:r>
              <a:rPr lang="en-US" altLang="zh-CN" sz="2800" b="1" baseline="-25000" dirty="0">
                <a:solidFill>
                  <a:srgbClr val="FFFF00"/>
                </a:solidFill>
                <a:latin typeface="+mn-ea"/>
                <a:ea typeface="+mn-ea"/>
              </a:rPr>
              <a:t>1</a:t>
            </a:r>
            <a:r>
              <a:rPr lang="zh-CN" altLang="en-US" sz="2800" b="1" dirty="0">
                <a:solidFill>
                  <a:srgbClr val="FFFF00"/>
                </a:solidFill>
                <a:latin typeface="+mn-ea"/>
                <a:ea typeface="+mn-ea"/>
              </a:rPr>
              <a:t>远离虚轴，可以忽略</a:t>
            </a:r>
          </a:p>
        </p:txBody>
      </p:sp>
      <p:graphicFrame>
        <p:nvGraphicFramePr>
          <p:cNvPr id="61452" name="Object 12">
            <a:extLst>
              <a:ext uri="{FF2B5EF4-FFF2-40B4-BE49-F238E27FC236}">
                <a16:creationId xmlns:a16="http://schemas.microsoft.com/office/drawing/2014/main" id="{5C038611-D9CE-4CF7-83A9-7188CA05EE1B}"/>
              </a:ext>
            </a:extLst>
          </p:cNvPr>
          <p:cNvGraphicFramePr>
            <a:graphicFrameLocks noChangeAspect="1"/>
          </p:cNvGraphicFramePr>
          <p:nvPr/>
        </p:nvGraphicFramePr>
        <p:xfrm>
          <a:off x="1871663" y="4064000"/>
          <a:ext cx="3470275" cy="957263"/>
        </p:xfrm>
        <a:graphic>
          <a:graphicData uri="http://schemas.openxmlformats.org/presentationml/2006/ole">
            <mc:AlternateContent xmlns:mc="http://schemas.openxmlformats.org/markup-compatibility/2006">
              <mc:Choice xmlns:v="urn:schemas-microsoft-com:vml" Requires="v">
                <p:oleObj spid="_x0000_s49523" name="Equation" r:id="rId19" imgW="1790640" imgH="419040" progId="Equation.DSMT4">
                  <p:embed/>
                </p:oleObj>
              </mc:Choice>
              <mc:Fallback>
                <p:oleObj name="Equation" r:id="rId19" imgW="1790640" imgH="4190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1663" y="4064000"/>
                        <a:ext cx="3470275"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3" name="Object 13">
            <a:extLst>
              <a:ext uri="{FF2B5EF4-FFF2-40B4-BE49-F238E27FC236}">
                <a16:creationId xmlns:a16="http://schemas.microsoft.com/office/drawing/2014/main" id="{AA71727C-BFCA-4A93-BCC1-4F78E45D1012}"/>
              </a:ext>
            </a:extLst>
          </p:cNvPr>
          <p:cNvGraphicFramePr>
            <a:graphicFrameLocks noChangeAspect="1"/>
          </p:cNvGraphicFramePr>
          <p:nvPr/>
        </p:nvGraphicFramePr>
        <p:xfrm>
          <a:off x="5410200" y="4033838"/>
          <a:ext cx="1890713" cy="1223962"/>
        </p:xfrm>
        <a:graphic>
          <a:graphicData uri="http://schemas.openxmlformats.org/presentationml/2006/ole">
            <mc:AlternateContent xmlns:mc="http://schemas.openxmlformats.org/markup-compatibility/2006">
              <mc:Choice xmlns:v="urn:schemas-microsoft-com:vml" Requires="v">
                <p:oleObj spid="_x0000_s49524" name="Equation" r:id="rId21" imgW="927000" imgH="583920" progId="Equation.DSMT4">
                  <p:embed/>
                </p:oleObj>
              </mc:Choice>
              <mc:Fallback>
                <p:oleObj name="Equation" r:id="rId21" imgW="927000" imgH="58392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10200" y="4033838"/>
                        <a:ext cx="1890713"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linds(horizontal)">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ox(in)">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blinds(horizontal)">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46"/>
                                        </p:tgtEl>
                                        <p:attrNameLst>
                                          <p:attrName>style.visibility</p:attrName>
                                        </p:attrNameLst>
                                      </p:cBhvr>
                                      <p:to>
                                        <p:strVal val="visible"/>
                                      </p:to>
                                    </p:set>
                                    <p:animEffect transition="in" filter="blinds(horizontal)">
                                      <p:cBhvr>
                                        <p:cTn id="22" dur="500"/>
                                        <p:tgtEl>
                                          <p:spTgt spid="614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61447"/>
                                        </p:tgtEl>
                                        <p:attrNameLst>
                                          <p:attrName>style.visibility</p:attrName>
                                        </p:attrNameLst>
                                      </p:cBhvr>
                                      <p:to>
                                        <p:strVal val="visible"/>
                                      </p:to>
                                    </p:set>
                                    <p:animEffect transition="in" filter="randombar(horizontal)">
                                      <p:cBhvr>
                                        <p:cTn id="27" dur="500"/>
                                        <p:tgtEl>
                                          <p:spTgt spid="614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1449"/>
                                        </p:tgtEl>
                                        <p:attrNameLst>
                                          <p:attrName>style.visibility</p:attrName>
                                        </p:attrNameLst>
                                      </p:cBhvr>
                                      <p:to>
                                        <p:strVal val="visible"/>
                                      </p:to>
                                    </p:set>
                                    <p:animEffect transition="in" filter="box(in)">
                                      <p:cBhvr>
                                        <p:cTn id="32" dur="500"/>
                                        <p:tgtEl>
                                          <p:spTgt spid="614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61450"/>
                                        </p:tgtEl>
                                        <p:attrNameLst>
                                          <p:attrName>style.visibility</p:attrName>
                                        </p:attrNameLst>
                                      </p:cBhvr>
                                      <p:to>
                                        <p:strVal val="visible"/>
                                      </p:to>
                                    </p:set>
                                    <p:animEffect transition="in" filter="box(in)">
                                      <p:cBhvr>
                                        <p:cTn id="37" dur="500"/>
                                        <p:tgtEl>
                                          <p:spTgt spid="614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51"/>
                                        </p:tgtEl>
                                        <p:attrNameLst>
                                          <p:attrName>style.visibility</p:attrName>
                                        </p:attrNameLst>
                                      </p:cBhvr>
                                      <p:to>
                                        <p:strVal val="visible"/>
                                      </p:to>
                                    </p:set>
                                    <p:animEffect transition="in" filter="blinds(horizontal)">
                                      <p:cBhvr>
                                        <p:cTn id="42" dur="500"/>
                                        <p:tgtEl>
                                          <p:spTgt spid="614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452"/>
                                        </p:tgtEl>
                                        <p:attrNameLst>
                                          <p:attrName>style.visibility</p:attrName>
                                        </p:attrNameLst>
                                      </p:cBhvr>
                                      <p:to>
                                        <p:strVal val="visible"/>
                                      </p:to>
                                    </p:set>
                                    <p:animEffect transition="in" filter="blinds(horizontal)">
                                      <p:cBhvr>
                                        <p:cTn id="47" dur="500"/>
                                        <p:tgtEl>
                                          <p:spTgt spid="614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61453"/>
                                        </p:tgtEl>
                                        <p:attrNameLst>
                                          <p:attrName>style.visibility</p:attrName>
                                        </p:attrNameLst>
                                      </p:cBhvr>
                                      <p:to>
                                        <p:strVal val="visible"/>
                                      </p:to>
                                    </p:set>
                                    <p:animEffect transition="in" filter="checkerboard(across)">
                                      <p:cBhvr>
                                        <p:cTn id="52" dur="500"/>
                                        <p:tgtEl>
                                          <p:spTgt spid="61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61448"/>
                                        </p:tgtEl>
                                        <p:attrNameLst>
                                          <p:attrName>style.visibility</p:attrName>
                                        </p:attrNameLst>
                                      </p:cBhvr>
                                      <p:to>
                                        <p:strVal val="visible"/>
                                      </p:to>
                                    </p:set>
                                    <p:animEffect transition="in" filter="box(in)">
                                      <p:cBhvr>
                                        <p:cTn id="57"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028">
            <a:extLst>
              <a:ext uri="{FF2B5EF4-FFF2-40B4-BE49-F238E27FC236}">
                <a16:creationId xmlns:a16="http://schemas.microsoft.com/office/drawing/2014/main" id="{5A9D7A53-1D5C-4963-B0F9-D2A68D796FE3}"/>
              </a:ext>
            </a:extLst>
          </p:cNvPr>
          <p:cNvSpPr>
            <a:spLocks noChangeArrowheads="1"/>
          </p:cNvSpPr>
          <p:nvPr/>
        </p:nvSpPr>
        <p:spPr bwMode="auto">
          <a:xfrm>
            <a:off x="304800" y="609600"/>
            <a:ext cx="88392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altLang="zh-CN">
                <a:latin typeface="宋体" panose="02010600030101010101" pitchFamily="2" charset="-122"/>
                <a:ea typeface="楷体_GB2312"/>
                <a:cs typeface="楷体_GB2312"/>
              </a:rPr>
              <a:t>K</a:t>
            </a:r>
            <a:r>
              <a:rPr lang="en-US" altLang="zh-CN" baseline="-25000">
                <a:latin typeface="宋体" panose="02010600030101010101" pitchFamily="2" charset="-122"/>
                <a:ea typeface="楷体_GB2312"/>
                <a:cs typeface="楷体_GB2312"/>
              </a:rPr>
              <a:t>A</a:t>
            </a:r>
            <a:r>
              <a:rPr lang="zh-CN" altLang="en-US">
                <a:latin typeface="宋体" panose="02010600030101010101" pitchFamily="2" charset="-122"/>
                <a:ea typeface="楷体_GB2312"/>
                <a:cs typeface="楷体_GB2312"/>
              </a:rPr>
              <a:t>增大， </a:t>
            </a:r>
            <a:r>
              <a:rPr lang="en-US" altLang="zh-CN">
                <a:latin typeface="宋体" panose="02010600030101010101" pitchFamily="2" charset="-122"/>
                <a:ea typeface="楷体_GB2312"/>
                <a:cs typeface="楷体_GB2312"/>
              </a:rPr>
              <a:t>tp</a:t>
            </a:r>
            <a:r>
              <a:rPr lang="zh-CN" altLang="en-US">
                <a:latin typeface="宋体" panose="02010600030101010101" pitchFamily="2" charset="-122"/>
                <a:ea typeface="楷体_GB2312"/>
                <a:cs typeface="楷体_GB2312"/>
              </a:rPr>
              <a:t>减小， </a:t>
            </a:r>
            <a:r>
              <a:rPr lang="en-US" altLang="zh-CN">
                <a:latin typeface="宋体" panose="02010600030101010101" pitchFamily="2" charset="-122"/>
                <a:ea typeface="楷体_GB2312"/>
                <a:cs typeface="楷体_GB2312"/>
              </a:rPr>
              <a:t>tr</a:t>
            </a:r>
            <a:r>
              <a:rPr lang="zh-CN" altLang="en-US">
                <a:latin typeface="宋体" panose="02010600030101010101" pitchFamily="2" charset="-122"/>
                <a:ea typeface="楷体_GB2312"/>
                <a:cs typeface="楷体_GB2312"/>
              </a:rPr>
              <a:t>减小， </a:t>
            </a:r>
            <a:r>
              <a:rPr lang="en-US" altLang="zh-CN">
                <a:latin typeface="宋体" panose="02010600030101010101" pitchFamily="2" charset="-122"/>
                <a:ea typeface="楷体_GB2312"/>
                <a:cs typeface="楷体_GB2312"/>
              </a:rPr>
              <a:t>ts</a:t>
            </a:r>
            <a:r>
              <a:rPr lang="zh-CN" altLang="en-US">
                <a:latin typeface="宋体" panose="02010600030101010101" pitchFamily="2" charset="-122"/>
                <a:ea typeface="楷体_GB2312"/>
                <a:cs typeface="楷体_GB2312"/>
              </a:rPr>
              <a:t>不变（实部不变），</a:t>
            </a:r>
          </a:p>
          <a:p>
            <a:pPr eaLnBrk="1" hangingPunct="1">
              <a:lnSpc>
                <a:spcPct val="130000"/>
              </a:lnSpc>
              <a:spcBef>
                <a:spcPct val="0"/>
              </a:spcBef>
              <a:buClrTx/>
              <a:buSzTx/>
              <a:buFont typeface="Wingdings" panose="05000000000000000000" pitchFamily="2" charset="2"/>
              <a:buNone/>
            </a:pPr>
            <a:r>
              <a:rPr lang="zh-CN" altLang="en-US">
                <a:latin typeface="宋体" panose="02010600030101010101" pitchFamily="2" charset="-122"/>
                <a:ea typeface="楷体_GB2312"/>
                <a:cs typeface="楷体_GB2312"/>
              </a:rPr>
              <a:t>表明</a:t>
            </a:r>
            <a:r>
              <a:rPr lang="en-US" altLang="zh-CN">
                <a:latin typeface="宋体" panose="02010600030101010101" pitchFamily="2" charset="-122"/>
                <a:ea typeface="楷体_GB2312"/>
                <a:cs typeface="楷体_GB2312"/>
              </a:rPr>
              <a:t>K</a:t>
            </a:r>
            <a:r>
              <a:rPr lang="en-US" altLang="zh-CN" baseline="-25000">
                <a:latin typeface="宋体" panose="02010600030101010101" pitchFamily="2" charset="-122"/>
                <a:ea typeface="楷体_GB2312"/>
                <a:cs typeface="楷体_GB2312"/>
              </a:rPr>
              <a:t>A</a:t>
            </a:r>
            <a:r>
              <a:rPr lang="zh-CN" altLang="en-US">
                <a:latin typeface="宋体" panose="02010600030101010101" pitchFamily="2" charset="-122"/>
                <a:ea typeface="楷体_GB2312"/>
                <a:cs typeface="楷体_GB2312"/>
              </a:rPr>
              <a:t>增大可以提高响应初期的快速性，超调量也随之增加；</a:t>
            </a:r>
          </a:p>
          <a:p>
            <a:pPr eaLnBrk="1" hangingPunct="1">
              <a:lnSpc>
                <a:spcPct val="130000"/>
              </a:lnSpc>
              <a:spcBef>
                <a:spcPct val="0"/>
              </a:spcBef>
              <a:buClrTx/>
              <a:buSzTx/>
              <a:buFont typeface="Wingdings" panose="05000000000000000000" pitchFamily="2" charset="2"/>
              <a:buNone/>
            </a:pPr>
            <a:r>
              <a:rPr lang="en-US" altLang="zh-CN">
                <a:latin typeface="宋体" panose="02010600030101010101" pitchFamily="2" charset="-122"/>
                <a:ea typeface="楷体_GB2312"/>
                <a:cs typeface="楷体_GB2312"/>
              </a:rPr>
              <a:t>K</a:t>
            </a:r>
            <a:r>
              <a:rPr lang="en-US" altLang="zh-CN" baseline="-25000">
                <a:latin typeface="宋体" panose="02010600030101010101" pitchFamily="2" charset="-122"/>
                <a:ea typeface="楷体_GB2312"/>
                <a:cs typeface="楷体_GB2312"/>
              </a:rPr>
              <a:t>A</a:t>
            </a:r>
            <a:r>
              <a:rPr lang="zh-CN" altLang="en-US">
                <a:latin typeface="宋体" panose="02010600030101010101" pitchFamily="2" charset="-122"/>
                <a:ea typeface="楷体_GB2312"/>
                <a:cs typeface="楷体_GB2312"/>
              </a:rPr>
              <a:t>减小， </a:t>
            </a:r>
            <a:r>
              <a:rPr lang="en-US" altLang="zh-CN">
                <a:latin typeface="宋体" panose="02010600030101010101" pitchFamily="2" charset="-122"/>
                <a:ea typeface="楷体_GB2312"/>
                <a:cs typeface="楷体_GB2312"/>
              </a:rPr>
              <a:t>tp</a:t>
            </a:r>
            <a:r>
              <a:rPr lang="zh-CN" altLang="en-US">
                <a:latin typeface="宋体" panose="02010600030101010101" pitchFamily="2" charset="-122"/>
                <a:ea typeface="楷体_GB2312"/>
                <a:cs typeface="楷体_GB2312"/>
              </a:rPr>
              <a:t>增大， </a:t>
            </a:r>
            <a:r>
              <a:rPr lang="en-US" altLang="zh-CN">
                <a:latin typeface="宋体" panose="02010600030101010101" pitchFamily="2" charset="-122"/>
                <a:ea typeface="楷体_GB2312"/>
                <a:cs typeface="楷体_GB2312"/>
              </a:rPr>
              <a:t>tr</a:t>
            </a:r>
            <a:r>
              <a:rPr lang="zh-CN" altLang="en-US">
                <a:latin typeface="宋体" panose="02010600030101010101" pitchFamily="2" charset="-122"/>
                <a:ea typeface="楷体_GB2312"/>
                <a:cs typeface="楷体_GB2312"/>
              </a:rPr>
              <a:t>增大， 对于过阻尼时</a:t>
            </a:r>
            <a:r>
              <a:rPr lang="en-US" altLang="zh-CN">
                <a:latin typeface="宋体" panose="02010600030101010101" pitchFamily="2" charset="-122"/>
                <a:ea typeface="楷体_GB2312"/>
                <a:cs typeface="楷体_GB2312"/>
              </a:rPr>
              <a:t>ts</a:t>
            </a:r>
            <a:r>
              <a:rPr lang="zh-CN" altLang="en-US">
                <a:latin typeface="宋体" panose="02010600030101010101" pitchFamily="2" charset="-122"/>
                <a:ea typeface="楷体_GB2312"/>
                <a:cs typeface="楷体_GB2312"/>
              </a:rPr>
              <a:t>增大，没有超调；</a:t>
            </a:r>
          </a:p>
          <a:p>
            <a:pPr eaLnBrk="1" hangingPunct="1">
              <a:lnSpc>
                <a:spcPct val="130000"/>
              </a:lnSpc>
              <a:spcBef>
                <a:spcPct val="0"/>
              </a:spcBef>
              <a:buClrTx/>
              <a:buSzTx/>
              <a:buFont typeface="Wingdings" panose="05000000000000000000" pitchFamily="2" charset="2"/>
              <a:buNone/>
            </a:pPr>
            <a:r>
              <a:rPr lang="zh-CN" altLang="en-US">
                <a:latin typeface="宋体" panose="02010600030101010101" pitchFamily="2" charset="-122"/>
                <a:ea typeface="楷体_GB2312"/>
                <a:cs typeface="楷体_GB2312"/>
              </a:rPr>
              <a:t>仅靠调节放大器的增益，即比例调节，难以兼顾系统的快速性和平稳性。</a:t>
            </a:r>
          </a:p>
          <a:p>
            <a:pPr eaLnBrk="1" hangingPunct="1">
              <a:lnSpc>
                <a:spcPct val="130000"/>
              </a:lnSpc>
              <a:spcBef>
                <a:spcPct val="0"/>
              </a:spcBef>
              <a:buClrTx/>
              <a:buSzTx/>
              <a:buFont typeface="Wingdings" panose="05000000000000000000" pitchFamily="2" charset="2"/>
              <a:buNone/>
            </a:pPr>
            <a:r>
              <a:rPr lang="zh-CN" altLang="en-US">
                <a:solidFill>
                  <a:srgbClr val="FF0D07"/>
                </a:solidFill>
                <a:latin typeface="宋体" panose="02010600030101010101" pitchFamily="2" charset="-122"/>
                <a:ea typeface="楷体_GB2312"/>
                <a:cs typeface="楷体_GB2312"/>
              </a:rPr>
              <a:t>要兼顾快速性和平稳性，需要采用校正装置。</a:t>
            </a:r>
          </a:p>
        </p:txBody>
      </p:sp>
      <p:grpSp>
        <p:nvGrpSpPr>
          <p:cNvPr id="2" name="Group 1034">
            <a:extLst>
              <a:ext uri="{FF2B5EF4-FFF2-40B4-BE49-F238E27FC236}">
                <a16:creationId xmlns:a16="http://schemas.microsoft.com/office/drawing/2014/main" id="{EC326C16-16B7-4213-9103-BB97E8954D74}"/>
              </a:ext>
            </a:extLst>
          </p:cNvPr>
          <p:cNvGrpSpPr>
            <a:grpSpLocks/>
          </p:cNvGrpSpPr>
          <p:nvPr/>
        </p:nvGrpSpPr>
        <p:grpSpPr bwMode="auto">
          <a:xfrm>
            <a:off x="4648200" y="3733800"/>
            <a:ext cx="3724275" cy="2790825"/>
            <a:chOff x="0" y="0"/>
            <a:chExt cx="2346" cy="1758"/>
          </a:xfrm>
        </p:grpSpPr>
        <p:graphicFrame>
          <p:nvGraphicFramePr>
            <p:cNvPr id="50180" name="Object 1029">
              <a:extLst>
                <a:ext uri="{FF2B5EF4-FFF2-40B4-BE49-F238E27FC236}">
                  <a16:creationId xmlns:a16="http://schemas.microsoft.com/office/drawing/2014/main" id="{DBC3AA0A-19FA-450C-AEA0-77A2DB138EA8}"/>
                </a:ext>
              </a:extLst>
            </p:cNvPr>
            <p:cNvGraphicFramePr>
              <a:graphicFrameLocks noChangeAspect="1"/>
            </p:cNvGraphicFramePr>
            <p:nvPr/>
          </p:nvGraphicFramePr>
          <p:xfrm>
            <a:off x="0" y="0"/>
            <a:ext cx="2346" cy="1758"/>
          </p:xfrm>
          <a:graphic>
            <a:graphicData uri="http://schemas.openxmlformats.org/presentationml/2006/ole">
              <mc:AlternateContent xmlns:mc="http://schemas.openxmlformats.org/markup-compatibility/2006">
                <mc:Choice xmlns:v="urn:schemas-microsoft-com:vml" Requires="v">
                  <p:oleObj spid="_x0000_s50219" r:id="rId3" imgW="3723810" imgH="2790476" progId="Paint.Picture">
                    <p:embed/>
                  </p:oleObj>
                </mc:Choice>
                <mc:Fallback>
                  <p:oleObj r:id="rId3" imgW="3723810" imgH="2790476" progId="Paint.Picture">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346" cy="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1" name="Text Box 1031">
              <a:extLst>
                <a:ext uri="{FF2B5EF4-FFF2-40B4-BE49-F238E27FC236}">
                  <a16:creationId xmlns:a16="http://schemas.microsoft.com/office/drawing/2014/main" id="{56D60D23-9E12-4C58-B6A4-751AE534A8B2}"/>
                </a:ext>
              </a:extLst>
            </p:cNvPr>
            <p:cNvSpPr txBox="1">
              <a:spLocks noChangeArrowheads="1"/>
            </p:cNvSpPr>
            <p:nvPr/>
          </p:nvSpPr>
          <p:spPr bwMode="auto">
            <a:xfrm>
              <a:off x="288" y="91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b="0">
                  <a:solidFill>
                    <a:srgbClr val="0000FF"/>
                  </a:solidFill>
                  <a:latin typeface="Times New Roman" panose="02020603050405020304" pitchFamily="18" charset="0"/>
                </a:rPr>
                <a:t>K</a:t>
              </a:r>
              <a:r>
                <a:rPr lang="en-US" altLang="zh-CN" sz="1800" b="0" baseline="-25000">
                  <a:solidFill>
                    <a:srgbClr val="0000FF"/>
                  </a:solidFill>
                  <a:latin typeface="Times New Roman" panose="02020603050405020304" pitchFamily="18" charset="0"/>
                </a:rPr>
                <a:t>A</a:t>
              </a:r>
              <a:r>
                <a:rPr lang="en-US" altLang="zh-CN" sz="1800" b="0">
                  <a:solidFill>
                    <a:srgbClr val="0000FF"/>
                  </a:solidFill>
                  <a:latin typeface="Times New Roman" panose="02020603050405020304" pitchFamily="18" charset="0"/>
                </a:rPr>
                <a:t>=200</a:t>
              </a:r>
            </a:p>
          </p:txBody>
        </p:sp>
        <p:sp>
          <p:nvSpPr>
            <p:cNvPr id="50182" name="Text Box 1032">
              <a:extLst>
                <a:ext uri="{FF2B5EF4-FFF2-40B4-BE49-F238E27FC236}">
                  <a16:creationId xmlns:a16="http://schemas.microsoft.com/office/drawing/2014/main" id="{578D3A96-38CE-48D8-B4E5-68D76A9513BE}"/>
                </a:ext>
              </a:extLst>
            </p:cNvPr>
            <p:cNvSpPr txBox="1">
              <a:spLocks noChangeArrowheads="1"/>
            </p:cNvSpPr>
            <p:nvPr/>
          </p:nvSpPr>
          <p:spPr bwMode="auto">
            <a:xfrm>
              <a:off x="240" y="9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b="0">
                  <a:solidFill>
                    <a:srgbClr val="009900"/>
                  </a:solidFill>
                  <a:latin typeface="Times New Roman" panose="02020603050405020304" pitchFamily="18" charset="0"/>
                </a:rPr>
                <a:t>K</a:t>
              </a:r>
              <a:r>
                <a:rPr lang="en-US" altLang="zh-CN" sz="1800" b="0" baseline="-25000">
                  <a:solidFill>
                    <a:srgbClr val="009900"/>
                  </a:solidFill>
                  <a:latin typeface="Times New Roman" panose="02020603050405020304" pitchFamily="18" charset="0"/>
                </a:rPr>
                <a:t>A</a:t>
              </a:r>
              <a:r>
                <a:rPr lang="en-US" altLang="zh-CN" sz="1800" b="0">
                  <a:solidFill>
                    <a:srgbClr val="009900"/>
                  </a:solidFill>
                  <a:latin typeface="Times New Roman" panose="02020603050405020304" pitchFamily="18" charset="0"/>
                </a:rPr>
                <a:t>=1500</a:t>
              </a:r>
            </a:p>
          </p:txBody>
        </p:sp>
        <p:sp>
          <p:nvSpPr>
            <p:cNvPr id="50183" name="Text Box 1033">
              <a:extLst>
                <a:ext uri="{FF2B5EF4-FFF2-40B4-BE49-F238E27FC236}">
                  <a16:creationId xmlns:a16="http://schemas.microsoft.com/office/drawing/2014/main" id="{463EB84C-9BF6-43D7-AC41-553A9DB23F74}"/>
                </a:ext>
              </a:extLst>
            </p:cNvPr>
            <p:cNvSpPr txBox="1">
              <a:spLocks noChangeArrowheads="1"/>
            </p:cNvSpPr>
            <p:nvPr/>
          </p:nvSpPr>
          <p:spPr bwMode="auto">
            <a:xfrm>
              <a:off x="1056" y="11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b="0">
                  <a:solidFill>
                    <a:srgbClr val="FF0D07"/>
                  </a:solidFill>
                  <a:latin typeface="Times New Roman" panose="02020603050405020304" pitchFamily="18" charset="0"/>
                </a:rPr>
                <a:t>K</a:t>
              </a:r>
              <a:r>
                <a:rPr lang="en-US" altLang="zh-CN" sz="1800" b="0" baseline="-25000">
                  <a:solidFill>
                    <a:srgbClr val="FF0D07"/>
                  </a:solidFill>
                  <a:latin typeface="Times New Roman" panose="02020603050405020304" pitchFamily="18" charset="0"/>
                </a:rPr>
                <a:t>A</a:t>
              </a:r>
              <a:r>
                <a:rPr lang="en-US" altLang="zh-CN" sz="1800" b="0">
                  <a:solidFill>
                    <a:srgbClr val="FF0D07"/>
                  </a:solidFill>
                  <a:latin typeface="Times New Roman" panose="02020603050405020304" pitchFamily="18" charset="0"/>
                </a:rPr>
                <a:t>=13.5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67">
                                            <p:txEl>
                                              <p:pRg st="0" end="0"/>
                                            </p:txEl>
                                          </p:spTgt>
                                        </p:tgtEl>
                                        <p:attrNameLst>
                                          <p:attrName>style.visibility</p:attrName>
                                        </p:attrNameLst>
                                      </p:cBhvr>
                                      <p:to>
                                        <p:strVal val="visible"/>
                                      </p:to>
                                    </p:set>
                                    <p:animEffect transition="in" filter="box(in)">
                                      <p:cBhvr>
                                        <p:cTn id="12" dur="500"/>
                                        <p:tgtEl>
                                          <p:spTgt spid="624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467">
                                            <p:txEl>
                                              <p:pRg st="1" end="1"/>
                                            </p:txEl>
                                          </p:spTgt>
                                        </p:tgtEl>
                                        <p:attrNameLst>
                                          <p:attrName>style.visibility</p:attrName>
                                        </p:attrNameLst>
                                      </p:cBhvr>
                                      <p:to>
                                        <p:strVal val="visible"/>
                                      </p:to>
                                    </p:set>
                                    <p:animEffect transition="in" filter="box(in)">
                                      <p:cBhvr>
                                        <p:cTn id="17" dur="500"/>
                                        <p:tgtEl>
                                          <p:spTgt spid="624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467">
                                            <p:txEl>
                                              <p:pRg st="2" end="2"/>
                                            </p:txEl>
                                          </p:spTgt>
                                        </p:tgtEl>
                                        <p:attrNameLst>
                                          <p:attrName>style.visibility</p:attrName>
                                        </p:attrNameLst>
                                      </p:cBhvr>
                                      <p:to>
                                        <p:strVal val="visible"/>
                                      </p:to>
                                    </p:set>
                                    <p:animEffect transition="in" filter="box(in)">
                                      <p:cBhvr>
                                        <p:cTn id="22" dur="500"/>
                                        <p:tgtEl>
                                          <p:spTgt spid="624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2467">
                                            <p:txEl>
                                              <p:pRg st="3" end="3"/>
                                            </p:txEl>
                                          </p:spTgt>
                                        </p:tgtEl>
                                        <p:attrNameLst>
                                          <p:attrName>style.visibility</p:attrName>
                                        </p:attrNameLst>
                                      </p:cBhvr>
                                      <p:to>
                                        <p:strVal val="visible"/>
                                      </p:to>
                                    </p:set>
                                    <p:animEffect transition="in" filter="box(in)">
                                      <p:cBhvr>
                                        <p:cTn id="27" dur="500"/>
                                        <p:tgtEl>
                                          <p:spTgt spid="624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2467">
                                            <p:txEl>
                                              <p:pRg st="4" end="4"/>
                                            </p:txEl>
                                          </p:spTgt>
                                        </p:tgtEl>
                                        <p:attrNameLst>
                                          <p:attrName>style.visibility</p:attrName>
                                        </p:attrNameLst>
                                      </p:cBhvr>
                                      <p:to>
                                        <p:strVal val="visible"/>
                                      </p:to>
                                    </p:set>
                                    <p:animEffect transition="in" filter="box(in)">
                                      <p:cBhvr>
                                        <p:cTn id="32"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0">
            <a:extLst>
              <a:ext uri="{FF2B5EF4-FFF2-40B4-BE49-F238E27FC236}">
                <a16:creationId xmlns:a16="http://schemas.microsoft.com/office/drawing/2014/main" id="{3DBD0441-1C32-48C3-BD04-8FE6D37104FB}"/>
              </a:ext>
            </a:extLst>
          </p:cNvPr>
          <p:cNvGraphicFramePr>
            <a:graphicFrameLocks noChangeAspect="1"/>
          </p:cNvGraphicFramePr>
          <p:nvPr/>
        </p:nvGraphicFramePr>
        <p:xfrm>
          <a:off x="1981200" y="1371600"/>
          <a:ext cx="4200525" cy="1781175"/>
        </p:xfrm>
        <a:graphic>
          <a:graphicData uri="http://schemas.openxmlformats.org/presentationml/2006/ole">
            <mc:AlternateContent xmlns:mc="http://schemas.openxmlformats.org/markup-compatibility/2006">
              <mc:Choice xmlns:v="urn:schemas-microsoft-com:vml" Requires="v">
                <p:oleObj spid="_x0000_s51278" r:id="rId3" imgW="4200000" imgH="1781424" progId="Paint.Picture">
                  <p:embed/>
                </p:oleObj>
              </mc:Choice>
              <mc:Fallback>
                <p:oleObj r:id="rId3" imgW="4200000" imgH="1781424" progId="Paint.Picture">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371600"/>
                        <a:ext cx="42005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5">
            <a:extLst>
              <a:ext uri="{FF2B5EF4-FFF2-40B4-BE49-F238E27FC236}">
                <a16:creationId xmlns:a16="http://schemas.microsoft.com/office/drawing/2014/main" id="{4F9408BF-F9BB-42CD-9598-85415507E735}"/>
              </a:ext>
            </a:extLst>
          </p:cNvPr>
          <p:cNvSpPr>
            <a:spLocks noChangeArrowheads="1"/>
          </p:cNvSpPr>
          <p:nvPr/>
        </p:nvSpPr>
        <p:spPr bwMode="auto">
          <a:xfrm>
            <a:off x="533400" y="381000"/>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
                <a:srgbClr val="A50021"/>
              </a:buClr>
              <a:buSzPct val="75000"/>
              <a:buFont typeface="Wingdings" panose="05000000000000000000" pitchFamily="2" charset="2"/>
              <a:buNone/>
            </a:pPr>
            <a:r>
              <a:rPr lang="zh-CN" altLang="en-US" dirty="0">
                <a:latin typeface="宋体" panose="02010600030101010101" pitchFamily="2" charset="-122"/>
                <a:ea typeface="楷体_GB2312"/>
                <a:cs typeface="楷体_GB2312"/>
              </a:rPr>
              <a:t>例</a:t>
            </a:r>
            <a:r>
              <a:rPr lang="en-US" altLang="zh-CN" dirty="0">
                <a:latin typeface="宋体" panose="02010600030101010101" pitchFamily="2" charset="-122"/>
                <a:ea typeface="楷体_GB2312"/>
                <a:cs typeface="楷体_GB2312"/>
              </a:rPr>
              <a:t>4 </a:t>
            </a:r>
            <a:r>
              <a:rPr lang="zh-CN" altLang="en-US" dirty="0">
                <a:latin typeface="宋体" panose="02010600030101010101" pitchFamily="2" charset="-122"/>
                <a:ea typeface="楷体_GB2312"/>
                <a:cs typeface="楷体_GB2312"/>
              </a:rPr>
              <a:t>如图所示是采用了速度反馈控制的二阶系统。试分析速度反馈校正对系统性能的影响。</a:t>
            </a:r>
          </a:p>
        </p:txBody>
      </p:sp>
      <p:sp>
        <p:nvSpPr>
          <p:cNvPr id="63493" name="Rectangle 6">
            <a:extLst>
              <a:ext uri="{FF2B5EF4-FFF2-40B4-BE49-F238E27FC236}">
                <a16:creationId xmlns:a16="http://schemas.microsoft.com/office/drawing/2014/main" id="{624DAC14-D5F4-45DA-8DE6-5BF37B13AE18}"/>
              </a:ext>
            </a:extLst>
          </p:cNvPr>
          <p:cNvSpPr>
            <a:spLocks noChangeArrowheads="1"/>
          </p:cNvSpPr>
          <p:nvPr/>
        </p:nvSpPr>
        <p:spPr bwMode="auto">
          <a:xfrm>
            <a:off x="533400" y="3276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a:latin typeface="宋体" panose="02010600030101010101" pitchFamily="2" charset="-122"/>
                <a:ea typeface="楷体_GB2312"/>
                <a:cs typeface="楷体_GB2312"/>
              </a:rPr>
              <a:t>解</a:t>
            </a:r>
            <a:r>
              <a:rPr lang="en-US" altLang="zh-CN">
                <a:latin typeface="宋体" panose="02010600030101010101" pitchFamily="2" charset="-122"/>
                <a:ea typeface="楷体_GB2312"/>
                <a:cs typeface="楷体_GB2312"/>
              </a:rPr>
              <a:t>:</a:t>
            </a:r>
            <a:r>
              <a:rPr lang="zh-CN" altLang="en-US">
                <a:latin typeface="宋体" panose="02010600030101010101" pitchFamily="2" charset="-122"/>
                <a:ea typeface="楷体_GB2312"/>
                <a:cs typeface="楷体_GB2312"/>
              </a:rPr>
              <a:t>系统的开环传递函数为</a:t>
            </a:r>
          </a:p>
        </p:txBody>
      </p:sp>
      <p:graphicFrame>
        <p:nvGraphicFramePr>
          <p:cNvPr id="63494" name="Object 6">
            <a:extLst>
              <a:ext uri="{FF2B5EF4-FFF2-40B4-BE49-F238E27FC236}">
                <a16:creationId xmlns:a16="http://schemas.microsoft.com/office/drawing/2014/main" id="{08B04311-5C3D-4726-8789-CDD0BE5E4B22}"/>
              </a:ext>
            </a:extLst>
          </p:cNvPr>
          <p:cNvGraphicFramePr>
            <a:graphicFrameLocks noChangeAspect="1"/>
          </p:cNvGraphicFramePr>
          <p:nvPr/>
        </p:nvGraphicFramePr>
        <p:xfrm>
          <a:off x="133350" y="3857625"/>
          <a:ext cx="8877300" cy="2135188"/>
        </p:xfrm>
        <a:graphic>
          <a:graphicData uri="http://schemas.openxmlformats.org/presentationml/2006/ole">
            <mc:AlternateContent xmlns:mc="http://schemas.openxmlformats.org/markup-compatibility/2006">
              <mc:Choice xmlns:v="urn:schemas-microsoft-com:vml" Requires="v">
                <p:oleObj spid="_x0000_s51279" name="Equation" r:id="rId5" imgW="2730240" imgH="888840" progId="Equation.DSMT4">
                  <p:embed/>
                </p:oleObj>
              </mc:Choice>
              <mc:Fallback>
                <p:oleObj name="Equation" r:id="rId5" imgW="2730240" imgH="8888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3857625"/>
                        <a:ext cx="88773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blinds(horizontal)">
                                      <p:cBhvr>
                                        <p:cTn id="7" dur="500"/>
                                        <p:tgtEl>
                                          <p:spTgt spid="634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1048">
            <a:extLst>
              <a:ext uri="{FF2B5EF4-FFF2-40B4-BE49-F238E27FC236}">
                <a16:creationId xmlns:a16="http://schemas.microsoft.com/office/drawing/2014/main" id="{B9D2455C-2E0D-4F15-937E-3470F3CA5F1A}"/>
              </a:ext>
            </a:extLst>
          </p:cNvPr>
          <p:cNvGraphicFramePr>
            <a:graphicFrameLocks noChangeAspect="1"/>
          </p:cNvGraphicFramePr>
          <p:nvPr/>
        </p:nvGraphicFramePr>
        <p:xfrm>
          <a:off x="4876800" y="100013"/>
          <a:ext cx="4200525" cy="1781175"/>
        </p:xfrm>
        <a:graphic>
          <a:graphicData uri="http://schemas.openxmlformats.org/presentationml/2006/ole">
            <mc:AlternateContent xmlns:mc="http://schemas.openxmlformats.org/markup-compatibility/2006">
              <mc:Choice xmlns:v="urn:schemas-microsoft-com:vml" Requires="v">
                <p:oleObj spid="_x0000_s52372" r:id="rId3" imgW="4200000" imgH="1781424" progId="Paint.Picture">
                  <p:embed/>
                </p:oleObj>
              </mc:Choice>
              <mc:Fallback>
                <p:oleObj r:id="rId3" imgW="4200000" imgH="1781424" progId="Paint.Picture">
                  <p:embed/>
                  <p:pic>
                    <p:nvPicPr>
                      <p:cNvPr id="0" name="Object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00013"/>
                        <a:ext cx="42005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6" name="Rectangle 1036">
            <a:extLst>
              <a:ext uri="{FF2B5EF4-FFF2-40B4-BE49-F238E27FC236}">
                <a16:creationId xmlns:a16="http://schemas.microsoft.com/office/drawing/2014/main" id="{CCF7BECC-8D3E-4F57-9B18-1AD03B72D3F7}"/>
              </a:ext>
            </a:extLst>
          </p:cNvPr>
          <p:cNvSpPr>
            <a:spLocks noChangeArrowheads="1"/>
          </p:cNvSpPr>
          <p:nvPr/>
        </p:nvSpPr>
        <p:spPr bwMode="auto">
          <a:xfrm>
            <a:off x="88900" y="601663"/>
            <a:ext cx="2708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800">
                <a:latin typeface="宋体" panose="02010600030101010101" pitchFamily="2" charset="-122"/>
                <a:ea typeface="楷体_GB2312"/>
                <a:cs typeface="楷体_GB2312"/>
              </a:rPr>
              <a:t>闭环传递函数为</a:t>
            </a:r>
          </a:p>
        </p:txBody>
      </p:sp>
      <p:graphicFrame>
        <p:nvGraphicFramePr>
          <p:cNvPr id="64517" name="Object 5">
            <a:extLst>
              <a:ext uri="{FF2B5EF4-FFF2-40B4-BE49-F238E27FC236}">
                <a16:creationId xmlns:a16="http://schemas.microsoft.com/office/drawing/2014/main" id="{64CF3A30-45D7-43C7-80CC-42B5739AE044}"/>
              </a:ext>
            </a:extLst>
          </p:cNvPr>
          <p:cNvGraphicFramePr>
            <a:graphicFrameLocks noChangeAspect="1"/>
          </p:cNvGraphicFramePr>
          <p:nvPr/>
        </p:nvGraphicFramePr>
        <p:xfrm>
          <a:off x="293688" y="1235075"/>
          <a:ext cx="4897437" cy="2038350"/>
        </p:xfrm>
        <a:graphic>
          <a:graphicData uri="http://schemas.openxmlformats.org/presentationml/2006/ole">
            <mc:AlternateContent xmlns:mc="http://schemas.openxmlformats.org/markup-compatibility/2006">
              <mc:Choice xmlns:v="urn:schemas-microsoft-com:vml" Requires="v">
                <p:oleObj spid="_x0000_s52373" name="Equation" r:id="rId5" imgW="2323800" imgH="914400" progId="Equation.DSMT4">
                  <p:embed/>
                </p:oleObj>
              </mc:Choice>
              <mc:Fallback>
                <p:oleObj name="Equation" r:id="rId5" imgW="2323800" imgH="914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88" y="1235075"/>
                        <a:ext cx="4897437"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Rectangle 1039">
            <a:extLst>
              <a:ext uri="{FF2B5EF4-FFF2-40B4-BE49-F238E27FC236}">
                <a16:creationId xmlns:a16="http://schemas.microsoft.com/office/drawing/2014/main" id="{CCEDCBE8-498F-4286-A190-A3F4828942A3}"/>
              </a:ext>
            </a:extLst>
          </p:cNvPr>
          <p:cNvSpPr>
            <a:spLocks noChangeArrowheads="1"/>
          </p:cNvSpPr>
          <p:nvPr/>
        </p:nvSpPr>
        <p:spPr bwMode="auto">
          <a:xfrm>
            <a:off x="114300" y="4044950"/>
            <a:ext cx="896302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800">
                <a:solidFill>
                  <a:srgbClr val="FF0D07"/>
                </a:solidFill>
                <a:latin typeface="宋体" panose="02010600030101010101" pitchFamily="2" charset="-122"/>
                <a:ea typeface="楷体_GB2312"/>
                <a:cs typeface="楷体_GB2312"/>
              </a:rPr>
              <a:t>加入速度反馈后</a:t>
            </a:r>
            <a:endParaRPr lang="zh-CN" altLang="en-US" sz="2800">
              <a:solidFill>
                <a:schemeClr val="bg2"/>
              </a:solidFill>
              <a:latin typeface="宋体" panose="02010600030101010101" pitchFamily="2" charset="-122"/>
              <a:ea typeface="楷体_GB2312"/>
              <a:cs typeface="楷体_GB2312"/>
            </a:endParaRPr>
          </a:p>
          <a:p>
            <a:pPr eaLnBrk="1" hangingPunct="1">
              <a:lnSpc>
                <a:spcPct val="130000"/>
              </a:lnSpc>
              <a:spcBef>
                <a:spcPct val="0"/>
              </a:spcBef>
              <a:buClrTx/>
              <a:buSzTx/>
              <a:buFont typeface="Wingdings" panose="05000000000000000000" pitchFamily="2" charset="2"/>
              <a:buNone/>
            </a:pPr>
            <a:r>
              <a:rPr lang="zh-CN" altLang="en-US" sz="2800">
                <a:latin typeface="宋体" panose="02010600030101010101" pitchFamily="2" charset="-122"/>
                <a:ea typeface="楷体_GB2312"/>
                <a:cs typeface="楷体_GB2312"/>
              </a:rPr>
              <a:t> 自然振荡频率没变</a:t>
            </a:r>
          </a:p>
          <a:p>
            <a:pPr eaLnBrk="1" hangingPunct="1">
              <a:lnSpc>
                <a:spcPct val="130000"/>
              </a:lnSpc>
              <a:spcBef>
                <a:spcPct val="0"/>
              </a:spcBef>
              <a:buClrTx/>
              <a:buSzTx/>
              <a:buFont typeface="Wingdings" panose="05000000000000000000" pitchFamily="2" charset="2"/>
              <a:buNone/>
            </a:pPr>
            <a:r>
              <a:rPr lang="zh-CN" altLang="en-US" sz="2800">
                <a:latin typeface="宋体" panose="02010600030101010101" pitchFamily="2" charset="-122"/>
                <a:ea typeface="楷体_GB2312"/>
                <a:cs typeface="楷体_GB2312"/>
              </a:rPr>
              <a:t> 阻尼比增大，超调量减小</a:t>
            </a:r>
          </a:p>
          <a:p>
            <a:pPr eaLnBrk="1" hangingPunct="1">
              <a:lnSpc>
                <a:spcPct val="130000"/>
              </a:lnSpc>
              <a:spcBef>
                <a:spcPct val="0"/>
              </a:spcBef>
              <a:buClrTx/>
              <a:buSzTx/>
              <a:buFont typeface="Wingdings" panose="05000000000000000000" pitchFamily="2" charset="2"/>
              <a:buNone/>
            </a:pPr>
            <a:r>
              <a:rPr lang="zh-CN" altLang="en-US" sz="2800">
                <a:latin typeface="宋体" panose="02010600030101010101" pitchFamily="2" charset="-122"/>
                <a:ea typeface="楷体_GB2312"/>
                <a:cs typeface="楷体_GB2312"/>
              </a:rPr>
              <a:t> 虽然上升时间增大，</a:t>
            </a:r>
          </a:p>
          <a:p>
            <a:pPr eaLnBrk="1" hangingPunct="1">
              <a:lnSpc>
                <a:spcPct val="130000"/>
              </a:lnSpc>
              <a:spcBef>
                <a:spcPct val="0"/>
              </a:spcBef>
              <a:buClrTx/>
              <a:buSzTx/>
              <a:buFont typeface="Wingdings" panose="05000000000000000000" pitchFamily="2" charset="2"/>
              <a:buNone/>
            </a:pPr>
            <a:r>
              <a:rPr lang="zh-CN" altLang="en-US" sz="2800">
                <a:latin typeface="宋体" panose="02010600030101010101" pitchFamily="2" charset="-122"/>
                <a:ea typeface="楷体_GB2312"/>
                <a:cs typeface="楷体_GB2312"/>
              </a:rPr>
              <a:t> 但调节时间却减小。（</a:t>
            </a:r>
            <a:r>
              <a:rPr lang="en-US" altLang="zh-CN" sz="2800">
                <a:latin typeface="宋体" panose="02010600030101010101" pitchFamily="2" charset="-122"/>
                <a:ea typeface="楷体_GB2312"/>
                <a:cs typeface="楷体_GB2312"/>
              </a:rPr>
              <a:t>K</a:t>
            </a:r>
            <a:r>
              <a:rPr lang="en-US" altLang="zh-CN" sz="2800" baseline="-25000">
                <a:latin typeface="宋体" panose="02010600030101010101" pitchFamily="2" charset="-122"/>
                <a:ea typeface="楷体_GB2312"/>
                <a:cs typeface="楷体_GB2312"/>
              </a:rPr>
              <a:t>t</a:t>
            </a:r>
            <a:r>
              <a:rPr lang="zh-CN" altLang="en-US" sz="2800">
                <a:latin typeface="宋体" panose="02010600030101010101" pitchFamily="2" charset="-122"/>
                <a:ea typeface="楷体_GB2312"/>
                <a:cs typeface="楷体_GB2312"/>
              </a:rPr>
              <a:t>不能太大，不能变为过阻尼）</a:t>
            </a:r>
          </a:p>
        </p:txBody>
      </p:sp>
      <p:graphicFrame>
        <p:nvGraphicFramePr>
          <p:cNvPr id="64520" name="Object 8">
            <a:extLst>
              <a:ext uri="{FF2B5EF4-FFF2-40B4-BE49-F238E27FC236}">
                <a16:creationId xmlns:a16="http://schemas.microsoft.com/office/drawing/2014/main" id="{1C3748BB-2762-429B-ABAB-B4112F33C1A9}"/>
              </a:ext>
            </a:extLst>
          </p:cNvPr>
          <p:cNvGraphicFramePr>
            <a:graphicFrameLocks noChangeAspect="1"/>
          </p:cNvGraphicFramePr>
          <p:nvPr/>
        </p:nvGraphicFramePr>
        <p:xfrm>
          <a:off x="1504950" y="3314700"/>
          <a:ext cx="1592263" cy="800100"/>
        </p:xfrm>
        <a:graphic>
          <a:graphicData uri="http://schemas.openxmlformats.org/presentationml/2006/ole">
            <mc:AlternateContent xmlns:mc="http://schemas.openxmlformats.org/markup-compatibility/2006">
              <mc:Choice xmlns:v="urn:schemas-microsoft-com:vml" Requires="v">
                <p:oleObj spid="_x0000_s52374" name="Equation" r:id="rId7" imgW="558720" imgH="228600" progId="Equation.DSMT4">
                  <p:embed/>
                </p:oleObj>
              </mc:Choice>
              <mc:Fallback>
                <p:oleObj name="Equation" r:id="rId7" imgW="55872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4950" y="3314700"/>
                        <a:ext cx="15922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1" name="Object 9">
            <a:extLst>
              <a:ext uri="{FF2B5EF4-FFF2-40B4-BE49-F238E27FC236}">
                <a16:creationId xmlns:a16="http://schemas.microsoft.com/office/drawing/2014/main" id="{5956B296-D80A-4EAA-B424-7ECDCC756767}"/>
              </a:ext>
            </a:extLst>
          </p:cNvPr>
          <p:cNvGraphicFramePr>
            <a:graphicFrameLocks noChangeAspect="1"/>
          </p:cNvGraphicFramePr>
          <p:nvPr/>
        </p:nvGraphicFramePr>
        <p:xfrm>
          <a:off x="3886200" y="3413125"/>
          <a:ext cx="4100513" cy="701675"/>
        </p:xfrm>
        <a:graphic>
          <a:graphicData uri="http://schemas.openxmlformats.org/presentationml/2006/ole">
            <mc:AlternateContent xmlns:mc="http://schemas.openxmlformats.org/markup-compatibility/2006">
              <mc:Choice xmlns:v="urn:schemas-microsoft-com:vml" Requires="v">
                <p:oleObj spid="_x0000_s52375" name="Equation" r:id="rId9" imgW="1688760" imgH="228600" progId="Equation.DSMT4">
                  <p:embed/>
                </p:oleObj>
              </mc:Choice>
              <mc:Fallback>
                <p:oleObj name="Equation" r:id="rId9" imgW="168876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413125"/>
                        <a:ext cx="4100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blinds(horizontal)">
                                      <p:cBhvr>
                                        <p:cTn id="12" dur="500"/>
                                        <p:tgtEl>
                                          <p:spTgt spid="64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20"/>
                                        </p:tgtEl>
                                        <p:attrNameLst>
                                          <p:attrName>style.visibility</p:attrName>
                                        </p:attrNameLst>
                                      </p:cBhvr>
                                      <p:to>
                                        <p:strVal val="visible"/>
                                      </p:to>
                                    </p:set>
                                    <p:animEffect transition="in" filter="blinds(horizontal)">
                                      <p:cBhvr>
                                        <p:cTn id="17" dur="500"/>
                                        <p:tgtEl>
                                          <p:spTgt spid="645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4521"/>
                                        </p:tgtEl>
                                        <p:attrNameLst>
                                          <p:attrName>style.visibility</p:attrName>
                                        </p:attrNameLst>
                                      </p:cBhvr>
                                      <p:to>
                                        <p:strVal val="visible"/>
                                      </p:to>
                                    </p:set>
                                    <p:animEffect transition="in" filter="box(in)">
                                      <p:cBhvr>
                                        <p:cTn id="22" dur="500"/>
                                        <p:tgtEl>
                                          <p:spTgt spid="645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519">
                                            <p:txEl>
                                              <p:pRg st="0" end="0"/>
                                            </p:txEl>
                                          </p:spTgt>
                                        </p:tgtEl>
                                        <p:attrNameLst>
                                          <p:attrName>style.visibility</p:attrName>
                                        </p:attrNameLst>
                                      </p:cBhvr>
                                      <p:to>
                                        <p:strVal val="visible"/>
                                      </p:to>
                                    </p:set>
                                    <p:animEffect transition="in" filter="box(in)">
                                      <p:cBhvr>
                                        <p:cTn id="27" dur="500"/>
                                        <p:tgtEl>
                                          <p:spTgt spid="645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4519">
                                            <p:txEl>
                                              <p:pRg st="1" end="1"/>
                                            </p:txEl>
                                          </p:spTgt>
                                        </p:tgtEl>
                                        <p:attrNameLst>
                                          <p:attrName>style.visibility</p:attrName>
                                        </p:attrNameLst>
                                      </p:cBhvr>
                                      <p:to>
                                        <p:strVal val="visible"/>
                                      </p:to>
                                    </p:set>
                                    <p:animEffect transition="in" filter="box(in)">
                                      <p:cBhvr>
                                        <p:cTn id="32" dur="500"/>
                                        <p:tgtEl>
                                          <p:spTgt spid="6451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4519">
                                            <p:txEl>
                                              <p:pRg st="2" end="2"/>
                                            </p:txEl>
                                          </p:spTgt>
                                        </p:tgtEl>
                                        <p:attrNameLst>
                                          <p:attrName>style.visibility</p:attrName>
                                        </p:attrNameLst>
                                      </p:cBhvr>
                                      <p:to>
                                        <p:strVal val="visible"/>
                                      </p:to>
                                    </p:set>
                                    <p:animEffect transition="in" filter="box(in)">
                                      <p:cBhvr>
                                        <p:cTn id="37" dur="500"/>
                                        <p:tgtEl>
                                          <p:spTgt spid="64519">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4519">
                                            <p:txEl>
                                              <p:pRg st="3" end="3"/>
                                            </p:txEl>
                                          </p:spTgt>
                                        </p:tgtEl>
                                        <p:attrNameLst>
                                          <p:attrName>style.visibility</p:attrName>
                                        </p:attrNameLst>
                                      </p:cBhvr>
                                      <p:to>
                                        <p:strVal val="visible"/>
                                      </p:to>
                                    </p:set>
                                    <p:animEffect transition="in" filter="box(in)">
                                      <p:cBhvr>
                                        <p:cTn id="42" dur="500"/>
                                        <p:tgtEl>
                                          <p:spTgt spid="64519">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4519">
                                            <p:txEl>
                                              <p:pRg st="4" end="4"/>
                                            </p:txEl>
                                          </p:spTgt>
                                        </p:tgtEl>
                                        <p:attrNameLst>
                                          <p:attrName>style.visibility</p:attrName>
                                        </p:attrNameLst>
                                      </p:cBhvr>
                                      <p:to>
                                        <p:strVal val="visible"/>
                                      </p:to>
                                    </p:set>
                                    <p:animEffect transition="in" filter="box(in)">
                                      <p:cBhvr>
                                        <p:cTn id="47" dur="500"/>
                                        <p:tgtEl>
                                          <p:spTgt spid="645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5">
            <a:extLst>
              <a:ext uri="{FF2B5EF4-FFF2-40B4-BE49-F238E27FC236}">
                <a16:creationId xmlns:a16="http://schemas.microsoft.com/office/drawing/2014/main" id="{4A69FB2E-9F69-419C-9CC4-0B8207BAD10A}"/>
              </a:ext>
            </a:extLst>
          </p:cNvPr>
          <p:cNvSpPr>
            <a:spLocks noChangeArrowheads="1"/>
          </p:cNvSpPr>
          <p:nvPr/>
        </p:nvSpPr>
        <p:spPr bwMode="auto">
          <a:xfrm>
            <a:off x="533400" y="5334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dirty="0">
                <a:latin typeface="+mn-ea"/>
                <a:ea typeface="+mn-ea"/>
                <a:cs typeface="楷体_GB2312"/>
              </a:rPr>
              <a:t>例</a:t>
            </a:r>
            <a:r>
              <a:rPr lang="en-US" altLang="zh-CN" dirty="0">
                <a:latin typeface="+mn-ea"/>
                <a:ea typeface="+mn-ea"/>
                <a:cs typeface="楷体_GB2312"/>
              </a:rPr>
              <a:t>5  </a:t>
            </a:r>
            <a:r>
              <a:rPr lang="zh-CN" altLang="en-US" dirty="0">
                <a:latin typeface="+mn-ea"/>
                <a:ea typeface="+mn-ea"/>
                <a:cs typeface="楷体_GB2312"/>
              </a:rPr>
              <a:t>带比例微分控制系统结构图如图所示，分析动态性能指标（</a:t>
            </a:r>
            <a:r>
              <a:rPr lang="zh-CN" altLang="en-US" dirty="0">
                <a:latin typeface="+mn-ea"/>
                <a:ea typeface="+mn-ea"/>
                <a:sym typeface="Symbol" panose="05050102010706020507" pitchFamily="18" charset="2"/>
              </a:rPr>
              <a:t></a:t>
            </a:r>
            <a:r>
              <a:rPr lang="en-US" altLang="zh-CN" baseline="-25000" dirty="0">
                <a:latin typeface="+mn-ea"/>
                <a:ea typeface="+mn-ea"/>
                <a:sym typeface="Symbol" panose="05050102010706020507" pitchFamily="18" charset="2"/>
              </a:rPr>
              <a:t>p</a:t>
            </a:r>
            <a:r>
              <a:rPr lang="zh-CN" altLang="en-US" dirty="0">
                <a:latin typeface="+mn-ea"/>
                <a:ea typeface="+mn-ea"/>
              </a:rPr>
              <a:t>和</a:t>
            </a:r>
            <a:r>
              <a:rPr lang="en-US" altLang="zh-CN" dirty="0" err="1">
                <a:latin typeface="+mn-ea"/>
                <a:ea typeface="+mn-ea"/>
              </a:rPr>
              <a:t>t</a:t>
            </a:r>
            <a:r>
              <a:rPr lang="en-US" altLang="zh-CN" baseline="-25000" dirty="0" err="1">
                <a:latin typeface="+mn-ea"/>
                <a:ea typeface="+mn-ea"/>
              </a:rPr>
              <a:t>s</a:t>
            </a:r>
            <a:r>
              <a:rPr lang="en-US" altLang="zh-CN" dirty="0">
                <a:latin typeface="+mn-ea"/>
                <a:ea typeface="+mn-ea"/>
              </a:rPr>
              <a:t>)</a:t>
            </a:r>
          </a:p>
        </p:txBody>
      </p:sp>
      <p:sp>
        <p:nvSpPr>
          <p:cNvPr id="65540" name="Rectangle 6">
            <a:extLst>
              <a:ext uri="{FF2B5EF4-FFF2-40B4-BE49-F238E27FC236}">
                <a16:creationId xmlns:a16="http://schemas.microsoft.com/office/drawing/2014/main" id="{337C7536-A5EC-400E-B461-2208345BC4F5}"/>
              </a:ext>
            </a:extLst>
          </p:cNvPr>
          <p:cNvSpPr>
            <a:spLocks noChangeArrowheads="1"/>
          </p:cNvSpPr>
          <p:nvPr/>
        </p:nvSpPr>
        <p:spPr bwMode="auto">
          <a:xfrm>
            <a:off x="0" y="1524000"/>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zh-CN" dirty="0">
                <a:latin typeface="+mn-ea"/>
                <a:ea typeface="+mn-ea"/>
                <a:cs typeface="楷体_GB2312"/>
              </a:rPr>
              <a:t>解：开环传递函数为</a:t>
            </a:r>
          </a:p>
        </p:txBody>
      </p:sp>
      <p:graphicFrame>
        <p:nvGraphicFramePr>
          <p:cNvPr id="65541" name="Object 5">
            <a:extLst>
              <a:ext uri="{FF2B5EF4-FFF2-40B4-BE49-F238E27FC236}">
                <a16:creationId xmlns:a16="http://schemas.microsoft.com/office/drawing/2014/main" id="{A18C81DA-96C2-484C-9F29-EB2A75514837}"/>
              </a:ext>
            </a:extLst>
          </p:cNvPr>
          <p:cNvGraphicFramePr>
            <a:graphicFrameLocks noChangeAspect="1"/>
          </p:cNvGraphicFramePr>
          <p:nvPr>
            <p:extLst>
              <p:ext uri="{D42A27DB-BD31-4B8C-83A1-F6EECF244321}">
                <p14:modId xmlns:p14="http://schemas.microsoft.com/office/powerpoint/2010/main" val="812663925"/>
              </p:ext>
            </p:extLst>
          </p:nvPr>
        </p:nvGraphicFramePr>
        <p:xfrm>
          <a:off x="2162175" y="2006600"/>
          <a:ext cx="1987550" cy="968375"/>
        </p:xfrm>
        <a:graphic>
          <a:graphicData uri="http://schemas.openxmlformats.org/presentationml/2006/ole">
            <mc:AlternateContent xmlns:mc="http://schemas.openxmlformats.org/markup-compatibility/2006">
              <mc:Choice xmlns:v="urn:schemas-microsoft-com:vml" Requires="v">
                <p:oleObj spid="_x0000_s53373" name="Equation" r:id="rId3" imgW="1104840" imgH="457200" progId="Equation.DSMT4">
                  <p:embed/>
                </p:oleObj>
              </mc:Choice>
              <mc:Fallback>
                <p:oleObj name="Equation" r:id="rId3" imgW="1104840" imgH="457200" progId="Equation.DSMT4">
                  <p:embed/>
                  <p:pic>
                    <p:nvPicPr>
                      <p:cNvPr id="0" name="Object 5"/>
                      <p:cNvPicPr>
                        <a:picLocks noChangeAspect="1" noChangeArrowheads="1"/>
                      </p:cNvPicPr>
                      <p:nvPr/>
                    </p:nvPicPr>
                    <p:blipFill>
                      <a:blip r:embed="rId4"/>
                      <a:srcRect/>
                      <a:stretch>
                        <a:fillRect/>
                      </a:stretch>
                    </p:blipFill>
                    <p:spPr bwMode="auto">
                      <a:xfrm>
                        <a:off x="2162175" y="2006600"/>
                        <a:ext cx="19875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Rectangle 8">
            <a:extLst>
              <a:ext uri="{FF2B5EF4-FFF2-40B4-BE49-F238E27FC236}">
                <a16:creationId xmlns:a16="http://schemas.microsoft.com/office/drawing/2014/main" id="{E62E254F-CD1B-47E9-8D08-7E88F5043301}"/>
              </a:ext>
            </a:extLst>
          </p:cNvPr>
          <p:cNvSpPr>
            <a:spLocks noChangeArrowheads="1"/>
          </p:cNvSpPr>
          <p:nvPr/>
        </p:nvSpPr>
        <p:spPr bwMode="auto">
          <a:xfrm>
            <a:off x="0" y="3048000"/>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None/>
            </a:pPr>
            <a:r>
              <a:rPr lang="zh-CN" altLang="zh-CN" dirty="0">
                <a:latin typeface="+mn-ea"/>
                <a:ea typeface="+mn-ea"/>
                <a:cs typeface="楷体_GB2312"/>
              </a:rPr>
              <a:t>闭环传递函数为</a:t>
            </a:r>
          </a:p>
        </p:txBody>
      </p:sp>
      <p:graphicFrame>
        <p:nvGraphicFramePr>
          <p:cNvPr id="53255" name="Object 17">
            <a:extLst>
              <a:ext uri="{FF2B5EF4-FFF2-40B4-BE49-F238E27FC236}">
                <a16:creationId xmlns:a16="http://schemas.microsoft.com/office/drawing/2014/main" id="{3FA3F286-ABC4-48E8-9AEA-4EA17148C613}"/>
              </a:ext>
            </a:extLst>
          </p:cNvPr>
          <p:cNvGraphicFramePr>
            <a:graphicFrameLocks noChangeAspect="1"/>
          </p:cNvGraphicFramePr>
          <p:nvPr>
            <p:extLst>
              <p:ext uri="{D42A27DB-BD31-4B8C-83A1-F6EECF244321}">
                <p14:modId xmlns:p14="http://schemas.microsoft.com/office/powerpoint/2010/main" val="1208076786"/>
              </p:ext>
            </p:extLst>
          </p:nvPr>
        </p:nvGraphicFramePr>
        <p:xfrm>
          <a:off x="4953000" y="1143000"/>
          <a:ext cx="3829050" cy="1438275"/>
        </p:xfrm>
        <a:graphic>
          <a:graphicData uri="http://schemas.openxmlformats.org/presentationml/2006/ole">
            <mc:AlternateContent xmlns:mc="http://schemas.openxmlformats.org/markup-compatibility/2006">
              <mc:Choice xmlns:v="urn:schemas-microsoft-com:vml" Requires="v">
                <p:oleObj spid="_x0000_s53374" r:id="rId5" imgW="3828571" imgH="1438095" progId="Paint.Picture">
                  <p:embed/>
                </p:oleObj>
              </mc:Choice>
              <mc:Fallback>
                <p:oleObj r:id="rId5" imgW="3828571" imgH="1438095" progId="Paint.Picture">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43000"/>
                        <a:ext cx="38290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4" name="Object 8">
            <a:extLst>
              <a:ext uri="{FF2B5EF4-FFF2-40B4-BE49-F238E27FC236}">
                <a16:creationId xmlns:a16="http://schemas.microsoft.com/office/drawing/2014/main" id="{55DDC83A-0ED5-4FE2-94B9-804AEE1AAC8A}"/>
              </a:ext>
            </a:extLst>
          </p:cNvPr>
          <p:cNvGraphicFramePr>
            <a:graphicFrameLocks noChangeAspect="1"/>
          </p:cNvGraphicFramePr>
          <p:nvPr>
            <p:extLst>
              <p:ext uri="{D42A27DB-BD31-4B8C-83A1-F6EECF244321}">
                <p14:modId xmlns:p14="http://schemas.microsoft.com/office/powerpoint/2010/main" val="3898711207"/>
              </p:ext>
            </p:extLst>
          </p:nvPr>
        </p:nvGraphicFramePr>
        <p:xfrm>
          <a:off x="1763713" y="3509963"/>
          <a:ext cx="3544887" cy="1062037"/>
        </p:xfrm>
        <a:graphic>
          <a:graphicData uri="http://schemas.openxmlformats.org/presentationml/2006/ole">
            <mc:AlternateContent xmlns:mc="http://schemas.openxmlformats.org/markup-compatibility/2006">
              <mc:Choice xmlns:v="urn:schemas-microsoft-com:vml" Requires="v">
                <p:oleObj spid="_x0000_s53375" name="Equation" r:id="rId7" imgW="1892160" imgH="457200" progId="Equation.DSMT4">
                  <p:embed/>
                </p:oleObj>
              </mc:Choice>
              <mc:Fallback>
                <p:oleObj name="Equation" r:id="rId7" imgW="1892160" imgH="457200" progId="Equation.DSMT4">
                  <p:embed/>
                  <p:pic>
                    <p:nvPicPr>
                      <p:cNvPr id="0" name="Object 8"/>
                      <p:cNvPicPr>
                        <a:picLocks noChangeAspect="1" noChangeArrowheads="1"/>
                      </p:cNvPicPr>
                      <p:nvPr/>
                    </p:nvPicPr>
                    <p:blipFill>
                      <a:blip r:embed="rId8"/>
                      <a:srcRect/>
                      <a:stretch>
                        <a:fillRect/>
                      </a:stretch>
                    </p:blipFill>
                    <p:spPr bwMode="auto">
                      <a:xfrm>
                        <a:off x="1763713" y="3509963"/>
                        <a:ext cx="3544887"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5" name="Rectangle 13">
            <a:extLst>
              <a:ext uri="{FF2B5EF4-FFF2-40B4-BE49-F238E27FC236}">
                <a16:creationId xmlns:a16="http://schemas.microsoft.com/office/drawing/2014/main" id="{2ABEB943-DC93-4812-8F0E-79BB7C8443DF}"/>
              </a:ext>
            </a:extLst>
          </p:cNvPr>
          <p:cNvSpPr>
            <a:spLocks noChangeArrowheads="1"/>
          </p:cNvSpPr>
          <p:nvPr/>
        </p:nvSpPr>
        <p:spPr bwMode="auto">
          <a:xfrm>
            <a:off x="685800" y="4824139"/>
            <a:ext cx="7037504"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None/>
            </a:pPr>
            <a:r>
              <a:rPr lang="zh-CN" altLang="zh-CN" dirty="0">
                <a:latin typeface="+mn-ea"/>
                <a:ea typeface="+mn-ea"/>
                <a:cs typeface="楷体_GB2312"/>
              </a:rPr>
              <a:t>为非典型二阶，比典型二阶多了一个闭环零点。</a:t>
            </a:r>
          </a:p>
          <a:p>
            <a:pPr eaLnBrk="1" hangingPunct="1">
              <a:buClrTx/>
              <a:buSzTx/>
              <a:buNone/>
            </a:pPr>
            <a:r>
              <a:rPr lang="zh-CN" altLang="zh-CN" dirty="0">
                <a:latin typeface="+mn-ea"/>
                <a:ea typeface="+mn-ea"/>
                <a:cs typeface="楷体_GB2312"/>
              </a:rPr>
              <a:t>不能直接用公式。</a:t>
            </a:r>
          </a:p>
          <a:p>
            <a:pPr eaLnBrk="1" hangingPunct="1">
              <a:buClrTx/>
              <a:buSzTx/>
              <a:buNone/>
            </a:pPr>
            <a:r>
              <a:rPr lang="zh-CN" altLang="zh-CN" dirty="0">
                <a:latin typeface="+mn-ea"/>
                <a:ea typeface="+mn-ea"/>
                <a:cs typeface="楷体_GB2312"/>
              </a:rPr>
              <a:t>必须求出输出的拉氏变换后进行反拉氏变换求解。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box(in)">
                                      <p:cBhvr>
                                        <p:cTn id="7" dur="500"/>
                                        <p:tgtEl>
                                          <p:spTgt spid="655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box(in)">
                                      <p:cBhvr>
                                        <p:cTn id="12" dur="500"/>
                                        <p:tgtEl>
                                          <p:spTgt spid="65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542">
                                            <p:txEl>
                                              <p:pRg st="0" end="0"/>
                                            </p:txEl>
                                          </p:spTgt>
                                        </p:tgtEl>
                                        <p:attrNameLst>
                                          <p:attrName>style.visibility</p:attrName>
                                        </p:attrNameLst>
                                      </p:cBhvr>
                                      <p:to>
                                        <p:strVal val="visible"/>
                                      </p:to>
                                    </p:set>
                                    <p:animEffect transition="in" filter="box(in)">
                                      <p:cBhvr>
                                        <p:cTn id="17" dur="500"/>
                                        <p:tgtEl>
                                          <p:spTgt spid="6554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ox(in)">
                                      <p:cBhvr>
                                        <p:cTn id="22" dur="500"/>
                                        <p:tgtEl>
                                          <p:spTgt spid="655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45">
                                            <p:txEl>
                                              <p:pRg st="0" end="0"/>
                                            </p:txEl>
                                          </p:spTgt>
                                        </p:tgtEl>
                                        <p:attrNameLst>
                                          <p:attrName>style.visibility</p:attrName>
                                        </p:attrNameLst>
                                      </p:cBhvr>
                                      <p:to>
                                        <p:strVal val="visible"/>
                                      </p:to>
                                    </p:set>
                                    <p:animEffect transition="in" filter="blinds(horizontal)">
                                      <p:cBhvr>
                                        <p:cTn id="27" dur="500"/>
                                        <p:tgtEl>
                                          <p:spTgt spid="655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45">
                                            <p:txEl>
                                              <p:pRg st="1" end="1"/>
                                            </p:txEl>
                                          </p:spTgt>
                                        </p:tgtEl>
                                        <p:attrNameLst>
                                          <p:attrName>style.visibility</p:attrName>
                                        </p:attrNameLst>
                                      </p:cBhvr>
                                      <p:to>
                                        <p:strVal val="visible"/>
                                      </p:to>
                                    </p:set>
                                    <p:animEffect transition="in" filter="blinds(horizontal)">
                                      <p:cBhvr>
                                        <p:cTn id="32" dur="500"/>
                                        <p:tgtEl>
                                          <p:spTgt spid="6554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45">
                                            <p:txEl>
                                              <p:pRg st="2" end="2"/>
                                            </p:txEl>
                                          </p:spTgt>
                                        </p:tgtEl>
                                        <p:attrNameLst>
                                          <p:attrName>style.visibility</p:attrName>
                                        </p:attrNameLst>
                                      </p:cBhvr>
                                      <p:to>
                                        <p:strVal val="visible"/>
                                      </p:to>
                                    </p:set>
                                    <p:animEffect transition="in" filter="blinds(horizontal)">
                                      <p:cBhvr>
                                        <p:cTn id="37" dur="500"/>
                                        <p:tgtEl>
                                          <p:spTgt spid="655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2" grpId="0" build="p" autoUpdateAnimBg="0"/>
      <p:bldP spid="6554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a:extLst>
              <a:ext uri="{FF2B5EF4-FFF2-40B4-BE49-F238E27FC236}">
                <a16:creationId xmlns:a16="http://schemas.microsoft.com/office/drawing/2014/main" id="{A3FA0300-86EC-45F0-BFD2-72D58640D358}"/>
              </a:ext>
            </a:extLst>
          </p:cNvPr>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zh-CN" dirty="0">
                <a:latin typeface="+mn-ea"/>
                <a:ea typeface="+mn-ea"/>
                <a:cs typeface="楷体_GB2312"/>
              </a:rPr>
              <a:t>如系统闭环传递函数为</a:t>
            </a:r>
            <a:endParaRPr lang="zh-CN" altLang="zh-CN" dirty="0">
              <a:latin typeface="+mn-ea"/>
              <a:ea typeface="+mn-ea"/>
            </a:endParaRPr>
          </a:p>
        </p:txBody>
      </p:sp>
      <p:graphicFrame>
        <p:nvGraphicFramePr>
          <p:cNvPr id="66564" name="Object 4">
            <a:extLst>
              <a:ext uri="{FF2B5EF4-FFF2-40B4-BE49-F238E27FC236}">
                <a16:creationId xmlns:a16="http://schemas.microsoft.com/office/drawing/2014/main" id="{E1DEE82C-436B-4B3C-98B8-0FCCD719E796}"/>
              </a:ext>
            </a:extLst>
          </p:cNvPr>
          <p:cNvGraphicFramePr>
            <a:graphicFrameLocks noChangeAspect="1"/>
          </p:cNvGraphicFramePr>
          <p:nvPr>
            <p:extLst>
              <p:ext uri="{D42A27DB-BD31-4B8C-83A1-F6EECF244321}">
                <p14:modId xmlns:p14="http://schemas.microsoft.com/office/powerpoint/2010/main" val="178272986"/>
              </p:ext>
            </p:extLst>
          </p:nvPr>
        </p:nvGraphicFramePr>
        <p:xfrm>
          <a:off x="2514600" y="990600"/>
          <a:ext cx="2438400" cy="960437"/>
        </p:xfrm>
        <a:graphic>
          <a:graphicData uri="http://schemas.openxmlformats.org/presentationml/2006/ole">
            <mc:AlternateContent xmlns:mc="http://schemas.openxmlformats.org/markup-compatibility/2006">
              <mc:Choice xmlns:v="urn:schemas-microsoft-com:vml" Requires="v">
                <p:oleObj spid="_x0000_s54611" name="Equation" r:id="rId3" imgW="1104840" imgH="393480" progId="Equation.DSMT4">
                  <p:embed/>
                </p:oleObj>
              </mc:Choice>
              <mc:Fallback>
                <p:oleObj name="Equation" r:id="rId3" imgW="1104840" imgH="393480" progId="Equation.DSMT4">
                  <p:embed/>
                  <p:pic>
                    <p:nvPicPr>
                      <p:cNvPr id="0" name="Object 4"/>
                      <p:cNvPicPr>
                        <a:picLocks noChangeAspect="1" noChangeArrowheads="1"/>
                      </p:cNvPicPr>
                      <p:nvPr/>
                    </p:nvPicPr>
                    <p:blipFill>
                      <a:blip r:embed="rId4"/>
                      <a:srcRect/>
                      <a:stretch>
                        <a:fillRect/>
                      </a:stretch>
                    </p:blipFill>
                    <p:spPr bwMode="auto">
                      <a:xfrm>
                        <a:off x="2514600" y="990600"/>
                        <a:ext cx="2438400" cy="960437"/>
                      </a:xfrm>
                      <a:prstGeom prst="rect">
                        <a:avLst/>
                      </a:prstGeom>
                      <a:noFill/>
                      <a:ln>
                        <a:noFill/>
                      </a:ln>
                      <a:effectLst/>
                      <a:extLst/>
                    </p:spPr>
                  </p:pic>
                </p:oleObj>
              </mc:Fallback>
            </mc:AlternateContent>
          </a:graphicData>
        </a:graphic>
      </p:graphicFrame>
      <p:graphicFrame>
        <p:nvGraphicFramePr>
          <p:cNvPr id="66565" name="Object 5">
            <a:extLst>
              <a:ext uri="{FF2B5EF4-FFF2-40B4-BE49-F238E27FC236}">
                <a16:creationId xmlns:a16="http://schemas.microsoft.com/office/drawing/2014/main" id="{398787BE-00E5-4F6C-832A-35C034E72455}"/>
              </a:ext>
            </a:extLst>
          </p:cNvPr>
          <p:cNvGraphicFramePr>
            <a:graphicFrameLocks noChangeAspect="1"/>
          </p:cNvGraphicFramePr>
          <p:nvPr>
            <p:extLst>
              <p:ext uri="{D42A27DB-BD31-4B8C-83A1-F6EECF244321}">
                <p14:modId xmlns:p14="http://schemas.microsoft.com/office/powerpoint/2010/main" val="3711072680"/>
              </p:ext>
            </p:extLst>
          </p:nvPr>
        </p:nvGraphicFramePr>
        <p:xfrm>
          <a:off x="915988" y="4419600"/>
          <a:ext cx="2970212" cy="990600"/>
        </p:xfrm>
        <a:graphic>
          <a:graphicData uri="http://schemas.openxmlformats.org/presentationml/2006/ole">
            <mc:AlternateContent xmlns:mc="http://schemas.openxmlformats.org/markup-compatibility/2006">
              <mc:Choice xmlns:v="urn:schemas-microsoft-com:vml" Requires="v">
                <p:oleObj spid="_x0000_s54612" name="Equation" r:id="rId5" imgW="1371600" imgH="393480" progId="Equation.DSMT4">
                  <p:embed/>
                </p:oleObj>
              </mc:Choice>
              <mc:Fallback>
                <p:oleObj name="Equation" r:id="rId5" imgW="1371600" imgH="393480" progId="Equation.DSMT4">
                  <p:embed/>
                  <p:pic>
                    <p:nvPicPr>
                      <p:cNvPr id="0" name="Object 5"/>
                      <p:cNvPicPr>
                        <a:picLocks noChangeAspect="1" noChangeArrowheads="1"/>
                      </p:cNvPicPr>
                      <p:nvPr/>
                    </p:nvPicPr>
                    <p:blipFill>
                      <a:blip r:embed="rId6"/>
                      <a:srcRect/>
                      <a:stretch>
                        <a:fillRect/>
                      </a:stretch>
                    </p:blipFill>
                    <p:spPr bwMode="auto">
                      <a:xfrm>
                        <a:off x="915988" y="4419600"/>
                        <a:ext cx="2970212" cy="990600"/>
                      </a:xfrm>
                      <a:prstGeom prst="rect">
                        <a:avLst/>
                      </a:prstGeom>
                      <a:noFill/>
                      <a:ln>
                        <a:noFill/>
                      </a:ln>
                      <a:effectLst/>
                      <a:extLst/>
                    </p:spPr>
                  </p:pic>
                </p:oleObj>
              </mc:Fallback>
            </mc:AlternateContent>
          </a:graphicData>
        </a:graphic>
      </p:graphicFrame>
      <p:graphicFrame>
        <p:nvGraphicFramePr>
          <p:cNvPr id="66566" name="Object 6">
            <a:extLst>
              <a:ext uri="{FF2B5EF4-FFF2-40B4-BE49-F238E27FC236}">
                <a16:creationId xmlns:a16="http://schemas.microsoft.com/office/drawing/2014/main" id="{A0E3D5FE-A5A9-4F2A-981A-4C80BA4A420F}"/>
              </a:ext>
            </a:extLst>
          </p:cNvPr>
          <p:cNvGraphicFramePr>
            <a:graphicFrameLocks noChangeAspect="1"/>
          </p:cNvGraphicFramePr>
          <p:nvPr>
            <p:extLst>
              <p:ext uri="{D42A27DB-BD31-4B8C-83A1-F6EECF244321}">
                <p14:modId xmlns:p14="http://schemas.microsoft.com/office/powerpoint/2010/main" val="2942315767"/>
              </p:ext>
            </p:extLst>
          </p:nvPr>
        </p:nvGraphicFramePr>
        <p:xfrm>
          <a:off x="1164431" y="3128962"/>
          <a:ext cx="1217613" cy="485775"/>
        </p:xfrm>
        <a:graphic>
          <a:graphicData uri="http://schemas.openxmlformats.org/presentationml/2006/ole">
            <mc:AlternateContent xmlns:mc="http://schemas.openxmlformats.org/markup-compatibility/2006">
              <mc:Choice xmlns:v="urn:schemas-microsoft-com:vml" Requires="v">
                <p:oleObj spid="_x0000_s54613" name="Equation" r:id="rId7" imgW="558720" imgH="203040" progId="Equation.DSMT4">
                  <p:embed/>
                </p:oleObj>
              </mc:Choice>
              <mc:Fallback>
                <p:oleObj name="Equation" r:id="rId7" imgW="558720" imgH="203040" progId="Equation.DSMT4">
                  <p:embed/>
                  <p:pic>
                    <p:nvPicPr>
                      <p:cNvPr id="0" name="Object 6"/>
                      <p:cNvPicPr>
                        <a:picLocks noChangeAspect="1" noChangeArrowheads="1"/>
                      </p:cNvPicPr>
                      <p:nvPr/>
                    </p:nvPicPr>
                    <p:blipFill>
                      <a:blip r:embed="rId8"/>
                      <a:srcRect/>
                      <a:stretch>
                        <a:fillRect/>
                      </a:stretch>
                    </p:blipFill>
                    <p:spPr bwMode="auto">
                      <a:xfrm>
                        <a:off x="1164431" y="3128962"/>
                        <a:ext cx="1217613" cy="485775"/>
                      </a:xfrm>
                      <a:prstGeom prst="rect">
                        <a:avLst/>
                      </a:prstGeom>
                      <a:noFill/>
                      <a:ln>
                        <a:noFill/>
                      </a:ln>
                      <a:effectLst/>
                      <a:extLst/>
                    </p:spPr>
                  </p:pic>
                </p:oleObj>
              </mc:Fallback>
            </mc:AlternateContent>
          </a:graphicData>
        </a:graphic>
      </p:graphicFrame>
      <p:graphicFrame>
        <p:nvGraphicFramePr>
          <p:cNvPr id="66567" name="Object 7">
            <a:extLst>
              <a:ext uri="{FF2B5EF4-FFF2-40B4-BE49-F238E27FC236}">
                <a16:creationId xmlns:a16="http://schemas.microsoft.com/office/drawing/2014/main" id="{82600782-D1F5-4B76-8B8D-93F33D39D4EB}"/>
              </a:ext>
            </a:extLst>
          </p:cNvPr>
          <p:cNvGraphicFramePr>
            <a:graphicFrameLocks noChangeAspect="1"/>
          </p:cNvGraphicFramePr>
          <p:nvPr>
            <p:extLst>
              <p:ext uri="{D42A27DB-BD31-4B8C-83A1-F6EECF244321}">
                <p14:modId xmlns:p14="http://schemas.microsoft.com/office/powerpoint/2010/main" val="3045615767"/>
              </p:ext>
            </p:extLst>
          </p:nvPr>
        </p:nvGraphicFramePr>
        <p:xfrm>
          <a:off x="2976563" y="3048000"/>
          <a:ext cx="962025" cy="647699"/>
        </p:xfrm>
        <a:graphic>
          <a:graphicData uri="http://schemas.openxmlformats.org/presentationml/2006/ole">
            <mc:AlternateContent xmlns:mc="http://schemas.openxmlformats.org/markup-compatibility/2006">
              <mc:Choice xmlns:v="urn:schemas-microsoft-com:vml" Requires="v">
                <p:oleObj spid="_x0000_s54614" name="Equation" r:id="rId9" imgW="406080" imgH="228600" progId="Equation.DSMT4">
                  <p:embed/>
                </p:oleObj>
              </mc:Choice>
              <mc:Fallback>
                <p:oleObj name="Equation" r:id="rId9" imgW="406080" imgH="228600" progId="Equation.DSMT4">
                  <p:embed/>
                  <p:pic>
                    <p:nvPicPr>
                      <p:cNvPr id="0" name="Object 7"/>
                      <p:cNvPicPr>
                        <a:picLocks noChangeAspect="1" noChangeArrowheads="1"/>
                      </p:cNvPicPr>
                      <p:nvPr/>
                    </p:nvPicPr>
                    <p:blipFill>
                      <a:blip r:embed="rId10"/>
                      <a:srcRect/>
                      <a:stretch>
                        <a:fillRect/>
                      </a:stretch>
                    </p:blipFill>
                    <p:spPr bwMode="auto">
                      <a:xfrm>
                        <a:off x="2976563" y="3048000"/>
                        <a:ext cx="962025" cy="647699"/>
                      </a:xfrm>
                      <a:prstGeom prst="rect">
                        <a:avLst/>
                      </a:prstGeom>
                      <a:noFill/>
                      <a:ln>
                        <a:noFill/>
                      </a:ln>
                      <a:effectLst/>
                      <a:extLst/>
                    </p:spPr>
                  </p:pic>
                </p:oleObj>
              </mc:Fallback>
            </mc:AlternateContent>
          </a:graphicData>
        </a:graphic>
      </p:graphicFrame>
      <p:graphicFrame>
        <p:nvGraphicFramePr>
          <p:cNvPr id="66568" name="Object 8">
            <a:extLst>
              <a:ext uri="{FF2B5EF4-FFF2-40B4-BE49-F238E27FC236}">
                <a16:creationId xmlns:a16="http://schemas.microsoft.com/office/drawing/2014/main" id="{0FAFD843-E5BA-4CFD-A41D-A76B9E170E37}"/>
              </a:ext>
            </a:extLst>
          </p:cNvPr>
          <p:cNvGraphicFramePr>
            <a:graphicFrameLocks noChangeAspect="1"/>
          </p:cNvGraphicFramePr>
          <p:nvPr>
            <p:extLst>
              <p:ext uri="{D42A27DB-BD31-4B8C-83A1-F6EECF244321}">
                <p14:modId xmlns:p14="http://schemas.microsoft.com/office/powerpoint/2010/main" val="4293029643"/>
              </p:ext>
            </p:extLst>
          </p:nvPr>
        </p:nvGraphicFramePr>
        <p:xfrm>
          <a:off x="4811712" y="3128962"/>
          <a:ext cx="3798888" cy="485775"/>
        </p:xfrm>
        <a:graphic>
          <a:graphicData uri="http://schemas.openxmlformats.org/presentationml/2006/ole">
            <mc:AlternateContent xmlns:mc="http://schemas.openxmlformats.org/markup-compatibility/2006">
              <mc:Choice xmlns:v="urn:schemas-microsoft-com:vml" Requires="v">
                <p:oleObj spid="_x0000_s54615" name="Equation" r:id="rId11" imgW="1688760" imgH="203040" progId="Equation.DSMT4">
                  <p:embed/>
                </p:oleObj>
              </mc:Choice>
              <mc:Fallback>
                <p:oleObj name="Equation" r:id="rId11" imgW="1688760" imgH="203040" progId="Equation.DSMT4">
                  <p:embed/>
                  <p:pic>
                    <p:nvPicPr>
                      <p:cNvPr id="0" name="Object 8"/>
                      <p:cNvPicPr>
                        <a:picLocks noChangeAspect="1" noChangeArrowheads="1"/>
                      </p:cNvPicPr>
                      <p:nvPr/>
                    </p:nvPicPr>
                    <p:blipFill>
                      <a:blip r:embed="rId12"/>
                      <a:srcRect/>
                      <a:stretch>
                        <a:fillRect/>
                      </a:stretch>
                    </p:blipFill>
                    <p:spPr bwMode="auto">
                      <a:xfrm>
                        <a:off x="4811712" y="3128962"/>
                        <a:ext cx="3798888" cy="485775"/>
                      </a:xfrm>
                      <a:prstGeom prst="rect">
                        <a:avLst/>
                      </a:prstGeom>
                      <a:noFill/>
                      <a:ln>
                        <a:noFill/>
                      </a:ln>
                      <a:effectLst/>
                      <a:extLst/>
                    </p:spPr>
                  </p:pic>
                </p:oleObj>
              </mc:Fallback>
            </mc:AlternateContent>
          </a:graphicData>
        </a:graphic>
      </p:graphicFrame>
      <p:graphicFrame>
        <p:nvGraphicFramePr>
          <p:cNvPr id="66569" name="Object 9">
            <a:extLst>
              <a:ext uri="{FF2B5EF4-FFF2-40B4-BE49-F238E27FC236}">
                <a16:creationId xmlns:a16="http://schemas.microsoft.com/office/drawing/2014/main" id="{175377E0-FD25-4784-8DE6-08B4A86979DF}"/>
              </a:ext>
            </a:extLst>
          </p:cNvPr>
          <p:cNvGraphicFramePr>
            <a:graphicFrameLocks noChangeAspect="1"/>
          </p:cNvGraphicFramePr>
          <p:nvPr>
            <p:extLst>
              <p:ext uri="{D42A27DB-BD31-4B8C-83A1-F6EECF244321}">
                <p14:modId xmlns:p14="http://schemas.microsoft.com/office/powerpoint/2010/main" val="3580867838"/>
              </p:ext>
            </p:extLst>
          </p:nvPr>
        </p:nvGraphicFramePr>
        <p:xfrm>
          <a:off x="4731544" y="4415615"/>
          <a:ext cx="2717799" cy="990600"/>
        </p:xfrm>
        <a:graphic>
          <a:graphicData uri="http://schemas.openxmlformats.org/presentationml/2006/ole">
            <mc:AlternateContent xmlns:mc="http://schemas.openxmlformats.org/markup-compatibility/2006">
              <mc:Choice xmlns:v="urn:schemas-microsoft-com:vml" Requires="v">
                <p:oleObj spid="_x0000_s54616" name="Equation" r:id="rId13" imgW="1231560" imgH="393480" progId="Equation.DSMT4">
                  <p:embed/>
                </p:oleObj>
              </mc:Choice>
              <mc:Fallback>
                <p:oleObj name="Equation" r:id="rId13" imgW="1231560" imgH="393480" progId="Equation.DSMT4">
                  <p:embed/>
                  <p:pic>
                    <p:nvPicPr>
                      <p:cNvPr id="0" name="Object 9"/>
                      <p:cNvPicPr>
                        <a:picLocks noChangeAspect="1" noChangeArrowheads="1"/>
                      </p:cNvPicPr>
                      <p:nvPr/>
                    </p:nvPicPr>
                    <p:blipFill>
                      <a:blip r:embed="rId14"/>
                      <a:srcRect/>
                      <a:stretch>
                        <a:fillRect/>
                      </a:stretch>
                    </p:blipFill>
                    <p:spPr bwMode="auto">
                      <a:xfrm>
                        <a:off x="4731544" y="4415615"/>
                        <a:ext cx="2717799" cy="990600"/>
                      </a:xfrm>
                      <a:prstGeom prst="rect">
                        <a:avLst/>
                      </a:prstGeom>
                      <a:noFill/>
                      <a:ln>
                        <a:noFill/>
                      </a:ln>
                      <a:effectLst/>
                      <a:extLst/>
                    </p:spPr>
                  </p:pic>
                </p:oleObj>
              </mc:Fallback>
            </mc:AlternateContent>
          </a:graphicData>
        </a:graphic>
      </p:graphicFrame>
      <p:graphicFrame>
        <p:nvGraphicFramePr>
          <p:cNvPr id="66570" name="Object 10">
            <a:extLst>
              <a:ext uri="{FF2B5EF4-FFF2-40B4-BE49-F238E27FC236}">
                <a16:creationId xmlns:a16="http://schemas.microsoft.com/office/drawing/2014/main" id="{757F60B8-6F29-4670-8756-ECA0043B7861}"/>
              </a:ext>
            </a:extLst>
          </p:cNvPr>
          <p:cNvGraphicFramePr>
            <a:graphicFrameLocks noChangeAspect="1"/>
          </p:cNvGraphicFramePr>
          <p:nvPr>
            <p:extLst>
              <p:ext uri="{D42A27DB-BD31-4B8C-83A1-F6EECF244321}">
                <p14:modId xmlns:p14="http://schemas.microsoft.com/office/powerpoint/2010/main" val="2411952641"/>
              </p:ext>
            </p:extLst>
          </p:nvPr>
        </p:nvGraphicFramePr>
        <p:xfrm>
          <a:off x="1458118" y="5632450"/>
          <a:ext cx="2112963" cy="1073150"/>
        </p:xfrm>
        <a:graphic>
          <a:graphicData uri="http://schemas.openxmlformats.org/presentationml/2006/ole">
            <mc:AlternateContent xmlns:mc="http://schemas.openxmlformats.org/markup-compatibility/2006">
              <mc:Choice xmlns:v="urn:schemas-microsoft-com:vml" Requires="v">
                <p:oleObj spid="_x0000_s54617" name="Equation" r:id="rId15" imgW="1041120" imgH="431640" progId="Equation.DSMT4">
                  <p:embed/>
                </p:oleObj>
              </mc:Choice>
              <mc:Fallback>
                <p:oleObj name="Equation" r:id="rId15" imgW="1041120" imgH="431640" progId="Equation.DSMT4">
                  <p:embed/>
                  <p:pic>
                    <p:nvPicPr>
                      <p:cNvPr id="0" name="Object 10"/>
                      <p:cNvPicPr>
                        <a:picLocks noChangeAspect="1" noChangeArrowheads="1"/>
                      </p:cNvPicPr>
                      <p:nvPr/>
                    </p:nvPicPr>
                    <p:blipFill>
                      <a:blip r:embed="rId16"/>
                      <a:srcRect/>
                      <a:stretch>
                        <a:fillRect/>
                      </a:stretch>
                    </p:blipFill>
                    <p:spPr bwMode="auto">
                      <a:xfrm>
                        <a:off x="1458118" y="5632450"/>
                        <a:ext cx="2112963"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1" name="Object 11">
            <a:extLst>
              <a:ext uri="{FF2B5EF4-FFF2-40B4-BE49-F238E27FC236}">
                <a16:creationId xmlns:a16="http://schemas.microsoft.com/office/drawing/2014/main" id="{73FCAC05-DEDC-469F-8343-E802FC1C9C8E}"/>
              </a:ext>
            </a:extLst>
          </p:cNvPr>
          <p:cNvGraphicFramePr>
            <a:graphicFrameLocks noChangeAspect="1"/>
          </p:cNvGraphicFramePr>
          <p:nvPr>
            <p:extLst>
              <p:ext uri="{D42A27DB-BD31-4B8C-83A1-F6EECF244321}">
                <p14:modId xmlns:p14="http://schemas.microsoft.com/office/powerpoint/2010/main" val="806872549"/>
              </p:ext>
            </p:extLst>
          </p:nvPr>
        </p:nvGraphicFramePr>
        <p:xfrm>
          <a:off x="4403873" y="5544489"/>
          <a:ext cx="3181350" cy="990600"/>
        </p:xfrm>
        <a:graphic>
          <a:graphicData uri="http://schemas.openxmlformats.org/presentationml/2006/ole">
            <mc:AlternateContent xmlns:mc="http://schemas.openxmlformats.org/markup-compatibility/2006">
              <mc:Choice xmlns:v="urn:schemas-microsoft-com:vml" Requires="v">
                <p:oleObj spid="_x0000_s54618" name="Equation" r:id="rId17" imgW="1625400" imgH="393480" progId="Equation.DSMT4">
                  <p:embed/>
                </p:oleObj>
              </mc:Choice>
              <mc:Fallback>
                <p:oleObj name="Equation" r:id="rId17" imgW="1625400" imgH="393480" progId="Equation.DSMT4">
                  <p:embed/>
                  <p:pic>
                    <p:nvPicPr>
                      <p:cNvPr id="0" name="Object 11"/>
                      <p:cNvPicPr>
                        <a:picLocks noChangeAspect="1" noChangeArrowheads="1"/>
                      </p:cNvPicPr>
                      <p:nvPr/>
                    </p:nvPicPr>
                    <p:blipFill>
                      <a:blip r:embed="rId18"/>
                      <a:srcRect/>
                      <a:stretch>
                        <a:fillRect/>
                      </a:stretch>
                    </p:blipFill>
                    <p:spPr bwMode="auto">
                      <a:xfrm>
                        <a:off x="4403873" y="5544489"/>
                        <a:ext cx="31813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2" name="Rectangle 21">
            <a:extLst>
              <a:ext uri="{FF2B5EF4-FFF2-40B4-BE49-F238E27FC236}">
                <a16:creationId xmlns:a16="http://schemas.microsoft.com/office/drawing/2014/main" id="{A11E4F83-AFC7-4464-9252-E9B79752A28B}"/>
              </a:ext>
            </a:extLst>
          </p:cNvPr>
          <p:cNvSpPr>
            <a:spLocks noChangeArrowheads="1"/>
          </p:cNvSpPr>
          <p:nvPr/>
        </p:nvSpPr>
        <p:spPr bwMode="auto">
          <a:xfrm>
            <a:off x="609600" y="3810000"/>
            <a:ext cx="332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zh-CN" dirty="0">
                <a:latin typeface="+mn-ea"/>
                <a:ea typeface="+mn-ea"/>
                <a:cs typeface="楷体_GB2312"/>
              </a:rPr>
              <a:t>如果按照二阶公式计算</a:t>
            </a:r>
          </a:p>
        </p:txBody>
      </p:sp>
      <p:graphicFrame>
        <p:nvGraphicFramePr>
          <p:cNvPr id="66574" name="Object 14">
            <a:extLst>
              <a:ext uri="{FF2B5EF4-FFF2-40B4-BE49-F238E27FC236}">
                <a16:creationId xmlns:a16="http://schemas.microsoft.com/office/drawing/2014/main" id="{23D52569-CCA2-4E57-883C-D9494F9878D5}"/>
              </a:ext>
            </a:extLst>
          </p:cNvPr>
          <p:cNvGraphicFramePr>
            <a:graphicFrameLocks noChangeAspect="1"/>
          </p:cNvGraphicFramePr>
          <p:nvPr>
            <p:extLst>
              <p:ext uri="{D42A27DB-BD31-4B8C-83A1-F6EECF244321}">
                <p14:modId xmlns:p14="http://schemas.microsoft.com/office/powerpoint/2010/main" val="4013388382"/>
              </p:ext>
            </p:extLst>
          </p:nvPr>
        </p:nvGraphicFramePr>
        <p:xfrm>
          <a:off x="2555584" y="2001448"/>
          <a:ext cx="2293938" cy="960437"/>
        </p:xfrm>
        <a:graphic>
          <a:graphicData uri="http://schemas.openxmlformats.org/presentationml/2006/ole">
            <mc:AlternateContent xmlns:mc="http://schemas.openxmlformats.org/markup-compatibility/2006">
              <mc:Choice xmlns:v="urn:schemas-microsoft-com:vml" Requires="v">
                <p:oleObj spid="_x0000_s54619" name="Equation" r:id="rId19" imgW="1168200" imgH="393480" progId="Equation.DSMT4">
                  <p:embed/>
                </p:oleObj>
              </mc:Choice>
              <mc:Fallback>
                <p:oleObj name="Equation" r:id="rId19" imgW="1168200" imgH="393480" progId="Equation.DSMT4">
                  <p:embed/>
                  <p:pic>
                    <p:nvPicPr>
                      <p:cNvPr id="0" name="Object 14"/>
                      <p:cNvPicPr>
                        <a:picLocks noChangeAspect="1" noChangeArrowheads="1"/>
                      </p:cNvPicPr>
                      <p:nvPr/>
                    </p:nvPicPr>
                    <p:blipFill>
                      <a:blip r:embed="rId20"/>
                      <a:srcRect/>
                      <a:stretch>
                        <a:fillRect/>
                      </a:stretch>
                    </p:blipFill>
                    <p:spPr bwMode="auto">
                      <a:xfrm>
                        <a:off x="2555584" y="2001448"/>
                        <a:ext cx="2293938"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ox(in)">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linds(horizontal)">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6574"/>
                                        </p:tgtEl>
                                        <p:attrNameLst>
                                          <p:attrName>style.visibility</p:attrName>
                                        </p:attrNameLst>
                                      </p:cBhvr>
                                      <p:to>
                                        <p:strVal val="visible"/>
                                      </p:to>
                                    </p:set>
                                    <p:animEffect transition="in" filter="box(in)">
                                      <p:cBhvr>
                                        <p:cTn id="17" dur="500"/>
                                        <p:tgtEl>
                                          <p:spTgt spid="66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blinds(horizontal)">
                                      <p:cBhvr>
                                        <p:cTn id="22" dur="500"/>
                                        <p:tgtEl>
                                          <p:spTgt spid="66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blinds(horizontal)">
                                      <p:cBhvr>
                                        <p:cTn id="27" dur="500"/>
                                        <p:tgtEl>
                                          <p:spTgt spid="665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blinds(horizontal)">
                                      <p:cBhvr>
                                        <p:cTn id="32" dur="500"/>
                                        <p:tgtEl>
                                          <p:spTgt spid="665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6572">
                                            <p:txEl>
                                              <p:pRg st="0" end="0"/>
                                            </p:txEl>
                                          </p:spTgt>
                                        </p:tgtEl>
                                        <p:attrNameLst>
                                          <p:attrName>style.visibility</p:attrName>
                                        </p:attrNameLst>
                                      </p:cBhvr>
                                      <p:to>
                                        <p:strVal val="visible"/>
                                      </p:to>
                                    </p:set>
                                    <p:animEffect transition="in" filter="box(in)">
                                      <p:cBhvr>
                                        <p:cTn id="37" dur="500"/>
                                        <p:tgtEl>
                                          <p:spTgt spid="6657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6565"/>
                                        </p:tgtEl>
                                        <p:attrNameLst>
                                          <p:attrName>style.visibility</p:attrName>
                                        </p:attrNameLst>
                                      </p:cBhvr>
                                      <p:to>
                                        <p:strVal val="visible"/>
                                      </p:to>
                                    </p:set>
                                    <p:animEffect transition="in" filter="box(in)">
                                      <p:cBhvr>
                                        <p:cTn id="42" dur="500"/>
                                        <p:tgtEl>
                                          <p:spTgt spid="665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6569"/>
                                        </p:tgtEl>
                                        <p:attrNameLst>
                                          <p:attrName>style.visibility</p:attrName>
                                        </p:attrNameLst>
                                      </p:cBhvr>
                                      <p:to>
                                        <p:strVal val="visible"/>
                                      </p:to>
                                    </p:set>
                                    <p:animEffect transition="in" filter="blinds(horizontal)">
                                      <p:cBhvr>
                                        <p:cTn id="47" dur="500"/>
                                        <p:tgtEl>
                                          <p:spTgt spid="665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6570"/>
                                        </p:tgtEl>
                                        <p:attrNameLst>
                                          <p:attrName>style.visibility</p:attrName>
                                        </p:attrNameLst>
                                      </p:cBhvr>
                                      <p:to>
                                        <p:strVal val="visible"/>
                                      </p:to>
                                    </p:set>
                                    <p:animEffect transition="in" filter="blinds(horizontal)">
                                      <p:cBhvr>
                                        <p:cTn id="52" dur="500"/>
                                        <p:tgtEl>
                                          <p:spTgt spid="665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66571"/>
                                        </p:tgtEl>
                                        <p:attrNameLst>
                                          <p:attrName>style.visibility</p:attrName>
                                        </p:attrNameLst>
                                      </p:cBhvr>
                                      <p:to>
                                        <p:strVal val="visible"/>
                                      </p:to>
                                    </p:set>
                                    <p:animEffect transition="in" filter="checkerboard(across)">
                                      <p:cBhvr>
                                        <p:cTn id="57" dur="500"/>
                                        <p:tgtEl>
                                          <p:spTgt spid="6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P spid="6657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7" name="Object 3">
            <a:extLst>
              <a:ext uri="{FF2B5EF4-FFF2-40B4-BE49-F238E27FC236}">
                <a16:creationId xmlns:a16="http://schemas.microsoft.com/office/drawing/2014/main" id="{3077BEB1-65A6-4B8C-BEBF-B83BA9AA2187}"/>
              </a:ext>
            </a:extLst>
          </p:cNvPr>
          <p:cNvGraphicFramePr>
            <a:graphicFrameLocks noChangeAspect="1"/>
          </p:cNvGraphicFramePr>
          <p:nvPr>
            <p:extLst>
              <p:ext uri="{D42A27DB-BD31-4B8C-83A1-F6EECF244321}">
                <p14:modId xmlns:p14="http://schemas.microsoft.com/office/powerpoint/2010/main" val="1121684366"/>
              </p:ext>
            </p:extLst>
          </p:nvPr>
        </p:nvGraphicFramePr>
        <p:xfrm>
          <a:off x="1611312" y="1030289"/>
          <a:ext cx="4103687" cy="831848"/>
        </p:xfrm>
        <a:graphic>
          <a:graphicData uri="http://schemas.openxmlformats.org/presentationml/2006/ole">
            <mc:AlternateContent xmlns:mc="http://schemas.openxmlformats.org/markup-compatibility/2006">
              <mc:Choice xmlns:v="urn:schemas-microsoft-com:vml" Requires="v">
                <p:oleObj spid="_x0000_s55575" name="Equation" r:id="rId3" imgW="1968480" imgH="393480" progId="Equation.DSMT4">
                  <p:embed/>
                </p:oleObj>
              </mc:Choice>
              <mc:Fallback>
                <p:oleObj name="Equation" r:id="rId3" imgW="1968480" imgH="393480" progId="Equation.DSMT4">
                  <p:embed/>
                  <p:pic>
                    <p:nvPicPr>
                      <p:cNvPr id="0" name="Object 3"/>
                      <p:cNvPicPr>
                        <a:picLocks noChangeAspect="1" noChangeArrowheads="1"/>
                      </p:cNvPicPr>
                      <p:nvPr/>
                    </p:nvPicPr>
                    <p:blipFill>
                      <a:blip r:embed="rId4"/>
                      <a:srcRect/>
                      <a:stretch>
                        <a:fillRect/>
                      </a:stretch>
                    </p:blipFill>
                    <p:spPr bwMode="auto">
                      <a:xfrm>
                        <a:off x="1611312" y="1030289"/>
                        <a:ext cx="4103687" cy="831848"/>
                      </a:xfrm>
                      <a:prstGeom prst="rect">
                        <a:avLst/>
                      </a:prstGeom>
                      <a:noFill/>
                      <a:ln>
                        <a:noFill/>
                      </a:ln>
                      <a:effectLst/>
                      <a:extLst/>
                    </p:spPr>
                  </p:pic>
                </p:oleObj>
              </mc:Fallback>
            </mc:AlternateContent>
          </a:graphicData>
        </a:graphic>
      </p:graphicFrame>
      <p:graphicFrame>
        <p:nvGraphicFramePr>
          <p:cNvPr id="67588" name="Object 4">
            <a:extLst>
              <a:ext uri="{FF2B5EF4-FFF2-40B4-BE49-F238E27FC236}">
                <a16:creationId xmlns:a16="http://schemas.microsoft.com/office/drawing/2014/main" id="{6106DCC6-00D0-44C0-AB2A-F04000C03846}"/>
              </a:ext>
            </a:extLst>
          </p:cNvPr>
          <p:cNvGraphicFramePr>
            <a:graphicFrameLocks noChangeAspect="1"/>
          </p:cNvGraphicFramePr>
          <p:nvPr>
            <p:extLst>
              <p:ext uri="{D42A27DB-BD31-4B8C-83A1-F6EECF244321}">
                <p14:modId xmlns:p14="http://schemas.microsoft.com/office/powerpoint/2010/main" val="1905324295"/>
              </p:ext>
            </p:extLst>
          </p:nvPr>
        </p:nvGraphicFramePr>
        <p:xfrm>
          <a:off x="2286000" y="2055813"/>
          <a:ext cx="6553200" cy="992187"/>
        </p:xfrm>
        <a:graphic>
          <a:graphicData uri="http://schemas.openxmlformats.org/presentationml/2006/ole">
            <mc:AlternateContent xmlns:mc="http://schemas.openxmlformats.org/markup-compatibility/2006">
              <mc:Choice xmlns:v="urn:schemas-microsoft-com:vml" Requires="v">
                <p:oleObj spid="_x0000_s55576" name="Equation" r:id="rId5" imgW="2908080" imgH="419040" progId="Equation.DSMT4">
                  <p:embed/>
                </p:oleObj>
              </mc:Choice>
              <mc:Fallback>
                <p:oleObj name="Equation" r:id="rId5" imgW="2908080" imgH="419040" progId="Equation.DSMT4">
                  <p:embed/>
                  <p:pic>
                    <p:nvPicPr>
                      <p:cNvPr id="0" name="Object 4"/>
                      <p:cNvPicPr>
                        <a:picLocks noChangeAspect="1" noChangeArrowheads="1"/>
                      </p:cNvPicPr>
                      <p:nvPr/>
                    </p:nvPicPr>
                    <p:blipFill>
                      <a:blip r:embed="rId6"/>
                      <a:srcRect/>
                      <a:stretch>
                        <a:fillRect/>
                      </a:stretch>
                    </p:blipFill>
                    <p:spPr bwMode="auto">
                      <a:xfrm>
                        <a:off x="2286000" y="2055813"/>
                        <a:ext cx="6553200" cy="992187"/>
                      </a:xfrm>
                      <a:prstGeom prst="rect">
                        <a:avLst/>
                      </a:prstGeom>
                      <a:noFill/>
                      <a:ln>
                        <a:noFill/>
                      </a:ln>
                      <a:effectLst/>
                      <a:extLst/>
                    </p:spPr>
                  </p:pic>
                </p:oleObj>
              </mc:Fallback>
            </mc:AlternateContent>
          </a:graphicData>
        </a:graphic>
      </p:graphicFrame>
      <p:graphicFrame>
        <p:nvGraphicFramePr>
          <p:cNvPr id="67589" name="Object 5">
            <a:extLst>
              <a:ext uri="{FF2B5EF4-FFF2-40B4-BE49-F238E27FC236}">
                <a16:creationId xmlns:a16="http://schemas.microsoft.com/office/drawing/2014/main" id="{DBEE41F3-6D7A-4EF0-8820-D48DE237D9E6}"/>
              </a:ext>
            </a:extLst>
          </p:cNvPr>
          <p:cNvGraphicFramePr>
            <a:graphicFrameLocks noChangeAspect="1"/>
          </p:cNvGraphicFramePr>
          <p:nvPr>
            <p:extLst>
              <p:ext uri="{D42A27DB-BD31-4B8C-83A1-F6EECF244321}">
                <p14:modId xmlns:p14="http://schemas.microsoft.com/office/powerpoint/2010/main" val="2171511872"/>
              </p:ext>
            </p:extLst>
          </p:nvPr>
        </p:nvGraphicFramePr>
        <p:xfrm>
          <a:off x="787400" y="3203575"/>
          <a:ext cx="7675563" cy="606425"/>
        </p:xfrm>
        <a:graphic>
          <a:graphicData uri="http://schemas.openxmlformats.org/presentationml/2006/ole">
            <mc:AlternateContent xmlns:mc="http://schemas.openxmlformats.org/markup-compatibility/2006">
              <mc:Choice xmlns:v="urn:schemas-microsoft-com:vml" Requires="v">
                <p:oleObj spid="_x0000_s55577" name="Equation" r:id="rId7" imgW="2705040" imgH="228600" progId="Equation.DSMT4">
                  <p:embed/>
                </p:oleObj>
              </mc:Choice>
              <mc:Fallback>
                <p:oleObj name="Equation" r:id="rId7" imgW="2705040" imgH="228600" progId="Equation.DSMT4">
                  <p:embed/>
                  <p:pic>
                    <p:nvPicPr>
                      <p:cNvPr id="0" name="Object 5"/>
                      <p:cNvPicPr>
                        <a:picLocks noChangeAspect="1" noChangeArrowheads="1"/>
                      </p:cNvPicPr>
                      <p:nvPr/>
                    </p:nvPicPr>
                    <p:blipFill>
                      <a:blip r:embed="rId8"/>
                      <a:srcRect/>
                      <a:stretch>
                        <a:fillRect/>
                      </a:stretch>
                    </p:blipFill>
                    <p:spPr bwMode="auto">
                      <a:xfrm>
                        <a:off x="787400" y="3203575"/>
                        <a:ext cx="7675563" cy="606425"/>
                      </a:xfrm>
                      <a:prstGeom prst="rect">
                        <a:avLst/>
                      </a:prstGeom>
                      <a:noFill/>
                      <a:ln>
                        <a:noFill/>
                      </a:ln>
                      <a:effectLst/>
                      <a:extLst/>
                    </p:spPr>
                  </p:pic>
                </p:oleObj>
              </mc:Fallback>
            </mc:AlternateContent>
          </a:graphicData>
        </a:graphic>
      </p:graphicFrame>
      <p:graphicFrame>
        <p:nvGraphicFramePr>
          <p:cNvPr id="67590" name="Object 6">
            <a:extLst>
              <a:ext uri="{FF2B5EF4-FFF2-40B4-BE49-F238E27FC236}">
                <a16:creationId xmlns:a16="http://schemas.microsoft.com/office/drawing/2014/main" id="{C8056CE7-520C-4118-A6CA-3FD67E450865}"/>
              </a:ext>
            </a:extLst>
          </p:cNvPr>
          <p:cNvGraphicFramePr>
            <a:graphicFrameLocks noChangeAspect="1"/>
          </p:cNvGraphicFramePr>
          <p:nvPr>
            <p:extLst>
              <p:ext uri="{D42A27DB-BD31-4B8C-83A1-F6EECF244321}">
                <p14:modId xmlns:p14="http://schemas.microsoft.com/office/powerpoint/2010/main" val="1270391400"/>
              </p:ext>
            </p:extLst>
          </p:nvPr>
        </p:nvGraphicFramePr>
        <p:xfrm>
          <a:off x="1262063" y="3962400"/>
          <a:ext cx="5976937" cy="566738"/>
        </p:xfrm>
        <a:graphic>
          <a:graphicData uri="http://schemas.openxmlformats.org/presentationml/2006/ole">
            <mc:AlternateContent xmlns:mc="http://schemas.openxmlformats.org/markup-compatibility/2006">
              <mc:Choice xmlns:v="urn:schemas-microsoft-com:vml" Requires="v">
                <p:oleObj spid="_x0000_s55578" name="Equation" r:id="rId9" imgW="2400120" imgH="228600" progId="Equation.DSMT4">
                  <p:embed/>
                </p:oleObj>
              </mc:Choice>
              <mc:Fallback>
                <p:oleObj name="Equation" r:id="rId9" imgW="2400120" imgH="228600" progId="Equation.DSMT4">
                  <p:embed/>
                  <p:pic>
                    <p:nvPicPr>
                      <p:cNvPr id="0" name="Object 6"/>
                      <p:cNvPicPr>
                        <a:picLocks noChangeAspect="1" noChangeArrowheads="1"/>
                      </p:cNvPicPr>
                      <p:nvPr/>
                    </p:nvPicPr>
                    <p:blipFill>
                      <a:blip r:embed="rId10"/>
                      <a:srcRect/>
                      <a:stretch>
                        <a:fillRect/>
                      </a:stretch>
                    </p:blipFill>
                    <p:spPr bwMode="auto">
                      <a:xfrm>
                        <a:off x="1262063" y="3962400"/>
                        <a:ext cx="5976937" cy="566738"/>
                      </a:xfrm>
                      <a:prstGeom prst="rect">
                        <a:avLst/>
                      </a:prstGeom>
                      <a:noFill/>
                      <a:ln>
                        <a:noFill/>
                      </a:ln>
                      <a:effectLst/>
                      <a:extLst/>
                    </p:spPr>
                  </p:pic>
                </p:oleObj>
              </mc:Fallback>
            </mc:AlternateContent>
          </a:graphicData>
        </a:graphic>
      </p:graphicFrame>
      <p:graphicFrame>
        <p:nvGraphicFramePr>
          <p:cNvPr id="67591" name="Object 7">
            <a:extLst>
              <a:ext uri="{FF2B5EF4-FFF2-40B4-BE49-F238E27FC236}">
                <a16:creationId xmlns:a16="http://schemas.microsoft.com/office/drawing/2014/main" id="{F0F3A9D5-F0A6-43A3-8255-B184826B6933}"/>
              </a:ext>
            </a:extLst>
          </p:cNvPr>
          <p:cNvGraphicFramePr>
            <a:graphicFrameLocks noChangeAspect="1"/>
          </p:cNvGraphicFramePr>
          <p:nvPr>
            <p:extLst>
              <p:ext uri="{D42A27DB-BD31-4B8C-83A1-F6EECF244321}">
                <p14:modId xmlns:p14="http://schemas.microsoft.com/office/powerpoint/2010/main" val="2769046157"/>
              </p:ext>
            </p:extLst>
          </p:nvPr>
        </p:nvGraphicFramePr>
        <p:xfrm>
          <a:off x="1100138" y="4772024"/>
          <a:ext cx="3090862" cy="676275"/>
        </p:xfrm>
        <a:graphic>
          <a:graphicData uri="http://schemas.openxmlformats.org/presentationml/2006/ole">
            <mc:AlternateContent xmlns:mc="http://schemas.openxmlformats.org/markup-compatibility/2006">
              <mc:Choice xmlns:v="urn:schemas-microsoft-com:vml" Requires="v">
                <p:oleObj spid="_x0000_s55579" name="Equation" r:id="rId11" imgW="1193760" imgH="228600" progId="Equation.DSMT4">
                  <p:embed/>
                </p:oleObj>
              </mc:Choice>
              <mc:Fallback>
                <p:oleObj name="Equation" r:id="rId11" imgW="1193760" imgH="228600" progId="Equation.DSMT4">
                  <p:embed/>
                  <p:pic>
                    <p:nvPicPr>
                      <p:cNvPr id="0" name="Object 7"/>
                      <p:cNvPicPr>
                        <a:picLocks noChangeAspect="1" noChangeArrowheads="1"/>
                      </p:cNvPicPr>
                      <p:nvPr/>
                    </p:nvPicPr>
                    <p:blipFill>
                      <a:blip r:embed="rId12"/>
                      <a:srcRect/>
                      <a:stretch>
                        <a:fillRect/>
                      </a:stretch>
                    </p:blipFill>
                    <p:spPr bwMode="auto">
                      <a:xfrm>
                        <a:off x="1100138" y="4772024"/>
                        <a:ext cx="3090862" cy="676275"/>
                      </a:xfrm>
                      <a:prstGeom prst="rect">
                        <a:avLst/>
                      </a:prstGeom>
                      <a:noFill/>
                      <a:ln>
                        <a:noFill/>
                      </a:ln>
                      <a:effectLst/>
                      <a:extLst/>
                    </p:spPr>
                  </p:pic>
                </p:oleObj>
              </mc:Fallback>
            </mc:AlternateContent>
          </a:graphicData>
        </a:graphic>
      </p:graphicFrame>
      <p:graphicFrame>
        <p:nvGraphicFramePr>
          <p:cNvPr id="67592" name="Object 8">
            <a:extLst>
              <a:ext uri="{FF2B5EF4-FFF2-40B4-BE49-F238E27FC236}">
                <a16:creationId xmlns:a16="http://schemas.microsoft.com/office/drawing/2014/main" id="{44D8790A-BA07-418F-BC13-C864D3BEB309}"/>
              </a:ext>
            </a:extLst>
          </p:cNvPr>
          <p:cNvGraphicFramePr>
            <a:graphicFrameLocks noChangeAspect="1"/>
          </p:cNvGraphicFramePr>
          <p:nvPr>
            <p:extLst>
              <p:ext uri="{D42A27DB-BD31-4B8C-83A1-F6EECF244321}">
                <p14:modId xmlns:p14="http://schemas.microsoft.com/office/powerpoint/2010/main" val="3014555497"/>
              </p:ext>
            </p:extLst>
          </p:nvPr>
        </p:nvGraphicFramePr>
        <p:xfrm>
          <a:off x="5710238" y="4495800"/>
          <a:ext cx="2824162" cy="990600"/>
        </p:xfrm>
        <a:graphic>
          <a:graphicData uri="http://schemas.openxmlformats.org/presentationml/2006/ole">
            <mc:AlternateContent xmlns:mc="http://schemas.openxmlformats.org/markup-compatibility/2006">
              <mc:Choice xmlns:v="urn:schemas-microsoft-com:vml" Requires="v">
                <p:oleObj spid="_x0000_s55580" name="Equation" r:id="rId13" imgW="1282680" imgH="393480" progId="Equation.DSMT4">
                  <p:embed/>
                </p:oleObj>
              </mc:Choice>
              <mc:Fallback>
                <p:oleObj name="Equation" r:id="rId13" imgW="1282680" imgH="393480" progId="Equation.DSMT4">
                  <p:embed/>
                  <p:pic>
                    <p:nvPicPr>
                      <p:cNvPr id="0" name="Object 8"/>
                      <p:cNvPicPr>
                        <a:picLocks noChangeAspect="1" noChangeArrowheads="1"/>
                      </p:cNvPicPr>
                      <p:nvPr/>
                    </p:nvPicPr>
                    <p:blipFill>
                      <a:blip r:embed="rId14"/>
                      <a:srcRect/>
                      <a:stretch>
                        <a:fillRect/>
                      </a:stretch>
                    </p:blipFill>
                    <p:spPr bwMode="auto">
                      <a:xfrm>
                        <a:off x="5710238" y="4495800"/>
                        <a:ext cx="2824162" cy="990600"/>
                      </a:xfrm>
                      <a:prstGeom prst="rect">
                        <a:avLst/>
                      </a:prstGeom>
                      <a:noFill/>
                      <a:ln>
                        <a:noFill/>
                      </a:ln>
                      <a:effectLst/>
                      <a:extLst/>
                    </p:spPr>
                  </p:pic>
                </p:oleObj>
              </mc:Fallback>
            </mc:AlternateContent>
          </a:graphicData>
        </a:graphic>
      </p:graphicFrame>
      <p:sp>
        <p:nvSpPr>
          <p:cNvPr id="67593" name="Rectangle 3083">
            <a:extLst>
              <a:ext uri="{FF2B5EF4-FFF2-40B4-BE49-F238E27FC236}">
                <a16:creationId xmlns:a16="http://schemas.microsoft.com/office/drawing/2014/main" id="{E0F0AEE9-99A1-4ED6-BB4F-D35F130A1126}"/>
              </a:ext>
            </a:extLst>
          </p:cNvPr>
          <p:cNvSpPr>
            <a:spLocks noChangeArrowheads="1"/>
          </p:cNvSpPr>
          <p:nvPr/>
        </p:nvSpPr>
        <p:spPr bwMode="auto">
          <a:xfrm>
            <a:off x="838200" y="533400"/>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a:latin typeface="+mn-ea"/>
                <a:ea typeface="+mn-ea"/>
                <a:cs typeface="楷体_GB2312"/>
              </a:rPr>
              <a:t>按照反拉氏变换求解</a:t>
            </a:r>
          </a:p>
        </p:txBody>
      </p:sp>
      <p:graphicFrame>
        <p:nvGraphicFramePr>
          <p:cNvPr id="67595" name="Object 11">
            <a:extLst>
              <a:ext uri="{FF2B5EF4-FFF2-40B4-BE49-F238E27FC236}">
                <a16:creationId xmlns:a16="http://schemas.microsoft.com/office/drawing/2014/main" id="{F8489328-802B-41F8-A2CB-C2E8E35256C6}"/>
              </a:ext>
            </a:extLst>
          </p:cNvPr>
          <p:cNvGraphicFramePr>
            <a:graphicFrameLocks noChangeAspect="1"/>
          </p:cNvGraphicFramePr>
          <p:nvPr>
            <p:extLst>
              <p:ext uri="{D42A27DB-BD31-4B8C-83A1-F6EECF244321}">
                <p14:modId xmlns:p14="http://schemas.microsoft.com/office/powerpoint/2010/main" val="3148373254"/>
              </p:ext>
            </p:extLst>
          </p:nvPr>
        </p:nvGraphicFramePr>
        <p:xfrm>
          <a:off x="1828800" y="5510211"/>
          <a:ext cx="5882725" cy="1279815"/>
        </p:xfrm>
        <a:graphic>
          <a:graphicData uri="http://schemas.openxmlformats.org/presentationml/2006/ole">
            <mc:AlternateContent xmlns:mc="http://schemas.openxmlformats.org/markup-compatibility/2006">
              <mc:Choice xmlns:v="urn:schemas-microsoft-com:vml" Requires="v">
                <p:oleObj spid="_x0000_s55581" name="Equation" r:id="rId15" imgW="2425680" imgH="482400" progId="Equation.DSMT4">
                  <p:embed/>
                </p:oleObj>
              </mc:Choice>
              <mc:Fallback>
                <p:oleObj name="Equation" r:id="rId15" imgW="2425680" imgH="482400" progId="Equation.DSMT4">
                  <p:embed/>
                  <p:pic>
                    <p:nvPicPr>
                      <p:cNvPr id="0" name="Object 11"/>
                      <p:cNvPicPr>
                        <a:picLocks noChangeAspect="1" noChangeArrowheads="1"/>
                      </p:cNvPicPr>
                      <p:nvPr/>
                    </p:nvPicPr>
                    <p:blipFill>
                      <a:blip r:embed="rId16"/>
                      <a:srcRect/>
                      <a:stretch>
                        <a:fillRect/>
                      </a:stretch>
                    </p:blipFill>
                    <p:spPr bwMode="auto">
                      <a:xfrm>
                        <a:off x="1828800" y="5510211"/>
                        <a:ext cx="5882725" cy="127981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linds(horizontal)">
                                      <p:cBhvr>
                                        <p:cTn id="7" dur="500"/>
                                        <p:tgtEl>
                                          <p:spTgt spid="67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blinds(horizontal)">
                                      <p:cBhvr>
                                        <p:cTn id="12" dur="500"/>
                                        <p:tgtEl>
                                          <p:spTgt spid="67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blinds(horizontal)">
                                      <p:cBhvr>
                                        <p:cTn id="17" dur="500"/>
                                        <p:tgtEl>
                                          <p:spTgt spid="67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checkerboard(across)">
                                      <p:cBhvr>
                                        <p:cTn id="22" dur="500"/>
                                        <p:tgtEl>
                                          <p:spTgt spid="67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7590"/>
                                        </p:tgtEl>
                                        <p:attrNameLst>
                                          <p:attrName>style.visibility</p:attrName>
                                        </p:attrNameLst>
                                      </p:cBhvr>
                                      <p:to>
                                        <p:strVal val="visible"/>
                                      </p:to>
                                    </p:set>
                                    <p:animEffect transition="in" filter="blinds(horizontal)">
                                      <p:cBhvr>
                                        <p:cTn id="27" dur="500"/>
                                        <p:tgtEl>
                                          <p:spTgt spid="675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7591"/>
                                        </p:tgtEl>
                                        <p:attrNameLst>
                                          <p:attrName>style.visibility</p:attrName>
                                        </p:attrNameLst>
                                      </p:cBhvr>
                                      <p:to>
                                        <p:strVal val="visible"/>
                                      </p:to>
                                    </p:set>
                                    <p:animEffect transition="in" filter="box(in)">
                                      <p:cBhvr>
                                        <p:cTn id="32" dur="500"/>
                                        <p:tgtEl>
                                          <p:spTgt spid="675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7592"/>
                                        </p:tgtEl>
                                        <p:attrNameLst>
                                          <p:attrName>style.visibility</p:attrName>
                                        </p:attrNameLst>
                                      </p:cBhvr>
                                      <p:to>
                                        <p:strVal val="visible"/>
                                      </p:to>
                                    </p:set>
                                    <p:animEffect transition="in" filter="blinds(horizontal)">
                                      <p:cBhvr>
                                        <p:cTn id="37" dur="500"/>
                                        <p:tgtEl>
                                          <p:spTgt spid="675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7595"/>
                                        </p:tgtEl>
                                        <p:attrNameLst>
                                          <p:attrName>style.visibility</p:attrName>
                                        </p:attrNameLst>
                                      </p:cBhvr>
                                      <p:to>
                                        <p:strVal val="visible"/>
                                      </p:to>
                                    </p:set>
                                    <p:animEffect transition="in" filter="blinds(horizontal)">
                                      <p:cBhvr>
                                        <p:cTn id="42" dur="500"/>
                                        <p:tgtEl>
                                          <p:spTgt spid="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2" name="Object 4">
            <a:extLst>
              <a:ext uri="{FF2B5EF4-FFF2-40B4-BE49-F238E27FC236}">
                <a16:creationId xmlns:a16="http://schemas.microsoft.com/office/drawing/2014/main" id="{2BAC9A68-D0E7-417B-B875-17620F2957DB}"/>
              </a:ext>
            </a:extLst>
          </p:cNvPr>
          <p:cNvGraphicFramePr>
            <a:graphicFrameLocks noChangeAspect="1"/>
          </p:cNvGraphicFramePr>
          <p:nvPr>
            <p:extLst>
              <p:ext uri="{D42A27DB-BD31-4B8C-83A1-F6EECF244321}">
                <p14:modId xmlns:p14="http://schemas.microsoft.com/office/powerpoint/2010/main" val="2689399161"/>
              </p:ext>
            </p:extLst>
          </p:nvPr>
        </p:nvGraphicFramePr>
        <p:xfrm>
          <a:off x="2217739" y="2260602"/>
          <a:ext cx="4487862" cy="665969"/>
        </p:xfrm>
        <a:graphic>
          <a:graphicData uri="http://schemas.openxmlformats.org/presentationml/2006/ole">
            <mc:AlternateContent xmlns:mc="http://schemas.openxmlformats.org/markup-compatibility/2006">
              <mc:Choice xmlns:v="urn:schemas-microsoft-com:vml" Requires="v">
                <p:oleObj spid="_x0000_s56620" name="Equation" r:id="rId3" imgW="1676160" imgH="241200" progId="Equation.DSMT4">
                  <p:embed/>
                </p:oleObj>
              </mc:Choice>
              <mc:Fallback>
                <p:oleObj name="Equation" r:id="rId3" imgW="1676160" imgH="241200" progId="Equation.DSMT4">
                  <p:embed/>
                  <p:pic>
                    <p:nvPicPr>
                      <p:cNvPr id="0" name="Object 4"/>
                      <p:cNvPicPr>
                        <a:picLocks noChangeAspect="1" noChangeArrowheads="1"/>
                      </p:cNvPicPr>
                      <p:nvPr/>
                    </p:nvPicPr>
                    <p:blipFill>
                      <a:blip r:embed="rId4"/>
                      <a:srcRect/>
                      <a:stretch>
                        <a:fillRect/>
                      </a:stretch>
                    </p:blipFill>
                    <p:spPr bwMode="auto">
                      <a:xfrm>
                        <a:off x="2217739" y="2260602"/>
                        <a:ext cx="4487862" cy="665969"/>
                      </a:xfrm>
                      <a:prstGeom prst="rect">
                        <a:avLst/>
                      </a:prstGeom>
                      <a:noFill/>
                      <a:ln>
                        <a:noFill/>
                      </a:ln>
                      <a:effectLst/>
                      <a:extLst/>
                    </p:spPr>
                  </p:pic>
                </p:oleObj>
              </mc:Fallback>
            </mc:AlternateContent>
          </a:graphicData>
        </a:graphic>
      </p:graphicFrame>
      <p:graphicFrame>
        <p:nvGraphicFramePr>
          <p:cNvPr id="68613" name="Object 5">
            <a:extLst>
              <a:ext uri="{FF2B5EF4-FFF2-40B4-BE49-F238E27FC236}">
                <a16:creationId xmlns:a16="http://schemas.microsoft.com/office/drawing/2014/main" id="{99FB3C15-223C-48B7-90CF-0617A76AB8E9}"/>
              </a:ext>
            </a:extLst>
          </p:cNvPr>
          <p:cNvGraphicFramePr>
            <a:graphicFrameLocks noChangeAspect="1"/>
          </p:cNvGraphicFramePr>
          <p:nvPr>
            <p:extLst>
              <p:ext uri="{D42A27DB-BD31-4B8C-83A1-F6EECF244321}">
                <p14:modId xmlns:p14="http://schemas.microsoft.com/office/powerpoint/2010/main" val="3634297082"/>
              </p:ext>
            </p:extLst>
          </p:nvPr>
        </p:nvGraphicFramePr>
        <p:xfrm>
          <a:off x="3505200" y="2971397"/>
          <a:ext cx="1752600" cy="665969"/>
        </p:xfrm>
        <a:graphic>
          <a:graphicData uri="http://schemas.openxmlformats.org/presentationml/2006/ole">
            <mc:AlternateContent xmlns:mc="http://schemas.openxmlformats.org/markup-compatibility/2006">
              <mc:Choice xmlns:v="urn:schemas-microsoft-com:vml" Requires="v">
                <p:oleObj spid="_x0000_s56621" name="Equation" r:id="rId5" imgW="647640" imgH="241200" progId="Equation.DSMT4">
                  <p:embed/>
                </p:oleObj>
              </mc:Choice>
              <mc:Fallback>
                <p:oleObj name="Equation" r:id="rId5" imgW="647640" imgH="241200" progId="Equation.DSMT4">
                  <p:embed/>
                  <p:pic>
                    <p:nvPicPr>
                      <p:cNvPr id="0" name="Object 5"/>
                      <p:cNvPicPr>
                        <a:picLocks noChangeAspect="1" noChangeArrowheads="1"/>
                      </p:cNvPicPr>
                      <p:nvPr/>
                    </p:nvPicPr>
                    <p:blipFill>
                      <a:blip r:embed="rId6"/>
                      <a:srcRect/>
                      <a:stretch>
                        <a:fillRect/>
                      </a:stretch>
                    </p:blipFill>
                    <p:spPr bwMode="auto">
                      <a:xfrm>
                        <a:off x="3505200" y="2971397"/>
                        <a:ext cx="1752600" cy="665969"/>
                      </a:xfrm>
                      <a:prstGeom prst="rect">
                        <a:avLst/>
                      </a:prstGeom>
                      <a:noFill/>
                      <a:ln>
                        <a:noFill/>
                      </a:ln>
                      <a:effectLst/>
                      <a:extLst/>
                    </p:spPr>
                  </p:pic>
                </p:oleObj>
              </mc:Fallback>
            </mc:AlternateContent>
          </a:graphicData>
        </a:graphic>
      </p:graphicFrame>
      <p:graphicFrame>
        <p:nvGraphicFramePr>
          <p:cNvPr id="68615" name="Object 7">
            <a:extLst>
              <a:ext uri="{FF2B5EF4-FFF2-40B4-BE49-F238E27FC236}">
                <a16:creationId xmlns:a16="http://schemas.microsoft.com/office/drawing/2014/main" id="{D9F742D7-1584-4968-A3DA-038A85422F3F}"/>
              </a:ext>
            </a:extLst>
          </p:cNvPr>
          <p:cNvGraphicFramePr>
            <a:graphicFrameLocks noChangeAspect="1"/>
          </p:cNvGraphicFramePr>
          <p:nvPr>
            <p:extLst>
              <p:ext uri="{D42A27DB-BD31-4B8C-83A1-F6EECF244321}">
                <p14:modId xmlns:p14="http://schemas.microsoft.com/office/powerpoint/2010/main" val="1772159655"/>
              </p:ext>
            </p:extLst>
          </p:nvPr>
        </p:nvGraphicFramePr>
        <p:xfrm>
          <a:off x="1067008" y="3751928"/>
          <a:ext cx="7314991" cy="630238"/>
        </p:xfrm>
        <a:graphic>
          <a:graphicData uri="http://schemas.openxmlformats.org/presentationml/2006/ole">
            <mc:AlternateContent xmlns:mc="http://schemas.openxmlformats.org/markup-compatibility/2006">
              <mc:Choice xmlns:v="urn:schemas-microsoft-com:vml" Requires="v">
                <p:oleObj spid="_x0000_s56622" name="Equation" r:id="rId7" imgW="3441600" imgH="253800" progId="Equation.DSMT4">
                  <p:embed/>
                </p:oleObj>
              </mc:Choice>
              <mc:Fallback>
                <p:oleObj name="Equation" r:id="rId7" imgW="3441600" imgH="253800" progId="Equation.DSMT4">
                  <p:embed/>
                  <p:pic>
                    <p:nvPicPr>
                      <p:cNvPr id="0" name="Object 7"/>
                      <p:cNvPicPr>
                        <a:picLocks noChangeAspect="1" noChangeArrowheads="1"/>
                      </p:cNvPicPr>
                      <p:nvPr/>
                    </p:nvPicPr>
                    <p:blipFill>
                      <a:blip r:embed="rId8"/>
                      <a:srcRect/>
                      <a:stretch>
                        <a:fillRect/>
                      </a:stretch>
                    </p:blipFill>
                    <p:spPr bwMode="auto">
                      <a:xfrm>
                        <a:off x="1067008" y="3751928"/>
                        <a:ext cx="7314991" cy="630238"/>
                      </a:xfrm>
                      <a:prstGeom prst="rect">
                        <a:avLst/>
                      </a:prstGeom>
                      <a:noFill/>
                      <a:ln>
                        <a:noFill/>
                      </a:ln>
                      <a:effectLst/>
                      <a:extLst/>
                    </p:spPr>
                  </p:pic>
                </p:oleObj>
              </mc:Fallback>
            </mc:AlternateContent>
          </a:graphicData>
        </a:graphic>
      </p:graphicFrame>
      <p:graphicFrame>
        <p:nvGraphicFramePr>
          <p:cNvPr id="68616" name="Object 8">
            <a:extLst>
              <a:ext uri="{FF2B5EF4-FFF2-40B4-BE49-F238E27FC236}">
                <a16:creationId xmlns:a16="http://schemas.microsoft.com/office/drawing/2014/main" id="{0EDC4288-F9E4-444A-A5AD-DDB802440A60}"/>
              </a:ext>
            </a:extLst>
          </p:cNvPr>
          <p:cNvGraphicFramePr>
            <a:graphicFrameLocks noChangeAspect="1"/>
          </p:cNvGraphicFramePr>
          <p:nvPr>
            <p:extLst>
              <p:ext uri="{D42A27DB-BD31-4B8C-83A1-F6EECF244321}">
                <p14:modId xmlns:p14="http://schemas.microsoft.com/office/powerpoint/2010/main" val="2048505874"/>
              </p:ext>
            </p:extLst>
          </p:nvPr>
        </p:nvGraphicFramePr>
        <p:xfrm>
          <a:off x="2590800" y="4496728"/>
          <a:ext cx="3389312" cy="952499"/>
        </p:xfrm>
        <a:graphic>
          <a:graphicData uri="http://schemas.openxmlformats.org/presentationml/2006/ole">
            <mc:AlternateContent xmlns:mc="http://schemas.openxmlformats.org/markup-compatibility/2006">
              <mc:Choice xmlns:v="urn:schemas-microsoft-com:vml" Requires="v">
                <p:oleObj spid="_x0000_s56623" name="Equation" r:id="rId9" imgW="1447560" imgH="393480" progId="Equation.DSMT4">
                  <p:embed/>
                </p:oleObj>
              </mc:Choice>
              <mc:Fallback>
                <p:oleObj name="Equation" r:id="rId9" imgW="1447560" imgH="393480" progId="Equation.DSMT4">
                  <p:embed/>
                  <p:pic>
                    <p:nvPicPr>
                      <p:cNvPr id="0" name="Object 8"/>
                      <p:cNvPicPr>
                        <a:picLocks noChangeAspect="1" noChangeArrowheads="1"/>
                      </p:cNvPicPr>
                      <p:nvPr/>
                    </p:nvPicPr>
                    <p:blipFill>
                      <a:blip r:embed="rId10"/>
                      <a:srcRect/>
                      <a:stretch>
                        <a:fillRect/>
                      </a:stretch>
                    </p:blipFill>
                    <p:spPr bwMode="auto">
                      <a:xfrm>
                        <a:off x="2590800" y="4496728"/>
                        <a:ext cx="3389312" cy="952499"/>
                      </a:xfrm>
                      <a:prstGeom prst="rect">
                        <a:avLst/>
                      </a:prstGeom>
                      <a:noFill/>
                      <a:ln>
                        <a:noFill/>
                      </a:ln>
                      <a:effectLst/>
                      <a:extLst/>
                    </p:spPr>
                  </p:pic>
                </p:oleObj>
              </mc:Fallback>
            </mc:AlternateContent>
          </a:graphicData>
        </a:graphic>
      </p:graphicFrame>
      <p:graphicFrame>
        <p:nvGraphicFramePr>
          <p:cNvPr id="68617" name="Object 9">
            <a:extLst>
              <a:ext uri="{FF2B5EF4-FFF2-40B4-BE49-F238E27FC236}">
                <a16:creationId xmlns:a16="http://schemas.microsoft.com/office/drawing/2014/main" id="{7CFBCEF4-2C1D-4D6E-9610-878A10127CF1}"/>
              </a:ext>
            </a:extLst>
          </p:cNvPr>
          <p:cNvGraphicFramePr>
            <a:graphicFrameLocks noChangeAspect="1"/>
          </p:cNvGraphicFramePr>
          <p:nvPr>
            <p:extLst>
              <p:ext uri="{D42A27DB-BD31-4B8C-83A1-F6EECF244321}">
                <p14:modId xmlns:p14="http://schemas.microsoft.com/office/powerpoint/2010/main" val="3604726714"/>
              </p:ext>
            </p:extLst>
          </p:nvPr>
        </p:nvGraphicFramePr>
        <p:xfrm>
          <a:off x="1481138" y="5561013"/>
          <a:ext cx="3090862" cy="804862"/>
        </p:xfrm>
        <a:graphic>
          <a:graphicData uri="http://schemas.openxmlformats.org/presentationml/2006/ole">
            <mc:AlternateContent xmlns:mc="http://schemas.openxmlformats.org/markup-compatibility/2006">
              <mc:Choice xmlns:v="urn:schemas-microsoft-com:vml" Requires="v">
                <p:oleObj spid="_x0000_s56624" name="Equation" r:id="rId11" imgW="1193760" imgH="279360" progId="Equation.DSMT4">
                  <p:embed/>
                </p:oleObj>
              </mc:Choice>
              <mc:Fallback>
                <p:oleObj name="Equation" r:id="rId11" imgW="1193760" imgH="279360" progId="Equation.DSMT4">
                  <p:embed/>
                  <p:pic>
                    <p:nvPicPr>
                      <p:cNvPr id="0" name="Object 9"/>
                      <p:cNvPicPr>
                        <a:picLocks noChangeAspect="1" noChangeArrowheads="1"/>
                      </p:cNvPicPr>
                      <p:nvPr/>
                    </p:nvPicPr>
                    <p:blipFill>
                      <a:blip r:embed="rId12"/>
                      <a:srcRect/>
                      <a:stretch>
                        <a:fillRect/>
                      </a:stretch>
                    </p:blipFill>
                    <p:spPr bwMode="auto">
                      <a:xfrm>
                        <a:off x="1481138" y="5561013"/>
                        <a:ext cx="3090862" cy="804862"/>
                      </a:xfrm>
                      <a:prstGeom prst="rect">
                        <a:avLst/>
                      </a:prstGeom>
                      <a:noFill/>
                      <a:ln>
                        <a:noFill/>
                      </a:ln>
                      <a:effectLst/>
                      <a:extLst/>
                    </p:spPr>
                  </p:pic>
                </p:oleObj>
              </mc:Fallback>
            </mc:AlternateContent>
          </a:graphicData>
        </a:graphic>
      </p:graphicFrame>
      <p:graphicFrame>
        <p:nvGraphicFramePr>
          <p:cNvPr id="68618" name="Object 10">
            <a:extLst>
              <a:ext uri="{FF2B5EF4-FFF2-40B4-BE49-F238E27FC236}">
                <a16:creationId xmlns:a16="http://schemas.microsoft.com/office/drawing/2014/main" id="{149ED3ED-85AF-4730-97F9-7C2055545065}"/>
              </a:ext>
            </a:extLst>
          </p:cNvPr>
          <p:cNvGraphicFramePr>
            <a:graphicFrameLocks noChangeAspect="1"/>
          </p:cNvGraphicFramePr>
          <p:nvPr>
            <p:extLst>
              <p:ext uri="{D42A27DB-BD31-4B8C-83A1-F6EECF244321}">
                <p14:modId xmlns:p14="http://schemas.microsoft.com/office/powerpoint/2010/main" val="227681062"/>
              </p:ext>
            </p:extLst>
          </p:nvPr>
        </p:nvGraphicFramePr>
        <p:xfrm>
          <a:off x="5608638" y="5638800"/>
          <a:ext cx="1706562" cy="630239"/>
        </p:xfrm>
        <a:graphic>
          <a:graphicData uri="http://schemas.openxmlformats.org/presentationml/2006/ole">
            <mc:AlternateContent xmlns:mc="http://schemas.openxmlformats.org/markup-compatibility/2006">
              <mc:Choice xmlns:v="urn:schemas-microsoft-com:vml" Requires="v">
                <p:oleObj spid="_x0000_s56625" name="Equation" r:id="rId13" imgW="634680" imgH="228600" progId="Equation.DSMT4">
                  <p:embed/>
                </p:oleObj>
              </mc:Choice>
              <mc:Fallback>
                <p:oleObj name="Equation" r:id="rId13" imgW="634680" imgH="228600" progId="Equation.DSMT4">
                  <p:embed/>
                  <p:pic>
                    <p:nvPicPr>
                      <p:cNvPr id="0" name="Object 10"/>
                      <p:cNvPicPr>
                        <a:picLocks noChangeAspect="1" noChangeArrowheads="1"/>
                      </p:cNvPicPr>
                      <p:nvPr/>
                    </p:nvPicPr>
                    <p:blipFill>
                      <a:blip r:embed="rId14"/>
                      <a:srcRect/>
                      <a:stretch>
                        <a:fillRect/>
                      </a:stretch>
                    </p:blipFill>
                    <p:spPr bwMode="auto">
                      <a:xfrm>
                        <a:off x="5608638" y="5638800"/>
                        <a:ext cx="1706562" cy="630239"/>
                      </a:xfrm>
                      <a:prstGeom prst="rect">
                        <a:avLst/>
                      </a:prstGeom>
                      <a:noFill/>
                      <a:ln>
                        <a:noFill/>
                      </a:ln>
                      <a:effectLst/>
                      <a:extLst/>
                    </p:spPr>
                  </p:pic>
                </p:oleObj>
              </mc:Fallback>
            </mc:AlternateContent>
          </a:graphicData>
        </a:graphic>
      </p:graphicFrame>
      <p:graphicFrame>
        <p:nvGraphicFramePr>
          <p:cNvPr id="12" name="Object 6">
            <a:extLst>
              <a:ext uri="{FF2B5EF4-FFF2-40B4-BE49-F238E27FC236}">
                <a16:creationId xmlns:a16="http://schemas.microsoft.com/office/drawing/2014/main" id="{7F512AF4-8764-4187-B0C0-683E262EE4EC}"/>
              </a:ext>
            </a:extLst>
          </p:cNvPr>
          <p:cNvGraphicFramePr>
            <a:graphicFrameLocks noChangeAspect="1"/>
          </p:cNvGraphicFramePr>
          <p:nvPr>
            <p:extLst>
              <p:ext uri="{D42A27DB-BD31-4B8C-83A1-F6EECF244321}">
                <p14:modId xmlns:p14="http://schemas.microsoft.com/office/powerpoint/2010/main" val="3600030546"/>
              </p:ext>
            </p:extLst>
          </p:nvPr>
        </p:nvGraphicFramePr>
        <p:xfrm>
          <a:off x="914400" y="152400"/>
          <a:ext cx="5976937" cy="566738"/>
        </p:xfrm>
        <a:graphic>
          <a:graphicData uri="http://schemas.openxmlformats.org/presentationml/2006/ole">
            <mc:AlternateContent xmlns:mc="http://schemas.openxmlformats.org/markup-compatibility/2006">
              <mc:Choice xmlns:v="urn:schemas-microsoft-com:vml" Requires="v">
                <p:oleObj spid="_x0000_s56626" name="Equation" r:id="rId15" imgW="2400120" imgH="228600" progId="Equation.DSMT4">
                  <p:embed/>
                </p:oleObj>
              </mc:Choice>
              <mc:Fallback>
                <p:oleObj name="Equation" r:id="rId15" imgW="2400120" imgH="228600" progId="Equation.DSMT4">
                  <p:embed/>
                  <p:pic>
                    <p:nvPicPr>
                      <p:cNvPr id="67590" name="Object 6">
                        <a:extLst>
                          <a:ext uri="{FF2B5EF4-FFF2-40B4-BE49-F238E27FC236}">
                            <a16:creationId xmlns:a16="http://schemas.microsoft.com/office/drawing/2014/main" id="{C8056CE7-520C-4118-A6CA-3FD67E450865}"/>
                          </a:ext>
                        </a:extLst>
                      </p:cNvPr>
                      <p:cNvPicPr>
                        <a:picLocks noChangeAspect="1" noChangeArrowheads="1"/>
                      </p:cNvPicPr>
                      <p:nvPr/>
                    </p:nvPicPr>
                    <p:blipFill>
                      <a:blip r:embed="rId16"/>
                      <a:srcRect/>
                      <a:stretch>
                        <a:fillRect/>
                      </a:stretch>
                    </p:blipFill>
                    <p:spPr bwMode="auto">
                      <a:xfrm>
                        <a:off x="914400" y="152400"/>
                        <a:ext cx="5976937" cy="566738"/>
                      </a:xfrm>
                      <a:prstGeom prst="rect">
                        <a:avLst/>
                      </a:prstGeom>
                      <a:noFill/>
                      <a:ln>
                        <a:noFill/>
                      </a:ln>
                      <a:effectLst/>
                      <a:extLst/>
                    </p:spPr>
                  </p:pic>
                </p:oleObj>
              </mc:Fallback>
            </mc:AlternateContent>
          </a:graphicData>
        </a:graphic>
      </p:graphicFrame>
      <p:graphicFrame>
        <p:nvGraphicFramePr>
          <p:cNvPr id="13" name="Object 11">
            <a:extLst>
              <a:ext uri="{FF2B5EF4-FFF2-40B4-BE49-F238E27FC236}">
                <a16:creationId xmlns:a16="http://schemas.microsoft.com/office/drawing/2014/main" id="{6A923C40-7DD4-4B9A-B1A9-E50A221B8921}"/>
              </a:ext>
            </a:extLst>
          </p:cNvPr>
          <p:cNvGraphicFramePr>
            <a:graphicFrameLocks noChangeAspect="1"/>
          </p:cNvGraphicFramePr>
          <p:nvPr>
            <p:extLst>
              <p:ext uri="{D42A27DB-BD31-4B8C-83A1-F6EECF244321}">
                <p14:modId xmlns:p14="http://schemas.microsoft.com/office/powerpoint/2010/main" val="4129740076"/>
              </p:ext>
            </p:extLst>
          </p:nvPr>
        </p:nvGraphicFramePr>
        <p:xfrm>
          <a:off x="1514894" y="733279"/>
          <a:ext cx="6028906" cy="1279815"/>
        </p:xfrm>
        <a:graphic>
          <a:graphicData uri="http://schemas.openxmlformats.org/presentationml/2006/ole">
            <mc:AlternateContent xmlns:mc="http://schemas.openxmlformats.org/markup-compatibility/2006">
              <mc:Choice xmlns:v="urn:schemas-microsoft-com:vml" Requires="v">
                <p:oleObj spid="_x0000_s56627" name="Equation" r:id="rId17" imgW="2425680" imgH="482400" progId="Equation.DSMT4">
                  <p:embed/>
                </p:oleObj>
              </mc:Choice>
              <mc:Fallback>
                <p:oleObj name="Equation" r:id="rId17" imgW="2425680" imgH="482400" progId="Equation.DSMT4">
                  <p:embed/>
                  <p:pic>
                    <p:nvPicPr>
                      <p:cNvPr id="67595" name="Object 11">
                        <a:extLst>
                          <a:ext uri="{FF2B5EF4-FFF2-40B4-BE49-F238E27FC236}">
                            <a16:creationId xmlns:a16="http://schemas.microsoft.com/office/drawing/2014/main" id="{F8489328-802B-41F8-A2CB-C2E8E35256C6}"/>
                          </a:ext>
                        </a:extLst>
                      </p:cNvPr>
                      <p:cNvPicPr>
                        <a:picLocks noChangeAspect="1" noChangeArrowheads="1"/>
                      </p:cNvPicPr>
                      <p:nvPr/>
                    </p:nvPicPr>
                    <p:blipFill>
                      <a:blip r:embed="rId18"/>
                      <a:srcRect/>
                      <a:stretch>
                        <a:fillRect/>
                      </a:stretch>
                    </p:blipFill>
                    <p:spPr bwMode="auto">
                      <a:xfrm>
                        <a:off x="1514894" y="733279"/>
                        <a:ext cx="6028906" cy="127981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blinds(horizontal)">
                                      <p:cBhvr>
                                        <p:cTn id="17" dur="500"/>
                                        <p:tgtEl>
                                          <p:spTgt spid="686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box(in)">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15"/>
                                        </p:tgtEl>
                                        <p:attrNameLst>
                                          <p:attrName>style.visibility</p:attrName>
                                        </p:attrNameLst>
                                      </p:cBhvr>
                                      <p:to>
                                        <p:strVal val="visible"/>
                                      </p:to>
                                    </p:set>
                                    <p:animEffect transition="in" filter="blinds(horizontal)">
                                      <p:cBhvr>
                                        <p:cTn id="27" dur="500"/>
                                        <p:tgtEl>
                                          <p:spTgt spid="686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616"/>
                                        </p:tgtEl>
                                        <p:attrNameLst>
                                          <p:attrName>style.visibility</p:attrName>
                                        </p:attrNameLst>
                                      </p:cBhvr>
                                      <p:to>
                                        <p:strVal val="visible"/>
                                      </p:to>
                                    </p:set>
                                    <p:animEffect transition="in" filter="blinds(horizontal)">
                                      <p:cBhvr>
                                        <p:cTn id="32" dur="500"/>
                                        <p:tgtEl>
                                          <p:spTgt spid="686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617"/>
                                        </p:tgtEl>
                                        <p:attrNameLst>
                                          <p:attrName>style.visibility</p:attrName>
                                        </p:attrNameLst>
                                      </p:cBhvr>
                                      <p:to>
                                        <p:strVal val="visible"/>
                                      </p:to>
                                    </p:set>
                                    <p:animEffect transition="in" filter="blinds(horizontal)">
                                      <p:cBhvr>
                                        <p:cTn id="37" dur="500"/>
                                        <p:tgtEl>
                                          <p:spTgt spid="6861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8618"/>
                                        </p:tgtEl>
                                        <p:attrNameLst>
                                          <p:attrName>style.visibility</p:attrName>
                                        </p:attrNameLst>
                                      </p:cBhvr>
                                      <p:to>
                                        <p:strVal val="visible"/>
                                      </p:to>
                                    </p:set>
                                    <p:animEffect transition="in" filter="checkerboard(across)">
                                      <p:cBhvr>
                                        <p:cTn id="42" dur="500"/>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Object 2">
            <a:extLst>
              <a:ext uri="{FF2B5EF4-FFF2-40B4-BE49-F238E27FC236}">
                <a16:creationId xmlns:a16="http://schemas.microsoft.com/office/drawing/2014/main" id="{9192165B-2EA9-4173-8A9F-102D3B7DDBFC}"/>
              </a:ext>
            </a:extLst>
          </p:cNvPr>
          <p:cNvGraphicFramePr>
            <a:graphicFrameLocks noChangeAspect="1"/>
          </p:cNvGraphicFramePr>
          <p:nvPr>
            <p:extLst>
              <p:ext uri="{D42A27DB-BD31-4B8C-83A1-F6EECF244321}">
                <p14:modId xmlns:p14="http://schemas.microsoft.com/office/powerpoint/2010/main" val="1667933400"/>
              </p:ext>
            </p:extLst>
          </p:nvPr>
        </p:nvGraphicFramePr>
        <p:xfrm>
          <a:off x="1219200" y="1227531"/>
          <a:ext cx="5024437" cy="1128461"/>
        </p:xfrm>
        <a:graphic>
          <a:graphicData uri="http://schemas.openxmlformats.org/presentationml/2006/ole">
            <mc:AlternateContent xmlns:mc="http://schemas.openxmlformats.org/markup-compatibility/2006">
              <mc:Choice xmlns:v="urn:schemas-microsoft-com:vml" Requires="v">
                <p:oleObj spid="_x0000_s10282" name="Equation" r:id="rId3" imgW="1485720" imgH="457200" progId="Equation.DSMT4">
                  <p:embed/>
                </p:oleObj>
              </mc:Choice>
              <mc:Fallback>
                <p:oleObj name="Equation" r:id="rId3" imgW="1485720" imgH="457200" progId="Equation.DSMT4">
                  <p:embed/>
                  <p:pic>
                    <p:nvPicPr>
                      <p:cNvPr id="0" name="Object 2"/>
                      <p:cNvPicPr>
                        <a:picLocks noChangeAspect="1" noChangeArrowheads="1"/>
                      </p:cNvPicPr>
                      <p:nvPr/>
                    </p:nvPicPr>
                    <p:blipFill>
                      <a:blip r:embed="rId4"/>
                      <a:srcRect/>
                      <a:stretch>
                        <a:fillRect/>
                      </a:stretch>
                    </p:blipFill>
                    <p:spPr bwMode="auto">
                      <a:xfrm>
                        <a:off x="1219200" y="1227531"/>
                        <a:ext cx="5024437" cy="1128461"/>
                      </a:xfrm>
                      <a:prstGeom prst="rect">
                        <a:avLst/>
                      </a:prstGeom>
                      <a:noFill/>
                      <a:ln>
                        <a:noFill/>
                      </a:ln>
                      <a:extLst/>
                    </p:spPr>
                  </p:pic>
                </p:oleObj>
              </mc:Fallback>
            </mc:AlternateContent>
          </a:graphicData>
        </a:graphic>
      </p:graphicFrame>
      <p:pic>
        <p:nvPicPr>
          <p:cNvPr id="173059" name="Picture 3" descr="3-5">
            <a:extLst>
              <a:ext uri="{FF2B5EF4-FFF2-40B4-BE49-F238E27FC236}">
                <a16:creationId xmlns:a16="http://schemas.microsoft.com/office/drawing/2014/main" id="{CE8A666B-0E08-4206-97E2-949E07885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00400"/>
            <a:ext cx="69850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Rectangle 4">
            <a:extLst>
              <a:ext uri="{FF2B5EF4-FFF2-40B4-BE49-F238E27FC236}">
                <a16:creationId xmlns:a16="http://schemas.microsoft.com/office/drawing/2014/main" id="{534F016B-8901-4DC7-A152-879D778C56F0}"/>
              </a:ext>
            </a:extLst>
          </p:cNvPr>
          <p:cNvSpPr>
            <a:spLocks noChangeArrowheads="1"/>
          </p:cNvSpPr>
          <p:nvPr/>
        </p:nvSpPr>
        <p:spPr bwMode="auto">
          <a:xfrm>
            <a:off x="762000" y="2514600"/>
            <a:ext cx="494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宋体" panose="02010600030101010101" pitchFamily="2" charset="-122"/>
              </a:rPr>
              <a:t>其中</a:t>
            </a:r>
            <a:r>
              <a:rPr lang="en-US" altLang="zh-CN">
                <a:latin typeface="Times New Roman" panose="02020603050405020304" pitchFamily="18" charset="0"/>
              </a:rPr>
              <a:t>A</a:t>
            </a:r>
            <a:r>
              <a:rPr lang="zh-CN" altLang="en-US">
                <a:latin typeface="宋体" panose="02010600030101010101" pitchFamily="2" charset="-122"/>
              </a:rPr>
              <a:t>为幅值，</a:t>
            </a:r>
            <a:r>
              <a:rPr lang="en-US" altLang="zh-CN">
                <a:latin typeface="Symbol" panose="05050102010706020507" pitchFamily="18" charset="2"/>
              </a:rPr>
              <a:t>w </a:t>
            </a:r>
            <a:r>
              <a:rPr lang="en-US" altLang="zh-CN">
                <a:latin typeface="Times New Roman" panose="02020603050405020304" pitchFamily="18" charset="0"/>
              </a:rPr>
              <a:t>=2</a:t>
            </a:r>
            <a:r>
              <a:rPr lang="en-US" altLang="zh-CN">
                <a:latin typeface="Symbol" panose="05050102010706020507" pitchFamily="18" charset="2"/>
              </a:rPr>
              <a:t>p</a:t>
            </a:r>
            <a:r>
              <a:rPr lang="en-US" altLang="zh-CN">
                <a:latin typeface="Times New Roman" panose="02020603050405020304" pitchFamily="18" charset="0"/>
              </a:rPr>
              <a:t>/T</a:t>
            </a:r>
            <a:r>
              <a:rPr lang="zh-CN" altLang="en-US">
                <a:latin typeface="宋体" panose="02010600030101010101" pitchFamily="2" charset="-122"/>
              </a:rPr>
              <a:t>为角频率。</a:t>
            </a:r>
          </a:p>
        </p:txBody>
      </p:sp>
      <p:sp>
        <p:nvSpPr>
          <p:cNvPr id="173061" name="Rectangle 5">
            <a:extLst>
              <a:ext uri="{FF2B5EF4-FFF2-40B4-BE49-F238E27FC236}">
                <a16:creationId xmlns:a16="http://schemas.microsoft.com/office/drawing/2014/main" id="{6829D261-9E6F-4A24-8576-B4357F974739}"/>
              </a:ext>
            </a:extLst>
          </p:cNvPr>
          <p:cNvSpPr>
            <a:spLocks noChangeArrowheads="1"/>
          </p:cNvSpPr>
          <p:nvPr/>
        </p:nvSpPr>
        <p:spPr bwMode="auto">
          <a:xfrm>
            <a:off x="304800" y="304800"/>
            <a:ext cx="41148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5</a:t>
            </a:r>
            <a:r>
              <a:rPr lang="zh-CN" altLang="en-US">
                <a:latin typeface="Times New Roman" panose="02020603050405020304" pitchFamily="18" charset="0"/>
              </a:rPr>
              <a:t>、正弦信号</a:t>
            </a:r>
          </a:p>
          <a:p>
            <a:pPr eaLnBrk="1" hangingPunct="1">
              <a:buClrTx/>
              <a:buSzTx/>
              <a:buFontTx/>
              <a:buNone/>
            </a:pPr>
            <a:r>
              <a:rPr lang="zh-CN" altLang="en-US">
                <a:latin typeface="Times New Roman" panose="02020603050405020304" pitchFamily="18" charset="0"/>
              </a:rPr>
              <a:t>      </a:t>
            </a:r>
            <a:r>
              <a:rPr lang="zh-CN" altLang="en-US">
                <a:latin typeface="宋体" panose="02010600030101010101" pitchFamily="2" charset="-122"/>
              </a:rPr>
              <a:t>正弦信号的表达式为</a:t>
            </a:r>
            <a:r>
              <a:rPr lang="zh-CN" altLang="en-US">
                <a:latin typeface="Times New Roman" panose="02020603050405020304" pitchFamily="18" charset="0"/>
              </a:rPr>
              <a:t> </a:t>
            </a:r>
            <a:r>
              <a:rPr lang="en-US" altLang="zh-CN">
                <a:latin typeface="Times New Roman" panose="02020603050405020304" pitchFamily="18" charset="0"/>
              </a:rPr>
              <a:t>:</a:t>
            </a:r>
          </a:p>
        </p:txBody>
      </p:sp>
      <p:sp>
        <p:nvSpPr>
          <p:cNvPr id="173062" name="Rectangle 6">
            <a:extLst>
              <a:ext uri="{FF2B5EF4-FFF2-40B4-BE49-F238E27FC236}">
                <a16:creationId xmlns:a16="http://schemas.microsoft.com/office/drawing/2014/main" id="{21AFA837-D118-4F71-8BFB-50F1103309A8}"/>
              </a:ext>
            </a:extLst>
          </p:cNvPr>
          <p:cNvSpPr>
            <a:spLocks noChangeArrowheads="1"/>
          </p:cNvSpPr>
          <p:nvPr/>
        </p:nvSpPr>
        <p:spPr bwMode="auto">
          <a:xfrm>
            <a:off x="762000" y="5638800"/>
            <a:ext cx="457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宋体" panose="02010600030101010101" pitchFamily="2" charset="-122"/>
              </a:rPr>
              <a:t>正弦信号主要在频率法中用到。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061">
                                            <p:txEl>
                                              <p:pRg st="0" end="0"/>
                                            </p:txEl>
                                          </p:spTgt>
                                        </p:tgtEl>
                                        <p:attrNameLst>
                                          <p:attrName>style.visibility</p:attrName>
                                        </p:attrNameLst>
                                      </p:cBhvr>
                                      <p:to>
                                        <p:strVal val="visible"/>
                                      </p:to>
                                    </p:set>
                                    <p:animEffect transition="in" filter="blinds(horizontal)">
                                      <p:cBhvr>
                                        <p:cTn id="7" dur="500"/>
                                        <p:tgtEl>
                                          <p:spTgt spid="173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3061">
                                            <p:txEl>
                                              <p:pRg st="1" end="1"/>
                                            </p:txEl>
                                          </p:spTgt>
                                        </p:tgtEl>
                                        <p:attrNameLst>
                                          <p:attrName>style.visibility</p:attrName>
                                        </p:attrNameLst>
                                      </p:cBhvr>
                                      <p:to>
                                        <p:strVal val="visible"/>
                                      </p:to>
                                    </p:set>
                                    <p:animEffect transition="in" filter="blinds(horizontal)">
                                      <p:cBhvr>
                                        <p:cTn id="12" dur="500"/>
                                        <p:tgtEl>
                                          <p:spTgt spid="1730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3058"/>
                                        </p:tgtEl>
                                        <p:attrNameLst>
                                          <p:attrName>style.visibility</p:attrName>
                                        </p:attrNameLst>
                                      </p:cBhvr>
                                      <p:to>
                                        <p:strVal val="visible"/>
                                      </p:to>
                                    </p:set>
                                    <p:animEffect transition="in" filter="blinds(horizontal)">
                                      <p:cBhvr>
                                        <p:cTn id="17" dur="500"/>
                                        <p:tgtEl>
                                          <p:spTgt spid="1730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3060"/>
                                        </p:tgtEl>
                                        <p:attrNameLst>
                                          <p:attrName>style.visibility</p:attrName>
                                        </p:attrNameLst>
                                      </p:cBhvr>
                                      <p:to>
                                        <p:strVal val="visible"/>
                                      </p:to>
                                    </p:set>
                                    <p:animEffect transition="in" filter="blinds(horizontal)">
                                      <p:cBhvr>
                                        <p:cTn id="22" dur="500"/>
                                        <p:tgtEl>
                                          <p:spTgt spid="1730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73059"/>
                                        </p:tgtEl>
                                        <p:attrNameLst>
                                          <p:attrName>style.visibility</p:attrName>
                                        </p:attrNameLst>
                                      </p:cBhvr>
                                      <p:to>
                                        <p:strVal val="visible"/>
                                      </p:to>
                                    </p:set>
                                    <p:animEffect transition="in" filter="checkerboard(across)">
                                      <p:cBhvr>
                                        <p:cTn id="27" dur="500"/>
                                        <p:tgtEl>
                                          <p:spTgt spid="1730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3062">
                                            <p:txEl>
                                              <p:pRg st="0" end="0"/>
                                            </p:txEl>
                                          </p:spTgt>
                                        </p:tgtEl>
                                        <p:attrNameLst>
                                          <p:attrName>style.visibility</p:attrName>
                                        </p:attrNameLst>
                                      </p:cBhvr>
                                      <p:to>
                                        <p:strVal val="visible"/>
                                      </p:to>
                                    </p:set>
                                    <p:animEffect transition="in" filter="checkerboard(across)">
                                      <p:cBhvr>
                                        <p:cTn id="32" dur="500"/>
                                        <p:tgtEl>
                                          <p:spTgt spid="1730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utoUpdateAnimBg="0"/>
      <p:bldP spid="173061" grpId="0" build="p" autoUpdateAnimBg="0"/>
      <p:bldP spid="17306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7" name="Object 3">
            <a:extLst>
              <a:ext uri="{FF2B5EF4-FFF2-40B4-BE49-F238E27FC236}">
                <a16:creationId xmlns:a16="http://schemas.microsoft.com/office/drawing/2014/main" id="{65231AA8-B14F-4445-B9E7-75924F7D0301}"/>
              </a:ext>
            </a:extLst>
          </p:cNvPr>
          <p:cNvGraphicFramePr>
            <a:graphicFrameLocks noChangeAspect="1"/>
          </p:cNvGraphicFramePr>
          <p:nvPr>
            <p:extLst>
              <p:ext uri="{D42A27DB-BD31-4B8C-83A1-F6EECF244321}">
                <p14:modId xmlns:p14="http://schemas.microsoft.com/office/powerpoint/2010/main" val="1780754913"/>
              </p:ext>
            </p:extLst>
          </p:nvPr>
        </p:nvGraphicFramePr>
        <p:xfrm>
          <a:off x="5607050" y="2144185"/>
          <a:ext cx="1412875" cy="592137"/>
        </p:xfrm>
        <a:graphic>
          <a:graphicData uri="http://schemas.openxmlformats.org/presentationml/2006/ole">
            <mc:AlternateContent xmlns:mc="http://schemas.openxmlformats.org/markup-compatibility/2006">
              <mc:Choice xmlns:v="urn:schemas-microsoft-com:vml" Requires="v">
                <p:oleObj spid="_x0000_s57709" name="Equation" r:id="rId3" imgW="647640" imgH="241200" progId="Equation.DSMT4">
                  <p:embed/>
                </p:oleObj>
              </mc:Choice>
              <mc:Fallback>
                <p:oleObj name="Equation" r:id="rId3" imgW="647640" imgH="241200" progId="Equation.DSMT4">
                  <p:embed/>
                  <p:pic>
                    <p:nvPicPr>
                      <p:cNvPr id="0" name="Object 3"/>
                      <p:cNvPicPr>
                        <a:picLocks noChangeAspect="1" noChangeArrowheads="1"/>
                      </p:cNvPicPr>
                      <p:nvPr/>
                    </p:nvPicPr>
                    <p:blipFill>
                      <a:blip r:embed="rId4"/>
                      <a:srcRect/>
                      <a:stretch>
                        <a:fillRect/>
                      </a:stretch>
                    </p:blipFill>
                    <p:spPr bwMode="auto">
                      <a:xfrm>
                        <a:off x="5607050" y="2144185"/>
                        <a:ext cx="1412875" cy="592137"/>
                      </a:xfrm>
                      <a:prstGeom prst="rect">
                        <a:avLst/>
                      </a:prstGeom>
                      <a:noFill/>
                      <a:ln>
                        <a:noFill/>
                      </a:ln>
                      <a:effectLst/>
                      <a:extLst/>
                    </p:spPr>
                  </p:pic>
                </p:oleObj>
              </mc:Fallback>
            </mc:AlternateContent>
          </a:graphicData>
        </a:graphic>
      </p:graphicFrame>
      <p:graphicFrame>
        <p:nvGraphicFramePr>
          <p:cNvPr id="57348" name="Object 4">
            <a:extLst>
              <a:ext uri="{FF2B5EF4-FFF2-40B4-BE49-F238E27FC236}">
                <a16:creationId xmlns:a16="http://schemas.microsoft.com/office/drawing/2014/main" id="{3F73590D-05F9-4937-9B39-41945E81EBE8}"/>
              </a:ext>
            </a:extLst>
          </p:cNvPr>
          <p:cNvGraphicFramePr>
            <a:graphicFrameLocks noChangeAspect="1"/>
          </p:cNvGraphicFramePr>
          <p:nvPr>
            <p:extLst>
              <p:ext uri="{D42A27DB-BD31-4B8C-83A1-F6EECF244321}">
                <p14:modId xmlns:p14="http://schemas.microsoft.com/office/powerpoint/2010/main" val="1038141361"/>
              </p:ext>
            </p:extLst>
          </p:nvPr>
        </p:nvGraphicFramePr>
        <p:xfrm>
          <a:off x="5607050" y="3395664"/>
          <a:ext cx="1379537" cy="533400"/>
        </p:xfrm>
        <a:graphic>
          <a:graphicData uri="http://schemas.openxmlformats.org/presentationml/2006/ole">
            <mc:AlternateContent xmlns:mc="http://schemas.openxmlformats.org/markup-compatibility/2006">
              <mc:Choice xmlns:v="urn:schemas-microsoft-com:vml" Requires="v">
                <p:oleObj spid="_x0000_s57710" name="Equation" r:id="rId5" imgW="634680" imgH="228600" progId="Equation.DSMT4">
                  <p:embed/>
                </p:oleObj>
              </mc:Choice>
              <mc:Fallback>
                <p:oleObj name="Equation" r:id="rId5" imgW="634680" imgH="228600" progId="Equation.DSMT4">
                  <p:embed/>
                  <p:pic>
                    <p:nvPicPr>
                      <p:cNvPr id="0" name="Object 4"/>
                      <p:cNvPicPr>
                        <a:picLocks noChangeAspect="1" noChangeArrowheads="1"/>
                      </p:cNvPicPr>
                      <p:nvPr/>
                    </p:nvPicPr>
                    <p:blipFill>
                      <a:blip r:embed="rId6"/>
                      <a:srcRect/>
                      <a:stretch>
                        <a:fillRect/>
                      </a:stretch>
                    </p:blipFill>
                    <p:spPr bwMode="auto">
                      <a:xfrm>
                        <a:off x="5607050" y="3395664"/>
                        <a:ext cx="1379537" cy="533400"/>
                      </a:xfrm>
                      <a:prstGeom prst="rect">
                        <a:avLst/>
                      </a:prstGeom>
                      <a:noFill/>
                      <a:ln>
                        <a:noFill/>
                      </a:ln>
                      <a:effectLst/>
                      <a:extLst/>
                    </p:spPr>
                  </p:pic>
                </p:oleObj>
              </mc:Fallback>
            </mc:AlternateContent>
          </a:graphicData>
        </a:graphic>
      </p:graphicFrame>
      <p:graphicFrame>
        <p:nvGraphicFramePr>
          <p:cNvPr id="57349" name="Object 5">
            <a:extLst>
              <a:ext uri="{FF2B5EF4-FFF2-40B4-BE49-F238E27FC236}">
                <a16:creationId xmlns:a16="http://schemas.microsoft.com/office/drawing/2014/main" id="{426EB148-2A5B-462D-A09B-0B61401C71BF}"/>
              </a:ext>
            </a:extLst>
          </p:cNvPr>
          <p:cNvGraphicFramePr>
            <a:graphicFrameLocks noChangeAspect="1"/>
          </p:cNvGraphicFramePr>
          <p:nvPr>
            <p:extLst>
              <p:ext uri="{D42A27DB-BD31-4B8C-83A1-F6EECF244321}">
                <p14:modId xmlns:p14="http://schemas.microsoft.com/office/powerpoint/2010/main" val="3722227037"/>
              </p:ext>
            </p:extLst>
          </p:nvPr>
        </p:nvGraphicFramePr>
        <p:xfrm>
          <a:off x="5607050" y="2778656"/>
          <a:ext cx="1606550" cy="574675"/>
        </p:xfrm>
        <a:graphic>
          <a:graphicData uri="http://schemas.openxmlformats.org/presentationml/2006/ole">
            <mc:AlternateContent xmlns:mc="http://schemas.openxmlformats.org/markup-compatibility/2006">
              <mc:Choice xmlns:v="urn:schemas-microsoft-com:vml" Requires="v">
                <p:oleObj spid="_x0000_s57711" name="Equation" r:id="rId7" imgW="761760" imgH="241200" progId="Equation.DSMT4">
                  <p:embed/>
                </p:oleObj>
              </mc:Choice>
              <mc:Fallback>
                <p:oleObj name="Equation" r:id="rId7" imgW="761760" imgH="241200" progId="Equation.DSMT4">
                  <p:embed/>
                  <p:pic>
                    <p:nvPicPr>
                      <p:cNvPr id="0" name="Object 5"/>
                      <p:cNvPicPr>
                        <a:picLocks noChangeAspect="1" noChangeArrowheads="1"/>
                      </p:cNvPicPr>
                      <p:nvPr/>
                    </p:nvPicPr>
                    <p:blipFill>
                      <a:blip r:embed="rId8"/>
                      <a:srcRect/>
                      <a:stretch>
                        <a:fillRect/>
                      </a:stretch>
                    </p:blipFill>
                    <p:spPr bwMode="auto">
                      <a:xfrm>
                        <a:off x="5607050" y="2778656"/>
                        <a:ext cx="1606550" cy="574675"/>
                      </a:xfrm>
                      <a:prstGeom prst="rect">
                        <a:avLst/>
                      </a:prstGeom>
                      <a:noFill/>
                      <a:ln>
                        <a:noFill/>
                      </a:ln>
                      <a:effectLst/>
                      <a:extLst/>
                    </p:spPr>
                  </p:pic>
                </p:oleObj>
              </mc:Fallback>
            </mc:AlternateContent>
          </a:graphicData>
        </a:graphic>
      </p:graphicFrame>
      <p:graphicFrame>
        <p:nvGraphicFramePr>
          <p:cNvPr id="57350" name="Object 6">
            <a:extLst>
              <a:ext uri="{FF2B5EF4-FFF2-40B4-BE49-F238E27FC236}">
                <a16:creationId xmlns:a16="http://schemas.microsoft.com/office/drawing/2014/main" id="{144E76BB-20CC-4729-94D4-816920290FA3}"/>
              </a:ext>
            </a:extLst>
          </p:cNvPr>
          <p:cNvGraphicFramePr>
            <a:graphicFrameLocks noChangeAspect="1"/>
          </p:cNvGraphicFramePr>
          <p:nvPr>
            <p:extLst>
              <p:ext uri="{D42A27DB-BD31-4B8C-83A1-F6EECF244321}">
                <p14:modId xmlns:p14="http://schemas.microsoft.com/office/powerpoint/2010/main" val="4044493524"/>
              </p:ext>
            </p:extLst>
          </p:nvPr>
        </p:nvGraphicFramePr>
        <p:xfrm>
          <a:off x="5607050" y="1492250"/>
          <a:ext cx="1231900" cy="609601"/>
        </p:xfrm>
        <a:graphic>
          <a:graphicData uri="http://schemas.openxmlformats.org/presentationml/2006/ole">
            <mc:AlternateContent xmlns:mc="http://schemas.openxmlformats.org/markup-compatibility/2006">
              <mc:Choice xmlns:v="urn:schemas-microsoft-com:vml" Requires="v">
                <p:oleObj spid="_x0000_s57712" name="Equation" r:id="rId9" imgW="545760" imgH="228600" progId="Equation.DSMT4">
                  <p:embed/>
                </p:oleObj>
              </mc:Choice>
              <mc:Fallback>
                <p:oleObj name="Equation" r:id="rId9" imgW="545760" imgH="228600" progId="Equation.DSMT4">
                  <p:embed/>
                  <p:pic>
                    <p:nvPicPr>
                      <p:cNvPr id="0" name="Object 6"/>
                      <p:cNvPicPr>
                        <a:picLocks noChangeAspect="1" noChangeArrowheads="1"/>
                      </p:cNvPicPr>
                      <p:nvPr/>
                    </p:nvPicPr>
                    <p:blipFill>
                      <a:blip r:embed="rId10"/>
                      <a:srcRect/>
                      <a:stretch>
                        <a:fillRect/>
                      </a:stretch>
                    </p:blipFill>
                    <p:spPr bwMode="auto">
                      <a:xfrm>
                        <a:off x="5607050" y="1492250"/>
                        <a:ext cx="1231900" cy="609601"/>
                      </a:xfrm>
                      <a:prstGeom prst="rect">
                        <a:avLst/>
                      </a:prstGeom>
                      <a:noFill/>
                      <a:ln>
                        <a:noFill/>
                      </a:ln>
                      <a:effectLst/>
                      <a:extLst/>
                    </p:spPr>
                  </p:pic>
                </p:oleObj>
              </mc:Fallback>
            </mc:AlternateContent>
          </a:graphicData>
        </a:graphic>
      </p:graphicFrame>
      <p:graphicFrame>
        <p:nvGraphicFramePr>
          <p:cNvPr id="57351" name="Object 7">
            <a:extLst>
              <a:ext uri="{FF2B5EF4-FFF2-40B4-BE49-F238E27FC236}">
                <a16:creationId xmlns:a16="http://schemas.microsoft.com/office/drawing/2014/main" id="{C9738361-85B1-4A5F-98E5-1254390AE800}"/>
              </a:ext>
            </a:extLst>
          </p:cNvPr>
          <p:cNvGraphicFramePr>
            <a:graphicFrameLocks noChangeAspect="1"/>
          </p:cNvGraphicFramePr>
          <p:nvPr>
            <p:extLst>
              <p:ext uri="{D42A27DB-BD31-4B8C-83A1-F6EECF244321}">
                <p14:modId xmlns:p14="http://schemas.microsoft.com/office/powerpoint/2010/main" val="855210481"/>
              </p:ext>
            </p:extLst>
          </p:nvPr>
        </p:nvGraphicFramePr>
        <p:xfrm>
          <a:off x="5354638" y="420688"/>
          <a:ext cx="2174875" cy="960437"/>
        </p:xfrm>
        <a:graphic>
          <a:graphicData uri="http://schemas.openxmlformats.org/presentationml/2006/ole">
            <mc:AlternateContent xmlns:mc="http://schemas.openxmlformats.org/markup-compatibility/2006">
              <mc:Choice xmlns:v="urn:schemas-microsoft-com:vml" Requires="v">
                <p:oleObj spid="_x0000_s57713" name="Equation" r:id="rId11" imgW="1104840" imgH="393480" progId="Equation.DSMT4">
                  <p:embed/>
                </p:oleObj>
              </mc:Choice>
              <mc:Fallback>
                <p:oleObj name="Equation" r:id="rId11" imgW="1104840" imgH="393480" progId="Equation.DSMT4">
                  <p:embed/>
                  <p:pic>
                    <p:nvPicPr>
                      <p:cNvPr id="0" name="Object 7"/>
                      <p:cNvPicPr>
                        <a:picLocks noChangeAspect="1" noChangeArrowheads="1"/>
                      </p:cNvPicPr>
                      <p:nvPr/>
                    </p:nvPicPr>
                    <p:blipFill>
                      <a:blip r:embed="rId12"/>
                      <a:srcRect/>
                      <a:stretch>
                        <a:fillRect/>
                      </a:stretch>
                    </p:blipFill>
                    <p:spPr bwMode="auto">
                      <a:xfrm>
                        <a:off x="5354638" y="420688"/>
                        <a:ext cx="217487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8">
            <a:extLst>
              <a:ext uri="{FF2B5EF4-FFF2-40B4-BE49-F238E27FC236}">
                <a16:creationId xmlns:a16="http://schemas.microsoft.com/office/drawing/2014/main" id="{FEF3DE6D-1586-488D-8CDD-63CB17611FEB}"/>
              </a:ext>
            </a:extLst>
          </p:cNvPr>
          <p:cNvGraphicFramePr>
            <a:graphicFrameLocks noChangeAspect="1"/>
          </p:cNvGraphicFramePr>
          <p:nvPr>
            <p:extLst>
              <p:ext uri="{D42A27DB-BD31-4B8C-83A1-F6EECF244321}">
                <p14:modId xmlns:p14="http://schemas.microsoft.com/office/powerpoint/2010/main" val="184464557"/>
              </p:ext>
            </p:extLst>
          </p:nvPr>
        </p:nvGraphicFramePr>
        <p:xfrm>
          <a:off x="1392238" y="420688"/>
          <a:ext cx="2176462" cy="960437"/>
        </p:xfrm>
        <a:graphic>
          <a:graphicData uri="http://schemas.openxmlformats.org/presentationml/2006/ole">
            <mc:AlternateContent xmlns:mc="http://schemas.openxmlformats.org/markup-compatibility/2006">
              <mc:Choice xmlns:v="urn:schemas-microsoft-com:vml" Requires="v">
                <p:oleObj spid="_x0000_s57714" name="Equation" r:id="rId13" imgW="1104840" imgH="393480" progId="Equation.DSMT4">
                  <p:embed/>
                </p:oleObj>
              </mc:Choice>
              <mc:Fallback>
                <p:oleObj name="Equation" r:id="rId13" imgW="1104840" imgH="393480" progId="Equation.DSMT4">
                  <p:embed/>
                  <p:pic>
                    <p:nvPicPr>
                      <p:cNvPr id="0" name="Object 8"/>
                      <p:cNvPicPr>
                        <a:picLocks noChangeAspect="1" noChangeArrowheads="1"/>
                      </p:cNvPicPr>
                      <p:nvPr/>
                    </p:nvPicPr>
                    <p:blipFill>
                      <a:blip r:embed="rId14"/>
                      <a:srcRect/>
                      <a:stretch>
                        <a:fillRect/>
                      </a:stretch>
                    </p:blipFill>
                    <p:spPr bwMode="auto">
                      <a:xfrm>
                        <a:off x="1392238" y="420688"/>
                        <a:ext cx="2176462"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3" name="Object 9">
            <a:extLst>
              <a:ext uri="{FF2B5EF4-FFF2-40B4-BE49-F238E27FC236}">
                <a16:creationId xmlns:a16="http://schemas.microsoft.com/office/drawing/2014/main" id="{4B4CC6A0-A01A-4F6B-A9C9-6A4DB7CED6B4}"/>
              </a:ext>
            </a:extLst>
          </p:cNvPr>
          <p:cNvGraphicFramePr>
            <a:graphicFrameLocks noChangeAspect="1"/>
          </p:cNvGraphicFramePr>
          <p:nvPr>
            <p:extLst>
              <p:ext uri="{D42A27DB-BD31-4B8C-83A1-F6EECF244321}">
                <p14:modId xmlns:p14="http://schemas.microsoft.com/office/powerpoint/2010/main" val="3112204836"/>
              </p:ext>
            </p:extLst>
          </p:nvPr>
        </p:nvGraphicFramePr>
        <p:xfrm>
          <a:off x="1668463" y="1558925"/>
          <a:ext cx="1379537" cy="574675"/>
        </p:xfrm>
        <a:graphic>
          <a:graphicData uri="http://schemas.openxmlformats.org/presentationml/2006/ole">
            <mc:AlternateContent xmlns:mc="http://schemas.openxmlformats.org/markup-compatibility/2006">
              <mc:Choice xmlns:v="urn:schemas-microsoft-com:vml" Requires="v">
                <p:oleObj spid="_x0000_s57715" name="Equation" r:id="rId15" imgW="634680" imgH="228600" progId="Equation.DSMT4">
                  <p:embed/>
                </p:oleObj>
              </mc:Choice>
              <mc:Fallback>
                <p:oleObj name="Equation" r:id="rId15" imgW="634680" imgH="228600" progId="Equation.DSMT4">
                  <p:embed/>
                  <p:pic>
                    <p:nvPicPr>
                      <p:cNvPr id="0" name="Object 9"/>
                      <p:cNvPicPr>
                        <a:picLocks noChangeAspect="1" noChangeArrowheads="1"/>
                      </p:cNvPicPr>
                      <p:nvPr/>
                    </p:nvPicPr>
                    <p:blipFill>
                      <a:blip r:embed="rId16"/>
                      <a:srcRect/>
                      <a:stretch>
                        <a:fillRect/>
                      </a:stretch>
                    </p:blipFill>
                    <p:spPr bwMode="auto">
                      <a:xfrm>
                        <a:off x="1668463" y="1558925"/>
                        <a:ext cx="1379537" cy="574675"/>
                      </a:xfrm>
                      <a:prstGeom prst="rect">
                        <a:avLst/>
                      </a:prstGeom>
                      <a:noFill/>
                      <a:ln>
                        <a:noFill/>
                      </a:ln>
                      <a:effectLst/>
                      <a:extLst/>
                    </p:spPr>
                  </p:pic>
                </p:oleObj>
              </mc:Fallback>
            </mc:AlternateContent>
          </a:graphicData>
        </a:graphic>
      </p:graphicFrame>
      <p:graphicFrame>
        <p:nvGraphicFramePr>
          <p:cNvPr id="57354" name="Object 10">
            <a:extLst>
              <a:ext uri="{FF2B5EF4-FFF2-40B4-BE49-F238E27FC236}">
                <a16:creationId xmlns:a16="http://schemas.microsoft.com/office/drawing/2014/main" id="{A6CFF341-23D4-4324-A8A3-CBFC14778800}"/>
              </a:ext>
            </a:extLst>
          </p:cNvPr>
          <p:cNvGraphicFramePr>
            <a:graphicFrameLocks noChangeAspect="1"/>
          </p:cNvGraphicFramePr>
          <p:nvPr>
            <p:extLst>
              <p:ext uri="{D42A27DB-BD31-4B8C-83A1-F6EECF244321}">
                <p14:modId xmlns:p14="http://schemas.microsoft.com/office/powerpoint/2010/main" val="2320519107"/>
              </p:ext>
            </p:extLst>
          </p:nvPr>
        </p:nvGraphicFramePr>
        <p:xfrm>
          <a:off x="1668463" y="2147888"/>
          <a:ext cx="1541462" cy="609600"/>
        </p:xfrm>
        <a:graphic>
          <a:graphicData uri="http://schemas.openxmlformats.org/presentationml/2006/ole">
            <mc:AlternateContent xmlns:mc="http://schemas.openxmlformats.org/markup-compatibility/2006">
              <mc:Choice xmlns:v="urn:schemas-microsoft-com:vml" Requires="v">
                <p:oleObj spid="_x0000_s57716" name="Equation" r:id="rId17" imgW="723600" imgH="241200" progId="Equation.DSMT4">
                  <p:embed/>
                </p:oleObj>
              </mc:Choice>
              <mc:Fallback>
                <p:oleObj name="Equation" r:id="rId17" imgW="723600" imgH="241200" progId="Equation.DSMT4">
                  <p:embed/>
                  <p:pic>
                    <p:nvPicPr>
                      <p:cNvPr id="0" name="Object 10"/>
                      <p:cNvPicPr>
                        <a:picLocks noChangeAspect="1" noChangeArrowheads="1"/>
                      </p:cNvPicPr>
                      <p:nvPr/>
                    </p:nvPicPr>
                    <p:blipFill>
                      <a:blip r:embed="rId18"/>
                      <a:srcRect/>
                      <a:stretch>
                        <a:fillRect/>
                      </a:stretch>
                    </p:blipFill>
                    <p:spPr bwMode="auto">
                      <a:xfrm>
                        <a:off x="1668463" y="2147888"/>
                        <a:ext cx="1541462" cy="609600"/>
                      </a:xfrm>
                      <a:prstGeom prst="rect">
                        <a:avLst/>
                      </a:prstGeom>
                      <a:noFill/>
                      <a:ln>
                        <a:noFill/>
                      </a:ln>
                      <a:effectLst/>
                      <a:extLst/>
                    </p:spPr>
                  </p:pic>
                </p:oleObj>
              </mc:Fallback>
            </mc:AlternateContent>
          </a:graphicData>
        </a:graphic>
      </p:graphicFrame>
      <p:graphicFrame>
        <p:nvGraphicFramePr>
          <p:cNvPr id="57355" name="Object 11">
            <a:extLst>
              <a:ext uri="{FF2B5EF4-FFF2-40B4-BE49-F238E27FC236}">
                <a16:creationId xmlns:a16="http://schemas.microsoft.com/office/drawing/2014/main" id="{84E7E695-AEFA-4D82-8201-5215F3BFCCA3}"/>
              </a:ext>
            </a:extLst>
          </p:cNvPr>
          <p:cNvGraphicFramePr>
            <a:graphicFrameLocks noChangeAspect="1"/>
          </p:cNvGraphicFramePr>
          <p:nvPr>
            <p:extLst>
              <p:ext uri="{D42A27DB-BD31-4B8C-83A1-F6EECF244321}">
                <p14:modId xmlns:p14="http://schemas.microsoft.com/office/powerpoint/2010/main" val="2193637071"/>
              </p:ext>
            </p:extLst>
          </p:nvPr>
        </p:nvGraphicFramePr>
        <p:xfrm>
          <a:off x="1668463" y="3319463"/>
          <a:ext cx="1379537" cy="533400"/>
        </p:xfrm>
        <a:graphic>
          <a:graphicData uri="http://schemas.openxmlformats.org/presentationml/2006/ole">
            <mc:AlternateContent xmlns:mc="http://schemas.openxmlformats.org/markup-compatibility/2006">
              <mc:Choice xmlns:v="urn:schemas-microsoft-com:vml" Requires="v">
                <p:oleObj spid="_x0000_s57717" name="Equation" r:id="rId19" imgW="634680" imgH="228600" progId="Equation.DSMT4">
                  <p:embed/>
                </p:oleObj>
              </mc:Choice>
              <mc:Fallback>
                <p:oleObj name="Equation" r:id="rId19" imgW="634680" imgH="228600" progId="Equation.DSMT4">
                  <p:embed/>
                  <p:pic>
                    <p:nvPicPr>
                      <p:cNvPr id="0" name="Object 11"/>
                      <p:cNvPicPr>
                        <a:picLocks noChangeAspect="1" noChangeArrowheads="1"/>
                      </p:cNvPicPr>
                      <p:nvPr/>
                    </p:nvPicPr>
                    <p:blipFill>
                      <a:blip r:embed="rId20"/>
                      <a:srcRect/>
                      <a:stretch>
                        <a:fillRect/>
                      </a:stretch>
                    </p:blipFill>
                    <p:spPr bwMode="auto">
                      <a:xfrm>
                        <a:off x="1668463" y="3319463"/>
                        <a:ext cx="1379537" cy="533400"/>
                      </a:xfrm>
                      <a:prstGeom prst="rect">
                        <a:avLst/>
                      </a:prstGeom>
                      <a:noFill/>
                      <a:ln>
                        <a:noFill/>
                      </a:ln>
                      <a:effectLst/>
                      <a:extLst/>
                    </p:spPr>
                  </p:pic>
                </p:oleObj>
              </mc:Fallback>
            </mc:AlternateContent>
          </a:graphicData>
        </a:graphic>
      </p:graphicFrame>
      <p:graphicFrame>
        <p:nvGraphicFramePr>
          <p:cNvPr id="57356" name="Object 12">
            <a:extLst>
              <a:ext uri="{FF2B5EF4-FFF2-40B4-BE49-F238E27FC236}">
                <a16:creationId xmlns:a16="http://schemas.microsoft.com/office/drawing/2014/main" id="{B56D3A3C-84DF-4639-A6A6-AC863619E8D2}"/>
              </a:ext>
            </a:extLst>
          </p:cNvPr>
          <p:cNvGraphicFramePr>
            <a:graphicFrameLocks noChangeAspect="1"/>
          </p:cNvGraphicFramePr>
          <p:nvPr>
            <p:extLst>
              <p:ext uri="{D42A27DB-BD31-4B8C-83A1-F6EECF244321}">
                <p14:modId xmlns:p14="http://schemas.microsoft.com/office/powerpoint/2010/main" val="235830580"/>
              </p:ext>
            </p:extLst>
          </p:nvPr>
        </p:nvGraphicFramePr>
        <p:xfrm>
          <a:off x="1668463" y="2771776"/>
          <a:ext cx="1752600" cy="533400"/>
        </p:xfrm>
        <a:graphic>
          <a:graphicData uri="http://schemas.openxmlformats.org/presentationml/2006/ole">
            <mc:AlternateContent xmlns:mc="http://schemas.openxmlformats.org/markup-compatibility/2006">
              <mc:Choice xmlns:v="urn:schemas-microsoft-com:vml" Requires="v">
                <p:oleObj spid="_x0000_s57718" name="Equation" r:id="rId21" imgW="838080" imgH="241200" progId="Equation.DSMT4">
                  <p:embed/>
                </p:oleObj>
              </mc:Choice>
              <mc:Fallback>
                <p:oleObj name="Equation" r:id="rId21" imgW="838080" imgH="241200" progId="Equation.DSMT4">
                  <p:embed/>
                  <p:pic>
                    <p:nvPicPr>
                      <p:cNvPr id="0" name="Object 12"/>
                      <p:cNvPicPr>
                        <a:picLocks noChangeAspect="1" noChangeArrowheads="1"/>
                      </p:cNvPicPr>
                      <p:nvPr/>
                    </p:nvPicPr>
                    <p:blipFill>
                      <a:blip r:embed="rId22"/>
                      <a:srcRect/>
                      <a:stretch>
                        <a:fillRect/>
                      </a:stretch>
                    </p:blipFill>
                    <p:spPr bwMode="auto">
                      <a:xfrm>
                        <a:off x="1668463" y="2771776"/>
                        <a:ext cx="1752600" cy="533400"/>
                      </a:xfrm>
                      <a:prstGeom prst="rect">
                        <a:avLst/>
                      </a:prstGeom>
                      <a:noFill/>
                      <a:ln>
                        <a:noFill/>
                      </a:ln>
                      <a:effectLst/>
                      <a:extLst/>
                    </p:spPr>
                  </p:pic>
                </p:oleObj>
              </mc:Fallback>
            </mc:AlternateContent>
          </a:graphicData>
        </a:graphic>
      </p:graphicFrame>
      <p:sp>
        <p:nvSpPr>
          <p:cNvPr id="69645" name="Rectangle 1038">
            <a:extLst>
              <a:ext uri="{FF2B5EF4-FFF2-40B4-BE49-F238E27FC236}">
                <a16:creationId xmlns:a16="http://schemas.microsoft.com/office/drawing/2014/main" id="{66B53211-18ED-4D1D-9852-98A5AEA158DB}"/>
              </a:ext>
            </a:extLst>
          </p:cNvPr>
          <p:cNvSpPr>
            <a:spLocks noChangeArrowheads="1"/>
          </p:cNvSpPr>
          <p:nvPr/>
        </p:nvSpPr>
        <p:spPr bwMode="auto">
          <a:xfrm>
            <a:off x="457200" y="3989388"/>
            <a:ext cx="81502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 typeface="Wingdings" panose="05000000000000000000" pitchFamily="2" charset="2"/>
              <a:buNone/>
            </a:pPr>
            <a:r>
              <a:rPr lang="zh-CN" altLang="zh-CN" dirty="0">
                <a:solidFill>
                  <a:srgbClr val="FF0000"/>
                </a:solidFill>
                <a:latin typeface="+mn-ea"/>
                <a:ea typeface="+mn-ea"/>
                <a:cs typeface="楷体_GB2312"/>
              </a:rPr>
              <a:t>带有闭环零点的二阶系统不能用以前的公式来求性能指标；</a:t>
            </a:r>
          </a:p>
          <a:p>
            <a:pPr eaLnBrk="1" hangingPunct="1">
              <a:lnSpc>
                <a:spcPct val="140000"/>
              </a:lnSpc>
              <a:spcBef>
                <a:spcPct val="0"/>
              </a:spcBef>
              <a:buClrTx/>
              <a:buSzTx/>
              <a:buFont typeface="Wingdings" panose="05000000000000000000" pitchFamily="2" charset="2"/>
              <a:buNone/>
            </a:pPr>
            <a:r>
              <a:rPr lang="zh-CN" altLang="zh-CN" dirty="0">
                <a:solidFill>
                  <a:srgbClr val="FF0000"/>
                </a:solidFill>
                <a:latin typeface="+mn-ea"/>
                <a:ea typeface="+mn-ea"/>
                <a:cs typeface="楷体_GB2312"/>
              </a:rPr>
              <a:t>闭环零点对性能的影响：</a:t>
            </a:r>
          </a:p>
          <a:p>
            <a:pPr eaLnBrk="1" hangingPunct="1">
              <a:lnSpc>
                <a:spcPct val="140000"/>
              </a:lnSpc>
              <a:spcBef>
                <a:spcPct val="0"/>
              </a:spcBef>
              <a:buClrTx/>
              <a:buSzTx/>
              <a:buFont typeface="Wingdings" panose="05000000000000000000" pitchFamily="2" charset="2"/>
              <a:buNone/>
            </a:pPr>
            <a:r>
              <a:rPr lang="zh-CN" altLang="zh-CN" dirty="0">
                <a:latin typeface="+mn-ea"/>
                <a:ea typeface="+mn-ea"/>
                <a:cs typeface="楷体_GB2312"/>
              </a:rPr>
              <a:t>	超调量增大；</a:t>
            </a:r>
          </a:p>
          <a:p>
            <a:pPr eaLnBrk="1" hangingPunct="1">
              <a:lnSpc>
                <a:spcPct val="140000"/>
              </a:lnSpc>
              <a:spcBef>
                <a:spcPct val="0"/>
              </a:spcBef>
              <a:buClrTx/>
              <a:buSzTx/>
              <a:buFont typeface="Wingdings" panose="05000000000000000000" pitchFamily="2" charset="2"/>
              <a:buNone/>
            </a:pPr>
            <a:r>
              <a:rPr lang="zh-CN" altLang="zh-CN" dirty="0">
                <a:latin typeface="+mn-ea"/>
                <a:ea typeface="+mn-ea"/>
                <a:cs typeface="楷体_GB2312"/>
              </a:rPr>
              <a:t>	上升时间、峰值时间缩短</a:t>
            </a:r>
          </a:p>
          <a:p>
            <a:pPr eaLnBrk="1" hangingPunct="1">
              <a:lnSpc>
                <a:spcPct val="140000"/>
              </a:lnSpc>
              <a:spcBef>
                <a:spcPct val="0"/>
              </a:spcBef>
              <a:buClrTx/>
              <a:buSzTx/>
              <a:buFont typeface="Wingdings" panose="05000000000000000000" pitchFamily="2" charset="2"/>
              <a:buNone/>
            </a:pPr>
            <a:r>
              <a:rPr lang="zh-CN" altLang="zh-CN" dirty="0">
                <a:latin typeface="+mn-ea"/>
                <a:ea typeface="+mn-ea"/>
                <a:cs typeface="楷体_GB2312"/>
              </a:rPr>
              <a:t>	调节时间基本不变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9645">
                                            <p:txEl>
                                              <p:pRg st="0" end="0"/>
                                            </p:txEl>
                                          </p:spTgt>
                                        </p:tgtEl>
                                        <p:attrNameLst>
                                          <p:attrName>style.visibility</p:attrName>
                                        </p:attrNameLst>
                                      </p:cBhvr>
                                      <p:to>
                                        <p:strVal val="visible"/>
                                      </p:to>
                                    </p:set>
                                    <p:animEffect transition="in" filter="strips(downRight)">
                                      <p:cBhvr>
                                        <p:cTn id="7" dur="500"/>
                                        <p:tgtEl>
                                          <p:spTgt spid="696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9645">
                                            <p:txEl>
                                              <p:pRg st="1" end="1"/>
                                            </p:txEl>
                                          </p:spTgt>
                                        </p:tgtEl>
                                        <p:attrNameLst>
                                          <p:attrName>style.visibility</p:attrName>
                                        </p:attrNameLst>
                                      </p:cBhvr>
                                      <p:to>
                                        <p:strVal val="visible"/>
                                      </p:to>
                                    </p:set>
                                    <p:animEffect transition="in" filter="strips(downRight)">
                                      <p:cBhvr>
                                        <p:cTn id="12" dur="500"/>
                                        <p:tgtEl>
                                          <p:spTgt spid="696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9645">
                                            <p:txEl>
                                              <p:pRg st="2" end="2"/>
                                            </p:txEl>
                                          </p:spTgt>
                                        </p:tgtEl>
                                        <p:attrNameLst>
                                          <p:attrName>style.visibility</p:attrName>
                                        </p:attrNameLst>
                                      </p:cBhvr>
                                      <p:to>
                                        <p:strVal val="visible"/>
                                      </p:to>
                                    </p:set>
                                    <p:animEffect transition="in" filter="strips(downRight)">
                                      <p:cBhvr>
                                        <p:cTn id="17" dur="500"/>
                                        <p:tgtEl>
                                          <p:spTgt spid="696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9645">
                                            <p:txEl>
                                              <p:pRg st="3" end="3"/>
                                            </p:txEl>
                                          </p:spTgt>
                                        </p:tgtEl>
                                        <p:attrNameLst>
                                          <p:attrName>style.visibility</p:attrName>
                                        </p:attrNameLst>
                                      </p:cBhvr>
                                      <p:to>
                                        <p:strVal val="visible"/>
                                      </p:to>
                                    </p:set>
                                    <p:animEffect transition="in" filter="strips(downRight)">
                                      <p:cBhvr>
                                        <p:cTn id="22" dur="500"/>
                                        <p:tgtEl>
                                          <p:spTgt spid="696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9645">
                                            <p:txEl>
                                              <p:pRg st="4" end="4"/>
                                            </p:txEl>
                                          </p:spTgt>
                                        </p:tgtEl>
                                        <p:attrNameLst>
                                          <p:attrName>style.visibility</p:attrName>
                                        </p:attrNameLst>
                                      </p:cBhvr>
                                      <p:to>
                                        <p:strVal val="visible"/>
                                      </p:to>
                                    </p:set>
                                    <p:animEffect transition="in" filter="strips(downRight)">
                                      <p:cBhvr>
                                        <p:cTn id="27" dur="500"/>
                                        <p:tgtEl>
                                          <p:spTgt spid="69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a:extLst>
              <a:ext uri="{FF2B5EF4-FFF2-40B4-BE49-F238E27FC236}">
                <a16:creationId xmlns:a16="http://schemas.microsoft.com/office/drawing/2014/main" id="{F76EF869-13B3-4250-A484-5328C171B9C8}"/>
              </a:ext>
            </a:extLst>
          </p:cNvPr>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0D96FAC-21A0-4FE7-9448-C45819B48842}" type="slidenum">
              <a:rPr lang="en-US" altLang="zh-CN" sz="1200" b="0">
                <a:solidFill>
                  <a:schemeClr val="tx1"/>
                </a:solidFill>
                <a:latin typeface="Arial Black" panose="020B0A04020102020204" pitchFamily="34" charset="0"/>
              </a:rPr>
              <a:pPr algn="r" eaLnBrk="1" hangingPunct="1">
                <a:spcBef>
                  <a:spcPct val="0"/>
                </a:spcBef>
                <a:buClrTx/>
                <a:buSzTx/>
                <a:buFont typeface="Arial" panose="020B0604020202020204" pitchFamily="34" charset="0"/>
                <a:buNone/>
              </a:pPr>
              <a:t>51</a:t>
            </a:fld>
            <a:endParaRPr lang="en-US" altLang="zh-CN" sz="1200" b="0">
              <a:solidFill>
                <a:schemeClr val="tx1"/>
              </a:solidFill>
              <a:latin typeface="Arial Black" panose="020B0A04020102020204" pitchFamily="34" charset="0"/>
            </a:endParaRPr>
          </a:p>
        </p:txBody>
      </p:sp>
      <p:graphicFrame>
        <p:nvGraphicFramePr>
          <p:cNvPr id="58371" name="Object 1027">
            <a:extLst>
              <a:ext uri="{FF2B5EF4-FFF2-40B4-BE49-F238E27FC236}">
                <a16:creationId xmlns:a16="http://schemas.microsoft.com/office/drawing/2014/main" id="{28B98177-ADFC-471D-91AB-BE98C7280AC9}"/>
              </a:ext>
            </a:extLst>
          </p:cNvPr>
          <p:cNvGraphicFramePr>
            <a:graphicFrameLocks noChangeAspect="1"/>
          </p:cNvGraphicFramePr>
          <p:nvPr/>
        </p:nvGraphicFramePr>
        <p:xfrm>
          <a:off x="4800600" y="533400"/>
          <a:ext cx="4343400" cy="2209800"/>
        </p:xfrm>
        <a:graphic>
          <a:graphicData uri="http://schemas.openxmlformats.org/presentationml/2006/ole">
            <mc:AlternateContent xmlns:mc="http://schemas.openxmlformats.org/markup-compatibility/2006">
              <mc:Choice xmlns:v="urn:schemas-microsoft-com:vml" Requires="v">
                <p:oleObj spid="_x0000_s58589" r:id="rId3" imgW="4342857" imgH="2209524" progId="Paint.Picture">
                  <p:embed/>
                </p:oleObj>
              </mc:Choice>
              <mc:Fallback>
                <p:oleObj r:id="rId3" imgW="4342857" imgH="2209524" progId="Paint.Picture">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33400"/>
                        <a:ext cx="4343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2" name="Object 4">
            <a:extLst>
              <a:ext uri="{FF2B5EF4-FFF2-40B4-BE49-F238E27FC236}">
                <a16:creationId xmlns:a16="http://schemas.microsoft.com/office/drawing/2014/main" id="{861FCA17-5DBE-4201-8F54-F7861845AE3A}"/>
              </a:ext>
            </a:extLst>
          </p:cNvPr>
          <p:cNvGraphicFramePr>
            <a:graphicFrameLocks noChangeAspect="1"/>
          </p:cNvGraphicFramePr>
          <p:nvPr>
            <p:extLst>
              <p:ext uri="{D42A27DB-BD31-4B8C-83A1-F6EECF244321}">
                <p14:modId xmlns:p14="http://schemas.microsoft.com/office/powerpoint/2010/main" val="1672364912"/>
              </p:ext>
            </p:extLst>
          </p:nvPr>
        </p:nvGraphicFramePr>
        <p:xfrm>
          <a:off x="138113" y="498475"/>
          <a:ext cx="1931987" cy="914400"/>
        </p:xfrm>
        <a:graphic>
          <a:graphicData uri="http://schemas.openxmlformats.org/presentationml/2006/ole">
            <mc:AlternateContent xmlns:mc="http://schemas.openxmlformats.org/markup-compatibility/2006">
              <mc:Choice xmlns:v="urn:schemas-microsoft-com:vml" Requires="v">
                <p:oleObj spid="_x0000_s58590" name="Equation" r:id="rId5" imgW="1028520" imgH="393480" progId="Equation.DSMT4">
                  <p:embed/>
                </p:oleObj>
              </mc:Choice>
              <mc:Fallback>
                <p:oleObj name="Equation" r:id="rId5" imgW="1028520" imgH="393480" progId="Equation.DSMT4">
                  <p:embed/>
                  <p:pic>
                    <p:nvPicPr>
                      <p:cNvPr id="0" name="Object 4"/>
                      <p:cNvPicPr>
                        <a:picLocks noChangeAspect="1" noChangeArrowheads="1"/>
                      </p:cNvPicPr>
                      <p:nvPr/>
                    </p:nvPicPr>
                    <p:blipFill>
                      <a:blip r:embed="rId6"/>
                      <a:srcRect/>
                      <a:stretch>
                        <a:fillRect/>
                      </a:stretch>
                    </p:blipFill>
                    <p:spPr bwMode="auto">
                      <a:xfrm>
                        <a:off x="138113" y="498475"/>
                        <a:ext cx="19319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5">
            <a:extLst>
              <a:ext uri="{FF2B5EF4-FFF2-40B4-BE49-F238E27FC236}">
                <a16:creationId xmlns:a16="http://schemas.microsoft.com/office/drawing/2014/main" id="{4AFB2681-3E23-489D-9EB4-461B4CAAA62D}"/>
              </a:ext>
            </a:extLst>
          </p:cNvPr>
          <p:cNvGraphicFramePr>
            <a:graphicFrameLocks noChangeAspect="1"/>
          </p:cNvGraphicFramePr>
          <p:nvPr>
            <p:extLst>
              <p:ext uri="{D42A27DB-BD31-4B8C-83A1-F6EECF244321}">
                <p14:modId xmlns:p14="http://schemas.microsoft.com/office/powerpoint/2010/main" val="2365859953"/>
              </p:ext>
            </p:extLst>
          </p:nvPr>
        </p:nvGraphicFramePr>
        <p:xfrm>
          <a:off x="2490788" y="577850"/>
          <a:ext cx="1800225" cy="850900"/>
        </p:xfrm>
        <a:graphic>
          <a:graphicData uri="http://schemas.openxmlformats.org/presentationml/2006/ole">
            <mc:AlternateContent xmlns:mc="http://schemas.openxmlformats.org/markup-compatibility/2006">
              <mc:Choice xmlns:v="urn:schemas-microsoft-com:vml" Requires="v">
                <p:oleObj spid="_x0000_s58591" name="Equation" r:id="rId7" imgW="1028520" imgH="393480" progId="Equation.DSMT4">
                  <p:embed/>
                </p:oleObj>
              </mc:Choice>
              <mc:Fallback>
                <p:oleObj name="Equation" r:id="rId7" imgW="1028520" imgH="393480" progId="Equation.DSMT4">
                  <p:embed/>
                  <p:pic>
                    <p:nvPicPr>
                      <p:cNvPr id="0" name="Object 5"/>
                      <p:cNvPicPr>
                        <a:picLocks noChangeAspect="1" noChangeArrowheads="1"/>
                      </p:cNvPicPr>
                      <p:nvPr/>
                    </p:nvPicPr>
                    <p:blipFill>
                      <a:blip r:embed="rId8"/>
                      <a:srcRect/>
                      <a:stretch>
                        <a:fillRect/>
                      </a:stretch>
                    </p:blipFill>
                    <p:spPr bwMode="auto">
                      <a:xfrm>
                        <a:off x="2490788" y="577850"/>
                        <a:ext cx="18002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6">
            <a:extLst>
              <a:ext uri="{FF2B5EF4-FFF2-40B4-BE49-F238E27FC236}">
                <a16:creationId xmlns:a16="http://schemas.microsoft.com/office/drawing/2014/main" id="{B094055B-7B3D-41CF-A5DD-F73D80D502A9}"/>
              </a:ext>
            </a:extLst>
          </p:cNvPr>
          <p:cNvGraphicFramePr>
            <a:graphicFrameLocks noChangeAspect="1"/>
          </p:cNvGraphicFramePr>
          <p:nvPr>
            <p:extLst>
              <p:ext uri="{D42A27DB-BD31-4B8C-83A1-F6EECF244321}">
                <p14:modId xmlns:p14="http://schemas.microsoft.com/office/powerpoint/2010/main" val="1531284801"/>
              </p:ext>
            </p:extLst>
          </p:nvPr>
        </p:nvGraphicFramePr>
        <p:xfrm>
          <a:off x="174625" y="1716088"/>
          <a:ext cx="2117725" cy="960437"/>
        </p:xfrm>
        <a:graphic>
          <a:graphicData uri="http://schemas.openxmlformats.org/presentationml/2006/ole">
            <mc:AlternateContent xmlns:mc="http://schemas.openxmlformats.org/markup-compatibility/2006">
              <mc:Choice xmlns:v="urn:schemas-microsoft-com:vml" Requires="v">
                <p:oleObj spid="_x0000_s58592" name="Equation" r:id="rId9" imgW="1079280" imgH="393480" progId="Equation.DSMT4">
                  <p:embed/>
                </p:oleObj>
              </mc:Choice>
              <mc:Fallback>
                <p:oleObj name="Equation" r:id="rId9" imgW="1079280" imgH="393480" progId="Equation.DSMT4">
                  <p:embed/>
                  <p:pic>
                    <p:nvPicPr>
                      <p:cNvPr id="0" name="Object 6"/>
                      <p:cNvPicPr>
                        <a:picLocks noChangeAspect="1" noChangeArrowheads="1"/>
                      </p:cNvPicPr>
                      <p:nvPr/>
                    </p:nvPicPr>
                    <p:blipFill>
                      <a:blip r:embed="rId10"/>
                      <a:srcRect/>
                      <a:stretch>
                        <a:fillRect/>
                      </a:stretch>
                    </p:blipFill>
                    <p:spPr bwMode="auto">
                      <a:xfrm>
                        <a:off x="174625" y="1716088"/>
                        <a:ext cx="211772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7">
            <a:extLst>
              <a:ext uri="{FF2B5EF4-FFF2-40B4-BE49-F238E27FC236}">
                <a16:creationId xmlns:a16="http://schemas.microsoft.com/office/drawing/2014/main" id="{96ED7279-758A-4BE6-BB40-A3A27C3E663C}"/>
              </a:ext>
            </a:extLst>
          </p:cNvPr>
          <p:cNvGraphicFramePr>
            <a:graphicFrameLocks noChangeAspect="1"/>
          </p:cNvGraphicFramePr>
          <p:nvPr>
            <p:extLst>
              <p:ext uri="{D42A27DB-BD31-4B8C-83A1-F6EECF244321}">
                <p14:modId xmlns:p14="http://schemas.microsoft.com/office/powerpoint/2010/main" val="3829042933"/>
              </p:ext>
            </p:extLst>
          </p:nvPr>
        </p:nvGraphicFramePr>
        <p:xfrm>
          <a:off x="2582863" y="1716088"/>
          <a:ext cx="2032000" cy="960437"/>
        </p:xfrm>
        <a:graphic>
          <a:graphicData uri="http://schemas.openxmlformats.org/presentationml/2006/ole">
            <mc:AlternateContent xmlns:mc="http://schemas.openxmlformats.org/markup-compatibility/2006">
              <mc:Choice xmlns:v="urn:schemas-microsoft-com:vml" Requires="v">
                <p:oleObj spid="_x0000_s58593" name="Equation" r:id="rId11" imgW="1028520" imgH="393480" progId="Equation.DSMT4">
                  <p:embed/>
                </p:oleObj>
              </mc:Choice>
              <mc:Fallback>
                <p:oleObj name="Equation" r:id="rId11" imgW="1028520" imgH="393480" progId="Equation.DSMT4">
                  <p:embed/>
                  <p:pic>
                    <p:nvPicPr>
                      <p:cNvPr id="0" name="Object 7"/>
                      <p:cNvPicPr>
                        <a:picLocks noChangeAspect="1" noChangeArrowheads="1"/>
                      </p:cNvPicPr>
                      <p:nvPr/>
                    </p:nvPicPr>
                    <p:blipFill>
                      <a:blip r:embed="rId12"/>
                      <a:srcRect/>
                      <a:stretch>
                        <a:fillRect/>
                      </a:stretch>
                    </p:blipFill>
                    <p:spPr bwMode="auto">
                      <a:xfrm>
                        <a:off x="2582863" y="1716088"/>
                        <a:ext cx="20320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1032">
            <a:extLst>
              <a:ext uri="{FF2B5EF4-FFF2-40B4-BE49-F238E27FC236}">
                <a16:creationId xmlns:a16="http://schemas.microsoft.com/office/drawing/2014/main" id="{DDEB4A03-135D-46D1-BE65-06FC21422DF4}"/>
              </a:ext>
            </a:extLst>
          </p:cNvPr>
          <p:cNvGraphicFramePr>
            <a:graphicFrameLocks noChangeAspect="1"/>
          </p:cNvGraphicFramePr>
          <p:nvPr>
            <p:extLst>
              <p:ext uri="{D42A27DB-BD31-4B8C-83A1-F6EECF244321}">
                <p14:modId xmlns:p14="http://schemas.microsoft.com/office/powerpoint/2010/main" val="937645939"/>
              </p:ext>
            </p:extLst>
          </p:nvPr>
        </p:nvGraphicFramePr>
        <p:xfrm>
          <a:off x="5334000" y="2933700"/>
          <a:ext cx="3667125" cy="3543300"/>
        </p:xfrm>
        <a:graphic>
          <a:graphicData uri="http://schemas.openxmlformats.org/presentationml/2006/ole">
            <mc:AlternateContent xmlns:mc="http://schemas.openxmlformats.org/markup-compatibility/2006">
              <mc:Choice xmlns:v="urn:schemas-microsoft-com:vml" Requires="v">
                <p:oleObj spid="_x0000_s58594" r:id="rId13" imgW="3666667" imgH="3543795" progId="Paint.Picture">
                  <p:embed/>
                </p:oleObj>
              </mc:Choice>
              <mc:Fallback>
                <p:oleObj r:id="rId13" imgW="3666667" imgH="3543795" progId="Paint.Picture">
                  <p:embed/>
                  <p:pic>
                    <p:nvPicPr>
                      <p:cNvPr id="0" name="Object 10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2933700"/>
                        <a:ext cx="36671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5" name="Rectangle 2059">
            <a:extLst>
              <a:ext uri="{FF2B5EF4-FFF2-40B4-BE49-F238E27FC236}">
                <a16:creationId xmlns:a16="http://schemas.microsoft.com/office/drawing/2014/main" id="{97013CB0-BB13-4502-A9E6-484108A5013C}"/>
              </a:ext>
            </a:extLst>
          </p:cNvPr>
          <p:cNvSpPr>
            <a:spLocks noChangeArrowheads="1"/>
          </p:cNvSpPr>
          <p:nvPr/>
        </p:nvSpPr>
        <p:spPr bwMode="auto">
          <a:xfrm>
            <a:off x="381000" y="3429000"/>
            <a:ext cx="4724400"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zh-CN" dirty="0">
                <a:solidFill>
                  <a:srgbClr val="FF0D07"/>
                </a:solidFill>
                <a:latin typeface="+mn-ea"/>
                <a:ea typeface="+mn-ea"/>
                <a:cs typeface="楷体_GB2312"/>
              </a:rPr>
              <a:t>闭环零点的作用使得超调量增加；</a:t>
            </a:r>
          </a:p>
          <a:p>
            <a:pPr eaLnBrk="1" hangingPunct="1">
              <a:lnSpc>
                <a:spcPct val="150000"/>
              </a:lnSpc>
              <a:spcBef>
                <a:spcPct val="0"/>
              </a:spcBef>
              <a:buClrTx/>
              <a:buSzTx/>
              <a:buFont typeface="Wingdings" panose="05000000000000000000" pitchFamily="2" charset="2"/>
              <a:buNone/>
            </a:pPr>
            <a:r>
              <a:rPr lang="zh-CN" altLang="zh-CN" dirty="0">
                <a:solidFill>
                  <a:srgbClr val="FF0D07"/>
                </a:solidFill>
                <a:latin typeface="+mn-ea"/>
                <a:ea typeface="+mn-ea"/>
                <a:cs typeface="楷体_GB2312"/>
              </a:rPr>
              <a:t>闭环零点比共轭复数极点的实部更靠近虚轴产生的影响就更大。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blinds(horizontal)">
                                      <p:cBhvr>
                                        <p:cTn id="7" dur="500"/>
                                        <p:tgtEl>
                                          <p:spTgt spid="70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0665">
                                            <p:txEl>
                                              <p:pRg st="0" end="0"/>
                                            </p:txEl>
                                          </p:spTgt>
                                        </p:tgtEl>
                                        <p:attrNameLst>
                                          <p:attrName>style.visibility</p:attrName>
                                        </p:attrNameLst>
                                      </p:cBhvr>
                                      <p:to>
                                        <p:strVal val="visible"/>
                                      </p:to>
                                    </p:set>
                                    <p:animEffect transition="in" filter="box(in)">
                                      <p:cBhvr>
                                        <p:cTn id="12" dur="500"/>
                                        <p:tgtEl>
                                          <p:spTgt spid="706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0665">
                                            <p:txEl>
                                              <p:pRg st="1" end="1"/>
                                            </p:txEl>
                                          </p:spTgt>
                                        </p:tgtEl>
                                        <p:attrNameLst>
                                          <p:attrName>style.visibility</p:attrName>
                                        </p:attrNameLst>
                                      </p:cBhvr>
                                      <p:to>
                                        <p:strVal val="visible"/>
                                      </p:to>
                                    </p:set>
                                    <p:animEffect transition="in" filter="box(in)">
                                      <p:cBhvr>
                                        <p:cTn id="17" dur="500"/>
                                        <p:tgtEl>
                                          <p:spTgt spid="706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72C118E4-F5F9-4EA1-9402-A7B076B64D78}"/>
              </a:ext>
            </a:extLst>
          </p:cNvPr>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C60839E-7822-4180-AE81-D021E63B8908}" type="slidenum">
              <a:rPr lang="en-US" altLang="zh-CN" sz="1200" b="0">
                <a:solidFill>
                  <a:schemeClr val="tx1"/>
                </a:solidFill>
                <a:latin typeface="Arial Black" panose="020B0A04020102020204" pitchFamily="34" charset="0"/>
              </a:rPr>
              <a:pPr algn="r" eaLnBrk="1" hangingPunct="1">
                <a:spcBef>
                  <a:spcPct val="0"/>
                </a:spcBef>
                <a:buClrTx/>
                <a:buSzTx/>
                <a:buFont typeface="Arial" panose="020B0604020202020204" pitchFamily="34" charset="0"/>
                <a:buNone/>
              </a:pPr>
              <a:t>52</a:t>
            </a:fld>
            <a:endParaRPr lang="en-US" altLang="zh-CN" sz="1200" b="0">
              <a:solidFill>
                <a:schemeClr val="tx1"/>
              </a:solidFill>
              <a:latin typeface="Arial Black" panose="020B0A04020102020204" pitchFamily="34" charset="0"/>
            </a:endParaRPr>
          </a:p>
        </p:txBody>
      </p:sp>
      <p:graphicFrame>
        <p:nvGraphicFramePr>
          <p:cNvPr id="59395" name="Object 4">
            <a:extLst>
              <a:ext uri="{FF2B5EF4-FFF2-40B4-BE49-F238E27FC236}">
                <a16:creationId xmlns:a16="http://schemas.microsoft.com/office/drawing/2014/main" id="{C7B15230-5648-434E-92AD-5F7687B7FF08}"/>
              </a:ext>
            </a:extLst>
          </p:cNvPr>
          <p:cNvGraphicFramePr>
            <a:graphicFrameLocks noChangeAspect="1"/>
          </p:cNvGraphicFramePr>
          <p:nvPr/>
        </p:nvGraphicFramePr>
        <p:xfrm>
          <a:off x="4191000" y="465138"/>
          <a:ext cx="4652963" cy="2354262"/>
        </p:xfrm>
        <a:graphic>
          <a:graphicData uri="http://schemas.openxmlformats.org/presentationml/2006/ole">
            <mc:AlternateContent xmlns:mc="http://schemas.openxmlformats.org/markup-compatibility/2006">
              <mc:Choice xmlns:v="urn:schemas-microsoft-com:vml" Requires="v">
                <p:oleObj spid="_x0000_s59545" r:id="rId3" imgW="5495238" imgH="2781688" progId="Paint.Picture">
                  <p:embed/>
                </p:oleObj>
              </mc:Choice>
              <mc:Fallback>
                <p:oleObj r:id="rId3" imgW="5495238" imgH="278168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65138"/>
                        <a:ext cx="4652963"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a:extLst>
              <a:ext uri="{FF2B5EF4-FFF2-40B4-BE49-F238E27FC236}">
                <a16:creationId xmlns:a16="http://schemas.microsoft.com/office/drawing/2014/main" id="{E849A264-C5C5-4BE4-B731-04D52410D674}"/>
              </a:ext>
            </a:extLst>
          </p:cNvPr>
          <p:cNvGraphicFramePr>
            <a:graphicFrameLocks noChangeAspect="1"/>
          </p:cNvGraphicFramePr>
          <p:nvPr>
            <p:extLst>
              <p:ext uri="{D42A27DB-BD31-4B8C-83A1-F6EECF244321}">
                <p14:modId xmlns:p14="http://schemas.microsoft.com/office/powerpoint/2010/main" val="2924073464"/>
              </p:ext>
            </p:extLst>
          </p:nvPr>
        </p:nvGraphicFramePr>
        <p:xfrm>
          <a:off x="777875" y="1644650"/>
          <a:ext cx="2101850" cy="850900"/>
        </p:xfrm>
        <a:graphic>
          <a:graphicData uri="http://schemas.openxmlformats.org/presentationml/2006/ole">
            <mc:AlternateContent xmlns:mc="http://schemas.openxmlformats.org/markup-compatibility/2006">
              <mc:Choice xmlns:v="urn:schemas-microsoft-com:vml" Requires="v">
                <p:oleObj spid="_x0000_s59546" name="Equation" r:id="rId5" imgW="1218960" imgH="393480" progId="Equation.DSMT4">
                  <p:embed/>
                </p:oleObj>
              </mc:Choice>
              <mc:Fallback>
                <p:oleObj name="Equation" r:id="rId5" imgW="1218960" imgH="393480" progId="Equation.DSMT4">
                  <p:embed/>
                  <p:pic>
                    <p:nvPicPr>
                      <p:cNvPr id="0" name="Object 4"/>
                      <p:cNvPicPr>
                        <a:picLocks noChangeAspect="1" noChangeArrowheads="1"/>
                      </p:cNvPicPr>
                      <p:nvPr/>
                    </p:nvPicPr>
                    <p:blipFill>
                      <a:blip r:embed="rId6"/>
                      <a:srcRect/>
                      <a:stretch>
                        <a:fillRect/>
                      </a:stretch>
                    </p:blipFill>
                    <p:spPr bwMode="auto">
                      <a:xfrm>
                        <a:off x="777875" y="1644650"/>
                        <a:ext cx="210185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6B37DE8A-6559-4106-910B-9535C96FF9DD}"/>
              </a:ext>
            </a:extLst>
          </p:cNvPr>
          <p:cNvGraphicFramePr>
            <a:graphicFrameLocks noChangeAspect="1"/>
          </p:cNvGraphicFramePr>
          <p:nvPr>
            <p:extLst>
              <p:ext uri="{D42A27DB-BD31-4B8C-83A1-F6EECF244321}">
                <p14:modId xmlns:p14="http://schemas.microsoft.com/office/powerpoint/2010/main" val="1337059984"/>
              </p:ext>
            </p:extLst>
          </p:nvPr>
        </p:nvGraphicFramePr>
        <p:xfrm>
          <a:off x="738188" y="501650"/>
          <a:ext cx="1798637" cy="850900"/>
        </p:xfrm>
        <a:graphic>
          <a:graphicData uri="http://schemas.openxmlformats.org/presentationml/2006/ole">
            <mc:AlternateContent xmlns:mc="http://schemas.openxmlformats.org/markup-compatibility/2006">
              <mc:Choice xmlns:v="urn:schemas-microsoft-com:vml" Requires="v">
                <p:oleObj spid="_x0000_s59547" name="Equation" r:id="rId7" imgW="1028520" imgH="393480" progId="Equation.DSMT4">
                  <p:embed/>
                </p:oleObj>
              </mc:Choice>
              <mc:Fallback>
                <p:oleObj name="Equation" r:id="rId7" imgW="1028520" imgH="393480" progId="Equation.DSMT4">
                  <p:embed/>
                  <p:pic>
                    <p:nvPicPr>
                      <p:cNvPr id="0" name="Object 5"/>
                      <p:cNvPicPr>
                        <a:picLocks noChangeAspect="1" noChangeArrowheads="1"/>
                      </p:cNvPicPr>
                      <p:nvPr/>
                    </p:nvPicPr>
                    <p:blipFill>
                      <a:blip r:embed="rId8"/>
                      <a:srcRect/>
                      <a:stretch>
                        <a:fillRect/>
                      </a:stretch>
                    </p:blipFill>
                    <p:spPr bwMode="auto">
                      <a:xfrm>
                        <a:off x="738188" y="501650"/>
                        <a:ext cx="179863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9">
            <a:extLst>
              <a:ext uri="{FF2B5EF4-FFF2-40B4-BE49-F238E27FC236}">
                <a16:creationId xmlns:a16="http://schemas.microsoft.com/office/drawing/2014/main" id="{4183B03A-9B98-454E-8484-701E15D3FE03}"/>
              </a:ext>
            </a:extLst>
          </p:cNvPr>
          <p:cNvGraphicFramePr>
            <a:graphicFrameLocks noChangeAspect="1"/>
          </p:cNvGraphicFramePr>
          <p:nvPr/>
        </p:nvGraphicFramePr>
        <p:xfrm>
          <a:off x="4038600" y="2667000"/>
          <a:ext cx="4905375" cy="3752850"/>
        </p:xfrm>
        <a:graphic>
          <a:graphicData uri="http://schemas.openxmlformats.org/presentationml/2006/ole">
            <mc:AlternateContent xmlns:mc="http://schemas.openxmlformats.org/markup-compatibility/2006">
              <mc:Choice xmlns:v="urn:schemas-microsoft-com:vml" Requires="v">
                <p:oleObj spid="_x0000_s59548" r:id="rId9" imgW="4904762" imgH="3753374" progId="Paint.Picture">
                  <p:embed/>
                </p:oleObj>
              </mc:Choice>
              <mc:Fallback>
                <p:oleObj r:id="rId9" imgW="4904762" imgH="3753374" progId="Paint.Picture">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2667000"/>
                        <a:ext cx="49053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Rectangle 10">
            <a:extLst>
              <a:ext uri="{FF2B5EF4-FFF2-40B4-BE49-F238E27FC236}">
                <a16:creationId xmlns:a16="http://schemas.microsoft.com/office/drawing/2014/main" id="{CBF7F136-9817-415E-8807-91864E456DDC}"/>
              </a:ext>
            </a:extLst>
          </p:cNvPr>
          <p:cNvSpPr>
            <a:spLocks noChangeArrowheads="1"/>
          </p:cNvSpPr>
          <p:nvPr/>
        </p:nvSpPr>
        <p:spPr bwMode="auto">
          <a:xfrm>
            <a:off x="304800" y="4191000"/>
            <a:ext cx="37338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20000"/>
              </a:lnSpc>
              <a:spcBef>
                <a:spcPct val="30000"/>
              </a:spcBef>
              <a:buClrTx/>
              <a:buSzTx/>
              <a:buFont typeface="Wingdings" panose="05000000000000000000" pitchFamily="2" charset="2"/>
              <a:buNone/>
            </a:pPr>
            <a:r>
              <a:rPr lang="zh-CN" altLang="zh-CN" dirty="0">
                <a:solidFill>
                  <a:srgbClr val="FF0D07"/>
                </a:solidFill>
                <a:latin typeface="宋体" panose="02010600030101010101" pitchFamily="2" charset="-122"/>
                <a:cs typeface="楷体_GB2312"/>
              </a:rPr>
              <a:t>闭环零点的虽然增加了超调量，但与单纯二阶相比相同的超调量却有较好的平稳性。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ox(out)">
                                      <p:cBhvr>
                                        <p:cTn id="7" dur="500"/>
                                        <p:tgtEl>
                                          <p:spTgt spid="7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7">
                                            <p:txEl>
                                              <p:pRg st="0" end="0"/>
                                            </p:txEl>
                                          </p:spTgt>
                                        </p:tgtEl>
                                        <p:attrNameLst>
                                          <p:attrName>style.visibility</p:attrName>
                                        </p:attrNameLst>
                                      </p:cBhvr>
                                      <p:to>
                                        <p:strVal val="visible"/>
                                      </p:to>
                                    </p:set>
                                    <p:animEffect transition="in" filter="blinds(horizontal)">
                                      <p:cBhvr>
                                        <p:cTn id="12" dur="500"/>
                                        <p:tgtEl>
                                          <p:spTgt spid="716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15">
            <a:extLst>
              <a:ext uri="{FF2B5EF4-FFF2-40B4-BE49-F238E27FC236}">
                <a16:creationId xmlns:a16="http://schemas.microsoft.com/office/drawing/2014/main" id="{D0EECBFE-4360-47AA-88FF-3EF78E237ECC}"/>
              </a:ext>
            </a:extLst>
          </p:cNvPr>
          <p:cNvSpPr>
            <a:spLocks noChangeArrowheads="1"/>
          </p:cNvSpPr>
          <p:nvPr/>
        </p:nvSpPr>
        <p:spPr bwMode="auto">
          <a:xfrm>
            <a:off x="308768" y="381000"/>
            <a:ext cx="394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zh-CN" dirty="0">
                <a:solidFill>
                  <a:srgbClr val="FF0D07"/>
                </a:solidFill>
                <a:latin typeface="宋体" panose="02010600030101010101" pitchFamily="2" charset="-122"/>
                <a:cs typeface="楷体_GB2312"/>
              </a:rPr>
              <a:t>带闭环零点的动态性能指标</a:t>
            </a:r>
            <a:endParaRPr lang="zh-CN" altLang="zh-CN" dirty="0">
              <a:solidFill>
                <a:srgbClr val="FF0D07"/>
              </a:solidFill>
              <a:latin typeface="宋体" panose="02010600030101010101" pitchFamily="2" charset="-122"/>
            </a:endParaRPr>
          </a:p>
        </p:txBody>
      </p:sp>
      <p:graphicFrame>
        <p:nvGraphicFramePr>
          <p:cNvPr id="72708" name="Object 4">
            <a:extLst>
              <a:ext uri="{FF2B5EF4-FFF2-40B4-BE49-F238E27FC236}">
                <a16:creationId xmlns:a16="http://schemas.microsoft.com/office/drawing/2014/main" id="{F9DD25F1-1314-465D-B17D-17C06FB7D46B}"/>
              </a:ext>
            </a:extLst>
          </p:cNvPr>
          <p:cNvGraphicFramePr>
            <a:graphicFrameLocks noChangeAspect="1"/>
          </p:cNvGraphicFramePr>
          <p:nvPr>
            <p:extLst>
              <p:ext uri="{D42A27DB-BD31-4B8C-83A1-F6EECF244321}">
                <p14:modId xmlns:p14="http://schemas.microsoft.com/office/powerpoint/2010/main" val="1783322874"/>
              </p:ext>
            </p:extLst>
          </p:nvPr>
        </p:nvGraphicFramePr>
        <p:xfrm>
          <a:off x="6946900" y="306388"/>
          <a:ext cx="1976438" cy="779462"/>
        </p:xfrm>
        <a:graphic>
          <a:graphicData uri="http://schemas.openxmlformats.org/presentationml/2006/ole">
            <mc:AlternateContent xmlns:mc="http://schemas.openxmlformats.org/markup-compatibility/2006">
              <mc:Choice xmlns:v="urn:schemas-microsoft-com:vml" Requires="v">
                <p:oleObj spid="_x0000_s60802" name="Equation" r:id="rId3" imgW="990360" imgH="279360" progId="Equation.DSMT4">
                  <p:embed/>
                </p:oleObj>
              </mc:Choice>
              <mc:Fallback>
                <p:oleObj name="Equation" r:id="rId3" imgW="990360" imgH="279360" progId="Equation.DSMT4">
                  <p:embed/>
                  <p:pic>
                    <p:nvPicPr>
                      <p:cNvPr id="0" name="Object 4"/>
                      <p:cNvPicPr>
                        <a:picLocks noChangeAspect="1" noChangeArrowheads="1"/>
                      </p:cNvPicPr>
                      <p:nvPr/>
                    </p:nvPicPr>
                    <p:blipFill>
                      <a:blip r:embed="rId4"/>
                      <a:srcRect/>
                      <a:stretch>
                        <a:fillRect/>
                      </a:stretch>
                    </p:blipFill>
                    <p:spPr bwMode="auto">
                      <a:xfrm>
                        <a:off x="6946900" y="306388"/>
                        <a:ext cx="1976438"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6">
            <a:extLst>
              <a:ext uri="{FF2B5EF4-FFF2-40B4-BE49-F238E27FC236}">
                <a16:creationId xmlns:a16="http://schemas.microsoft.com/office/drawing/2014/main" id="{55572A41-907A-44A0-BB30-7D94973C4D3D}"/>
              </a:ext>
            </a:extLst>
          </p:cNvPr>
          <p:cNvGraphicFramePr>
            <a:graphicFrameLocks noChangeAspect="1"/>
          </p:cNvGraphicFramePr>
          <p:nvPr>
            <p:extLst>
              <p:ext uri="{D42A27DB-BD31-4B8C-83A1-F6EECF244321}">
                <p14:modId xmlns:p14="http://schemas.microsoft.com/office/powerpoint/2010/main" val="3968122306"/>
              </p:ext>
            </p:extLst>
          </p:nvPr>
        </p:nvGraphicFramePr>
        <p:xfrm>
          <a:off x="1344613" y="1203325"/>
          <a:ext cx="3324225" cy="1147763"/>
        </p:xfrm>
        <a:graphic>
          <a:graphicData uri="http://schemas.openxmlformats.org/presentationml/2006/ole">
            <mc:AlternateContent xmlns:mc="http://schemas.openxmlformats.org/markup-compatibility/2006">
              <mc:Choice xmlns:v="urn:schemas-microsoft-com:vml" Requires="v">
                <p:oleObj spid="_x0000_s60803" name="Equation" r:id="rId5" imgW="1612800" imgH="457200" progId="Equation.DSMT4">
                  <p:embed/>
                </p:oleObj>
              </mc:Choice>
              <mc:Fallback>
                <p:oleObj name="Equation" r:id="rId5" imgW="1612800" imgH="457200" progId="Equation.DSMT4">
                  <p:embed/>
                  <p:pic>
                    <p:nvPicPr>
                      <p:cNvPr id="0" name="Object 6"/>
                      <p:cNvPicPr>
                        <a:picLocks noChangeAspect="1" noChangeArrowheads="1"/>
                      </p:cNvPicPr>
                      <p:nvPr/>
                    </p:nvPicPr>
                    <p:blipFill>
                      <a:blip r:embed="rId6"/>
                      <a:srcRect/>
                      <a:stretch>
                        <a:fillRect/>
                      </a:stretch>
                    </p:blipFill>
                    <p:spPr bwMode="auto">
                      <a:xfrm>
                        <a:off x="1344613" y="1203325"/>
                        <a:ext cx="3324225"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a:extLst>
              <a:ext uri="{FF2B5EF4-FFF2-40B4-BE49-F238E27FC236}">
                <a16:creationId xmlns:a16="http://schemas.microsoft.com/office/drawing/2014/main" id="{A530A372-A1D1-46FF-9F59-DAA9CBB92232}"/>
              </a:ext>
            </a:extLst>
          </p:cNvPr>
          <p:cNvGraphicFramePr>
            <a:graphicFrameLocks noChangeAspect="1"/>
          </p:cNvGraphicFramePr>
          <p:nvPr>
            <p:extLst>
              <p:ext uri="{D42A27DB-BD31-4B8C-83A1-F6EECF244321}">
                <p14:modId xmlns:p14="http://schemas.microsoft.com/office/powerpoint/2010/main" val="3685295483"/>
              </p:ext>
            </p:extLst>
          </p:nvPr>
        </p:nvGraphicFramePr>
        <p:xfrm>
          <a:off x="7067032" y="1209953"/>
          <a:ext cx="1797050" cy="557210"/>
        </p:xfrm>
        <a:graphic>
          <a:graphicData uri="http://schemas.openxmlformats.org/presentationml/2006/ole">
            <mc:AlternateContent xmlns:mc="http://schemas.openxmlformats.org/markup-compatibility/2006">
              <mc:Choice xmlns:v="urn:schemas-microsoft-com:vml" Requires="v">
                <p:oleObj spid="_x0000_s60804" name="Equation" r:id="rId7" imgW="812520" imgH="203040" progId="Equation.DSMT4">
                  <p:embed/>
                </p:oleObj>
              </mc:Choice>
              <mc:Fallback>
                <p:oleObj name="Equation" r:id="rId7" imgW="812520" imgH="203040" progId="Equation.DSMT4">
                  <p:embed/>
                  <p:pic>
                    <p:nvPicPr>
                      <p:cNvPr id="0" name="Object 7"/>
                      <p:cNvPicPr>
                        <a:picLocks noChangeAspect="1" noChangeArrowheads="1"/>
                      </p:cNvPicPr>
                      <p:nvPr/>
                    </p:nvPicPr>
                    <p:blipFill>
                      <a:blip r:embed="rId8"/>
                      <a:srcRect/>
                      <a:stretch>
                        <a:fillRect/>
                      </a:stretch>
                    </p:blipFill>
                    <p:spPr bwMode="auto">
                      <a:xfrm>
                        <a:off x="7067032" y="1209953"/>
                        <a:ext cx="1797050" cy="557210"/>
                      </a:xfrm>
                      <a:prstGeom prst="rect">
                        <a:avLst/>
                      </a:prstGeom>
                      <a:noFill/>
                      <a:ln>
                        <a:noFill/>
                      </a:ln>
                      <a:effectLst/>
                      <a:extLst/>
                    </p:spPr>
                  </p:pic>
                </p:oleObj>
              </mc:Fallback>
            </mc:AlternateContent>
          </a:graphicData>
        </a:graphic>
      </p:graphicFrame>
      <p:graphicFrame>
        <p:nvGraphicFramePr>
          <p:cNvPr id="72712" name="Object 8">
            <a:extLst>
              <a:ext uri="{FF2B5EF4-FFF2-40B4-BE49-F238E27FC236}">
                <a16:creationId xmlns:a16="http://schemas.microsoft.com/office/drawing/2014/main" id="{5688BEFF-9D0C-4382-BAD2-2F39C74CA0F6}"/>
              </a:ext>
            </a:extLst>
          </p:cNvPr>
          <p:cNvGraphicFramePr>
            <a:graphicFrameLocks noChangeAspect="1"/>
          </p:cNvGraphicFramePr>
          <p:nvPr>
            <p:extLst>
              <p:ext uri="{D42A27DB-BD31-4B8C-83A1-F6EECF244321}">
                <p14:modId xmlns:p14="http://schemas.microsoft.com/office/powerpoint/2010/main" val="2998876676"/>
              </p:ext>
            </p:extLst>
          </p:nvPr>
        </p:nvGraphicFramePr>
        <p:xfrm>
          <a:off x="720725" y="2554288"/>
          <a:ext cx="1919288" cy="1127125"/>
        </p:xfrm>
        <a:graphic>
          <a:graphicData uri="http://schemas.openxmlformats.org/presentationml/2006/ole">
            <mc:AlternateContent xmlns:mc="http://schemas.openxmlformats.org/markup-compatibility/2006">
              <mc:Choice xmlns:v="urn:schemas-microsoft-com:vml" Requires="v">
                <p:oleObj spid="_x0000_s60805" name="Equation" r:id="rId9" imgW="876240" imgH="431640" progId="Equation.DSMT4">
                  <p:embed/>
                </p:oleObj>
              </mc:Choice>
              <mc:Fallback>
                <p:oleObj name="Equation" r:id="rId9" imgW="876240" imgH="431640" progId="Equation.DSMT4">
                  <p:embed/>
                  <p:pic>
                    <p:nvPicPr>
                      <p:cNvPr id="0" name="Object 8"/>
                      <p:cNvPicPr>
                        <a:picLocks noChangeAspect="1" noChangeArrowheads="1"/>
                      </p:cNvPicPr>
                      <p:nvPr/>
                    </p:nvPicPr>
                    <p:blipFill>
                      <a:blip r:embed="rId10"/>
                      <a:srcRect/>
                      <a:stretch>
                        <a:fillRect/>
                      </a:stretch>
                    </p:blipFill>
                    <p:spPr bwMode="auto">
                      <a:xfrm>
                        <a:off x="720725" y="2554288"/>
                        <a:ext cx="1919288"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3" name="Object 9">
            <a:extLst>
              <a:ext uri="{FF2B5EF4-FFF2-40B4-BE49-F238E27FC236}">
                <a16:creationId xmlns:a16="http://schemas.microsoft.com/office/drawing/2014/main" id="{00DF99B4-147A-470B-B273-8624ED7712A5}"/>
              </a:ext>
            </a:extLst>
          </p:cNvPr>
          <p:cNvGraphicFramePr>
            <a:graphicFrameLocks noChangeAspect="1"/>
          </p:cNvGraphicFramePr>
          <p:nvPr>
            <p:extLst>
              <p:ext uri="{D42A27DB-BD31-4B8C-83A1-F6EECF244321}">
                <p14:modId xmlns:p14="http://schemas.microsoft.com/office/powerpoint/2010/main" val="664141277"/>
              </p:ext>
            </p:extLst>
          </p:nvPr>
        </p:nvGraphicFramePr>
        <p:xfrm>
          <a:off x="3514725" y="2478088"/>
          <a:ext cx="1470025" cy="1127125"/>
        </p:xfrm>
        <a:graphic>
          <a:graphicData uri="http://schemas.openxmlformats.org/presentationml/2006/ole">
            <mc:AlternateContent xmlns:mc="http://schemas.openxmlformats.org/markup-compatibility/2006">
              <mc:Choice xmlns:v="urn:schemas-microsoft-com:vml" Requires="v">
                <p:oleObj spid="_x0000_s60806" name="Equation" r:id="rId11" imgW="647640" imgH="431640" progId="Equation.DSMT4">
                  <p:embed/>
                </p:oleObj>
              </mc:Choice>
              <mc:Fallback>
                <p:oleObj name="Equation" r:id="rId11" imgW="647640" imgH="431640" progId="Equation.DSMT4">
                  <p:embed/>
                  <p:pic>
                    <p:nvPicPr>
                      <p:cNvPr id="0" name="Object 9"/>
                      <p:cNvPicPr>
                        <a:picLocks noChangeAspect="1" noChangeArrowheads="1"/>
                      </p:cNvPicPr>
                      <p:nvPr/>
                    </p:nvPicPr>
                    <p:blipFill>
                      <a:blip r:embed="rId12"/>
                      <a:srcRect/>
                      <a:stretch>
                        <a:fillRect/>
                      </a:stretch>
                    </p:blipFill>
                    <p:spPr bwMode="auto">
                      <a:xfrm>
                        <a:off x="3514725" y="2478088"/>
                        <a:ext cx="147002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4" name="Object 10">
            <a:extLst>
              <a:ext uri="{FF2B5EF4-FFF2-40B4-BE49-F238E27FC236}">
                <a16:creationId xmlns:a16="http://schemas.microsoft.com/office/drawing/2014/main" id="{1F0CC2F8-63F7-4AFF-8CC6-598986C5D23D}"/>
              </a:ext>
            </a:extLst>
          </p:cNvPr>
          <p:cNvGraphicFramePr>
            <a:graphicFrameLocks noChangeAspect="1"/>
          </p:cNvGraphicFramePr>
          <p:nvPr>
            <p:extLst>
              <p:ext uri="{D42A27DB-BD31-4B8C-83A1-F6EECF244321}">
                <p14:modId xmlns:p14="http://schemas.microsoft.com/office/powerpoint/2010/main" val="3692017711"/>
              </p:ext>
            </p:extLst>
          </p:nvPr>
        </p:nvGraphicFramePr>
        <p:xfrm>
          <a:off x="6442075" y="1908175"/>
          <a:ext cx="2354263" cy="1127125"/>
        </p:xfrm>
        <a:graphic>
          <a:graphicData uri="http://schemas.openxmlformats.org/presentationml/2006/ole">
            <mc:AlternateContent xmlns:mc="http://schemas.openxmlformats.org/markup-compatibility/2006">
              <mc:Choice xmlns:v="urn:schemas-microsoft-com:vml" Requires="v">
                <p:oleObj spid="_x0000_s60807" name="Equation" r:id="rId13" imgW="1104840" imgH="431640" progId="Equation.DSMT4">
                  <p:embed/>
                </p:oleObj>
              </mc:Choice>
              <mc:Fallback>
                <p:oleObj name="Equation" r:id="rId13" imgW="1104840" imgH="431640" progId="Equation.DSMT4">
                  <p:embed/>
                  <p:pic>
                    <p:nvPicPr>
                      <p:cNvPr id="0" name="Object 10"/>
                      <p:cNvPicPr>
                        <a:picLocks noChangeAspect="1" noChangeArrowheads="1"/>
                      </p:cNvPicPr>
                      <p:nvPr/>
                    </p:nvPicPr>
                    <p:blipFill>
                      <a:blip r:embed="rId14"/>
                      <a:srcRect/>
                      <a:stretch>
                        <a:fillRect/>
                      </a:stretch>
                    </p:blipFill>
                    <p:spPr bwMode="auto">
                      <a:xfrm>
                        <a:off x="6442075" y="1908175"/>
                        <a:ext cx="2354263"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5" name="Object 11">
            <a:extLst>
              <a:ext uri="{FF2B5EF4-FFF2-40B4-BE49-F238E27FC236}">
                <a16:creationId xmlns:a16="http://schemas.microsoft.com/office/drawing/2014/main" id="{58EFFBBE-C0FD-44C8-B08C-CD8FBD6B7A58}"/>
              </a:ext>
            </a:extLst>
          </p:cNvPr>
          <p:cNvGraphicFramePr>
            <a:graphicFrameLocks noChangeAspect="1"/>
          </p:cNvGraphicFramePr>
          <p:nvPr>
            <p:extLst>
              <p:ext uri="{D42A27DB-BD31-4B8C-83A1-F6EECF244321}">
                <p14:modId xmlns:p14="http://schemas.microsoft.com/office/powerpoint/2010/main" val="4255055765"/>
              </p:ext>
            </p:extLst>
          </p:nvPr>
        </p:nvGraphicFramePr>
        <p:xfrm>
          <a:off x="1277938" y="3687763"/>
          <a:ext cx="5238750" cy="1208087"/>
        </p:xfrm>
        <a:graphic>
          <a:graphicData uri="http://schemas.openxmlformats.org/presentationml/2006/ole">
            <mc:AlternateContent xmlns:mc="http://schemas.openxmlformats.org/markup-compatibility/2006">
              <mc:Choice xmlns:v="urn:schemas-microsoft-com:vml" Requires="v">
                <p:oleObj spid="_x0000_s60808" name="Equation" r:id="rId15" imgW="2628720" imgH="495000" progId="Equation.DSMT4">
                  <p:embed/>
                </p:oleObj>
              </mc:Choice>
              <mc:Fallback>
                <p:oleObj name="Equation" r:id="rId15" imgW="2628720" imgH="495000" progId="Equation.DSMT4">
                  <p:embed/>
                  <p:pic>
                    <p:nvPicPr>
                      <p:cNvPr id="0" name="Object 11"/>
                      <p:cNvPicPr>
                        <a:picLocks noChangeAspect="1" noChangeArrowheads="1"/>
                      </p:cNvPicPr>
                      <p:nvPr/>
                    </p:nvPicPr>
                    <p:blipFill>
                      <a:blip r:embed="rId16"/>
                      <a:srcRect/>
                      <a:stretch>
                        <a:fillRect/>
                      </a:stretch>
                    </p:blipFill>
                    <p:spPr bwMode="auto">
                      <a:xfrm>
                        <a:off x="1277938" y="3687763"/>
                        <a:ext cx="5238750"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6" name="Object 12">
            <a:extLst>
              <a:ext uri="{FF2B5EF4-FFF2-40B4-BE49-F238E27FC236}">
                <a16:creationId xmlns:a16="http://schemas.microsoft.com/office/drawing/2014/main" id="{DD375F13-1C31-4B40-9DD6-D55CA44C1DE9}"/>
              </a:ext>
            </a:extLst>
          </p:cNvPr>
          <p:cNvGraphicFramePr>
            <a:graphicFrameLocks noChangeAspect="1"/>
          </p:cNvGraphicFramePr>
          <p:nvPr>
            <p:extLst>
              <p:ext uri="{D42A27DB-BD31-4B8C-83A1-F6EECF244321}">
                <p14:modId xmlns:p14="http://schemas.microsoft.com/office/powerpoint/2010/main" val="3334127737"/>
              </p:ext>
            </p:extLst>
          </p:nvPr>
        </p:nvGraphicFramePr>
        <p:xfrm>
          <a:off x="688974" y="5145088"/>
          <a:ext cx="2968625" cy="1125537"/>
        </p:xfrm>
        <a:graphic>
          <a:graphicData uri="http://schemas.openxmlformats.org/presentationml/2006/ole">
            <mc:AlternateContent xmlns:mc="http://schemas.openxmlformats.org/markup-compatibility/2006">
              <mc:Choice xmlns:v="urn:schemas-microsoft-com:vml" Requires="v">
                <p:oleObj spid="_x0000_s60809" name="Equation" r:id="rId17" imgW="1295280" imgH="431640" progId="Equation.DSMT4">
                  <p:embed/>
                </p:oleObj>
              </mc:Choice>
              <mc:Fallback>
                <p:oleObj name="Equation" r:id="rId17" imgW="1295280" imgH="431640" progId="Equation.DSMT4">
                  <p:embed/>
                  <p:pic>
                    <p:nvPicPr>
                      <p:cNvPr id="0" name="Object 12"/>
                      <p:cNvPicPr>
                        <a:picLocks noChangeAspect="1" noChangeArrowheads="1"/>
                      </p:cNvPicPr>
                      <p:nvPr/>
                    </p:nvPicPr>
                    <p:blipFill>
                      <a:blip r:embed="rId18"/>
                      <a:srcRect/>
                      <a:stretch>
                        <a:fillRect/>
                      </a:stretch>
                    </p:blipFill>
                    <p:spPr bwMode="auto">
                      <a:xfrm>
                        <a:off x="688974" y="5145088"/>
                        <a:ext cx="2968625" cy="1125537"/>
                      </a:xfrm>
                      <a:prstGeom prst="rect">
                        <a:avLst/>
                      </a:prstGeom>
                      <a:noFill/>
                      <a:ln>
                        <a:noFill/>
                      </a:ln>
                      <a:effectLst/>
                      <a:extLst/>
                    </p:spPr>
                  </p:pic>
                </p:oleObj>
              </mc:Fallback>
            </mc:AlternateContent>
          </a:graphicData>
        </a:graphic>
      </p:graphicFrame>
      <p:graphicFrame>
        <p:nvGraphicFramePr>
          <p:cNvPr id="72717" name="Object 13">
            <a:extLst>
              <a:ext uri="{FF2B5EF4-FFF2-40B4-BE49-F238E27FC236}">
                <a16:creationId xmlns:a16="http://schemas.microsoft.com/office/drawing/2014/main" id="{799CB8FF-D87A-43ED-B201-B6B8C24AD1FE}"/>
              </a:ext>
            </a:extLst>
          </p:cNvPr>
          <p:cNvGraphicFramePr>
            <a:graphicFrameLocks noChangeAspect="1"/>
          </p:cNvGraphicFramePr>
          <p:nvPr>
            <p:extLst>
              <p:ext uri="{D42A27DB-BD31-4B8C-83A1-F6EECF244321}">
                <p14:modId xmlns:p14="http://schemas.microsoft.com/office/powerpoint/2010/main" val="3112724397"/>
              </p:ext>
            </p:extLst>
          </p:nvPr>
        </p:nvGraphicFramePr>
        <p:xfrm>
          <a:off x="7568682" y="3655032"/>
          <a:ext cx="1295400" cy="1041400"/>
        </p:xfrm>
        <a:graphic>
          <a:graphicData uri="http://schemas.openxmlformats.org/presentationml/2006/ole">
            <mc:AlternateContent xmlns:mc="http://schemas.openxmlformats.org/markup-compatibility/2006">
              <mc:Choice xmlns:v="urn:schemas-microsoft-com:vml" Requires="v">
                <p:oleObj spid="_x0000_s60810" name="Equation" r:id="rId19" imgW="545760" imgH="393480" progId="Equation.DSMT4">
                  <p:embed/>
                </p:oleObj>
              </mc:Choice>
              <mc:Fallback>
                <p:oleObj name="Equation" r:id="rId19" imgW="545760" imgH="393480" progId="Equation.DSMT4">
                  <p:embed/>
                  <p:pic>
                    <p:nvPicPr>
                      <p:cNvPr id="0" name="Object 13"/>
                      <p:cNvPicPr>
                        <a:picLocks noChangeAspect="1" noChangeArrowheads="1"/>
                      </p:cNvPicPr>
                      <p:nvPr/>
                    </p:nvPicPr>
                    <p:blipFill>
                      <a:blip r:embed="rId20"/>
                      <a:srcRect/>
                      <a:stretch>
                        <a:fillRect/>
                      </a:stretch>
                    </p:blipFill>
                    <p:spPr bwMode="auto">
                      <a:xfrm>
                        <a:off x="7568682" y="3655032"/>
                        <a:ext cx="1295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8" name="Object 14">
            <a:extLst>
              <a:ext uri="{FF2B5EF4-FFF2-40B4-BE49-F238E27FC236}">
                <a16:creationId xmlns:a16="http://schemas.microsoft.com/office/drawing/2014/main" id="{F5A44F3B-B249-4D17-9036-2E21BFA48517}"/>
              </a:ext>
            </a:extLst>
          </p:cNvPr>
          <p:cNvGraphicFramePr>
            <a:graphicFrameLocks noChangeAspect="1"/>
          </p:cNvGraphicFramePr>
          <p:nvPr>
            <p:extLst>
              <p:ext uri="{D42A27DB-BD31-4B8C-83A1-F6EECF244321}">
                <p14:modId xmlns:p14="http://schemas.microsoft.com/office/powerpoint/2010/main" val="1610473175"/>
              </p:ext>
            </p:extLst>
          </p:nvPr>
        </p:nvGraphicFramePr>
        <p:xfrm>
          <a:off x="4899285" y="5164958"/>
          <a:ext cx="2673350" cy="768350"/>
        </p:xfrm>
        <a:graphic>
          <a:graphicData uri="http://schemas.openxmlformats.org/presentationml/2006/ole">
            <mc:AlternateContent xmlns:mc="http://schemas.openxmlformats.org/markup-compatibility/2006">
              <mc:Choice xmlns:v="urn:schemas-microsoft-com:vml" Requires="v">
                <p:oleObj spid="_x0000_s60811" name="Equation" r:id="rId21" imgW="1282680" imgH="291960" progId="Equation.DSMT4">
                  <p:embed/>
                </p:oleObj>
              </mc:Choice>
              <mc:Fallback>
                <p:oleObj name="Equation" r:id="rId21" imgW="1282680" imgH="291960" progId="Equation.DSMT4">
                  <p:embed/>
                  <p:pic>
                    <p:nvPicPr>
                      <p:cNvPr id="0" name="Object 14"/>
                      <p:cNvPicPr>
                        <a:picLocks noChangeAspect="1" noChangeArrowheads="1"/>
                      </p:cNvPicPr>
                      <p:nvPr/>
                    </p:nvPicPr>
                    <p:blipFill>
                      <a:blip r:embed="rId22"/>
                      <a:srcRect/>
                      <a:stretch>
                        <a:fillRect/>
                      </a:stretch>
                    </p:blipFill>
                    <p:spPr bwMode="auto">
                      <a:xfrm>
                        <a:off x="4899285" y="5164958"/>
                        <a:ext cx="2673350" cy="76835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ox(in)">
                                      <p:cBhvr>
                                        <p:cTn id="7" dur="500"/>
                                        <p:tgtEl>
                                          <p:spTgt spid="72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box(in)">
                                      <p:cBhvr>
                                        <p:cTn id="12" dur="500"/>
                                        <p:tgtEl>
                                          <p:spTgt spid="72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box(in)">
                                      <p:cBhvr>
                                        <p:cTn id="17" dur="500"/>
                                        <p:tgtEl>
                                          <p:spTgt spid="72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2711"/>
                                        </p:tgtEl>
                                        <p:attrNameLst>
                                          <p:attrName>style.visibility</p:attrName>
                                        </p:attrNameLst>
                                      </p:cBhvr>
                                      <p:to>
                                        <p:strVal val="visible"/>
                                      </p:to>
                                    </p:set>
                                    <p:animEffect transition="in" filter="box(in)">
                                      <p:cBhvr>
                                        <p:cTn id="22" dur="500"/>
                                        <p:tgtEl>
                                          <p:spTgt spid="727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2712"/>
                                        </p:tgtEl>
                                        <p:attrNameLst>
                                          <p:attrName>style.visibility</p:attrName>
                                        </p:attrNameLst>
                                      </p:cBhvr>
                                      <p:to>
                                        <p:strVal val="visible"/>
                                      </p:to>
                                    </p:set>
                                    <p:animEffect transition="in" filter="box(in)">
                                      <p:cBhvr>
                                        <p:cTn id="27" dur="500"/>
                                        <p:tgtEl>
                                          <p:spTgt spid="72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2714"/>
                                        </p:tgtEl>
                                        <p:attrNameLst>
                                          <p:attrName>style.visibility</p:attrName>
                                        </p:attrNameLst>
                                      </p:cBhvr>
                                      <p:to>
                                        <p:strVal val="visible"/>
                                      </p:to>
                                    </p:set>
                                    <p:animEffect transition="in" filter="box(in)">
                                      <p:cBhvr>
                                        <p:cTn id="32" dur="500"/>
                                        <p:tgtEl>
                                          <p:spTgt spid="727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2713"/>
                                        </p:tgtEl>
                                        <p:attrNameLst>
                                          <p:attrName>style.visibility</p:attrName>
                                        </p:attrNameLst>
                                      </p:cBhvr>
                                      <p:to>
                                        <p:strVal val="visible"/>
                                      </p:to>
                                    </p:set>
                                    <p:animEffect transition="in" filter="box(in)">
                                      <p:cBhvr>
                                        <p:cTn id="37" dur="500"/>
                                        <p:tgtEl>
                                          <p:spTgt spid="727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2715"/>
                                        </p:tgtEl>
                                        <p:attrNameLst>
                                          <p:attrName>style.visibility</p:attrName>
                                        </p:attrNameLst>
                                      </p:cBhvr>
                                      <p:to>
                                        <p:strVal val="visible"/>
                                      </p:to>
                                    </p:set>
                                    <p:animEffect transition="in" filter="box(in)">
                                      <p:cBhvr>
                                        <p:cTn id="42" dur="500"/>
                                        <p:tgtEl>
                                          <p:spTgt spid="727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2717"/>
                                        </p:tgtEl>
                                        <p:attrNameLst>
                                          <p:attrName>style.visibility</p:attrName>
                                        </p:attrNameLst>
                                      </p:cBhvr>
                                      <p:to>
                                        <p:strVal val="visible"/>
                                      </p:to>
                                    </p:set>
                                    <p:animEffect transition="in" filter="box(in)">
                                      <p:cBhvr>
                                        <p:cTn id="47" dur="500"/>
                                        <p:tgtEl>
                                          <p:spTgt spid="727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72716"/>
                                        </p:tgtEl>
                                        <p:attrNameLst>
                                          <p:attrName>style.visibility</p:attrName>
                                        </p:attrNameLst>
                                      </p:cBhvr>
                                      <p:to>
                                        <p:strVal val="visible"/>
                                      </p:to>
                                    </p:set>
                                    <p:animEffect transition="in" filter="box(in)">
                                      <p:cBhvr>
                                        <p:cTn id="52" dur="500"/>
                                        <p:tgtEl>
                                          <p:spTgt spid="727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2718"/>
                                        </p:tgtEl>
                                        <p:attrNameLst>
                                          <p:attrName>style.visibility</p:attrName>
                                        </p:attrNameLst>
                                      </p:cBhvr>
                                      <p:to>
                                        <p:strVal val="visible"/>
                                      </p:to>
                                    </p:set>
                                    <p:animEffect transition="in" filter="box(in)">
                                      <p:cBhvr>
                                        <p:cTn id="57" dur="500"/>
                                        <p:tgtEl>
                                          <p:spTgt spid="72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1028">
            <a:extLst>
              <a:ext uri="{FF2B5EF4-FFF2-40B4-BE49-F238E27FC236}">
                <a16:creationId xmlns:a16="http://schemas.microsoft.com/office/drawing/2014/main" id="{27158263-EDBF-4E92-87D2-1F8C724BC49A}"/>
              </a:ext>
            </a:extLst>
          </p:cNvPr>
          <p:cNvGraphicFramePr>
            <a:graphicFrameLocks noChangeAspect="1"/>
          </p:cNvGraphicFramePr>
          <p:nvPr>
            <p:extLst>
              <p:ext uri="{D42A27DB-BD31-4B8C-83A1-F6EECF244321}">
                <p14:modId xmlns:p14="http://schemas.microsoft.com/office/powerpoint/2010/main" val="71694570"/>
              </p:ext>
            </p:extLst>
          </p:nvPr>
        </p:nvGraphicFramePr>
        <p:xfrm>
          <a:off x="4114800" y="201030"/>
          <a:ext cx="4572000" cy="1628775"/>
        </p:xfrm>
        <a:graphic>
          <a:graphicData uri="http://schemas.openxmlformats.org/presentationml/2006/ole">
            <mc:AlternateContent xmlns:mc="http://schemas.openxmlformats.org/markup-compatibility/2006">
              <mc:Choice xmlns:v="urn:schemas-microsoft-com:vml" Requires="v">
                <p:oleObj spid="_x0000_s61559" r:id="rId3" imgW="4571429" imgH="1628571" progId="Paint.Picture">
                  <p:embed/>
                </p:oleObj>
              </mc:Choice>
              <mc:Fallback>
                <p:oleObj r:id="rId3" imgW="4571429" imgH="1628571" progId="Paint.Picture">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01030"/>
                        <a:ext cx="45720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1029">
            <a:extLst>
              <a:ext uri="{FF2B5EF4-FFF2-40B4-BE49-F238E27FC236}">
                <a16:creationId xmlns:a16="http://schemas.microsoft.com/office/drawing/2014/main" id="{86955A85-54F9-4B0C-9DFA-B6F41919B0B7}"/>
              </a:ext>
            </a:extLst>
          </p:cNvPr>
          <p:cNvSpPr>
            <a:spLocks noChangeArrowheads="1"/>
          </p:cNvSpPr>
          <p:nvPr/>
        </p:nvSpPr>
        <p:spPr bwMode="auto">
          <a:xfrm>
            <a:off x="609600" y="6858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a:latin typeface="宋体" panose="02010600030101010101" pitchFamily="2" charset="-122"/>
                <a:cs typeface="楷体_GB2312"/>
              </a:rPr>
              <a:t>比例微分</a:t>
            </a:r>
          </a:p>
        </p:txBody>
      </p:sp>
      <p:graphicFrame>
        <p:nvGraphicFramePr>
          <p:cNvPr id="73733" name="Object 5">
            <a:extLst>
              <a:ext uri="{FF2B5EF4-FFF2-40B4-BE49-F238E27FC236}">
                <a16:creationId xmlns:a16="http://schemas.microsoft.com/office/drawing/2014/main" id="{DF2C19D9-FD71-4829-A69C-0356162756E0}"/>
              </a:ext>
            </a:extLst>
          </p:cNvPr>
          <p:cNvGraphicFramePr>
            <a:graphicFrameLocks noChangeAspect="1"/>
          </p:cNvGraphicFramePr>
          <p:nvPr>
            <p:extLst>
              <p:ext uri="{D42A27DB-BD31-4B8C-83A1-F6EECF244321}">
                <p14:modId xmlns:p14="http://schemas.microsoft.com/office/powerpoint/2010/main" val="1282139686"/>
              </p:ext>
            </p:extLst>
          </p:nvPr>
        </p:nvGraphicFramePr>
        <p:xfrm>
          <a:off x="1228725" y="2041525"/>
          <a:ext cx="4310063" cy="1147763"/>
        </p:xfrm>
        <a:graphic>
          <a:graphicData uri="http://schemas.openxmlformats.org/presentationml/2006/ole">
            <mc:AlternateContent xmlns:mc="http://schemas.openxmlformats.org/markup-compatibility/2006">
              <mc:Choice xmlns:v="urn:schemas-microsoft-com:vml" Requires="v">
                <p:oleObj spid="_x0000_s61560" name="Equation" r:id="rId5" imgW="2133360" imgH="457200" progId="Equation.DSMT4">
                  <p:embed/>
                </p:oleObj>
              </mc:Choice>
              <mc:Fallback>
                <p:oleObj name="Equation" r:id="rId5" imgW="2133360" imgH="457200" progId="Equation.DSMT4">
                  <p:embed/>
                  <p:pic>
                    <p:nvPicPr>
                      <p:cNvPr id="0" name="Object 5"/>
                      <p:cNvPicPr>
                        <a:picLocks noChangeAspect="1" noChangeArrowheads="1"/>
                      </p:cNvPicPr>
                      <p:nvPr/>
                    </p:nvPicPr>
                    <p:blipFill>
                      <a:blip r:embed="rId6"/>
                      <a:srcRect/>
                      <a:stretch>
                        <a:fillRect/>
                      </a:stretch>
                    </p:blipFill>
                    <p:spPr bwMode="auto">
                      <a:xfrm>
                        <a:off x="1228725" y="2041525"/>
                        <a:ext cx="4310063"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6">
            <a:extLst>
              <a:ext uri="{FF2B5EF4-FFF2-40B4-BE49-F238E27FC236}">
                <a16:creationId xmlns:a16="http://schemas.microsoft.com/office/drawing/2014/main" id="{236203ED-98B2-43A5-BD88-709A86474F46}"/>
              </a:ext>
            </a:extLst>
          </p:cNvPr>
          <p:cNvGraphicFramePr>
            <a:graphicFrameLocks noChangeAspect="1"/>
          </p:cNvGraphicFramePr>
          <p:nvPr>
            <p:extLst>
              <p:ext uri="{D42A27DB-BD31-4B8C-83A1-F6EECF244321}">
                <p14:modId xmlns:p14="http://schemas.microsoft.com/office/powerpoint/2010/main" val="743573496"/>
              </p:ext>
            </p:extLst>
          </p:nvPr>
        </p:nvGraphicFramePr>
        <p:xfrm>
          <a:off x="6442075" y="2173288"/>
          <a:ext cx="960438" cy="962025"/>
        </p:xfrm>
        <a:graphic>
          <a:graphicData uri="http://schemas.openxmlformats.org/presentationml/2006/ole">
            <mc:AlternateContent xmlns:mc="http://schemas.openxmlformats.org/markup-compatibility/2006">
              <mc:Choice xmlns:v="urn:schemas-microsoft-com:vml" Requires="v">
                <p:oleObj spid="_x0000_s61561" name="Equation" r:id="rId7" imgW="393480" imgH="393480" progId="Equation.DSMT4">
                  <p:embed/>
                </p:oleObj>
              </mc:Choice>
              <mc:Fallback>
                <p:oleObj name="Equation" r:id="rId7" imgW="393480" imgH="393480" progId="Equation.DSMT4">
                  <p:embed/>
                  <p:pic>
                    <p:nvPicPr>
                      <p:cNvPr id="0" name="Object 6"/>
                      <p:cNvPicPr>
                        <a:picLocks noChangeAspect="1" noChangeArrowheads="1"/>
                      </p:cNvPicPr>
                      <p:nvPr/>
                    </p:nvPicPr>
                    <p:blipFill>
                      <a:blip r:embed="rId8"/>
                      <a:srcRect/>
                      <a:stretch>
                        <a:fillRect/>
                      </a:stretch>
                    </p:blipFill>
                    <p:spPr bwMode="auto">
                      <a:xfrm>
                        <a:off x="6442075" y="2173288"/>
                        <a:ext cx="96043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Rectangle 1033">
            <a:extLst>
              <a:ext uri="{FF2B5EF4-FFF2-40B4-BE49-F238E27FC236}">
                <a16:creationId xmlns:a16="http://schemas.microsoft.com/office/drawing/2014/main" id="{7370B24E-83A2-4CA9-8FAF-FC81D6005D7B}"/>
              </a:ext>
            </a:extLst>
          </p:cNvPr>
          <p:cNvSpPr>
            <a:spLocks noChangeArrowheads="1"/>
          </p:cNvSpPr>
          <p:nvPr/>
        </p:nvSpPr>
        <p:spPr bwMode="auto">
          <a:xfrm>
            <a:off x="304800" y="3429000"/>
            <a:ext cx="2646878"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zh-CN" dirty="0">
                <a:latin typeface="宋体" panose="02010600030101010101" pitchFamily="2" charset="-122"/>
                <a:cs typeface="楷体_GB2312"/>
              </a:rPr>
              <a:t>阻尼比增大</a:t>
            </a:r>
          </a:p>
          <a:p>
            <a:pPr eaLnBrk="1" hangingPunct="1">
              <a:lnSpc>
                <a:spcPct val="150000"/>
              </a:lnSpc>
              <a:spcBef>
                <a:spcPct val="0"/>
              </a:spcBef>
              <a:buClrTx/>
              <a:buSzTx/>
              <a:buFont typeface="Wingdings" panose="05000000000000000000" pitchFamily="2" charset="2"/>
              <a:buNone/>
            </a:pPr>
            <a:r>
              <a:rPr lang="zh-CN" altLang="zh-CN" dirty="0">
                <a:latin typeface="宋体" panose="02010600030101010101" pitchFamily="2" charset="-122"/>
                <a:cs typeface="楷体_GB2312"/>
              </a:rPr>
              <a:t>增加一个闭环零点</a:t>
            </a:r>
          </a:p>
        </p:txBody>
      </p:sp>
      <p:sp>
        <p:nvSpPr>
          <p:cNvPr id="73736" name="Rectangle 1034">
            <a:extLst>
              <a:ext uri="{FF2B5EF4-FFF2-40B4-BE49-F238E27FC236}">
                <a16:creationId xmlns:a16="http://schemas.microsoft.com/office/drawing/2014/main" id="{BD4FFEC0-3A12-43C5-8897-DDA30624E883}"/>
              </a:ext>
            </a:extLst>
          </p:cNvPr>
          <p:cNvSpPr>
            <a:spLocks noChangeArrowheads="1"/>
          </p:cNvSpPr>
          <p:nvPr/>
        </p:nvSpPr>
        <p:spPr bwMode="auto">
          <a:xfrm>
            <a:off x="2189620" y="3505200"/>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dirty="0">
                <a:latin typeface="宋体" panose="02010600030101010101" pitchFamily="2" charset="-122"/>
                <a:cs typeface="楷体_GB2312"/>
              </a:rPr>
              <a:t>——</a:t>
            </a:r>
            <a:r>
              <a:rPr lang="zh-CN" altLang="en-US" dirty="0">
                <a:latin typeface="宋体" panose="02010600030101010101" pitchFamily="2" charset="-122"/>
                <a:cs typeface="楷体_GB2312"/>
              </a:rPr>
              <a:t>超调量减小，调节时间缩短</a:t>
            </a:r>
          </a:p>
        </p:txBody>
      </p:sp>
      <p:sp>
        <p:nvSpPr>
          <p:cNvPr id="73737" name="Rectangle 1035">
            <a:extLst>
              <a:ext uri="{FF2B5EF4-FFF2-40B4-BE49-F238E27FC236}">
                <a16:creationId xmlns:a16="http://schemas.microsoft.com/office/drawing/2014/main" id="{20BE3EA0-4D39-4771-A328-4F8651CB6A4A}"/>
              </a:ext>
            </a:extLst>
          </p:cNvPr>
          <p:cNvSpPr>
            <a:spLocks noChangeArrowheads="1"/>
          </p:cNvSpPr>
          <p:nvPr/>
        </p:nvSpPr>
        <p:spPr bwMode="auto">
          <a:xfrm>
            <a:off x="1066800" y="4724400"/>
            <a:ext cx="7417415"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altLang="zh-CN" dirty="0">
                <a:latin typeface="宋体" panose="02010600030101010101" pitchFamily="2" charset="-122"/>
                <a:cs typeface="楷体_GB2312"/>
              </a:rPr>
              <a:t>——</a:t>
            </a:r>
            <a:r>
              <a:rPr lang="zh-CN" altLang="en-US" dirty="0">
                <a:latin typeface="宋体" panose="02010600030101010101" pitchFamily="2" charset="-122"/>
                <a:cs typeface="楷体_GB2312"/>
              </a:rPr>
              <a:t>超调量增大，调节时间有所增加</a:t>
            </a:r>
          </a:p>
          <a:p>
            <a:pPr eaLnBrk="1" hangingPunct="1">
              <a:lnSpc>
                <a:spcPct val="130000"/>
              </a:lnSpc>
              <a:spcBef>
                <a:spcPct val="0"/>
              </a:spcBef>
              <a:buClrTx/>
              <a:buSzTx/>
              <a:buFont typeface="Wingdings" panose="05000000000000000000" pitchFamily="2" charset="2"/>
              <a:buNone/>
            </a:pPr>
            <a:r>
              <a:rPr lang="zh-CN" altLang="en-US" dirty="0">
                <a:latin typeface="宋体" panose="02010600030101010101" pitchFamily="2" charset="-122"/>
                <a:cs typeface="楷体_GB2312"/>
              </a:rPr>
              <a:t>       改变的大小取决于该零点相对于极点实部位置</a:t>
            </a:r>
          </a:p>
        </p:txBody>
      </p:sp>
      <p:sp>
        <p:nvSpPr>
          <p:cNvPr id="73738" name="Rectangle 1036">
            <a:extLst>
              <a:ext uri="{FF2B5EF4-FFF2-40B4-BE49-F238E27FC236}">
                <a16:creationId xmlns:a16="http://schemas.microsoft.com/office/drawing/2014/main" id="{7875949F-7E30-4442-A8E3-05EC35989012}"/>
              </a:ext>
            </a:extLst>
          </p:cNvPr>
          <p:cNvSpPr>
            <a:spLocks noChangeArrowheads="1"/>
          </p:cNvSpPr>
          <p:nvPr/>
        </p:nvSpPr>
        <p:spPr bwMode="auto">
          <a:xfrm>
            <a:off x="762000" y="5943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dirty="0">
                <a:latin typeface="宋体" panose="02010600030101010101" pitchFamily="2" charset="-122"/>
                <a:cs typeface="楷体_GB2312"/>
              </a:rPr>
              <a:t>综合性能取决于参数</a:t>
            </a:r>
            <a:r>
              <a:rPr lang="en-US" altLang="zh-CN" dirty="0">
                <a:latin typeface="宋体" panose="02010600030101010101" pitchFamily="2" charset="-122"/>
                <a:cs typeface="楷体_GB2312"/>
              </a:rPr>
              <a:t>T</a:t>
            </a:r>
            <a:r>
              <a:rPr lang="zh-CN" altLang="en-US" dirty="0">
                <a:latin typeface="宋体" panose="02010600030101010101" pitchFamily="2" charset="-122"/>
                <a:cs typeface="楷体_GB2312"/>
              </a:rPr>
              <a:t>的大小。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box(in)">
                                      <p:cBhvr>
                                        <p:cTn id="7" dur="500"/>
                                        <p:tgtEl>
                                          <p:spTgt spid="73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box(in)">
                                      <p:cBhvr>
                                        <p:cTn id="12" dur="500"/>
                                        <p:tgtEl>
                                          <p:spTgt spid="73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5">
                                            <p:txEl>
                                              <p:pRg st="0" end="0"/>
                                            </p:txEl>
                                          </p:spTgt>
                                        </p:tgtEl>
                                        <p:attrNameLst>
                                          <p:attrName>style.visibility</p:attrName>
                                        </p:attrNameLst>
                                      </p:cBhvr>
                                      <p:to>
                                        <p:strVal val="visible"/>
                                      </p:to>
                                    </p:set>
                                    <p:animEffect transition="in" filter="blinds(horizontal)">
                                      <p:cBhvr>
                                        <p:cTn id="17" dur="500"/>
                                        <p:tgtEl>
                                          <p:spTgt spid="737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35">
                                            <p:txEl>
                                              <p:pRg st="1" end="1"/>
                                            </p:txEl>
                                          </p:spTgt>
                                        </p:tgtEl>
                                        <p:attrNameLst>
                                          <p:attrName>style.visibility</p:attrName>
                                        </p:attrNameLst>
                                      </p:cBhvr>
                                      <p:to>
                                        <p:strVal val="visible"/>
                                      </p:to>
                                    </p:set>
                                    <p:animEffect transition="in" filter="blinds(horizontal)">
                                      <p:cBhvr>
                                        <p:cTn id="22" dur="500"/>
                                        <p:tgtEl>
                                          <p:spTgt spid="7373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736">
                                            <p:txEl>
                                              <p:pRg st="0" end="0"/>
                                            </p:txEl>
                                          </p:spTgt>
                                        </p:tgtEl>
                                        <p:attrNameLst>
                                          <p:attrName>style.visibility</p:attrName>
                                        </p:attrNameLst>
                                      </p:cBhvr>
                                      <p:to>
                                        <p:strVal val="visible"/>
                                      </p:to>
                                    </p:set>
                                    <p:animEffect transition="in" filter="blinds(horizontal)">
                                      <p:cBhvr>
                                        <p:cTn id="27" dur="500"/>
                                        <p:tgtEl>
                                          <p:spTgt spid="737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3737">
                                            <p:txEl>
                                              <p:pRg st="0" end="0"/>
                                            </p:txEl>
                                          </p:spTgt>
                                        </p:tgtEl>
                                        <p:attrNameLst>
                                          <p:attrName>style.visibility</p:attrName>
                                        </p:attrNameLst>
                                      </p:cBhvr>
                                      <p:to>
                                        <p:strVal val="visible"/>
                                      </p:to>
                                    </p:set>
                                    <p:animEffect transition="in" filter="checkerboard(across)">
                                      <p:cBhvr>
                                        <p:cTn id="32" dur="500"/>
                                        <p:tgtEl>
                                          <p:spTgt spid="7373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3737">
                                            <p:txEl>
                                              <p:pRg st="1" end="1"/>
                                            </p:txEl>
                                          </p:spTgt>
                                        </p:tgtEl>
                                        <p:attrNameLst>
                                          <p:attrName>style.visibility</p:attrName>
                                        </p:attrNameLst>
                                      </p:cBhvr>
                                      <p:to>
                                        <p:strVal val="visible"/>
                                      </p:to>
                                    </p:set>
                                    <p:animEffect transition="in" filter="checkerboard(across)">
                                      <p:cBhvr>
                                        <p:cTn id="37" dur="500"/>
                                        <p:tgtEl>
                                          <p:spTgt spid="7373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73738"/>
                                        </p:tgtEl>
                                        <p:attrNameLst>
                                          <p:attrName>style.visibility</p:attrName>
                                        </p:attrNameLst>
                                      </p:cBhvr>
                                      <p:to>
                                        <p:strVal val="visible"/>
                                      </p:to>
                                    </p:set>
                                    <p:animEffect transition="in" filter="diamond(in)">
                                      <p:cBhvr>
                                        <p:cTn id="42" dur="20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uild="p" autoUpdateAnimBg="0"/>
      <p:bldP spid="73736" grpId="0" build="p" autoUpdateAnimBg="0"/>
      <p:bldP spid="73737" grpId="0" build="p" autoUpdateAnimBg="0"/>
      <p:bldP spid="7373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026">
            <a:extLst>
              <a:ext uri="{FF2B5EF4-FFF2-40B4-BE49-F238E27FC236}">
                <a16:creationId xmlns:a16="http://schemas.microsoft.com/office/drawing/2014/main" id="{464C583F-ED56-4A4D-B1F9-B52705A5764B}"/>
              </a:ext>
            </a:extLst>
          </p:cNvPr>
          <p:cNvSpPr>
            <a:spLocks noChangeArrowheads="1"/>
          </p:cNvSpPr>
          <p:nvPr/>
        </p:nvSpPr>
        <p:spPr bwMode="auto">
          <a:xfrm>
            <a:off x="152400" y="444500"/>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dirty="0">
                <a:latin typeface="+mn-ea"/>
                <a:ea typeface="+mn-ea"/>
                <a:cs typeface="楷体_GB2312"/>
              </a:rPr>
              <a:t>例</a:t>
            </a:r>
            <a:r>
              <a:rPr lang="en-US" altLang="zh-CN" dirty="0">
                <a:latin typeface="+mn-ea"/>
                <a:ea typeface="+mn-ea"/>
                <a:cs typeface="楷体_GB2312"/>
              </a:rPr>
              <a:t>6  </a:t>
            </a:r>
            <a:r>
              <a:rPr lang="zh-CN" altLang="en-US" dirty="0">
                <a:latin typeface="+mn-ea"/>
                <a:ea typeface="+mn-ea"/>
                <a:cs typeface="楷体_GB2312"/>
              </a:rPr>
              <a:t>设系统结构图分别如图</a:t>
            </a:r>
            <a:r>
              <a:rPr lang="en-US" altLang="zh-CN" dirty="0">
                <a:latin typeface="+mn-ea"/>
                <a:ea typeface="+mn-ea"/>
                <a:cs typeface="楷体_GB2312"/>
              </a:rPr>
              <a:t>(a)(b)</a:t>
            </a:r>
            <a:r>
              <a:rPr lang="zh-CN" altLang="en-US" dirty="0">
                <a:latin typeface="+mn-ea"/>
                <a:ea typeface="+mn-ea"/>
                <a:cs typeface="楷体_GB2312"/>
              </a:rPr>
              <a:t>和</a:t>
            </a:r>
            <a:r>
              <a:rPr lang="en-US" altLang="zh-CN" dirty="0">
                <a:latin typeface="+mn-ea"/>
                <a:ea typeface="+mn-ea"/>
                <a:cs typeface="楷体_GB2312"/>
              </a:rPr>
              <a:t>(c)</a:t>
            </a:r>
            <a:r>
              <a:rPr lang="zh-CN" altLang="en-US" dirty="0">
                <a:latin typeface="+mn-ea"/>
                <a:ea typeface="+mn-ea"/>
                <a:cs typeface="楷体_GB2312"/>
              </a:rPr>
              <a:t>所示，其中</a:t>
            </a:r>
            <a:r>
              <a:rPr lang="en-US" altLang="zh-CN" dirty="0" err="1">
                <a:latin typeface="+mn-ea"/>
                <a:ea typeface="+mn-ea"/>
                <a:cs typeface="楷体_GB2312"/>
              </a:rPr>
              <a:t>K</a:t>
            </a:r>
            <a:r>
              <a:rPr lang="en-US" altLang="zh-CN" baseline="-25000" dirty="0" err="1">
                <a:latin typeface="+mn-ea"/>
                <a:ea typeface="+mn-ea"/>
                <a:cs typeface="楷体_GB2312"/>
              </a:rPr>
              <a:t>t</a:t>
            </a:r>
            <a:r>
              <a:rPr lang="en-US" altLang="zh-CN" dirty="0">
                <a:latin typeface="+mn-ea"/>
                <a:ea typeface="+mn-ea"/>
                <a:cs typeface="楷体_GB2312"/>
              </a:rPr>
              <a:t>=0.216</a:t>
            </a:r>
            <a:r>
              <a:rPr lang="zh-CN" altLang="en-US" dirty="0">
                <a:latin typeface="+mn-ea"/>
                <a:ea typeface="+mn-ea"/>
                <a:cs typeface="楷体_GB2312"/>
              </a:rPr>
              <a:t>，分别写出各自的开环传递函数、闭环传递函数以及单位阶跃响应的表达式，并计算动态性能指标（</a:t>
            </a:r>
            <a:r>
              <a:rPr lang="zh-CN" altLang="en-US" dirty="0">
                <a:latin typeface="+mn-ea"/>
                <a:ea typeface="+mn-ea"/>
                <a:sym typeface="Symbol" panose="05050102010706020507" pitchFamily="18" charset="2"/>
              </a:rPr>
              <a:t></a:t>
            </a:r>
            <a:r>
              <a:rPr lang="en-US" altLang="zh-CN" baseline="-25000" dirty="0">
                <a:latin typeface="+mn-ea"/>
                <a:ea typeface="+mn-ea"/>
                <a:sym typeface="Symbol" panose="05050102010706020507" pitchFamily="18" charset="2"/>
              </a:rPr>
              <a:t>p</a:t>
            </a:r>
            <a:r>
              <a:rPr lang="zh-CN" altLang="en-US" dirty="0">
                <a:latin typeface="+mn-ea"/>
                <a:ea typeface="+mn-ea"/>
              </a:rPr>
              <a:t>和</a:t>
            </a:r>
            <a:r>
              <a:rPr lang="en-US" altLang="zh-CN" dirty="0" err="1">
                <a:latin typeface="+mn-ea"/>
                <a:ea typeface="+mn-ea"/>
              </a:rPr>
              <a:t>t</a:t>
            </a:r>
            <a:r>
              <a:rPr lang="en-US" altLang="zh-CN" baseline="-25000" dirty="0" err="1">
                <a:latin typeface="+mn-ea"/>
                <a:ea typeface="+mn-ea"/>
              </a:rPr>
              <a:t>s</a:t>
            </a:r>
            <a:r>
              <a:rPr lang="en-US" altLang="zh-CN" dirty="0">
                <a:latin typeface="+mn-ea"/>
                <a:ea typeface="+mn-ea"/>
              </a:rPr>
              <a:t>)</a:t>
            </a:r>
            <a:endParaRPr lang="en-US" altLang="zh-CN" dirty="0">
              <a:latin typeface="+mn-ea"/>
              <a:ea typeface="+mn-ea"/>
              <a:cs typeface="楷体_GB2312"/>
            </a:endParaRPr>
          </a:p>
        </p:txBody>
      </p:sp>
      <p:sp>
        <p:nvSpPr>
          <p:cNvPr id="74756" name="Rectangle 1027">
            <a:extLst>
              <a:ext uri="{FF2B5EF4-FFF2-40B4-BE49-F238E27FC236}">
                <a16:creationId xmlns:a16="http://schemas.microsoft.com/office/drawing/2014/main" id="{973EE481-CB76-432B-BA2C-F5494A2DBD9E}"/>
              </a:ext>
            </a:extLst>
          </p:cNvPr>
          <p:cNvSpPr>
            <a:spLocks noChangeArrowheads="1"/>
          </p:cNvSpPr>
          <p:nvPr/>
        </p:nvSpPr>
        <p:spPr bwMode="auto">
          <a:xfrm>
            <a:off x="304800" y="4862513"/>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None/>
            </a:pPr>
            <a:r>
              <a:rPr lang="zh-CN" altLang="zh-CN" dirty="0">
                <a:latin typeface="+mn-ea"/>
                <a:ea typeface="+mn-ea"/>
                <a:cs typeface="楷体_GB2312"/>
              </a:rPr>
              <a:t>闭环传递函数为</a:t>
            </a:r>
          </a:p>
        </p:txBody>
      </p:sp>
      <p:graphicFrame>
        <p:nvGraphicFramePr>
          <p:cNvPr id="74757" name="Object 5">
            <a:extLst>
              <a:ext uri="{FF2B5EF4-FFF2-40B4-BE49-F238E27FC236}">
                <a16:creationId xmlns:a16="http://schemas.microsoft.com/office/drawing/2014/main" id="{FD9BFEF7-D65A-4603-893C-FAA1D3A2842A}"/>
              </a:ext>
            </a:extLst>
          </p:cNvPr>
          <p:cNvGraphicFramePr>
            <a:graphicFrameLocks noChangeAspect="1"/>
          </p:cNvGraphicFramePr>
          <p:nvPr>
            <p:extLst>
              <p:ext uri="{D42A27DB-BD31-4B8C-83A1-F6EECF244321}">
                <p14:modId xmlns:p14="http://schemas.microsoft.com/office/powerpoint/2010/main" val="4045602275"/>
              </p:ext>
            </p:extLst>
          </p:nvPr>
        </p:nvGraphicFramePr>
        <p:xfrm>
          <a:off x="134938" y="5485607"/>
          <a:ext cx="1898650" cy="877887"/>
        </p:xfrm>
        <a:graphic>
          <a:graphicData uri="http://schemas.openxmlformats.org/presentationml/2006/ole">
            <mc:AlternateContent xmlns:mc="http://schemas.openxmlformats.org/markup-compatibility/2006">
              <mc:Choice xmlns:v="urn:schemas-microsoft-com:vml" Requires="v">
                <p:oleObj spid="_x0000_s62804" name="Equation" r:id="rId3" imgW="1054080" imgH="393480" progId="Equation.DSMT4">
                  <p:embed/>
                </p:oleObj>
              </mc:Choice>
              <mc:Fallback>
                <p:oleObj name="Equation" r:id="rId3" imgW="1054080" imgH="393480" progId="Equation.DSMT4">
                  <p:embed/>
                  <p:pic>
                    <p:nvPicPr>
                      <p:cNvPr id="0" name="Object 5"/>
                      <p:cNvPicPr>
                        <a:picLocks noChangeAspect="1" noChangeArrowheads="1"/>
                      </p:cNvPicPr>
                      <p:nvPr/>
                    </p:nvPicPr>
                    <p:blipFill>
                      <a:blip r:embed="rId4"/>
                      <a:srcRect/>
                      <a:stretch>
                        <a:fillRect/>
                      </a:stretch>
                    </p:blipFill>
                    <p:spPr bwMode="auto">
                      <a:xfrm>
                        <a:off x="134938" y="5485607"/>
                        <a:ext cx="1898650"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1029">
            <a:extLst>
              <a:ext uri="{FF2B5EF4-FFF2-40B4-BE49-F238E27FC236}">
                <a16:creationId xmlns:a16="http://schemas.microsoft.com/office/drawing/2014/main" id="{728A29C8-D0C9-4D06-8CE6-3130235CC5EE}"/>
              </a:ext>
            </a:extLst>
          </p:cNvPr>
          <p:cNvSpPr>
            <a:spLocks noChangeArrowheads="1"/>
          </p:cNvSpPr>
          <p:nvPr/>
        </p:nvSpPr>
        <p:spPr bwMode="auto">
          <a:xfrm>
            <a:off x="0" y="3429000"/>
            <a:ext cx="302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zh-CN" dirty="0">
                <a:latin typeface="+mn-ea"/>
                <a:ea typeface="+mn-ea"/>
                <a:cs typeface="楷体_GB2312"/>
              </a:rPr>
              <a:t>解：开环传递函数为</a:t>
            </a:r>
          </a:p>
        </p:txBody>
      </p:sp>
      <p:graphicFrame>
        <p:nvGraphicFramePr>
          <p:cNvPr id="62471" name="Object 1096">
            <a:extLst>
              <a:ext uri="{FF2B5EF4-FFF2-40B4-BE49-F238E27FC236}">
                <a16:creationId xmlns:a16="http://schemas.microsoft.com/office/drawing/2014/main" id="{BF662284-6E9C-4B9D-A1AE-340F0D07FD7D}"/>
              </a:ext>
            </a:extLst>
          </p:cNvPr>
          <p:cNvGraphicFramePr>
            <a:graphicFrameLocks noChangeAspect="1"/>
          </p:cNvGraphicFramePr>
          <p:nvPr>
            <p:extLst>
              <p:ext uri="{D42A27DB-BD31-4B8C-83A1-F6EECF244321}">
                <p14:modId xmlns:p14="http://schemas.microsoft.com/office/powerpoint/2010/main" val="216146703"/>
              </p:ext>
            </p:extLst>
          </p:nvPr>
        </p:nvGraphicFramePr>
        <p:xfrm>
          <a:off x="5762625" y="1752600"/>
          <a:ext cx="3381375" cy="1695450"/>
        </p:xfrm>
        <a:graphic>
          <a:graphicData uri="http://schemas.openxmlformats.org/presentationml/2006/ole">
            <mc:AlternateContent xmlns:mc="http://schemas.openxmlformats.org/markup-compatibility/2006">
              <mc:Choice xmlns:v="urn:schemas-microsoft-com:vml" Requires="v">
                <p:oleObj spid="_x0000_s62805" r:id="rId5" imgW="3381847" imgH="1695687" progId="Paint.Picture">
                  <p:embed/>
                </p:oleObj>
              </mc:Choice>
              <mc:Fallback>
                <p:oleObj r:id="rId5" imgW="3381847" imgH="1695687" progId="Paint.Picture">
                  <p:embed/>
                  <p:pic>
                    <p:nvPicPr>
                      <p:cNvPr id="0" name="Object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25" y="1752600"/>
                        <a:ext cx="33813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2" name="Object 1097">
            <a:extLst>
              <a:ext uri="{FF2B5EF4-FFF2-40B4-BE49-F238E27FC236}">
                <a16:creationId xmlns:a16="http://schemas.microsoft.com/office/drawing/2014/main" id="{BCF0AFB8-E9C2-4882-8431-5FA3F85A0A27}"/>
              </a:ext>
            </a:extLst>
          </p:cNvPr>
          <p:cNvGraphicFramePr>
            <a:graphicFrameLocks noChangeAspect="1"/>
          </p:cNvGraphicFramePr>
          <p:nvPr>
            <p:extLst>
              <p:ext uri="{D42A27DB-BD31-4B8C-83A1-F6EECF244321}">
                <p14:modId xmlns:p14="http://schemas.microsoft.com/office/powerpoint/2010/main" val="1127860776"/>
              </p:ext>
            </p:extLst>
          </p:nvPr>
        </p:nvGraphicFramePr>
        <p:xfrm>
          <a:off x="2819400" y="1828800"/>
          <a:ext cx="2847975" cy="1638300"/>
        </p:xfrm>
        <a:graphic>
          <a:graphicData uri="http://schemas.openxmlformats.org/presentationml/2006/ole">
            <mc:AlternateContent xmlns:mc="http://schemas.openxmlformats.org/markup-compatibility/2006">
              <mc:Choice xmlns:v="urn:schemas-microsoft-com:vml" Requires="v">
                <p:oleObj spid="_x0000_s62806" r:id="rId7" imgW="2847619" imgH="1638529" progId="Paint.Picture">
                  <p:embed/>
                </p:oleObj>
              </mc:Choice>
              <mc:Fallback>
                <p:oleObj r:id="rId7" imgW="2847619" imgH="1638529" progId="Paint.Picture">
                  <p:embed/>
                  <p:pic>
                    <p:nvPicPr>
                      <p:cNvPr id="0" name="Object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828800"/>
                        <a:ext cx="28479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3" name="Object 1098">
            <a:extLst>
              <a:ext uri="{FF2B5EF4-FFF2-40B4-BE49-F238E27FC236}">
                <a16:creationId xmlns:a16="http://schemas.microsoft.com/office/drawing/2014/main" id="{099F2AB2-32DB-47AF-94E6-926379A16740}"/>
              </a:ext>
            </a:extLst>
          </p:cNvPr>
          <p:cNvGraphicFramePr>
            <a:graphicFrameLocks noChangeAspect="1"/>
          </p:cNvGraphicFramePr>
          <p:nvPr>
            <p:extLst>
              <p:ext uri="{D42A27DB-BD31-4B8C-83A1-F6EECF244321}">
                <p14:modId xmlns:p14="http://schemas.microsoft.com/office/powerpoint/2010/main" val="3572331089"/>
              </p:ext>
            </p:extLst>
          </p:nvPr>
        </p:nvGraphicFramePr>
        <p:xfrm>
          <a:off x="304800" y="1905000"/>
          <a:ext cx="2457450" cy="1552575"/>
        </p:xfrm>
        <a:graphic>
          <a:graphicData uri="http://schemas.openxmlformats.org/presentationml/2006/ole">
            <mc:AlternateContent xmlns:mc="http://schemas.openxmlformats.org/markup-compatibility/2006">
              <mc:Choice xmlns:v="urn:schemas-microsoft-com:vml" Requires="v">
                <p:oleObj spid="_x0000_s62807" r:id="rId9" imgW="2457143" imgH="1552792" progId="Paint.Picture">
                  <p:embed/>
                </p:oleObj>
              </mc:Choice>
              <mc:Fallback>
                <p:oleObj r:id="rId9" imgW="2457143" imgH="1552792" progId="Paint.Picture">
                  <p:embed/>
                  <p:pic>
                    <p:nvPicPr>
                      <p:cNvPr id="0" name="Object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1905000"/>
                        <a:ext cx="2457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2" name="Object 10">
            <a:extLst>
              <a:ext uri="{FF2B5EF4-FFF2-40B4-BE49-F238E27FC236}">
                <a16:creationId xmlns:a16="http://schemas.microsoft.com/office/drawing/2014/main" id="{3E29857D-C5B7-437D-BBC7-ECDB5031E961}"/>
              </a:ext>
            </a:extLst>
          </p:cNvPr>
          <p:cNvGraphicFramePr>
            <a:graphicFrameLocks noChangeAspect="1"/>
          </p:cNvGraphicFramePr>
          <p:nvPr>
            <p:extLst>
              <p:ext uri="{D42A27DB-BD31-4B8C-83A1-F6EECF244321}">
                <p14:modId xmlns:p14="http://schemas.microsoft.com/office/powerpoint/2010/main" val="172340290"/>
              </p:ext>
            </p:extLst>
          </p:nvPr>
        </p:nvGraphicFramePr>
        <p:xfrm>
          <a:off x="779463" y="3996531"/>
          <a:ext cx="1616075" cy="908050"/>
        </p:xfrm>
        <a:graphic>
          <a:graphicData uri="http://schemas.openxmlformats.org/presentationml/2006/ole">
            <mc:AlternateContent xmlns:mc="http://schemas.openxmlformats.org/markup-compatibility/2006">
              <mc:Choice xmlns:v="urn:schemas-microsoft-com:vml" Requires="v">
                <p:oleObj spid="_x0000_s62808" name="Equation" r:id="rId11" imgW="876240" imgH="419040" progId="Equation.DSMT4">
                  <p:embed/>
                </p:oleObj>
              </mc:Choice>
              <mc:Fallback>
                <p:oleObj name="Equation" r:id="rId11" imgW="876240" imgH="419040" progId="Equation.DSMT4">
                  <p:embed/>
                  <p:pic>
                    <p:nvPicPr>
                      <p:cNvPr id="0" name="Object 10"/>
                      <p:cNvPicPr>
                        <a:picLocks noChangeAspect="1" noChangeArrowheads="1"/>
                      </p:cNvPicPr>
                      <p:nvPr/>
                    </p:nvPicPr>
                    <p:blipFill>
                      <a:blip r:embed="rId12"/>
                      <a:srcRect/>
                      <a:stretch>
                        <a:fillRect/>
                      </a:stretch>
                    </p:blipFill>
                    <p:spPr bwMode="auto">
                      <a:xfrm>
                        <a:off x="779463" y="3996531"/>
                        <a:ext cx="161607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11">
            <a:extLst>
              <a:ext uri="{FF2B5EF4-FFF2-40B4-BE49-F238E27FC236}">
                <a16:creationId xmlns:a16="http://schemas.microsoft.com/office/drawing/2014/main" id="{25EA2A71-FC5B-4383-8271-9446D59CB7D8}"/>
              </a:ext>
            </a:extLst>
          </p:cNvPr>
          <p:cNvGraphicFramePr>
            <a:graphicFrameLocks noChangeAspect="1"/>
          </p:cNvGraphicFramePr>
          <p:nvPr>
            <p:extLst>
              <p:ext uri="{D42A27DB-BD31-4B8C-83A1-F6EECF244321}">
                <p14:modId xmlns:p14="http://schemas.microsoft.com/office/powerpoint/2010/main" val="2663685193"/>
              </p:ext>
            </p:extLst>
          </p:nvPr>
        </p:nvGraphicFramePr>
        <p:xfrm>
          <a:off x="3035300" y="3973512"/>
          <a:ext cx="2392363" cy="954088"/>
        </p:xfrm>
        <a:graphic>
          <a:graphicData uri="http://schemas.openxmlformats.org/presentationml/2006/ole">
            <mc:AlternateContent xmlns:mc="http://schemas.openxmlformats.org/markup-compatibility/2006">
              <mc:Choice xmlns:v="urn:schemas-microsoft-com:vml" Requires="v">
                <p:oleObj spid="_x0000_s62809" name="Equation" r:id="rId13" imgW="1358640" imgH="431640" progId="Equation.DSMT4">
                  <p:embed/>
                </p:oleObj>
              </mc:Choice>
              <mc:Fallback>
                <p:oleObj name="Equation" r:id="rId13" imgW="1358640" imgH="431640" progId="Equation.DSMT4">
                  <p:embed/>
                  <p:pic>
                    <p:nvPicPr>
                      <p:cNvPr id="0" name="Object 11"/>
                      <p:cNvPicPr>
                        <a:picLocks noChangeAspect="1" noChangeArrowheads="1"/>
                      </p:cNvPicPr>
                      <p:nvPr/>
                    </p:nvPicPr>
                    <p:blipFill>
                      <a:blip r:embed="rId14"/>
                      <a:srcRect/>
                      <a:stretch>
                        <a:fillRect/>
                      </a:stretch>
                    </p:blipFill>
                    <p:spPr bwMode="auto">
                      <a:xfrm>
                        <a:off x="3035300" y="3973512"/>
                        <a:ext cx="2392363"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12">
            <a:extLst>
              <a:ext uri="{FF2B5EF4-FFF2-40B4-BE49-F238E27FC236}">
                <a16:creationId xmlns:a16="http://schemas.microsoft.com/office/drawing/2014/main" id="{352B7D2D-B5F8-4DF8-8758-B17D3A57BE26}"/>
              </a:ext>
            </a:extLst>
          </p:cNvPr>
          <p:cNvGraphicFramePr>
            <a:graphicFrameLocks noChangeAspect="1"/>
          </p:cNvGraphicFramePr>
          <p:nvPr>
            <p:extLst>
              <p:ext uri="{D42A27DB-BD31-4B8C-83A1-F6EECF244321}">
                <p14:modId xmlns:p14="http://schemas.microsoft.com/office/powerpoint/2010/main" val="3518866305"/>
              </p:ext>
            </p:extLst>
          </p:nvPr>
        </p:nvGraphicFramePr>
        <p:xfrm>
          <a:off x="6332538" y="3996531"/>
          <a:ext cx="2278062" cy="908050"/>
        </p:xfrm>
        <a:graphic>
          <a:graphicData uri="http://schemas.openxmlformats.org/presentationml/2006/ole">
            <mc:AlternateContent xmlns:mc="http://schemas.openxmlformats.org/markup-compatibility/2006">
              <mc:Choice xmlns:v="urn:schemas-microsoft-com:vml" Requires="v">
                <p:oleObj spid="_x0000_s62810" name="Equation" r:id="rId15" imgW="1091880" imgH="419040" progId="Equation.DSMT4">
                  <p:embed/>
                </p:oleObj>
              </mc:Choice>
              <mc:Fallback>
                <p:oleObj name="Equation" r:id="rId15" imgW="1091880" imgH="419040" progId="Equation.DSMT4">
                  <p:embed/>
                  <p:pic>
                    <p:nvPicPr>
                      <p:cNvPr id="0" name="Object 12"/>
                      <p:cNvPicPr>
                        <a:picLocks noChangeAspect="1" noChangeArrowheads="1"/>
                      </p:cNvPicPr>
                      <p:nvPr/>
                    </p:nvPicPr>
                    <p:blipFill>
                      <a:blip r:embed="rId16"/>
                      <a:srcRect/>
                      <a:stretch>
                        <a:fillRect/>
                      </a:stretch>
                    </p:blipFill>
                    <p:spPr bwMode="auto">
                      <a:xfrm>
                        <a:off x="6332538" y="3996531"/>
                        <a:ext cx="2278062" cy="908050"/>
                      </a:xfrm>
                      <a:prstGeom prst="rect">
                        <a:avLst/>
                      </a:prstGeom>
                      <a:noFill/>
                      <a:ln>
                        <a:noFill/>
                      </a:ln>
                      <a:effectLst/>
                      <a:extLst/>
                    </p:spPr>
                  </p:pic>
                </p:oleObj>
              </mc:Fallback>
            </mc:AlternateContent>
          </a:graphicData>
        </a:graphic>
      </p:graphicFrame>
      <p:graphicFrame>
        <p:nvGraphicFramePr>
          <p:cNvPr id="74765" name="Object 13">
            <a:extLst>
              <a:ext uri="{FF2B5EF4-FFF2-40B4-BE49-F238E27FC236}">
                <a16:creationId xmlns:a16="http://schemas.microsoft.com/office/drawing/2014/main" id="{5264211F-9A21-4E10-84E8-430AA2FE4E09}"/>
              </a:ext>
            </a:extLst>
          </p:cNvPr>
          <p:cNvGraphicFramePr>
            <a:graphicFrameLocks noChangeAspect="1"/>
          </p:cNvGraphicFramePr>
          <p:nvPr>
            <p:extLst>
              <p:ext uri="{D42A27DB-BD31-4B8C-83A1-F6EECF244321}">
                <p14:modId xmlns:p14="http://schemas.microsoft.com/office/powerpoint/2010/main" val="2914237892"/>
              </p:ext>
            </p:extLst>
          </p:nvPr>
        </p:nvGraphicFramePr>
        <p:xfrm>
          <a:off x="2571750" y="5448300"/>
          <a:ext cx="2827338" cy="952500"/>
        </p:xfrm>
        <a:graphic>
          <a:graphicData uri="http://schemas.openxmlformats.org/presentationml/2006/ole">
            <mc:AlternateContent xmlns:mc="http://schemas.openxmlformats.org/markup-compatibility/2006">
              <mc:Choice xmlns:v="urn:schemas-microsoft-com:vml" Requires="v">
                <p:oleObj spid="_x0000_s62811" name="Equation" r:id="rId17" imgW="1638000" imgH="431640" progId="Equation.DSMT4">
                  <p:embed/>
                </p:oleObj>
              </mc:Choice>
              <mc:Fallback>
                <p:oleObj name="Equation" r:id="rId17" imgW="1638000" imgH="431640" progId="Equation.DSMT4">
                  <p:embed/>
                  <p:pic>
                    <p:nvPicPr>
                      <p:cNvPr id="0" name="Object 13"/>
                      <p:cNvPicPr>
                        <a:picLocks noChangeAspect="1" noChangeArrowheads="1"/>
                      </p:cNvPicPr>
                      <p:nvPr/>
                    </p:nvPicPr>
                    <p:blipFill>
                      <a:blip r:embed="rId18"/>
                      <a:srcRect/>
                      <a:stretch>
                        <a:fillRect/>
                      </a:stretch>
                    </p:blipFill>
                    <p:spPr bwMode="auto">
                      <a:xfrm>
                        <a:off x="2571750" y="5448300"/>
                        <a:ext cx="28273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6" name="Object 14">
            <a:extLst>
              <a:ext uri="{FF2B5EF4-FFF2-40B4-BE49-F238E27FC236}">
                <a16:creationId xmlns:a16="http://schemas.microsoft.com/office/drawing/2014/main" id="{08DCA819-0E31-4E94-ADA7-1D6226F28146}"/>
              </a:ext>
            </a:extLst>
          </p:cNvPr>
          <p:cNvGraphicFramePr>
            <a:graphicFrameLocks noChangeAspect="1"/>
          </p:cNvGraphicFramePr>
          <p:nvPr>
            <p:extLst>
              <p:ext uri="{D42A27DB-BD31-4B8C-83A1-F6EECF244321}">
                <p14:modId xmlns:p14="http://schemas.microsoft.com/office/powerpoint/2010/main" val="1620557007"/>
              </p:ext>
            </p:extLst>
          </p:nvPr>
        </p:nvGraphicFramePr>
        <p:xfrm>
          <a:off x="6021388" y="5448300"/>
          <a:ext cx="2846387" cy="952500"/>
        </p:xfrm>
        <a:graphic>
          <a:graphicData uri="http://schemas.openxmlformats.org/presentationml/2006/ole">
            <mc:AlternateContent xmlns:mc="http://schemas.openxmlformats.org/markup-compatibility/2006">
              <mc:Choice xmlns:v="urn:schemas-microsoft-com:vml" Requires="v">
                <p:oleObj spid="_x0000_s62812" name="Equation" r:id="rId19" imgW="1638000" imgH="431640" progId="Equation.DSMT4">
                  <p:embed/>
                </p:oleObj>
              </mc:Choice>
              <mc:Fallback>
                <p:oleObj name="Equation" r:id="rId19" imgW="1638000" imgH="431640" progId="Equation.DSMT4">
                  <p:embed/>
                  <p:pic>
                    <p:nvPicPr>
                      <p:cNvPr id="0" name="Object 14"/>
                      <p:cNvPicPr>
                        <a:picLocks noChangeAspect="1" noChangeArrowheads="1"/>
                      </p:cNvPicPr>
                      <p:nvPr/>
                    </p:nvPicPr>
                    <p:blipFill>
                      <a:blip r:embed="rId20"/>
                      <a:srcRect/>
                      <a:stretch>
                        <a:fillRect/>
                      </a:stretch>
                    </p:blipFill>
                    <p:spPr bwMode="auto">
                      <a:xfrm>
                        <a:off x="6021388" y="5448300"/>
                        <a:ext cx="2846387"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animEffect transition="in" filter="box(in)">
                                      <p:cBhvr>
                                        <p:cTn id="7" dur="500"/>
                                        <p:tgtEl>
                                          <p:spTgt spid="747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box(in)">
                                      <p:cBhvr>
                                        <p:cTn id="12" dur="500"/>
                                        <p:tgtEl>
                                          <p:spTgt spid="747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4763"/>
                                        </p:tgtEl>
                                        <p:attrNameLst>
                                          <p:attrName>style.visibility</p:attrName>
                                        </p:attrNameLst>
                                      </p:cBhvr>
                                      <p:to>
                                        <p:strVal val="visible"/>
                                      </p:to>
                                    </p:set>
                                    <p:animEffect transition="in" filter="box(in)">
                                      <p:cBhvr>
                                        <p:cTn id="17" dur="500"/>
                                        <p:tgtEl>
                                          <p:spTgt spid="747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4764"/>
                                        </p:tgtEl>
                                        <p:attrNameLst>
                                          <p:attrName>style.visibility</p:attrName>
                                        </p:attrNameLst>
                                      </p:cBhvr>
                                      <p:to>
                                        <p:strVal val="visible"/>
                                      </p:to>
                                    </p:set>
                                    <p:animEffect transition="in" filter="box(in)">
                                      <p:cBhvr>
                                        <p:cTn id="22" dur="500"/>
                                        <p:tgtEl>
                                          <p:spTgt spid="74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4756">
                                            <p:txEl>
                                              <p:pRg st="0" end="0"/>
                                            </p:txEl>
                                          </p:spTgt>
                                        </p:tgtEl>
                                        <p:attrNameLst>
                                          <p:attrName>style.visibility</p:attrName>
                                        </p:attrNameLst>
                                      </p:cBhvr>
                                      <p:to>
                                        <p:strVal val="visible"/>
                                      </p:to>
                                    </p:set>
                                    <p:animEffect transition="in" filter="box(in)">
                                      <p:cBhvr>
                                        <p:cTn id="27" dur="500"/>
                                        <p:tgtEl>
                                          <p:spTgt spid="7475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4757"/>
                                        </p:tgtEl>
                                        <p:attrNameLst>
                                          <p:attrName>style.visibility</p:attrName>
                                        </p:attrNameLst>
                                      </p:cBhvr>
                                      <p:to>
                                        <p:strVal val="visible"/>
                                      </p:to>
                                    </p:set>
                                    <p:animEffect transition="in" filter="box(in)">
                                      <p:cBhvr>
                                        <p:cTn id="32" dur="500"/>
                                        <p:tgtEl>
                                          <p:spTgt spid="747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4765"/>
                                        </p:tgtEl>
                                        <p:attrNameLst>
                                          <p:attrName>style.visibility</p:attrName>
                                        </p:attrNameLst>
                                      </p:cBhvr>
                                      <p:to>
                                        <p:strVal val="visible"/>
                                      </p:to>
                                    </p:set>
                                    <p:animEffect transition="in" filter="box(in)">
                                      <p:cBhvr>
                                        <p:cTn id="37" dur="500"/>
                                        <p:tgtEl>
                                          <p:spTgt spid="747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4766"/>
                                        </p:tgtEl>
                                        <p:attrNameLst>
                                          <p:attrName>style.visibility</p:attrName>
                                        </p:attrNameLst>
                                      </p:cBhvr>
                                      <p:to>
                                        <p:strVal val="visible"/>
                                      </p:to>
                                    </p:set>
                                    <p:animEffect transition="in" filter="box(in)">
                                      <p:cBhvr>
                                        <p:cTn id="42"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autoUpdateAnimBg="0"/>
      <p:bldP spid="7475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9" name="Group 3">
            <a:extLst>
              <a:ext uri="{FF2B5EF4-FFF2-40B4-BE49-F238E27FC236}">
                <a16:creationId xmlns:a16="http://schemas.microsoft.com/office/drawing/2014/main" id="{F6BD78A8-7914-405B-88C5-EB5F589CC615}"/>
              </a:ext>
            </a:extLst>
          </p:cNvPr>
          <p:cNvGraphicFramePr>
            <a:graphicFrameLocks noGrp="1"/>
          </p:cNvGraphicFramePr>
          <p:nvPr>
            <p:extLst>
              <p:ext uri="{D42A27DB-BD31-4B8C-83A1-F6EECF244321}">
                <p14:modId xmlns:p14="http://schemas.microsoft.com/office/powerpoint/2010/main" val="1505004234"/>
              </p:ext>
            </p:extLst>
          </p:nvPr>
        </p:nvGraphicFramePr>
        <p:xfrm>
          <a:off x="381000" y="1295400"/>
          <a:ext cx="8305800" cy="3178797"/>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558666">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dirty="0">
                          <a:ln>
                            <a:noFill/>
                          </a:ln>
                          <a:solidFill>
                            <a:srgbClr val="FFFF00"/>
                          </a:solidFill>
                          <a:effectLst/>
                          <a:latin typeface="+mn-ea"/>
                          <a:ea typeface="+mn-ea"/>
                        </a:rPr>
                        <a:t>结构图</a:t>
                      </a:r>
                      <a:endParaRPr kumimoji="0" lang="zh-CN" altLang="zh-CN" sz="2800" b="0" i="0" u="none" strike="noStrike" cap="none" normalizeH="0" baseline="0" dirty="0">
                        <a:ln>
                          <a:noFill/>
                        </a:ln>
                        <a:solidFill>
                          <a:srgbClr val="FFFF00"/>
                        </a:solidFill>
                        <a:effectLst/>
                        <a:latin typeface="+mn-ea"/>
                        <a:ea typeface="+mn-ea"/>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(a)</a:t>
                      </a:r>
                      <a:endParaRPr kumimoji="0" lang="en-US"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(b)</a:t>
                      </a:r>
                      <a:endParaRPr kumimoji="0" lang="en-US"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(c)</a:t>
                      </a:r>
                      <a:endParaRPr kumimoji="0" lang="en-US"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7734">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闭环传函</a:t>
                      </a: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0402">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dirty="0">
                          <a:ln>
                            <a:noFill/>
                          </a:ln>
                          <a:solidFill>
                            <a:srgbClr val="FFFF00"/>
                          </a:solidFill>
                          <a:effectLst/>
                          <a:latin typeface="+mn-ea"/>
                          <a:ea typeface="+mn-ea"/>
                        </a:rPr>
                        <a:t>闭环零点</a:t>
                      </a:r>
                      <a:endParaRPr kumimoji="0" lang="zh-CN" altLang="zh-CN" sz="2800" b="0" i="0" u="none" strike="noStrike" cap="none" normalizeH="0" baseline="0" dirty="0">
                        <a:ln>
                          <a:noFill/>
                        </a:ln>
                        <a:solidFill>
                          <a:srgbClr val="FFFF00"/>
                        </a:solidFill>
                        <a:effectLst/>
                        <a:latin typeface="+mn-ea"/>
                        <a:ea typeface="+mn-ea"/>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无</a:t>
                      </a: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无</a:t>
                      </a: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a:t>
                      </a:r>
                      <a:r>
                        <a:rPr kumimoji="0" lang="en-US" altLang="zh-CN" sz="2400" b="1" i="0" u="none" strike="noStrike" cap="none" normalizeH="0" baseline="0">
                          <a:ln>
                            <a:noFill/>
                          </a:ln>
                          <a:solidFill>
                            <a:srgbClr val="FFFF00"/>
                          </a:solidFill>
                          <a:effectLst/>
                          <a:latin typeface="+mn-ea"/>
                          <a:ea typeface="+mn-ea"/>
                        </a:rPr>
                        <a:t>4.63</a:t>
                      </a:r>
                      <a:endParaRPr kumimoji="0" lang="en-US"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1995">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rgbClr val="FFFF00"/>
                          </a:solidFill>
                          <a:effectLst/>
                          <a:latin typeface="+mn-ea"/>
                          <a:ea typeface="+mn-ea"/>
                        </a:rPr>
                        <a:t>闭环极点</a:t>
                      </a:r>
                      <a:endParaRPr kumimoji="0" lang="zh-CN" altLang="en-US" sz="2800" b="0" i="0" u="none" strike="noStrike" cap="none" normalizeH="0" baseline="0" dirty="0">
                        <a:ln>
                          <a:noFill/>
                        </a:ln>
                        <a:solidFill>
                          <a:srgbClr val="FFFF00"/>
                        </a:solidFill>
                        <a:effectLst/>
                        <a:latin typeface="+mn-ea"/>
                        <a:ea typeface="+mn-ea"/>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dirty="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dirty="0">
                        <a:ln>
                          <a:noFill/>
                        </a:ln>
                        <a:solidFill>
                          <a:srgbClr val="FFFF00"/>
                        </a:solidFill>
                        <a:effectLst/>
                        <a:latin typeface="+mn-ea"/>
                        <a:ea typeface="+mn-ea"/>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3518" name="Object 30">
            <a:extLst>
              <a:ext uri="{FF2B5EF4-FFF2-40B4-BE49-F238E27FC236}">
                <a16:creationId xmlns:a16="http://schemas.microsoft.com/office/drawing/2014/main" id="{76265CDD-34D2-421D-BB45-5D85C1A5BF74}"/>
              </a:ext>
            </a:extLst>
          </p:cNvPr>
          <p:cNvGraphicFramePr>
            <a:graphicFrameLocks noChangeAspect="1"/>
          </p:cNvGraphicFramePr>
          <p:nvPr>
            <p:extLst>
              <p:ext uri="{D42A27DB-BD31-4B8C-83A1-F6EECF244321}">
                <p14:modId xmlns:p14="http://schemas.microsoft.com/office/powerpoint/2010/main" val="2035745693"/>
              </p:ext>
            </p:extLst>
          </p:nvPr>
        </p:nvGraphicFramePr>
        <p:xfrm>
          <a:off x="2362200" y="2050256"/>
          <a:ext cx="1149350" cy="782638"/>
        </p:xfrm>
        <a:graphic>
          <a:graphicData uri="http://schemas.openxmlformats.org/presentationml/2006/ole">
            <mc:AlternateContent xmlns:mc="http://schemas.openxmlformats.org/markup-compatibility/2006">
              <mc:Choice xmlns:v="urn:schemas-microsoft-com:vml" Requires="v">
                <p:oleObj spid="_x0000_s63768" name="Equation" r:id="rId3" imgW="672840" imgH="393480" progId="Equation.DSMT4">
                  <p:embed/>
                </p:oleObj>
              </mc:Choice>
              <mc:Fallback>
                <p:oleObj name="Equation" r:id="rId3" imgW="672840" imgH="393480" progId="Equation.DSMT4">
                  <p:embed/>
                  <p:pic>
                    <p:nvPicPr>
                      <p:cNvPr id="0" name="Object 30"/>
                      <p:cNvPicPr>
                        <a:picLocks noChangeAspect="1" noChangeArrowheads="1"/>
                      </p:cNvPicPr>
                      <p:nvPr/>
                    </p:nvPicPr>
                    <p:blipFill>
                      <a:blip r:embed="rId4"/>
                      <a:srcRect/>
                      <a:stretch>
                        <a:fillRect/>
                      </a:stretch>
                    </p:blipFill>
                    <p:spPr bwMode="auto">
                      <a:xfrm>
                        <a:off x="2362200" y="2050256"/>
                        <a:ext cx="114935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9" name="Object 31">
            <a:extLst>
              <a:ext uri="{FF2B5EF4-FFF2-40B4-BE49-F238E27FC236}">
                <a16:creationId xmlns:a16="http://schemas.microsoft.com/office/drawing/2014/main" id="{4F6887F8-0018-4CAE-A15C-21D9C7A30F38}"/>
              </a:ext>
            </a:extLst>
          </p:cNvPr>
          <p:cNvGraphicFramePr>
            <a:graphicFrameLocks noChangeAspect="1"/>
          </p:cNvGraphicFramePr>
          <p:nvPr>
            <p:extLst>
              <p:ext uri="{D42A27DB-BD31-4B8C-83A1-F6EECF244321}">
                <p14:modId xmlns:p14="http://schemas.microsoft.com/office/powerpoint/2010/main" val="524230157"/>
              </p:ext>
            </p:extLst>
          </p:nvPr>
        </p:nvGraphicFramePr>
        <p:xfrm>
          <a:off x="3922713" y="2002632"/>
          <a:ext cx="1706562" cy="877887"/>
        </p:xfrm>
        <a:graphic>
          <a:graphicData uri="http://schemas.openxmlformats.org/presentationml/2006/ole">
            <mc:AlternateContent xmlns:mc="http://schemas.openxmlformats.org/markup-compatibility/2006">
              <mc:Choice xmlns:v="urn:schemas-microsoft-com:vml" Requires="v">
                <p:oleObj spid="_x0000_s63769" name="Equation" r:id="rId5" imgW="939600" imgH="393480" progId="Equation.DSMT4">
                  <p:embed/>
                </p:oleObj>
              </mc:Choice>
              <mc:Fallback>
                <p:oleObj name="Equation" r:id="rId5" imgW="939600" imgH="393480" progId="Equation.DSMT4">
                  <p:embed/>
                  <p:pic>
                    <p:nvPicPr>
                      <p:cNvPr id="0" name="Object 31"/>
                      <p:cNvPicPr>
                        <a:picLocks noChangeAspect="1" noChangeArrowheads="1"/>
                      </p:cNvPicPr>
                      <p:nvPr/>
                    </p:nvPicPr>
                    <p:blipFill>
                      <a:blip r:embed="rId6"/>
                      <a:srcRect/>
                      <a:stretch>
                        <a:fillRect/>
                      </a:stretch>
                    </p:blipFill>
                    <p:spPr bwMode="auto">
                      <a:xfrm>
                        <a:off x="3922713" y="2002632"/>
                        <a:ext cx="1706562"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0" name="Object 32">
            <a:extLst>
              <a:ext uri="{FF2B5EF4-FFF2-40B4-BE49-F238E27FC236}">
                <a16:creationId xmlns:a16="http://schemas.microsoft.com/office/drawing/2014/main" id="{AEF655C6-3071-463E-B369-1018232D0DF6}"/>
              </a:ext>
            </a:extLst>
          </p:cNvPr>
          <p:cNvGraphicFramePr>
            <a:graphicFrameLocks noChangeAspect="1"/>
          </p:cNvGraphicFramePr>
          <p:nvPr>
            <p:extLst>
              <p:ext uri="{D42A27DB-BD31-4B8C-83A1-F6EECF244321}">
                <p14:modId xmlns:p14="http://schemas.microsoft.com/office/powerpoint/2010/main" val="1969866220"/>
              </p:ext>
            </p:extLst>
          </p:nvPr>
        </p:nvGraphicFramePr>
        <p:xfrm>
          <a:off x="6096000" y="1987550"/>
          <a:ext cx="2362200" cy="908050"/>
        </p:xfrm>
        <a:graphic>
          <a:graphicData uri="http://schemas.openxmlformats.org/presentationml/2006/ole">
            <mc:AlternateContent xmlns:mc="http://schemas.openxmlformats.org/markup-compatibility/2006">
              <mc:Choice xmlns:v="urn:schemas-microsoft-com:vml" Requires="v">
                <p:oleObj spid="_x0000_s63770" name="Equation" r:id="rId7" imgW="1346040" imgH="419040" progId="Equation.DSMT4">
                  <p:embed/>
                </p:oleObj>
              </mc:Choice>
              <mc:Fallback>
                <p:oleObj name="Equation" r:id="rId7" imgW="1346040" imgH="419040" progId="Equation.DSMT4">
                  <p:embed/>
                  <p:pic>
                    <p:nvPicPr>
                      <p:cNvPr id="0" name="Object 32"/>
                      <p:cNvPicPr>
                        <a:picLocks noChangeAspect="1" noChangeArrowheads="1"/>
                      </p:cNvPicPr>
                      <p:nvPr/>
                    </p:nvPicPr>
                    <p:blipFill>
                      <a:blip r:embed="rId8"/>
                      <a:srcRect/>
                      <a:stretch>
                        <a:fillRect/>
                      </a:stretch>
                    </p:blipFill>
                    <p:spPr bwMode="auto">
                      <a:xfrm>
                        <a:off x="6096000" y="1987550"/>
                        <a:ext cx="23622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1" name="Object 33">
            <a:extLst>
              <a:ext uri="{FF2B5EF4-FFF2-40B4-BE49-F238E27FC236}">
                <a16:creationId xmlns:a16="http://schemas.microsoft.com/office/drawing/2014/main" id="{99296391-AE2F-45AF-8C36-4145E5D68F0E}"/>
              </a:ext>
            </a:extLst>
          </p:cNvPr>
          <p:cNvGraphicFramePr>
            <a:graphicFrameLocks noChangeAspect="1"/>
          </p:cNvGraphicFramePr>
          <p:nvPr>
            <p:extLst>
              <p:ext uri="{D42A27DB-BD31-4B8C-83A1-F6EECF244321}">
                <p14:modId xmlns:p14="http://schemas.microsoft.com/office/powerpoint/2010/main" val="2524318769"/>
              </p:ext>
            </p:extLst>
          </p:nvPr>
        </p:nvGraphicFramePr>
        <p:xfrm>
          <a:off x="2133600" y="3804444"/>
          <a:ext cx="1524000" cy="460374"/>
        </p:xfrm>
        <a:graphic>
          <a:graphicData uri="http://schemas.openxmlformats.org/presentationml/2006/ole">
            <mc:AlternateContent xmlns:mc="http://schemas.openxmlformats.org/markup-compatibility/2006">
              <mc:Choice xmlns:v="urn:schemas-microsoft-com:vml" Requires="v">
                <p:oleObj spid="_x0000_s63771" name="Equation" r:id="rId9" imgW="799920" imgH="203040" progId="Equation.DSMT4">
                  <p:embed/>
                </p:oleObj>
              </mc:Choice>
              <mc:Fallback>
                <p:oleObj name="Equation" r:id="rId9" imgW="799920" imgH="203040" progId="Equation.DSMT4">
                  <p:embed/>
                  <p:pic>
                    <p:nvPicPr>
                      <p:cNvPr id="0" name="Object 33"/>
                      <p:cNvPicPr>
                        <a:picLocks noChangeAspect="1" noChangeArrowheads="1"/>
                      </p:cNvPicPr>
                      <p:nvPr/>
                    </p:nvPicPr>
                    <p:blipFill>
                      <a:blip r:embed="rId10"/>
                      <a:srcRect/>
                      <a:stretch>
                        <a:fillRect/>
                      </a:stretch>
                    </p:blipFill>
                    <p:spPr bwMode="auto">
                      <a:xfrm>
                        <a:off x="2133600" y="3804444"/>
                        <a:ext cx="1524000" cy="460374"/>
                      </a:xfrm>
                      <a:prstGeom prst="rect">
                        <a:avLst/>
                      </a:prstGeom>
                      <a:noFill/>
                      <a:ln>
                        <a:noFill/>
                      </a:ln>
                      <a:effectLst/>
                      <a:extLst/>
                    </p:spPr>
                  </p:pic>
                </p:oleObj>
              </mc:Fallback>
            </mc:AlternateContent>
          </a:graphicData>
        </a:graphic>
      </p:graphicFrame>
      <p:graphicFrame>
        <p:nvGraphicFramePr>
          <p:cNvPr id="63522" name="Object 34">
            <a:extLst>
              <a:ext uri="{FF2B5EF4-FFF2-40B4-BE49-F238E27FC236}">
                <a16:creationId xmlns:a16="http://schemas.microsoft.com/office/drawing/2014/main" id="{B52BF626-D1D3-4E0C-9B22-FD71C0C6EF60}"/>
              </a:ext>
            </a:extLst>
          </p:cNvPr>
          <p:cNvGraphicFramePr>
            <a:graphicFrameLocks noChangeAspect="1"/>
          </p:cNvGraphicFramePr>
          <p:nvPr>
            <p:extLst>
              <p:ext uri="{D42A27DB-BD31-4B8C-83A1-F6EECF244321}">
                <p14:modId xmlns:p14="http://schemas.microsoft.com/office/powerpoint/2010/main" val="2770128126"/>
              </p:ext>
            </p:extLst>
          </p:nvPr>
        </p:nvGraphicFramePr>
        <p:xfrm>
          <a:off x="3987800" y="3806428"/>
          <a:ext cx="1549400" cy="456407"/>
        </p:xfrm>
        <a:graphic>
          <a:graphicData uri="http://schemas.openxmlformats.org/presentationml/2006/ole">
            <mc:AlternateContent xmlns:mc="http://schemas.openxmlformats.org/markup-compatibility/2006">
              <mc:Choice xmlns:v="urn:schemas-microsoft-com:vml" Requires="v">
                <p:oleObj spid="_x0000_s63772" name="Equation" r:id="rId11" imgW="876240" imgH="203040" progId="Equation.DSMT4">
                  <p:embed/>
                </p:oleObj>
              </mc:Choice>
              <mc:Fallback>
                <p:oleObj name="Equation" r:id="rId11" imgW="876240" imgH="203040" progId="Equation.DSMT4">
                  <p:embed/>
                  <p:pic>
                    <p:nvPicPr>
                      <p:cNvPr id="0" name="Object 34"/>
                      <p:cNvPicPr>
                        <a:picLocks noChangeAspect="1" noChangeArrowheads="1"/>
                      </p:cNvPicPr>
                      <p:nvPr/>
                    </p:nvPicPr>
                    <p:blipFill>
                      <a:blip r:embed="rId12"/>
                      <a:srcRect/>
                      <a:stretch>
                        <a:fillRect/>
                      </a:stretch>
                    </p:blipFill>
                    <p:spPr bwMode="auto">
                      <a:xfrm>
                        <a:off x="3987800" y="3806428"/>
                        <a:ext cx="1549400" cy="456407"/>
                      </a:xfrm>
                      <a:prstGeom prst="rect">
                        <a:avLst/>
                      </a:prstGeom>
                      <a:noFill/>
                      <a:ln>
                        <a:noFill/>
                      </a:ln>
                      <a:effectLst/>
                      <a:extLst/>
                    </p:spPr>
                  </p:pic>
                </p:oleObj>
              </mc:Fallback>
            </mc:AlternateContent>
          </a:graphicData>
        </a:graphic>
      </p:graphicFrame>
      <p:graphicFrame>
        <p:nvGraphicFramePr>
          <p:cNvPr id="63523" name="Object 35">
            <a:extLst>
              <a:ext uri="{FF2B5EF4-FFF2-40B4-BE49-F238E27FC236}">
                <a16:creationId xmlns:a16="http://schemas.microsoft.com/office/drawing/2014/main" id="{EBAB5CA6-8C86-4F93-9311-D62EF5BF7797}"/>
              </a:ext>
            </a:extLst>
          </p:cNvPr>
          <p:cNvGraphicFramePr>
            <a:graphicFrameLocks noChangeAspect="1"/>
          </p:cNvGraphicFramePr>
          <p:nvPr>
            <p:extLst>
              <p:ext uri="{D42A27DB-BD31-4B8C-83A1-F6EECF244321}">
                <p14:modId xmlns:p14="http://schemas.microsoft.com/office/powerpoint/2010/main" val="1254382109"/>
              </p:ext>
            </p:extLst>
          </p:nvPr>
        </p:nvGraphicFramePr>
        <p:xfrm>
          <a:off x="6477000" y="3802063"/>
          <a:ext cx="1820863" cy="465137"/>
        </p:xfrm>
        <a:graphic>
          <a:graphicData uri="http://schemas.openxmlformats.org/presentationml/2006/ole">
            <mc:AlternateContent xmlns:mc="http://schemas.openxmlformats.org/markup-compatibility/2006">
              <mc:Choice xmlns:v="urn:schemas-microsoft-com:vml" Requires="v">
                <p:oleObj spid="_x0000_s63773" name="Equation" r:id="rId13" imgW="876240" imgH="203040" progId="Equation.DSMT4">
                  <p:embed/>
                </p:oleObj>
              </mc:Choice>
              <mc:Fallback>
                <p:oleObj name="Equation" r:id="rId13" imgW="876240" imgH="203040" progId="Equation.DSMT4">
                  <p:embed/>
                  <p:pic>
                    <p:nvPicPr>
                      <p:cNvPr id="0" name="Object 35"/>
                      <p:cNvPicPr>
                        <a:picLocks noChangeAspect="1" noChangeArrowheads="1"/>
                      </p:cNvPicPr>
                      <p:nvPr/>
                    </p:nvPicPr>
                    <p:blipFill>
                      <a:blip r:embed="rId14"/>
                      <a:srcRect/>
                      <a:stretch>
                        <a:fillRect/>
                      </a:stretch>
                    </p:blipFill>
                    <p:spPr bwMode="auto">
                      <a:xfrm>
                        <a:off x="6477000" y="3802063"/>
                        <a:ext cx="1820863" cy="465137"/>
                      </a:xfrm>
                      <a:prstGeom prst="rect">
                        <a:avLst/>
                      </a:prstGeom>
                      <a:noFill/>
                      <a:ln>
                        <a:noFill/>
                      </a:ln>
                      <a:effectLst/>
                      <a:extLst/>
                    </p:spPr>
                  </p:pic>
                </p:oleObj>
              </mc:Fallback>
            </mc:AlternateContent>
          </a:graphicData>
        </a:graphic>
      </p:graphicFrame>
      <p:sp>
        <p:nvSpPr>
          <p:cNvPr id="63524" name="Rectangle 53">
            <a:extLst>
              <a:ext uri="{FF2B5EF4-FFF2-40B4-BE49-F238E27FC236}">
                <a16:creationId xmlns:a16="http://schemas.microsoft.com/office/drawing/2014/main" id="{33CA672C-8C40-4464-947D-FE070F6398EB}"/>
              </a:ext>
            </a:extLst>
          </p:cNvPr>
          <p:cNvSpPr>
            <a:spLocks noChangeArrowheads="1"/>
          </p:cNvSpPr>
          <p:nvPr/>
        </p:nvSpPr>
        <p:spPr bwMode="auto">
          <a:xfrm>
            <a:off x="2286000" y="6937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dirty="0">
                <a:latin typeface="+mn-ea"/>
                <a:ea typeface="+mn-ea"/>
                <a:cs typeface="楷体_GB2312"/>
              </a:rPr>
              <a:t>典型二阶</a:t>
            </a:r>
          </a:p>
        </p:txBody>
      </p:sp>
      <p:sp>
        <p:nvSpPr>
          <p:cNvPr id="63525" name="Rectangle 54">
            <a:extLst>
              <a:ext uri="{FF2B5EF4-FFF2-40B4-BE49-F238E27FC236}">
                <a16:creationId xmlns:a16="http://schemas.microsoft.com/office/drawing/2014/main" id="{78A19E77-D95D-4AAD-8995-9DE24CE3A868}"/>
              </a:ext>
            </a:extLst>
          </p:cNvPr>
          <p:cNvSpPr>
            <a:spLocks noChangeArrowheads="1"/>
          </p:cNvSpPr>
          <p:nvPr/>
        </p:nvSpPr>
        <p:spPr bwMode="auto">
          <a:xfrm>
            <a:off x="4267200" y="6937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a:latin typeface="+mn-ea"/>
                <a:ea typeface="+mn-ea"/>
                <a:cs typeface="楷体_GB2312"/>
              </a:rPr>
              <a:t>速度反馈</a:t>
            </a:r>
          </a:p>
        </p:txBody>
      </p:sp>
      <p:sp>
        <p:nvSpPr>
          <p:cNvPr id="63526" name="Rectangle 55">
            <a:extLst>
              <a:ext uri="{FF2B5EF4-FFF2-40B4-BE49-F238E27FC236}">
                <a16:creationId xmlns:a16="http://schemas.microsoft.com/office/drawing/2014/main" id="{F09D3F71-63C7-494C-9EC7-DAA005C330B3}"/>
              </a:ext>
            </a:extLst>
          </p:cNvPr>
          <p:cNvSpPr>
            <a:spLocks noChangeArrowheads="1"/>
          </p:cNvSpPr>
          <p:nvPr/>
        </p:nvSpPr>
        <p:spPr bwMode="auto">
          <a:xfrm>
            <a:off x="6705600" y="7096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a:latin typeface="+mn-ea"/>
                <a:ea typeface="+mn-ea"/>
                <a:cs typeface="楷体_GB2312"/>
              </a:rPr>
              <a:t>比例微分</a:t>
            </a:r>
          </a:p>
        </p:txBody>
      </p:sp>
      <p:graphicFrame>
        <p:nvGraphicFramePr>
          <p:cNvPr id="75816" name="Group 40">
            <a:extLst>
              <a:ext uri="{FF2B5EF4-FFF2-40B4-BE49-F238E27FC236}">
                <a16:creationId xmlns:a16="http://schemas.microsoft.com/office/drawing/2014/main" id="{E0B6D9F7-58B4-4756-8969-5C98042D8172}"/>
              </a:ext>
            </a:extLst>
          </p:cNvPr>
          <p:cNvGraphicFramePr>
            <a:graphicFrameLocks noGrp="1"/>
          </p:cNvGraphicFramePr>
          <p:nvPr>
            <p:extLst>
              <p:ext uri="{D42A27DB-BD31-4B8C-83A1-F6EECF244321}">
                <p14:modId xmlns:p14="http://schemas.microsoft.com/office/powerpoint/2010/main" val="398010065"/>
              </p:ext>
            </p:extLst>
          </p:nvPr>
        </p:nvGraphicFramePr>
        <p:xfrm>
          <a:off x="381000" y="5029200"/>
          <a:ext cx="8305800" cy="4572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45720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参数</a:t>
                      </a:r>
                      <a:r>
                        <a:rPr kumimoji="0" lang="en-US" altLang="zh-CN" sz="2400" b="1" i="0" u="none" strike="noStrike" cap="none" normalizeH="0" baseline="0">
                          <a:ln>
                            <a:noFill/>
                          </a:ln>
                          <a:solidFill>
                            <a:srgbClr val="FFFF00"/>
                          </a:solidFill>
                          <a:effectLst/>
                          <a:latin typeface="+mn-ea"/>
                          <a:ea typeface="+mn-ea"/>
                        </a:rPr>
                        <a:t>z</a:t>
                      </a:r>
                      <a:endParaRPr kumimoji="0" lang="en-US" altLang="zh-CN" sz="2800" b="0" i="0" u="none" strike="noStrike" cap="none" normalizeH="0" baseline="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0.158</a:t>
                      </a:r>
                      <a:endParaRPr kumimoji="0" lang="en-US" altLang="zh-CN" sz="2800" b="0"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0.5</a:t>
                      </a:r>
                      <a:endParaRPr kumimoji="0" lang="en-US" altLang="zh-CN" sz="2800" b="0"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rgbClr val="FFFF00"/>
                          </a:solidFill>
                          <a:effectLst/>
                          <a:latin typeface="+mn-ea"/>
                          <a:ea typeface="+mn-ea"/>
                        </a:rPr>
                        <a:t>0.5</a:t>
                      </a:r>
                      <a:endParaRPr kumimoji="0" lang="en-US" altLang="zh-CN" sz="2800" b="0" i="0" u="none" strike="noStrike" cap="none" normalizeH="0" baseline="0" dirty="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5828" name="Group 52">
            <a:extLst>
              <a:ext uri="{FF2B5EF4-FFF2-40B4-BE49-F238E27FC236}">
                <a16:creationId xmlns:a16="http://schemas.microsoft.com/office/drawing/2014/main" id="{87AC1F6A-90B0-4260-A2A1-8E1FB03C1439}"/>
              </a:ext>
            </a:extLst>
          </p:cNvPr>
          <p:cNvGraphicFramePr>
            <a:graphicFrameLocks noGrp="1"/>
          </p:cNvGraphicFramePr>
          <p:nvPr>
            <p:extLst>
              <p:ext uri="{D42A27DB-BD31-4B8C-83A1-F6EECF244321}">
                <p14:modId xmlns:p14="http://schemas.microsoft.com/office/powerpoint/2010/main" val="1919161343"/>
              </p:ext>
            </p:extLst>
          </p:nvPr>
        </p:nvGraphicFramePr>
        <p:xfrm>
          <a:off x="381000" y="4419600"/>
          <a:ext cx="8305800" cy="528638"/>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5286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参数</a:t>
                      </a:r>
                      <a:r>
                        <a:rPr kumimoji="0" lang="en-US" altLang="zh-CN" sz="2400" b="1" i="0" u="none" strike="noStrike" cap="none" normalizeH="0" baseline="0">
                          <a:ln>
                            <a:noFill/>
                          </a:ln>
                          <a:solidFill>
                            <a:srgbClr val="FFFF00"/>
                          </a:solidFill>
                          <a:effectLst/>
                          <a:latin typeface="+mn-ea"/>
                          <a:ea typeface="+mn-ea"/>
                        </a:rPr>
                        <a:t>w </a:t>
                      </a:r>
                      <a:r>
                        <a:rPr kumimoji="0" lang="en-US" altLang="zh-CN" sz="2400" b="1" i="0" u="none" strike="noStrike" cap="none" normalizeH="0" baseline="-25000">
                          <a:ln>
                            <a:noFill/>
                          </a:ln>
                          <a:solidFill>
                            <a:srgbClr val="FFFF00"/>
                          </a:solidFill>
                          <a:effectLst/>
                          <a:latin typeface="+mn-ea"/>
                          <a:ea typeface="+mn-ea"/>
                        </a:rPr>
                        <a:t>n</a:t>
                      </a:r>
                      <a:endParaRPr kumimoji="0" lang="en-US" altLang="zh-CN" sz="2800" b="0" i="0" u="none" strike="noStrike" cap="none" normalizeH="0" baseline="-2500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rgbClr val="FFFF00"/>
                          </a:solidFill>
                          <a:effectLst/>
                          <a:latin typeface="+mn-ea"/>
                          <a:ea typeface="+mn-ea"/>
                        </a:rPr>
                        <a:t>3.16</a:t>
                      </a:r>
                      <a:endParaRPr kumimoji="0" lang="en-US" altLang="zh-CN" sz="2800" b="0" i="0" u="none" strike="noStrike" cap="none" normalizeH="0" baseline="0" dirty="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3.16</a:t>
                      </a:r>
                      <a:endParaRPr kumimoji="0" lang="en-US" altLang="zh-CN" sz="2800" b="0"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rgbClr val="FFFF00"/>
                          </a:solidFill>
                          <a:effectLst/>
                          <a:latin typeface="+mn-ea"/>
                          <a:ea typeface="+mn-ea"/>
                        </a:rPr>
                        <a:t>3.16</a:t>
                      </a:r>
                      <a:endParaRPr kumimoji="0" lang="en-US" altLang="zh-CN" sz="2800" b="0" i="0" u="none" strike="noStrike" cap="none" normalizeH="0" baseline="0" dirty="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828"/>
                                        </p:tgtEl>
                                        <p:attrNameLst>
                                          <p:attrName>style.visibility</p:attrName>
                                        </p:attrNameLst>
                                      </p:cBhvr>
                                      <p:to>
                                        <p:strVal val="visible"/>
                                      </p:to>
                                    </p:set>
                                    <p:animEffect transition="in" filter="blinds(horizontal)">
                                      <p:cBhvr>
                                        <p:cTn id="7" dur="500"/>
                                        <p:tgtEl>
                                          <p:spTgt spid="75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816"/>
                                        </p:tgtEl>
                                        <p:attrNameLst>
                                          <p:attrName>style.visibility</p:attrName>
                                        </p:attrNameLst>
                                      </p:cBhvr>
                                      <p:to>
                                        <p:strVal val="visible"/>
                                      </p:to>
                                    </p:set>
                                    <p:animEffect transition="in" filter="blinds(horizontal)">
                                      <p:cBhvr>
                                        <p:cTn id="12" dur="500"/>
                                        <p:tgtEl>
                                          <p:spTgt spid="7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3" name="Group 3">
            <a:extLst>
              <a:ext uri="{FF2B5EF4-FFF2-40B4-BE49-F238E27FC236}">
                <a16:creationId xmlns:a16="http://schemas.microsoft.com/office/drawing/2014/main" id="{1D318983-954B-471A-B8B1-15C7131103B2}"/>
              </a:ext>
            </a:extLst>
          </p:cNvPr>
          <p:cNvGraphicFramePr>
            <a:graphicFrameLocks noGrp="1"/>
          </p:cNvGraphicFramePr>
          <p:nvPr>
            <p:extLst>
              <p:ext uri="{D42A27DB-BD31-4B8C-83A1-F6EECF244321}">
                <p14:modId xmlns:p14="http://schemas.microsoft.com/office/powerpoint/2010/main" val="973218970"/>
              </p:ext>
            </p:extLst>
          </p:nvPr>
        </p:nvGraphicFramePr>
        <p:xfrm>
          <a:off x="381000" y="914400"/>
          <a:ext cx="8229600" cy="3863977"/>
        </p:xfrm>
        <a:graphic>
          <a:graphicData uri="http://schemas.openxmlformats.org/drawingml/2006/table">
            <a:tbl>
              <a:tblPr/>
              <a:tblGrid>
                <a:gridCol w="182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45720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dirty="0">
                          <a:ln>
                            <a:noFill/>
                          </a:ln>
                          <a:solidFill>
                            <a:srgbClr val="FFFF00"/>
                          </a:solidFill>
                          <a:effectLst/>
                          <a:latin typeface="+mn-ea"/>
                          <a:ea typeface="+mn-ea"/>
                        </a:rPr>
                        <a:t>结构图</a:t>
                      </a:r>
                      <a:endParaRPr kumimoji="0" lang="zh-CN" altLang="zh-CN" sz="2800" b="1" i="0" u="none" strike="noStrike" cap="none" normalizeH="0" baseline="0" dirty="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(a)</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(b)</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(c)</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978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闭环传函</a:t>
                      </a:r>
                      <a:endParaRPr kumimoji="0" lang="zh-CN" altLang="zh-CN" sz="2800" b="1" i="0" u="none" strike="noStrike" cap="none" normalizeH="0" baseline="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参数</a:t>
                      </a:r>
                      <a:r>
                        <a:rPr kumimoji="0" lang="en-US" altLang="zh-CN" sz="2400" b="1" i="0" u="none" strike="noStrike" cap="none" normalizeH="0" baseline="0">
                          <a:ln>
                            <a:noFill/>
                          </a:ln>
                          <a:solidFill>
                            <a:srgbClr val="FFFF00"/>
                          </a:solidFill>
                          <a:effectLst/>
                          <a:latin typeface="+mn-ea"/>
                          <a:ea typeface="+mn-ea"/>
                        </a:rPr>
                        <a:t>z</a:t>
                      </a:r>
                      <a:endParaRPr kumimoji="0" lang="en-US" altLang="zh-CN" sz="2800" b="1" i="0" u="none" strike="noStrike" cap="none" normalizeH="0" baseline="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0.158</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0.5</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0.5</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参数</a:t>
                      </a:r>
                      <a:r>
                        <a:rPr kumimoji="0" lang="en-US" altLang="zh-CN" sz="2400" b="1" i="0" u="none" strike="noStrike" cap="none" normalizeH="0" baseline="0">
                          <a:ln>
                            <a:noFill/>
                          </a:ln>
                          <a:solidFill>
                            <a:srgbClr val="FFFF00"/>
                          </a:solidFill>
                          <a:effectLst/>
                          <a:latin typeface="+mn-ea"/>
                          <a:ea typeface="+mn-ea"/>
                        </a:rPr>
                        <a:t>w </a:t>
                      </a:r>
                      <a:r>
                        <a:rPr kumimoji="0" lang="en-US" altLang="zh-CN" sz="2400" b="1" i="0" u="none" strike="noStrike" cap="none" normalizeH="0" baseline="-25000">
                          <a:ln>
                            <a:noFill/>
                          </a:ln>
                          <a:solidFill>
                            <a:srgbClr val="FFFF00"/>
                          </a:solidFill>
                          <a:effectLst/>
                          <a:latin typeface="+mn-ea"/>
                          <a:ea typeface="+mn-ea"/>
                        </a:rPr>
                        <a:t>n</a:t>
                      </a:r>
                      <a:endParaRPr kumimoji="0" lang="en-US" altLang="zh-CN" sz="2800" b="1" i="0" u="none" strike="noStrike" cap="none" normalizeH="0" baseline="-2500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3.16</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3.16</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3.16</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rgbClr val="FFFF00"/>
                          </a:solidFill>
                          <a:effectLst/>
                          <a:latin typeface="+mn-ea"/>
                          <a:ea typeface="+mn-ea"/>
                        </a:rPr>
                        <a:t>性能</a:t>
                      </a:r>
                      <a:r>
                        <a:rPr kumimoji="0" lang="el-GR" altLang="zh-CN" sz="2400" b="1" i="0" u="none" strike="noStrike" cap="none" normalizeH="0" baseline="0" dirty="0">
                          <a:ln>
                            <a:noFill/>
                          </a:ln>
                          <a:solidFill>
                            <a:srgbClr val="FFFF00"/>
                          </a:solidFill>
                          <a:effectLst/>
                          <a:latin typeface="+mn-ea"/>
                          <a:ea typeface="宋体" panose="02010600030101010101" pitchFamily="2" charset="-122"/>
                        </a:rPr>
                        <a:t>σ</a:t>
                      </a:r>
                      <a:r>
                        <a:rPr kumimoji="0" lang="en-US" altLang="zh-CN" sz="2400" b="1" i="0" u="none" strike="noStrike" cap="none" normalizeH="0" baseline="-25000" dirty="0">
                          <a:ln>
                            <a:noFill/>
                          </a:ln>
                          <a:solidFill>
                            <a:srgbClr val="FFFF00"/>
                          </a:solidFill>
                          <a:effectLst/>
                          <a:latin typeface="+mn-ea"/>
                          <a:ea typeface="+mn-ea"/>
                        </a:rPr>
                        <a:t>p</a:t>
                      </a:r>
                      <a:r>
                        <a:rPr kumimoji="0" lang="en-US" altLang="zh-CN" sz="2400" b="1" i="0" u="none" strike="noStrike" cap="none" normalizeH="0" baseline="0" dirty="0">
                          <a:ln>
                            <a:noFill/>
                          </a:ln>
                          <a:solidFill>
                            <a:srgbClr val="FFFF00"/>
                          </a:solidFill>
                          <a:effectLst/>
                          <a:latin typeface="+mn-ea"/>
                          <a:ea typeface="+mn-ea"/>
                        </a:rPr>
                        <a:t>%</a:t>
                      </a:r>
                      <a:endParaRPr kumimoji="0" lang="en-US" altLang="zh-CN" sz="2800" b="1" i="0" u="none" strike="noStrike" cap="none" normalizeH="0" baseline="0" dirty="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60%</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16.3%</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23%</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性能</a:t>
                      </a:r>
                      <a:r>
                        <a:rPr kumimoji="0" lang="en-US" altLang="zh-CN" sz="2400" b="1" i="0" u="none" strike="noStrike" cap="none" normalizeH="0" baseline="0">
                          <a:ln>
                            <a:noFill/>
                          </a:ln>
                          <a:solidFill>
                            <a:srgbClr val="FFFF00"/>
                          </a:solidFill>
                          <a:effectLst/>
                          <a:latin typeface="+mn-ea"/>
                          <a:ea typeface="+mn-ea"/>
                        </a:rPr>
                        <a:t>t</a:t>
                      </a:r>
                      <a:r>
                        <a:rPr kumimoji="0" lang="en-US" altLang="zh-CN" sz="2400" b="1" i="0" u="none" strike="noStrike" cap="none" normalizeH="0" baseline="-25000">
                          <a:ln>
                            <a:noFill/>
                          </a:ln>
                          <a:solidFill>
                            <a:srgbClr val="FFFF00"/>
                          </a:solidFill>
                          <a:effectLst/>
                          <a:latin typeface="+mn-ea"/>
                          <a:ea typeface="+mn-ea"/>
                        </a:rPr>
                        <a:t>p</a:t>
                      </a:r>
                      <a:endParaRPr kumimoji="0" lang="en-US" altLang="zh-CN" sz="2800" b="1" i="0" u="none" strike="noStrike" cap="none" normalizeH="0" baseline="-2500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1.01</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1.15</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1.05</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rgbClr val="FFFF00"/>
                          </a:solidFill>
                          <a:effectLst/>
                          <a:latin typeface="+mn-ea"/>
                          <a:ea typeface="+mn-ea"/>
                        </a:rPr>
                        <a:t>性能</a:t>
                      </a:r>
                      <a:r>
                        <a:rPr kumimoji="0" lang="en-US" altLang="zh-CN" sz="2400" b="1" i="0" u="none" strike="noStrike" cap="none" normalizeH="0" baseline="0" dirty="0" err="1">
                          <a:ln>
                            <a:noFill/>
                          </a:ln>
                          <a:solidFill>
                            <a:srgbClr val="FFFF00"/>
                          </a:solidFill>
                          <a:effectLst/>
                          <a:latin typeface="+mn-ea"/>
                          <a:ea typeface="+mn-ea"/>
                        </a:rPr>
                        <a:t>t</a:t>
                      </a:r>
                      <a:r>
                        <a:rPr kumimoji="0" lang="en-US" altLang="zh-CN" sz="2400" b="1" i="0" u="none" strike="noStrike" cap="none" normalizeH="0" baseline="-25000" dirty="0" err="1">
                          <a:ln>
                            <a:noFill/>
                          </a:ln>
                          <a:solidFill>
                            <a:srgbClr val="FFFF00"/>
                          </a:solidFill>
                          <a:effectLst/>
                          <a:latin typeface="+mn-ea"/>
                          <a:ea typeface="+mn-ea"/>
                        </a:rPr>
                        <a:t>s</a:t>
                      </a:r>
                      <a:endParaRPr kumimoji="0" lang="en-US" altLang="zh-CN" sz="2800" b="1" i="0" u="none" strike="noStrike" cap="none" normalizeH="0" baseline="0" dirty="0">
                        <a:ln>
                          <a:noFill/>
                        </a:ln>
                        <a:solidFill>
                          <a:srgbClr val="FFFF00"/>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7</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FF00"/>
                          </a:solidFill>
                          <a:effectLst/>
                          <a:latin typeface="+mn-ea"/>
                          <a:ea typeface="+mn-ea"/>
                        </a:rPr>
                        <a:t>2.2</a:t>
                      </a:r>
                      <a:endParaRPr kumimoji="0" lang="en-US" altLang="zh-CN" sz="2800" b="1" i="0" u="none" strike="noStrike" cap="none" normalizeH="0" baseline="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rgbClr val="FFFF00"/>
                          </a:solidFill>
                          <a:effectLst/>
                          <a:latin typeface="+mn-ea"/>
                          <a:ea typeface="+mn-ea"/>
                        </a:rPr>
                        <a:t>2.1</a:t>
                      </a:r>
                      <a:endParaRPr kumimoji="0" lang="en-US" altLang="zh-CN" sz="2800" b="1" i="0" u="none" strike="noStrike" cap="none" normalizeH="0" baseline="0" dirty="0">
                        <a:ln>
                          <a:noFill/>
                        </a:ln>
                        <a:solidFill>
                          <a:srgbClr val="FFFF00"/>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4557" name="Object 45">
            <a:extLst>
              <a:ext uri="{FF2B5EF4-FFF2-40B4-BE49-F238E27FC236}">
                <a16:creationId xmlns:a16="http://schemas.microsoft.com/office/drawing/2014/main" id="{12C7A803-612C-465F-B0AD-0480FA0AD6DC}"/>
              </a:ext>
            </a:extLst>
          </p:cNvPr>
          <p:cNvGraphicFramePr>
            <a:graphicFrameLocks noChangeAspect="1"/>
          </p:cNvGraphicFramePr>
          <p:nvPr>
            <p:extLst>
              <p:ext uri="{D42A27DB-BD31-4B8C-83A1-F6EECF244321}">
                <p14:modId xmlns:p14="http://schemas.microsoft.com/office/powerpoint/2010/main" val="2196581848"/>
              </p:ext>
            </p:extLst>
          </p:nvPr>
        </p:nvGraphicFramePr>
        <p:xfrm>
          <a:off x="2492375" y="1425575"/>
          <a:ext cx="1149350" cy="784225"/>
        </p:xfrm>
        <a:graphic>
          <a:graphicData uri="http://schemas.openxmlformats.org/presentationml/2006/ole">
            <mc:AlternateContent xmlns:mc="http://schemas.openxmlformats.org/markup-compatibility/2006">
              <mc:Choice xmlns:v="urn:schemas-microsoft-com:vml" Requires="v">
                <p:oleObj spid="_x0000_s64800" name="Equation" r:id="rId3" imgW="672840" imgH="393480" progId="Equation.DSMT4">
                  <p:embed/>
                </p:oleObj>
              </mc:Choice>
              <mc:Fallback>
                <p:oleObj name="Equation" r:id="rId3" imgW="672840" imgH="393480" progId="Equation.DSMT4">
                  <p:embed/>
                  <p:pic>
                    <p:nvPicPr>
                      <p:cNvPr id="0" name="Object 45"/>
                      <p:cNvPicPr>
                        <a:picLocks noChangeAspect="1" noChangeArrowheads="1"/>
                      </p:cNvPicPr>
                      <p:nvPr/>
                    </p:nvPicPr>
                    <p:blipFill>
                      <a:blip r:embed="rId4"/>
                      <a:srcRect/>
                      <a:stretch>
                        <a:fillRect/>
                      </a:stretch>
                    </p:blipFill>
                    <p:spPr bwMode="auto">
                      <a:xfrm>
                        <a:off x="2492375" y="1425575"/>
                        <a:ext cx="11493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58" name="Object 46">
            <a:extLst>
              <a:ext uri="{FF2B5EF4-FFF2-40B4-BE49-F238E27FC236}">
                <a16:creationId xmlns:a16="http://schemas.microsoft.com/office/drawing/2014/main" id="{D8E6C09C-3DAF-4527-9D14-5581A0BB7C17}"/>
              </a:ext>
            </a:extLst>
          </p:cNvPr>
          <p:cNvGraphicFramePr>
            <a:graphicFrameLocks noChangeAspect="1"/>
          </p:cNvGraphicFramePr>
          <p:nvPr>
            <p:extLst>
              <p:ext uri="{D42A27DB-BD31-4B8C-83A1-F6EECF244321}">
                <p14:modId xmlns:p14="http://schemas.microsoft.com/office/powerpoint/2010/main" val="3370064534"/>
              </p:ext>
            </p:extLst>
          </p:nvPr>
        </p:nvGraphicFramePr>
        <p:xfrm>
          <a:off x="4229100" y="1338263"/>
          <a:ext cx="1704975" cy="877887"/>
        </p:xfrm>
        <a:graphic>
          <a:graphicData uri="http://schemas.openxmlformats.org/presentationml/2006/ole">
            <mc:AlternateContent xmlns:mc="http://schemas.openxmlformats.org/markup-compatibility/2006">
              <mc:Choice xmlns:v="urn:schemas-microsoft-com:vml" Requires="v">
                <p:oleObj spid="_x0000_s64801" name="Equation" r:id="rId5" imgW="939600" imgH="393480" progId="Equation.DSMT4">
                  <p:embed/>
                </p:oleObj>
              </mc:Choice>
              <mc:Fallback>
                <p:oleObj name="Equation" r:id="rId5" imgW="939600" imgH="393480" progId="Equation.DSMT4">
                  <p:embed/>
                  <p:pic>
                    <p:nvPicPr>
                      <p:cNvPr id="0" name="Object 46"/>
                      <p:cNvPicPr>
                        <a:picLocks noChangeAspect="1" noChangeArrowheads="1"/>
                      </p:cNvPicPr>
                      <p:nvPr/>
                    </p:nvPicPr>
                    <p:blipFill>
                      <a:blip r:embed="rId6"/>
                      <a:srcRect/>
                      <a:stretch>
                        <a:fillRect/>
                      </a:stretch>
                    </p:blipFill>
                    <p:spPr bwMode="auto">
                      <a:xfrm>
                        <a:off x="4229100" y="1338263"/>
                        <a:ext cx="170497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59" name="Object 47">
            <a:extLst>
              <a:ext uri="{FF2B5EF4-FFF2-40B4-BE49-F238E27FC236}">
                <a16:creationId xmlns:a16="http://schemas.microsoft.com/office/drawing/2014/main" id="{3E4ADE6D-285F-4C0A-9F21-295EB2EF5415}"/>
              </a:ext>
            </a:extLst>
          </p:cNvPr>
          <p:cNvGraphicFramePr>
            <a:graphicFrameLocks noChangeAspect="1"/>
          </p:cNvGraphicFramePr>
          <p:nvPr>
            <p:extLst>
              <p:ext uri="{D42A27DB-BD31-4B8C-83A1-F6EECF244321}">
                <p14:modId xmlns:p14="http://schemas.microsoft.com/office/powerpoint/2010/main" val="3658697348"/>
              </p:ext>
            </p:extLst>
          </p:nvPr>
        </p:nvGraphicFramePr>
        <p:xfrm>
          <a:off x="6591300" y="1338263"/>
          <a:ext cx="1704975" cy="877887"/>
        </p:xfrm>
        <a:graphic>
          <a:graphicData uri="http://schemas.openxmlformats.org/presentationml/2006/ole">
            <mc:AlternateContent xmlns:mc="http://schemas.openxmlformats.org/markup-compatibility/2006">
              <mc:Choice xmlns:v="urn:schemas-microsoft-com:vml" Requires="v">
                <p:oleObj spid="_x0000_s64802" name="Equation" r:id="rId7" imgW="939600" imgH="393480" progId="Equation.DSMT4">
                  <p:embed/>
                </p:oleObj>
              </mc:Choice>
              <mc:Fallback>
                <p:oleObj name="Equation" r:id="rId7" imgW="939600" imgH="393480" progId="Equation.DSMT4">
                  <p:embed/>
                  <p:pic>
                    <p:nvPicPr>
                      <p:cNvPr id="0" name="Object 47"/>
                      <p:cNvPicPr>
                        <a:picLocks noChangeAspect="1" noChangeArrowheads="1"/>
                      </p:cNvPicPr>
                      <p:nvPr/>
                    </p:nvPicPr>
                    <p:blipFill>
                      <a:blip r:embed="rId8"/>
                      <a:srcRect/>
                      <a:stretch>
                        <a:fillRect/>
                      </a:stretch>
                    </p:blipFill>
                    <p:spPr bwMode="auto">
                      <a:xfrm>
                        <a:off x="6591300" y="1338263"/>
                        <a:ext cx="170497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0" name="Rectangle 47">
            <a:extLst>
              <a:ext uri="{FF2B5EF4-FFF2-40B4-BE49-F238E27FC236}">
                <a16:creationId xmlns:a16="http://schemas.microsoft.com/office/drawing/2014/main" id="{7931713E-5136-40C8-896E-1F0DCD5B4AE8}"/>
              </a:ext>
            </a:extLst>
          </p:cNvPr>
          <p:cNvSpPr>
            <a:spLocks noChangeArrowheads="1"/>
          </p:cNvSpPr>
          <p:nvPr/>
        </p:nvSpPr>
        <p:spPr bwMode="auto">
          <a:xfrm>
            <a:off x="2374900" y="4413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dirty="0">
                <a:latin typeface="+mn-ea"/>
                <a:ea typeface="+mn-ea"/>
                <a:cs typeface="楷体_GB2312"/>
              </a:rPr>
              <a:t>典型二阶</a:t>
            </a:r>
          </a:p>
        </p:txBody>
      </p:sp>
      <p:sp>
        <p:nvSpPr>
          <p:cNvPr id="64561" name="Rectangle 48">
            <a:extLst>
              <a:ext uri="{FF2B5EF4-FFF2-40B4-BE49-F238E27FC236}">
                <a16:creationId xmlns:a16="http://schemas.microsoft.com/office/drawing/2014/main" id="{990A7ED4-7B65-4053-A905-8646B25E546B}"/>
              </a:ext>
            </a:extLst>
          </p:cNvPr>
          <p:cNvSpPr>
            <a:spLocks noChangeArrowheads="1"/>
          </p:cNvSpPr>
          <p:nvPr/>
        </p:nvSpPr>
        <p:spPr bwMode="auto">
          <a:xfrm>
            <a:off x="4495800" y="45720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dirty="0">
                <a:latin typeface="+mn-ea"/>
                <a:ea typeface="+mn-ea"/>
                <a:cs typeface="楷体_GB2312"/>
              </a:rPr>
              <a:t>速度反馈</a:t>
            </a:r>
          </a:p>
        </p:txBody>
      </p:sp>
      <p:sp>
        <p:nvSpPr>
          <p:cNvPr id="64562" name="Rectangle 49">
            <a:extLst>
              <a:ext uri="{FF2B5EF4-FFF2-40B4-BE49-F238E27FC236}">
                <a16:creationId xmlns:a16="http://schemas.microsoft.com/office/drawing/2014/main" id="{4C1FB0EC-8A0C-4F54-B0E8-2D009440F131}"/>
              </a:ext>
            </a:extLst>
          </p:cNvPr>
          <p:cNvSpPr>
            <a:spLocks noChangeArrowheads="1"/>
          </p:cNvSpPr>
          <p:nvPr/>
        </p:nvSpPr>
        <p:spPr bwMode="auto">
          <a:xfrm>
            <a:off x="6400800" y="45720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a:latin typeface="+mn-ea"/>
                <a:ea typeface="+mn-ea"/>
                <a:cs typeface="楷体_GB2312"/>
              </a:rPr>
              <a:t>比例微分</a:t>
            </a:r>
          </a:p>
        </p:txBody>
      </p:sp>
      <p:graphicFrame>
        <p:nvGraphicFramePr>
          <p:cNvPr id="76851" name="Group 51">
            <a:extLst>
              <a:ext uri="{FF2B5EF4-FFF2-40B4-BE49-F238E27FC236}">
                <a16:creationId xmlns:a16="http://schemas.microsoft.com/office/drawing/2014/main" id="{53E4EA7E-39FB-4E74-8310-BCD79345C9A3}"/>
              </a:ext>
            </a:extLst>
          </p:cNvPr>
          <p:cNvGraphicFramePr>
            <a:graphicFrameLocks noGrp="1"/>
          </p:cNvGraphicFramePr>
          <p:nvPr>
            <p:extLst>
              <p:ext uri="{D42A27DB-BD31-4B8C-83A1-F6EECF244321}">
                <p14:modId xmlns:p14="http://schemas.microsoft.com/office/powerpoint/2010/main" val="2418981692"/>
              </p:ext>
            </p:extLst>
          </p:nvPr>
        </p:nvGraphicFramePr>
        <p:xfrm>
          <a:off x="381000" y="4941888"/>
          <a:ext cx="8229600" cy="1143000"/>
        </p:xfrm>
        <a:graphic>
          <a:graphicData uri="http://schemas.openxmlformats.org/drawingml/2006/table">
            <a:tbl>
              <a:tblPr/>
              <a:tblGrid>
                <a:gridCol w="182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53342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闭环零点</a:t>
                      </a:r>
                      <a:endParaRPr kumimoji="0" lang="zh-CN" altLang="zh-CN" sz="2800" b="1" i="0" u="none" strike="noStrike" cap="none" normalizeH="0" baseline="0">
                        <a:ln>
                          <a:noFill/>
                        </a:ln>
                        <a:solidFill>
                          <a:srgbClr val="FFFF00"/>
                        </a:solidFill>
                        <a:effectLst/>
                        <a:latin typeface="+mn-ea"/>
                        <a:ea typeface="+mn-ea"/>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无</a:t>
                      </a:r>
                      <a:endParaRPr kumimoji="0" lang="zh-CN" altLang="zh-CN" sz="2800" b="1" i="0" u="none" strike="noStrike" cap="none" normalizeH="0" baseline="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dirty="0">
                          <a:ln>
                            <a:noFill/>
                          </a:ln>
                          <a:solidFill>
                            <a:srgbClr val="FFFF00"/>
                          </a:solidFill>
                          <a:effectLst/>
                          <a:latin typeface="+mn-ea"/>
                          <a:ea typeface="+mn-ea"/>
                        </a:rPr>
                        <a:t>无</a:t>
                      </a:r>
                      <a:endParaRPr kumimoji="0" lang="zh-CN" altLang="zh-CN" sz="2800" b="1" i="0" u="none" strike="noStrike" cap="none" normalizeH="0" baseline="0" dirty="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FF00"/>
                          </a:solidFill>
                          <a:effectLst/>
                          <a:latin typeface="+mn-ea"/>
                          <a:ea typeface="+mn-ea"/>
                        </a:rPr>
                        <a:t>－</a:t>
                      </a:r>
                      <a:r>
                        <a:rPr kumimoji="0" lang="en-US" altLang="zh-CN" sz="2400" b="1" i="0" u="none" strike="noStrike" cap="none" normalizeH="0" baseline="0">
                          <a:ln>
                            <a:noFill/>
                          </a:ln>
                          <a:solidFill>
                            <a:srgbClr val="FFFF00"/>
                          </a:solidFill>
                          <a:effectLst/>
                          <a:latin typeface="+mn-ea"/>
                          <a:ea typeface="+mn-ea"/>
                        </a:rPr>
                        <a:t>4.63</a:t>
                      </a:r>
                      <a:endParaRPr kumimoji="0" lang="en-US" altLang="zh-CN" sz="2800" b="1" i="0" u="none" strike="noStrike" cap="none" normalizeH="0" baseline="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72">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1" i="0" u="none" strike="noStrike" cap="none" normalizeH="0" baseline="0">
                          <a:ln>
                            <a:noFill/>
                          </a:ln>
                          <a:solidFill>
                            <a:srgbClr val="FFFF00"/>
                          </a:solidFill>
                          <a:effectLst/>
                          <a:latin typeface="+mn-ea"/>
                          <a:ea typeface="+mn-ea"/>
                        </a:rPr>
                        <a:t>闭环极点</a:t>
                      </a:r>
                      <a:endParaRPr kumimoji="0" lang="zh-CN" altLang="zh-CN" sz="2800" b="1" i="0" u="none" strike="noStrike" cap="none" normalizeH="0" baseline="0">
                        <a:ln>
                          <a:noFill/>
                        </a:ln>
                        <a:solidFill>
                          <a:srgbClr val="FFFF00"/>
                        </a:solidFill>
                        <a:effectLst/>
                        <a:latin typeface="+mn-ea"/>
                        <a:ea typeface="+mn-ea"/>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dirty="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1" i="0" u="none" strike="noStrike" cap="none" normalizeH="0" baseline="0" dirty="0">
                        <a:ln>
                          <a:noFill/>
                        </a:ln>
                        <a:solidFill>
                          <a:srgbClr val="FFFF00"/>
                        </a:solidFill>
                        <a:effectLst/>
                        <a:latin typeface="+mn-ea"/>
                        <a:ea typeface="+mn-ea"/>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4580" name="Object 68">
            <a:extLst>
              <a:ext uri="{FF2B5EF4-FFF2-40B4-BE49-F238E27FC236}">
                <a16:creationId xmlns:a16="http://schemas.microsoft.com/office/drawing/2014/main" id="{6D51F886-CCFA-44DB-90B9-CE904408BD38}"/>
              </a:ext>
            </a:extLst>
          </p:cNvPr>
          <p:cNvGraphicFramePr>
            <a:graphicFrameLocks noChangeAspect="1"/>
          </p:cNvGraphicFramePr>
          <p:nvPr>
            <p:extLst>
              <p:ext uri="{D42A27DB-BD31-4B8C-83A1-F6EECF244321}">
                <p14:modId xmlns:p14="http://schemas.microsoft.com/office/powerpoint/2010/main" val="2864034251"/>
              </p:ext>
            </p:extLst>
          </p:nvPr>
        </p:nvGraphicFramePr>
        <p:xfrm>
          <a:off x="2306638" y="5576692"/>
          <a:ext cx="1522412" cy="482795"/>
        </p:xfrm>
        <a:graphic>
          <a:graphicData uri="http://schemas.openxmlformats.org/presentationml/2006/ole">
            <mc:AlternateContent xmlns:mc="http://schemas.openxmlformats.org/markup-compatibility/2006">
              <mc:Choice xmlns:v="urn:schemas-microsoft-com:vml" Requires="v">
                <p:oleObj spid="_x0000_s64803" name="Equation" r:id="rId9" imgW="799920" imgH="203040" progId="Equation.DSMT4">
                  <p:embed/>
                </p:oleObj>
              </mc:Choice>
              <mc:Fallback>
                <p:oleObj name="Equation" r:id="rId9" imgW="799920" imgH="203040" progId="Equation.DSMT4">
                  <p:embed/>
                  <p:pic>
                    <p:nvPicPr>
                      <p:cNvPr id="0" name="Object 68"/>
                      <p:cNvPicPr>
                        <a:picLocks noChangeAspect="1" noChangeArrowheads="1"/>
                      </p:cNvPicPr>
                      <p:nvPr/>
                    </p:nvPicPr>
                    <p:blipFill>
                      <a:blip r:embed="rId10"/>
                      <a:srcRect/>
                      <a:stretch>
                        <a:fillRect/>
                      </a:stretch>
                    </p:blipFill>
                    <p:spPr bwMode="auto">
                      <a:xfrm>
                        <a:off x="2306638" y="5576692"/>
                        <a:ext cx="1522412" cy="482795"/>
                      </a:xfrm>
                      <a:prstGeom prst="rect">
                        <a:avLst/>
                      </a:prstGeom>
                      <a:noFill/>
                      <a:ln>
                        <a:noFill/>
                      </a:ln>
                      <a:effectLst/>
                      <a:extLst/>
                    </p:spPr>
                  </p:pic>
                </p:oleObj>
              </mc:Fallback>
            </mc:AlternateContent>
          </a:graphicData>
        </a:graphic>
      </p:graphicFrame>
      <p:graphicFrame>
        <p:nvGraphicFramePr>
          <p:cNvPr id="64581" name="Object 69">
            <a:extLst>
              <a:ext uri="{FF2B5EF4-FFF2-40B4-BE49-F238E27FC236}">
                <a16:creationId xmlns:a16="http://schemas.microsoft.com/office/drawing/2014/main" id="{F2797627-743F-4233-A04B-56B3CA895D92}"/>
              </a:ext>
            </a:extLst>
          </p:cNvPr>
          <p:cNvGraphicFramePr>
            <a:graphicFrameLocks noChangeAspect="1"/>
          </p:cNvGraphicFramePr>
          <p:nvPr>
            <p:extLst>
              <p:ext uri="{D42A27DB-BD31-4B8C-83A1-F6EECF244321}">
                <p14:modId xmlns:p14="http://schemas.microsoft.com/office/powerpoint/2010/main" val="2899211636"/>
              </p:ext>
            </p:extLst>
          </p:nvPr>
        </p:nvGraphicFramePr>
        <p:xfrm>
          <a:off x="4214813" y="5602322"/>
          <a:ext cx="1550987" cy="457165"/>
        </p:xfrm>
        <a:graphic>
          <a:graphicData uri="http://schemas.openxmlformats.org/presentationml/2006/ole">
            <mc:AlternateContent xmlns:mc="http://schemas.openxmlformats.org/markup-compatibility/2006">
              <mc:Choice xmlns:v="urn:schemas-microsoft-com:vml" Requires="v">
                <p:oleObj spid="_x0000_s64804" name="Equation" r:id="rId11" imgW="876240" imgH="203040" progId="Equation.DSMT4">
                  <p:embed/>
                </p:oleObj>
              </mc:Choice>
              <mc:Fallback>
                <p:oleObj name="Equation" r:id="rId11" imgW="876240" imgH="203040" progId="Equation.DSMT4">
                  <p:embed/>
                  <p:pic>
                    <p:nvPicPr>
                      <p:cNvPr id="0" name="Object 69"/>
                      <p:cNvPicPr>
                        <a:picLocks noChangeAspect="1" noChangeArrowheads="1"/>
                      </p:cNvPicPr>
                      <p:nvPr/>
                    </p:nvPicPr>
                    <p:blipFill>
                      <a:blip r:embed="rId12"/>
                      <a:srcRect/>
                      <a:stretch>
                        <a:fillRect/>
                      </a:stretch>
                    </p:blipFill>
                    <p:spPr bwMode="auto">
                      <a:xfrm>
                        <a:off x="4214813" y="5602322"/>
                        <a:ext cx="1550987" cy="457165"/>
                      </a:xfrm>
                      <a:prstGeom prst="rect">
                        <a:avLst/>
                      </a:prstGeom>
                      <a:noFill/>
                      <a:ln>
                        <a:noFill/>
                      </a:ln>
                      <a:effectLst/>
                      <a:extLst/>
                    </p:spPr>
                  </p:pic>
                </p:oleObj>
              </mc:Fallback>
            </mc:AlternateContent>
          </a:graphicData>
        </a:graphic>
      </p:graphicFrame>
      <p:graphicFrame>
        <p:nvGraphicFramePr>
          <p:cNvPr id="64582" name="Object 70">
            <a:extLst>
              <a:ext uri="{FF2B5EF4-FFF2-40B4-BE49-F238E27FC236}">
                <a16:creationId xmlns:a16="http://schemas.microsoft.com/office/drawing/2014/main" id="{F927E012-0225-4D29-BB27-DEF6514BE372}"/>
              </a:ext>
            </a:extLst>
          </p:cNvPr>
          <p:cNvGraphicFramePr>
            <a:graphicFrameLocks noChangeAspect="1"/>
          </p:cNvGraphicFramePr>
          <p:nvPr>
            <p:extLst>
              <p:ext uri="{D42A27DB-BD31-4B8C-83A1-F6EECF244321}">
                <p14:modId xmlns:p14="http://schemas.microsoft.com/office/powerpoint/2010/main" val="3585784440"/>
              </p:ext>
            </p:extLst>
          </p:nvPr>
        </p:nvGraphicFramePr>
        <p:xfrm>
          <a:off x="6654800" y="5562600"/>
          <a:ext cx="1549400" cy="461961"/>
        </p:xfrm>
        <a:graphic>
          <a:graphicData uri="http://schemas.openxmlformats.org/presentationml/2006/ole">
            <mc:AlternateContent xmlns:mc="http://schemas.openxmlformats.org/markup-compatibility/2006">
              <mc:Choice xmlns:v="urn:schemas-microsoft-com:vml" Requires="v">
                <p:oleObj spid="_x0000_s64805" name="Equation" r:id="rId13" imgW="876240" imgH="203040" progId="Equation.DSMT4">
                  <p:embed/>
                </p:oleObj>
              </mc:Choice>
              <mc:Fallback>
                <p:oleObj name="Equation" r:id="rId13" imgW="876240" imgH="203040" progId="Equation.DSMT4">
                  <p:embed/>
                  <p:pic>
                    <p:nvPicPr>
                      <p:cNvPr id="0" name="Object 70"/>
                      <p:cNvPicPr>
                        <a:picLocks noChangeAspect="1" noChangeArrowheads="1"/>
                      </p:cNvPicPr>
                      <p:nvPr/>
                    </p:nvPicPr>
                    <p:blipFill>
                      <a:blip r:embed="rId14"/>
                      <a:srcRect/>
                      <a:stretch>
                        <a:fillRect/>
                      </a:stretch>
                    </p:blipFill>
                    <p:spPr bwMode="auto">
                      <a:xfrm>
                        <a:off x="6654800" y="5562600"/>
                        <a:ext cx="1549400" cy="461961"/>
                      </a:xfrm>
                      <a:prstGeom prst="rect">
                        <a:avLst/>
                      </a:prstGeom>
                      <a:noFill/>
                      <a:ln>
                        <a:noFill/>
                      </a:ln>
                      <a:effectLs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a:extLst>
              <a:ext uri="{FF2B5EF4-FFF2-40B4-BE49-F238E27FC236}">
                <a16:creationId xmlns:a16="http://schemas.microsoft.com/office/drawing/2014/main" id="{BF9CF5A0-1D12-4AD0-84B3-4AA101AB576D}"/>
              </a:ext>
            </a:extLst>
          </p:cNvPr>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B2E5AC7-EA66-488B-A48A-94840A264316}" type="slidenum">
              <a:rPr lang="en-US" altLang="zh-CN" sz="1200" b="0">
                <a:solidFill>
                  <a:schemeClr val="tx1"/>
                </a:solidFill>
                <a:latin typeface="Arial Black" panose="020B0A04020102020204" pitchFamily="34" charset="0"/>
              </a:rPr>
              <a:pPr algn="r" eaLnBrk="1" hangingPunct="1">
                <a:spcBef>
                  <a:spcPct val="0"/>
                </a:spcBef>
                <a:buClrTx/>
                <a:buSzTx/>
                <a:buFont typeface="Arial" panose="020B0604020202020204" pitchFamily="34" charset="0"/>
                <a:buNone/>
              </a:pPr>
              <a:t>58</a:t>
            </a:fld>
            <a:endParaRPr lang="en-US" altLang="zh-CN" sz="1200" b="0">
              <a:solidFill>
                <a:schemeClr val="tx1"/>
              </a:solidFill>
              <a:latin typeface="Arial Black" panose="020B0A04020102020204" pitchFamily="34" charset="0"/>
            </a:endParaRPr>
          </a:p>
        </p:txBody>
      </p:sp>
      <p:sp>
        <p:nvSpPr>
          <p:cNvPr id="77827" name="Rectangle 1026">
            <a:extLst>
              <a:ext uri="{FF2B5EF4-FFF2-40B4-BE49-F238E27FC236}">
                <a16:creationId xmlns:a16="http://schemas.microsoft.com/office/drawing/2014/main" id="{3882F17D-181F-4575-BFA9-2F06308C95DC}"/>
              </a:ext>
            </a:extLst>
          </p:cNvPr>
          <p:cNvSpPr>
            <a:spLocks noChangeArrowheads="1"/>
          </p:cNvSpPr>
          <p:nvPr/>
        </p:nvSpPr>
        <p:spPr bwMode="auto">
          <a:xfrm>
            <a:off x="685800" y="914400"/>
            <a:ext cx="80772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zh-CN" dirty="0">
                <a:solidFill>
                  <a:srgbClr val="FF0D07"/>
                </a:solidFill>
                <a:latin typeface="+mn-ea"/>
                <a:ea typeface="+mn-ea"/>
                <a:cs typeface="楷体_GB2312"/>
              </a:rPr>
              <a:t>速度反馈</a:t>
            </a:r>
            <a:r>
              <a:rPr lang="zh-CN" altLang="zh-CN" dirty="0">
                <a:latin typeface="+mn-ea"/>
                <a:ea typeface="+mn-ea"/>
                <a:cs typeface="楷体_GB2312"/>
              </a:rPr>
              <a:t>通过改变系统闭环极点达到改善系统的目的</a:t>
            </a:r>
          </a:p>
          <a:p>
            <a:pPr eaLnBrk="1" hangingPunct="1">
              <a:lnSpc>
                <a:spcPct val="150000"/>
              </a:lnSpc>
              <a:spcBef>
                <a:spcPct val="0"/>
              </a:spcBef>
              <a:buClrTx/>
              <a:buSzTx/>
              <a:buFont typeface="Wingdings" panose="05000000000000000000" pitchFamily="2" charset="2"/>
              <a:buNone/>
            </a:pPr>
            <a:r>
              <a:rPr lang="zh-CN" altLang="zh-CN" dirty="0">
                <a:latin typeface="+mn-ea"/>
                <a:ea typeface="+mn-ea"/>
                <a:cs typeface="楷体_GB2312"/>
              </a:rPr>
              <a:t>	增大阻尼比达到减小超调量</a:t>
            </a:r>
          </a:p>
          <a:p>
            <a:pPr eaLnBrk="1" hangingPunct="1">
              <a:lnSpc>
                <a:spcPct val="150000"/>
              </a:lnSpc>
              <a:spcBef>
                <a:spcPct val="0"/>
              </a:spcBef>
              <a:buClrTx/>
              <a:buSzTx/>
              <a:buFont typeface="Wingdings" panose="05000000000000000000" pitchFamily="2" charset="2"/>
              <a:buNone/>
            </a:pPr>
            <a:r>
              <a:rPr lang="zh-CN" altLang="zh-CN" dirty="0">
                <a:latin typeface="+mn-ea"/>
                <a:ea typeface="+mn-ea"/>
                <a:cs typeface="楷体_GB2312"/>
              </a:rPr>
              <a:t>	自然振荡频率不变，达到减小调节时间</a:t>
            </a:r>
          </a:p>
          <a:p>
            <a:pPr eaLnBrk="1" hangingPunct="1">
              <a:lnSpc>
                <a:spcPct val="150000"/>
              </a:lnSpc>
              <a:spcBef>
                <a:spcPct val="0"/>
              </a:spcBef>
              <a:buClrTx/>
              <a:buSzTx/>
              <a:buFont typeface="Wingdings" panose="05000000000000000000" pitchFamily="2" charset="2"/>
              <a:buNone/>
            </a:pPr>
            <a:r>
              <a:rPr lang="zh-CN" altLang="zh-CN" dirty="0">
                <a:latin typeface="+mn-ea"/>
                <a:ea typeface="+mn-ea"/>
                <a:cs typeface="楷体_GB2312"/>
              </a:rPr>
              <a:t>典型二阶和比例微分不能直接进行比较，因为不仅闭环传递函数发生变化，而且闭环零点也不同。</a:t>
            </a:r>
          </a:p>
          <a:p>
            <a:pPr eaLnBrk="1" hangingPunct="1">
              <a:lnSpc>
                <a:spcPct val="150000"/>
              </a:lnSpc>
              <a:spcBef>
                <a:spcPct val="0"/>
              </a:spcBef>
              <a:buClrTx/>
              <a:buSzTx/>
              <a:buFont typeface="Wingdings" panose="05000000000000000000" pitchFamily="2" charset="2"/>
              <a:buNone/>
            </a:pPr>
            <a:r>
              <a:rPr lang="zh-CN" altLang="zh-CN" dirty="0">
                <a:latin typeface="+mn-ea"/>
                <a:ea typeface="+mn-ea"/>
                <a:cs typeface="楷体_GB2312"/>
              </a:rPr>
              <a:t>可以将比例微分和速度反馈进行比较，区别是比例微分带有一个闭环零点，</a:t>
            </a:r>
          </a:p>
          <a:p>
            <a:pPr eaLnBrk="1" hangingPunct="1">
              <a:lnSpc>
                <a:spcPct val="150000"/>
              </a:lnSpc>
              <a:spcBef>
                <a:spcPct val="0"/>
              </a:spcBef>
              <a:buClrTx/>
              <a:buSzTx/>
              <a:buFont typeface="Wingdings" panose="05000000000000000000" pitchFamily="2" charset="2"/>
              <a:buNone/>
            </a:pPr>
            <a:r>
              <a:rPr lang="zh-CN" altLang="zh-CN" dirty="0">
                <a:solidFill>
                  <a:srgbClr val="FF0D07"/>
                </a:solidFill>
                <a:latin typeface="+mn-ea"/>
                <a:ea typeface="+mn-ea"/>
                <a:cs typeface="楷体_GB2312"/>
              </a:rPr>
              <a:t>闭环零点</a:t>
            </a:r>
            <a:r>
              <a:rPr lang="zh-CN" altLang="zh-CN" dirty="0">
                <a:latin typeface="+mn-ea"/>
                <a:ea typeface="+mn-ea"/>
                <a:cs typeface="楷体_GB2312"/>
              </a:rPr>
              <a:t>会使得系统的超调量增加，调节时间基本不变。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checkerboard(across)">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checkerboard(across)">
                                      <p:cBhvr>
                                        <p:cTn id="12" dur="500"/>
                                        <p:tgtEl>
                                          <p:spTgt spid="7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checkerboard(across)">
                                      <p:cBhvr>
                                        <p:cTn id="17" dur="500"/>
                                        <p:tgtEl>
                                          <p:spTgt spid="7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checkerboard(across)">
                                      <p:cBhvr>
                                        <p:cTn id="22" dur="500"/>
                                        <p:tgtEl>
                                          <p:spTgt spid="77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checkerboard(across)">
                                      <p:cBhvr>
                                        <p:cTn id="27" dur="500"/>
                                        <p:tgtEl>
                                          <p:spTgt spid="77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checkerboard(across)">
                                      <p:cBhvr>
                                        <p:cTn id="32" dur="500"/>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D2B508F-5ACF-4942-B984-BEE3BED951A2}"/>
              </a:ext>
            </a:extLst>
          </p:cNvPr>
          <p:cNvSpPr>
            <a:spLocks noGrp="1" noRot="1" noChangeArrowheads="1"/>
          </p:cNvSpPr>
          <p:nvPr>
            <p:ph type="title"/>
          </p:nvPr>
        </p:nvSpPr>
        <p:spPr>
          <a:xfrm>
            <a:off x="838200" y="228600"/>
            <a:ext cx="6632575" cy="609600"/>
          </a:xfrm>
        </p:spPr>
        <p:txBody>
          <a:bodyPr/>
          <a:lstStyle/>
          <a:p>
            <a:pPr eaLnBrk="1" hangingPunct="1"/>
            <a:r>
              <a:rPr lang="en-US" altLang="zh-CN" sz="2800" b="1">
                <a:solidFill>
                  <a:srgbClr val="FFFF00"/>
                </a:solidFill>
              </a:rPr>
              <a:t> </a:t>
            </a:r>
            <a:r>
              <a:rPr lang="zh-CN" altLang="en-US" sz="3200" b="1">
                <a:solidFill>
                  <a:srgbClr val="FFFF00"/>
                </a:solidFill>
              </a:rPr>
              <a:t>增加零极点对二阶系统响应的影响</a:t>
            </a:r>
          </a:p>
        </p:txBody>
      </p:sp>
      <p:sp>
        <p:nvSpPr>
          <p:cNvPr id="234499" name="Rectangle 3">
            <a:extLst>
              <a:ext uri="{FF2B5EF4-FFF2-40B4-BE49-F238E27FC236}">
                <a16:creationId xmlns:a16="http://schemas.microsoft.com/office/drawing/2014/main" id="{BD28A436-EE4B-4A37-9B01-2C5BF81AA370}"/>
              </a:ext>
            </a:extLst>
          </p:cNvPr>
          <p:cNvSpPr>
            <a:spLocks noGrp="1" noRot="1" noChangeArrowheads="1"/>
          </p:cNvSpPr>
          <p:nvPr>
            <p:ph idx="1"/>
          </p:nvPr>
        </p:nvSpPr>
        <p:spPr>
          <a:xfrm>
            <a:off x="304800" y="5715000"/>
            <a:ext cx="8540750" cy="536575"/>
          </a:xfrm>
        </p:spPr>
        <p:txBody>
          <a:bodyPr/>
          <a:lstStyle/>
          <a:p>
            <a:pPr marL="0" indent="0" eaLnBrk="1" hangingPunct="1">
              <a:buFont typeface="Wingdings 2" panose="05020102010507070707" pitchFamily="18" charset="2"/>
              <a:buNone/>
            </a:pPr>
            <a:r>
              <a:rPr lang="zh-CN" altLang="en-US"/>
              <a:t>式中</a:t>
            </a:r>
            <a:r>
              <a:rPr lang="en-US" altLang="zh-CN" i="1"/>
              <a:t>q+2l=m</a:t>
            </a:r>
            <a:r>
              <a:rPr lang="zh-CN" altLang="en-US" i="1"/>
              <a:t>，</a:t>
            </a:r>
            <a:r>
              <a:rPr lang="en-US" altLang="zh-CN" i="1"/>
              <a:t>k+2r=n</a:t>
            </a:r>
            <a:r>
              <a:rPr lang="zh-CN" altLang="en-US"/>
              <a:t>。</a:t>
            </a:r>
          </a:p>
        </p:txBody>
      </p:sp>
      <p:graphicFrame>
        <p:nvGraphicFramePr>
          <p:cNvPr id="234500" name="Object 4">
            <a:extLst>
              <a:ext uri="{FF2B5EF4-FFF2-40B4-BE49-F238E27FC236}">
                <a16:creationId xmlns:a16="http://schemas.microsoft.com/office/drawing/2014/main" id="{47703740-AA73-4979-820E-F04003363232}"/>
              </a:ext>
            </a:extLst>
          </p:cNvPr>
          <p:cNvGraphicFramePr>
            <a:graphicFrameLocks noChangeAspect="1"/>
          </p:cNvGraphicFramePr>
          <p:nvPr>
            <p:extLst>
              <p:ext uri="{D42A27DB-BD31-4B8C-83A1-F6EECF244321}">
                <p14:modId xmlns:p14="http://schemas.microsoft.com/office/powerpoint/2010/main" val="761850306"/>
              </p:ext>
            </p:extLst>
          </p:nvPr>
        </p:nvGraphicFramePr>
        <p:xfrm>
          <a:off x="708025" y="1835150"/>
          <a:ext cx="7497763" cy="1454150"/>
        </p:xfrm>
        <a:graphic>
          <a:graphicData uri="http://schemas.openxmlformats.org/presentationml/2006/ole">
            <mc:AlternateContent xmlns:mc="http://schemas.openxmlformats.org/markup-compatibility/2006">
              <mc:Choice xmlns:v="urn:schemas-microsoft-com:vml" Requires="v">
                <p:oleObj spid="_x0000_s66640" name="Equation" r:id="rId3" imgW="2804018" imgH="441755" progId="Equation.DSMT4">
                  <p:embed/>
                </p:oleObj>
              </mc:Choice>
              <mc:Fallback>
                <p:oleObj name="Equation" r:id="rId3" imgW="2804018" imgH="44175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1835150"/>
                        <a:ext cx="7497763"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01" name="Object 5">
            <a:extLst>
              <a:ext uri="{FF2B5EF4-FFF2-40B4-BE49-F238E27FC236}">
                <a16:creationId xmlns:a16="http://schemas.microsoft.com/office/drawing/2014/main" id="{7FC7B8B0-F69F-47DD-8147-24FFE565E67A}"/>
              </a:ext>
            </a:extLst>
          </p:cNvPr>
          <p:cNvGraphicFramePr>
            <a:graphicFrameLocks noChangeAspect="1"/>
          </p:cNvGraphicFramePr>
          <p:nvPr>
            <p:extLst>
              <p:ext uri="{D42A27DB-BD31-4B8C-83A1-F6EECF244321}">
                <p14:modId xmlns:p14="http://schemas.microsoft.com/office/powerpoint/2010/main" val="673713792"/>
              </p:ext>
            </p:extLst>
          </p:nvPr>
        </p:nvGraphicFramePr>
        <p:xfrm>
          <a:off x="638175" y="3657600"/>
          <a:ext cx="7334250" cy="1963738"/>
        </p:xfrm>
        <a:graphic>
          <a:graphicData uri="http://schemas.openxmlformats.org/presentationml/2006/ole">
            <mc:AlternateContent xmlns:mc="http://schemas.openxmlformats.org/markup-compatibility/2006">
              <mc:Choice xmlns:v="urn:schemas-microsoft-com:vml" Requires="v">
                <p:oleObj spid="_x0000_s66641" name="Equation" r:id="rId5" imgW="3429213" imgH="838311" progId="Equation.DSMT4">
                  <p:embed/>
                </p:oleObj>
              </mc:Choice>
              <mc:Fallback>
                <p:oleObj name="Equation" r:id="rId5" imgW="3429213" imgH="83831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657600"/>
                        <a:ext cx="73342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4502" name="Rectangle 6">
            <a:extLst>
              <a:ext uri="{FF2B5EF4-FFF2-40B4-BE49-F238E27FC236}">
                <a16:creationId xmlns:a16="http://schemas.microsoft.com/office/drawing/2014/main" id="{7F5C9F14-327D-4D14-87D7-1EA6CD0FA9C3}"/>
              </a:ext>
            </a:extLst>
          </p:cNvPr>
          <p:cNvSpPr>
            <a:spLocks noChangeArrowheads="1"/>
          </p:cNvSpPr>
          <p:nvPr/>
        </p:nvSpPr>
        <p:spPr bwMode="auto">
          <a:xfrm>
            <a:off x="228600" y="1066800"/>
            <a:ext cx="8915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实际的控制系统，多数是高于二阶的系统，即高阶系统。高阶系统的传递函数一般可以写成如下形式</a:t>
            </a:r>
          </a:p>
        </p:txBody>
      </p:sp>
      <p:sp>
        <p:nvSpPr>
          <p:cNvPr id="234503" name="Rectangle 7">
            <a:extLst>
              <a:ext uri="{FF2B5EF4-FFF2-40B4-BE49-F238E27FC236}">
                <a16:creationId xmlns:a16="http://schemas.microsoft.com/office/drawing/2014/main" id="{9187381A-7FA0-4371-A723-418875EF6DDF}"/>
              </a:ext>
            </a:extLst>
          </p:cNvPr>
          <p:cNvSpPr>
            <a:spLocks noChangeArrowheads="1"/>
          </p:cNvSpPr>
          <p:nvPr/>
        </p:nvSpPr>
        <p:spPr bwMode="auto">
          <a:xfrm>
            <a:off x="0" y="3200400"/>
            <a:ext cx="45164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将上式写成为零极点的形式，则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4502">
                                            <p:txEl>
                                              <p:pRg st="0" end="0"/>
                                            </p:txEl>
                                          </p:spTgt>
                                        </p:tgtEl>
                                        <p:attrNameLst>
                                          <p:attrName>style.visibility</p:attrName>
                                        </p:attrNameLst>
                                      </p:cBhvr>
                                      <p:to>
                                        <p:strVal val="visible"/>
                                      </p:to>
                                    </p:set>
                                    <p:animEffect transition="in" filter="checkerboard(across)">
                                      <p:cBhvr>
                                        <p:cTn id="7" dur="500"/>
                                        <p:tgtEl>
                                          <p:spTgt spid="2345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4500"/>
                                        </p:tgtEl>
                                        <p:attrNameLst>
                                          <p:attrName>style.visibility</p:attrName>
                                        </p:attrNameLst>
                                      </p:cBhvr>
                                      <p:to>
                                        <p:strVal val="visible"/>
                                      </p:to>
                                    </p:set>
                                    <p:animEffect transition="in" filter="box(in)">
                                      <p:cBhvr>
                                        <p:cTn id="12" dur="500"/>
                                        <p:tgtEl>
                                          <p:spTgt spid="234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4503">
                                            <p:txEl>
                                              <p:pRg st="0" end="0"/>
                                            </p:txEl>
                                          </p:spTgt>
                                        </p:tgtEl>
                                        <p:attrNameLst>
                                          <p:attrName>style.visibility</p:attrName>
                                        </p:attrNameLst>
                                      </p:cBhvr>
                                      <p:to>
                                        <p:strVal val="visible"/>
                                      </p:to>
                                    </p:set>
                                    <p:animEffect transition="in" filter="dissolve">
                                      <p:cBhvr>
                                        <p:cTn id="17" dur="500"/>
                                        <p:tgtEl>
                                          <p:spTgt spid="2345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34501"/>
                                        </p:tgtEl>
                                        <p:attrNameLst>
                                          <p:attrName>style.visibility</p:attrName>
                                        </p:attrNameLst>
                                      </p:cBhvr>
                                      <p:to>
                                        <p:strVal val="visible"/>
                                      </p:to>
                                    </p:set>
                                    <p:animEffect transition="in" filter="box(in)">
                                      <p:cBhvr>
                                        <p:cTn id="22" dur="500"/>
                                        <p:tgtEl>
                                          <p:spTgt spid="2345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4499">
                                            <p:txEl>
                                              <p:pRg st="0" end="0"/>
                                            </p:txEl>
                                          </p:spTgt>
                                        </p:tgtEl>
                                        <p:attrNameLst>
                                          <p:attrName>style.visibility</p:attrName>
                                        </p:attrNameLst>
                                      </p:cBhvr>
                                      <p:to>
                                        <p:strVal val="visible"/>
                                      </p:to>
                                    </p:set>
                                    <p:animEffect transition="in" filter="box(in)">
                                      <p:cBhvr>
                                        <p:cTn id="27" dur="500"/>
                                        <p:tgtEl>
                                          <p:spTgt spid="2344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bldLvl="5" autoUpdateAnimBg="0"/>
      <p:bldP spid="234502" grpId="0" build="p" autoUpdateAnimBg="0"/>
      <p:bldP spid="2345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6E4A31B-D480-4AA7-8082-4F9C6AA114BF}"/>
              </a:ext>
            </a:extLst>
          </p:cNvPr>
          <p:cNvSpPr>
            <a:spLocks noGrp="1" noRot="1" noChangeArrowheads="1"/>
          </p:cNvSpPr>
          <p:nvPr>
            <p:ph/>
          </p:nvPr>
        </p:nvSpPr>
        <p:spPr>
          <a:xfrm>
            <a:off x="146050" y="1676400"/>
            <a:ext cx="8540750" cy="3276600"/>
          </a:xfrm>
        </p:spPr>
        <p:txBody>
          <a:bodyPr/>
          <a:lstStyle/>
          <a:p>
            <a:pPr marL="990600" lvl="1" indent="-533400" eaLnBrk="1" hangingPunct="1">
              <a:buFont typeface="Wingdings" panose="05000000000000000000" pitchFamily="2" charset="2"/>
              <a:buNone/>
            </a:pPr>
            <a:r>
              <a:rPr lang="zh-CN" altLang="en-US" sz="3200" dirty="0">
                <a:latin typeface="宋体" panose="02010600030101010101" pitchFamily="2" charset="-122"/>
              </a:rPr>
              <a:t>在系统稳定工作的条件下，通常由给定典型输入信号作用下系统的输出响应来评价其性能，包括瞬态性能和稳态性能。</a:t>
            </a:r>
          </a:p>
          <a:p>
            <a:pPr marL="990600" lvl="1" indent="-533400" eaLnBrk="1" hangingPunct="1">
              <a:buFont typeface="Wingdings" panose="05000000000000000000" pitchFamily="2" charset="2"/>
              <a:buNone/>
            </a:pPr>
            <a:r>
              <a:rPr lang="zh-CN" altLang="en-US" sz="3200" dirty="0">
                <a:latin typeface="宋体" panose="02010600030101010101" pitchFamily="2" charset="-122"/>
              </a:rPr>
              <a:t>系统的瞬态性能通常以系统在初始条件为零的情况下，对单位阶跃输入信号的响应特性来衡量。</a:t>
            </a:r>
          </a:p>
        </p:txBody>
      </p:sp>
      <p:sp>
        <p:nvSpPr>
          <p:cNvPr id="11267" name="Rectangle 3">
            <a:extLst>
              <a:ext uri="{FF2B5EF4-FFF2-40B4-BE49-F238E27FC236}">
                <a16:creationId xmlns:a16="http://schemas.microsoft.com/office/drawing/2014/main" id="{FEC73AE7-E94E-4872-B129-57A236195FDE}"/>
              </a:ext>
            </a:extLst>
          </p:cNvPr>
          <p:cNvSpPr>
            <a:spLocks noGrp="1" noRot="1" noChangeArrowheads="1"/>
          </p:cNvSpPr>
          <p:nvPr>
            <p:ph type="title" idx="4294967295"/>
          </p:nvPr>
        </p:nvSpPr>
        <p:spPr>
          <a:xfrm>
            <a:off x="152400" y="685800"/>
            <a:ext cx="6781800" cy="533400"/>
          </a:xfrm>
        </p:spPr>
        <p:txBody>
          <a:bodyPr/>
          <a:lstStyle/>
          <a:p>
            <a:pPr eaLnBrk="1" hangingPunct="1"/>
            <a:r>
              <a:rPr lang="en-US" altLang="zh-CN" sz="4000" b="1">
                <a:solidFill>
                  <a:srgbClr val="FFFF00"/>
                </a:solidFill>
                <a:latin typeface="宋体" panose="02010600030101010101" pitchFamily="2" charset="-122"/>
              </a:rPr>
              <a:t>3.2.2  </a:t>
            </a:r>
            <a:r>
              <a:rPr lang="zh-CN" altLang="en-US" sz="4000" b="1">
                <a:solidFill>
                  <a:srgbClr val="FFFF00"/>
                </a:solidFill>
                <a:latin typeface="宋体" panose="02010600030101010101" pitchFamily="2" charset="-122"/>
              </a:rPr>
              <a:t>系统性能指标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checkerboard(across)">
                                      <p:cBhvr>
                                        <p:cTn id="7" dur="500"/>
                                        <p:tgtEl>
                                          <p:spTgt spid="174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082">
                                            <p:txEl>
                                              <p:pRg st="1" end="1"/>
                                            </p:txEl>
                                          </p:spTgt>
                                        </p:tgtEl>
                                        <p:attrNameLst>
                                          <p:attrName>style.visibility</p:attrName>
                                        </p:attrNameLst>
                                      </p:cBhvr>
                                      <p:to>
                                        <p:strVal val="visible"/>
                                      </p:to>
                                    </p:set>
                                    <p:animEffect transition="in" filter="checkerboard(across)">
                                      <p:cBhvr>
                                        <p:cTn id="12" dur="500"/>
                                        <p:tgtEl>
                                          <p:spTgt spid="1740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bldLvl="5"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FC6C7900-CAA9-4F8A-8235-11DD71E74C7F}"/>
              </a:ext>
            </a:extLst>
          </p:cNvPr>
          <p:cNvSpPr>
            <a:spLocks noGrp="1" noRot="1" noChangeArrowheads="1"/>
          </p:cNvSpPr>
          <p:nvPr>
            <p:ph/>
          </p:nvPr>
        </p:nvSpPr>
        <p:spPr>
          <a:xfrm>
            <a:off x="152400" y="4267200"/>
            <a:ext cx="8540750" cy="1524000"/>
          </a:xfrm>
        </p:spPr>
        <p:txBody>
          <a:bodyPr/>
          <a:lstStyle/>
          <a:p>
            <a:pPr marL="0" indent="0" eaLnBrk="1" hangingPunct="1">
              <a:buFont typeface="Wingdings 2" panose="05020102010507070707" pitchFamily="18" charset="2"/>
              <a:buNone/>
            </a:pPr>
            <a:r>
              <a:rPr lang="zh-CN" altLang="en-US"/>
              <a:t>高阶系统的响应是由惯性环节和振荡环节</a:t>
            </a:r>
            <a:r>
              <a:rPr lang="en-US" altLang="zh-CN"/>
              <a:t>(</a:t>
            </a:r>
            <a:r>
              <a:rPr lang="zh-CN" altLang="en-US"/>
              <a:t>二阶系统</a:t>
            </a:r>
            <a:r>
              <a:rPr lang="en-US" altLang="zh-CN"/>
              <a:t>)</a:t>
            </a:r>
            <a:r>
              <a:rPr lang="zh-CN" altLang="en-US"/>
              <a:t>的单位阶跃响应构成</a:t>
            </a:r>
            <a:r>
              <a:rPr lang="en-US" altLang="zh-CN"/>
              <a:t>;</a:t>
            </a:r>
          </a:p>
          <a:p>
            <a:pPr marL="0" indent="0" eaLnBrk="1" hangingPunct="1">
              <a:buFont typeface="Wingdings 2" panose="05020102010507070707" pitchFamily="18" charset="2"/>
              <a:buNone/>
            </a:pPr>
            <a:r>
              <a:rPr lang="zh-CN" altLang="en-US"/>
              <a:t>各分量的相对大小由系数</a:t>
            </a:r>
            <a:r>
              <a:rPr lang="en-US" altLang="zh-CN" i="1"/>
              <a:t>C</a:t>
            </a:r>
            <a:r>
              <a:rPr lang="en-US" altLang="zh-CN" i="1" baseline="-25000"/>
              <a:t>i</a:t>
            </a:r>
            <a:r>
              <a:rPr lang="zh-CN" altLang="en-US"/>
              <a:t>、</a:t>
            </a:r>
            <a:r>
              <a:rPr lang="en-US" altLang="zh-CN" i="1"/>
              <a:t>A</a:t>
            </a:r>
            <a:r>
              <a:rPr lang="en-US" altLang="zh-CN" i="1" baseline="-25000"/>
              <a:t>i</a:t>
            </a:r>
            <a:r>
              <a:rPr lang="zh-CN" altLang="en-US"/>
              <a:t>、和</a:t>
            </a:r>
            <a:r>
              <a:rPr lang="en-US" altLang="zh-CN" i="1"/>
              <a:t>B</a:t>
            </a:r>
            <a:r>
              <a:rPr lang="en-US" altLang="zh-CN" i="1" baseline="-25000"/>
              <a:t>i</a:t>
            </a:r>
            <a:r>
              <a:rPr lang="zh-CN" altLang="en-US"/>
              <a:t>决定；所以了解了各分量及其相对大小，就可知高阶系统的瞬态响应。</a:t>
            </a:r>
          </a:p>
        </p:txBody>
      </p:sp>
      <p:graphicFrame>
        <p:nvGraphicFramePr>
          <p:cNvPr id="235523" name="Object 3">
            <a:extLst>
              <a:ext uri="{FF2B5EF4-FFF2-40B4-BE49-F238E27FC236}">
                <a16:creationId xmlns:a16="http://schemas.microsoft.com/office/drawing/2014/main" id="{1D30E463-8EC2-4E84-BBC8-0B2DC2F7FBCF}"/>
              </a:ext>
            </a:extLst>
          </p:cNvPr>
          <p:cNvGraphicFramePr>
            <a:graphicFrameLocks noChangeAspect="1"/>
          </p:cNvGraphicFramePr>
          <p:nvPr>
            <p:extLst>
              <p:ext uri="{D42A27DB-BD31-4B8C-83A1-F6EECF244321}">
                <p14:modId xmlns:p14="http://schemas.microsoft.com/office/powerpoint/2010/main" val="3696020117"/>
              </p:ext>
            </p:extLst>
          </p:nvPr>
        </p:nvGraphicFramePr>
        <p:xfrm>
          <a:off x="330200" y="897942"/>
          <a:ext cx="8362950" cy="1474238"/>
        </p:xfrm>
        <a:graphic>
          <a:graphicData uri="http://schemas.openxmlformats.org/presentationml/2006/ole">
            <mc:AlternateContent xmlns:mc="http://schemas.openxmlformats.org/markup-compatibility/2006">
              <mc:Choice xmlns:v="urn:schemas-microsoft-com:vml" Requires="v">
                <p:oleObj spid="_x0000_s67699" name="Equation" r:id="rId3" imgW="3479760" imgH="495000" progId="Equation.DSMT4">
                  <p:embed/>
                </p:oleObj>
              </mc:Choice>
              <mc:Fallback>
                <p:oleObj name="Equation" r:id="rId3" imgW="3479760" imgH="495000" progId="Equation.DSMT4">
                  <p:embed/>
                  <p:pic>
                    <p:nvPicPr>
                      <p:cNvPr id="0" name="Object 3"/>
                      <p:cNvPicPr>
                        <a:picLocks noChangeAspect="1" noChangeArrowheads="1"/>
                      </p:cNvPicPr>
                      <p:nvPr/>
                    </p:nvPicPr>
                    <p:blipFill>
                      <a:blip r:embed="rId4"/>
                      <a:srcRect/>
                      <a:stretch>
                        <a:fillRect/>
                      </a:stretch>
                    </p:blipFill>
                    <p:spPr bwMode="auto">
                      <a:xfrm>
                        <a:off x="330200" y="897942"/>
                        <a:ext cx="8362950" cy="1474238"/>
                      </a:xfrm>
                      <a:prstGeom prst="rect">
                        <a:avLst/>
                      </a:prstGeom>
                      <a:noFill/>
                      <a:ln>
                        <a:noFill/>
                      </a:ln>
                      <a:extLst/>
                    </p:spPr>
                  </p:pic>
                </p:oleObj>
              </mc:Fallback>
            </mc:AlternateContent>
          </a:graphicData>
        </a:graphic>
      </p:graphicFrame>
      <p:graphicFrame>
        <p:nvGraphicFramePr>
          <p:cNvPr id="235524" name="Object 4">
            <a:extLst>
              <a:ext uri="{FF2B5EF4-FFF2-40B4-BE49-F238E27FC236}">
                <a16:creationId xmlns:a16="http://schemas.microsoft.com/office/drawing/2014/main" id="{7CE8B1EC-ECB4-4425-BB74-E17FC2ACBD08}"/>
              </a:ext>
            </a:extLst>
          </p:cNvPr>
          <p:cNvGraphicFramePr>
            <a:graphicFrameLocks noChangeAspect="1"/>
          </p:cNvGraphicFramePr>
          <p:nvPr>
            <p:extLst>
              <p:ext uri="{D42A27DB-BD31-4B8C-83A1-F6EECF244321}">
                <p14:modId xmlns:p14="http://schemas.microsoft.com/office/powerpoint/2010/main" val="2937984800"/>
              </p:ext>
            </p:extLst>
          </p:nvPr>
        </p:nvGraphicFramePr>
        <p:xfrm>
          <a:off x="76200" y="2508122"/>
          <a:ext cx="8977312" cy="1258886"/>
        </p:xfrm>
        <a:graphic>
          <a:graphicData uri="http://schemas.openxmlformats.org/presentationml/2006/ole">
            <mc:AlternateContent xmlns:mc="http://schemas.openxmlformats.org/markup-compatibility/2006">
              <mc:Choice xmlns:v="urn:schemas-microsoft-com:vml" Requires="v">
                <p:oleObj spid="_x0000_s67700" name="Equation" r:id="rId5" imgW="4457520" imgH="444240" progId="Equation.DSMT4">
                  <p:embed/>
                </p:oleObj>
              </mc:Choice>
              <mc:Fallback>
                <p:oleObj name="Equation" r:id="rId5" imgW="4457520" imgH="444240" progId="Equation.DSMT4">
                  <p:embed/>
                  <p:pic>
                    <p:nvPicPr>
                      <p:cNvPr id="0" name="Object 4"/>
                      <p:cNvPicPr>
                        <a:picLocks noChangeAspect="1" noChangeArrowheads="1"/>
                      </p:cNvPicPr>
                      <p:nvPr/>
                    </p:nvPicPr>
                    <p:blipFill>
                      <a:blip r:embed="rId6"/>
                      <a:srcRect/>
                      <a:stretch>
                        <a:fillRect/>
                      </a:stretch>
                    </p:blipFill>
                    <p:spPr bwMode="auto">
                      <a:xfrm>
                        <a:off x="76200" y="2508122"/>
                        <a:ext cx="8977312" cy="1258886"/>
                      </a:xfrm>
                      <a:prstGeom prst="rect">
                        <a:avLst/>
                      </a:prstGeom>
                      <a:noFill/>
                      <a:ln>
                        <a:noFill/>
                      </a:ln>
                      <a:extLst/>
                    </p:spPr>
                  </p:pic>
                </p:oleObj>
              </mc:Fallback>
            </mc:AlternateContent>
          </a:graphicData>
        </a:graphic>
      </p:graphicFrame>
      <p:graphicFrame>
        <p:nvGraphicFramePr>
          <p:cNvPr id="235525" name="Object 5">
            <a:extLst>
              <a:ext uri="{FF2B5EF4-FFF2-40B4-BE49-F238E27FC236}">
                <a16:creationId xmlns:a16="http://schemas.microsoft.com/office/drawing/2014/main" id="{90172082-0928-40D7-8A1D-63153C1CCD22}"/>
              </a:ext>
            </a:extLst>
          </p:cNvPr>
          <p:cNvGraphicFramePr>
            <a:graphicFrameLocks noChangeAspect="1"/>
          </p:cNvGraphicFramePr>
          <p:nvPr>
            <p:extLst>
              <p:ext uri="{D42A27DB-BD31-4B8C-83A1-F6EECF244321}">
                <p14:modId xmlns:p14="http://schemas.microsoft.com/office/powerpoint/2010/main" val="1162845685"/>
              </p:ext>
            </p:extLst>
          </p:nvPr>
        </p:nvGraphicFramePr>
        <p:xfrm>
          <a:off x="7893050" y="3627439"/>
          <a:ext cx="1081088" cy="639762"/>
        </p:xfrm>
        <a:graphic>
          <a:graphicData uri="http://schemas.openxmlformats.org/presentationml/2006/ole">
            <mc:AlternateContent xmlns:mc="http://schemas.openxmlformats.org/markup-compatibility/2006">
              <mc:Choice xmlns:v="urn:schemas-microsoft-com:vml" Requires="v">
                <p:oleObj spid="_x0000_s67701" name="Equation" r:id="rId7" imgW="419040" imgH="203040" progId="Equation.DSMT4">
                  <p:embed/>
                </p:oleObj>
              </mc:Choice>
              <mc:Fallback>
                <p:oleObj name="Equation" r:id="rId7" imgW="419040" imgH="203040" progId="Equation.DSMT4">
                  <p:embed/>
                  <p:pic>
                    <p:nvPicPr>
                      <p:cNvPr id="0" name="Object 5"/>
                      <p:cNvPicPr>
                        <a:picLocks noChangeAspect="1" noChangeArrowheads="1"/>
                      </p:cNvPicPr>
                      <p:nvPr/>
                    </p:nvPicPr>
                    <p:blipFill>
                      <a:blip r:embed="rId8"/>
                      <a:srcRect/>
                      <a:stretch>
                        <a:fillRect/>
                      </a:stretch>
                    </p:blipFill>
                    <p:spPr bwMode="auto">
                      <a:xfrm>
                        <a:off x="7893050" y="3627439"/>
                        <a:ext cx="1081088" cy="639762"/>
                      </a:xfrm>
                      <a:prstGeom prst="rect">
                        <a:avLst/>
                      </a:prstGeom>
                      <a:noFill/>
                      <a:ln>
                        <a:noFill/>
                      </a:ln>
                      <a:extLst/>
                    </p:spPr>
                  </p:pic>
                </p:oleObj>
              </mc:Fallback>
            </mc:AlternateContent>
          </a:graphicData>
        </a:graphic>
      </p:graphicFrame>
      <p:sp>
        <p:nvSpPr>
          <p:cNvPr id="235526" name="Rectangle 6">
            <a:extLst>
              <a:ext uri="{FF2B5EF4-FFF2-40B4-BE49-F238E27FC236}">
                <a16:creationId xmlns:a16="http://schemas.microsoft.com/office/drawing/2014/main" id="{1FB88BB5-C40F-4B90-91F1-9B9C0216822F}"/>
              </a:ext>
            </a:extLst>
          </p:cNvPr>
          <p:cNvSpPr>
            <a:spLocks noChangeArrowheads="1"/>
          </p:cNvSpPr>
          <p:nvPr/>
        </p:nvSpPr>
        <p:spPr bwMode="auto">
          <a:xfrm>
            <a:off x="152400" y="304800"/>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假如没有重极点，则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5526"/>
                                        </p:tgtEl>
                                        <p:attrNameLst>
                                          <p:attrName>style.visibility</p:attrName>
                                        </p:attrNameLst>
                                      </p:cBhvr>
                                      <p:to>
                                        <p:strVal val="visible"/>
                                      </p:to>
                                    </p:set>
                                    <p:animEffect transition="in" filter="barn(inHorizontal)">
                                      <p:cBhvr>
                                        <p:cTn id="7" dur="500"/>
                                        <p:tgtEl>
                                          <p:spTgt spid="2355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randombar(horizontal)">
                                      <p:cBhvr>
                                        <p:cTn id="12" dur="500"/>
                                        <p:tgtEl>
                                          <p:spTgt spid="235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nodeType="clickEffect">
                                  <p:stCondLst>
                                    <p:cond delay="0"/>
                                  </p:stCondLst>
                                  <p:childTnLst>
                                    <p:set>
                                      <p:cBhvr>
                                        <p:cTn id="16" dur="1" fill="hold">
                                          <p:stCondLst>
                                            <p:cond delay="0"/>
                                          </p:stCondLst>
                                        </p:cTn>
                                        <p:tgtEl>
                                          <p:spTgt spid="235524"/>
                                        </p:tgtEl>
                                        <p:attrNameLst>
                                          <p:attrName>style.visibility</p:attrName>
                                        </p:attrNameLst>
                                      </p:cBhvr>
                                      <p:to>
                                        <p:strVal val="visible"/>
                                      </p:to>
                                    </p:set>
                                    <p:anim calcmode="lin" valueType="num">
                                      <p:cBhvr>
                                        <p:cTn id="17" dur="500" fill="hold"/>
                                        <p:tgtEl>
                                          <p:spTgt spid="235524"/>
                                        </p:tgtEl>
                                        <p:attrNameLst>
                                          <p:attrName>ppt_w</p:attrName>
                                        </p:attrNameLst>
                                      </p:cBhvr>
                                      <p:tavLst>
                                        <p:tav tm="0">
                                          <p:val>
                                            <p:strVal val="2/3*#ppt_w"/>
                                          </p:val>
                                        </p:tav>
                                        <p:tav tm="100000">
                                          <p:val>
                                            <p:strVal val="#ppt_w"/>
                                          </p:val>
                                        </p:tav>
                                      </p:tavLst>
                                    </p:anim>
                                    <p:anim calcmode="lin" valueType="num">
                                      <p:cBhvr>
                                        <p:cTn id="18" dur="500" fill="hold"/>
                                        <p:tgtEl>
                                          <p:spTgt spid="235524"/>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nodeType="clickEffect">
                                  <p:stCondLst>
                                    <p:cond delay="0"/>
                                  </p:stCondLst>
                                  <p:childTnLst>
                                    <p:set>
                                      <p:cBhvr>
                                        <p:cTn id="22" dur="1" fill="hold">
                                          <p:stCondLst>
                                            <p:cond delay="0"/>
                                          </p:stCondLst>
                                        </p:cTn>
                                        <p:tgtEl>
                                          <p:spTgt spid="235525"/>
                                        </p:tgtEl>
                                        <p:attrNameLst>
                                          <p:attrName>style.visibility</p:attrName>
                                        </p:attrNameLst>
                                      </p:cBhvr>
                                      <p:to>
                                        <p:strVal val="visible"/>
                                      </p:to>
                                    </p:set>
                                    <p:animEffect transition="in" filter="barn(inHorizontal)">
                                      <p:cBhvr>
                                        <p:cTn id="23" dur="500"/>
                                        <p:tgtEl>
                                          <p:spTgt spid="2355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235522">
                                            <p:txEl>
                                              <p:pRg st="0" end="0"/>
                                            </p:txEl>
                                          </p:spTgt>
                                        </p:tgtEl>
                                        <p:attrNameLst>
                                          <p:attrName>style.visibility</p:attrName>
                                        </p:attrNameLst>
                                      </p:cBhvr>
                                      <p:to>
                                        <p:strVal val="visible"/>
                                      </p:to>
                                    </p:set>
                                    <p:animEffect transition="in" filter="barn(inHorizontal)">
                                      <p:cBhvr>
                                        <p:cTn id="28" dur="500"/>
                                        <p:tgtEl>
                                          <p:spTgt spid="23552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35522">
                                            <p:txEl>
                                              <p:pRg st="1" end="1"/>
                                            </p:txEl>
                                          </p:spTgt>
                                        </p:tgtEl>
                                        <p:attrNameLst>
                                          <p:attrName>style.visibility</p:attrName>
                                        </p:attrNameLst>
                                      </p:cBhvr>
                                      <p:to>
                                        <p:strVal val="visible"/>
                                      </p:to>
                                    </p:set>
                                    <p:animEffect transition="in" filter="barn(inHorizontal)">
                                      <p:cBhvr>
                                        <p:cTn id="33" dur="500"/>
                                        <p:tgtEl>
                                          <p:spTgt spid="2355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bldLvl="5" autoUpdateAnimBg="0"/>
      <p:bldP spid="23552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7941A6E4-EE93-40D9-B241-CD82C506501F}"/>
              </a:ext>
            </a:extLst>
          </p:cNvPr>
          <p:cNvSpPr>
            <a:spLocks noGrp="1" noRot="1" noChangeArrowheads="1"/>
          </p:cNvSpPr>
          <p:nvPr>
            <p:ph/>
          </p:nvPr>
        </p:nvSpPr>
        <p:spPr>
          <a:xfrm>
            <a:off x="0" y="260350"/>
            <a:ext cx="9144000" cy="6064250"/>
          </a:xfrm>
        </p:spPr>
        <p:txBody>
          <a:bodyPr/>
          <a:lstStyle/>
          <a:p>
            <a:pPr marL="0" indent="0" eaLnBrk="1" hangingPunct="1">
              <a:buFont typeface="Wingdings 2" panose="05020102010507070707" pitchFamily="18" charset="2"/>
              <a:buNone/>
            </a:pPr>
            <a:r>
              <a:rPr lang="en-US" altLang="zh-CN" sz="1800" dirty="0"/>
              <a:t>       </a:t>
            </a:r>
            <a:r>
              <a:rPr lang="zh-CN" altLang="en-US" dirty="0"/>
              <a:t>当系统是稳定的，</a:t>
            </a:r>
          </a:p>
          <a:p>
            <a:pPr marL="190500" lvl="1" indent="0" eaLnBrk="1" hangingPunct="1">
              <a:spcBef>
                <a:spcPct val="45000"/>
              </a:spcBef>
              <a:buClr>
                <a:schemeClr val="hlink"/>
              </a:buClr>
              <a:buSzPct val="120000"/>
              <a:buFont typeface="Wingdings" panose="05000000000000000000" pitchFamily="2" charset="2"/>
              <a:buChar char="§"/>
            </a:pPr>
            <a:r>
              <a:rPr lang="zh-CN" altLang="en-US" dirty="0"/>
              <a:t>各分量的</a:t>
            </a:r>
            <a:r>
              <a:rPr lang="zh-CN" altLang="en-US" dirty="0">
                <a:solidFill>
                  <a:schemeClr val="hlink"/>
                </a:solidFill>
              </a:rPr>
              <a:t>衰减快慢</a:t>
            </a:r>
            <a:r>
              <a:rPr lang="zh-CN" altLang="en-US" dirty="0"/>
              <a:t>由</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a:t>
            </a:r>
            <a:r>
              <a:rPr lang="zh-CN" altLang="en-US" i="1" dirty="0">
                <a:latin typeface="Times New Roman" panose="02020603050405020304" pitchFamily="18" charset="0"/>
              </a:rPr>
              <a:t>、 </a:t>
            </a:r>
            <a:r>
              <a:rPr lang="en-US" altLang="zh-CN" i="1" dirty="0">
                <a:latin typeface="Symbol" panose="05050102010706020507" pitchFamily="18" charset="2"/>
                <a:cs typeface="Times New Roman" panose="02020603050405020304" pitchFamily="18" charset="0"/>
              </a:rPr>
              <a:t>z </a:t>
            </a:r>
            <a:r>
              <a:rPr lang="en-US" altLang="zh-CN" i="1" baseline="-25000" dirty="0" err="1">
                <a:latin typeface="宋体" panose="02010600030101010101" pitchFamily="2" charset="-122"/>
              </a:rPr>
              <a:t>n</a:t>
            </a:r>
            <a:r>
              <a:rPr lang="en-US" altLang="zh-CN" i="1" baseline="-25000"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rPr>
              <a:t> </a:t>
            </a:r>
            <a:r>
              <a:rPr lang="zh-CN" altLang="en-US" i="1" dirty="0">
                <a:latin typeface="Times New Roman" panose="02020603050405020304" pitchFamily="18" charset="0"/>
              </a:rPr>
              <a:t>、</a:t>
            </a:r>
            <a:r>
              <a:rPr lang="zh-CN" altLang="en-US" i="1" baseline="-25000" dirty="0">
                <a:latin typeface="Times New Roman" panose="02020603050405020304" pitchFamily="18" charset="0"/>
                <a:cs typeface="Times New Roman" panose="02020603050405020304" pitchFamily="18" charset="0"/>
              </a:rPr>
              <a:t> </a:t>
            </a:r>
            <a:r>
              <a:rPr lang="en-US" altLang="zh-CN" i="1" dirty="0">
                <a:latin typeface="Symbol" panose="05050102010706020507" pitchFamily="18" charset="2"/>
                <a:cs typeface="Times New Roman" panose="02020603050405020304" pitchFamily="18" charset="0"/>
              </a:rPr>
              <a:t>w </a:t>
            </a:r>
            <a:r>
              <a:rPr lang="en-US" altLang="zh-CN" i="1" baseline="-25000" dirty="0" err="1">
                <a:latin typeface="宋体" panose="02010600030101010101" pitchFamily="2" charset="-122"/>
              </a:rPr>
              <a:t>n</a:t>
            </a:r>
            <a:r>
              <a:rPr lang="en-US" altLang="zh-CN" i="1" baseline="-25000" dirty="0" err="1">
                <a:latin typeface="Times New Roman" panose="02020603050405020304" pitchFamily="18" charset="0"/>
                <a:cs typeface="Times New Roman" panose="02020603050405020304" pitchFamily="18" charset="0"/>
              </a:rPr>
              <a:t>i</a:t>
            </a:r>
            <a:r>
              <a:rPr lang="zh-CN" altLang="en-US" dirty="0"/>
              <a:t>决定，也即系统极点在</a:t>
            </a:r>
            <a:r>
              <a:rPr lang="en-US" altLang="zh-CN" dirty="0"/>
              <a:t>S</a:t>
            </a:r>
            <a:r>
              <a:rPr lang="zh-CN" altLang="en-US" dirty="0"/>
              <a:t>平面左半部离虚轴越远，相应的分量衰减越快。</a:t>
            </a:r>
          </a:p>
          <a:p>
            <a:pPr marL="190500" lvl="1" indent="0" eaLnBrk="1" hangingPunct="1">
              <a:spcBef>
                <a:spcPct val="45000"/>
              </a:spcBef>
              <a:buClr>
                <a:schemeClr val="hlink"/>
              </a:buClr>
              <a:buSzPct val="120000"/>
              <a:buFont typeface="Wingdings" panose="05000000000000000000" pitchFamily="2" charset="2"/>
              <a:buChar char="§"/>
            </a:pPr>
            <a:r>
              <a:rPr lang="zh-CN" altLang="en-US" dirty="0"/>
              <a:t>  各分量所对应的</a:t>
            </a:r>
            <a:r>
              <a:rPr lang="zh-CN" altLang="en-US" dirty="0">
                <a:solidFill>
                  <a:schemeClr val="hlink"/>
                </a:solidFill>
              </a:rPr>
              <a:t>系数</a:t>
            </a:r>
            <a:r>
              <a:rPr lang="zh-CN" altLang="en-US" dirty="0"/>
              <a:t>决定于系统的零、极点分布。</a:t>
            </a:r>
          </a:p>
          <a:p>
            <a:pPr marL="1270000" lvl="2" eaLnBrk="1" hangingPunct="1">
              <a:spcBef>
                <a:spcPct val="45000"/>
              </a:spcBef>
              <a:buClr>
                <a:schemeClr val="hlink"/>
              </a:buClr>
              <a:buSzPct val="120000"/>
              <a:buFont typeface="Wingdings" panose="05000000000000000000" pitchFamily="2" charset="2"/>
              <a:buChar char="§"/>
            </a:pPr>
            <a:r>
              <a:rPr lang="zh-CN" altLang="en-US" dirty="0"/>
              <a:t>当某极点</a:t>
            </a:r>
            <a:r>
              <a:rPr lang="en-US" altLang="zh-CN" dirty="0"/>
              <a:t>-p</a:t>
            </a:r>
            <a:r>
              <a:rPr lang="en-US" altLang="zh-CN" baseline="-25000" dirty="0"/>
              <a:t>i</a:t>
            </a:r>
            <a:r>
              <a:rPr lang="zh-CN" altLang="en-US" dirty="0"/>
              <a:t>靠近零点，而远离其它极点和原点，则相应的系数</a:t>
            </a:r>
            <a:r>
              <a:rPr lang="en-US" altLang="zh-CN" dirty="0"/>
              <a:t>C</a:t>
            </a:r>
            <a:r>
              <a:rPr lang="en-US" altLang="zh-CN" baseline="-25000" dirty="0"/>
              <a:t>i</a:t>
            </a:r>
            <a:r>
              <a:rPr lang="zh-CN" altLang="en-US" dirty="0"/>
              <a:t>越小；若一对零极点互相很接近，则在输出</a:t>
            </a:r>
            <a:r>
              <a:rPr lang="en-US" altLang="zh-CN" dirty="0"/>
              <a:t>c(t)</a:t>
            </a:r>
            <a:r>
              <a:rPr lang="zh-CN" altLang="en-US" dirty="0"/>
              <a:t>中与该极点对应的分量就几乎被消除</a:t>
            </a:r>
            <a:r>
              <a:rPr lang="en-US" altLang="zh-CN" dirty="0"/>
              <a:t>(</a:t>
            </a:r>
            <a:r>
              <a:rPr lang="zh-CN" altLang="en-US" dirty="0"/>
              <a:t>一对接近的零极点称为</a:t>
            </a:r>
            <a:r>
              <a:rPr lang="zh-CN" altLang="en-US" dirty="0">
                <a:solidFill>
                  <a:srgbClr val="FF0000"/>
                </a:solidFill>
              </a:rPr>
              <a:t>偶极子</a:t>
            </a:r>
            <a:r>
              <a:rPr lang="en-US" altLang="zh-CN" dirty="0"/>
              <a:t>)</a:t>
            </a:r>
            <a:r>
              <a:rPr lang="zh-CN" altLang="en-US" dirty="0"/>
              <a:t>。</a:t>
            </a:r>
          </a:p>
          <a:p>
            <a:pPr marL="1270000" lvl="2" eaLnBrk="1" hangingPunct="1">
              <a:spcBef>
                <a:spcPct val="45000"/>
              </a:spcBef>
              <a:buClr>
                <a:schemeClr val="hlink"/>
              </a:buClr>
              <a:buSzPct val="120000"/>
              <a:buFont typeface="Wingdings" panose="05000000000000000000" pitchFamily="2" charset="2"/>
              <a:buChar char="§"/>
            </a:pPr>
            <a:r>
              <a:rPr lang="zh-CN" altLang="en-US" dirty="0"/>
              <a:t>  若某极点</a:t>
            </a:r>
            <a:r>
              <a:rPr lang="en-US" altLang="zh-CN" dirty="0"/>
              <a:t>-p</a:t>
            </a:r>
            <a:r>
              <a:rPr lang="en-US" altLang="zh-CN" baseline="-25000" dirty="0"/>
              <a:t>i</a:t>
            </a:r>
            <a:r>
              <a:rPr lang="zh-CN" altLang="en-US" dirty="0"/>
              <a:t>远离零点、越接近其它极点和原点，则相应的系数</a:t>
            </a:r>
            <a:r>
              <a:rPr lang="en-US" altLang="zh-CN" dirty="0"/>
              <a:t>C</a:t>
            </a:r>
            <a:r>
              <a:rPr lang="en-US" altLang="zh-CN" baseline="-25000" dirty="0"/>
              <a:t>i</a:t>
            </a:r>
            <a:r>
              <a:rPr lang="zh-CN" altLang="en-US" dirty="0"/>
              <a:t>越大；该瞬态分量影响也就越大。两个相互</a:t>
            </a:r>
            <a:r>
              <a:rPr lang="zh-CN" altLang="en-US" dirty="0">
                <a:solidFill>
                  <a:srgbClr val="FF0000"/>
                </a:solidFill>
              </a:rPr>
              <a:t>接近的极点会强化作用</a:t>
            </a:r>
            <a:r>
              <a:rPr lang="zh-CN" altLang="en-US" dirty="0"/>
              <a:t>。</a:t>
            </a:r>
          </a:p>
          <a:p>
            <a:pPr marL="190500" lvl="1" indent="0" eaLnBrk="1" hangingPunct="1">
              <a:spcBef>
                <a:spcPct val="45000"/>
              </a:spcBef>
              <a:buClr>
                <a:schemeClr val="hlink"/>
              </a:buClr>
              <a:buSzPct val="120000"/>
              <a:buFont typeface="Wingdings" panose="05000000000000000000" pitchFamily="2" charset="2"/>
              <a:buChar char="§"/>
            </a:pPr>
            <a:r>
              <a:rPr lang="zh-CN" altLang="en-US" dirty="0"/>
              <a:t>  系统的零点、极点共同决定了系统瞬态响应曲线的形状。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36546">
                                            <p:txEl>
                                              <p:pRg st="0" end="0"/>
                                            </p:txEl>
                                          </p:spTgt>
                                        </p:tgtEl>
                                        <p:attrNameLst>
                                          <p:attrName>style.visibility</p:attrName>
                                        </p:attrNameLst>
                                      </p:cBhvr>
                                      <p:to>
                                        <p:strVal val="visible"/>
                                      </p:to>
                                    </p:set>
                                    <p:anim calcmode="lin" valueType="num">
                                      <p:cBhvr>
                                        <p:cTn id="7" dur="500" fill="hold"/>
                                        <p:tgtEl>
                                          <p:spTgt spid="236546">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236546">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36546">
                                            <p:txEl>
                                              <p:pRg st="1" end="1"/>
                                            </p:txEl>
                                          </p:spTgt>
                                        </p:tgtEl>
                                        <p:attrNameLst>
                                          <p:attrName>style.visibility</p:attrName>
                                        </p:attrNameLst>
                                      </p:cBhvr>
                                      <p:to>
                                        <p:strVal val="visible"/>
                                      </p:to>
                                    </p:set>
                                    <p:anim calcmode="lin" valueType="num">
                                      <p:cBhvr>
                                        <p:cTn id="13" dur="500" fill="hold"/>
                                        <p:tgtEl>
                                          <p:spTgt spid="236546">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236546">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236546">
                                            <p:txEl>
                                              <p:pRg st="2" end="2"/>
                                            </p:txEl>
                                          </p:spTgt>
                                        </p:tgtEl>
                                        <p:attrNameLst>
                                          <p:attrName>style.visibility</p:attrName>
                                        </p:attrNameLst>
                                      </p:cBhvr>
                                      <p:to>
                                        <p:strVal val="visible"/>
                                      </p:to>
                                    </p:set>
                                    <p:anim calcmode="lin" valueType="num">
                                      <p:cBhvr>
                                        <p:cTn id="19" dur="500" fill="hold"/>
                                        <p:tgtEl>
                                          <p:spTgt spid="236546">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236546">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236546">
                                            <p:txEl>
                                              <p:pRg st="3" end="3"/>
                                            </p:txEl>
                                          </p:spTgt>
                                        </p:tgtEl>
                                        <p:attrNameLst>
                                          <p:attrName>style.visibility</p:attrName>
                                        </p:attrNameLst>
                                      </p:cBhvr>
                                      <p:to>
                                        <p:strVal val="visible"/>
                                      </p:to>
                                    </p:set>
                                    <p:anim calcmode="lin" valueType="num">
                                      <p:cBhvr>
                                        <p:cTn id="25" dur="500" fill="hold"/>
                                        <p:tgtEl>
                                          <p:spTgt spid="236546">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236546">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236546">
                                            <p:txEl>
                                              <p:pRg st="4" end="4"/>
                                            </p:txEl>
                                          </p:spTgt>
                                        </p:tgtEl>
                                        <p:attrNameLst>
                                          <p:attrName>style.visibility</p:attrName>
                                        </p:attrNameLst>
                                      </p:cBhvr>
                                      <p:to>
                                        <p:strVal val="visible"/>
                                      </p:to>
                                    </p:set>
                                    <p:anim calcmode="lin" valueType="num">
                                      <p:cBhvr>
                                        <p:cTn id="31" dur="500" fill="hold"/>
                                        <p:tgtEl>
                                          <p:spTgt spid="236546">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236546">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236546">
                                            <p:txEl>
                                              <p:pRg st="5" end="5"/>
                                            </p:txEl>
                                          </p:spTgt>
                                        </p:tgtEl>
                                        <p:attrNameLst>
                                          <p:attrName>style.visibility</p:attrName>
                                        </p:attrNameLst>
                                      </p:cBhvr>
                                      <p:to>
                                        <p:strVal val="visible"/>
                                      </p:to>
                                    </p:set>
                                    <p:anim calcmode="lin" valueType="num">
                                      <p:cBhvr>
                                        <p:cTn id="37" dur="500" fill="hold"/>
                                        <p:tgtEl>
                                          <p:spTgt spid="236546">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236546">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bldLvl="5"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a:extLst>
              <a:ext uri="{FF2B5EF4-FFF2-40B4-BE49-F238E27FC236}">
                <a16:creationId xmlns:a16="http://schemas.microsoft.com/office/drawing/2014/main" id="{63B85F30-C82A-4D42-8B0A-F93C4977FB50}"/>
              </a:ext>
            </a:extLst>
          </p:cNvPr>
          <p:cNvGraphicFramePr>
            <a:graphicFrameLocks noChangeAspect="1"/>
          </p:cNvGraphicFramePr>
          <p:nvPr>
            <p:extLst>
              <p:ext uri="{D42A27DB-BD31-4B8C-83A1-F6EECF244321}">
                <p14:modId xmlns:p14="http://schemas.microsoft.com/office/powerpoint/2010/main" val="3851007609"/>
              </p:ext>
            </p:extLst>
          </p:nvPr>
        </p:nvGraphicFramePr>
        <p:xfrm>
          <a:off x="152400" y="2647950"/>
          <a:ext cx="4238625" cy="3362325"/>
        </p:xfrm>
        <a:graphic>
          <a:graphicData uri="http://schemas.openxmlformats.org/presentationml/2006/ole">
            <mc:AlternateContent xmlns:mc="http://schemas.openxmlformats.org/markup-compatibility/2006">
              <mc:Choice xmlns:v="urn:schemas-microsoft-com:vml" Requires="v">
                <p:oleObj spid="_x0000_s69708" name="位图图像" r:id="rId3" imgW="4238095" imgH="3362794" progId="Paint.Picture">
                  <p:embed/>
                </p:oleObj>
              </mc:Choice>
              <mc:Fallback>
                <p:oleObj name="位图图像" r:id="rId3" imgW="4238095" imgH="336279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47950"/>
                        <a:ext cx="42386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71" name="Object 3">
            <a:extLst>
              <a:ext uri="{FF2B5EF4-FFF2-40B4-BE49-F238E27FC236}">
                <a16:creationId xmlns:a16="http://schemas.microsoft.com/office/drawing/2014/main" id="{5B11B91B-0B2B-4A1F-81A8-5B1125FD0768}"/>
              </a:ext>
            </a:extLst>
          </p:cNvPr>
          <p:cNvGraphicFramePr>
            <a:graphicFrameLocks noChangeAspect="1"/>
          </p:cNvGraphicFramePr>
          <p:nvPr>
            <p:extLst>
              <p:ext uri="{D42A27DB-BD31-4B8C-83A1-F6EECF244321}">
                <p14:modId xmlns:p14="http://schemas.microsoft.com/office/powerpoint/2010/main" val="2716405680"/>
              </p:ext>
            </p:extLst>
          </p:nvPr>
        </p:nvGraphicFramePr>
        <p:xfrm>
          <a:off x="4600575" y="2724150"/>
          <a:ext cx="4314825" cy="2905125"/>
        </p:xfrm>
        <a:graphic>
          <a:graphicData uri="http://schemas.openxmlformats.org/presentationml/2006/ole">
            <mc:AlternateContent xmlns:mc="http://schemas.openxmlformats.org/markup-compatibility/2006">
              <mc:Choice xmlns:v="urn:schemas-microsoft-com:vml" Requires="v">
                <p:oleObj spid="_x0000_s69709" name="位图图像" r:id="rId5" imgW="4315427" imgH="2905531" progId="Paint.Picture">
                  <p:embed/>
                </p:oleObj>
              </mc:Choice>
              <mc:Fallback>
                <p:oleObj name="位图图像" r:id="rId5" imgW="4315427" imgH="2905531"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0575" y="2724150"/>
                        <a:ext cx="43148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6" name="Rectangle 4">
            <a:extLst>
              <a:ext uri="{FF2B5EF4-FFF2-40B4-BE49-F238E27FC236}">
                <a16:creationId xmlns:a16="http://schemas.microsoft.com/office/drawing/2014/main" id="{875C442E-B34C-4CEC-B1A0-6A1350F8E5DD}"/>
              </a:ext>
            </a:extLst>
          </p:cNvPr>
          <p:cNvSpPr>
            <a:spLocks noChangeArrowheads="1"/>
          </p:cNvSpPr>
          <p:nvPr/>
        </p:nvSpPr>
        <p:spPr bwMode="auto">
          <a:xfrm>
            <a:off x="457200" y="2057400"/>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例如以下一个五阶系统</a:t>
            </a:r>
          </a:p>
        </p:txBody>
      </p:sp>
      <p:sp>
        <p:nvSpPr>
          <p:cNvPr id="237573" name="Rectangle 5">
            <a:extLst>
              <a:ext uri="{FF2B5EF4-FFF2-40B4-BE49-F238E27FC236}">
                <a16:creationId xmlns:a16="http://schemas.microsoft.com/office/drawing/2014/main" id="{4EFD3AC7-375B-4721-AC4B-60E667CEA077}"/>
              </a:ext>
            </a:extLst>
          </p:cNvPr>
          <p:cNvSpPr>
            <a:spLocks noChangeArrowheads="1"/>
          </p:cNvSpPr>
          <p:nvPr/>
        </p:nvSpPr>
        <p:spPr bwMode="auto">
          <a:xfrm>
            <a:off x="533400" y="6248400"/>
            <a:ext cx="637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可近似看成以</a:t>
            </a:r>
            <a:r>
              <a:rPr lang="en-US" altLang="zh-CN"/>
              <a:t>s</a:t>
            </a:r>
            <a:r>
              <a:rPr lang="en-US" altLang="zh-CN" baseline="-25000"/>
              <a:t>1</a:t>
            </a:r>
            <a:r>
              <a:rPr lang="zh-CN" altLang="en-US"/>
              <a:t>、</a:t>
            </a:r>
            <a:r>
              <a:rPr lang="en-US" altLang="zh-CN"/>
              <a:t>s</a:t>
            </a:r>
            <a:r>
              <a:rPr lang="en-US" altLang="zh-CN" baseline="-25000"/>
              <a:t>2</a:t>
            </a:r>
            <a:r>
              <a:rPr lang="zh-CN" altLang="en-US"/>
              <a:t>为主导极点的二阶系统。</a:t>
            </a:r>
          </a:p>
        </p:txBody>
      </p:sp>
      <p:sp>
        <p:nvSpPr>
          <p:cNvPr id="2" name="矩形 1">
            <a:extLst>
              <a:ext uri="{FF2B5EF4-FFF2-40B4-BE49-F238E27FC236}">
                <a16:creationId xmlns:a16="http://schemas.microsoft.com/office/drawing/2014/main" id="{F8691816-BE5D-4D2A-A242-6DE78927A05F}"/>
              </a:ext>
            </a:extLst>
          </p:cNvPr>
          <p:cNvSpPr/>
          <p:nvPr/>
        </p:nvSpPr>
        <p:spPr>
          <a:xfrm>
            <a:off x="9727" y="74563"/>
            <a:ext cx="8981873" cy="1938992"/>
          </a:xfrm>
          <a:prstGeom prst="rect">
            <a:avLst/>
          </a:prstGeom>
        </p:spPr>
        <p:txBody>
          <a:bodyPr wrap="square">
            <a:spAutoFit/>
          </a:bodyPr>
          <a:lstStyle/>
          <a:p>
            <a:pPr marL="190500" lvl="1" indent="0" eaLnBrk="1" hangingPunct="1">
              <a:buClr>
                <a:schemeClr val="hlink"/>
              </a:buClr>
              <a:buSzPct val="120000"/>
              <a:buFont typeface="Wingdings" panose="05000000000000000000" pitchFamily="2" charset="2"/>
              <a:buNone/>
            </a:pPr>
            <a:r>
              <a:rPr lang="zh-CN" altLang="en-US" sz="2400" b="1" dirty="0">
                <a:solidFill>
                  <a:srgbClr val="FFFF00"/>
                </a:solidFill>
              </a:rPr>
              <a:t>结论：</a:t>
            </a:r>
            <a:endParaRPr lang="en-US" altLang="zh-CN" sz="2400" b="1" dirty="0">
              <a:solidFill>
                <a:srgbClr val="FFFF00"/>
              </a:solidFill>
            </a:endParaRPr>
          </a:p>
          <a:p>
            <a:pPr marL="190500" lvl="1" indent="0" eaLnBrk="1" hangingPunct="1">
              <a:buClr>
                <a:schemeClr val="hlink"/>
              </a:buClr>
              <a:buSzPct val="120000"/>
              <a:buFont typeface="Wingdings" panose="05000000000000000000" pitchFamily="2" charset="2"/>
              <a:buNone/>
            </a:pPr>
            <a:r>
              <a:rPr lang="zh-CN" altLang="en-US" sz="2400" b="1" dirty="0">
                <a:solidFill>
                  <a:srgbClr val="FFFF00"/>
                </a:solidFill>
              </a:rPr>
              <a:t>对于系数很小（影响很小）的分量、远离虚轴衰减很快的分量常常可以忽略，因而高阶系统的性能就可用低阶系统来近似估计。</a:t>
            </a:r>
          </a:p>
          <a:p>
            <a:pPr marL="190500" lvl="1" indent="0" eaLnBrk="1" hangingPunct="1">
              <a:buClr>
                <a:schemeClr val="hlink"/>
              </a:buClr>
              <a:buSzPct val="120000"/>
              <a:buFont typeface="Wingdings" panose="05000000000000000000" pitchFamily="2" charset="2"/>
              <a:buNone/>
            </a:pPr>
            <a:r>
              <a:rPr lang="zh-CN" altLang="en-US" sz="2400" b="1" dirty="0">
                <a:solidFill>
                  <a:srgbClr val="FFFF00"/>
                </a:solidFill>
              </a:rPr>
              <a:t>最靠近虚轴，附近没有零点，且其它极点距离虚轴较远，称最靠近虚轴的极点为</a:t>
            </a:r>
            <a:r>
              <a:rPr lang="zh-CN" altLang="en-US" sz="2400" b="1" dirty="0">
                <a:solidFill>
                  <a:srgbClr val="FF0000"/>
                </a:solidFill>
              </a:rPr>
              <a:t>主导极点</a:t>
            </a:r>
            <a:r>
              <a:rPr lang="zh-CN" altLang="en-US" sz="2400" b="1" dirty="0">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ox(out)">
                                      <p:cBhvr>
                                        <p:cTn id="7" dur="500"/>
                                        <p:tgtEl>
                                          <p:spTgt spid="237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7573"/>
                                        </p:tgtEl>
                                        <p:attrNameLst>
                                          <p:attrName>style.visibility</p:attrName>
                                        </p:attrNameLst>
                                      </p:cBhvr>
                                      <p:to>
                                        <p:strVal val="visible"/>
                                      </p:to>
                                    </p:set>
                                    <p:animEffect transition="in" filter="box(out)">
                                      <p:cBhvr>
                                        <p:cTn id="12" dur="500"/>
                                        <p:tgtEl>
                                          <p:spTgt spid="23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8594" name="Object 2">
            <a:extLst>
              <a:ext uri="{FF2B5EF4-FFF2-40B4-BE49-F238E27FC236}">
                <a16:creationId xmlns:a16="http://schemas.microsoft.com/office/drawing/2014/main" id="{A1AB184E-C701-41D0-80B0-A4FFE9000C62}"/>
              </a:ext>
            </a:extLst>
          </p:cNvPr>
          <p:cNvGraphicFramePr>
            <a:graphicFrameLocks noChangeAspect="1"/>
          </p:cNvGraphicFramePr>
          <p:nvPr/>
        </p:nvGraphicFramePr>
        <p:xfrm>
          <a:off x="4648200" y="3762375"/>
          <a:ext cx="4238625" cy="3095625"/>
        </p:xfrm>
        <a:graphic>
          <a:graphicData uri="http://schemas.openxmlformats.org/presentationml/2006/ole">
            <mc:AlternateContent xmlns:mc="http://schemas.openxmlformats.org/markup-compatibility/2006">
              <mc:Choice xmlns:v="urn:schemas-microsoft-com:vml" Requires="v">
                <p:oleObj spid="_x0000_s70922" name="位图图像" r:id="rId3" imgW="4238095" imgH="3095238" progId="Paint.Picture">
                  <p:embed/>
                </p:oleObj>
              </mc:Choice>
              <mc:Fallback>
                <p:oleObj name="位图图像" r:id="rId3" imgW="4238095" imgH="3095238"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62375"/>
                        <a:ext cx="42386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595" name="Object 3">
            <a:extLst>
              <a:ext uri="{FF2B5EF4-FFF2-40B4-BE49-F238E27FC236}">
                <a16:creationId xmlns:a16="http://schemas.microsoft.com/office/drawing/2014/main" id="{45927411-B3C8-4E47-8BEF-EA3CEFF134DE}"/>
              </a:ext>
            </a:extLst>
          </p:cNvPr>
          <p:cNvGraphicFramePr>
            <a:graphicFrameLocks noChangeAspect="1"/>
          </p:cNvGraphicFramePr>
          <p:nvPr>
            <p:extLst>
              <p:ext uri="{D42A27DB-BD31-4B8C-83A1-F6EECF244321}">
                <p14:modId xmlns:p14="http://schemas.microsoft.com/office/powerpoint/2010/main" val="2350570051"/>
              </p:ext>
            </p:extLst>
          </p:nvPr>
        </p:nvGraphicFramePr>
        <p:xfrm>
          <a:off x="136525" y="755650"/>
          <a:ext cx="4676775" cy="1293813"/>
        </p:xfrm>
        <a:graphic>
          <a:graphicData uri="http://schemas.openxmlformats.org/presentationml/2006/ole">
            <mc:AlternateContent xmlns:mc="http://schemas.openxmlformats.org/markup-compatibility/2006">
              <mc:Choice xmlns:v="urn:schemas-microsoft-com:vml" Requires="v">
                <p:oleObj spid="_x0000_s70923" name="Equation" r:id="rId5" imgW="1930320" imgH="431640" progId="Equation.DSMT4">
                  <p:embed/>
                </p:oleObj>
              </mc:Choice>
              <mc:Fallback>
                <p:oleObj name="Equation" r:id="rId5" imgW="1930320" imgH="431640" progId="Equation.DSMT4">
                  <p:embed/>
                  <p:pic>
                    <p:nvPicPr>
                      <p:cNvPr id="0" name="Object 3"/>
                      <p:cNvPicPr>
                        <a:picLocks noChangeAspect="1" noChangeArrowheads="1"/>
                      </p:cNvPicPr>
                      <p:nvPr/>
                    </p:nvPicPr>
                    <p:blipFill>
                      <a:blip r:embed="rId6"/>
                      <a:srcRect/>
                      <a:stretch>
                        <a:fillRect/>
                      </a:stretch>
                    </p:blipFill>
                    <p:spPr bwMode="auto">
                      <a:xfrm>
                        <a:off x="136525" y="755650"/>
                        <a:ext cx="467677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8596" name="Picture 4" descr="3-19">
            <a:extLst>
              <a:ext uri="{FF2B5EF4-FFF2-40B4-BE49-F238E27FC236}">
                <a16:creationId xmlns:a16="http://schemas.microsoft.com/office/drawing/2014/main" id="{AA0D2C8C-6CBC-4F2F-93CE-DECB0B82A6F9}"/>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a:xfrm>
            <a:off x="6407150" y="457200"/>
            <a:ext cx="2736850" cy="2281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38597" name="Object 5">
            <a:extLst>
              <a:ext uri="{FF2B5EF4-FFF2-40B4-BE49-F238E27FC236}">
                <a16:creationId xmlns:a16="http://schemas.microsoft.com/office/drawing/2014/main" id="{B1D6C6A8-CE33-42B7-968F-2AFE59F67A27}"/>
              </a:ext>
            </a:extLst>
          </p:cNvPr>
          <p:cNvGraphicFramePr>
            <a:graphicFrameLocks noChangeAspect="1"/>
          </p:cNvGraphicFramePr>
          <p:nvPr>
            <p:extLst>
              <p:ext uri="{D42A27DB-BD31-4B8C-83A1-F6EECF244321}">
                <p14:modId xmlns:p14="http://schemas.microsoft.com/office/powerpoint/2010/main" val="16352126"/>
              </p:ext>
            </p:extLst>
          </p:nvPr>
        </p:nvGraphicFramePr>
        <p:xfrm>
          <a:off x="3862388" y="2805113"/>
          <a:ext cx="2532062" cy="736600"/>
        </p:xfrm>
        <a:graphic>
          <a:graphicData uri="http://schemas.openxmlformats.org/presentationml/2006/ole">
            <mc:AlternateContent xmlns:mc="http://schemas.openxmlformats.org/markup-compatibility/2006">
              <mc:Choice xmlns:v="urn:schemas-microsoft-com:vml" Requires="v">
                <p:oleObj spid="_x0000_s70924" name="Equation" r:id="rId8" imgW="914400" imgH="253800" progId="Equation.DSMT4">
                  <p:embed/>
                </p:oleObj>
              </mc:Choice>
              <mc:Fallback>
                <p:oleObj name="Equation" r:id="rId8" imgW="914400" imgH="253800" progId="Equation.DSMT4">
                  <p:embed/>
                  <p:pic>
                    <p:nvPicPr>
                      <p:cNvPr id="0" name="Object 5"/>
                      <p:cNvPicPr>
                        <a:picLocks noChangeAspect="1" noChangeArrowheads="1"/>
                      </p:cNvPicPr>
                      <p:nvPr/>
                    </p:nvPicPr>
                    <p:blipFill>
                      <a:blip r:embed="rId9"/>
                      <a:srcRect/>
                      <a:stretch>
                        <a:fillRect/>
                      </a:stretch>
                    </p:blipFill>
                    <p:spPr bwMode="auto">
                      <a:xfrm>
                        <a:off x="3862388" y="2805113"/>
                        <a:ext cx="2532062" cy="736600"/>
                      </a:xfrm>
                      <a:prstGeom prst="rect">
                        <a:avLst/>
                      </a:prstGeom>
                      <a:noFill/>
                      <a:ln>
                        <a:noFill/>
                      </a:ln>
                      <a:extLst/>
                    </p:spPr>
                  </p:pic>
                </p:oleObj>
              </mc:Fallback>
            </mc:AlternateContent>
          </a:graphicData>
        </a:graphic>
      </p:graphicFrame>
      <p:sp>
        <p:nvSpPr>
          <p:cNvPr id="238598" name="Rectangle 6">
            <a:extLst>
              <a:ext uri="{FF2B5EF4-FFF2-40B4-BE49-F238E27FC236}">
                <a16:creationId xmlns:a16="http://schemas.microsoft.com/office/drawing/2014/main" id="{4C1BA0DB-CE81-40F0-B30E-EE371EF216AC}"/>
              </a:ext>
            </a:extLst>
          </p:cNvPr>
          <p:cNvSpPr>
            <a:spLocks noChangeArrowheads="1"/>
          </p:cNvSpPr>
          <p:nvPr/>
        </p:nvSpPr>
        <p:spPr bwMode="auto">
          <a:xfrm>
            <a:off x="0" y="0"/>
            <a:ext cx="9144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下面通过具体实例来说明，一个极点或一个零点对系统响应的影响。</a:t>
            </a:r>
          </a:p>
          <a:p>
            <a:pPr eaLnBrk="1" hangingPunct="1">
              <a:spcBef>
                <a:spcPct val="0"/>
              </a:spcBef>
              <a:buFontTx/>
              <a:buNone/>
            </a:pPr>
            <a:r>
              <a:rPr lang="zh-CN" altLang="en-US"/>
              <a:t>  首先考察一个三阶系统，其闭环传递函数为</a:t>
            </a:r>
          </a:p>
        </p:txBody>
      </p:sp>
      <p:sp>
        <p:nvSpPr>
          <p:cNvPr id="238599" name="Rectangle 7">
            <a:extLst>
              <a:ext uri="{FF2B5EF4-FFF2-40B4-BE49-F238E27FC236}">
                <a16:creationId xmlns:a16="http://schemas.microsoft.com/office/drawing/2014/main" id="{D8C9E443-256F-4ED4-8E3D-526733E1DE1B}"/>
              </a:ext>
            </a:extLst>
          </p:cNvPr>
          <p:cNvSpPr>
            <a:spLocks noChangeArrowheads="1"/>
          </p:cNvSpPr>
          <p:nvPr/>
        </p:nvSpPr>
        <p:spPr bwMode="auto">
          <a:xfrm>
            <a:off x="0" y="2133600"/>
            <a:ext cx="6324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这是一个</a:t>
            </a:r>
            <a:r>
              <a:rPr lang="zh-CN" altLang="en-US">
                <a:sym typeface="Symbol" panose="05050102010706020507" pitchFamily="18" charset="2"/>
              </a:rPr>
              <a:t></a:t>
            </a:r>
            <a:r>
              <a:rPr lang="en-US" altLang="zh-CN" i="1" baseline="-25000"/>
              <a:t>n</a:t>
            </a:r>
            <a:r>
              <a:rPr lang="en-US" altLang="zh-CN"/>
              <a:t>=1</a:t>
            </a:r>
            <a:r>
              <a:rPr lang="zh-CN" altLang="en-US"/>
              <a:t>的系统，其极点在</a:t>
            </a:r>
            <a:r>
              <a:rPr lang="en-US" altLang="zh-CN" i="1"/>
              <a:t>S</a:t>
            </a:r>
            <a:r>
              <a:rPr lang="zh-CN" altLang="en-US"/>
              <a:t>平面的分布如图所示。</a:t>
            </a:r>
          </a:p>
        </p:txBody>
      </p:sp>
      <p:sp>
        <p:nvSpPr>
          <p:cNvPr id="238600" name="Rectangle 8">
            <a:extLst>
              <a:ext uri="{FF2B5EF4-FFF2-40B4-BE49-F238E27FC236}">
                <a16:creationId xmlns:a16="http://schemas.microsoft.com/office/drawing/2014/main" id="{C6FDC146-3C7C-4AAA-9946-9E698E4997F5}"/>
              </a:ext>
            </a:extLst>
          </p:cNvPr>
          <p:cNvSpPr>
            <a:spLocks noChangeArrowheads="1"/>
          </p:cNvSpPr>
          <p:nvPr/>
        </p:nvSpPr>
        <p:spPr bwMode="auto">
          <a:xfrm>
            <a:off x="0" y="2895600"/>
            <a:ext cx="396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实验证明，若下式成立，即</a:t>
            </a:r>
          </a:p>
        </p:txBody>
      </p:sp>
      <p:sp>
        <p:nvSpPr>
          <p:cNvPr id="238601" name="Rectangle 9">
            <a:extLst>
              <a:ext uri="{FF2B5EF4-FFF2-40B4-BE49-F238E27FC236}">
                <a16:creationId xmlns:a16="http://schemas.microsoft.com/office/drawing/2014/main" id="{7575433A-BF7F-48CE-B44E-B459EE14832D}"/>
              </a:ext>
            </a:extLst>
          </p:cNvPr>
          <p:cNvSpPr>
            <a:spLocks noChangeArrowheads="1"/>
          </p:cNvSpPr>
          <p:nvPr/>
        </p:nvSpPr>
        <p:spPr bwMode="auto">
          <a:xfrm>
            <a:off x="0" y="3429000"/>
            <a:ext cx="4800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也就是说，当主导极点 的实部小于第</a:t>
            </a:r>
            <a:r>
              <a:rPr lang="en-US" altLang="zh-CN"/>
              <a:t>3</a:t>
            </a:r>
            <a:r>
              <a:rPr lang="zh-CN" altLang="en-US"/>
              <a:t>个根实部的</a:t>
            </a:r>
            <a:r>
              <a:rPr lang="en-US" altLang="zh-CN"/>
              <a:t>1/10</a:t>
            </a:r>
            <a:r>
              <a:rPr lang="zh-CN" altLang="en-US"/>
              <a:t>时，该三阶系统的响应可以用由主导极点表示的二阶系统的响应来近似。</a:t>
            </a:r>
          </a:p>
        </p:txBody>
      </p:sp>
      <p:graphicFrame>
        <p:nvGraphicFramePr>
          <p:cNvPr id="238602" name="Object 10">
            <a:extLst>
              <a:ext uri="{FF2B5EF4-FFF2-40B4-BE49-F238E27FC236}">
                <a16:creationId xmlns:a16="http://schemas.microsoft.com/office/drawing/2014/main" id="{03900FCE-E0D1-4A04-A91D-7BF536C08F1C}"/>
              </a:ext>
            </a:extLst>
          </p:cNvPr>
          <p:cNvGraphicFramePr>
            <a:graphicFrameLocks noChangeAspect="1"/>
          </p:cNvGraphicFramePr>
          <p:nvPr>
            <p:extLst>
              <p:ext uri="{D42A27DB-BD31-4B8C-83A1-F6EECF244321}">
                <p14:modId xmlns:p14="http://schemas.microsoft.com/office/powerpoint/2010/main" val="3944486171"/>
              </p:ext>
            </p:extLst>
          </p:nvPr>
        </p:nvGraphicFramePr>
        <p:xfrm>
          <a:off x="342899" y="5016500"/>
          <a:ext cx="3543019" cy="1155699"/>
        </p:xfrm>
        <a:graphic>
          <a:graphicData uri="http://schemas.openxmlformats.org/presentationml/2006/ole">
            <mc:AlternateContent xmlns:mc="http://schemas.openxmlformats.org/markup-compatibility/2006">
              <mc:Choice xmlns:v="urn:schemas-microsoft-com:vml" Requires="v">
                <p:oleObj spid="_x0000_s70925" name="Equation" r:id="rId10" imgW="1625400" imgH="419040" progId="Equation.DSMT4">
                  <p:embed/>
                </p:oleObj>
              </mc:Choice>
              <mc:Fallback>
                <p:oleObj name="Equation" r:id="rId10" imgW="1625400" imgH="419040" progId="Equation.DSMT4">
                  <p:embed/>
                  <p:pic>
                    <p:nvPicPr>
                      <p:cNvPr id="0" name="Object 10"/>
                      <p:cNvPicPr>
                        <a:picLocks noChangeAspect="1" noChangeArrowheads="1"/>
                      </p:cNvPicPr>
                      <p:nvPr/>
                    </p:nvPicPr>
                    <p:blipFill>
                      <a:blip r:embed="rId11"/>
                      <a:srcRect/>
                      <a:stretch>
                        <a:fillRect/>
                      </a:stretch>
                    </p:blipFill>
                    <p:spPr bwMode="auto">
                      <a:xfrm>
                        <a:off x="342899" y="5016500"/>
                        <a:ext cx="3543019" cy="1155699"/>
                      </a:xfrm>
                      <a:prstGeom prst="rect">
                        <a:avLst/>
                      </a:prstGeom>
                      <a:noFill/>
                      <a:ln>
                        <a:noFill/>
                      </a:ln>
                      <a:extLst/>
                    </p:spPr>
                  </p:pic>
                </p:oleObj>
              </mc:Fallback>
            </mc:AlternateContent>
          </a:graphicData>
        </a:graphic>
      </p:graphicFrame>
      <p:graphicFrame>
        <p:nvGraphicFramePr>
          <p:cNvPr id="238603" name="Object 11">
            <a:extLst>
              <a:ext uri="{FF2B5EF4-FFF2-40B4-BE49-F238E27FC236}">
                <a16:creationId xmlns:a16="http://schemas.microsoft.com/office/drawing/2014/main" id="{27943F9C-580C-4F59-85BF-4355999DEA2F}"/>
              </a:ext>
            </a:extLst>
          </p:cNvPr>
          <p:cNvGraphicFramePr>
            <a:graphicFrameLocks noChangeAspect="1"/>
          </p:cNvGraphicFramePr>
          <p:nvPr>
            <p:extLst>
              <p:ext uri="{D42A27DB-BD31-4B8C-83A1-F6EECF244321}">
                <p14:modId xmlns:p14="http://schemas.microsoft.com/office/powerpoint/2010/main" val="2653865377"/>
              </p:ext>
            </p:extLst>
          </p:nvPr>
        </p:nvGraphicFramePr>
        <p:xfrm>
          <a:off x="1539875" y="6173788"/>
          <a:ext cx="1308100" cy="531812"/>
        </p:xfrm>
        <a:graphic>
          <a:graphicData uri="http://schemas.openxmlformats.org/presentationml/2006/ole">
            <mc:AlternateContent xmlns:mc="http://schemas.openxmlformats.org/markup-compatibility/2006">
              <mc:Choice xmlns:v="urn:schemas-microsoft-com:vml" Requires="v">
                <p:oleObj spid="_x0000_s70926" name="Equation" r:id="rId12" imgW="482400" imgH="203040" progId="Equation.DSMT4">
                  <p:embed/>
                </p:oleObj>
              </mc:Choice>
              <mc:Fallback>
                <p:oleObj name="Equation" r:id="rId12" imgW="482400" imgH="203040" progId="Equation.DSMT4">
                  <p:embed/>
                  <p:pic>
                    <p:nvPicPr>
                      <p:cNvPr id="0" name="Object 11"/>
                      <p:cNvPicPr>
                        <a:picLocks noChangeAspect="1" noChangeArrowheads="1"/>
                      </p:cNvPicPr>
                      <p:nvPr/>
                    </p:nvPicPr>
                    <p:blipFill>
                      <a:blip r:embed="rId13"/>
                      <a:srcRect/>
                      <a:stretch>
                        <a:fillRect/>
                      </a:stretch>
                    </p:blipFill>
                    <p:spPr bwMode="auto">
                      <a:xfrm>
                        <a:off x="1539875" y="6173788"/>
                        <a:ext cx="1308100" cy="531812"/>
                      </a:xfrm>
                      <a:prstGeom prst="rect">
                        <a:avLst/>
                      </a:prstGeom>
                      <a:noFill/>
                      <a:ln>
                        <a:noFill/>
                      </a:ln>
                      <a:extLst/>
                    </p:spPr>
                  </p:pic>
                </p:oleObj>
              </mc:Fallback>
            </mc:AlternateContent>
          </a:graphicData>
        </a:graphic>
      </p:graphicFrame>
      <p:graphicFrame>
        <p:nvGraphicFramePr>
          <p:cNvPr id="238604" name="Object 12">
            <a:extLst>
              <a:ext uri="{FF2B5EF4-FFF2-40B4-BE49-F238E27FC236}">
                <a16:creationId xmlns:a16="http://schemas.microsoft.com/office/drawing/2014/main" id="{79EB33D0-8BA7-4260-A00F-CC66592BAD1C}"/>
              </a:ext>
            </a:extLst>
          </p:cNvPr>
          <p:cNvGraphicFramePr>
            <a:graphicFrameLocks noChangeAspect="1"/>
          </p:cNvGraphicFramePr>
          <p:nvPr/>
        </p:nvGraphicFramePr>
        <p:xfrm>
          <a:off x="4648200" y="3667125"/>
          <a:ext cx="4143375" cy="3190875"/>
        </p:xfrm>
        <a:graphic>
          <a:graphicData uri="http://schemas.openxmlformats.org/presentationml/2006/ole">
            <mc:AlternateContent xmlns:mc="http://schemas.openxmlformats.org/markup-compatibility/2006">
              <mc:Choice xmlns:v="urn:schemas-microsoft-com:vml" Requires="v">
                <p:oleObj spid="_x0000_s70927" name="位图图像" r:id="rId14" imgW="4142857" imgH="3191320" progId="Paint.Picture">
                  <p:embed/>
                </p:oleObj>
              </mc:Choice>
              <mc:Fallback>
                <p:oleObj name="位图图像" r:id="rId14" imgW="4142857" imgH="3191320" progId="Paint.Picture">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3667125"/>
                        <a:ext cx="41433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605" name="Object 13">
            <a:extLst>
              <a:ext uri="{FF2B5EF4-FFF2-40B4-BE49-F238E27FC236}">
                <a16:creationId xmlns:a16="http://schemas.microsoft.com/office/drawing/2014/main" id="{8E41E385-0353-4550-87BA-FD3F9397DEF0}"/>
              </a:ext>
            </a:extLst>
          </p:cNvPr>
          <p:cNvGraphicFramePr>
            <a:graphicFrameLocks noChangeAspect="1"/>
          </p:cNvGraphicFramePr>
          <p:nvPr/>
        </p:nvGraphicFramePr>
        <p:xfrm>
          <a:off x="4648200" y="3743325"/>
          <a:ext cx="4257675" cy="3114675"/>
        </p:xfrm>
        <a:graphic>
          <a:graphicData uri="http://schemas.openxmlformats.org/presentationml/2006/ole">
            <mc:AlternateContent xmlns:mc="http://schemas.openxmlformats.org/markup-compatibility/2006">
              <mc:Choice xmlns:v="urn:schemas-microsoft-com:vml" Requires="v">
                <p:oleObj spid="_x0000_s70928" name="位图图像" r:id="rId16" imgW="4258269" imgH="3115110" progId="Paint.Picture">
                  <p:embed/>
                </p:oleObj>
              </mc:Choice>
              <mc:Fallback>
                <p:oleObj name="位图图像" r:id="rId16" imgW="4258269" imgH="3115110" progId="Paint.Picture">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3743325"/>
                        <a:ext cx="42576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8598">
                                            <p:txEl>
                                              <p:pRg st="0" end="0"/>
                                            </p:txEl>
                                          </p:spTgt>
                                        </p:tgtEl>
                                        <p:attrNameLst>
                                          <p:attrName>style.visibility</p:attrName>
                                        </p:attrNameLst>
                                      </p:cBhvr>
                                      <p:to>
                                        <p:strVal val="visible"/>
                                      </p:to>
                                    </p:set>
                                    <p:animEffect transition="in" filter="box(in)">
                                      <p:cBhvr>
                                        <p:cTn id="7" dur="500"/>
                                        <p:tgtEl>
                                          <p:spTgt spid="2385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8598">
                                            <p:txEl>
                                              <p:pRg st="1" end="1"/>
                                            </p:txEl>
                                          </p:spTgt>
                                        </p:tgtEl>
                                        <p:attrNameLst>
                                          <p:attrName>style.visibility</p:attrName>
                                        </p:attrNameLst>
                                      </p:cBhvr>
                                      <p:to>
                                        <p:strVal val="visible"/>
                                      </p:to>
                                    </p:set>
                                    <p:animEffect transition="in" filter="box(in)">
                                      <p:cBhvr>
                                        <p:cTn id="12" dur="500"/>
                                        <p:tgtEl>
                                          <p:spTgt spid="2385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nodeType="clickEffect">
                                  <p:stCondLst>
                                    <p:cond delay="0"/>
                                  </p:stCondLst>
                                  <p:childTnLst>
                                    <p:set>
                                      <p:cBhvr>
                                        <p:cTn id="16" dur="1" fill="hold">
                                          <p:stCondLst>
                                            <p:cond delay="0"/>
                                          </p:stCondLst>
                                        </p:cTn>
                                        <p:tgtEl>
                                          <p:spTgt spid="238595"/>
                                        </p:tgtEl>
                                        <p:attrNameLst>
                                          <p:attrName>style.visibility</p:attrName>
                                        </p:attrNameLst>
                                      </p:cBhvr>
                                      <p:to>
                                        <p:strVal val="visible"/>
                                      </p:to>
                                    </p:set>
                                    <p:anim calcmode="lin" valueType="num">
                                      <p:cBhvr>
                                        <p:cTn id="17" dur="500" fill="hold"/>
                                        <p:tgtEl>
                                          <p:spTgt spid="238595"/>
                                        </p:tgtEl>
                                        <p:attrNameLst>
                                          <p:attrName>ppt_w</p:attrName>
                                        </p:attrNameLst>
                                      </p:cBhvr>
                                      <p:tavLst>
                                        <p:tav tm="0">
                                          <p:val>
                                            <p:strVal val="2/3*#ppt_w"/>
                                          </p:val>
                                        </p:tav>
                                        <p:tav tm="100000">
                                          <p:val>
                                            <p:strVal val="#ppt_w"/>
                                          </p:val>
                                        </p:tav>
                                      </p:tavLst>
                                    </p:anim>
                                    <p:anim calcmode="lin" valueType="num">
                                      <p:cBhvr>
                                        <p:cTn id="18" dur="500" fill="hold"/>
                                        <p:tgtEl>
                                          <p:spTgt spid="238595"/>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38599">
                                            <p:txEl>
                                              <p:pRg st="0" end="0"/>
                                            </p:txEl>
                                          </p:spTgt>
                                        </p:tgtEl>
                                        <p:attrNameLst>
                                          <p:attrName>style.visibility</p:attrName>
                                        </p:attrNameLst>
                                      </p:cBhvr>
                                      <p:to>
                                        <p:strVal val="visible"/>
                                      </p:to>
                                    </p:set>
                                    <p:animEffect transition="in" filter="box(in)">
                                      <p:cBhvr>
                                        <p:cTn id="23" dur="500"/>
                                        <p:tgtEl>
                                          <p:spTgt spid="23859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238596"/>
                                        </p:tgtEl>
                                        <p:attrNameLst>
                                          <p:attrName>style.visibility</p:attrName>
                                        </p:attrNameLst>
                                      </p:cBhvr>
                                      <p:to>
                                        <p:strVal val="visible"/>
                                      </p:to>
                                    </p:set>
                                    <p:animEffect transition="in" filter="randombar(horizontal)">
                                      <p:cBhvr>
                                        <p:cTn id="28" dur="500"/>
                                        <p:tgtEl>
                                          <p:spTgt spid="2385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38600">
                                            <p:txEl>
                                              <p:pRg st="0" end="0"/>
                                            </p:txEl>
                                          </p:spTgt>
                                        </p:tgtEl>
                                        <p:attrNameLst>
                                          <p:attrName>style.visibility</p:attrName>
                                        </p:attrNameLst>
                                      </p:cBhvr>
                                      <p:to>
                                        <p:strVal val="visible"/>
                                      </p:to>
                                    </p:set>
                                    <p:animEffect transition="in" filter="box(in)">
                                      <p:cBhvr>
                                        <p:cTn id="33" dur="500"/>
                                        <p:tgtEl>
                                          <p:spTgt spid="238600">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238597"/>
                                        </p:tgtEl>
                                        <p:attrNameLst>
                                          <p:attrName>style.visibility</p:attrName>
                                        </p:attrNameLst>
                                      </p:cBhvr>
                                      <p:to>
                                        <p:strVal val="visible"/>
                                      </p:to>
                                    </p:set>
                                    <p:animEffect transition="in" filter="checkerboard(across)">
                                      <p:cBhvr>
                                        <p:cTn id="38" dur="500"/>
                                        <p:tgtEl>
                                          <p:spTgt spid="2385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38601">
                                            <p:txEl>
                                              <p:pRg st="0" end="0"/>
                                            </p:txEl>
                                          </p:spTgt>
                                        </p:tgtEl>
                                        <p:attrNameLst>
                                          <p:attrName>style.visibility</p:attrName>
                                        </p:attrNameLst>
                                      </p:cBhvr>
                                      <p:to>
                                        <p:strVal val="visible"/>
                                      </p:to>
                                    </p:set>
                                    <p:animEffect transition="in" filter="box(in)">
                                      <p:cBhvr>
                                        <p:cTn id="43" dur="500"/>
                                        <p:tgtEl>
                                          <p:spTgt spid="238601">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38602"/>
                                        </p:tgtEl>
                                        <p:attrNameLst>
                                          <p:attrName>style.visibility</p:attrName>
                                        </p:attrNameLst>
                                      </p:cBhvr>
                                      <p:to>
                                        <p:strVal val="visible"/>
                                      </p:to>
                                    </p:set>
                                    <p:animEffect transition="in" filter="box(in)">
                                      <p:cBhvr>
                                        <p:cTn id="48" dur="500"/>
                                        <p:tgtEl>
                                          <p:spTgt spid="23860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38603"/>
                                        </p:tgtEl>
                                        <p:attrNameLst>
                                          <p:attrName>style.visibility</p:attrName>
                                        </p:attrNameLst>
                                      </p:cBhvr>
                                      <p:to>
                                        <p:strVal val="visible"/>
                                      </p:to>
                                    </p:set>
                                    <p:animEffect transition="in" filter="dissolve">
                                      <p:cBhvr>
                                        <p:cTn id="53" dur="500"/>
                                        <p:tgtEl>
                                          <p:spTgt spid="23860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4" presetClass="entr" presetSubtype="10" fill="hold" nodeType="clickEffect">
                                  <p:stCondLst>
                                    <p:cond delay="0"/>
                                  </p:stCondLst>
                                  <p:childTnLst>
                                    <p:set>
                                      <p:cBhvr>
                                        <p:cTn id="57" dur="1" fill="hold">
                                          <p:stCondLst>
                                            <p:cond delay="0"/>
                                          </p:stCondLst>
                                        </p:cTn>
                                        <p:tgtEl>
                                          <p:spTgt spid="238594"/>
                                        </p:tgtEl>
                                        <p:attrNameLst>
                                          <p:attrName>style.visibility</p:attrName>
                                        </p:attrNameLst>
                                      </p:cBhvr>
                                      <p:to>
                                        <p:strVal val="visible"/>
                                      </p:to>
                                    </p:set>
                                    <p:animEffect transition="in" filter="randombar(horizontal)">
                                      <p:cBhvr>
                                        <p:cTn id="58" dur="500"/>
                                        <p:tgtEl>
                                          <p:spTgt spid="23859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4" presetClass="entr" presetSubtype="10" fill="hold" nodeType="clickEffect">
                                  <p:stCondLst>
                                    <p:cond delay="0"/>
                                  </p:stCondLst>
                                  <p:childTnLst>
                                    <p:set>
                                      <p:cBhvr>
                                        <p:cTn id="62" dur="1" fill="hold">
                                          <p:stCondLst>
                                            <p:cond delay="0"/>
                                          </p:stCondLst>
                                        </p:cTn>
                                        <p:tgtEl>
                                          <p:spTgt spid="238604"/>
                                        </p:tgtEl>
                                        <p:attrNameLst>
                                          <p:attrName>style.visibility</p:attrName>
                                        </p:attrNameLst>
                                      </p:cBhvr>
                                      <p:to>
                                        <p:strVal val="visible"/>
                                      </p:to>
                                    </p:set>
                                    <p:animEffect transition="in" filter="randombar(horizontal)">
                                      <p:cBhvr>
                                        <p:cTn id="63" dur="500"/>
                                        <p:tgtEl>
                                          <p:spTgt spid="23860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238605"/>
                                        </p:tgtEl>
                                        <p:attrNameLst>
                                          <p:attrName>style.visibility</p:attrName>
                                        </p:attrNameLst>
                                      </p:cBhvr>
                                      <p:to>
                                        <p:strVal val="visible"/>
                                      </p:to>
                                    </p:set>
                                    <p:animEffect transition="in" filter="box(in)">
                                      <p:cBhvr>
                                        <p:cTn id="68" dur="500"/>
                                        <p:tgtEl>
                                          <p:spTgt spid="23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build="p" autoUpdateAnimBg="0"/>
      <p:bldP spid="238599" grpId="0" build="p" autoUpdateAnimBg="0"/>
      <p:bldP spid="238600" grpId="0" build="p" autoUpdateAnimBg="0"/>
      <p:bldP spid="23860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34559F32-8951-4029-A476-9762484286CC}"/>
              </a:ext>
            </a:extLst>
          </p:cNvPr>
          <p:cNvSpPr>
            <a:spLocks noRot="1" noChangeArrowheads="1"/>
          </p:cNvSpPr>
          <p:nvPr/>
        </p:nvSpPr>
        <p:spPr bwMode="auto">
          <a:xfrm>
            <a:off x="0" y="1371600"/>
            <a:ext cx="6019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解  系统的传递系数（或静态增益）为</a:t>
            </a:r>
            <a:r>
              <a:rPr lang="en-US" altLang="zh-CN"/>
              <a:t>1</a:t>
            </a:r>
            <a:r>
              <a:rPr lang="zh-CN" altLang="en-US"/>
              <a:t>，系统零极点在</a:t>
            </a:r>
            <a:r>
              <a:rPr lang="en-US" altLang="zh-CN"/>
              <a:t>S</a:t>
            </a:r>
            <a:r>
              <a:rPr lang="zh-CN" altLang="en-US"/>
              <a:t>平面上的分布如图所示。</a:t>
            </a:r>
          </a:p>
          <a:p>
            <a:pPr eaLnBrk="1" hangingPunct="1">
              <a:buFontTx/>
              <a:buNone/>
            </a:pPr>
            <a:r>
              <a:rPr lang="zh-CN" altLang="en-US"/>
              <a:t>     主导极点为－</a:t>
            </a:r>
            <a:r>
              <a:rPr lang="en-US" altLang="zh-CN"/>
              <a:t>3±4</a:t>
            </a:r>
            <a:r>
              <a:rPr lang="en-US" altLang="zh-CN" i="1"/>
              <a:t>j;</a:t>
            </a:r>
          </a:p>
        </p:txBody>
      </p:sp>
      <p:graphicFrame>
        <p:nvGraphicFramePr>
          <p:cNvPr id="239619" name="Object 3">
            <a:extLst>
              <a:ext uri="{FF2B5EF4-FFF2-40B4-BE49-F238E27FC236}">
                <a16:creationId xmlns:a16="http://schemas.microsoft.com/office/drawing/2014/main" id="{90579493-0563-47D2-BB33-755E12A0FB16}"/>
              </a:ext>
            </a:extLst>
          </p:cNvPr>
          <p:cNvGraphicFramePr>
            <a:graphicFrameLocks noChangeAspect="1"/>
          </p:cNvGraphicFramePr>
          <p:nvPr>
            <p:extLst>
              <p:ext uri="{D42A27DB-BD31-4B8C-83A1-F6EECF244321}">
                <p14:modId xmlns:p14="http://schemas.microsoft.com/office/powerpoint/2010/main" val="3787184183"/>
              </p:ext>
            </p:extLst>
          </p:nvPr>
        </p:nvGraphicFramePr>
        <p:xfrm>
          <a:off x="5347591" y="60295"/>
          <a:ext cx="3131944" cy="945079"/>
        </p:xfrm>
        <a:graphic>
          <a:graphicData uri="http://schemas.openxmlformats.org/presentationml/2006/ole">
            <mc:AlternateContent xmlns:mc="http://schemas.openxmlformats.org/markup-compatibility/2006">
              <mc:Choice xmlns:v="urn:schemas-microsoft-com:vml" Requires="v">
                <p:oleObj spid="_x0000_s71798" name="Equation" r:id="rId3" imgW="1752480" imgH="419040" progId="Equation.DSMT4">
                  <p:embed/>
                </p:oleObj>
              </mc:Choice>
              <mc:Fallback>
                <p:oleObj name="Equation" r:id="rId3" imgW="1752480" imgH="419040" progId="Equation.DSMT4">
                  <p:embed/>
                  <p:pic>
                    <p:nvPicPr>
                      <p:cNvPr id="0" name="Object 3"/>
                      <p:cNvPicPr>
                        <a:picLocks noChangeAspect="1" noChangeArrowheads="1"/>
                      </p:cNvPicPr>
                      <p:nvPr/>
                    </p:nvPicPr>
                    <p:blipFill>
                      <a:blip r:embed="rId4"/>
                      <a:srcRect/>
                      <a:stretch>
                        <a:fillRect/>
                      </a:stretch>
                    </p:blipFill>
                    <p:spPr bwMode="auto">
                      <a:xfrm>
                        <a:off x="5347591" y="60295"/>
                        <a:ext cx="3131944" cy="945079"/>
                      </a:xfrm>
                      <a:prstGeom prst="rect">
                        <a:avLst/>
                      </a:prstGeom>
                      <a:noFill/>
                      <a:ln>
                        <a:noFill/>
                      </a:ln>
                      <a:extLst/>
                    </p:spPr>
                  </p:pic>
                </p:oleObj>
              </mc:Fallback>
            </mc:AlternateContent>
          </a:graphicData>
        </a:graphic>
      </p:graphicFrame>
      <p:sp>
        <p:nvSpPr>
          <p:cNvPr id="239620" name="Rectangle 4">
            <a:extLst>
              <a:ext uri="{FF2B5EF4-FFF2-40B4-BE49-F238E27FC236}">
                <a16:creationId xmlns:a16="http://schemas.microsoft.com/office/drawing/2014/main" id="{FC7BC60B-6090-4B94-AAC9-D16A18CB0A7F}"/>
              </a:ext>
            </a:extLst>
          </p:cNvPr>
          <p:cNvSpPr>
            <a:spLocks noChangeArrowheads="1"/>
          </p:cNvSpPr>
          <p:nvPr/>
        </p:nvSpPr>
        <p:spPr bwMode="auto">
          <a:xfrm>
            <a:off x="0" y="0"/>
            <a:ext cx="45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dirty="0"/>
              <a:t>例</a:t>
            </a:r>
            <a:r>
              <a:rPr lang="en-US" altLang="zh-CN" dirty="0"/>
              <a:t>7</a:t>
            </a:r>
            <a:r>
              <a:rPr lang="zh-CN" altLang="en-US" dirty="0"/>
              <a:t>  假设系统的闭环传递函数为</a:t>
            </a:r>
          </a:p>
        </p:txBody>
      </p:sp>
      <p:sp>
        <p:nvSpPr>
          <p:cNvPr id="239621" name="Rectangle 5">
            <a:extLst>
              <a:ext uri="{FF2B5EF4-FFF2-40B4-BE49-F238E27FC236}">
                <a16:creationId xmlns:a16="http://schemas.microsoft.com/office/drawing/2014/main" id="{B6052976-56EF-4588-BE0A-6652EED5E8EB}"/>
              </a:ext>
            </a:extLst>
          </p:cNvPr>
          <p:cNvSpPr>
            <a:spLocks noChangeArrowheads="1"/>
          </p:cNvSpPr>
          <p:nvPr/>
        </p:nvSpPr>
        <p:spPr bwMode="auto">
          <a:xfrm>
            <a:off x="0" y="838200"/>
            <a:ext cx="691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试分析零点</a:t>
            </a:r>
            <a:r>
              <a:rPr lang="en-US" altLang="zh-CN"/>
              <a:t>-2.5</a:t>
            </a:r>
            <a:r>
              <a:rPr lang="zh-CN" altLang="en-US"/>
              <a:t>和极点</a:t>
            </a:r>
            <a:r>
              <a:rPr lang="en-US" altLang="zh-CN"/>
              <a:t>-6</a:t>
            </a:r>
            <a:r>
              <a:rPr lang="zh-CN" altLang="en-US"/>
              <a:t>对系统阶跃响应的影响。</a:t>
            </a:r>
          </a:p>
        </p:txBody>
      </p:sp>
      <p:graphicFrame>
        <p:nvGraphicFramePr>
          <p:cNvPr id="239622" name="Object 6">
            <a:extLst>
              <a:ext uri="{FF2B5EF4-FFF2-40B4-BE49-F238E27FC236}">
                <a16:creationId xmlns:a16="http://schemas.microsoft.com/office/drawing/2014/main" id="{2362F697-D19B-4E48-B19C-D5FB7F3CC008}"/>
              </a:ext>
            </a:extLst>
          </p:cNvPr>
          <p:cNvGraphicFramePr>
            <a:graphicFrameLocks noChangeAspect="1"/>
          </p:cNvGraphicFramePr>
          <p:nvPr/>
        </p:nvGraphicFramePr>
        <p:xfrm>
          <a:off x="6400800" y="1219200"/>
          <a:ext cx="2743200" cy="2667000"/>
        </p:xfrm>
        <a:graphic>
          <a:graphicData uri="http://schemas.openxmlformats.org/presentationml/2006/ole">
            <mc:AlternateContent xmlns:mc="http://schemas.openxmlformats.org/markup-compatibility/2006">
              <mc:Choice xmlns:v="urn:schemas-microsoft-com:vml" Requires="v">
                <p:oleObj spid="_x0000_s71799" name="位图图像" r:id="rId5" imgW="3191320" imgH="3038095" progId="Paint.Picture">
                  <p:embed/>
                </p:oleObj>
              </mc:Choice>
              <mc:Fallback>
                <p:oleObj name="位图图像" r:id="rId5" imgW="3191320" imgH="3038095"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219200"/>
                        <a:ext cx="2743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23" name="Rectangle 7">
            <a:extLst>
              <a:ext uri="{FF2B5EF4-FFF2-40B4-BE49-F238E27FC236}">
                <a16:creationId xmlns:a16="http://schemas.microsoft.com/office/drawing/2014/main" id="{54AE9E14-2C8A-4B0B-B2EB-AD98B930CE34}"/>
              </a:ext>
            </a:extLst>
          </p:cNvPr>
          <p:cNvSpPr>
            <a:spLocks noChangeArrowheads="1"/>
          </p:cNvSpPr>
          <p:nvPr/>
        </p:nvSpPr>
        <p:spPr bwMode="auto">
          <a:xfrm>
            <a:off x="4191000" y="4495800"/>
            <a:ext cx="44958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结论</a:t>
            </a:r>
            <a:r>
              <a:rPr lang="en-US" altLang="zh-CN"/>
              <a:t>1</a:t>
            </a:r>
            <a:r>
              <a:rPr lang="zh-CN" altLang="en-US"/>
              <a:t>：由于其他零极点离主导极点很近，所以都不能忽略。</a:t>
            </a:r>
          </a:p>
          <a:p>
            <a:pPr eaLnBrk="1" hangingPunct="1">
              <a:buClrTx/>
              <a:buSzTx/>
              <a:buFontTx/>
              <a:buNone/>
            </a:pPr>
            <a:endParaRPr lang="en-US" altLang="zh-CN"/>
          </a:p>
        </p:txBody>
      </p:sp>
      <p:sp>
        <p:nvSpPr>
          <p:cNvPr id="239624" name="Rectangle 8">
            <a:extLst>
              <a:ext uri="{FF2B5EF4-FFF2-40B4-BE49-F238E27FC236}">
                <a16:creationId xmlns:a16="http://schemas.microsoft.com/office/drawing/2014/main" id="{C15B54F4-AB1D-44CA-B1F0-007D4FBF3CB7}"/>
              </a:ext>
            </a:extLst>
          </p:cNvPr>
          <p:cNvSpPr>
            <a:spLocks noChangeArrowheads="1"/>
          </p:cNvSpPr>
          <p:nvPr/>
        </p:nvSpPr>
        <p:spPr bwMode="auto">
          <a:xfrm>
            <a:off x="0" y="2667000"/>
            <a:ext cx="516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en-US" altLang="zh-CN"/>
              <a:t>MATLAB</a:t>
            </a:r>
            <a:r>
              <a:rPr lang="zh-CN" altLang="en-US"/>
              <a:t>进行计算机仿真结果如图，</a:t>
            </a:r>
          </a:p>
        </p:txBody>
      </p:sp>
      <p:graphicFrame>
        <p:nvGraphicFramePr>
          <p:cNvPr id="239625" name="Object 9">
            <a:extLst>
              <a:ext uri="{FF2B5EF4-FFF2-40B4-BE49-F238E27FC236}">
                <a16:creationId xmlns:a16="http://schemas.microsoft.com/office/drawing/2014/main" id="{7F1AEEFC-C95A-46B3-BB9B-D44A8E9020BE}"/>
              </a:ext>
            </a:extLst>
          </p:cNvPr>
          <p:cNvGraphicFramePr>
            <a:graphicFrameLocks noChangeAspect="1"/>
          </p:cNvGraphicFramePr>
          <p:nvPr/>
        </p:nvGraphicFramePr>
        <p:xfrm>
          <a:off x="0" y="3657600"/>
          <a:ext cx="4162425" cy="3000375"/>
        </p:xfrm>
        <a:graphic>
          <a:graphicData uri="http://schemas.openxmlformats.org/presentationml/2006/ole">
            <mc:AlternateContent xmlns:mc="http://schemas.openxmlformats.org/markup-compatibility/2006">
              <mc:Choice xmlns:v="urn:schemas-microsoft-com:vml" Requires="v">
                <p:oleObj spid="_x0000_s71800" name="位图图像" r:id="rId7" imgW="4161905" imgH="3000000" progId="Paint.Picture">
                  <p:embed/>
                </p:oleObj>
              </mc:Choice>
              <mc:Fallback>
                <p:oleObj name="位图图像" r:id="rId7" imgW="4161905" imgH="3000000"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657600"/>
                        <a:ext cx="41624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9620"/>
                                        </p:tgtEl>
                                        <p:attrNameLst>
                                          <p:attrName>style.visibility</p:attrName>
                                        </p:attrNameLst>
                                      </p:cBhvr>
                                      <p:to>
                                        <p:strVal val="visible"/>
                                      </p:to>
                                    </p:set>
                                    <p:animEffect transition="in" filter="box(in)">
                                      <p:cBhvr>
                                        <p:cTn id="7" dur="500"/>
                                        <p:tgtEl>
                                          <p:spTgt spid="239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9619"/>
                                        </p:tgtEl>
                                        <p:attrNameLst>
                                          <p:attrName>style.visibility</p:attrName>
                                        </p:attrNameLst>
                                      </p:cBhvr>
                                      <p:to>
                                        <p:strVal val="visible"/>
                                      </p:to>
                                    </p:set>
                                    <p:animEffect transition="in" filter="blinds(horizontal)">
                                      <p:cBhvr>
                                        <p:cTn id="12" dur="500"/>
                                        <p:tgtEl>
                                          <p:spTgt spid="2396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box(in)">
                                      <p:cBhvr>
                                        <p:cTn id="17" dur="500"/>
                                        <p:tgtEl>
                                          <p:spTgt spid="239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9618">
                                            <p:txEl>
                                              <p:pRg st="0" end="0"/>
                                            </p:txEl>
                                          </p:spTgt>
                                        </p:tgtEl>
                                        <p:attrNameLst>
                                          <p:attrName>style.visibility</p:attrName>
                                        </p:attrNameLst>
                                      </p:cBhvr>
                                      <p:to>
                                        <p:strVal val="visible"/>
                                      </p:to>
                                    </p:set>
                                    <p:animEffect transition="in" filter="box(in)">
                                      <p:cBhvr>
                                        <p:cTn id="22" dur="500"/>
                                        <p:tgtEl>
                                          <p:spTgt spid="2396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9618">
                                            <p:txEl>
                                              <p:pRg st="1" end="1"/>
                                            </p:txEl>
                                          </p:spTgt>
                                        </p:tgtEl>
                                        <p:attrNameLst>
                                          <p:attrName>style.visibility</p:attrName>
                                        </p:attrNameLst>
                                      </p:cBhvr>
                                      <p:to>
                                        <p:strVal val="visible"/>
                                      </p:to>
                                    </p:set>
                                    <p:animEffect transition="in" filter="box(in)">
                                      <p:cBhvr>
                                        <p:cTn id="27" dur="500"/>
                                        <p:tgtEl>
                                          <p:spTgt spid="23961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9622"/>
                                        </p:tgtEl>
                                        <p:attrNameLst>
                                          <p:attrName>style.visibility</p:attrName>
                                        </p:attrNameLst>
                                      </p:cBhvr>
                                      <p:to>
                                        <p:strVal val="visible"/>
                                      </p:to>
                                    </p:set>
                                    <p:animEffect transition="in" filter="blinds(horizontal)">
                                      <p:cBhvr>
                                        <p:cTn id="32" dur="500"/>
                                        <p:tgtEl>
                                          <p:spTgt spid="239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9624"/>
                                        </p:tgtEl>
                                        <p:attrNameLst>
                                          <p:attrName>style.visibility</p:attrName>
                                        </p:attrNameLst>
                                      </p:cBhvr>
                                      <p:to>
                                        <p:strVal val="visible"/>
                                      </p:to>
                                    </p:set>
                                    <p:animEffect transition="in" filter="dissolve">
                                      <p:cBhvr>
                                        <p:cTn id="37" dur="500"/>
                                        <p:tgtEl>
                                          <p:spTgt spid="2396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239625"/>
                                        </p:tgtEl>
                                        <p:attrNameLst>
                                          <p:attrName>style.visibility</p:attrName>
                                        </p:attrNameLst>
                                      </p:cBhvr>
                                      <p:to>
                                        <p:strVal val="visible"/>
                                      </p:to>
                                    </p:set>
                                    <p:animEffect transition="in" filter="box(out)">
                                      <p:cBhvr>
                                        <p:cTn id="42" dur="500"/>
                                        <p:tgtEl>
                                          <p:spTgt spid="2396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39623">
                                            <p:txEl>
                                              <p:pRg st="0" end="0"/>
                                            </p:txEl>
                                          </p:spTgt>
                                        </p:tgtEl>
                                        <p:attrNameLst>
                                          <p:attrName>style.visibility</p:attrName>
                                        </p:attrNameLst>
                                      </p:cBhvr>
                                      <p:to>
                                        <p:strVal val="visible"/>
                                      </p:to>
                                    </p:set>
                                    <p:animEffect transition="in" filter="randombar(horizontal)">
                                      <p:cBhvr>
                                        <p:cTn id="47" dur="500"/>
                                        <p:tgtEl>
                                          <p:spTgt spid="2396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build="p" autoUpdateAnimBg="0"/>
      <p:bldP spid="239620" grpId="0" autoUpdateAnimBg="0"/>
      <p:bldP spid="239621" grpId="0" autoUpdateAnimBg="0"/>
      <p:bldP spid="239623" grpId="0" build="p" autoUpdateAnimBg="0"/>
      <p:bldP spid="23962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642" name="Object 2">
            <a:extLst>
              <a:ext uri="{FF2B5EF4-FFF2-40B4-BE49-F238E27FC236}">
                <a16:creationId xmlns:a16="http://schemas.microsoft.com/office/drawing/2014/main" id="{BD6FEE40-C62B-4DDA-B8CD-E1DE1432AED1}"/>
              </a:ext>
            </a:extLst>
          </p:cNvPr>
          <p:cNvGraphicFramePr>
            <a:graphicFrameLocks noChangeAspect="1"/>
          </p:cNvGraphicFramePr>
          <p:nvPr>
            <p:extLst>
              <p:ext uri="{D42A27DB-BD31-4B8C-83A1-F6EECF244321}">
                <p14:modId xmlns:p14="http://schemas.microsoft.com/office/powerpoint/2010/main" val="3339602287"/>
              </p:ext>
            </p:extLst>
          </p:nvPr>
        </p:nvGraphicFramePr>
        <p:xfrm>
          <a:off x="1790701" y="1347788"/>
          <a:ext cx="1790700" cy="1103299"/>
        </p:xfrm>
        <a:graphic>
          <a:graphicData uri="http://schemas.openxmlformats.org/presentationml/2006/ole">
            <mc:AlternateContent xmlns:mc="http://schemas.openxmlformats.org/markup-compatibility/2006">
              <mc:Choice xmlns:v="urn:schemas-microsoft-com:vml" Requires="v">
                <p:oleObj spid="_x0000_s72820" name="Equation" r:id="rId3" imgW="761760" imgH="393480" progId="Equation.DSMT4">
                  <p:embed/>
                </p:oleObj>
              </mc:Choice>
              <mc:Fallback>
                <p:oleObj name="Equation" r:id="rId3" imgW="761760" imgH="393480" progId="Equation.DSMT4">
                  <p:embed/>
                  <p:pic>
                    <p:nvPicPr>
                      <p:cNvPr id="0" name="Object 2"/>
                      <p:cNvPicPr>
                        <a:picLocks noChangeAspect="1" noChangeArrowheads="1"/>
                      </p:cNvPicPr>
                      <p:nvPr/>
                    </p:nvPicPr>
                    <p:blipFill>
                      <a:blip r:embed="rId4"/>
                      <a:srcRect/>
                      <a:stretch>
                        <a:fillRect/>
                      </a:stretch>
                    </p:blipFill>
                    <p:spPr bwMode="auto">
                      <a:xfrm>
                        <a:off x="1790701" y="1347788"/>
                        <a:ext cx="1790700" cy="1103299"/>
                      </a:xfrm>
                      <a:prstGeom prst="rect">
                        <a:avLst/>
                      </a:prstGeom>
                      <a:noFill/>
                      <a:ln>
                        <a:noFill/>
                      </a:ln>
                      <a:extLst/>
                    </p:spPr>
                  </p:pic>
                </p:oleObj>
              </mc:Fallback>
            </mc:AlternateContent>
          </a:graphicData>
        </a:graphic>
      </p:graphicFrame>
      <p:sp>
        <p:nvSpPr>
          <p:cNvPr id="240643" name="Rectangle 3">
            <a:extLst>
              <a:ext uri="{FF2B5EF4-FFF2-40B4-BE49-F238E27FC236}">
                <a16:creationId xmlns:a16="http://schemas.microsoft.com/office/drawing/2014/main" id="{80AA69E0-704B-4E1B-A9B2-2D74591E327B}"/>
              </a:ext>
            </a:extLst>
          </p:cNvPr>
          <p:cNvSpPr>
            <a:spLocks noChangeArrowheads="1"/>
          </p:cNvSpPr>
          <p:nvPr/>
        </p:nvSpPr>
        <p:spPr bwMode="auto">
          <a:xfrm>
            <a:off x="0" y="25146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Symbol" panose="05050102010706020507" pitchFamily="18" charset="2"/>
                <a:cs typeface="Times New Roman" panose="02020603050405020304" pitchFamily="18" charset="0"/>
              </a:rPr>
              <a:t>s</a:t>
            </a:r>
            <a:r>
              <a:rPr lang="en-US" altLang="zh-CN" baseline="-30000">
                <a:latin typeface="Times New Roman" panose="02020603050405020304" pitchFamily="18" charset="0"/>
                <a:cs typeface="Times New Roman" panose="02020603050405020304" pitchFamily="18" charset="0"/>
              </a:rPr>
              <a:t>p</a:t>
            </a:r>
            <a:r>
              <a:rPr lang="en-US" altLang="zh-CN"/>
              <a:t> %=54.5%</a:t>
            </a:r>
            <a:r>
              <a:rPr lang="zh-CN" altLang="en-US"/>
              <a:t>，</a:t>
            </a:r>
            <a:r>
              <a:rPr lang="en-US" altLang="zh-CN"/>
              <a:t>t</a:t>
            </a:r>
            <a:r>
              <a:rPr lang="en-US" altLang="zh-CN" baseline="-25000"/>
              <a:t>s</a:t>
            </a:r>
            <a:r>
              <a:rPr lang="en-US" altLang="zh-CN"/>
              <a:t>=1.48</a:t>
            </a:r>
            <a:r>
              <a:rPr lang="zh-CN" altLang="en-US"/>
              <a:t>秒；</a:t>
            </a:r>
          </a:p>
        </p:txBody>
      </p:sp>
      <p:sp>
        <p:nvSpPr>
          <p:cNvPr id="240644" name="Rectangle 4">
            <a:extLst>
              <a:ext uri="{FF2B5EF4-FFF2-40B4-BE49-F238E27FC236}">
                <a16:creationId xmlns:a16="http://schemas.microsoft.com/office/drawing/2014/main" id="{ED585AE4-43BE-4B67-89CA-FFD1EB429BE5}"/>
              </a:ext>
            </a:extLst>
          </p:cNvPr>
          <p:cNvSpPr>
            <a:spLocks noChangeArrowheads="1"/>
          </p:cNvSpPr>
          <p:nvPr/>
        </p:nvSpPr>
        <p:spPr bwMode="auto">
          <a:xfrm>
            <a:off x="0" y="0"/>
            <a:ext cx="3392488"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dirty="0"/>
              <a:t>A: </a:t>
            </a:r>
            <a:r>
              <a:rPr lang="zh-CN" altLang="en-US" dirty="0"/>
              <a:t>原三阶系统：</a:t>
            </a:r>
          </a:p>
          <a:p>
            <a:pPr eaLnBrk="1" hangingPunct="1">
              <a:buClrTx/>
              <a:buSzTx/>
              <a:buFontTx/>
              <a:buNone/>
            </a:pPr>
            <a:r>
              <a:rPr lang="en-US" altLang="zh-CN" dirty="0" err="1">
                <a:latin typeface="Symbol" panose="05050102010706020507" pitchFamily="18" charset="2"/>
                <a:cs typeface="Times New Roman" panose="02020603050405020304" pitchFamily="18" charset="0"/>
              </a:rPr>
              <a:t>s</a:t>
            </a:r>
            <a:r>
              <a:rPr lang="en-US" altLang="zh-CN" baseline="-30000" dirty="0" err="1">
                <a:latin typeface="Times New Roman" panose="02020603050405020304" pitchFamily="18" charset="0"/>
                <a:cs typeface="Times New Roman" panose="02020603050405020304" pitchFamily="18" charset="0"/>
              </a:rPr>
              <a:t>p</a:t>
            </a:r>
            <a:r>
              <a:rPr lang="en-US" altLang="zh-CN" dirty="0"/>
              <a:t> %=37%</a:t>
            </a:r>
            <a:r>
              <a:rPr lang="zh-CN" altLang="en-US" dirty="0"/>
              <a:t>，</a:t>
            </a:r>
            <a:r>
              <a:rPr lang="en-US" altLang="zh-CN" dirty="0" err="1"/>
              <a:t>t</a:t>
            </a:r>
            <a:r>
              <a:rPr lang="en-US" altLang="zh-CN" baseline="-25000" dirty="0" err="1"/>
              <a:t>s</a:t>
            </a:r>
            <a:r>
              <a:rPr lang="en-US" altLang="zh-CN" dirty="0"/>
              <a:t>=1.6</a:t>
            </a:r>
            <a:r>
              <a:rPr lang="zh-CN" altLang="en-US" dirty="0"/>
              <a:t>秒；</a:t>
            </a:r>
          </a:p>
          <a:p>
            <a:pPr eaLnBrk="1" hangingPunct="1">
              <a:buClrTx/>
              <a:buSzTx/>
              <a:buFontTx/>
              <a:buNone/>
            </a:pPr>
            <a:r>
              <a:rPr lang="en-US" altLang="zh-CN" dirty="0"/>
              <a:t>B: </a:t>
            </a:r>
            <a:r>
              <a:rPr lang="zh-CN" altLang="en-US" dirty="0"/>
              <a:t>忽略极点的系统</a:t>
            </a:r>
          </a:p>
        </p:txBody>
      </p:sp>
      <p:sp>
        <p:nvSpPr>
          <p:cNvPr id="240645" name="Rectangle 5">
            <a:extLst>
              <a:ext uri="{FF2B5EF4-FFF2-40B4-BE49-F238E27FC236}">
                <a16:creationId xmlns:a16="http://schemas.microsoft.com/office/drawing/2014/main" id="{4CA9D84A-96D9-40CB-ACD1-BBFB9337ECA7}"/>
              </a:ext>
            </a:extLst>
          </p:cNvPr>
          <p:cNvSpPr>
            <a:spLocks noChangeArrowheads="1"/>
          </p:cNvSpPr>
          <p:nvPr/>
        </p:nvSpPr>
        <p:spPr bwMode="auto">
          <a:xfrm>
            <a:off x="0" y="2971800"/>
            <a:ext cx="5410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结论</a:t>
            </a:r>
            <a:r>
              <a:rPr lang="en-US" altLang="zh-CN"/>
              <a:t>2</a:t>
            </a:r>
            <a:r>
              <a:rPr lang="zh-CN" altLang="en-US"/>
              <a:t>：</a:t>
            </a:r>
          </a:p>
          <a:p>
            <a:pPr eaLnBrk="1" hangingPunct="1">
              <a:buClrTx/>
              <a:buSzTx/>
              <a:buFontTx/>
              <a:buNone/>
            </a:pPr>
            <a:r>
              <a:rPr lang="zh-CN" altLang="en-US"/>
              <a:t>不能忽略的</a:t>
            </a:r>
            <a:r>
              <a:rPr lang="zh-CN" altLang="en-US">
                <a:solidFill>
                  <a:schemeClr val="hlink"/>
                </a:solidFill>
              </a:rPr>
              <a:t>闭环极点</a:t>
            </a:r>
            <a:r>
              <a:rPr lang="zh-CN" altLang="en-US"/>
              <a:t>对系统的影响是使</a:t>
            </a:r>
            <a:r>
              <a:rPr lang="zh-CN" altLang="en-US">
                <a:solidFill>
                  <a:schemeClr val="hlink"/>
                </a:solidFill>
              </a:rPr>
              <a:t>超调量减小</a:t>
            </a:r>
            <a:r>
              <a:rPr lang="zh-CN" altLang="en-US"/>
              <a:t>，调节时间稍稍增加。</a:t>
            </a:r>
          </a:p>
        </p:txBody>
      </p:sp>
      <p:sp>
        <p:nvSpPr>
          <p:cNvPr id="240646" name="Rectangle 6">
            <a:extLst>
              <a:ext uri="{FF2B5EF4-FFF2-40B4-BE49-F238E27FC236}">
                <a16:creationId xmlns:a16="http://schemas.microsoft.com/office/drawing/2014/main" id="{A0B3EAFE-3CFE-4F1C-92B2-D90506480D3D}"/>
              </a:ext>
            </a:extLst>
          </p:cNvPr>
          <p:cNvSpPr>
            <a:spLocks noChangeArrowheads="1"/>
          </p:cNvSpPr>
          <p:nvPr/>
        </p:nvSpPr>
        <p:spPr bwMode="auto">
          <a:xfrm>
            <a:off x="228600" y="4648200"/>
            <a:ext cx="282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t>C: </a:t>
            </a:r>
            <a:r>
              <a:rPr lang="zh-CN" altLang="en-US"/>
              <a:t>忽略零点的系统</a:t>
            </a:r>
          </a:p>
        </p:txBody>
      </p:sp>
      <p:graphicFrame>
        <p:nvGraphicFramePr>
          <p:cNvPr id="240647" name="Object 7">
            <a:extLst>
              <a:ext uri="{FF2B5EF4-FFF2-40B4-BE49-F238E27FC236}">
                <a16:creationId xmlns:a16="http://schemas.microsoft.com/office/drawing/2014/main" id="{16882C70-F955-448F-B2F6-E8252EBB9456}"/>
              </a:ext>
            </a:extLst>
          </p:cNvPr>
          <p:cNvGraphicFramePr>
            <a:graphicFrameLocks noChangeAspect="1"/>
          </p:cNvGraphicFramePr>
          <p:nvPr>
            <p:extLst>
              <p:ext uri="{D42A27DB-BD31-4B8C-83A1-F6EECF244321}">
                <p14:modId xmlns:p14="http://schemas.microsoft.com/office/powerpoint/2010/main" val="1906761231"/>
              </p:ext>
            </p:extLst>
          </p:nvPr>
        </p:nvGraphicFramePr>
        <p:xfrm>
          <a:off x="754061" y="5179689"/>
          <a:ext cx="2827339" cy="1146822"/>
        </p:xfrm>
        <a:graphic>
          <a:graphicData uri="http://schemas.openxmlformats.org/presentationml/2006/ole">
            <mc:AlternateContent xmlns:mc="http://schemas.openxmlformats.org/markup-compatibility/2006">
              <mc:Choice xmlns:v="urn:schemas-microsoft-com:vml" Requires="v">
                <p:oleObj spid="_x0000_s72821" name="Equation" r:id="rId5" imgW="1257120" imgH="419040" progId="Equation.DSMT4">
                  <p:embed/>
                </p:oleObj>
              </mc:Choice>
              <mc:Fallback>
                <p:oleObj name="Equation" r:id="rId5" imgW="1257120" imgH="419040" progId="Equation.DSMT4">
                  <p:embed/>
                  <p:pic>
                    <p:nvPicPr>
                      <p:cNvPr id="0" name="Object 7"/>
                      <p:cNvPicPr>
                        <a:picLocks noChangeAspect="1" noChangeArrowheads="1"/>
                      </p:cNvPicPr>
                      <p:nvPr/>
                    </p:nvPicPr>
                    <p:blipFill>
                      <a:blip r:embed="rId6"/>
                      <a:srcRect/>
                      <a:stretch>
                        <a:fillRect/>
                      </a:stretch>
                    </p:blipFill>
                    <p:spPr bwMode="auto">
                      <a:xfrm>
                        <a:off x="754061" y="5179689"/>
                        <a:ext cx="2827339" cy="1146822"/>
                      </a:xfrm>
                      <a:prstGeom prst="rect">
                        <a:avLst/>
                      </a:prstGeom>
                      <a:noFill/>
                      <a:ln>
                        <a:noFill/>
                      </a:ln>
                      <a:extLst/>
                    </p:spPr>
                  </p:pic>
                </p:oleObj>
              </mc:Fallback>
            </mc:AlternateContent>
          </a:graphicData>
        </a:graphic>
      </p:graphicFrame>
      <p:sp>
        <p:nvSpPr>
          <p:cNvPr id="240648" name="Rectangle 8">
            <a:extLst>
              <a:ext uri="{FF2B5EF4-FFF2-40B4-BE49-F238E27FC236}">
                <a16:creationId xmlns:a16="http://schemas.microsoft.com/office/drawing/2014/main" id="{78FD26B7-8E27-4CF9-9540-F3345F200198}"/>
              </a:ext>
            </a:extLst>
          </p:cNvPr>
          <p:cNvSpPr>
            <a:spLocks noChangeArrowheads="1"/>
          </p:cNvSpPr>
          <p:nvPr/>
        </p:nvSpPr>
        <p:spPr bwMode="auto">
          <a:xfrm>
            <a:off x="152400" y="64008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Symbol" panose="05050102010706020507" pitchFamily="18" charset="2"/>
                <a:cs typeface="Times New Roman" panose="02020603050405020304" pitchFamily="18" charset="0"/>
              </a:rPr>
              <a:t>s</a:t>
            </a:r>
            <a:r>
              <a:rPr lang="en-US" altLang="zh-CN" baseline="-30000">
                <a:latin typeface="Times New Roman" panose="02020603050405020304" pitchFamily="18" charset="0"/>
                <a:cs typeface="Times New Roman" panose="02020603050405020304" pitchFamily="18" charset="0"/>
              </a:rPr>
              <a:t>p</a:t>
            </a:r>
            <a:r>
              <a:rPr lang="en-US" altLang="zh-CN"/>
              <a:t>%=5.5%</a:t>
            </a:r>
            <a:r>
              <a:rPr lang="zh-CN" altLang="en-US"/>
              <a:t>， </a:t>
            </a:r>
            <a:r>
              <a:rPr lang="en-US" altLang="zh-CN"/>
              <a:t>t</a:t>
            </a:r>
            <a:r>
              <a:rPr lang="en-US" altLang="zh-CN" baseline="-25000"/>
              <a:t>s</a:t>
            </a:r>
            <a:r>
              <a:rPr lang="en-US" altLang="zh-CN"/>
              <a:t>=1.3</a:t>
            </a:r>
            <a:r>
              <a:rPr lang="zh-CN" altLang="en-US"/>
              <a:t>秒；</a:t>
            </a:r>
          </a:p>
        </p:txBody>
      </p:sp>
      <p:sp>
        <p:nvSpPr>
          <p:cNvPr id="240649" name="Rectangle 9">
            <a:extLst>
              <a:ext uri="{FF2B5EF4-FFF2-40B4-BE49-F238E27FC236}">
                <a16:creationId xmlns:a16="http://schemas.microsoft.com/office/drawing/2014/main" id="{CC2FDC18-1451-4150-BEEB-11C58556777B}"/>
              </a:ext>
            </a:extLst>
          </p:cNvPr>
          <p:cNvSpPr>
            <a:spLocks noChangeArrowheads="1"/>
          </p:cNvSpPr>
          <p:nvPr/>
        </p:nvSpPr>
        <p:spPr bwMode="auto">
          <a:xfrm>
            <a:off x="3786188" y="5105400"/>
            <a:ext cx="5357812"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
                <a:srgbClr val="FFFF00"/>
              </a:buClr>
              <a:buSzPct val="120000"/>
              <a:buFontTx/>
              <a:buNone/>
            </a:pPr>
            <a:r>
              <a:rPr lang="zh-CN" altLang="en-US"/>
              <a:t>结论</a:t>
            </a:r>
            <a:r>
              <a:rPr lang="en-US" altLang="zh-CN"/>
              <a:t>3</a:t>
            </a:r>
            <a:r>
              <a:rPr lang="zh-CN" altLang="en-US"/>
              <a:t>：</a:t>
            </a:r>
          </a:p>
          <a:p>
            <a:pPr eaLnBrk="1" hangingPunct="1">
              <a:buClr>
                <a:srgbClr val="FFFF00"/>
              </a:buClr>
              <a:buSzPct val="120000"/>
              <a:buFontTx/>
              <a:buNone/>
            </a:pPr>
            <a:r>
              <a:rPr lang="zh-CN" altLang="en-US"/>
              <a:t>不能忽略的</a:t>
            </a:r>
            <a:r>
              <a:rPr lang="zh-CN" altLang="en-US">
                <a:solidFill>
                  <a:schemeClr val="hlink"/>
                </a:solidFill>
              </a:rPr>
              <a:t>闭环零点</a:t>
            </a:r>
            <a:r>
              <a:rPr lang="zh-CN" altLang="en-US"/>
              <a:t>对系统的影响是使</a:t>
            </a:r>
            <a:r>
              <a:rPr lang="zh-CN" altLang="en-US">
                <a:solidFill>
                  <a:schemeClr val="hlink"/>
                </a:solidFill>
              </a:rPr>
              <a:t>超调量加大</a:t>
            </a:r>
            <a:r>
              <a:rPr lang="zh-CN" altLang="en-US"/>
              <a:t>，响应速度加快；</a:t>
            </a:r>
          </a:p>
        </p:txBody>
      </p:sp>
      <p:graphicFrame>
        <p:nvGraphicFramePr>
          <p:cNvPr id="72714" name="Object 10">
            <a:extLst>
              <a:ext uri="{FF2B5EF4-FFF2-40B4-BE49-F238E27FC236}">
                <a16:creationId xmlns:a16="http://schemas.microsoft.com/office/drawing/2014/main" id="{B20EE61B-2453-4461-A65E-4FF97723B956}"/>
              </a:ext>
            </a:extLst>
          </p:cNvPr>
          <p:cNvGraphicFramePr>
            <a:graphicFrameLocks noChangeAspect="1"/>
          </p:cNvGraphicFramePr>
          <p:nvPr/>
        </p:nvGraphicFramePr>
        <p:xfrm>
          <a:off x="4981575" y="0"/>
          <a:ext cx="4162425" cy="3000375"/>
        </p:xfrm>
        <a:graphic>
          <a:graphicData uri="http://schemas.openxmlformats.org/presentationml/2006/ole">
            <mc:AlternateContent xmlns:mc="http://schemas.openxmlformats.org/markup-compatibility/2006">
              <mc:Choice xmlns:v="urn:schemas-microsoft-com:vml" Requires="v">
                <p:oleObj spid="_x0000_s72822" name="位图图像" r:id="rId7" imgW="4161905" imgH="3000000" progId="Paint.Picture">
                  <p:embed/>
                </p:oleObj>
              </mc:Choice>
              <mc:Fallback>
                <p:oleObj name="位图图像" r:id="rId7" imgW="4161905" imgH="3000000" progId="Paint.Picture">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1575" y="0"/>
                        <a:ext cx="41624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animEffect transition="in" filter="randombar(horizontal)">
                                      <p:cBhvr>
                                        <p:cTn id="7" dur="500"/>
                                        <p:tgtEl>
                                          <p:spTgt spid="2406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0644">
                                            <p:txEl>
                                              <p:pRg st="1" end="1"/>
                                            </p:txEl>
                                          </p:spTgt>
                                        </p:tgtEl>
                                        <p:attrNameLst>
                                          <p:attrName>style.visibility</p:attrName>
                                        </p:attrNameLst>
                                      </p:cBhvr>
                                      <p:to>
                                        <p:strVal val="visible"/>
                                      </p:to>
                                    </p:set>
                                    <p:animEffect transition="in" filter="randombar(horizontal)">
                                      <p:cBhvr>
                                        <p:cTn id="12" dur="500"/>
                                        <p:tgtEl>
                                          <p:spTgt spid="2406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40644">
                                            <p:txEl>
                                              <p:pRg st="2" end="2"/>
                                            </p:txEl>
                                          </p:spTgt>
                                        </p:tgtEl>
                                        <p:attrNameLst>
                                          <p:attrName>style.visibility</p:attrName>
                                        </p:attrNameLst>
                                      </p:cBhvr>
                                      <p:to>
                                        <p:strVal val="visible"/>
                                      </p:to>
                                    </p:set>
                                    <p:animEffect transition="in" filter="randombar(horizontal)">
                                      <p:cBhvr>
                                        <p:cTn id="17" dur="500"/>
                                        <p:tgtEl>
                                          <p:spTgt spid="2406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40642"/>
                                        </p:tgtEl>
                                        <p:attrNameLst>
                                          <p:attrName>style.visibility</p:attrName>
                                        </p:attrNameLst>
                                      </p:cBhvr>
                                      <p:to>
                                        <p:strVal val="visible"/>
                                      </p:to>
                                    </p:set>
                                    <p:animEffect transition="in" filter="box(in)">
                                      <p:cBhvr>
                                        <p:cTn id="22" dur="500"/>
                                        <p:tgtEl>
                                          <p:spTgt spid="2406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0643"/>
                                        </p:tgtEl>
                                        <p:attrNameLst>
                                          <p:attrName>style.visibility</p:attrName>
                                        </p:attrNameLst>
                                      </p:cBhvr>
                                      <p:to>
                                        <p:strVal val="visible"/>
                                      </p:to>
                                    </p:set>
                                    <p:animEffect transition="in" filter="blinds(horizontal)">
                                      <p:cBhvr>
                                        <p:cTn id="27" dur="500"/>
                                        <p:tgtEl>
                                          <p:spTgt spid="2406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40645">
                                            <p:txEl>
                                              <p:pRg st="0" end="0"/>
                                            </p:txEl>
                                          </p:spTgt>
                                        </p:tgtEl>
                                        <p:attrNameLst>
                                          <p:attrName>style.visibility</p:attrName>
                                        </p:attrNameLst>
                                      </p:cBhvr>
                                      <p:to>
                                        <p:strVal val="visible"/>
                                      </p:to>
                                    </p:set>
                                    <p:anim calcmode="lin" valueType="num">
                                      <p:cBhvr additive="base">
                                        <p:cTn id="32" dur="500" fill="hold"/>
                                        <p:tgtEl>
                                          <p:spTgt spid="240645">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406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40645">
                                            <p:txEl>
                                              <p:pRg st="1" end="1"/>
                                            </p:txEl>
                                          </p:spTgt>
                                        </p:tgtEl>
                                        <p:attrNameLst>
                                          <p:attrName>style.visibility</p:attrName>
                                        </p:attrNameLst>
                                      </p:cBhvr>
                                      <p:to>
                                        <p:strVal val="visible"/>
                                      </p:to>
                                    </p:set>
                                    <p:anim calcmode="lin" valueType="num">
                                      <p:cBhvr additive="base">
                                        <p:cTn id="38" dur="500" fill="hold"/>
                                        <p:tgtEl>
                                          <p:spTgt spid="240645">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406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0646"/>
                                        </p:tgtEl>
                                        <p:attrNameLst>
                                          <p:attrName>style.visibility</p:attrName>
                                        </p:attrNameLst>
                                      </p:cBhvr>
                                      <p:to>
                                        <p:strVal val="visible"/>
                                      </p:to>
                                    </p:set>
                                    <p:animEffect transition="in" filter="blinds(horizontal)">
                                      <p:cBhvr>
                                        <p:cTn id="44" dur="500"/>
                                        <p:tgtEl>
                                          <p:spTgt spid="2406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240647"/>
                                        </p:tgtEl>
                                        <p:attrNameLst>
                                          <p:attrName>style.visibility</p:attrName>
                                        </p:attrNameLst>
                                      </p:cBhvr>
                                      <p:to>
                                        <p:strVal val="visible"/>
                                      </p:to>
                                    </p:set>
                                    <p:animEffect transition="in" filter="checkerboard(across)">
                                      <p:cBhvr>
                                        <p:cTn id="49" dur="500"/>
                                        <p:tgtEl>
                                          <p:spTgt spid="2406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0648"/>
                                        </p:tgtEl>
                                        <p:attrNameLst>
                                          <p:attrName>style.visibility</p:attrName>
                                        </p:attrNameLst>
                                      </p:cBhvr>
                                      <p:to>
                                        <p:strVal val="visible"/>
                                      </p:to>
                                    </p:set>
                                    <p:animEffect transition="in" filter="blinds(horizontal)">
                                      <p:cBhvr>
                                        <p:cTn id="54" dur="500"/>
                                        <p:tgtEl>
                                          <p:spTgt spid="24064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40649"/>
                                        </p:tgtEl>
                                        <p:attrNameLst>
                                          <p:attrName>style.visibility</p:attrName>
                                        </p:attrNameLst>
                                      </p:cBhvr>
                                      <p:to>
                                        <p:strVal val="visible"/>
                                      </p:to>
                                    </p:set>
                                    <p:anim calcmode="lin" valueType="num">
                                      <p:cBhvr additive="base">
                                        <p:cTn id="59" dur="500" fill="hold"/>
                                        <p:tgtEl>
                                          <p:spTgt spid="240649"/>
                                        </p:tgtEl>
                                        <p:attrNameLst>
                                          <p:attrName>ppt_x</p:attrName>
                                        </p:attrNameLst>
                                      </p:cBhvr>
                                      <p:tavLst>
                                        <p:tav tm="0">
                                          <p:val>
                                            <p:strVal val="1+#ppt_w/2"/>
                                          </p:val>
                                        </p:tav>
                                        <p:tav tm="100000">
                                          <p:val>
                                            <p:strVal val="#ppt_x"/>
                                          </p:val>
                                        </p:tav>
                                      </p:tavLst>
                                    </p:anim>
                                    <p:anim calcmode="lin" valueType="num">
                                      <p:cBhvr additive="base">
                                        <p:cTn id="60"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P spid="240644" grpId="0" build="p" autoUpdateAnimBg="0"/>
      <p:bldP spid="240645" grpId="0" build="p" autoUpdateAnimBg="0"/>
      <p:bldP spid="240646" grpId="0" autoUpdateAnimBg="0"/>
      <p:bldP spid="240648" grpId="0" autoUpdateAnimBg="0"/>
      <p:bldP spid="24064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4"/>
          <p:cNvSpPr>
            <a:spLocks noChangeArrowheads="1"/>
          </p:cNvSpPr>
          <p:nvPr/>
        </p:nvSpPr>
        <p:spPr bwMode="auto">
          <a:xfrm>
            <a:off x="762000" y="457200"/>
            <a:ext cx="4826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b="1" dirty="0">
                <a:solidFill>
                  <a:schemeClr val="tx2">
                    <a:lumMod val="75000"/>
                  </a:schemeClr>
                </a:solidFill>
                <a:latin typeface="+mn-ea"/>
                <a:ea typeface="+mn-ea"/>
              </a:rPr>
              <a:t>例</a:t>
            </a:r>
            <a:r>
              <a:rPr lang="en-US" altLang="zh-CN" sz="2400" b="1" dirty="0">
                <a:solidFill>
                  <a:schemeClr val="tx2">
                    <a:lumMod val="75000"/>
                  </a:schemeClr>
                </a:solidFill>
                <a:latin typeface="+mn-ea"/>
                <a:ea typeface="+mn-ea"/>
              </a:rPr>
              <a:t>8 </a:t>
            </a:r>
            <a:r>
              <a:rPr lang="zh-CN" altLang="zh-CN" sz="2400" b="1" dirty="0">
                <a:solidFill>
                  <a:schemeClr val="tx2">
                    <a:lumMod val="75000"/>
                  </a:schemeClr>
                </a:solidFill>
                <a:latin typeface="+mn-ea"/>
                <a:ea typeface="+mn-ea"/>
              </a:rPr>
              <a:t>已知系统的闭环传递函数为：</a:t>
            </a:r>
          </a:p>
        </p:txBody>
      </p:sp>
      <p:sp>
        <p:nvSpPr>
          <p:cNvPr id="87044" name="Rectangle 5"/>
          <p:cNvSpPr>
            <a:spLocks noChangeArrowheads="1"/>
          </p:cNvSpPr>
          <p:nvPr/>
        </p:nvSpPr>
        <p:spPr bwMode="auto">
          <a:xfrm>
            <a:off x="381000" y="2057400"/>
            <a:ext cx="57246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b="1">
                <a:solidFill>
                  <a:schemeClr val="tx2">
                    <a:lumMod val="75000"/>
                  </a:schemeClr>
                </a:solidFill>
                <a:latin typeface="+mn-ea"/>
                <a:ea typeface="+mn-ea"/>
              </a:rPr>
              <a:t>求系统近似单位阶跃响应。</a:t>
            </a:r>
          </a:p>
          <a:p>
            <a:pPr eaLnBrk="1" hangingPunct="1">
              <a:spcBef>
                <a:spcPct val="0"/>
              </a:spcBef>
              <a:buClrTx/>
              <a:buSzTx/>
              <a:buFont typeface="Wingdings" panose="05000000000000000000" pitchFamily="2" charset="2"/>
              <a:buNone/>
            </a:pPr>
            <a:r>
              <a:rPr lang="zh-CN" altLang="zh-CN" sz="2400" b="1">
                <a:solidFill>
                  <a:schemeClr val="tx2">
                    <a:lumMod val="75000"/>
                  </a:schemeClr>
                </a:solidFill>
                <a:latin typeface="+mn-ea"/>
                <a:ea typeface="+mn-ea"/>
              </a:rPr>
              <a:t>解：系统闭环传递函数的零极点形式为：</a:t>
            </a:r>
          </a:p>
        </p:txBody>
      </p:sp>
      <p:graphicFrame>
        <p:nvGraphicFramePr>
          <p:cNvPr id="87045" name="Object 5"/>
          <p:cNvGraphicFramePr>
            <a:graphicFrameLocks noChangeAspect="1"/>
          </p:cNvGraphicFramePr>
          <p:nvPr>
            <p:extLst>
              <p:ext uri="{D42A27DB-BD31-4B8C-83A1-F6EECF244321}">
                <p14:modId xmlns:p14="http://schemas.microsoft.com/office/powerpoint/2010/main" val="4065202038"/>
              </p:ext>
            </p:extLst>
          </p:nvPr>
        </p:nvGraphicFramePr>
        <p:xfrm>
          <a:off x="2078038" y="1035050"/>
          <a:ext cx="5249862" cy="914400"/>
        </p:xfrm>
        <a:graphic>
          <a:graphicData uri="http://schemas.openxmlformats.org/presentationml/2006/ole">
            <mc:AlternateContent xmlns:mc="http://schemas.openxmlformats.org/markup-compatibility/2006">
              <mc:Choice xmlns:v="urn:schemas-microsoft-com:vml" Requires="v">
                <p:oleObj spid="_x0000_s73775" name="Equation" r:id="rId3" imgW="3136680" imgH="444240" progId="Equation.DSMT4">
                  <p:embed/>
                </p:oleObj>
              </mc:Choice>
              <mc:Fallback>
                <p:oleObj name="Equation" r:id="rId3" imgW="3136680" imgH="444240" progId="Equation.DSMT4">
                  <p:embed/>
                  <p:pic>
                    <p:nvPicPr>
                      <p:cNvPr id="87045" name="Object 5"/>
                      <p:cNvPicPr>
                        <a:picLocks noChangeAspect="1" noChangeArrowheads="1"/>
                      </p:cNvPicPr>
                      <p:nvPr/>
                    </p:nvPicPr>
                    <p:blipFill>
                      <a:blip r:embed="rId4"/>
                      <a:srcRect/>
                      <a:stretch>
                        <a:fillRect/>
                      </a:stretch>
                    </p:blipFill>
                    <p:spPr bwMode="auto">
                      <a:xfrm>
                        <a:off x="2078038" y="1035050"/>
                        <a:ext cx="5249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6" name="Object 6"/>
          <p:cNvGraphicFramePr>
            <a:graphicFrameLocks noChangeAspect="1"/>
          </p:cNvGraphicFramePr>
          <p:nvPr>
            <p:extLst>
              <p:ext uri="{D42A27DB-BD31-4B8C-83A1-F6EECF244321}">
                <p14:modId xmlns:p14="http://schemas.microsoft.com/office/powerpoint/2010/main" val="821639511"/>
              </p:ext>
            </p:extLst>
          </p:nvPr>
        </p:nvGraphicFramePr>
        <p:xfrm>
          <a:off x="1733550" y="2941638"/>
          <a:ext cx="5538788" cy="919162"/>
        </p:xfrm>
        <a:graphic>
          <a:graphicData uri="http://schemas.openxmlformats.org/presentationml/2006/ole">
            <mc:AlternateContent xmlns:mc="http://schemas.openxmlformats.org/markup-compatibility/2006">
              <mc:Choice xmlns:v="urn:schemas-microsoft-com:vml" Requires="v">
                <p:oleObj spid="_x0000_s73776" name="Equation" r:id="rId5" imgW="3288960" imgH="444240" progId="Equation.DSMT4">
                  <p:embed/>
                </p:oleObj>
              </mc:Choice>
              <mc:Fallback>
                <p:oleObj name="Equation" r:id="rId5" imgW="3288960" imgH="444240" progId="Equation.DSMT4">
                  <p:embed/>
                  <p:pic>
                    <p:nvPicPr>
                      <p:cNvPr id="87046" name="Object 6"/>
                      <p:cNvPicPr>
                        <a:picLocks noChangeAspect="1" noChangeArrowheads="1"/>
                      </p:cNvPicPr>
                      <p:nvPr/>
                    </p:nvPicPr>
                    <p:blipFill>
                      <a:blip r:embed="rId6"/>
                      <a:srcRect/>
                      <a:stretch>
                        <a:fillRect/>
                      </a:stretch>
                    </p:blipFill>
                    <p:spPr bwMode="auto">
                      <a:xfrm>
                        <a:off x="1733550" y="2941638"/>
                        <a:ext cx="553878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7" name="Object 11"/>
          <p:cNvGraphicFramePr>
            <a:graphicFrameLocks noChangeAspect="1"/>
          </p:cNvGraphicFramePr>
          <p:nvPr>
            <p:extLst>
              <p:ext uri="{D42A27DB-BD31-4B8C-83A1-F6EECF244321}">
                <p14:modId xmlns:p14="http://schemas.microsoft.com/office/powerpoint/2010/main" val="1353164111"/>
              </p:ext>
            </p:extLst>
          </p:nvPr>
        </p:nvGraphicFramePr>
        <p:xfrm>
          <a:off x="6229350" y="4314825"/>
          <a:ext cx="2914650" cy="2543175"/>
        </p:xfrm>
        <a:graphic>
          <a:graphicData uri="http://schemas.openxmlformats.org/presentationml/2006/ole">
            <mc:AlternateContent xmlns:mc="http://schemas.openxmlformats.org/markup-compatibility/2006">
              <mc:Choice xmlns:v="urn:schemas-microsoft-com:vml" Requires="v">
                <p:oleObj spid="_x0000_s73777" r:id="rId7" imgW="2914286" imgH="2542857" progId="Paint.Picture">
                  <p:embed/>
                </p:oleObj>
              </mc:Choice>
              <mc:Fallback>
                <p:oleObj r:id="rId7" imgW="2914286" imgH="2542857" progId="Paint.Picture">
                  <p:embed/>
                  <p:pic>
                    <p:nvPicPr>
                      <p:cNvPr id="8704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9350" y="4314825"/>
                        <a:ext cx="29146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8" name="Rectangle 12"/>
          <p:cNvSpPr>
            <a:spLocks noChangeArrowheads="1"/>
          </p:cNvSpPr>
          <p:nvPr/>
        </p:nvSpPr>
        <p:spPr bwMode="auto">
          <a:xfrm>
            <a:off x="0" y="4114800"/>
            <a:ext cx="6248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None/>
            </a:pPr>
            <a:r>
              <a:rPr lang="zh-CN" altLang="en-US" sz="2400" b="1" dirty="0">
                <a:solidFill>
                  <a:schemeClr val="tx2">
                    <a:lumMod val="75000"/>
                  </a:schemeClr>
                </a:solidFill>
                <a:latin typeface="+mn-ea"/>
                <a:ea typeface="+mn-ea"/>
              </a:rPr>
              <a:t>零点</a:t>
            </a:r>
            <a:r>
              <a:rPr lang="en-US" altLang="zh-CN" sz="2400" b="1" i="1" dirty="0" err="1">
                <a:solidFill>
                  <a:schemeClr val="tx2">
                    <a:lumMod val="75000"/>
                  </a:schemeClr>
                </a:solidFill>
                <a:latin typeface="+mn-ea"/>
                <a:ea typeface="+mn-ea"/>
              </a:rPr>
              <a:t>z</a:t>
            </a:r>
            <a:r>
              <a:rPr lang="en-US" altLang="zh-CN" sz="2400" b="1" baseline="-25000" dirty="0" err="1">
                <a:solidFill>
                  <a:schemeClr val="tx2">
                    <a:lumMod val="75000"/>
                  </a:schemeClr>
                </a:solidFill>
                <a:latin typeface="+mn-ea"/>
                <a:ea typeface="+mn-ea"/>
              </a:rPr>
              <a:t>1</a:t>
            </a:r>
            <a:r>
              <a:rPr lang="zh-CN" altLang="en-US" sz="2400" b="1" dirty="0">
                <a:solidFill>
                  <a:schemeClr val="tx2">
                    <a:lumMod val="75000"/>
                  </a:schemeClr>
                </a:solidFill>
                <a:latin typeface="+mn-ea"/>
                <a:ea typeface="+mn-ea"/>
              </a:rPr>
              <a:t>＝</a:t>
            </a:r>
            <a:r>
              <a:rPr lang="en-US" altLang="zh-CN" sz="2400" b="1" dirty="0">
                <a:solidFill>
                  <a:schemeClr val="tx2">
                    <a:lumMod val="75000"/>
                  </a:schemeClr>
                </a:solidFill>
                <a:latin typeface="+mn-ea"/>
                <a:ea typeface="+mn-ea"/>
              </a:rPr>
              <a:t>-20.03</a:t>
            </a:r>
            <a:r>
              <a:rPr lang="zh-CN" altLang="en-US" sz="2400" b="1" dirty="0">
                <a:solidFill>
                  <a:schemeClr val="tx2">
                    <a:lumMod val="75000"/>
                  </a:schemeClr>
                </a:solidFill>
                <a:latin typeface="+mn-ea"/>
                <a:ea typeface="+mn-ea"/>
              </a:rPr>
              <a:t>和极点</a:t>
            </a:r>
            <a:r>
              <a:rPr lang="en-US" altLang="zh-CN" sz="2400" b="1" i="1" dirty="0" err="1">
                <a:solidFill>
                  <a:schemeClr val="tx2">
                    <a:lumMod val="75000"/>
                  </a:schemeClr>
                </a:solidFill>
                <a:latin typeface="+mn-ea"/>
                <a:ea typeface="+mn-ea"/>
              </a:rPr>
              <a:t>p</a:t>
            </a:r>
            <a:r>
              <a:rPr lang="en-US" altLang="zh-CN" sz="2400" b="1" baseline="-25000" dirty="0" err="1">
                <a:solidFill>
                  <a:schemeClr val="tx2">
                    <a:lumMod val="75000"/>
                  </a:schemeClr>
                </a:solidFill>
                <a:latin typeface="+mn-ea"/>
                <a:ea typeface="+mn-ea"/>
              </a:rPr>
              <a:t>1</a:t>
            </a:r>
            <a:r>
              <a:rPr lang="zh-CN" altLang="en-US" sz="2400" b="1" dirty="0">
                <a:solidFill>
                  <a:schemeClr val="tx2">
                    <a:lumMod val="75000"/>
                  </a:schemeClr>
                </a:solidFill>
                <a:latin typeface="+mn-ea"/>
                <a:ea typeface="+mn-ea"/>
              </a:rPr>
              <a:t>＝</a:t>
            </a:r>
            <a:r>
              <a:rPr lang="en-US" altLang="zh-CN" sz="2400" b="1" dirty="0">
                <a:solidFill>
                  <a:schemeClr val="tx2">
                    <a:lumMod val="75000"/>
                  </a:schemeClr>
                </a:solidFill>
                <a:latin typeface="+mn-ea"/>
                <a:ea typeface="+mn-ea"/>
              </a:rPr>
              <a:t>-20 </a:t>
            </a:r>
            <a:r>
              <a:rPr lang="zh-CN" altLang="en-US" sz="2400" b="1" dirty="0">
                <a:solidFill>
                  <a:schemeClr val="tx2">
                    <a:lumMod val="75000"/>
                  </a:schemeClr>
                </a:solidFill>
                <a:latin typeface="+mn-ea"/>
                <a:ea typeface="+mn-ea"/>
              </a:rPr>
              <a:t>构成一对偶极子，可以消去，</a:t>
            </a:r>
          </a:p>
          <a:p>
            <a:pPr eaLnBrk="1" hangingPunct="1">
              <a:lnSpc>
                <a:spcPct val="120000"/>
              </a:lnSpc>
              <a:spcBef>
                <a:spcPct val="0"/>
              </a:spcBef>
              <a:buClrTx/>
              <a:buSzTx/>
              <a:buFont typeface="Wingdings" panose="05000000000000000000" pitchFamily="2" charset="2"/>
              <a:buNone/>
            </a:pPr>
            <a:r>
              <a:rPr lang="zh-CN" altLang="en-US" sz="2400" b="1" dirty="0">
                <a:solidFill>
                  <a:schemeClr val="tx2">
                    <a:lumMod val="75000"/>
                  </a:schemeClr>
                </a:solidFill>
                <a:latin typeface="+mn-ea"/>
                <a:ea typeface="+mn-ea"/>
              </a:rPr>
              <a:t>共轭复数极点</a:t>
            </a:r>
            <a:r>
              <a:rPr lang="en-US" altLang="zh-CN" sz="2400" b="1" i="1" dirty="0" err="1">
                <a:solidFill>
                  <a:schemeClr val="tx2">
                    <a:lumMod val="75000"/>
                  </a:schemeClr>
                </a:solidFill>
                <a:latin typeface="+mn-ea"/>
                <a:ea typeface="+mn-ea"/>
              </a:rPr>
              <a:t>p</a:t>
            </a:r>
            <a:r>
              <a:rPr lang="en-US" altLang="zh-CN" sz="2400" b="1" baseline="-25000" dirty="0" err="1">
                <a:solidFill>
                  <a:schemeClr val="tx2">
                    <a:lumMod val="75000"/>
                  </a:schemeClr>
                </a:solidFill>
                <a:latin typeface="+mn-ea"/>
                <a:ea typeface="+mn-ea"/>
              </a:rPr>
              <a:t>3,4</a:t>
            </a:r>
            <a:r>
              <a:rPr lang="zh-CN" altLang="en-US" sz="2400" b="1" dirty="0">
                <a:solidFill>
                  <a:schemeClr val="tx2">
                    <a:lumMod val="75000"/>
                  </a:schemeClr>
                </a:solidFill>
                <a:latin typeface="+mn-ea"/>
                <a:ea typeface="+mn-ea"/>
              </a:rPr>
              <a:t>＝</a:t>
            </a:r>
            <a:r>
              <a:rPr lang="en-US" altLang="zh-CN" sz="2400" b="1" dirty="0">
                <a:solidFill>
                  <a:schemeClr val="tx2">
                    <a:lumMod val="75000"/>
                  </a:schemeClr>
                </a:solidFill>
                <a:latin typeface="+mn-ea"/>
                <a:ea typeface="+mn-ea"/>
              </a:rPr>
              <a:t>-</a:t>
            </a:r>
            <a:r>
              <a:rPr lang="en-US" altLang="zh-CN" sz="2400" b="1" dirty="0" err="1">
                <a:solidFill>
                  <a:schemeClr val="tx2">
                    <a:lumMod val="75000"/>
                  </a:schemeClr>
                </a:solidFill>
                <a:latin typeface="+mn-ea"/>
                <a:ea typeface="+mn-ea"/>
              </a:rPr>
              <a:t>10±</a:t>
            </a:r>
            <a:r>
              <a:rPr lang="en-US" altLang="zh-CN" sz="2400" b="1" i="1" dirty="0" err="1">
                <a:solidFill>
                  <a:schemeClr val="tx2">
                    <a:lumMod val="75000"/>
                  </a:schemeClr>
                </a:solidFill>
                <a:latin typeface="+mn-ea"/>
                <a:ea typeface="+mn-ea"/>
              </a:rPr>
              <a:t>j</a:t>
            </a:r>
            <a:r>
              <a:rPr lang="en-US" altLang="zh-CN" sz="2400" b="1" dirty="0" err="1">
                <a:solidFill>
                  <a:schemeClr val="tx2">
                    <a:lumMod val="75000"/>
                  </a:schemeClr>
                </a:solidFill>
                <a:latin typeface="+mn-ea"/>
                <a:ea typeface="+mn-ea"/>
              </a:rPr>
              <a:t>71.4</a:t>
            </a:r>
            <a:r>
              <a:rPr lang="zh-CN" altLang="en-US" sz="2400" b="1" dirty="0">
                <a:solidFill>
                  <a:schemeClr val="tx2">
                    <a:lumMod val="75000"/>
                  </a:schemeClr>
                </a:solidFill>
                <a:latin typeface="+mn-ea"/>
                <a:ea typeface="+mn-ea"/>
              </a:rPr>
              <a:t>与极点</a:t>
            </a:r>
            <a:r>
              <a:rPr lang="en-US" altLang="zh-CN" sz="2400" b="1" i="1" dirty="0" err="1">
                <a:solidFill>
                  <a:schemeClr val="tx2">
                    <a:lumMod val="75000"/>
                  </a:schemeClr>
                </a:solidFill>
                <a:latin typeface="+mn-ea"/>
                <a:ea typeface="+mn-ea"/>
              </a:rPr>
              <a:t>p</a:t>
            </a:r>
            <a:r>
              <a:rPr lang="en-US" altLang="zh-CN" sz="2400" b="1" baseline="-25000" dirty="0" err="1">
                <a:solidFill>
                  <a:schemeClr val="tx2">
                    <a:lumMod val="75000"/>
                  </a:schemeClr>
                </a:solidFill>
                <a:latin typeface="+mn-ea"/>
                <a:ea typeface="+mn-ea"/>
              </a:rPr>
              <a:t>2</a:t>
            </a:r>
            <a:r>
              <a:rPr lang="zh-CN" altLang="en-US" sz="2400" b="1" dirty="0">
                <a:solidFill>
                  <a:schemeClr val="tx2">
                    <a:lumMod val="75000"/>
                  </a:schemeClr>
                </a:solidFill>
                <a:latin typeface="+mn-ea"/>
                <a:ea typeface="+mn-ea"/>
              </a:rPr>
              <a:t>＝</a:t>
            </a:r>
            <a:r>
              <a:rPr lang="en-US" altLang="zh-CN" sz="2400" b="1" dirty="0">
                <a:solidFill>
                  <a:schemeClr val="tx2">
                    <a:lumMod val="75000"/>
                  </a:schemeClr>
                </a:solidFill>
                <a:latin typeface="+mn-ea"/>
                <a:ea typeface="+mn-ea"/>
              </a:rPr>
              <a:t>-60</a:t>
            </a:r>
            <a:r>
              <a:rPr lang="zh-CN" altLang="en-US" sz="2400" b="1" dirty="0">
                <a:solidFill>
                  <a:schemeClr val="tx2">
                    <a:lumMod val="75000"/>
                  </a:schemeClr>
                </a:solidFill>
                <a:latin typeface="+mn-ea"/>
                <a:ea typeface="+mn-ea"/>
              </a:rPr>
              <a:t>相距很远， </a:t>
            </a:r>
            <a:r>
              <a:rPr lang="en-US" altLang="zh-CN" sz="2400" b="1" i="1" dirty="0" err="1">
                <a:solidFill>
                  <a:schemeClr val="tx2">
                    <a:lumMod val="75000"/>
                  </a:schemeClr>
                </a:solidFill>
                <a:latin typeface="+mn-ea"/>
                <a:ea typeface="+mn-ea"/>
              </a:rPr>
              <a:t>p</a:t>
            </a:r>
            <a:r>
              <a:rPr lang="en-US" altLang="zh-CN" sz="2400" b="1" baseline="-25000" dirty="0" err="1">
                <a:solidFill>
                  <a:schemeClr val="tx2">
                    <a:lumMod val="75000"/>
                  </a:schemeClr>
                </a:solidFill>
                <a:latin typeface="+mn-ea"/>
                <a:ea typeface="+mn-ea"/>
              </a:rPr>
              <a:t>3,4</a:t>
            </a:r>
            <a:r>
              <a:rPr lang="en-US" altLang="zh-CN" sz="2400" b="1" dirty="0">
                <a:solidFill>
                  <a:schemeClr val="tx2">
                    <a:lumMod val="75000"/>
                  </a:schemeClr>
                </a:solidFill>
                <a:latin typeface="+mn-ea"/>
                <a:ea typeface="+mn-ea"/>
              </a:rPr>
              <a:t> </a:t>
            </a:r>
            <a:r>
              <a:rPr lang="zh-CN" altLang="en-US" sz="2400" b="1" dirty="0">
                <a:solidFill>
                  <a:schemeClr val="tx2">
                    <a:lumMod val="75000"/>
                  </a:schemeClr>
                </a:solidFill>
                <a:latin typeface="+mn-ea"/>
                <a:ea typeface="+mn-ea"/>
              </a:rPr>
              <a:t>为系统的主导极点， </a:t>
            </a:r>
            <a:r>
              <a:rPr lang="en-US" altLang="zh-CN" sz="2400" b="1" i="1" dirty="0" err="1">
                <a:solidFill>
                  <a:schemeClr val="tx2">
                    <a:lumMod val="75000"/>
                  </a:schemeClr>
                </a:solidFill>
                <a:latin typeface="+mn-ea"/>
                <a:ea typeface="+mn-ea"/>
              </a:rPr>
              <a:t>p</a:t>
            </a:r>
            <a:r>
              <a:rPr lang="en-US" altLang="zh-CN" sz="2400" b="1" baseline="-25000" dirty="0" err="1">
                <a:solidFill>
                  <a:schemeClr val="tx2">
                    <a:lumMod val="75000"/>
                  </a:schemeClr>
                </a:solidFill>
                <a:latin typeface="+mn-ea"/>
                <a:ea typeface="+mn-ea"/>
              </a:rPr>
              <a:t>2</a:t>
            </a:r>
            <a:r>
              <a:rPr lang="zh-CN" altLang="en-US" sz="2400" b="1" dirty="0">
                <a:solidFill>
                  <a:schemeClr val="tx2">
                    <a:lumMod val="75000"/>
                  </a:schemeClr>
                </a:solidFill>
                <a:latin typeface="+mn-ea"/>
                <a:ea typeface="+mn-ea"/>
              </a:rPr>
              <a:t>对响应的影响可以忽略，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box(in)">
                                      <p:cBhvr>
                                        <p:cTn id="7" dur="500"/>
                                        <p:tgtEl>
                                          <p:spTgt spid="87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4">
                                            <p:txEl>
                                              <p:pRg st="0" end="0"/>
                                            </p:txEl>
                                          </p:spTgt>
                                        </p:tgtEl>
                                        <p:attrNameLst>
                                          <p:attrName>style.visibility</p:attrName>
                                        </p:attrNameLst>
                                      </p:cBhvr>
                                      <p:to>
                                        <p:strVal val="visible"/>
                                      </p:to>
                                    </p:set>
                                    <p:animEffect transition="in" filter="blinds(horizontal)">
                                      <p:cBhvr>
                                        <p:cTn id="12" dur="500"/>
                                        <p:tgtEl>
                                          <p:spTgt spid="870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4">
                                            <p:txEl>
                                              <p:pRg st="1" end="1"/>
                                            </p:txEl>
                                          </p:spTgt>
                                        </p:tgtEl>
                                        <p:attrNameLst>
                                          <p:attrName>style.visibility</p:attrName>
                                        </p:attrNameLst>
                                      </p:cBhvr>
                                      <p:to>
                                        <p:strVal val="visible"/>
                                      </p:to>
                                    </p:set>
                                    <p:animEffect transition="in" filter="blinds(horizontal)">
                                      <p:cBhvr>
                                        <p:cTn id="17" dur="500"/>
                                        <p:tgtEl>
                                          <p:spTgt spid="8704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7046"/>
                                        </p:tgtEl>
                                        <p:attrNameLst>
                                          <p:attrName>style.visibility</p:attrName>
                                        </p:attrNameLst>
                                      </p:cBhvr>
                                      <p:to>
                                        <p:strVal val="visible"/>
                                      </p:to>
                                    </p:set>
                                    <p:animEffect transition="in" filter="box(in)">
                                      <p:cBhvr>
                                        <p:cTn id="22" dur="500"/>
                                        <p:tgtEl>
                                          <p:spTgt spid="870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047"/>
                                        </p:tgtEl>
                                        <p:attrNameLst>
                                          <p:attrName>style.visibility</p:attrName>
                                        </p:attrNameLst>
                                      </p:cBhvr>
                                      <p:to>
                                        <p:strVal val="visible"/>
                                      </p:to>
                                    </p:set>
                                    <p:animEffect transition="in" filter="blinds(horizontal)">
                                      <p:cBhvr>
                                        <p:cTn id="27" dur="500"/>
                                        <p:tgtEl>
                                          <p:spTgt spid="870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7048">
                                            <p:txEl>
                                              <p:pRg st="0" end="0"/>
                                            </p:txEl>
                                          </p:spTgt>
                                        </p:tgtEl>
                                        <p:attrNameLst>
                                          <p:attrName>style.visibility</p:attrName>
                                        </p:attrNameLst>
                                      </p:cBhvr>
                                      <p:to>
                                        <p:strVal val="visible"/>
                                      </p:to>
                                    </p:set>
                                    <p:animEffect transition="in" filter="box(in)">
                                      <p:cBhvr>
                                        <p:cTn id="32" dur="500"/>
                                        <p:tgtEl>
                                          <p:spTgt spid="8704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7048">
                                            <p:txEl>
                                              <p:pRg st="1" end="1"/>
                                            </p:txEl>
                                          </p:spTgt>
                                        </p:tgtEl>
                                        <p:attrNameLst>
                                          <p:attrName>style.visibility</p:attrName>
                                        </p:attrNameLst>
                                      </p:cBhvr>
                                      <p:to>
                                        <p:strVal val="visible"/>
                                      </p:to>
                                    </p:set>
                                    <p:animEffect transition="in" filter="box(in)">
                                      <p:cBhvr>
                                        <p:cTn id="37" dur="500"/>
                                        <p:tgtEl>
                                          <p:spTgt spid="870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8"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8" name="Object 4"/>
          <p:cNvGraphicFramePr>
            <a:graphicFrameLocks noChangeAspect="1"/>
          </p:cNvGraphicFramePr>
          <p:nvPr>
            <p:extLst>
              <p:ext uri="{D42A27DB-BD31-4B8C-83A1-F6EECF244321}">
                <p14:modId xmlns:p14="http://schemas.microsoft.com/office/powerpoint/2010/main" val="2309698847"/>
              </p:ext>
            </p:extLst>
          </p:nvPr>
        </p:nvGraphicFramePr>
        <p:xfrm>
          <a:off x="1885950" y="577850"/>
          <a:ext cx="5538788" cy="920750"/>
        </p:xfrm>
        <a:graphic>
          <a:graphicData uri="http://schemas.openxmlformats.org/presentationml/2006/ole">
            <mc:AlternateContent xmlns:mc="http://schemas.openxmlformats.org/markup-compatibility/2006">
              <mc:Choice xmlns:v="urn:schemas-microsoft-com:vml" Requires="v">
                <p:oleObj spid="_x0000_s74850" name="Equation" r:id="rId3" imgW="3288960" imgH="444240" progId="Equation.DSMT4">
                  <p:embed/>
                </p:oleObj>
              </mc:Choice>
              <mc:Fallback>
                <p:oleObj name="Equation" r:id="rId3" imgW="3288960" imgH="444240" progId="Equation.DSMT4">
                  <p:embed/>
                  <p:pic>
                    <p:nvPicPr>
                      <p:cNvPr id="88068" name="Object 4"/>
                      <p:cNvPicPr>
                        <a:picLocks noChangeAspect="1" noChangeArrowheads="1"/>
                      </p:cNvPicPr>
                      <p:nvPr/>
                    </p:nvPicPr>
                    <p:blipFill>
                      <a:blip r:embed="rId4"/>
                      <a:srcRect/>
                      <a:stretch>
                        <a:fillRect/>
                      </a:stretch>
                    </p:blipFill>
                    <p:spPr bwMode="auto">
                      <a:xfrm>
                        <a:off x="1885950" y="577850"/>
                        <a:ext cx="5538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9" name="Rectangle 6"/>
          <p:cNvSpPr>
            <a:spLocks noChangeArrowheads="1"/>
          </p:cNvSpPr>
          <p:nvPr/>
        </p:nvSpPr>
        <p:spPr bwMode="auto">
          <a:xfrm>
            <a:off x="457200" y="1676400"/>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dirty="0">
                <a:solidFill>
                  <a:srgbClr val="FFFF00"/>
                </a:solidFill>
                <a:latin typeface="+mn-ea"/>
                <a:ea typeface="+mn-ea"/>
              </a:rPr>
              <a:t>闭环传递函数近似为</a:t>
            </a:r>
          </a:p>
        </p:txBody>
      </p:sp>
      <p:graphicFrame>
        <p:nvGraphicFramePr>
          <p:cNvPr id="88070" name="Object 6"/>
          <p:cNvGraphicFramePr>
            <a:graphicFrameLocks noChangeAspect="1"/>
          </p:cNvGraphicFramePr>
          <p:nvPr>
            <p:extLst>
              <p:ext uri="{D42A27DB-BD31-4B8C-83A1-F6EECF244321}">
                <p14:modId xmlns:p14="http://schemas.microsoft.com/office/powerpoint/2010/main" val="1666145063"/>
              </p:ext>
            </p:extLst>
          </p:nvPr>
        </p:nvGraphicFramePr>
        <p:xfrm>
          <a:off x="6248400" y="2133600"/>
          <a:ext cx="2366946" cy="920750"/>
        </p:xfrm>
        <a:graphic>
          <a:graphicData uri="http://schemas.openxmlformats.org/presentationml/2006/ole">
            <mc:AlternateContent xmlns:mc="http://schemas.openxmlformats.org/markup-compatibility/2006">
              <mc:Choice xmlns:v="urn:schemas-microsoft-com:vml" Requires="v">
                <p:oleObj spid="_x0000_s74851" name="Equation" r:id="rId5" imgW="1307880" imgH="419040" progId="Equation.DSMT4">
                  <p:embed/>
                </p:oleObj>
              </mc:Choice>
              <mc:Fallback>
                <p:oleObj name="Equation" r:id="rId5" imgW="1307880" imgH="419040" progId="Equation.DSMT4">
                  <p:embed/>
                  <p:pic>
                    <p:nvPicPr>
                      <p:cNvPr id="88070" name="Object 6"/>
                      <p:cNvPicPr>
                        <a:picLocks noChangeAspect="1" noChangeArrowheads="1"/>
                      </p:cNvPicPr>
                      <p:nvPr/>
                    </p:nvPicPr>
                    <p:blipFill>
                      <a:blip r:embed="rId6"/>
                      <a:srcRect/>
                      <a:stretch>
                        <a:fillRect/>
                      </a:stretch>
                    </p:blipFill>
                    <p:spPr bwMode="auto">
                      <a:xfrm>
                        <a:off x="6248400" y="2133600"/>
                        <a:ext cx="2366946" cy="920750"/>
                      </a:xfrm>
                      <a:prstGeom prst="rect">
                        <a:avLst/>
                      </a:prstGeom>
                      <a:noFill/>
                      <a:ln>
                        <a:noFill/>
                      </a:ln>
                      <a:extLst/>
                    </p:spPr>
                  </p:pic>
                </p:oleObj>
              </mc:Fallback>
            </mc:AlternateContent>
          </a:graphicData>
        </a:graphic>
      </p:graphicFrame>
      <p:graphicFrame>
        <p:nvGraphicFramePr>
          <p:cNvPr id="88071" name="Object 7"/>
          <p:cNvGraphicFramePr>
            <a:graphicFrameLocks noChangeAspect="1"/>
          </p:cNvGraphicFramePr>
          <p:nvPr>
            <p:extLst>
              <p:ext uri="{D42A27DB-BD31-4B8C-83A1-F6EECF244321}">
                <p14:modId xmlns:p14="http://schemas.microsoft.com/office/powerpoint/2010/main" val="2459209349"/>
              </p:ext>
            </p:extLst>
          </p:nvPr>
        </p:nvGraphicFramePr>
        <p:xfrm>
          <a:off x="866775" y="3290888"/>
          <a:ext cx="2532063" cy="646112"/>
        </p:xfrm>
        <a:graphic>
          <a:graphicData uri="http://schemas.openxmlformats.org/presentationml/2006/ole">
            <mc:AlternateContent xmlns:mc="http://schemas.openxmlformats.org/markup-compatibility/2006">
              <mc:Choice xmlns:v="urn:schemas-microsoft-com:vml" Requires="v">
                <p:oleObj spid="_x0000_s74852" name="Equation" r:id="rId7" imgW="1079280" imgH="228600" progId="Equation.DSMT4">
                  <p:embed/>
                </p:oleObj>
              </mc:Choice>
              <mc:Fallback>
                <p:oleObj name="Equation" r:id="rId7" imgW="1079280" imgH="228600" progId="Equation.DSMT4">
                  <p:embed/>
                  <p:pic>
                    <p:nvPicPr>
                      <p:cNvPr id="88071" name="Object 7"/>
                      <p:cNvPicPr>
                        <a:picLocks noChangeAspect="1" noChangeArrowheads="1"/>
                      </p:cNvPicPr>
                      <p:nvPr/>
                    </p:nvPicPr>
                    <p:blipFill>
                      <a:blip r:embed="rId8"/>
                      <a:srcRect/>
                      <a:stretch>
                        <a:fillRect/>
                      </a:stretch>
                    </p:blipFill>
                    <p:spPr bwMode="auto">
                      <a:xfrm>
                        <a:off x="866775" y="3290888"/>
                        <a:ext cx="2532063" cy="646112"/>
                      </a:xfrm>
                      <a:prstGeom prst="rect">
                        <a:avLst/>
                      </a:prstGeom>
                      <a:noFill/>
                      <a:ln>
                        <a:noFill/>
                      </a:ln>
                      <a:extLst/>
                    </p:spPr>
                  </p:pic>
                </p:oleObj>
              </mc:Fallback>
            </mc:AlternateContent>
          </a:graphicData>
        </a:graphic>
      </p:graphicFrame>
      <p:graphicFrame>
        <p:nvGraphicFramePr>
          <p:cNvPr id="88072" name="Object 8"/>
          <p:cNvGraphicFramePr>
            <a:graphicFrameLocks noChangeAspect="1"/>
          </p:cNvGraphicFramePr>
          <p:nvPr>
            <p:extLst>
              <p:ext uri="{D42A27DB-BD31-4B8C-83A1-F6EECF244321}">
                <p14:modId xmlns:p14="http://schemas.microsoft.com/office/powerpoint/2010/main" val="1306603958"/>
              </p:ext>
            </p:extLst>
          </p:nvPr>
        </p:nvGraphicFramePr>
        <p:xfrm>
          <a:off x="3871913" y="3306302"/>
          <a:ext cx="1566862" cy="643398"/>
        </p:xfrm>
        <a:graphic>
          <a:graphicData uri="http://schemas.openxmlformats.org/presentationml/2006/ole">
            <mc:AlternateContent xmlns:mc="http://schemas.openxmlformats.org/markup-compatibility/2006">
              <mc:Choice xmlns:v="urn:schemas-microsoft-com:vml" Requires="v">
                <p:oleObj spid="_x0000_s74853" name="Equation" r:id="rId9" imgW="634680" imgH="203040" progId="Equation.DSMT4">
                  <p:embed/>
                </p:oleObj>
              </mc:Choice>
              <mc:Fallback>
                <p:oleObj name="Equation" r:id="rId9" imgW="634680" imgH="203040" progId="Equation.DSMT4">
                  <p:embed/>
                  <p:pic>
                    <p:nvPicPr>
                      <p:cNvPr id="88072" name="Object 8"/>
                      <p:cNvPicPr>
                        <a:picLocks noChangeAspect="1" noChangeArrowheads="1"/>
                      </p:cNvPicPr>
                      <p:nvPr/>
                    </p:nvPicPr>
                    <p:blipFill>
                      <a:blip r:embed="rId10"/>
                      <a:srcRect/>
                      <a:stretch>
                        <a:fillRect/>
                      </a:stretch>
                    </p:blipFill>
                    <p:spPr bwMode="auto">
                      <a:xfrm>
                        <a:off x="3871913" y="3306302"/>
                        <a:ext cx="1566862" cy="643398"/>
                      </a:xfrm>
                      <a:prstGeom prst="rect">
                        <a:avLst/>
                      </a:prstGeom>
                      <a:noFill/>
                      <a:ln>
                        <a:noFill/>
                      </a:ln>
                      <a:extLst/>
                    </p:spPr>
                  </p:pic>
                </p:oleObj>
              </mc:Fallback>
            </mc:AlternateContent>
          </a:graphicData>
        </a:graphic>
      </p:graphicFrame>
      <p:sp>
        <p:nvSpPr>
          <p:cNvPr id="88073" name="Rectangle 10"/>
          <p:cNvSpPr>
            <a:spLocks noChangeArrowheads="1"/>
          </p:cNvSpPr>
          <p:nvPr/>
        </p:nvSpPr>
        <p:spPr bwMode="auto">
          <a:xfrm>
            <a:off x="304800" y="3962400"/>
            <a:ext cx="4206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a:solidFill>
                  <a:srgbClr val="FFFF00"/>
                </a:solidFill>
                <a:latin typeface="+mn-ea"/>
                <a:ea typeface="+mn-ea"/>
              </a:rPr>
              <a:t>系统的</a:t>
            </a:r>
            <a:r>
              <a:rPr lang="zh-CN" altLang="en-US" sz="2400">
                <a:solidFill>
                  <a:srgbClr val="FFFF00"/>
                </a:solidFill>
                <a:latin typeface="+mn-ea"/>
                <a:ea typeface="+mn-ea"/>
              </a:rPr>
              <a:t>超调量和调节时间为</a:t>
            </a:r>
            <a:r>
              <a:rPr lang="zh-CN" altLang="zh-CN" sz="2400">
                <a:solidFill>
                  <a:srgbClr val="FFFF00"/>
                </a:solidFill>
                <a:latin typeface="+mn-ea"/>
                <a:ea typeface="+mn-ea"/>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457802781"/>
              </p:ext>
            </p:extLst>
          </p:nvPr>
        </p:nvGraphicFramePr>
        <p:xfrm>
          <a:off x="1536700" y="4502150"/>
          <a:ext cx="3724275" cy="725488"/>
        </p:xfrm>
        <a:graphic>
          <a:graphicData uri="http://schemas.openxmlformats.org/presentationml/2006/ole">
            <mc:AlternateContent xmlns:mc="http://schemas.openxmlformats.org/markup-compatibility/2006">
              <mc:Choice xmlns:v="urn:schemas-microsoft-com:vml" Requires="v">
                <p:oleObj spid="_x0000_s74854" name="Equation" r:id="rId11" imgW="1320480" imgH="228600" progId="Equation.DSMT4">
                  <p:embed/>
                </p:oleObj>
              </mc:Choice>
              <mc:Fallback>
                <p:oleObj name="Equation" r:id="rId11" imgW="1320480" imgH="228600" progId="Equation.DSMT4">
                  <p:embed/>
                  <p:pic>
                    <p:nvPicPr>
                      <p:cNvPr id="2" name="对象 1"/>
                      <p:cNvPicPr>
                        <a:picLocks noChangeAspect="1" noChangeArrowheads="1"/>
                      </p:cNvPicPr>
                      <p:nvPr/>
                    </p:nvPicPr>
                    <p:blipFill>
                      <a:blip r:embed="rId12"/>
                      <a:srcRect/>
                      <a:stretch>
                        <a:fillRect/>
                      </a:stretch>
                    </p:blipFill>
                    <p:spPr bwMode="auto">
                      <a:xfrm>
                        <a:off x="1536700" y="4502150"/>
                        <a:ext cx="372427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10385892-CF6B-494C-8E8B-9D85867052C8}"/>
              </a:ext>
            </a:extLst>
          </p:cNvPr>
          <p:cNvGraphicFramePr>
            <a:graphicFrameLocks noChangeAspect="1"/>
          </p:cNvGraphicFramePr>
          <p:nvPr>
            <p:extLst>
              <p:ext uri="{D42A27DB-BD31-4B8C-83A1-F6EECF244321}">
                <p14:modId xmlns:p14="http://schemas.microsoft.com/office/powerpoint/2010/main" val="3502386821"/>
              </p:ext>
            </p:extLst>
          </p:nvPr>
        </p:nvGraphicFramePr>
        <p:xfrm>
          <a:off x="821201" y="2159000"/>
          <a:ext cx="5363024" cy="943245"/>
        </p:xfrm>
        <a:graphic>
          <a:graphicData uri="http://schemas.openxmlformats.org/presentationml/2006/ole">
            <mc:AlternateContent xmlns:mc="http://schemas.openxmlformats.org/markup-compatibility/2006">
              <mc:Choice xmlns:v="urn:schemas-microsoft-com:vml" Requires="v">
                <p:oleObj spid="_x0000_s74855" name="Equation" r:id="rId13" imgW="2527200" imgH="444240" progId="Equation.DSMT4">
                  <p:embed/>
                </p:oleObj>
              </mc:Choice>
              <mc:Fallback>
                <p:oleObj name="Equation" r:id="rId13" imgW="2527200" imgH="444240" progId="Equation.DSMT4">
                  <p:embed/>
                  <p:pic>
                    <p:nvPicPr>
                      <p:cNvPr id="0" name=""/>
                      <p:cNvPicPr/>
                      <p:nvPr/>
                    </p:nvPicPr>
                    <p:blipFill>
                      <a:blip r:embed="rId14"/>
                      <a:stretch>
                        <a:fillRect/>
                      </a:stretch>
                    </p:blipFill>
                    <p:spPr>
                      <a:xfrm>
                        <a:off x="821201" y="2159000"/>
                        <a:ext cx="5363024" cy="9432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ox(in)">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8069">
                                            <p:txEl>
                                              <p:pRg st="0" end="0"/>
                                            </p:txEl>
                                          </p:spTgt>
                                        </p:tgtEl>
                                        <p:attrNameLst>
                                          <p:attrName>style.visibility</p:attrName>
                                        </p:attrNameLst>
                                      </p:cBhvr>
                                      <p:to>
                                        <p:strVal val="visible"/>
                                      </p:to>
                                    </p:set>
                                    <p:animEffect transition="in" filter="box(in)">
                                      <p:cBhvr>
                                        <p:cTn id="12" dur="500"/>
                                        <p:tgtEl>
                                          <p:spTgt spid="880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box(in)">
                                      <p:cBhvr>
                                        <p:cTn id="22" dur="500"/>
                                        <p:tgtEl>
                                          <p:spTgt spid="8807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8071"/>
                                        </p:tgtEl>
                                        <p:attrNameLst>
                                          <p:attrName>style.visibility</p:attrName>
                                        </p:attrNameLst>
                                      </p:cBhvr>
                                      <p:to>
                                        <p:strVal val="visible"/>
                                      </p:to>
                                    </p:set>
                                    <p:animEffect transition="in" filter="box(in)">
                                      <p:cBhvr>
                                        <p:cTn id="27" dur="500"/>
                                        <p:tgtEl>
                                          <p:spTgt spid="8807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8072"/>
                                        </p:tgtEl>
                                        <p:attrNameLst>
                                          <p:attrName>style.visibility</p:attrName>
                                        </p:attrNameLst>
                                      </p:cBhvr>
                                      <p:to>
                                        <p:strVal val="visible"/>
                                      </p:to>
                                    </p:set>
                                    <p:animEffect transition="in" filter="box(in)">
                                      <p:cBhvr>
                                        <p:cTn id="32" dur="500"/>
                                        <p:tgtEl>
                                          <p:spTgt spid="880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073">
                                            <p:txEl>
                                              <p:pRg st="0" end="0"/>
                                            </p:txEl>
                                          </p:spTgt>
                                        </p:tgtEl>
                                        <p:attrNameLst>
                                          <p:attrName>style.visibility</p:attrName>
                                        </p:attrNameLst>
                                      </p:cBhvr>
                                      <p:to>
                                        <p:strVal val="visible"/>
                                      </p:to>
                                    </p:set>
                                    <p:animEffect transition="in" filter="blinds(horizontal)">
                                      <p:cBhvr>
                                        <p:cTn id="37" dur="500"/>
                                        <p:tgtEl>
                                          <p:spTgt spid="8807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autoUpdateAnimBg="0"/>
      <p:bldP spid="8807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1" name="Object 0"/>
          <p:cNvGraphicFramePr>
            <a:graphicFrameLocks noChangeAspect="1"/>
          </p:cNvGraphicFramePr>
          <p:nvPr>
            <p:extLst>
              <p:ext uri="{D42A27DB-BD31-4B8C-83A1-F6EECF244321}">
                <p14:modId xmlns:p14="http://schemas.microsoft.com/office/powerpoint/2010/main" val="2886789266"/>
              </p:ext>
            </p:extLst>
          </p:nvPr>
        </p:nvGraphicFramePr>
        <p:xfrm>
          <a:off x="2133600" y="3200400"/>
          <a:ext cx="4467225" cy="3457575"/>
        </p:xfrm>
        <a:graphic>
          <a:graphicData uri="http://schemas.openxmlformats.org/presentationml/2006/ole">
            <mc:AlternateContent xmlns:mc="http://schemas.openxmlformats.org/markup-compatibility/2006">
              <mc:Choice xmlns:v="urn:schemas-microsoft-com:vml" Requires="v">
                <p:oleObj spid="_x0000_s75823" r:id="rId3" imgW="4466667" imgH="3457143" progId="Paint.Picture">
                  <p:embed/>
                </p:oleObj>
              </mc:Choice>
              <mc:Fallback>
                <p:oleObj r:id="rId3" imgW="4466667" imgH="3457143" progId="Paint.Picture">
                  <p:embed/>
                  <p:pic>
                    <p:nvPicPr>
                      <p:cNvPr id="89091"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200400"/>
                        <a:ext cx="44672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2" name="Object 4"/>
          <p:cNvGraphicFramePr>
            <a:graphicFrameLocks noChangeAspect="1"/>
          </p:cNvGraphicFramePr>
          <p:nvPr>
            <p:extLst>
              <p:ext uri="{D42A27DB-BD31-4B8C-83A1-F6EECF244321}">
                <p14:modId xmlns:p14="http://schemas.microsoft.com/office/powerpoint/2010/main" val="2913552692"/>
              </p:ext>
            </p:extLst>
          </p:nvPr>
        </p:nvGraphicFramePr>
        <p:xfrm>
          <a:off x="1811338" y="503238"/>
          <a:ext cx="5537200" cy="919162"/>
        </p:xfrm>
        <a:graphic>
          <a:graphicData uri="http://schemas.openxmlformats.org/presentationml/2006/ole">
            <mc:AlternateContent xmlns:mc="http://schemas.openxmlformats.org/markup-compatibility/2006">
              <mc:Choice xmlns:v="urn:schemas-microsoft-com:vml" Requires="v">
                <p:oleObj spid="_x0000_s75824" name="Equation" r:id="rId5" imgW="3288960" imgH="444240" progId="Equation.DSMT4">
                  <p:embed/>
                </p:oleObj>
              </mc:Choice>
              <mc:Fallback>
                <p:oleObj name="Equation" r:id="rId5" imgW="3288960" imgH="444240" progId="Equation.DSMT4">
                  <p:embed/>
                  <p:pic>
                    <p:nvPicPr>
                      <p:cNvPr id="89092" name="Object 4"/>
                      <p:cNvPicPr>
                        <a:picLocks noChangeAspect="1" noChangeArrowheads="1"/>
                      </p:cNvPicPr>
                      <p:nvPr/>
                    </p:nvPicPr>
                    <p:blipFill>
                      <a:blip r:embed="rId6"/>
                      <a:srcRect/>
                      <a:stretch>
                        <a:fillRect/>
                      </a:stretch>
                    </p:blipFill>
                    <p:spPr bwMode="auto">
                      <a:xfrm>
                        <a:off x="1811338" y="503238"/>
                        <a:ext cx="55372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Object 5"/>
          <p:cNvGraphicFramePr>
            <a:graphicFrameLocks noChangeAspect="1"/>
          </p:cNvGraphicFramePr>
          <p:nvPr>
            <p:extLst>
              <p:ext uri="{D42A27DB-BD31-4B8C-83A1-F6EECF244321}">
                <p14:modId xmlns:p14="http://schemas.microsoft.com/office/powerpoint/2010/main" val="1457856463"/>
              </p:ext>
            </p:extLst>
          </p:nvPr>
        </p:nvGraphicFramePr>
        <p:xfrm>
          <a:off x="2290763" y="1874838"/>
          <a:ext cx="2860675" cy="917575"/>
        </p:xfrm>
        <a:graphic>
          <a:graphicData uri="http://schemas.openxmlformats.org/presentationml/2006/ole">
            <mc:AlternateContent xmlns:mc="http://schemas.openxmlformats.org/markup-compatibility/2006">
              <mc:Choice xmlns:v="urn:schemas-microsoft-com:vml" Requires="v">
                <p:oleObj spid="_x0000_s75825" name="Equation" r:id="rId7" imgW="1650960" imgH="444240" progId="Equation.DSMT4">
                  <p:embed/>
                </p:oleObj>
              </mc:Choice>
              <mc:Fallback>
                <p:oleObj name="Equation" r:id="rId7" imgW="1650960" imgH="444240" progId="Equation.DSMT4">
                  <p:embed/>
                  <p:pic>
                    <p:nvPicPr>
                      <p:cNvPr id="89093" name="Object 5"/>
                      <p:cNvPicPr>
                        <a:picLocks noChangeAspect="1" noChangeArrowheads="1"/>
                      </p:cNvPicPr>
                      <p:nvPr/>
                    </p:nvPicPr>
                    <p:blipFill>
                      <a:blip r:embed="rId8"/>
                      <a:srcRect/>
                      <a:stretch>
                        <a:fillRect/>
                      </a:stretch>
                    </p:blipFill>
                    <p:spPr bwMode="auto">
                      <a:xfrm>
                        <a:off x="2290763" y="1874838"/>
                        <a:ext cx="28606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ox(in)">
                                      <p:cBhvr>
                                        <p:cTn id="7" dur="500"/>
                                        <p:tgtEl>
                                          <p:spTgt spid="89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box(in)">
                                      <p:cBhvr>
                                        <p:cTn id="12" dur="500"/>
                                        <p:tgtEl>
                                          <p:spTgt spid="89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91"/>
                                        </p:tgtEl>
                                        <p:attrNameLst>
                                          <p:attrName>style.visibility</p:attrName>
                                        </p:attrNameLst>
                                      </p:cBhvr>
                                      <p:to>
                                        <p:strVal val="visible"/>
                                      </p:to>
                                    </p:set>
                                    <p:animEffect transition="in" filter="blinds(horizontal)">
                                      <p:cBhvr>
                                        <p:cTn id="17" dur="5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4"/>
          <p:cNvSpPr>
            <a:spLocks noChangeArrowheads="1"/>
          </p:cNvSpPr>
          <p:nvPr/>
        </p:nvSpPr>
        <p:spPr bwMode="auto">
          <a:xfrm>
            <a:off x="38100" y="4953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dirty="0">
                <a:solidFill>
                  <a:srgbClr val="FFFF00"/>
                </a:solidFill>
                <a:latin typeface="+mn-ea"/>
                <a:ea typeface="+mn-ea"/>
              </a:rPr>
              <a:t>补</a:t>
            </a:r>
            <a:r>
              <a:rPr lang="en-US" altLang="zh-CN" sz="2400" dirty="0">
                <a:solidFill>
                  <a:srgbClr val="FFFF00"/>
                </a:solidFill>
                <a:latin typeface="+mn-ea"/>
                <a:ea typeface="+mn-ea"/>
              </a:rPr>
              <a:t>1</a:t>
            </a:r>
            <a:r>
              <a:rPr lang="zh-CN" altLang="en-US" sz="2400" dirty="0">
                <a:solidFill>
                  <a:srgbClr val="FFFF00"/>
                </a:solidFill>
                <a:latin typeface="+mn-ea"/>
                <a:ea typeface="+mn-ea"/>
              </a:rPr>
              <a:t>、求下列函数的拉氏反变换</a:t>
            </a:r>
          </a:p>
        </p:txBody>
      </p:sp>
      <p:graphicFrame>
        <p:nvGraphicFramePr>
          <p:cNvPr id="153604" name="Object 4"/>
          <p:cNvGraphicFramePr>
            <a:graphicFrameLocks noChangeAspect="1"/>
          </p:cNvGraphicFramePr>
          <p:nvPr>
            <p:extLst>
              <p:ext uri="{D42A27DB-BD31-4B8C-83A1-F6EECF244321}">
                <p14:modId xmlns:p14="http://schemas.microsoft.com/office/powerpoint/2010/main" val="2218668979"/>
              </p:ext>
            </p:extLst>
          </p:nvPr>
        </p:nvGraphicFramePr>
        <p:xfrm>
          <a:off x="1430338" y="979488"/>
          <a:ext cx="2319337" cy="884237"/>
        </p:xfrm>
        <a:graphic>
          <a:graphicData uri="http://schemas.openxmlformats.org/presentationml/2006/ole">
            <mc:AlternateContent xmlns:mc="http://schemas.openxmlformats.org/markup-compatibility/2006">
              <mc:Choice xmlns:v="urn:schemas-microsoft-com:vml" Requires="v">
                <p:oleObj spid="_x0000_s76806" name="Equation" r:id="rId3" imgW="1307880" imgH="419040" progId="Equation.DSMT4">
                  <p:embed/>
                </p:oleObj>
              </mc:Choice>
              <mc:Fallback>
                <p:oleObj name="Equation" r:id="rId3" imgW="1307880" imgH="419040" progId="Equation.DSMT4">
                  <p:embed/>
                  <p:pic>
                    <p:nvPicPr>
                      <p:cNvPr id="153604" name="Object 4"/>
                      <p:cNvPicPr>
                        <a:picLocks noChangeAspect="1" noChangeArrowheads="1"/>
                      </p:cNvPicPr>
                      <p:nvPr/>
                    </p:nvPicPr>
                    <p:blipFill>
                      <a:blip r:embed="rId4"/>
                      <a:srcRect/>
                      <a:stretch>
                        <a:fillRect/>
                      </a:stretch>
                    </p:blipFill>
                    <p:spPr bwMode="auto">
                      <a:xfrm>
                        <a:off x="1430338" y="979488"/>
                        <a:ext cx="2319337"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5" name="Rectangle 6"/>
          <p:cNvSpPr>
            <a:spLocks noChangeArrowheads="1"/>
          </p:cNvSpPr>
          <p:nvPr/>
        </p:nvSpPr>
        <p:spPr bwMode="auto">
          <a:xfrm>
            <a:off x="0" y="4495800"/>
            <a:ext cx="4343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 typeface="Wingdings" panose="05000000000000000000" pitchFamily="2" charset="2"/>
              <a:buNone/>
            </a:pPr>
            <a:r>
              <a:rPr lang="zh-CN" altLang="en-US" sz="2400">
                <a:solidFill>
                  <a:srgbClr val="FFFF00"/>
                </a:solidFill>
                <a:latin typeface="+mn-ea"/>
                <a:ea typeface="+mn-ea"/>
              </a:rPr>
              <a:t>补</a:t>
            </a:r>
            <a:r>
              <a:rPr lang="en-US" altLang="zh-CN" sz="2400">
                <a:solidFill>
                  <a:srgbClr val="FFFF00"/>
                </a:solidFill>
                <a:latin typeface="+mn-ea"/>
                <a:ea typeface="+mn-ea"/>
              </a:rPr>
              <a:t>3</a:t>
            </a:r>
            <a:r>
              <a:rPr lang="zh-CN" altLang="en-US" sz="2400">
                <a:solidFill>
                  <a:srgbClr val="FFFF00"/>
                </a:solidFill>
                <a:latin typeface="+mn-ea"/>
                <a:ea typeface="+mn-ea"/>
              </a:rPr>
              <a:t>、 设一系统如图所示</a:t>
            </a:r>
          </a:p>
        </p:txBody>
      </p:sp>
      <p:sp>
        <p:nvSpPr>
          <p:cNvPr id="153606" name="Rectangle 7"/>
          <p:cNvSpPr>
            <a:spLocks noChangeArrowheads="1"/>
          </p:cNvSpPr>
          <p:nvPr/>
        </p:nvSpPr>
        <p:spPr bwMode="auto">
          <a:xfrm>
            <a:off x="304886" y="2133600"/>
            <a:ext cx="54864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dirty="0">
                <a:solidFill>
                  <a:srgbClr val="FFFF00"/>
                </a:solidFill>
                <a:latin typeface="+mn-ea"/>
                <a:ea typeface="+mn-ea"/>
              </a:rPr>
              <a:t>补</a:t>
            </a:r>
            <a:r>
              <a:rPr lang="en-US" altLang="zh-CN" sz="2400" dirty="0">
                <a:solidFill>
                  <a:srgbClr val="FFFF00"/>
                </a:solidFill>
                <a:latin typeface="+mn-ea"/>
                <a:ea typeface="+mn-ea"/>
              </a:rPr>
              <a:t>2</a:t>
            </a:r>
            <a:r>
              <a:rPr lang="zh-CN" altLang="en-US" sz="2400" dirty="0">
                <a:solidFill>
                  <a:srgbClr val="FFFF00"/>
                </a:solidFill>
                <a:latin typeface="+mn-ea"/>
                <a:ea typeface="+mn-ea"/>
              </a:rPr>
              <a:t>、一阶系统方块图如图所示。要求系统闭环放大系数</a:t>
            </a:r>
            <a:r>
              <a:rPr lang="en-US" altLang="zh-CN" sz="2400" dirty="0">
                <a:solidFill>
                  <a:srgbClr val="FFFF00"/>
                </a:solidFill>
                <a:latin typeface="+mn-ea"/>
                <a:ea typeface="+mn-ea"/>
              </a:rPr>
              <a:t>K=2</a:t>
            </a:r>
            <a:r>
              <a:rPr lang="zh-CN" altLang="en-US" sz="2400" dirty="0">
                <a:solidFill>
                  <a:srgbClr val="FFFF00"/>
                </a:solidFill>
                <a:latin typeface="+mn-ea"/>
                <a:ea typeface="+mn-ea"/>
              </a:rPr>
              <a:t>，调节时间          试确定参数      的值。</a:t>
            </a:r>
          </a:p>
        </p:txBody>
      </p:sp>
      <p:graphicFrame>
        <p:nvGraphicFramePr>
          <p:cNvPr id="153607" name="Object 7"/>
          <p:cNvGraphicFramePr>
            <a:graphicFrameLocks noChangeAspect="1"/>
          </p:cNvGraphicFramePr>
          <p:nvPr>
            <p:extLst>
              <p:ext uri="{D42A27DB-BD31-4B8C-83A1-F6EECF244321}">
                <p14:modId xmlns:p14="http://schemas.microsoft.com/office/powerpoint/2010/main" val="3342627564"/>
              </p:ext>
            </p:extLst>
          </p:nvPr>
        </p:nvGraphicFramePr>
        <p:xfrm>
          <a:off x="4876801" y="2698750"/>
          <a:ext cx="922338" cy="466725"/>
        </p:xfrm>
        <a:graphic>
          <a:graphicData uri="http://schemas.openxmlformats.org/presentationml/2006/ole">
            <mc:AlternateContent xmlns:mc="http://schemas.openxmlformats.org/markup-compatibility/2006">
              <mc:Choice xmlns:v="urn:schemas-microsoft-com:vml" Requires="v">
                <p:oleObj spid="_x0000_s76807" name="Equation" r:id="rId5" imgW="545760" imgH="228600" progId="Equation.DSMT4">
                  <p:embed/>
                </p:oleObj>
              </mc:Choice>
              <mc:Fallback>
                <p:oleObj name="Equation" r:id="rId5" imgW="545760" imgH="228600" progId="Equation.DSMT4">
                  <p:embed/>
                  <p:pic>
                    <p:nvPicPr>
                      <p:cNvPr id="153607" name="Object 7"/>
                      <p:cNvPicPr>
                        <a:picLocks noChangeAspect="1" noChangeArrowheads="1"/>
                      </p:cNvPicPr>
                      <p:nvPr/>
                    </p:nvPicPr>
                    <p:blipFill>
                      <a:blip r:embed="rId6"/>
                      <a:srcRect/>
                      <a:stretch>
                        <a:fillRect/>
                      </a:stretch>
                    </p:blipFill>
                    <p:spPr bwMode="auto">
                      <a:xfrm>
                        <a:off x="4876801" y="2698750"/>
                        <a:ext cx="922338" cy="466725"/>
                      </a:xfrm>
                      <a:prstGeom prst="rect">
                        <a:avLst/>
                      </a:prstGeom>
                      <a:noFill/>
                      <a:ln>
                        <a:noFill/>
                      </a:ln>
                      <a:extLst/>
                    </p:spPr>
                  </p:pic>
                </p:oleObj>
              </mc:Fallback>
            </mc:AlternateContent>
          </a:graphicData>
        </a:graphic>
      </p:graphicFrame>
      <p:graphicFrame>
        <p:nvGraphicFramePr>
          <p:cNvPr id="153608" name="Object 8"/>
          <p:cNvGraphicFramePr>
            <a:graphicFrameLocks noChangeAspect="1"/>
          </p:cNvGraphicFramePr>
          <p:nvPr>
            <p:extLst>
              <p:ext uri="{D42A27DB-BD31-4B8C-83A1-F6EECF244321}">
                <p14:modId xmlns:p14="http://schemas.microsoft.com/office/powerpoint/2010/main" val="2767658704"/>
              </p:ext>
            </p:extLst>
          </p:nvPr>
        </p:nvGraphicFramePr>
        <p:xfrm>
          <a:off x="1981200" y="3190875"/>
          <a:ext cx="713598" cy="466725"/>
        </p:xfrm>
        <a:graphic>
          <a:graphicData uri="http://schemas.openxmlformats.org/presentationml/2006/ole">
            <mc:AlternateContent xmlns:mc="http://schemas.openxmlformats.org/markup-compatibility/2006">
              <mc:Choice xmlns:v="urn:schemas-microsoft-com:vml" Requires="v">
                <p:oleObj spid="_x0000_s76808" name="Equation" r:id="rId7" imgW="431640" imgH="228600" progId="Equation.DSMT4">
                  <p:embed/>
                </p:oleObj>
              </mc:Choice>
              <mc:Fallback>
                <p:oleObj name="Equation" r:id="rId7" imgW="431640" imgH="228600" progId="Equation.DSMT4">
                  <p:embed/>
                  <p:pic>
                    <p:nvPicPr>
                      <p:cNvPr id="153608" name="Object 8"/>
                      <p:cNvPicPr>
                        <a:picLocks noChangeAspect="1" noChangeArrowheads="1"/>
                      </p:cNvPicPr>
                      <p:nvPr/>
                    </p:nvPicPr>
                    <p:blipFill>
                      <a:blip r:embed="rId8"/>
                      <a:srcRect/>
                      <a:stretch>
                        <a:fillRect/>
                      </a:stretch>
                    </p:blipFill>
                    <p:spPr bwMode="auto">
                      <a:xfrm>
                        <a:off x="1981200" y="3190875"/>
                        <a:ext cx="713598" cy="466725"/>
                      </a:xfrm>
                      <a:prstGeom prst="rect">
                        <a:avLst/>
                      </a:prstGeom>
                      <a:noFill/>
                      <a:ln>
                        <a:noFill/>
                      </a:ln>
                      <a:extLst/>
                    </p:spPr>
                  </p:pic>
                </p:oleObj>
              </mc:Fallback>
            </mc:AlternateContent>
          </a:graphicData>
        </a:graphic>
      </p:graphicFrame>
      <p:pic>
        <p:nvPicPr>
          <p:cNvPr id="153609"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0206" y="2124065"/>
            <a:ext cx="2977594"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0" name="Rectangle 11"/>
          <p:cNvSpPr>
            <a:spLocks noChangeArrowheads="1"/>
          </p:cNvSpPr>
          <p:nvPr/>
        </p:nvSpPr>
        <p:spPr bwMode="auto">
          <a:xfrm>
            <a:off x="304800" y="5670550"/>
            <a:ext cx="89154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en-US" altLang="zh-CN" sz="2400" dirty="0">
                <a:solidFill>
                  <a:srgbClr val="FFFF00"/>
                </a:solidFill>
                <a:latin typeface="+mn-ea"/>
                <a:ea typeface="+mn-ea"/>
              </a:rPr>
              <a:t>1</a:t>
            </a:r>
            <a:r>
              <a:rPr lang="zh-CN" altLang="en-US" sz="2400" dirty="0">
                <a:solidFill>
                  <a:srgbClr val="FFFF00"/>
                </a:solidFill>
                <a:latin typeface="+mn-ea"/>
                <a:ea typeface="+mn-ea"/>
              </a:rPr>
              <a:t>）求闭环传递函数      ，并在</a:t>
            </a:r>
            <a:r>
              <a:rPr lang="en-US" altLang="zh-CN" sz="2400" dirty="0">
                <a:solidFill>
                  <a:srgbClr val="FFFF00"/>
                </a:solidFill>
                <a:latin typeface="+mn-ea"/>
                <a:ea typeface="+mn-ea"/>
              </a:rPr>
              <a:t>s</a:t>
            </a:r>
            <a:r>
              <a:rPr lang="zh-CN" altLang="en-US" sz="2400" dirty="0">
                <a:solidFill>
                  <a:srgbClr val="FFFF00"/>
                </a:solidFill>
                <a:latin typeface="+mn-ea"/>
                <a:ea typeface="+mn-ea"/>
              </a:rPr>
              <a:t>平面上画出零极点分布图；</a:t>
            </a:r>
          </a:p>
          <a:p>
            <a:pPr eaLnBrk="1" hangingPunct="1">
              <a:lnSpc>
                <a:spcPct val="150000"/>
              </a:lnSpc>
              <a:spcBef>
                <a:spcPct val="0"/>
              </a:spcBef>
              <a:buClrTx/>
              <a:buSzTx/>
              <a:buFont typeface="Wingdings" panose="05000000000000000000" pitchFamily="2" charset="2"/>
              <a:buNone/>
            </a:pPr>
            <a:r>
              <a:rPr lang="en-US" altLang="zh-CN" sz="2400" dirty="0">
                <a:solidFill>
                  <a:srgbClr val="FFFF00"/>
                </a:solidFill>
                <a:latin typeface="+mn-ea"/>
                <a:ea typeface="+mn-ea"/>
              </a:rPr>
              <a:t>2</a:t>
            </a:r>
            <a:r>
              <a:rPr lang="zh-CN" altLang="en-US" sz="2400" dirty="0">
                <a:solidFill>
                  <a:srgbClr val="FFFF00"/>
                </a:solidFill>
                <a:latin typeface="+mn-ea"/>
                <a:ea typeface="+mn-ea"/>
              </a:rPr>
              <a:t>）当</a:t>
            </a:r>
            <a:r>
              <a:rPr lang="en-US" altLang="zh-CN" sz="2400" dirty="0">
                <a:solidFill>
                  <a:srgbClr val="FFFF00"/>
                </a:solidFill>
                <a:latin typeface="+mn-ea"/>
                <a:ea typeface="+mn-ea"/>
              </a:rPr>
              <a:t>r(t)</a:t>
            </a:r>
            <a:r>
              <a:rPr lang="zh-CN" altLang="en-US" sz="2400" dirty="0">
                <a:solidFill>
                  <a:srgbClr val="FFFF00"/>
                </a:solidFill>
                <a:latin typeface="+mn-ea"/>
                <a:ea typeface="+mn-ea"/>
              </a:rPr>
              <a:t>为单位阶跃函数时，求</a:t>
            </a:r>
            <a:r>
              <a:rPr lang="en-US" altLang="zh-CN" sz="2400" dirty="0">
                <a:solidFill>
                  <a:srgbClr val="FFFF00"/>
                </a:solidFill>
                <a:latin typeface="+mn-ea"/>
                <a:ea typeface="+mn-ea"/>
              </a:rPr>
              <a:t>c(t)</a:t>
            </a:r>
            <a:r>
              <a:rPr lang="zh-CN" altLang="en-US" sz="2400" dirty="0">
                <a:solidFill>
                  <a:srgbClr val="FFFF00"/>
                </a:solidFill>
                <a:latin typeface="+mn-ea"/>
                <a:ea typeface="+mn-ea"/>
              </a:rPr>
              <a:t>并作出</a:t>
            </a:r>
            <a:r>
              <a:rPr lang="en-US" altLang="zh-CN" sz="2400" dirty="0">
                <a:solidFill>
                  <a:srgbClr val="FFFF00"/>
                </a:solidFill>
                <a:latin typeface="+mn-ea"/>
                <a:ea typeface="+mn-ea"/>
              </a:rPr>
              <a:t>c(t)</a:t>
            </a:r>
            <a:r>
              <a:rPr lang="zh-CN" altLang="en-US" sz="2400" dirty="0">
                <a:solidFill>
                  <a:srgbClr val="FFFF00"/>
                </a:solidFill>
                <a:latin typeface="+mn-ea"/>
                <a:ea typeface="+mn-ea"/>
              </a:rPr>
              <a:t>与</a:t>
            </a:r>
            <a:r>
              <a:rPr lang="en-US" altLang="zh-CN" sz="2400" dirty="0">
                <a:solidFill>
                  <a:srgbClr val="FFFF00"/>
                </a:solidFill>
                <a:latin typeface="+mn-ea"/>
                <a:ea typeface="+mn-ea"/>
              </a:rPr>
              <a:t>t</a:t>
            </a:r>
            <a:r>
              <a:rPr lang="zh-CN" altLang="en-US" sz="2400" dirty="0">
                <a:solidFill>
                  <a:srgbClr val="FFFF00"/>
                </a:solidFill>
                <a:latin typeface="+mn-ea"/>
                <a:ea typeface="+mn-ea"/>
              </a:rPr>
              <a:t>的关系曲线</a:t>
            </a:r>
          </a:p>
        </p:txBody>
      </p:sp>
      <p:graphicFrame>
        <p:nvGraphicFramePr>
          <p:cNvPr id="153611" name="Object 11"/>
          <p:cNvGraphicFramePr>
            <a:graphicFrameLocks noChangeAspect="1"/>
          </p:cNvGraphicFramePr>
          <p:nvPr>
            <p:extLst>
              <p:ext uri="{D42A27DB-BD31-4B8C-83A1-F6EECF244321}">
                <p14:modId xmlns:p14="http://schemas.microsoft.com/office/powerpoint/2010/main" val="1565503844"/>
              </p:ext>
            </p:extLst>
          </p:nvPr>
        </p:nvGraphicFramePr>
        <p:xfrm>
          <a:off x="3048000" y="5618163"/>
          <a:ext cx="688975" cy="763587"/>
        </p:xfrm>
        <a:graphic>
          <a:graphicData uri="http://schemas.openxmlformats.org/presentationml/2006/ole">
            <mc:AlternateContent xmlns:mc="http://schemas.openxmlformats.org/markup-compatibility/2006">
              <mc:Choice xmlns:v="urn:schemas-microsoft-com:vml" Requires="v">
                <p:oleObj spid="_x0000_s76809" name="Equation" r:id="rId10" imgW="355320" imgH="419040" progId="Equation.DSMT4">
                  <p:embed/>
                </p:oleObj>
              </mc:Choice>
              <mc:Fallback>
                <p:oleObj name="Equation" r:id="rId10" imgW="355320" imgH="419040" progId="Equation.DSMT4">
                  <p:embed/>
                  <p:pic>
                    <p:nvPicPr>
                      <p:cNvPr id="153611" name="Object 11"/>
                      <p:cNvPicPr>
                        <a:picLocks noChangeAspect="1" noChangeArrowheads="1"/>
                      </p:cNvPicPr>
                      <p:nvPr/>
                    </p:nvPicPr>
                    <p:blipFill>
                      <a:blip r:embed="rId11"/>
                      <a:srcRect/>
                      <a:stretch>
                        <a:fillRect/>
                      </a:stretch>
                    </p:blipFill>
                    <p:spPr bwMode="auto">
                      <a:xfrm>
                        <a:off x="3048000" y="5618163"/>
                        <a:ext cx="688975"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12"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114800"/>
            <a:ext cx="4800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3" name="Rectangle 15"/>
          <p:cNvSpPr>
            <a:spLocks noChangeArrowheads="1"/>
          </p:cNvSpPr>
          <p:nvPr/>
        </p:nvSpPr>
        <p:spPr bwMode="auto">
          <a:xfrm>
            <a:off x="0" y="3733800"/>
            <a:ext cx="2209800"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en-US" altLang="zh-CN" sz="2400" dirty="0" err="1">
                <a:solidFill>
                  <a:srgbClr val="FFFF00"/>
                </a:solidFill>
                <a:latin typeface="+mn-ea"/>
                <a:ea typeface="+mn-ea"/>
              </a:rPr>
              <a:t>P89</a:t>
            </a:r>
            <a:r>
              <a:rPr lang="en-US" altLang="zh-CN" sz="2400" dirty="0">
                <a:solidFill>
                  <a:srgbClr val="FFFF00"/>
                </a:solidFill>
                <a:latin typeface="+mn-ea"/>
                <a:ea typeface="+mn-ea"/>
              </a:rPr>
              <a:t> 3</a:t>
            </a:r>
            <a:r>
              <a:rPr lang="zh-CN" altLang="en-US" sz="2400" dirty="0">
                <a:solidFill>
                  <a:srgbClr val="FFFF00"/>
                </a:solidFill>
                <a:latin typeface="+mn-ea"/>
                <a:ea typeface="+mn-ea"/>
              </a:rPr>
              <a:t>－</a:t>
            </a:r>
            <a:r>
              <a:rPr lang="en-US" altLang="zh-CN" sz="2400" dirty="0">
                <a:solidFill>
                  <a:srgbClr val="FFFF00"/>
                </a:solidFill>
                <a:latin typeface="+mn-ea"/>
                <a:ea typeface="+mn-ea"/>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2994" name="Object 2">
            <a:extLst>
              <a:ext uri="{FF2B5EF4-FFF2-40B4-BE49-F238E27FC236}">
                <a16:creationId xmlns:a16="http://schemas.microsoft.com/office/drawing/2014/main" id="{DFA7B2D5-D43C-4F90-B902-24EAF893FA4B}"/>
              </a:ext>
            </a:extLst>
          </p:cNvPr>
          <p:cNvGraphicFramePr>
            <a:graphicFrameLocks noChangeAspect="1"/>
          </p:cNvGraphicFramePr>
          <p:nvPr/>
        </p:nvGraphicFramePr>
        <p:xfrm>
          <a:off x="990600" y="762000"/>
          <a:ext cx="7315200" cy="5853113"/>
        </p:xfrm>
        <a:graphic>
          <a:graphicData uri="http://schemas.openxmlformats.org/presentationml/2006/ole">
            <mc:AlternateContent xmlns:mc="http://schemas.openxmlformats.org/markup-compatibility/2006">
              <mc:Choice xmlns:v="urn:schemas-microsoft-com:vml" Requires="v">
                <p:oleObj spid="_x0000_s12353" name="BMP 图象" r:id="rId4" imgW="4809524" imgH="3847619" progId="Paint.Picture">
                  <p:embed/>
                </p:oleObj>
              </mc:Choice>
              <mc:Fallback>
                <p:oleObj name="BMP 图象" r:id="rId4" imgW="4809524" imgH="3847619"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762000"/>
                        <a:ext cx="7315200" cy="585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5" name="Line 3">
            <a:extLst>
              <a:ext uri="{FF2B5EF4-FFF2-40B4-BE49-F238E27FC236}">
                <a16:creationId xmlns:a16="http://schemas.microsoft.com/office/drawing/2014/main" id="{AAD7DE39-9EB5-44F7-9599-52BE4F69A308}"/>
              </a:ext>
            </a:extLst>
          </p:cNvPr>
          <p:cNvSpPr>
            <a:spLocks noChangeShapeType="1"/>
          </p:cNvSpPr>
          <p:nvPr/>
        </p:nvSpPr>
        <p:spPr bwMode="auto">
          <a:xfrm>
            <a:off x="2414588" y="2676525"/>
            <a:ext cx="0" cy="3311525"/>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996" name="Line 4">
            <a:extLst>
              <a:ext uri="{FF2B5EF4-FFF2-40B4-BE49-F238E27FC236}">
                <a16:creationId xmlns:a16="http://schemas.microsoft.com/office/drawing/2014/main" id="{E2AE0A64-ADB6-4834-A4A1-B6E5E260FA3C}"/>
              </a:ext>
            </a:extLst>
          </p:cNvPr>
          <p:cNvSpPr>
            <a:spLocks noChangeShapeType="1"/>
          </p:cNvSpPr>
          <p:nvPr/>
        </p:nvSpPr>
        <p:spPr bwMode="auto">
          <a:xfrm>
            <a:off x="1619250" y="5257800"/>
            <a:ext cx="777875" cy="0"/>
          </a:xfrm>
          <a:prstGeom prst="line">
            <a:avLst/>
          </a:prstGeom>
          <a:noFill/>
          <a:ln w="25400">
            <a:solidFill>
              <a:schemeClr val="bg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2997" name="Group 5">
            <a:extLst>
              <a:ext uri="{FF2B5EF4-FFF2-40B4-BE49-F238E27FC236}">
                <a16:creationId xmlns:a16="http://schemas.microsoft.com/office/drawing/2014/main" id="{A69DAE19-5281-4F23-A753-22573E29E2DF}"/>
              </a:ext>
            </a:extLst>
          </p:cNvPr>
          <p:cNvGrpSpPr>
            <a:grpSpLocks/>
          </p:cNvGrpSpPr>
          <p:nvPr/>
        </p:nvGrpSpPr>
        <p:grpSpPr bwMode="auto">
          <a:xfrm>
            <a:off x="1671638" y="4576763"/>
            <a:ext cx="838200" cy="623887"/>
            <a:chOff x="1053" y="2919"/>
            <a:chExt cx="528" cy="393"/>
          </a:xfrm>
        </p:grpSpPr>
        <p:sp>
          <p:nvSpPr>
            <p:cNvPr id="12316" name="Text Box 6">
              <a:extLst>
                <a:ext uri="{FF2B5EF4-FFF2-40B4-BE49-F238E27FC236}">
                  <a16:creationId xmlns:a16="http://schemas.microsoft.com/office/drawing/2014/main" id="{A353E5B7-35C8-42C5-8CC8-F397CB824717}"/>
                </a:ext>
              </a:extLst>
            </p:cNvPr>
            <p:cNvSpPr txBox="1">
              <a:spLocks noChangeArrowheads="1"/>
            </p:cNvSpPr>
            <p:nvPr/>
          </p:nvSpPr>
          <p:spPr bwMode="auto">
            <a:xfrm>
              <a:off x="1053" y="308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1800" b="1">
                  <a:solidFill>
                    <a:schemeClr val="bg2"/>
                  </a:solidFill>
                </a:rPr>
                <a:t>时间</a:t>
              </a:r>
              <a:r>
                <a:rPr kumimoji="1" lang="en-US" altLang="zh-CN" sz="1800" b="1">
                  <a:solidFill>
                    <a:schemeClr val="bg2"/>
                  </a:solidFill>
                </a:rPr>
                <a:t>t</a:t>
              </a:r>
              <a:r>
                <a:rPr kumimoji="1" lang="en-US" altLang="zh-CN" sz="1800" b="1" baseline="-25000">
                  <a:solidFill>
                    <a:schemeClr val="bg2"/>
                  </a:solidFill>
                </a:rPr>
                <a:t>r</a:t>
              </a:r>
              <a:endParaRPr kumimoji="1" lang="en-US" altLang="zh-CN" sz="1800" b="1">
                <a:solidFill>
                  <a:schemeClr val="bg2"/>
                </a:solidFill>
              </a:endParaRPr>
            </a:p>
          </p:txBody>
        </p:sp>
        <p:sp>
          <p:nvSpPr>
            <p:cNvPr id="12317" name="Text Box 7">
              <a:extLst>
                <a:ext uri="{FF2B5EF4-FFF2-40B4-BE49-F238E27FC236}">
                  <a16:creationId xmlns:a16="http://schemas.microsoft.com/office/drawing/2014/main" id="{7E4DD289-F8EB-4B4B-918A-BEE5ABBE60F9}"/>
                </a:ext>
              </a:extLst>
            </p:cNvPr>
            <p:cNvSpPr txBox="1">
              <a:spLocks noChangeArrowheads="1"/>
            </p:cNvSpPr>
            <p:nvPr/>
          </p:nvSpPr>
          <p:spPr bwMode="auto">
            <a:xfrm>
              <a:off x="1056" y="291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1800" b="1">
                  <a:solidFill>
                    <a:schemeClr val="bg2"/>
                  </a:solidFill>
                </a:rPr>
                <a:t>上  升</a:t>
              </a:r>
            </a:p>
          </p:txBody>
        </p:sp>
      </p:grpSp>
      <p:sp>
        <p:nvSpPr>
          <p:cNvPr id="213000" name="Line 8">
            <a:extLst>
              <a:ext uri="{FF2B5EF4-FFF2-40B4-BE49-F238E27FC236}">
                <a16:creationId xmlns:a16="http://schemas.microsoft.com/office/drawing/2014/main" id="{09EF113A-EDE2-460D-AE63-F8E423AAFC5D}"/>
              </a:ext>
            </a:extLst>
          </p:cNvPr>
          <p:cNvSpPr>
            <a:spLocks noChangeShapeType="1"/>
          </p:cNvSpPr>
          <p:nvPr/>
        </p:nvSpPr>
        <p:spPr bwMode="auto">
          <a:xfrm>
            <a:off x="2895600" y="1600200"/>
            <a:ext cx="0" cy="441960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01" name="Line 9">
            <a:extLst>
              <a:ext uri="{FF2B5EF4-FFF2-40B4-BE49-F238E27FC236}">
                <a16:creationId xmlns:a16="http://schemas.microsoft.com/office/drawing/2014/main" id="{64B7647C-5F69-4C4E-ABD3-E7EB11530080}"/>
              </a:ext>
            </a:extLst>
          </p:cNvPr>
          <p:cNvSpPr>
            <a:spLocks noChangeShapeType="1"/>
          </p:cNvSpPr>
          <p:nvPr/>
        </p:nvSpPr>
        <p:spPr bwMode="auto">
          <a:xfrm>
            <a:off x="1600200" y="4233863"/>
            <a:ext cx="1295400" cy="0"/>
          </a:xfrm>
          <a:prstGeom prst="line">
            <a:avLst/>
          </a:prstGeom>
          <a:noFill/>
          <a:ln w="25400">
            <a:solidFill>
              <a:schemeClr val="bg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02" name="Text Box 10">
            <a:extLst>
              <a:ext uri="{FF2B5EF4-FFF2-40B4-BE49-F238E27FC236}">
                <a16:creationId xmlns:a16="http://schemas.microsoft.com/office/drawing/2014/main" id="{E6782B35-FAE2-4FAF-9938-E7326492880F}"/>
              </a:ext>
            </a:extLst>
          </p:cNvPr>
          <p:cNvSpPr txBox="1">
            <a:spLocks noChangeArrowheads="1"/>
          </p:cNvSpPr>
          <p:nvPr/>
        </p:nvSpPr>
        <p:spPr bwMode="auto">
          <a:xfrm>
            <a:off x="1676400" y="3810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1800" b="1">
                <a:solidFill>
                  <a:schemeClr val="bg1"/>
                </a:solidFill>
              </a:rPr>
              <a:t>峰值时间</a:t>
            </a:r>
            <a:r>
              <a:rPr kumimoji="1" lang="en-US" altLang="zh-CN" sz="1800" b="1">
                <a:solidFill>
                  <a:schemeClr val="bg1"/>
                </a:solidFill>
              </a:rPr>
              <a:t>t</a:t>
            </a:r>
            <a:r>
              <a:rPr kumimoji="1" lang="en-US" altLang="zh-CN" sz="1800" b="1" baseline="-25000">
                <a:solidFill>
                  <a:schemeClr val="bg1"/>
                </a:solidFill>
              </a:rPr>
              <a:t>p</a:t>
            </a:r>
            <a:endParaRPr kumimoji="1" lang="en-US" altLang="zh-CN" sz="1800" b="1">
              <a:solidFill>
                <a:schemeClr val="bg1"/>
              </a:solidFill>
            </a:endParaRPr>
          </a:p>
        </p:txBody>
      </p:sp>
      <p:sp>
        <p:nvSpPr>
          <p:cNvPr id="213003" name="Line 11">
            <a:extLst>
              <a:ext uri="{FF2B5EF4-FFF2-40B4-BE49-F238E27FC236}">
                <a16:creationId xmlns:a16="http://schemas.microsoft.com/office/drawing/2014/main" id="{E49B2D48-4F70-4A32-82F6-BE1B87D09E6D}"/>
              </a:ext>
            </a:extLst>
          </p:cNvPr>
          <p:cNvSpPr>
            <a:spLocks noChangeShapeType="1"/>
          </p:cNvSpPr>
          <p:nvPr/>
        </p:nvSpPr>
        <p:spPr bwMode="auto">
          <a:xfrm>
            <a:off x="2895600" y="1628775"/>
            <a:ext cx="0" cy="990600"/>
          </a:xfrm>
          <a:prstGeom prst="line">
            <a:avLst/>
          </a:prstGeom>
          <a:noFill/>
          <a:ln w="317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04" name="Line 12">
            <a:extLst>
              <a:ext uri="{FF2B5EF4-FFF2-40B4-BE49-F238E27FC236}">
                <a16:creationId xmlns:a16="http://schemas.microsoft.com/office/drawing/2014/main" id="{0F19F2A9-FF02-4685-B9E6-64BE7355600C}"/>
              </a:ext>
            </a:extLst>
          </p:cNvPr>
          <p:cNvSpPr>
            <a:spLocks noChangeShapeType="1"/>
          </p:cNvSpPr>
          <p:nvPr/>
        </p:nvSpPr>
        <p:spPr bwMode="auto">
          <a:xfrm>
            <a:off x="2895600" y="2633663"/>
            <a:ext cx="0" cy="3352800"/>
          </a:xfrm>
          <a:prstGeom prst="line">
            <a:avLst/>
          </a:prstGeom>
          <a:noFill/>
          <a:ln w="317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05" name="Text Box 13">
            <a:extLst>
              <a:ext uri="{FF2B5EF4-FFF2-40B4-BE49-F238E27FC236}">
                <a16:creationId xmlns:a16="http://schemas.microsoft.com/office/drawing/2014/main" id="{5D8A37A7-FCCC-492A-9AD3-7B2504784473}"/>
              </a:ext>
            </a:extLst>
          </p:cNvPr>
          <p:cNvSpPr txBox="1">
            <a:spLocks noChangeArrowheads="1"/>
          </p:cNvSpPr>
          <p:nvPr/>
        </p:nvSpPr>
        <p:spPr bwMode="auto">
          <a:xfrm>
            <a:off x="2852738" y="18764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rPr>
              <a:t>A</a:t>
            </a:r>
          </a:p>
        </p:txBody>
      </p:sp>
      <p:sp>
        <p:nvSpPr>
          <p:cNvPr id="213006" name="Text Box 14">
            <a:extLst>
              <a:ext uri="{FF2B5EF4-FFF2-40B4-BE49-F238E27FC236}">
                <a16:creationId xmlns:a16="http://schemas.microsoft.com/office/drawing/2014/main" id="{1CD31C3E-49CC-4DF5-A2A7-D30FF2556A91}"/>
              </a:ext>
            </a:extLst>
          </p:cNvPr>
          <p:cNvSpPr txBox="1">
            <a:spLocks noChangeArrowheads="1"/>
          </p:cNvSpPr>
          <p:nvPr/>
        </p:nvSpPr>
        <p:spPr bwMode="auto">
          <a:xfrm>
            <a:off x="2895600" y="3657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B</a:t>
            </a:r>
          </a:p>
        </p:txBody>
      </p:sp>
      <p:grpSp>
        <p:nvGrpSpPr>
          <p:cNvPr id="213007" name="Group 15">
            <a:extLst>
              <a:ext uri="{FF2B5EF4-FFF2-40B4-BE49-F238E27FC236}">
                <a16:creationId xmlns:a16="http://schemas.microsoft.com/office/drawing/2014/main" id="{02534938-BB37-4BC9-82EF-AADED0500B92}"/>
              </a:ext>
            </a:extLst>
          </p:cNvPr>
          <p:cNvGrpSpPr>
            <a:grpSpLocks/>
          </p:cNvGrpSpPr>
          <p:nvPr/>
        </p:nvGrpSpPr>
        <p:grpSpPr bwMode="auto">
          <a:xfrm>
            <a:off x="3248025" y="1524000"/>
            <a:ext cx="3305175" cy="795338"/>
            <a:chOff x="1860" y="2877"/>
            <a:chExt cx="2082" cy="501"/>
          </a:xfrm>
        </p:grpSpPr>
        <p:sp>
          <p:nvSpPr>
            <p:cNvPr id="12310" name="Text Box 16">
              <a:extLst>
                <a:ext uri="{FF2B5EF4-FFF2-40B4-BE49-F238E27FC236}">
                  <a16:creationId xmlns:a16="http://schemas.microsoft.com/office/drawing/2014/main" id="{A0FB90FC-129E-4CBF-A909-BD97C76B710B}"/>
                </a:ext>
              </a:extLst>
            </p:cNvPr>
            <p:cNvSpPr txBox="1">
              <a:spLocks noChangeArrowheads="1"/>
            </p:cNvSpPr>
            <p:nvPr/>
          </p:nvSpPr>
          <p:spPr bwMode="auto">
            <a:xfrm>
              <a:off x="1860" y="2976"/>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b="1">
                  <a:solidFill>
                    <a:schemeClr val="bg2"/>
                  </a:solidFill>
                </a:rPr>
                <a:t>超调量</a:t>
              </a:r>
              <a:r>
                <a:rPr kumimoji="1" lang="en-US" altLang="zh-CN" sz="2400" b="1">
                  <a:solidFill>
                    <a:schemeClr val="bg2"/>
                  </a:solidFill>
                  <a:cs typeface="Times New Roman" panose="02020603050405020304" pitchFamily="18" charset="0"/>
                </a:rPr>
                <a:t>σ% =</a:t>
              </a:r>
              <a:endParaRPr kumimoji="1" lang="en-US" altLang="zh-CN" sz="2400" b="1">
                <a:solidFill>
                  <a:schemeClr val="bg2"/>
                </a:solidFill>
              </a:endParaRPr>
            </a:p>
          </p:txBody>
        </p:sp>
        <p:grpSp>
          <p:nvGrpSpPr>
            <p:cNvPr id="12311" name="Group 17">
              <a:extLst>
                <a:ext uri="{FF2B5EF4-FFF2-40B4-BE49-F238E27FC236}">
                  <a16:creationId xmlns:a16="http://schemas.microsoft.com/office/drawing/2014/main" id="{4C31EB2B-38BC-4E99-BB57-E3FF5E1E9CE6}"/>
                </a:ext>
              </a:extLst>
            </p:cNvPr>
            <p:cNvGrpSpPr>
              <a:grpSpLocks/>
            </p:cNvGrpSpPr>
            <p:nvPr/>
          </p:nvGrpSpPr>
          <p:grpSpPr bwMode="auto">
            <a:xfrm>
              <a:off x="2991" y="2877"/>
              <a:ext cx="951" cy="501"/>
              <a:chOff x="2901" y="2304"/>
              <a:chExt cx="951" cy="501"/>
            </a:xfrm>
          </p:grpSpPr>
          <p:sp>
            <p:nvSpPr>
              <p:cNvPr id="12312" name="Text Box 18">
                <a:extLst>
                  <a:ext uri="{FF2B5EF4-FFF2-40B4-BE49-F238E27FC236}">
                    <a16:creationId xmlns:a16="http://schemas.microsoft.com/office/drawing/2014/main" id="{3B761F4C-8A1D-4AE9-A416-D4D677F93D3D}"/>
                  </a:ext>
                </a:extLst>
              </p:cNvPr>
              <p:cNvSpPr txBox="1">
                <a:spLocks noChangeArrowheads="1"/>
              </p:cNvSpPr>
              <p:nvPr/>
            </p:nvSpPr>
            <p:spPr bwMode="auto">
              <a:xfrm>
                <a:off x="2928" y="23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rPr>
                  <a:t>A</a:t>
                </a:r>
              </a:p>
            </p:txBody>
          </p:sp>
          <p:sp>
            <p:nvSpPr>
              <p:cNvPr id="12313" name="Text Box 19">
                <a:extLst>
                  <a:ext uri="{FF2B5EF4-FFF2-40B4-BE49-F238E27FC236}">
                    <a16:creationId xmlns:a16="http://schemas.microsoft.com/office/drawing/2014/main" id="{D2D5B78F-D34F-4E4F-8333-CB518FD98C32}"/>
                  </a:ext>
                </a:extLst>
              </p:cNvPr>
              <p:cNvSpPr txBox="1">
                <a:spLocks noChangeArrowheads="1"/>
              </p:cNvSpPr>
              <p:nvPr/>
            </p:nvSpPr>
            <p:spPr bwMode="auto">
              <a:xfrm>
                <a:off x="2928" y="251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rPr>
                  <a:t>B</a:t>
                </a:r>
              </a:p>
            </p:txBody>
          </p:sp>
          <p:sp>
            <p:nvSpPr>
              <p:cNvPr id="12314" name="Line 20">
                <a:extLst>
                  <a:ext uri="{FF2B5EF4-FFF2-40B4-BE49-F238E27FC236}">
                    <a16:creationId xmlns:a16="http://schemas.microsoft.com/office/drawing/2014/main" id="{7717FDDF-CDD2-4DDB-BB63-9651DED1C662}"/>
                  </a:ext>
                </a:extLst>
              </p:cNvPr>
              <p:cNvSpPr>
                <a:spLocks noChangeShapeType="1"/>
              </p:cNvSpPr>
              <p:nvPr/>
            </p:nvSpPr>
            <p:spPr bwMode="auto">
              <a:xfrm>
                <a:off x="2901" y="2553"/>
                <a:ext cx="33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5" name="Text Box 21">
                <a:extLst>
                  <a:ext uri="{FF2B5EF4-FFF2-40B4-BE49-F238E27FC236}">
                    <a16:creationId xmlns:a16="http://schemas.microsoft.com/office/drawing/2014/main" id="{CB556D16-2277-429F-B52C-D0179E365FBE}"/>
                  </a:ext>
                </a:extLst>
              </p:cNvPr>
              <p:cNvSpPr txBox="1">
                <a:spLocks noChangeArrowheads="1"/>
              </p:cNvSpPr>
              <p:nvPr/>
            </p:nvSpPr>
            <p:spPr bwMode="auto">
              <a:xfrm>
                <a:off x="3180" y="24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solidFill>
                      <a:schemeClr val="bg2"/>
                    </a:solidFill>
                  </a:rPr>
                  <a:t>100%</a:t>
                </a:r>
              </a:p>
            </p:txBody>
          </p:sp>
        </p:grpSp>
      </p:grpSp>
      <p:sp>
        <p:nvSpPr>
          <p:cNvPr id="213014" name="Line 22">
            <a:extLst>
              <a:ext uri="{FF2B5EF4-FFF2-40B4-BE49-F238E27FC236}">
                <a16:creationId xmlns:a16="http://schemas.microsoft.com/office/drawing/2014/main" id="{1ED44DC0-8E44-4B08-BE26-E57CC3A3ECA7}"/>
              </a:ext>
            </a:extLst>
          </p:cNvPr>
          <p:cNvSpPr>
            <a:spLocks noChangeShapeType="1"/>
          </p:cNvSpPr>
          <p:nvPr/>
        </p:nvSpPr>
        <p:spPr bwMode="auto">
          <a:xfrm>
            <a:off x="1600200" y="2667000"/>
            <a:ext cx="6172200"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15" name="Line 23">
            <a:extLst>
              <a:ext uri="{FF2B5EF4-FFF2-40B4-BE49-F238E27FC236}">
                <a16:creationId xmlns:a16="http://schemas.microsoft.com/office/drawing/2014/main" id="{AC1BD1FA-E4E8-47C1-BA0D-D12E777FC56D}"/>
              </a:ext>
            </a:extLst>
          </p:cNvPr>
          <p:cNvSpPr>
            <a:spLocks noChangeShapeType="1"/>
          </p:cNvSpPr>
          <p:nvPr/>
        </p:nvSpPr>
        <p:spPr bwMode="auto">
          <a:xfrm>
            <a:off x="5638800" y="2528888"/>
            <a:ext cx="0" cy="35052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16" name="Line 24">
            <a:extLst>
              <a:ext uri="{FF2B5EF4-FFF2-40B4-BE49-F238E27FC236}">
                <a16:creationId xmlns:a16="http://schemas.microsoft.com/office/drawing/2014/main" id="{FD6D301C-826C-4C94-B353-D08C16EC2B4F}"/>
              </a:ext>
            </a:extLst>
          </p:cNvPr>
          <p:cNvSpPr>
            <a:spLocks noChangeShapeType="1"/>
          </p:cNvSpPr>
          <p:nvPr/>
        </p:nvSpPr>
        <p:spPr bwMode="auto">
          <a:xfrm>
            <a:off x="1600200" y="5638800"/>
            <a:ext cx="4038600" cy="0"/>
          </a:xfrm>
          <a:prstGeom prst="line">
            <a:avLst/>
          </a:prstGeom>
          <a:noFill/>
          <a:ln w="2540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017" name="Text Box 25">
            <a:extLst>
              <a:ext uri="{FF2B5EF4-FFF2-40B4-BE49-F238E27FC236}">
                <a16:creationId xmlns:a16="http://schemas.microsoft.com/office/drawing/2014/main" id="{A47F36E5-E7DD-4C7E-9C60-05DA275FDA77}"/>
              </a:ext>
            </a:extLst>
          </p:cNvPr>
          <p:cNvSpPr txBox="1">
            <a:spLocks noChangeArrowheads="1"/>
          </p:cNvSpPr>
          <p:nvPr/>
        </p:nvSpPr>
        <p:spPr bwMode="auto">
          <a:xfrm>
            <a:off x="3276600" y="51958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1800" b="1">
                <a:solidFill>
                  <a:srgbClr val="FF0000"/>
                </a:solidFill>
              </a:rPr>
              <a:t>调节时间</a:t>
            </a:r>
            <a:r>
              <a:rPr kumimoji="1" lang="en-US" altLang="zh-CN" sz="1800" b="1">
                <a:solidFill>
                  <a:srgbClr val="FF0000"/>
                </a:solidFill>
              </a:rPr>
              <a:t>t</a:t>
            </a:r>
            <a:r>
              <a:rPr kumimoji="1" lang="en-US" altLang="zh-CN" sz="1800" b="1" baseline="-25000">
                <a:solidFill>
                  <a:srgbClr val="FF0000"/>
                </a:solidFill>
              </a:rPr>
              <a:t>s</a:t>
            </a:r>
            <a:endParaRPr kumimoji="1" lang="en-US" altLang="zh-CN" sz="1800" b="1">
              <a:solidFill>
                <a:srgbClr val="FF0000"/>
              </a:solidFill>
            </a:endParaRPr>
          </a:p>
        </p:txBody>
      </p:sp>
      <p:grpSp>
        <p:nvGrpSpPr>
          <p:cNvPr id="213018" name="Group 26">
            <a:extLst>
              <a:ext uri="{FF2B5EF4-FFF2-40B4-BE49-F238E27FC236}">
                <a16:creationId xmlns:a16="http://schemas.microsoft.com/office/drawing/2014/main" id="{05E01028-56E4-454A-B436-AB40836E5A13}"/>
              </a:ext>
            </a:extLst>
          </p:cNvPr>
          <p:cNvGrpSpPr>
            <a:grpSpLocks/>
          </p:cNvGrpSpPr>
          <p:nvPr/>
        </p:nvGrpSpPr>
        <p:grpSpPr bwMode="auto">
          <a:xfrm>
            <a:off x="5629275" y="2557463"/>
            <a:ext cx="2143125" cy="233362"/>
            <a:chOff x="3546" y="1611"/>
            <a:chExt cx="1350" cy="147"/>
          </a:xfrm>
        </p:grpSpPr>
        <p:sp>
          <p:nvSpPr>
            <p:cNvPr id="12308" name="Line 27">
              <a:extLst>
                <a:ext uri="{FF2B5EF4-FFF2-40B4-BE49-F238E27FC236}">
                  <a16:creationId xmlns:a16="http://schemas.microsoft.com/office/drawing/2014/main" id="{C0783E67-4DED-4CDB-A564-5F33E08AA03C}"/>
                </a:ext>
              </a:extLst>
            </p:cNvPr>
            <p:cNvSpPr>
              <a:spLocks noChangeShapeType="1"/>
            </p:cNvSpPr>
            <p:nvPr/>
          </p:nvSpPr>
          <p:spPr bwMode="auto">
            <a:xfrm flipH="1">
              <a:off x="3552" y="1611"/>
              <a:ext cx="1344"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Line 28">
              <a:extLst>
                <a:ext uri="{FF2B5EF4-FFF2-40B4-BE49-F238E27FC236}">
                  <a16:creationId xmlns:a16="http://schemas.microsoft.com/office/drawing/2014/main" id="{06004601-24AE-403C-AE93-2000BFE8809E}"/>
                </a:ext>
              </a:extLst>
            </p:cNvPr>
            <p:cNvSpPr>
              <a:spLocks noChangeShapeType="1"/>
            </p:cNvSpPr>
            <p:nvPr/>
          </p:nvSpPr>
          <p:spPr bwMode="auto">
            <a:xfrm flipH="1">
              <a:off x="3546" y="1758"/>
              <a:ext cx="1344"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3021" name="Rectangle 29">
            <a:extLst>
              <a:ext uri="{FF2B5EF4-FFF2-40B4-BE49-F238E27FC236}">
                <a16:creationId xmlns:a16="http://schemas.microsoft.com/office/drawing/2014/main" id="{6AE7583E-B780-482D-B46C-7EA1E5D97B79}"/>
              </a:ext>
            </a:extLst>
          </p:cNvPr>
          <p:cNvSpPr>
            <a:spLocks noGrp="1" noChangeArrowheads="1"/>
          </p:cNvSpPr>
          <p:nvPr>
            <p:ph type="title" idx="4294967295"/>
          </p:nvPr>
        </p:nvSpPr>
        <p:spPr>
          <a:xfrm>
            <a:off x="838200" y="76200"/>
            <a:ext cx="7772400" cy="685800"/>
          </a:xfrm>
        </p:spPr>
        <p:txBody>
          <a:bodyPr/>
          <a:lstStyle/>
          <a:p>
            <a:pPr eaLnBrk="1" hangingPunct="1"/>
            <a:r>
              <a:rPr lang="zh-CN" altLang="en-US" sz="3600" b="1">
                <a:solidFill>
                  <a:schemeClr val="tx1"/>
                </a:solidFill>
              </a:rPr>
              <a:t>动态性能指标定义</a:t>
            </a:r>
            <a:r>
              <a:rPr lang="en-US" altLang="zh-CN" sz="3600" b="1">
                <a:solidFill>
                  <a:schemeClr val="tx1"/>
                </a:solidFill>
              </a:rPr>
              <a:t>1</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3021"/>
                                        </p:tgtEl>
                                        <p:attrNameLst>
                                          <p:attrName>style.visibility</p:attrName>
                                        </p:attrNameLst>
                                      </p:cBhvr>
                                      <p:to>
                                        <p:strVal val="visible"/>
                                      </p:to>
                                    </p:set>
                                    <p:animEffect transition="in" filter="blinds(vertical)">
                                      <p:cBhvr>
                                        <p:cTn id="7" dur="500"/>
                                        <p:tgtEl>
                                          <p:spTgt spid="213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12994"/>
                                        </p:tgtEl>
                                        <p:attrNameLst>
                                          <p:attrName>style.visibility</p:attrName>
                                        </p:attrNameLst>
                                      </p:cBhvr>
                                      <p:to>
                                        <p:strVal val="visible"/>
                                      </p:to>
                                    </p:set>
                                    <p:animEffect transition="in" filter="blinds(vertical)">
                                      <p:cBhvr>
                                        <p:cTn id="12" dur="500"/>
                                        <p:tgtEl>
                                          <p:spTgt spid="212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2995"/>
                                        </p:tgtEl>
                                        <p:attrNameLst>
                                          <p:attrName>style.visibility</p:attrName>
                                        </p:attrNameLst>
                                      </p:cBhvr>
                                      <p:to>
                                        <p:strVal val="visible"/>
                                      </p:to>
                                    </p:set>
                                    <p:animEffect transition="in" filter="slide(fromBottom)">
                                      <p:cBhvr>
                                        <p:cTn id="17" dur="500"/>
                                        <p:tgtEl>
                                          <p:spTgt spid="212995"/>
                                        </p:tgtEl>
                                      </p:cBhvr>
                                    </p:animEffect>
                                  </p:childTnLst>
                                </p:cTn>
                              </p:par>
                            </p:childTnLst>
                          </p:cTn>
                        </p:par>
                        <p:par>
                          <p:cTn id="18" fill="hold" nodeType="afterGroup">
                            <p:stCondLst>
                              <p:cond delay="500"/>
                            </p:stCondLst>
                            <p:childTnLst>
                              <p:par>
                                <p:cTn id="19" presetID="16" presetClass="entr" presetSubtype="37" fill="hold" nodeType="afterEffect">
                                  <p:stCondLst>
                                    <p:cond delay="3000"/>
                                  </p:stCondLst>
                                  <p:childTnLst>
                                    <p:set>
                                      <p:cBhvr>
                                        <p:cTn id="20" dur="1" fill="hold">
                                          <p:stCondLst>
                                            <p:cond delay="0"/>
                                          </p:stCondLst>
                                        </p:cTn>
                                        <p:tgtEl>
                                          <p:spTgt spid="212996"/>
                                        </p:tgtEl>
                                        <p:attrNameLst>
                                          <p:attrName>style.visibility</p:attrName>
                                        </p:attrNameLst>
                                      </p:cBhvr>
                                      <p:to>
                                        <p:strVal val="visible"/>
                                      </p:to>
                                    </p:set>
                                    <p:animEffect transition="in" filter="barn(outVertical)">
                                      <p:cBhvr>
                                        <p:cTn id="21" dur="500"/>
                                        <p:tgtEl>
                                          <p:spTgt spid="212996"/>
                                        </p:tgtEl>
                                      </p:cBhvr>
                                    </p:animEffect>
                                  </p:childTnLst>
                                </p:cTn>
                              </p:par>
                            </p:childTnLst>
                          </p:cTn>
                        </p:par>
                        <p:par>
                          <p:cTn id="22" fill="hold" nodeType="afterGroup">
                            <p:stCondLst>
                              <p:cond delay="4000"/>
                            </p:stCondLst>
                            <p:childTnLst>
                              <p:par>
                                <p:cTn id="23" presetID="12" presetClass="entr" presetSubtype="2" fill="hold" nodeType="afterEffect">
                                  <p:stCondLst>
                                    <p:cond delay="2000"/>
                                  </p:stCondLst>
                                  <p:childTnLst>
                                    <p:set>
                                      <p:cBhvr>
                                        <p:cTn id="24" dur="1" fill="hold">
                                          <p:stCondLst>
                                            <p:cond delay="0"/>
                                          </p:stCondLst>
                                        </p:cTn>
                                        <p:tgtEl>
                                          <p:spTgt spid="212997"/>
                                        </p:tgtEl>
                                        <p:attrNameLst>
                                          <p:attrName>style.visibility</p:attrName>
                                        </p:attrNameLst>
                                      </p:cBhvr>
                                      <p:to>
                                        <p:strVal val="visible"/>
                                      </p:to>
                                    </p:set>
                                    <p:animEffect transition="in" filter="slide(fromRight)">
                                      <p:cBhvr>
                                        <p:cTn id="25" dur="500"/>
                                        <p:tgtEl>
                                          <p:spTgt spid="2129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13000"/>
                                        </p:tgtEl>
                                        <p:attrNameLst>
                                          <p:attrName>style.visibility</p:attrName>
                                        </p:attrNameLst>
                                      </p:cBhvr>
                                      <p:to>
                                        <p:strVal val="visible"/>
                                      </p:to>
                                    </p:set>
                                    <p:animEffect transition="in" filter="wipe(up)">
                                      <p:cBhvr>
                                        <p:cTn id="30" dur="500"/>
                                        <p:tgtEl>
                                          <p:spTgt spid="213000"/>
                                        </p:tgtEl>
                                      </p:cBhvr>
                                    </p:animEffect>
                                  </p:childTnLst>
                                </p:cTn>
                              </p:par>
                            </p:childTnLst>
                          </p:cTn>
                        </p:par>
                        <p:par>
                          <p:cTn id="31" fill="hold" nodeType="afterGroup">
                            <p:stCondLst>
                              <p:cond delay="500"/>
                            </p:stCondLst>
                            <p:childTnLst>
                              <p:par>
                                <p:cTn id="32" presetID="16" presetClass="entr" presetSubtype="37" fill="hold" nodeType="afterEffect">
                                  <p:stCondLst>
                                    <p:cond delay="3000"/>
                                  </p:stCondLst>
                                  <p:childTnLst>
                                    <p:set>
                                      <p:cBhvr>
                                        <p:cTn id="33" dur="1" fill="hold">
                                          <p:stCondLst>
                                            <p:cond delay="0"/>
                                          </p:stCondLst>
                                        </p:cTn>
                                        <p:tgtEl>
                                          <p:spTgt spid="213001"/>
                                        </p:tgtEl>
                                        <p:attrNameLst>
                                          <p:attrName>style.visibility</p:attrName>
                                        </p:attrNameLst>
                                      </p:cBhvr>
                                      <p:to>
                                        <p:strVal val="visible"/>
                                      </p:to>
                                    </p:set>
                                    <p:animEffect transition="in" filter="barn(outVertical)">
                                      <p:cBhvr>
                                        <p:cTn id="34" dur="500"/>
                                        <p:tgtEl>
                                          <p:spTgt spid="213001"/>
                                        </p:tgtEl>
                                      </p:cBhvr>
                                    </p:animEffect>
                                  </p:childTnLst>
                                </p:cTn>
                              </p:par>
                            </p:childTnLst>
                          </p:cTn>
                        </p:par>
                        <p:par>
                          <p:cTn id="35" fill="hold" nodeType="afterGroup">
                            <p:stCondLst>
                              <p:cond delay="4000"/>
                            </p:stCondLst>
                            <p:childTnLst>
                              <p:par>
                                <p:cTn id="36" presetID="12" presetClass="entr" presetSubtype="2" fill="hold" grpId="0" nodeType="afterEffect">
                                  <p:stCondLst>
                                    <p:cond delay="2000"/>
                                  </p:stCondLst>
                                  <p:childTnLst>
                                    <p:set>
                                      <p:cBhvr>
                                        <p:cTn id="37" dur="1" fill="hold">
                                          <p:stCondLst>
                                            <p:cond delay="0"/>
                                          </p:stCondLst>
                                        </p:cTn>
                                        <p:tgtEl>
                                          <p:spTgt spid="213002"/>
                                        </p:tgtEl>
                                        <p:attrNameLst>
                                          <p:attrName>style.visibility</p:attrName>
                                        </p:attrNameLst>
                                      </p:cBhvr>
                                      <p:to>
                                        <p:strVal val="visible"/>
                                      </p:to>
                                    </p:set>
                                    <p:animEffect transition="in" filter="slide(fromRight)">
                                      <p:cBhvr>
                                        <p:cTn id="38" dur="500"/>
                                        <p:tgtEl>
                                          <p:spTgt spid="21300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130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213004"/>
                                        </p:tgtEl>
                                        <p:attrNameLst>
                                          <p:attrName>style.visibility</p:attrName>
                                        </p:attrNameLst>
                                      </p:cBhvr>
                                      <p:to>
                                        <p:strVal val="visible"/>
                                      </p:to>
                                    </p:set>
                                    <p:animEffect transition="in" filter="barn(outHorizontal)">
                                      <p:cBhvr>
                                        <p:cTn id="47" dur="500"/>
                                        <p:tgtEl>
                                          <p:spTgt spid="213004"/>
                                        </p:tgtEl>
                                      </p:cBhvr>
                                    </p:animEffect>
                                  </p:childTnLst>
                                </p:cTn>
                              </p:par>
                            </p:childTnLst>
                          </p:cTn>
                        </p:par>
                        <p:par>
                          <p:cTn id="48" fill="hold" nodeType="afterGroup">
                            <p:stCondLst>
                              <p:cond delay="500"/>
                            </p:stCondLst>
                            <p:childTnLst>
                              <p:par>
                                <p:cTn id="49" presetID="2" presetClass="entr" presetSubtype="2" fill="hold" grpId="0" nodeType="afterEffect">
                                  <p:stCondLst>
                                    <p:cond delay="2000"/>
                                  </p:stCondLst>
                                  <p:childTnLst>
                                    <p:set>
                                      <p:cBhvr>
                                        <p:cTn id="50" dur="1" fill="hold">
                                          <p:stCondLst>
                                            <p:cond delay="0"/>
                                          </p:stCondLst>
                                        </p:cTn>
                                        <p:tgtEl>
                                          <p:spTgt spid="213006"/>
                                        </p:tgtEl>
                                        <p:attrNameLst>
                                          <p:attrName>style.visibility</p:attrName>
                                        </p:attrNameLst>
                                      </p:cBhvr>
                                      <p:to>
                                        <p:strVal val="visible"/>
                                      </p:to>
                                    </p:set>
                                    <p:anim calcmode="lin" valueType="num">
                                      <p:cBhvr additive="base">
                                        <p:cTn id="51" dur="500" fill="hold"/>
                                        <p:tgtEl>
                                          <p:spTgt spid="213006"/>
                                        </p:tgtEl>
                                        <p:attrNameLst>
                                          <p:attrName>ppt_x</p:attrName>
                                        </p:attrNameLst>
                                      </p:cBhvr>
                                      <p:tavLst>
                                        <p:tav tm="0">
                                          <p:val>
                                            <p:strVal val="1+#ppt_w/2"/>
                                          </p:val>
                                        </p:tav>
                                        <p:tav tm="100000">
                                          <p:val>
                                            <p:strVal val="#ppt_x"/>
                                          </p:val>
                                        </p:tav>
                                      </p:tavLst>
                                    </p:anim>
                                    <p:anim calcmode="lin" valueType="num">
                                      <p:cBhvr additive="base">
                                        <p:cTn id="52" dur="500" fill="hold"/>
                                        <p:tgtEl>
                                          <p:spTgt spid="213006"/>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nodeType="clickEffect">
                                  <p:stCondLst>
                                    <p:cond delay="0"/>
                                  </p:stCondLst>
                                  <p:childTnLst>
                                    <p:set>
                                      <p:cBhvr>
                                        <p:cTn id="56" dur="1" fill="hold">
                                          <p:stCondLst>
                                            <p:cond delay="0"/>
                                          </p:stCondLst>
                                        </p:cTn>
                                        <p:tgtEl>
                                          <p:spTgt spid="213003"/>
                                        </p:tgtEl>
                                        <p:attrNameLst>
                                          <p:attrName>style.visibility</p:attrName>
                                        </p:attrNameLst>
                                      </p:cBhvr>
                                      <p:to>
                                        <p:strVal val="visible"/>
                                      </p:to>
                                    </p:set>
                                    <p:animEffect transition="in" filter="barn(outHorizontal)">
                                      <p:cBhvr>
                                        <p:cTn id="57" dur="500"/>
                                        <p:tgtEl>
                                          <p:spTgt spid="213003"/>
                                        </p:tgtEl>
                                      </p:cBhvr>
                                    </p:animEffect>
                                  </p:childTnLst>
                                </p:cTn>
                              </p:par>
                            </p:childTnLst>
                          </p:cTn>
                        </p:par>
                        <p:par>
                          <p:cTn id="58" fill="hold" nodeType="afterGroup">
                            <p:stCondLst>
                              <p:cond delay="500"/>
                            </p:stCondLst>
                            <p:childTnLst>
                              <p:par>
                                <p:cTn id="59" presetID="2" presetClass="entr" presetSubtype="2" fill="hold" grpId="0" nodeType="afterEffect">
                                  <p:stCondLst>
                                    <p:cond delay="2000"/>
                                  </p:stCondLst>
                                  <p:childTnLst>
                                    <p:set>
                                      <p:cBhvr>
                                        <p:cTn id="60" dur="1" fill="hold">
                                          <p:stCondLst>
                                            <p:cond delay="0"/>
                                          </p:stCondLst>
                                        </p:cTn>
                                        <p:tgtEl>
                                          <p:spTgt spid="213005"/>
                                        </p:tgtEl>
                                        <p:attrNameLst>
                                          <p:attrName>style.visibility</p:attrName>
                                        </p:attrNameLst>
                                      </p:cBhvr>
                                      <p:to>
                                        <p:strVal val="visible"/>
                                      </p:to>
                                    </p:set>
                                    <p:anim calcmode="lin" valueType="num">
                                      <p:cBhvr additive="base">
                                        <p:cTn id="61" dur="500" fill="hold"/>
                                        <p:tgtEl>
                                          <p:spTgt spid="213005"/>
                                        </p:tgtEl>
                                        <p:attrNameLst>
                                          <p:attrName>ppt_x</p:attrName>
                                        </p:attrNameLst>
                                      </p:cBhvr>
                                      <p:tavLst>
                                        <p:tav tm="0">
                                          <p:val>
                                            <p:strVal val="1+#ppt_w/2"/>
                                          </p:val>
                                        </p:tav>
                                        <p:tav tm="100000">
                                          <p:val>
                                            <p:strVal val="#ppt_x"/>
                                          </p:val>
                                        </p:tav>
                                      </p:tavLst>
                                    </p:anim>
                                    <p:anim calcmode="lin" valueType="num">
                                      <p:cBhvr additive="base">
                                        <p:cTn id="62" dur="500" fill="hold"/>
                                        <p:tgtEl>
                                          <p:spTgt spid="213005"/>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3000"/>
                            </p:stCondLst>
                            <p:childTnLst>
                              <p:par>
                                <p:cTn id="64" presetID="3" presetClass="entr" presetSubtype="5" fill="hold" nodeType="afterEffect">
                                  <p:stCondLst>
                                    <p:cond delay="3000"/>
                                  </p:stCondLst>
                                  <p:childTnLst>
                                    <p:set>
                                      <p:cBhvr>
                                        <p:cTn id="65" dur="1" fill="hold">
                                          <p:stCondLst>
                                            <p:cond delay="0"/>
                                          </p:stCondLst>
                                        </p:cTn>
                                        <p:tgtEl>
                                          <p:spTgt spid="213007"/>
                                        </p:tgtEl>
                                        <p:attrNameLst>
                                          <p:attrName>style.visibility</p:attrName>
                                        </p:attrNameLst>
                                      </p:cBhvr>
                                      <p:to>
                                        <p:strVal val="visible"/>
                                      </p:to>
                                    </p:set>
                                    <p:animEffect transition="in" filter="blinds(vertical)">
                                      <p:cBhvr>
                                        <p:cTn id="66" dur="500"/>
                                        <p:tgtEl>
                                          <p:spTgt spid="21300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7" presetClass="entr" presetSubtype="2" fill="hold" nodeType="clickEffect">
                                  <p:stCondLst>
                                    <p:cond delay="0"/>
                                  </p:stCondLst>
                                  <p:childTnLst>
                                    <p:set>
                                      <p:cBhvr>
                                        <p:cTn id="70" dur="1" fill="hold">
                                          <p:stCondLst>
                                            <p:cond delay="0"/>
                                          </p:stCondLst>
                                        </p:cTn>
                                        <p:tgtEl>
                                          <p:spTgt spid="213018"/>
                                        </p:tgtEl>
                                        <p:attrNameLst>
                                          <p:attrName>style.visibility</p:attrName>
                                        </p:attrNameLst>
                                      </p:cBhvr>
                                      <p:to>
                                        <p:strVal val="visible"/>
                                      </p:to>
                                    </p:set>
                                    <p:anim calcmode="lin" valueType="num">
                                      <p:cBhvr additive="base">
                                        <p:cTn id="71" dur="5000" fill="hold"/>
                                        <p:tgtEl>
                                          <p:spTgt spid="213018"/>
                                        </p:tgtEl>
                                        <p:attrNameLst>
                                          <p:attrName>ppt_x</p:attrName>
                                        </p:attrNameLst>
                                      </p:cBhvr>
                                      <p:tavLst>
                                        <p:tav tm="0">
                                          <p:val>
                                            <p:strVal val="1+#ppt_w/2"/>
                                          </p:val>
                                        </p:tav>
                                        <p:tav tm="100000">
                                          <p:val>
                                            <p:strVal val="#ppt_x"/>
                                          </p:val>
                                        </p:tav>
                                      </p:tavLst>
                                    </p:anim>
                                    <p:anim calcmode="lin" valueType="num">
                                      <p:cBhvr additive="base">
                                        <p:cTn id="72" dur="5000" fill="hold"/>
                                        <p:tgtEl>
                                          <p:spTgt spid="213018"/>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nodeType="clickEffect">
                                  <p:stCondLst>
                                    <p:cond delay="0"/>
                                  </p:stCondLst>
                                  <p:childTnLst>
                                    <p:set>
                                      <p:cBhvr>
                                        <p:cTn id="76" dur="1" fill="hold">
                                          <p:stCondLst>
                                            <p:cond delay="0"/>
                                          </p:stCondLst>
                                        </p:cTn>
                                        <p:tgtEl>
                                          <p:spTgt spid="213015"/>
                                        </p:tgtEl>
                                        <p:attrNameLst>
                                          <p:attrName>style.visibility</p:attrName>
                                        </p:attrNameLst>
                                      </p:cBhvr>
                                      <p:to>
                                        <p:strVal val="visible"/>
                                      </p:to>
                                    </p:set>
                                    <p:animEffect transition="in" filter="slide(fromBottom)">
                                      <p:cBhvr>
                                        <p:cTn id="77" dur="500"/>
                                        <p:tgtEl>
                                          <p:spTgt spid="213015"/>
                                        </p:tgtEl>
                                      </p:cBhvr>
                                    </p:animEffect>
                                  </p:childTnLst>
                                </p:cTn>
                              </p:par>
                            </p:childTnLst>
                          </p:cTn>
                        </p:par>
                        <p:par>
                          <p:cTn id="78" fill="hold" nodeType="afterGroup">
                            <p:stCondLst>
                              <p:cond delay="500"/>
                            </p:stCondLst>
                            <p:childTnLst>
                              <p:par>
                                <p:cTn id="79" presetID="16" presetClass="entr" presetSubtype="37" fill="hold" nodeType="afterEffect">
                                  <p:stCondLst>
                                    <p:cond delay="3000"/>
                                  </p:stCondLst>
                                  <p:childTnLst>
                                    <p:set>
                                      <p:cBhvr>
                                        <p:cTn id="80" dur="1" fill="hold">
                                          <p:stCondLst>
                                            <p:cond delay="0"/>
                                          </p:stCondLst>
                                        </p:cTn>
                                        <p:tgtEl>
                                          <p:spTgt spid="213016"/>
                                        </p:tgtEl>
                                        <p:attrNameLst>
                                          <p:attrName>style.visibility</p:attrName>
                                        </p:attrNameLst>
                                      </p:cBhvr>
                                      <p:to>
                                        <p:strVal val="visible"/>
                                      </p:to>
                                    </p:set>
                                    <p:animEffect transition="in" filter="barn(outVertical)">
                                      <p:cBhvr>
                                        <p:cTn id="81" dur="500"/>
                                        <p:tgtEl>
                                          <p:spTgt spid="213016"/>
                                        </p:tgtEl>
                                      </p:cBhvr>
                                    </p:animEffect>
                                  </p:childTnLst>
                                </p:cTn>
                              </p:par>
                            </p:childTnLst>
                          </p:cTn>
                        </p:par>
                        <p:par>
                          <p:cTn id="82" fill="hold" nodeType="afterGroup">
                            <p:stCondLst>
                              <p:cond delay="4000"/>
                            </p:stCondLst>
                            <p:childTnLst>
                              <p:par>
                                <p:cTn id="83" presetID="15" presetClass="entr" presetSubtype="0" fill="hold" grpId="0" nodeType="afterEffect">
                                  <p:stCondLst>
                                    <p:cond delay="2000"/>
                                  </p:stCondLst>
                                  <p:childTnLst>
                                    <p:set>
                                      <p:cBhvr>
                                        <p:cTn id="84" dur="1" fill="hold">
                                          <p:stCondLst>
                                            <p:cond delay="0"/>
                                          </p:stCondLst>
                                        </p:cTn>
                                        <p:tgtEl>
                                          <p:spTgt spid="213017"/>
                                        </p:tgtEl>
                                        <p:attrNameLst>
                                          <p:attrName>style.visibility</p:attrName>
                                        </p:attrNameLst>
                                      </p:cBhvr>
                                      <p:to>
                                        <p:strVal val="visible"/>
                                      </p:to>
                                    </p:set>
                                    <p:anim calcmode="lin" valueType="num">
                                      <p:cBhvr>
                                        <p:cTn id="85" dur="1000" fill="hold"/>
                                        <p:tgtEl>
                                          <p:spTgt spid="213017"/>
                                        </p:tgtEl>
                                        <p:attrNameLst>
                                          <p:attrName>ppt_w</p:attrName>
                                        </p:attrNameLst>
                                      </p:cBhvr>
                                      <p:tavLst>
                                        <p:tav tm="0">
                                          <p:val>
                                            <p:fltVal val="0"/>
                                          </p:val>
                                        </p:tav>
                                        <p:tav tm="100000">
                                          <p:val>
                                            <p:strVal val="#ppt_w"/>
                                          </p:val>
                                        </p:tav>
                                      </p:tavLst>
                                    </p:anim>
                                    <p:anim calcmode="lin" valueType="num">
                                      <p:cBhvr>
                                        <p:cTn id="86" dur="1000" fill="hold"/>
                                        <p:tgtEl>
                                          <p:spTgt spid="213017"/>
                                        </p:tgtEl>
                                        <p:attrNameLst>
                                          <p:attrName>ppt_h</p:attrName>
                                        </p:attrNameLst>
                                      </p:cBhvr>
                                      <p:tavLst>
                                        <p:tav tm="0">
                                          <p:val>
                                            <p:fltVal val="0"/>
                                          </p:val>
                                        </p:tav>
                                        <p:tav tm="100000">
                                          <p:val>
                                            <p:strVal val="#ppt_h"/>
                                          </p:val>
                                        </p:tav>
                                      </p:tavLst>
                                    </p:anim>
                                    <p:anim calcmode="lin" valueType="num">
                                      <p:cBhvr>
                                        <p:cTn id="87" dur="1000" fill="hold"/>
                                        <p:tgtEl>
                                          <p:spTgt spid="213017"/>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130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2" grpId="0" autoUpdateAnimBg="0"/>
      <p:bldP spid="213005" grpId="0" autoUpdateAnimBg="0"/>
      <p:bldP spid="213006" grpId="0" autoUpdateAnimBg="0"/>
      <p:bldP spid="213017" grpId="0" autoUpdateAnimBg="0"/>
      <p:bldP spid="21302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6"/>
          <p:cNvSpPr>
            <a:spLocks noChangeArrowheads="1"/>
          </p:cNvSpPr>
          <p:nvPr/>
        </p:nvSpPr>
        <p:spPr bwMode="auto">
          <a:xfrm>
            <a:off x="0" y="308386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zh-CN" sz="2400">
              <a:solidFill>
                <a:srgbClr val="FFFF00"/>
              </a:solidFill>
              <a:latin typeface="+mn-ea"/>
              <a:ea typeface="+mn-ea"/>
            </a:endParaRPr>
          </a:p>
        </p:txBody>
      </p:sp>
      <p:sp>
        <p:nvSpPr>
          <p:cNvPr id="154628" name="Rectangle 9"/>
          <p:cNvSpPr>
            <a:spLocks noChangeArrowheads="1"/>
          </p:cNvSpPr>
          <p:nvPr/>
        </p:nvSpPr>
        <p:spPr bwMode="auto">
          <a:xfrm>
            <a:off x="0" y="308863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zh-CN" sz="2400">
              <a:solidFill>
                <a:srgbClr val="FFFF00"/>
              </a:solidFill>
              <a:latin typeface="+mn-ea"/>
              <a:ea typeface="+mn-ea"/>
            </a:endParaRPr>
          </a:p>
        </p:txBody>
      </p:sp>
      <p:sp>
        <p:nvSpPr>
          <p:cNvPr id="154629" name="Rectangle 7"/>
          <p:cNvSpPr>
            <a:spLocks noChangeArrowheads="1"/>
          </p:cNvSpPr>
          <p:nvPr/>
        </p:nvSpPr>
        <p:spPr bwMode="auto">
          <a:xfrm>
            <a:off x="457200" y="762000"/>
            <a:ext cx="1874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400">
                <a:solidFill>
                  <a:srgbClr val="FFFF00"/>
                </a:solidFill>
                <a:latin typeface="+mn-ea"/>
                <a:ea typeface="+mn-ea"/>
              </a:rPr>
              <a:t>2</a:t>
            </a:r>
            <a:r>
              <a:rPr lang="zh-CN" altLang="en-US" sz="2400">
                <a:solidFill>
                  <a:srgbClr val="FFFF00"/>
                </a:solidFill>
                <a:latin typeface="+mn-ea"/>
                <a:ea typeface="+mn-ea"/>
              </a:rPr>
              <a:t>、</a:t>
            </a:r>
            <a:r>
              <a:rPr lang="en-US" altLang="zh-CN" sz="2400">
                <a:solidFill>
                  <a:srgbClr val="FFFF00"/>
                </a:solidFill>
                <a:latin typeface="+mn-ea"/>
                <a:ea typeface="+mn-ea"/>
              </a:rPr>
              <a:t>P89 3</a:t>
            </a:r>
            <a:r>
              <a:rPr lang="zh-CN" altLang="en-US" sz="2400">
                <a:solidFill>
                  <a:srgbClr val="FFFF00"/>
                </a:solidFill>
                <a:latin typeface="+mn-ea"/>
                <a:ea typeface="+mn-ea"/>
              </a:rPr>
              <a:t>－</a:t>
            </a:r>
            <a:r>
              <a:rPr lang="en-US" altLang="zh-CN" sz="2400">
                <a:solidFill>
                  <a:srgbClr val="FFFF00"/>
                </a:solidFill>
                <a:latin typeface="+mn-ea"/>
                <a:ea typeface="+mn-ea"/>
              </a:rPr>
              <a:t>4</a:t>
            </a:r>
          </a:p>
        </p:txBody>
      </p:sp>
      <p:sp>
        <p:nvSpPr>
          <p:cNvPr id="154630" name="Rectangle 8"/>
          <p:cNvSpPr>
            <a:spLocks noChangeArrowheads="1"/>
          </p:cNvSpPr>
          <p:nvPr/>
        </p:nvSpPr>
        <p:spPr bwMode="auto">
          <a:xfrm>
            <a:off x="533400" y="1905000"/>
            <a:ext cx="3962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 typeface="Wingdings" panose="05000000000000000000" pitchFamily="2" charset="2"/>
              <a:buNone/>
            </a:pPr>
            <a:r>
              <a:rPr lang="zh-CN" altLang="en-US" sz="2400" dirty="0">
                <a:solidFill>
                  <a:srgbClr val="FFFF00"/>
                </a:solidFill>
                <a:latin typeface="+mn-ea"/>
                <a:ea typeface="+mn-ea"/>
              </a:rPr>
              <a:t>补</a:t>
            </a:r>
            <a:r>
              <a:rPr lang="en-US" altLang="zh-CN" sz="2400" dirty="0">
                <a:solidFill>
                  <a:srgbClr val="FFFF00"/>
                </a:solidFill>
                <a:latin typeface="+mn-ea"/>
                <a:ea typeface="+mn-ea"/>
              </a:rPr>
              <a:t>4</a:t>
            </a:r>
            <a:r>
              <a:rPr lang="zh-CN" altLang="en-US" sz="2400" dirty="0">
                <a:solidFill>
                  <a:srgbClr val="FFFF00"/>
                </a:solidFill>
                <a:latin typeface="+mn-ea"/>
                <a:ea typeface="+mn-ea"/>
              </a:rPr>
              <a:t>、典型二阶系统单位阶跃响应曲线如图所示，试确定系统的闭环传递函数。</a:t>
            </a:r>
          </a:p>
        </p:txBody>
      </p:sp>
      <p:pic>
        <p:nvPicPr>
          <p:cNvPr id="15463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27432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2" name="Rectangle 10"/>
          <p:cNvSpPr>
            <a:spLocks noChangeArrowheads="1"/>
          </p:cNvSpPr>
          <p:nvPr/>
        </p:nvSpPr>
        <p:spPr bwMode="auto">
          <a:xfrm>
            <a:off x="152400" y="4419600"/>
            <a:ext cx="830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a:solidFill>
                  <a:srgbClr val="FFFF00"/>
                </a:solidFill>
                <a:latin typeface="+mn-ea"/>
                <a:ea typeface="+mn-ea"/>
              </a:rPr>
              <a:t>补充</a:t>
            </a:r>
            <a:r>
              <a:rPr lang="en-US" altLang="zh-CN" sz="2400">
                <a:solidFill>
                  <a:srgbClr val="FFFF00"/>
                </a:solidFill>
                <a:latin typeface="+mn-ea"/>
                <a:ea typeface="+mn-ea"/>
              </a:rPr>
              <a:t>5</a:t>
            </a:r>
            <a:r>
              <a:rPr lang="zh-CN" altLang="en-US" sz="2400">
                <a:solidFill>
                  <a:srgbClr val="FFFF00"/>
                </a:solidFill>
                <a:latin typeface="+mn-ea"/>
                <a:ea typeface="+mn-ea"/>
              </a:rPr>
              <a:t>、设典型二阶系统在单位阶跃函数作用下其输出响应为</a:t>
            </a:r>
          </a:p>
        </p:txBody>
      </p:sp>
      <p:graphicFrame>
        <p:nvGraphicFramePr>
          <p:cNvPr id="154633" name="Object 9"/>
          <p:cNvGraphicFramePr>
            <a:graphicFrameLocks noChangeAspect="1"/>
          </p:cNvGraphicFramePr>
          <p:nvPr>
            <p:extLst>
              <p:ext uri="{D42A27DB-BD31-4B8C-83A1-F6EECF244321}">
                <p14:modId xmlns:p14="http://schemas.microsoft.com/office/powerpoint/2010/main" val="3577396863"/>
              </p:ext>
            </p:extLst>
          </p:nvPr>
        </p:nvGraphicFramePr>
        <p:xfrm>
          <a:off x="1863724" y="4970203"/>
          <a:ext cx="4841876" cy="592397"/>
        </p:xfrm>
        <a:graphic>
          <a:graphicData uri="http://schemas.openxmlformats.org/presentationml/2006/ole">
            <mc:AlternateContent xmlns:mc="http://schemas.openxmlformats.org/markup-compatibility/2006">
              <mc:Choice xmlns:v="urn:schemas-microsoft-com:vml" Requires="v">
                <p:oleObj spid="_x0000_s77827" name="Equation" r:id="rId4" imgW="2184120" imgH="228600" progId="Equation.DSMT4">
                  <p:embed/>
                </p:oleObj>
              </mc:Choice>
              <mc:Fallback>
                <p:oleObj name="Equation" r:id="rId4" imgW="2184120" imgH="228600" progId="Equation.DSMT4">
                  <p:embed/>
                  <p:pic>
                    <p:nvPicPr>
                      <p:cNvPr id="154633" name="Object 9"/>
                      <p:cNvPicPr>
                        <a:picLocks noChangeAspect="1" noChangeArrowheads="1"/>
                      </p:cNvPicPr>
                      <p:nvPr/>
                    </p:nvPicPr>
                    <p:blipFill>
                      <a:blip r:embed="rId5"/>
                      <a:srcRect/>
                      <a:stretch>
                        <a:fillRect/>
                      </a:stretch>
                    </p:blipFill>
                    <p:spPr bwMode="auto">
                      <a:xfrm>
                        <a:off x="1863724" y="4970203"/>
                        <a:ext cx="4841876" cy="592397"/>
                      </a:xfrm>
                      <a:prstGeom prst="rect">
                        <a:avLst/>
                      </a:prstGeom>
                      <a:noFill/>
                      <a:ln>
                        <a:noFill/>
                      </a:ln>
                      <a:extLst/>
                    </p:spPr>
                  </p:pic>
                </p:oleObj>
              </mc:Fallback>
            </mc:AlternateContent>
          </a:graphicData>
        </a:graphic>
      </p:graphicFrame>
      <p:sp>
        <p:nvSpPr>
          <p:cNvPr id="154634" name="Rectangle 12"/>
          <p:cNvSpPr>
            <a:spLocks noChangeArrowheads="1"/>
          </p:cNvSpPr>
          <p:nvPr/>
        </p:nvSpPr>
        <p:spPr bwMode="auto">
          <a:xfrm>
            <a:off x="990600" y="5638800"/>
            <a:ext cx="600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zh-CN" sz="2400">
                <a:solidFill>
                  <a:srgbClr val="FFFF00"/>
                </a:solidFill>
                <a:latin typeface="+mn-ea"/>
                <a:ea typeface="+mn-ea"/>
              </a:rPr>
              <a:t>试求系统的超调量，峰值时间与调节时间。</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4"/>
          <p:cNvSpPr>
            <a:spLocks noChangeArrowheads="1"/>
          </p:cNvSpPr>
          <p:nvPr/>
        </p:nvSpPr>
        <p:spPr bwMode="auto">
          <a:xfrm>
            <a:off x="0" y="762000"/>
            <a:ext cx="85344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None/>
            </a:pPr>
            <a:r>
              <a:rPr lang="zh-CN" altLang="en-US" sz="2400">
                <a:solidFill>
                  <a:srgbClr val="FFFF00"/>
                </a:solidFill>
                <a:latin typeface="+mn-ea"/>
                <a:ea typeface="+mn-ea"/>
              </a:rPr>
              <a:t>补</a:t>
            </a:r>
            <a:r>
              <a:rPr lang="en-US" altLang="zh-CN" sz="2400">
                <a:solidFill>
                  <a:srgbClr val="FFFF00"/>
                </a:solidFill>
                <a:latin typeface="+mn-ea"/>
                <a:ea typeface="+mn-ea"/>
              </a:rPr>
              <a:t>6</a:t>
            </a:r>
            <a:r>
              <a:rPr lang="zh-CN" altLang="en-US" sz="2400">
                <a:solidFill>
                  <a:srgbClr val="FFFF00"/>
                </a:solidFill>
                <a:latin typeface="+mn-ea"/>
                <a:ea typeface="+mn-ea"/>
              </a:rPr>
              <a:t>、设单位反馈控制系统的开环传递函数是</a:t>
            </a:r>
          </a:p>
          <a:p>
            <a:pPr algn="just">
              <a:spcBef>
                <a:spcPct val="0"/>
              </a:spcBef>
              <a:buClrTx/>
              <a:buSzTx/>
              <a:buFont typeface="Wingdings" panose="05000000000000000000" pitchFamily="2" charset="2"/>
              <a:buNone/>
            </a:pPr>
            <a:r>
              <a:rPr lang="zh-CN" altLang="en-US" sz="1000" b="0">
                <a:solidFill>
                  <a:srgbClr val="FFFF00"/>
                </a:solidFill>
                <a:latin typeface="+mn-ea"/>
                <a:ea typeface="+mn-ea"/>
                <a:cs typeface="Times New Roman" panose="02020603050405020304" pitchFamily="18" charset="0"/>
              </a:rPr>
              <a:t> </a:t>
            </a:r>
          </a:p>
          <a:p>
            <a:pPr>
              <a:spcBef>
                <a:spcPct val="0"/>
              </a:spcBef>
              <a:buClrTx/>
              <a:buSzTx/>
              <a:buFont typeface="Wingdings" panose="05000000000000000000" pitchFamily="2" charset="2"/>
              <a:buNone/>
            </a:pPr>
            <a:endParaRPr lang="en-US" altLang="zh-CN" sz="1800" b="0">
              <a:solidFill>
                <a:srgbClr val="FFFF00"/>
              </a:solidFill>
              <a:latin typeface="+mn-ea"/>
              <a:ea typeface="+mn-ea"/>
            </a:endParaRPr>
          </a:p>
        </p:txBody>
      </p:sp>
      <p:graphicFrame>
        <p:nvGraphicFramePr>
          <p:cNvPr id="155652" name="Object 4"/>
          <p:cNvGraphicFramePr>
            <a:graphicFrameLocks noChangeAspect="1"/>
          </p:cNvGraphicFramePr>
          <p:nvPr>
            <p:extLst>
              <p:ext uri="{D42A27DB-BD31-4B8C-83A1-F6EECF244321}">
                <p14:modId xmlns:p14="http://schemas.microsoft.com/office/powerpoint/2010/main" val="3128101004"/>
              </p:ext>
            </p:extLst>
          </p:nvPr>
        </p:nvGraphicFramePr>
        <p:xfrm>
          <a:off x="2511425" y="1241425"/>
          <a:ext cx="2292350" cy="739775"/>
        </p:xfrm>
        <a:graphic>
          <a:graphicData uri="http://schemas.openxmlformats.org/presentationml/2006/ole">
            <mc:AlternateContent xmlns:mc="http://schemas.openxmlformats.org/markup-compatibility/2006">
              <mc:Choice xmlns:v="urn:schemas-microsoft-com:vml" Requires="v">
                <p:oleObj spid="_x0000_s78853" name="Equation" r:id="rId3" imgW="1600200" imgH="419040" progId="Equation.DSMT4">
                  <p:embed/>
                </p:oleObj>
              </mc:Choice>
              <mc:Fallback>
                <p:oleObj name="Equation" r:id="rId3" imgW="1600200" imgH="419040" progId="Equation.DSMT4">
                  <p:embed/>
                  <p:pic>
                    <p:nvPicPr>
                      <p:cNvPr id="155652" name="Object 4"/>
                      <p:cNvPicPr>
                        <a:picLocks noChangeAspect="1" noChangeArrowheads="1"/>
                      </p:cNvPicPr>
                      <p:nvPr/>
                    </p:nvPicPr>
                    <p:blipFill>
                      <a:blip r:embed="rId4"/>
                      <a:srcRect/>
                      <a:stretch>
                        <a:fillRect/>
                      </a:stretch>
                    </p:blipFill>
                    <p:spPr bwMode="auto">
                      <a:xfrm>
                        <a:off x="2511425" y="1241425"/>
                        <a:ext cx="22923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53" name="Rectangle 6"/>
          <p:cNvSpPr>
            <a:spLocks noChangeArrowheads="1"/>
          </p:cNvSpPr>
          <p:nvPr/>
        </p:nvSpPr>
        <p:spPr bwMode="auto">
          <a:xfrm>
            <a:off x="152400" y="1981200"/>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pPr>
            <a:r>
              <a:rPr lang="zh-CN" altLang="en-US" sz="2400">
                <a:solidFill>
                  <a:srgbClr val="FFFF00"/>
                </a:solidFill>
                <a:latin typeface="+mn-ea"/>
                <a:ea typeface="+mn-ea"/>
              </a:rPr>
              <a:t>当</a:t>
            </a:r>
            <a:r>
              <a:rPr lang="en-US" altLang="zh-CN" sz="2400">
                <a:solidFill>
                  <a:srgbClr val="FFFF00"/>
                </a:solidFill>
                <a:latin typeface="+mn-ea"/>
                <a:ea typeface="+mn-ea"/>
              </a:rPr>
              <a:t>K</a:t>
            </a:r>
            <a:r>
              <a:rPr lang="zh-CN" altLang="en-US" sz="2400">
                <a:solidFill>
                  <a:srgbClr val="FFFF00"/>
                </a:solidFill>
                <a:latin typeface="+mn-ea"/>
                <a:ea typeface="+mn-ea"/>
              </a:rPr>
              <a:t>分别取为</a:t>
            </a:r>
            <a:r>
              <a:rPr lang="en-US" altLang="zh-CN" sz="2400">
                <a:solidFill>
                  <a:srgbClr val="FFFF00"/>
                </a:solidFill>
                <a:latin typeface="+mn-ea"/>
                <a:ea typeface="+mn-ea"/>
              </a:rPr>
              <a:t>1</a:t>
            </a:r>
            <a:r>
              <a:rPr lang="zh-CN" altLang="en-US" sz="2400">
                <a:solidFill>
                  <a:srgbClr val="FFFF00"/>
                </a:solidFill>
                <a:latin typeface="+mn-ea"/>
                <a:ea typeface="+mn-ea"/>
              </a:rPr>
              <a:t>、</a:t>
            </a:r>
            <a:r>
              <a:rPr lang="en-US" altLang="zh-CN" sz="2400">
                <a:solidFill>
                  <a:srgbClr val="FFFF00"/>
                </a:solidFill>
                <a:latin typeface="+mn-ea"/>
                <a:ea typeface="+mn-ea"/>
              </a:rPr>
              <a:t>3</a:t>
            </a:r>
            <a:r>
              <a:rPr lang="zh-CN" altLang="en-US" sz="2400">
                <a:solidFill>
                  <a:srgbClr val="FFFF00"/>
                </a:solidFill>
                <a:latin typeface="+mn-ea"/>
                <a:ea typeface="+mn-ea"/>
              </a:rPr>
              <a:t>、</a:t>
            </a:r>
            <a:r>
              <a:rPr lang="en-US" altLang="zh-CN" sz="2400">
                <a:solidFill>
                  <a:srgbClr val="FFFF00"/>
                </a:solidFill>
                <a:latin typeface="+mn-ea"/>
                <a:ea typeface="+mn-ea"/>
              </a:rPr>
              <a:t>7</a:t>
            </a:r>
            <a:r>
              <a:rPr lang="zh-CN" altLang="en-US" sz="2400">
                <a:solidFill>
                  <a:srgbClr val="FFFF00"/>
                </a:solidFill>
                <a:latin typeface="+mn-ea"/>
                <a:ea typeface="+mn-ea"/>
              </a:rPr>
              <a:t>时，试列表比较系统的自然频率、阻尼比上升时间、峰值时间、调节时间、超调量，并指出</a:t>
            </a:r>
            <a:r>
              <a:rPr lang="en-US" altLang="zh-CN" sz="2400">
                <a:solidFill>
                  <a:srgbClr val="FFFF00"/>
                </a:solidFill>
                <a:latin typeface="+mn-ea"/>
                <a:ea typeface="+mn-ea"/>
              </a:rPr>
              <a:t>K</a:t>
            </a:r>
            <a:r>
              <a:rPr lang="zh-CN" altLang="en-US" sz="2400">
                <a:solidFill>
                  <a:srgbClr val="FFFF00"/>
                </a:solidFill>
                <a:latin typeface="+mn-ea"/>
                <a:ea typeface="+mn-ea"/>
              </a:rPr>
              <a:t>值变化对系统产生的影响。</a:t>
            </a:r>
          </a:p>
        </p:txBody>
      </p:sp>
      <p:graphicFrame>
        <p:nvGraphicFramePr>
          <p:cNvPr id="155654" name="Object 1"/>
          <p:cNvGraphicFramePr>
            <a:graphicFrameLocks noChangeAspect="1"/>
          </p:cNvGraphicFramePr>
          <p:nvPr>
            <p:extLst>
              <p:ext uri="{D42A27DB-BD31-4B8C-83A1-F6EECF244321}">
                <p14:modId xmlns:p14="http://schemas.microsoft.com/office/powerpoint/2010/main" val="3959901675"/>
              </p:ext>
            </p:extLst>
          </p:nvPr>
        </p:nvGraphicFramePr>
        <p:xfrm>
          <a:off x="1524000" y="5229225"/>
          <a:ext cx="6010275" cy="1247775"/>
        </p:xfrm>
        <a:graphic>
          <a:graphicData uri="http://schemas.openxmlformats.org/presentationml/2006/ole">
            <mc:AlternateContent xmlns:mc="http://schemas.openxmlformats.org/markup-compatibility/2006">
              <mc:Choice xmlns:v="urn:schemas-microsoft-com:vml" Requires="v">
                <p:oleObj spid="_x0000_s78854" r:id="rId5" imgW="6009524" imgH="1247619" progId="Paint.Picture">
                  <p:embed/>
                </p:oleObj>
              </mc:Choice>
              <mc:Fallback>
                <p:oleObj r:id="rId5" imgW="6009524" imgH="1247619" progId="Paint.Picture">
                  <p:embed/>
                  <p:pic>
                    <p:nvPicPr>
                      <p:cNvPr id="155654"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29225"/>
                        <a:ext cx="60102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5655" name="Group 8"/>
          <p:cNvGrpSpPr>
            <a:grpSpLocks/>
          </p:cNvGrpSpPr>
          <p:nvPr/>
        </p:nvGrpSpPr>
        <p:grpSpPr bwMode="auto">
          <a:xfrm>
            <a:off x="228600" y="3200400"/>
            <a:ext cx="8686800" cy="1668463"/>
            <a:chOff x="0" y="0"/>
            <a:chExt cx="5472" cy="1051"/>
          </a:xfrm>
        </p:grpSpPr>
        <p:sp>
          <p:nvSpPr>
            <p:cNvPr id="155656" name="Rectangle 9"/>
            <p:cNvSpPr>
              <a:spLocks noChangeArrowheads="1"/>
            </p:cNvSpPr>
            <p:nvPr/>
          </p:nvSpPr>
          <p:spPr bwMode="auto">
            <a:xfrm>
              <a:off x="0" y="0"/>
              <a:ext cx="5472" cy="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400" dirty="0">
                  <a:solidFill>
                    <a:srgbClr val="FFFF00"/>
                  </a:solidFill>
                  <a:latin typeface="+mn-ea"/>
                  <a:ea typeface="+mn-ea"/>
                </a:rPr>
                <a:t>补</a:t>
              </a:r>
              <a:r>
                <a:rPr lang="en-US" altLang="zh-CN" sz="2400" dirty="0">
                  <a:solidFill>
                    <a:srgbClr val="FFFF00"/>
                  </a:solidFill>
                  <a:latin typeface="+mn-ea"/>
                  <a:ea typeface="+mn-ea"/>
                </a:rPr>
                <a:t>7</a:t>
              </a:r>
              <a:r>
                <a:rPr lang="zh-CN" altLang="en-US" sz="2400" dirty="0">
                  <a:solidFill>
                    <a:srgbClr val="FFFF00"/>
                  </a:solidFill>
                  <a:latin typeface="+mn-ea"/>
                  <a:ea typeface="+mn-ea"/>
                </a:rPr>
                <a:t>、图</a:t>
              </a:r>
              <a:r>
                <a:rPr lang="en-US" altLang="zh-CN" sz="2400" dirty="0">
                  <a:solidFill>
                    <a:srgbClr val="FFFF00"/>
                  </a:solidFill>
                  <a:latin typeface="+mn-ea"/>
                  <a:ea typeface="+mn-ea"/>
                </a:rPr>
                <a:t>(a)</a:t>
              </a:r>
              <a:r>
                <a:rPr lang="zh-CN" altLang="en-US" sz="2400" dirty="0">
                  <a:solidFill>
                    <a:srgbClr val="FFFF00"/>
                  </a:solidFill>
                  <a:latin typeface="+mn-ea"/>
                  <a:ea typeface="+mn-ea"/>
                </a:rPr>
                <a:t>是一个卫星姿态控制系统原理图，图</a:t>
              </a:r>
              <a:r>
                <a:rPr lang="en-US" altLang="zh-CN" sz="2400" dirty="0">
                  <a:solidFill>
                    <a:srgbClr val="FFFF00"/>
                  </a:solidFill>
                  <a:latin typeface="+mn-ea"/>
                  <a:ea typeface="+mn-ea"/>
                </a:rPr>
                <a:t>(b)</a:t>
              </a:r>
              <a:r>
                <a:rPr lang="zh-CN" altLang="en-US" sz="2400" dirty="0">
                  <a:solidFill>
                    <a:srgbClr val="FFFF00"/>
                  </a:solidFill>
                  <a:latin typeface="+mn-ea"/>
                  <a:ea typeface="+mn-ea"/>
                </a:rPr>
                <a:t>所示是系统的方块图，其中             试确定微分时间常数的值，以使得阻尼比</a:t>
              </a:r>
              <a:r>
                <a:rPr lang="en-US" altLang="zh-CN" sz="2400" dirty="0">
                  <a:solidFill>
                    <a:srgbClr val="FFFF00"/>
                  </a:solidFill>
                  <a:latin typeface="+mn-ea"/>
                  <a:ea typeface="+mn-ea"/>
                </a:rPr>
                <a:t>z</a:t>
              </a:r>
              <a:r>
                <a:rPr lang="zh-CN" altLang="en-US" sz="2400" dirty="0">
                  <a:solidFill>
                    <a:srgbClr val="FFFF00"/>
                  </a:solidFill>
                  <a:latin typeface="+mn-ea"/>
                  <a:ea typeface="+mn-ea"/>
                </a:rPr>
                <a:t>是</a:t>
              </a:r>
              <a:r>
                <a:rPr lang="en-US" altLang="zh-CN" sz="2400" dirty="0">
                  <a:solidFill>
                    <a:srgbClr val="FFFF00"/>
                  </a:solidFill>
                  <a:latin typeface="+mn-ea"/>
                  <a:ea typeface="+mn-ea"/>
                </a:rPr>
                <a:t>0.707</a:t>
              </a:r>
              <a:r>
                <a:rPr lang="zh-CN" altLang="en-US" sz="2400" dirty="0">
                  <a:solidFill>
                    <a:srgbClr val="FFFF00"/>
                  </a:solidFill>
                  <a:latin typeface="+mn-ea"/>
                  <a:ea typeface="+mn-ea"/>
                </a:rPr>
                <a:t>。并计算超调量及上升时间和调节时间。</a:t>
              </a:r>
            </a:p>
          </p:txBody>
        </p:sp>
        <p:graphicFrame>
          <p:nvGraphicFramePr>
            <p:cNvPr id="155657" name="Object 9"/>
            <p:cNvGraphicFramePr>
              <a:graphicFrameLocks noChangeAspect="1"/>
            </p:cNvGraphicFramePr>
            <p:nvPr>
              <p:extLst>
                <p:ext uri="{D42A27DB-BD31-4B8C-83A1-F6EECF244321}">
                  <p14:modId xmlns:p14="http://schemas.microsoft.com/office/powerpoint/2010/main" val="4021597858"/>
                </p:ext>
              </p:extLst>
            </p:nvPr>
          </p:nvGraphicFramePr>
          <p:xfrm>
            <a:off x="1616" y="391"/>
            <a:ext cx="989" cy="450"/>
          </p:xfrm>
          <a:graphic>
            <a:graphicData uri="http://schemas.openxmlformats.org/presentationml/2006/ole">
              <mc:AlternateContent xmlns:mc="http://schemas.openxmlformats.org/markup-compatibility/2006">
                <mc:Choice xmlns:v="urn:schemas-microsoft-com:vml" Requires="v">
                  <p:oleObj spid="_x0000_s78855" name="Equation" r:id="rId7" imgW="1054080" imgH="393480" progId="Equation.DSMT4">
                    <p:embed/>
                  </p:oleObj>
                </mc:Choice>
                <mc:Fallback>
                  <p:oleObj name="Equation" r:id="rId7" imgW="1054080" imgH="393480" progId="Equation.DSMT4">
                    <p:embed/>
                    <p:pic>
                      <p:nvPicPr>
                        <p:cNvPr id="155657" name="Object 9"/>
                        <p:cNvPicPr>
                          <a:picLocks noChangeAspect="1" noChangeArrowheads="1"/>
                        </p:cNvPicPr>
                        <p:nvPr/>
                      </p:nvPicPr>
                      <p:blipFill>
                        <a:blip r:embed="rId8"/>
                        <a:srcRect/>
                        <a:stretch>
                          <a:fillRect/>
                        </a:stretch>
                      </p:blipFill>
                      <p:spPr bwMode="auto">
                        <a:xfrm>
                          <a:off x="1616" y="391"/>
                          <a:ext cx="989"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4018" name="Object 2">
            <a:extLst>
              <a:ext uri="{FF2B5EF4-FFF2-40B4-BE49-F238E27FC236}">
                <a16:creationId xmlns:a16="http://schemas.microsoft.com/office/drawing/2014/main" id="{2CEE55BB-2E0F-49BA-9A52-81E87851DFBE}"/>
              </a:ext>
            </a:extLst>
          </p:cNvPr>
          <p:cNvGraphicFramePr>
            <a:graphicFrameLocks noChangeAspect="1"/>
          </p:cNvGraphicFramePr>
          <p:nvPr/>
        </p:nvGraphicFramePr>
        <p:xfrm>
          <a:off x="990600" y="911225"/>
          <a:ext cx="7391400" cy="5680075"/>
        </p:xfrm>
        <a:graphic>
          <a:graphicData uri="http://schemas.openxmlformats.org/presentationml/2006/ole">
            <mc:AlternateContent xmlns:mc="http://schemas.openxmlformats.org/markup-compatibility/2006">
              <mc:Choice xmlns:v="urn:schemas-microsoft-com:vml" Requires="v">
                <p:oleObj spid="_x0000_s13360" name="BMP 图象" r:id="rId4" imgW="4772691" imgH="3666667" progId="Paint.Picture">
                  <p:embed/>
                </p:oleObj>
              </mc:Choice>
              <mc:Fallback>
                <p:oleObj name="BMP 图象" r:id="rId4" imgW="4772691" imgH="3666667"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1225"/>
                        <a:ext cx="7391400" cy="568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19" name="Line 3">
            <a:extLst>
              <a:ext uri="{FF2B5EF4-FFF2-40B4-BE49-F238E27FC236}">
                <a16:creationId xmlns:a16="http://schemas.microsoft.com/office/drawing/2014/main" id="{9A2C4F4E-A8BA-4A21-95F3-8F104506A7A1}"/>
              </a:ext>
            </a:extLst>
          </p:cNvPr>
          <p:cNvSpPr>
            <a:spLocks noChangeShapeType="1"/>
          </p:cNvSpPr>
          <p:nvPr/>
        </p:nvSpPr>
        <p:spPr bwMode="auto">
          <a:xfrm>
            <a:off x="1828800" y="5562600"/>
            <a:ext cx="0" cy="457200"/>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0" name="Line 4">
            <a:extLst>
              <a:ext uri="{FF2B5EF4-FFF2-40B4-BE49-F238E27FC236}">
                <a16:creationId xmlns:a16="http://schemas.microsoft.com/office/drawing/2014/main" id="{8EBA63F8-B49F-41A3-B436-E747D7654F99}"/>
              </a:ext>
            </a:extLst>
          </p:cNvPr>
          <p:cNvSpPr>
            <a:spLocks noChangeShapeType="1"/>
          </p:cNvSpPr>
          <p:nvPr/>
        </p:nvSpPr>
        <p:spPr bwMode="auto">
          <a:xfrm>
            <a:off x="1676400" y="1724025"/>
            <a:ext cx="2362200" cy="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1" name="Line 5">
            <a:extLst>
              <a:ext uri="{FF2B5EF4-FFF2-40B4-BE49-F238E27FC236}">
                <a16:creationId xmlns:a16="http://schemas.microsoft.com/office/drawing/2014/main" id="{19317F29-FD28-4DEF-A5B4-AFE43CDDB819}"/>
              </a:ext>
            </a:extLst>
          </p:cNvPr>
          <p:cNvSpPr>
            <a:spLocks noChangeShapeType="1"/>
          </p:cNvSpPr>
          <p:nvPr/>
        </p:nvSpPr>
        <p:spPr bwMode="auto">
          <a:xfrm>
            <a:off x="4038600" y="1752600"/>
            <a:ext cx="0" cy="4267200"/>
          </a:xfrm>
          <a:prstGeom prst="line">
            <a:avLst/>
          </a:prstGeom>
          <a:noFill/>
          <a:ln w="317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2" name="Line 6">
            <a:extLst>
              <a:ext uri="{FF2B5EF4-FFF2-40B4-BE49-F238E27FC236}">
                <a16:creationId xmlns:a16="http://schemas.microsoft.com/office/drawing/2014/main" id="{768E8FB1-3595-4DF9-B3FC-A3BF53952EEB}"/>
              </a:ext>
            </a:extLst>
          </p:cNvPr>
          <p:cNvSpPr>
            <a:spLocks noChangeShapeType="1"/>
          </p:cNvSpPr>
          <p:nvPr/>
        </p:nvSpPr>
        <p:spPr bwMode="auto">
          <a:xfrm>
            <a:off x="1828800" y="5791200"/>
            <a:ext cx="2246313" cy="0"/>
          </a:xfrm>
          <a:prstGeom prst="line">
            <a:avLst/>
          </a:prstGeom>
          <a:noFill/>
          <a:ln w="31750">
            <a:solidFill>
              <a:srgbClr val="00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3" name="Text Box 7">
            <a:extLst>
              <a:ext uri="{FF2B5EF4-FFF2-40B4-BE49-F238E27FC236}">
                <a16:creationId xmlns:a16="http://schemas.microsoft.com/office/drawing/2014/main" id="{22A52691-FE1C-4ED2-A972-9EEB9B564819}"/>
              </a:ext>
            </a:extLst>
          </p:cNvPr>
          <p:cNvSpPr txBox="1">
            <a:spLocks noChangeArrowheads="1"/>
          </p:cNvSpPr>
          <p:nvPr/>
        </p:nvSpPr>
        <p:spPr bwMode="auto">
          <a:xfrm>
            <a:off x="2205038" y="52863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b="1">
                <a:solidFill>
                  <a:schemeClr val="bg2"/>
                </a:solidFill>
              </a:rPr>
              <a:t>上升时间</a:t>
            </a:r>
            <a:r>
              <a:rPr kumimoji="1" lang="en-US" altLang="zh-CN" sz="2400" b="1">
                <a:solidFill>
                  <a:schemeClr val="bg2"/>
                </a:solidFill>
              </a:rPr>
              <a:t>t</a:t>
            </a:r>
            <a:r>
              <a:rPr kumimoji="1" lang="en-US" altLang="zh-CN" sz="2400" b="1" baseline="-25000">
                <a:solidFill>
                  <a:schemeClr val="bg2"/>
                </a:solidFill>
              </a:rPr>
              <a:t>r</a:t>
            </a:r>
            <a:endParaRPr kumimoji="1" lang="en-US" altLang="zh-CN" sz="2400" b="1">
              <a:solidFill>
                <a:schemeClr val="bg2"/>
              </a:solidFill>
            </a:endParaRPr>
          </a:p>
        </p:txBody>
      </p:sp>
      <p:sp>
        <p:nvSpPr>
          <p:cNvPr id="214024" name="Line 8">
            <a:extLst>
              <a:ext uri="{FF2B5EF4-FFF2-40B4-BE49-F238E27FC236}">
                <a16:creationId xmlns:a16="http://schemas.microsoft.com/office/drawing/2014/main" id="{15776BAD-771F-4A42-B8CE-5E4011BCE2FB}"/>
              </a:ext>
            </a:extLst>
          </p:cNvPr>
          <p:cNvSpPr>
            <a:spLocks noChangeShapeType="1"/>
          </p:cNvSpPr>
          <p:nvPr/>
        </p:nvSpPr>
        <p:spPr bwMode="auto">
          <a:xfrm>
            <a:off x="1676400" y="1476375"/>
            <a:ext cx="3203575" cy="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5" name="Line 9">
            <a:extLst>
              <a:ext uri="{FF2B5EF4-FFF2-40B4-BE49-F238E27FC236}">
                <a16:creationId xmlns:a16="http://schemas.microsoft.com/office/drawing/2014/main" id="{B47FE3E7-1E81-41B3-81D6-EF9D2669FF35}"/>
              </a:ext>
            </a:extLst>
          </p:cNvPr>
          <p:cNvSpPr>
            <a:spLocks noChangeShapeType="1"/>
          </p:cNvSpPr>
          <p:nvPr/>
        </p:nvSpPr>
        <p:spPr bwMode="auto">
          <a:xfrm>
            <a:off x="4876800" y="1447800"/>
            <a:ext cx="0" cy="4572000"/>
          </a:xfrm>
          <a:prstGeom prst="line">
            <a:avLst/>
          </a:prstGeom>
          <a:noFill/>
          <a:ln w="317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6" name="Line 10">
            <a:extLst>
              <a:ext uri="{FF2B5EF4-FFF2-40B4-BE49-F238E27FC236}">
                <a16:creationId xmlns:a16="http://schemas.microsoft.com/office/drawing/2014/main" id="{77620155-7E12-4FE3-BBC8-4E5B0014549C}"/>
              </a:ext>
            </a:extLst>
          </p:cNvPr>
          <p:cNvSpPr>
            <a:spLocks noChangeShapeType="1"/>
          </p:cNvSpPr>
          <p:nvPr/>
        </p:nvSpPr>
        <p:spPr bwMode="auto">
          <a:xfrm>
            <a:off x="1676400" y="4876800"/>
            <a:ext cx="3200400" cy="0"/>
          </a:xfrm>
          <a:prstGeom prst="line">
            <a:avLst/>
          </a:prstGeom>
          <a:noFill/>
          <a:ln w="31750">
            <a:solidFill>
              <a:schemeClr val="bg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027" name="Text Box 11">
            <a:extLst>
              <a:ext uri="{FF2B5EF4-FFF2-40B4-BE49-F238E27FC236}">
                <a16:creationId xmlns:a16="http://schemas.microsoft.com/office/drawing/2014/main" id="{C712E776-26F0-49B1-ACDA-5E9822856677}"/>
              </a:ext>
            </a:extLst>
          </p:cNvPr>
          <p:cNvSpPr txBox="1">
            <a:spLocks noChangeArrowheads="1"/>
          </p:cNvSpPr>
          <p:nvPr/>
        </p:nvSpPr>
        <p:spPr bwMode="auto">
          <a:xfrm>
            <a:off x="2362200" y="43719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b="1">
                <a:solidFill>
                  <a:schemeClr val="bg2"/>
                </a:solidFill>
              </a:rPr>
              <a:t>调节时间 </a:t>
            </a:r>
            <a:r>
              <a:rPr kumimoji="1" lang="en-US" altLang="zh-CN" sz="2400" b="1">
                <a:solidFill>
                  <a:schemeClr val="bg2"/>
                </a:solidFill>
              </a:rPr>
              <a:t>t</a:t>
            </a:r>
            <a:r>
              <a:rPr kumimoji="1" lang="en-US" altLang="zh-CN" sz="2400" b="1" baseline="-25000">
                <a:solidFill>
                  <a:schemeClr val="bg2"/>
                </a:solidFill>
              </a:rPr>
              <a:t>s</a:t>
            </a:r>
            <a:endParaRPr kumimoji="1" lang="en-US" altLang="zh-CN" sz="2400" b="1">
              <a:solidFill>
                <a:schemeClr val="bg2"/>
              </a:solidFill>
            </a:endParaRPr>
          </a:p>
        </p:txBody>
      </p:sp>
      <p:sp>
        <p:nvSpPr>
          <p:cNvPr id="214028" name="Rectangle 12">
            <a:extLst>
              <a:ext uri="{FF2B5EF4-FFF2-40B4-BE49-F238E27FC236}">
                <a16:creationId xmlns:a16="http://schemas.microsoft.com/office/drawing/2014/main" id="{ADDBB82D-784D-4C23-B9BC-3D82791C4C9F}"/>
              </a:ext>
            </a:extLst>
          </p:cNvPr>
          <p:cNvSpPr>
            <a:spLocks noGrp="1" noChangeArrowheads="1"/>
          </p:cNvSpPr>
          <p:nvPr>
            <p:ph type="title" idx="4294967295"/>
          </p:nvPr>
        </p:nvSpPr>
        <p:spPr>
          <a:xfrm>
            <a:off x="685800" y="152400"/>
            <a:ext cx="7772400" cy="609600"/>
          </a:xfrm>
        </p:spPr>
        <p:txBody>
          <a:bodyPr/>
          <a:lstStyle/>
          <a:p>
            <a:pPr eaLnBrk="1" hangingPunct="1"/>
            <a:r>
              <a:rPr lang="zh-CN" altLang="en-US" b="1">
                <a:solidFill>
                  <a:schemeClr val="tx1"/>
                </a:solidFill>
              </a:rPr>
              <a:t>动态性能指标定义</a:t>
            </a:r>
            <a:r>
              <a:rPr lang="en-US" altLang="zh-CN" b="1">
                <a:solidFill>
                  <a:schemeClr val="tx1"/>
                </a:solidFill>
              </a:rPr>
              <a:t>2</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blinds(vertical)">
                                      <p:cBhvr>
                                        <p:cTn id="7" dur="500"/>
                                        <p:tgtEl>
                                          <p:spTgt spid="214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14018"/>
                                        </p:tgtEl>
                                        <p:attrNameLst>
                                          <p:attrName>style.visibility</p:attrName>
                                        </p:attrNameLst>
                                      </p:cBhvr>
                                      <p:to>
                                        <p:strVal val="visible"/>
                                      </p:to>
                                    </p:set>
                                    <p:animEffect transition="in" filter="blinds(vertical)">
                                      <p:cBhvr>
                                        <p:cTn id="12" dur="500"/>
                                        <p:tgtEl>
                                          <p:spTgt spid="2140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14019"/>
                                        </p:tgtEl>
                                        <p:attrNameLst>
                                          <p:attrName>style.visibility</p:attrName>
                                        </p:attrNameLst>
                                      </p:cBhvr>
                                      <p:to>
                                        <p:strVal val="visible"/>
                                      </p:to>
                                    </p:set>
                                    <p:anim calcmode="lin" valueType="num">
                                      <p:cBhvr additive="base">
                                        <p:cTn id="17" dur="500" fill="hold"/>
                                        <p:tgtEl>
                                          <p:spTgt spid="214019"/>
                                        </p:tgtEl>
                                        <p:attrNameLst>
                                          <p:attrName>ppt_x</p:attrName>
                                        </p:attrNameLst>
                                      </p:cBhvr>
                                      <p:tavLst>
                                        <p:tav tm="0">
                                          <p:val>
                                            <p:strVal val="1+#ppt_w/2"/>
                                          </p:val>
                                        </p:tav>
                                        <p:tav tm="100000">
                                          <p:val>
                                            <p:strVal val="#ppt_x"/>
                                          </p:val>
                                        </p:tav>
                                      </p:tavLst>
                                    </p:anim>
                                    <p:anim calcmode="lin" valueType="num">
                                      <p:cBhvr additive="base">
                                        <p:cTn id="1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14020"/>
                                        </p:tgtEl>
                                        <p:attrNameLst>
                                          <p:attrName>style.visibility</p:attrName>
                                        </p:attrNameLst>
                                      </p:cBhvr>
                                      <p:to>
                                        <p:strVal val="visible"/>
                                      </p:to>
                                    </p:set>
                                    <p:animEffect transition="in" filter="slide(fromLeft)">
                                      <p:cBhvr>
                                        <p:cTn id="23" dur="500"/>
                                        <p:tgtEl>
                                          <p:spTgt spid="214020"/>
                                        </p:tgtEl>
                                      </p:cBhvr>
                                    </p:animEffect>
                                  </p:childTnLst>
                                </p:cTn>
                              </p:par>
                            </p:childTnLst>
                          </p:cTn>
                        </p:par>
                        <p:par>
                          <p:cTn id="24" fill="hold" nodeType="afterGroup">
                            <p:stCondLst>
                              <p:cond delay="500"/>
                            </p:stCondLst>
                            <p:childTnLst>
                              <p:par>
                                <p:cTn id="25" presetID="12" presetClass="entr" presetSubtype="1" fill="hold" nodeType="afterEffect">
                                  <p:stCondLst>
                                    <p:cond delay="2000"/>
                                  </p:stCondLst>
                                  <p:childTnLst>
                                    <p:set>
                                      <p:cBhvr>
                                        <p:cTn id="26" dur="1" fill="hold">
                                          <p:stCondLst>
                                            <p:cond delay="0"/>
                                          </p:stCondLst>
                                        </p:cTn>
                                        <p:tgtEl>
                                          <p:spTgt spid="214021"/>
                                        </p:tgtEl>
                                        <p:attrNameLst>
                                          <p:attrName>style.visibility</p:attrName>
                                        </p:attrNameLst>
                                      </p:cBhvr>
                                      <p:to>
                                        <p:strVal val="visible"/>
                                      </p:to>
                                    </p:set>
                                    <p:animEffect transition="in" filter="slide(fromTop)">
                                      <p:cBhvr>
                                        <p:cTn id="27" dur="500"/>
                                        <p:tgtEl>
                                          <p:spTgt spid="214021"/>
                                        </p:tgtEl>
                                      </p:cBhvr>
                                    </p:animEffect>
                                  </p:childTnLst>
                                </p:cTn>
                              </p:par>
                            </p:childTnLst>
                          </p:cTn>
                        </p:par>
                        <p:par>
                          <p:cTn id="28" fill="hold" nodeType="afterGroup">
                            <p:stCondLst>
                              <p:cond delay="3000"/>
                            </p:stCondLst>
                            <p:childTnLst>
                              <p:par>
                                <p:cTn id="29" presetID="16" presetClass="entr" presetSubtype="37" fill="hold" nodeType="afterEffect">
                                  <p:stCondLst>
                                    <p:cond delay="3000"/>
                                  </p:stCondLst>
                                  <p:childTnLst>
                                    <p:set>
                                      <p:cBhvr>
                                        <p:cTn id="30" dur="1" fill="hold">
                                          <p:stCondLst>
                                            <p:cond delay="0"/>
                                          </p:stCondLst>
                                        </p:cTn>
                                        <p:tgtEl>
                                          <p:spTgt spid="214022"/>
                                        </p:tgtEl>
                                        <p:attrNameLst>
                                          <p:attrName>style.visibility</p:attrName>
                                        </p:attrNameLst>
                                      </p:cBhvr>
                                      <p:to>
                                        <p:strVal val="visible"/>
                                      </p:to>
                                    </p:set>
                                    <p:animEffect transition="in" filter="barn(outVertical)">
                                      <p:cBhvr>
                                        <p:cTn id="31" dur="500"/>
                                        <p:tgtEl>
                                          <p:spTgt spid="214022"/>
                                        </p:tgtEl>
                                      </p:cBhvr>
                                    </p:animEffect>
                                  </p:childTnLst>
                                </p:cTn>
                              </p:par>
                            </p:childTnLst>
                          </p:cTn>
                        </p:par>
                        <p:par>
                          <p:cTn id="32" fill="hold" nodeType="afterGroup">
                            <p:stCondLst>
                              <p:cond delay="6500"/>
                            </p:stCondLst>
                            <p:childTnLst>
                              <p:par>
                                <p:cTn id="33" presetID="2" presetClass="entr" presetSubtype="2" fill="hold" grpId="0" nodeType="afterEffect">
                                  <p:stCondLst>
                                    <p:cond delay="3000"/>
                                  </p:stCondLst>
                                  <p:childTnLst>
                                    <p:set>
                                      <p:cBhvr>
                                        <p:cTn id="34" dur="1" fill="hold">
                                          <p:stCondLst>
                                            <p:cond delay="0"/>
                                          </p:stCondLst>
                                        </p:cTn>
                                        <p:tgtEl>
                                          <p:spTgt spid="214023"/>
                                        </p:tgtEl>
                                        <p:attrNameLst>
                                          <p:attrName>style.visibility</p:attrName>
                                        </p:attrNameLst>
                                      </p:cBhvr>
                                      <p:to>
                                        <p:strVal val="visible"/>
                                      </p:to>
                                    </p:set>
                                    <p:anim calcmode="lin" valueType="num">
                                      <p:cBhvr additive="base">
                                        <p:cTn id="35" dur="500" fill="hold"/>
                                        <p:tgtEl>
                                          <p:spTgt spid="214023"/>
                                        </p:tgtEl>
                                        <p:attrNameLst>
                                          <p:attrName>ppt_x</p:attrName>
                                        </p:attrNameLst>
                                      </p:cBhvr>
                                      <p:tavLst>
                                        <p:tav tm="0">
                                          <p:val>
                                            <p:strVal val="1+#ppt_w/2"/>
                                          </p:val>
                                        </p:tav>
                                        <p:tav tm="100000">
                                          <p:val>
                                            <p:strVal val="#ppt_x"/>
                                          </p:val>
                                        </p:tav>
                                      </p:tavLst>
                                    </p:anim>
                                    <p:anim calcmode="lin" valueType="num">
                                      <p:cBhvr additive="base">
                                        <p:cTn id="36" dur="500" fill="hold"/>
                                        <p:tgtEl>
                                          <p:spTgt spid="2140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214024"/>
                                        </p:tgtEl>
                                        <p:attrNameLst>
                                          <p:attrName>style.visibility</p:attrName>
                                        </p:attrNameLst>
                                      </p:cBhvr>
                                      <p:to>
                                        <p:strVal val="visible"/>
                                      </p:to>
                                    </p:set>
                                    <p:animEffect transition="in" filter="slide(fromLeft)">
                                      <p:cBhvr>
                                        <p:cTn id="41" dur="500"/>
                                        <p:tgtEl>
                                          <p:spTgt spid="214024"/>
                                        </p:tgtEl>
                                      </p:cBhvr>
                                    </p:animEffect>
                                  </p:childTnLst>
                                </p:cTn>
                              </p:par>
                            </p:childTnLst>
                          </p:cTn>
                        </p:par>
                        <p:par>
                          <p:cTn id="42" fill="hold" nodeType="afterGroup">
                            <p:stCondLst>
                              <p:cond delay="500"/>
                            </p:stCondLst>
                            <p:childTnLst>
                              <p:par>
                                <p:cTn id="43" presetID="12" presetClass="entr" presetSubtype="1" fill="hold" nodeType="afterEffect">
                                  <p:stCondLst>
                                    <p:cond delay="3000"/>
                                  </p:stCondLst>
                                  <p:childTnLst>
                                    <p:set>
                                      <p:cBhvr>
                                        <p:cTn id="44" dur="1" fill="hold">
                                          <p:stCondLst>
                                            <p:cond delay="0"/>
                                          </p:stCondLst>
                                        </p:cTn>
                                        <p:tgtEl>
                                          <p:spTgt spid="214025"/>
                                        </p:tgtEl>
                                        <p:attrNameLst>
                                          <p:attrName>style.visibility</p:attrName>
                                        </p:attrNameLst>
                                      </p:cBhvr>
                                      <p:to>
                                        <p:strVal val="visible"/>
                                      </p:to>
                                    </p:set>
                                    <p:animEffect transition="in" filter="slide(fromTop)">
                                      <p:cBhvr>
                                        <p:cTn id="45" dur="500"/>
                                        <p:tgtEl>
                                          <p:spTgt spid="214025"/>
                                        </p:tgtEl>
                                      </p:cBhvr>
                                    </p:animEffect>
                                  </p:childTnLst>
                                </p:cTn>
                              </p:par>
                            </p:childTnLst>
                          </p:cTn>
                        </p:par>
                        <p:par>
                          <p:cTn id="46" fill="hold" nodeType="afterGroup">
                            <p:stCondLst>
                              <p:cond delay="4000"/>
                            </p:stCondLst>
                            <p:childTnLst>
                              <p:par>
                                <p:cTn id="47" presetID="16" presetClass="entr" presetSubtype="37" fill="hold" nodeType="afterEffect">
                                  <p:stCondLst>
                                    <p:cond delay="3000"/>
                                  </p:stCondLst>
                                  <p:childTnLst>
                                    <p:set>
                                      <p:cBhvr>
                                        <p:cTn id="48" dur="1" fill="hold">
                                          <p:stCondLst>
                                            <p:cond delay="0"/>
                                          </p:stCondLst>
                                        </p:cTn>
                                        <p:tgtEl>
                                          <p:spTgt spid="214026"/>
                                        </p:tgtEl>
                                        <p:attrNameLst>
                                          <p:attrName>style.visibility</p:attrName>
                                        </p:attrNameLst>
                                      </p:cBhvr>
                                      <p:to>
                                        <p:strVal val="visible"/>
                                      </p:to>
                                    </p:set>
                                    <p:animEffect transition="in" filter="barn(outVertical)">
                                      <p:cBhvr>
                                        <p:cTn id="49" dur="500"/>
                                        <p:tgtEl>
                                          <p:spTgt spid="214026"/>
                                        </p:tgtEl>
                                      </p:cBhvr>
                                    </p:animEffect>
                                  </p:childTnLst>
                                </p:cTn>
                              </p:par>
                            </p:childTnLst>
                          </p:cTn>
                        </p:par>
                        <p:par>
                          <p:cTn id="50" fill="hold" nodeType="afterGroup">
                            <p:stCondLst>
                              <p:cond delay="7500"/>
                            </p:stCondLst>
                            <p:childTnLst>
                              <p:par>
                                <p:cTn id="51" presetID="2" presetClass="entr" presetSubtype="1" fill="hold" grpId="0" nodeType="afterEffect">
                                  <p:stCondLst>
                                    <p:cond delay="3000"/>
                                  </p:stCondLst>
                                  <p:childTnLst>
                                    <p:set>
                                      <p:cBhvr>
                                        <p:cTn id="52" dur="1" fill="hold">
                                          <p:stCondLst>
                                            <p:cond delay="0"/>
                                          </p:stCondLst>
                                        </p:cTn>
                                        <p:tgtEl>
                                          <p:spTgt spid="214027"/>
                                        </p:tgtEl>
                                        <p:attrNameLst>
                                          <p:attrName>style.visibility</p:attrName>
                                        </p:attrNameLst>
                                      </p:cBhvr>
                                      <p:to>
                                        <p:strVal val="visible"/>
                                      </p:to>
                                    </p:set>
                                    <p:anim calcmode="lin" valueType="num">
                                      <p:cBhvr additive="base">
                                        <p:cTn id="53" dur="500" fill="hold"/>
                                        <p:tgtEl>
                                          <p:spTgt spid="214027"/>
                                        </p:tgtEl>
                                        <p:attrNameLst>
                                          <p:attrName>ppt_x</p:attrName>
                                        </p:attrNameLst>
                                      </p:cBhvr>
                                      <p:tavLst>
                                        <p:tav tm="0">
                                          <p:val>
                                            <p:strVal val="#ppt_x"/>
                                          </p:val>
                                        </p:tav>
                                        <p:tav tm="100000">
                                          <p:val>
                                            <p:strVal val="#ppt_x"/>
                                          </p:val>
                                        </p:tav>
                                      </p:tavLst>
                                    </p:anim>
                                    <p:anim calcmode="lin" valueType="num">
                                      <p:cBhvr additive="base">
                                        <p:cTn id="54" dur="500" fill="hold"/>
                                        <p:tgtEl>
                                          <p:spTgt spid="2140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utoUpdateAnimBg="0"/>
      <p:bldP spid="214027" grpId="0" autoUpdateAnimBg="0"/>
      <p:bldP spid="21402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5042" name="Object 2">
            <a:extLst>
              <a:ext uri="{FF2B5EF4-FFF2-40B4-BE49-F238E27FC236}">
                <a16:creationId xmlns:a16="http://schemas.microsoft.com/office/drawing/2014/main" id="{60672776-A06F-4B6C-AFE1-395608DC2A33}"/>
              </a:ext>
            </a:extLst>
          </p:cNvPr>
          <p:cNvGraphicFramePr>
            <a:graphicFrameLocks noChangeAspect="1"/>
          </p:cNvGraphicFramePr>
          <p:nvPr/>
        </p:nvGraphicFramePr>
        <p:xfrm>
          <a:off x="914400" y="914400"/>
          <a:ext cx="7543800" cy="5727700"/>
        </p:xfrm>
        <a:graphic>
          <a:graphicData uri="http://schemas.openxmlformats.org/presentationml/2006/ole">
            <mc:AlternateContent xmlns:mc="http://schemas.openxmlformats.org/markup-compatibility/2006">
              <mc:Choice xmlns:v="urn:schemas-microsoft-com:vml" Requires="v">
                <p:oleObj spid="_x0000_s14392" name="BMP 图象" r:id="rId4" imgW="4866667" imgH="3696216" progId="Paint.Picture">
                  <p:embed/>
                </p:oleObj>
              </mc:Choice>
              <mc:Fallback>
                <p:oleObj name="BMP 图象" r:id="rId4" imgW="4866667" imgH="3696216"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914400"/>
                        <a:ext cx="75438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3" name="Line 3">
            <a:extLst>
              <a:ext uri="{FF2B5EF4-FFF2-40B4-BE49-F238E27FC236}">
                <a16:creationId xmlns:a16="http://schemas.microsoft.com/office/drawing/2014/main" id="{67EB3251-A78B-48B7-8322-E15DCDA7578D}"/>
              </a:ext>
            </a:extLst>
          </p:cNvPr>
          <p:cNvSpPr>
            <a:spLocks noChangeShapeType="1"/>
          </p:cNvSpPr>
          <p:nvPr/>
        </p:nvSpPr>
        <p:spPr bwMode="auto">
          <a:xfrm>
            <a:off x="2257425" y="2719388"/>
            <a:ext cx="0" cy="3352800"/>
          </a:xfrm>
          <a:prstGeom prst="line">
            <a:avLst/>
          </a:prstGeom>
          <a:noFill/>
          <a:ln w="254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4" name="Text Box 4">
            <a:extLst>
              <a:ext uri="{FF2B5EF4-FFF2-40B4-BE49-F238E27FC236}">
                <a16:creationId xmlns:a16="http://schemas.microsoft.com/office/drawing/2014/main" id="{788A6FC7-15D3-46E3-B61C-E9150204B92F}"/>
              </a:ext>
            </a:extLst>
          </p:cNvPr>
          <p:cNvSpPr txBox="1">
            <a:spLocks noChangeArrowheads="1"/>
          </p:cNvSpPr>
          <p:nvPr/>
        </p:nvSpPr>
        <p:spPr bwMode="auto">
          <a:xfrm>
            <a:off x="2105025" y="5915025"/>
            <a:ext cx="48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hlink"/>
                </a:solidFill>
              </a:rPr>
              <a:t>t</a:t>
            </a:r>
            <a:r>
              <a:rPr kumimoji="1" lang="en-US" altLang="zh-CN" sz="2800" b="1" baseline="-25000">
                <a:solidFill>
                  <a:schemeClr val="hlink"/>
                </a:solidFill>
              </a:rPr>
              <a:t>r</a:t>
            </a:r>
            <a:endParaRPr kumimoji="1" lang="en-US" altLang="zh-CN" sz="2800" b="1">
              <a:solidFill>
                <a:schemeClr val="hlink"/>
              </a:solidFill>
            </a:endParaRPr>
          </a:p>
        </p:txBody>
      </p:sp>
      <p:sp>
        <p:nvSpPr>
          <p:cNvPr id="215045" name="Line 5">
            <a:extLst>
              <a:ext uri="{FF2B5EF4-FFF2-40B4-BE49-F238E27FC236}">
                <a16:creationId xmlns:a16="http://schemas.microsoft.com/office/drawing/2014/main" id="{8321022E-D9D2-43CF-B663-EDE65E18EB1E}"/>
              </a:ext>
            </a:extLst>
          </p:cNvPr>
          <p:cNvSpPr>
            <a:spLocks noChangeShapeType="1"/>
          </p:cNvSpPr>
          <p:nvPr/>
        </p:nvSpPr>
        <p:spPr bwMode="auto">
          <a:xfrm>
            <a:off x="3048000" y="1824038"/>
            <a:ext cx="0" cy="4267200"/>
          </a:xfrm>
          <a:prstGeom prst="line">
            <a:avLst/>
          </a:prstGeom>
          <a:noFill/>
          <a:ln w="254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6" name="Text Box 6">
            <a:extLst>
              <a:ext uri="{FF2B5EF4-FFF2-40B4-BE49-F238E27FC236}">
                <a16:creationId xmlns:a16="http://schemas.microsoft.com/office/drawing/2014/main" id="{50AF70BC-D1E8-4881-967D-8EA393821D7B}"/>
              </a:ext>
            </a:extLst>
          </p:cNvPr>
          <p:cNvSpPr txBox="1">
            <a:spLocks noChangeArrowheads="1"/>
          </p:cNvSpPr>
          <p:nvPr/>
        </p:nvSpPr>
        <p:spPr bwMode="auto">
          <a:xfrm>
            <a:off x="2862263" y="5915025"/>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t</a:t>
            </a:r>
            <a:r>
              <a:rPr kumimoji="1" lang="en-US" altLang="zh-CN" sz="2800" b="1" baseline="-25000">
                <a:solidFill>
                  <a:srgbClr val="FF0000"/>
                </a:solidFill>
              </a:rPr>
              <a:t>p</a:t>
            </a:r>
            <a:endParaRPr kumimoji="1" lang="en-US" altLang="zh-CN" sz="2800" b="1">
              <a:solidFill>
                <a:srgbClr val="FF0000"/>
              </a:solidFill>
            </a:endParaRPr>
          </a:p>
        </p:txBody>
      </p:sp>
      <p:sp>
        <p:nvSpPr>
          <p:cNvPr id="215047" name="Line 7">
            <a:extLst>
              <a:ext uri="{FF2B5EF4-FFF2-40B4-BE49-F238E27FC236}">
                <a16:creationId xmlns:a16="http://schemas.microsoft.com/office/drawing/2014/main" id="{F0173777-2486-4E16-A31B-57C04A12BF42}"/>
              </a:ext>
            </a:extLst>
          </p:cNvPr>
          <p:cNvSpPr>
            <a:spLocks noChangeShapeType="1"/>
          </p:cNvSpPr>
          <p:nvPr/>
        </p:nvSpPr>
        <p:spPr bwMode="auto">
          <a:xfrm>
            <a:off x="3048000" y="1843088"/>
            <a:ext cx="0" cy="871537"/>
          </a:xfrm>
          <a:prstGeom prst="line">
            <a:avLst/>
          </a:prstGeom>
          <a:noFill/>
          <a:ln w="31750">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8" name="Line 8">
            <a:extLst>
              <a:ext uri="{FF2B5EF4-FFF2-40B4-BE49-F238E27FC236}">
                <a16:creationId xmlns:a16="http://schemas.microsoft.com/office/drawing/2014/main" id="{B1D97AE8-B7A0-452F-8FC7-9C58CE081057}"/>
              </a:ext>
            </a:extLst>
          </p:cNvPr>
          <p:cNvSpPr>
            <a:spLocks noChangeShapeType="1"/>
          </p:cNvSpPr>
          <p:nvPr/>
        </p:nvSpPr>
        <p:spPr bwMode="auto">
          <a:xfrm>
            <a:off x="3048000" y="2662238"/>
            <a:ext cx="0" cy="3429000"/>
          </a:xfrm>
          <a:prstGeom prst="line">
            <a:avLst/>
          </a:prstGeom>
          <a:noFill/>
          <a:ln w="317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9" name="Text Box 9">
            <a:extLst>
              <a:ext uri="{FF2B5EF4-FFF2-40B4-BE49-F238E27FC236}">
                <a16:creationId xmlns:a16="http://schemas.microsoft.com/office/drawing/2014/main" id="{B3F0F93B-089A-45F1-9EA2-0477C520B956}"/>
              </a:ext>
            </a:extLst>
          </p:cNvPr>
          <p:cNvSpPr txBox="1">
            <a:spLocks noChangeArrowheads="1"/>
          </p:cNvSpPr>
          <p:nvPr/>
        </p:nvSpPr>
        <p:spPr bwMode="auto">
          <a:xfrm>
            <a:off x="3086100" y="1928813"/>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990099"/>
                </a:solidFill>
              </a:rPr>
              <a:t>A</a:t>
            </a:r>
          </a:p>
        </p:txBody>
      </p:sp>
      <p:sp>
        <p:nvSpPr>
          <p:cNvPr id="215050" name="Text Box 10">
            <a:extLst>
              <a:ext uri="{FF2B5EF4-FFF2-40B4-BE49-F238E27FC236}">
                <a16:creationId xmlns:a16="http://schemas.microsoft.com/office/drawing/2014/main" id="{11A30889-41BA-4BF3-B7E0-9CE67774E5D8}"/>
              </a:ext>
            </a:extLst>
          </p:cNvPr>
          <p:cNvSpPr txBox="1">
            <a:spLocks noChangeArrowheads="1"/>
          </p:cNvSpPr>
          <p:nvPr/>
        </p:nvSpPr>
        <p:spPr bwMode="auto">
          <a:xfrm>
            <a:off x="3124200" y="40386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B</a:t>
            </a:r>
          </a:p>
        </p:txBody>
      </p:sp>
      <p:grpSp>
        <p:nvGrpSpPr>
          <p:cNvPr id="215051" name="Group 11">
            <a:extLst>
              <a:ext uri="{FF2B5EF4-FFF2-40B4-BE49-F238E27FC236}">
                <a16:creationId xmlns:a16="http://schemas.microsoft.com/office/drawing/2014/main" id="{D92FE67C-66AE-4441-9B1E-588D5AD3EE58}"/>
              </a:ext>
            </a:extLst>
          </p:cNvPr>
          <p:cNvGrpSpPr>
            <a:grpSpLocks/>
          </p:cNvGrpSpPr>
          <p:nvPr/>
        </p:nvGrpSpPr>
        <p:grpSpPr bwMode="auto">
          <a:xfrm>
            <a:off x="4114800" y="1295400"/>
            <a:ext cx="2819400" cy="885825"/>
            <a:chOff x="2592" y="816"/>
            <a:chExt cx="1776" cy="558"/>
          </a:xfrm>
        </p:grpSpPr>
        <p:sp>
          <p:nvSpPr>
            <p:cNvPr id="14352" name="Text Box 12">
              <a:extLst>
                <a:ext uri="{FF2B5EF4-FFF2-40B4-BE49-F238E27FC236}">
                  <a16:creationId xmlns:a16="http://schemas.microsoft.com/office/drawing/2014/main" id="{37C08055-B321-45C8-9D5A-A5A4F490F9C0}"/>
                </a:ext>
              </a:extLst>
            </p:cNvPr>
            <p:cNvSpPr txBox="1">
              <a:spLocks noChangeArrowheads="1"/>
            </p:cNvSpPr>
            <p:nvPr/>
          </p:nvSpPr>
          <p:spPr bwMode="auto">
            <a:xfrm>
              <a:off x="2592" y="921"/>
              <a:ext cx="1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bg2"/>
                  </a:solidFill>
                  <a:cs typeface="Times New Roman" panose="02020603050405020304" pitchFamily="18" charset="0"/>
                </a:rPr>
                <a:t>σ%=       100%</a:t>
              </a:r>
              <a:endParaRPr kumimoji="1" lang="en-US" altLang="zh-CN" sz="2800" b="1">
                <a:solidFill>
                  <a:schemeClr val="bg2"/>
                </a:solidFill>
              </a:endParaRPr>
            </a:p>
          </p:txBody>
        </p:sp>
        <p:grpSp>
          <p:nvGrpSpPr>
            <p:cNvPr id="14353" name="Group 13">
              <a:extLst>
                <a:ext uri="{FF2B5EF4-FFF2-40B4-BE49-F238E27FC236}">
                  <a16:creationId xmlns:a16="http://schemas.microsoft.com/office/drawing/2014/main" id="{EDBE0AB4-BBA9-4B18-8763-8C715C4C8569}"/>
                </a:ext>
              </a:extLst>
            </p:cNvPr>
            <p:cNvGrpSpPr>
              <a:grpSpLocks/>
            </p:cNvGrpSpPr>
            <p:nvPr/>
          </p:nvGrpSpPr>
          <p:grpSpPr bwMode="auto">
            <a:xfrm>
              <a:off x="3216" y="816"/>
              <a:ext cx="336" cy="558"/>
              <a:chOff x="2496" y="2409"/>
              <a:chExt cx="336" cy="558"/>
            </a:xfrm>
          </p:grpSpPr>
          <p:sp>
            <p:nvSpPr>
              <p:cNvPr id="14354" name="Text Box 14">
                <a:extLst>
                  <a:ext uri="{FF2B5EF4-FFF2-40B4-BE49-F238E27FC236}">
                    <a16:creationId xmlns:a16="http://schemas.microsoft.com/office/drawing/2014/main" id="{131CFB8E-A545-4C70-B312-4648F698AD6E}"/>
                  </a:ext>
                </a:extLst>
              </p:cNvPr>
              <p:cNvSpPr txBox="1">
                <a:spLocks noChangeArrowheads="1"/>
              </p:cNvSpPr>
              <p:nvPr/>
            </p:nvSpPr>
            <p:spPr bwMode="auto">
              <a:xfrm>
                <a:off x="2496" y="264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B</a:t>
                </a:r>
              </a:p>
            </p:txBody>
          </p:sp>
          <p:sp>
            <p:nvSpPr>
              <p:cNvPr id="14355" name="Text Box 15">
                <a:extLst>
                  <a:ext uri="{FF2B5EF4-FFF2-40B4-BE49-F238E27FC236}">
                    <a16:creationId xmlns:a16="http://schemas.microsoft.com/office/drawing/2014/main" id="{51697424-56C8-4A66-8838-69A18289BD75}"/>
                  </a:ext>
                </a:extLst>
              </p:cNvPr>
              <p:cNvSpPr txBox="1">
                <a:spLocks noChangeArrowheads="1"/>
              </p:cNvSpPr>
              <p:nvPr/>
            </p:nvSpPr>
            <p:spPr bwMode="auto">
              <a:xfrm>
                <a:off x="2496" y="240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990099"/>
                    </a:solidFill>
                  </a:rPr>
                  <a:t>A</a:t>
                </a:r>
              </a:p>
            </p:txBody>
          </p:sp>
          <p:sp>
            <p:nvSpPr>
              <p:cNvPr id="14356" name="Line 16">
                <a:extLst>
                  <a:ext uri="{FF2B5EF4-FFF2-40B4-BE49-F238E27FC236}">
                    <a16:creationId xmlns:a16="http://schemas.microsoft.com/office/drawing/2014/main" id="{393959EA-B10F-4918-B6F5-7133F835F7AF}"/>
                  </a:ext>
                </a:extLst>
              </p:cNvPr>
              <p:cNvSpPr>
                <a:spLocks noChangeShapeType="1"/>
              </p:cNvSpPr>
              <p:nvPr/>
            </p:nvSpPr>
            <p:spPr bwMode="auto">
              <a:xfrm>
                <a:off x="2496" y="2688"/>
                <a:ext cx="24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15057" name="Line 17">
            <a:extLst>
              <a:ext uri="{FF2B5EF4-FFF2-40B4-BE49-F238E27FC236}">
                <a16:creationId xmlns:a16="http://schemas.microsoft.com/office/drawing/2014/main" id="{B75226BD-E8EA-49B7-B803-334DA41F7A01}"/>
              </a:ext>
            </a:extLst>
          </p:cNvPr>
          <p:cNvSpPr>
            <a:spLocks noChangeShapeType="1"/>
          </p:cNvSpPr>
          <p:nvPr/>
        </p:nvSpPr>
        <p:spPr bwMode="auto">
          <a:xfrm flipH="1">
            <a:off x="5791200" y="2524125"/>
            <a:ext cx="2057400"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8" name="Line 18">
            <a:extLst>
              <a:ext uri="{FF2B5EF4-FFF2-40B4-BE49-F238E27FC236}">
                <a16:creationId xmlns:a16="http://schemas.microsoft.com/office/drawing/2014/main" id="{EF3BAEA8-5EB6-4409-8C9D-9A33E41EE1DD}"/>
              </a:ext>
            </a:extLst>
          </p:cNvPr>
          <p:cNvSpPr>
            <a:spLocks noChangeShapeType="1"/>
          </p:cNvSpPr>
          <p:nvPr/>
        </p:nvSpPr>
        <p:spPr bwMode="auto">
          <a:xfrm>
            <a:off x="5791200" y="2495550"/>
            <a:ext cx="0" cy="3657600"/>
          </a:xfrm>
          <a:prstGeom prst="line">
            <a:avLst/>
          </a:prstGeom>
          <a:noFill/>
          <a:ln w="254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9" name="Text Box 19">
            <a:extLst>
              <a:ext uri="{FF2B5EF4-FFF2-40B4-BE49-F238E27FC236}">
                <a16:creationId xmlns:a16="http://schemas.microsoft.com/office/drawing/2014/main" id="{5D77A02B-7AE4-477F-ABDB-159962EE2D5D}"/>
              </a:ext>
            </a:extLst>
          </p:cNvPr>
          <p:cNvSpPr txBox="1">
            <a:spLocks noChangeArrowheads="1"/>
          </p:cNvSpPr>
          <p:nvPr/>
        </p:nvSpPr>
        <p:spPr bwMode="auto">
          <a:xfrm>
            <a:off x="5653088" y="595788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FF0000"/>
                </a:solidFill>
              </a:rPr>
              <a:t>t</a:t>
            </a:r>
            <a:r>
              <a:rPr kumimoji="1" lang="en-US" altLang="zh-CN" sz="2800" b="1" baseline="-25000">
                <a:solidFill>
                  <a:srgbClr val="FF0000"/>
                </a:solidFill>
              </a:rPr>
              <a:t>s</a:t>
            </a:r>
            <a:endParaRPr kumimoji="1" lang="en-US" altLang="zh-CN" sz="2800" b="1">
              <a:solidFill>
                <a:srgbClr val="FF0000"/>
              </a:solidFill>
            </a:endParaRPr>
          </a:p>
        </p:txBody>
      </p:sp>
      <p:sp>
        <p:nvSpPr>
          <p:cNvPr id="215060" name="Rectangle 20">
            <a:extLst>
              <a:ext uri="{FF2B5EF4-FFF2-40B4-BE49-F238E27FC236}">
                <a16:creationId xmlns:a16="http://schemas.microsoft.com/office/drawing/2014/main" id="{58D4EABC-78F8-459D-8225-DA6123360373}"/>
              </a:ext>
            </a:extLst>
          </p:cNvPr>
          <p:cNvSpPr>
            <a:spLocks noGrp="1" noChangeArrowheads="1"/>
          </p:cNvSpPr>
          <p:nvPr>
            <p:ph type="title" idx="4294967295"/>
          </p:nvPr>
        </p:nvSpPr>
        <p:spPr>
          <a:xfrm>
            <a:off x="1447800" y="0"/>
            <a:ext cx="5715000" cy="762000"/>
          </a:xfrm>
        </p:spPr>
        <p:txBody>
          <a:bodyPr/>
          <a:lstStyle/>
          <a:p>
            <a:pPr eaLnBrk="1" hangingPunct="1"/>
            <a:r>
              <a:rPr lang="zh-CN" altLang="en-US" b="1">
                <a:solidFill>
                  <a:schemeClr val="tx1"/>
                </a:solidFill>
              </a:rPr>
              <a:t>动态性能指标定义</a:t>
            </a:r>
            <a:r>
              <a:rPr lang="en-US" altLang="zh-CN" b="1">
                <a:solidFill>
                  <a:schemeClr val="tx1"/>
                </a:solidFill>
              </a:rPr>
              <a:t>3</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5060"/>
                                        </p:tgtEl>
                                        <p:attrNameLst>
                                          <p:attrName>style.visibility</p:attrName>
                                        </p:attrNameLst>
                                      </p:cBhvr>
                                      <p:to>
                                        <p:strVal val="visible"/>
                                      </p:to>
                                    </p:set>
                                    <p:animEffect transition="in" filter="blinds(vertical)">
                                      <p:cBhvr>
                                        <p:cTn id="7" dur="500"/>
                                        <p:tgtEl>
                                          <p:spTgt spid="21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blinds(vertical)">
                                      <p:cBhvr>
                                        <p:cTn id="12" dur="500"/>
                                        <p:tgtEl>
                                          <p:spTgt spid="215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215043"/>
                                        </p:tgtEl>
                                        <p:attrNameLst>
                                          <p:attrName>style.visibility</p:attrName>
                                        </p:attrNameLst>
                                      </p:cBhvr>
                                      <p:to>
                                        <p:strVal val="visible"/>
                                      </p:to>
                                    </p:set>
                                    <p:animEffect transition="in" filter="slide(fromTop)">
                                      <p:cBhvr>
                                        <p:cTn id="17" dur="500"/>
                                        <p:tgtEl>
                                          <p:spTgt spid="215043"/>
                                        </p:tgtEl>
                                      </p:cBhvr>
                                    </p:animEffect>
                                  </p:childTnLst>
                                </p:cTn>
                              </p:par>
                            </p:childTnLst>
                          </p:cTn>
                        </p:par>
                        <p:par>
                          <p:cTn id="18" fill="hold" nodeType="afterGroup">
                            <p:stCondLst>
                              <p:cond delay="500"/>
                            </p:stCondLst>
                            <p:childTnLst>
                              <p:par>
                                <p:cTn id="19" presetID="15" presetClass="entr" presetSubtype="0" fill="hold" grpId="0" nodeType="afterEffect">
                                  <p:stCondLst>
                                    <p:cond delay="3000"/>
                                  </p:stCondLst>
                                  <p:childTnLst>
                                    <p:set>
                                      <p:cBhvr>
                                        <p:cTn id="20" dur="1" fill="hold">
                                          <p:stCondLst>
                                            <p:cond delay="0"/>
                                          </p:stCondLst>
                                        </p:cTn>
                                        <p:tgtEl>
                                          <p:spTgt spid="215044"/>
                                        </p:tgtEl>
                                        <p:attrNameLst>
                                          <p:attrName>style.visibility</p:attrName>
                                        </p:attrNameLst>
                                      </p:cBhvr>
                                      <p:to>
                                        <p:strVal val="visible"/>
                                      </p:to>
                                    </p:set>
                                    <p:anim calcmode="lin" valueType="num">
                                      <p:cBhvr>
                                        <p:cTn id="21" dur="1000" fill="hold"/>
                                        <p:tgtEl>
                                          <p:spTgt spid="215044"/>
                                        </p:tgtEl>
                                        <p:attrNameLst>
                                          <p:attrName>ppt_w</p:attrName>
                                        </p:attrNameLst>
                                      </p:cBhvr>
                                      <p:tavLst>
                                        <p:tav tm="0">
                                          <p:val>
                                            <p:fltVal val="0"/>
                                          </p:val>
                                        </p:tav>
                                        <p:tav tm="100000">
                                          <p:val>
                                            <p:strVal val="#ppt_w"/>
                                          </p:val>
                                        </p:tav>
                                      </p:tavLst>
                                    </p:anim>
                                    <p:anim calcmode="lin" valueType="num">
                                      <p:cBhvr>
                                        <p:cTn id="22" dur="1000" fill="hold"/>
                                        <p:tgtEl>
                                          <p:spTgt spid="215044"/>
                                        </p:tgtEl>
                                        <p:attrNameLst>
                                          <p:attrName>ppt_h</p:attrName>
                                        </p:attrNameLst>
                                      </p:cBhvr>
                                      <p:tavLst>
                                        <p:tav tm="0">
                                          <p:val>
                                            <p:fltVal val="0"/>
                                          </p:val>
                                        </p:tav>
                                        <p:tav tm="100000">
                                          <p:val>
                                            <p:strVal val="#ppt_h"/>
                                          </p:val>
                                        </p:tav>
                                      </p:tavLst>
                                    </p:anim>
                                    <p:anim calcmode="lin" valueType="num">
                                      <p:cBhvr>
                                        <p:cTn id="23" dur="1000" fill="hold"/>
                                        <p:tgtEl>
                                          <p:spTgt spid="21504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150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215045"/>
                                        </p:tgtEl>
                                        <p:attrNameLst>
                                          <p:attrName>style.visibility</p:attrName>
                                        </p:attrNameLst>
                                      </p:cBhvr>
                                      <p:to>
                                        <p:strVal val="visible"/>
                                      </p:to>
                                    </p:set>
                                    <p:animEffect transition="in" filter="slide(fromTop)">
                                      <p:cBhvr>
                                        <p:cTn id="29" dur="500"/>
                                        <p:tgtEl>
                                          <p:spTgt spid="215045"/>
                                        </p:tgtEl>
                                      </p:cBhvr>
                                    </p:animEffect>
                                  </p:childTnLst>
                                </p:cTn>
                              </p:par>
                            </p:childTnLst>
                          </p:cTn>
                        </p:par>
                        <p:par>
                          <p:cTn id="30" fill="hold" nodeType="afterGroup">
                            <p:stCondLst>
                              <p:cond delay="500"/>
                            </p:stCondLst>
                            <p:childTnLst>
                              <p:par>
                                <p:cTn id="31" presetID="15" presetClass="entr" presetSubtype="0" fill="hold" grpId="0" nodeType="afterEffect">
                                  <p:stCondLst>
                                    <p:cond delay="3000"/>
                                  </p:stCondLst>
                                  <p:childTnLst>
                                    <p:set>
                                      <p:cBhvr>
                                        <p:cTn id="32" dur="1" fill="hold">
                                          <p:stCondLst>
                                            <p:cond delay="0"/>
                                          </p:stCondLst>
                                        </p:cTn>
                                        <p:tgtEl>
                                          <p:spTgt spid="215046"/>
                                        </p:tgtEl>
                                        <p:attrNameLst>
                                          <p:attrName>style.visibility</p:attrName>
                                        </p:attrNameLst>
                                      </p:cBhvr>
                                      <p:to>
                                        <p:strVal val="visible"/>
                                      </p:to>
                                    </p:set>
                                    <p:anim calcmode="lin" valueType="num">
                                      <p:cBhvr>
                                        <p:cTn id="33" dur="1000" fill="hold"/>
                                        <p:tgtEl>
                                          <p:spTgt spid="215046"/>
                                        </p:tgtEl>
                                        <p:attrNameLst>
                                          <p:attrName>ppt_w</p:attrName>
                                        </p:attrNameLst>
                                      </p:cBhvr>
                                      <p:tavLst>
                                        <p:tav tm="0">
                                          <p:val>
                                            <p:fltVal val="0"/>
                                          </p:val>
                                        </p:tav>
                                        <p:tav tm="100000">
                                          <p:val>
                                            <p:strVal val="#ppt_w"/>
                                          </p:val>
                                        </p:tav>
                                      </p:tavLst>
                                    </p:anim>
                                    <p:anim calcmode="lin" valueType="num">
                                      <p:cBhvr>
                                        <p:cTn id="34" dur="1000" fill="hold"/>
                                        <p:tgtEl>
                                          <p:spTgt spid="215046"/>
                                        </p:tgtEl>
                                        <p:attrNameLst>
                                          <p:attrName>ppt_h</p:attrName>
                                        </p:attrNameLst>
                                      </p:cBhvr>
                                      <p:tavLst>
                                        <p:tav tm="0">
                                          <p:val>
                                            <p:fltVal val="0"/>
                                          </p:val>
                                        </p:tav>
                                        <p:tav tm="100000">
                                          <p:val>
                                            <p:strVal val="#ppt_h"/>
                                          </p:val>
                                        </p:tav>
                                      </p:tavLst>
                                    </p:anim>
                                    <p:anim calcmode="lin" valueType="num">
                                      <p:cBhvr>
                                        <p:cTn id="35" dur="1000" fill="hold"/>
                                        <p:tgtEl>
                                          <p:spTgt spid="215046"/>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150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nodeType="clickEffect">
                                  <p:stCondLst>
                                    <p:cond delay="0"/>
                                  </p:stCondLst>
                                  <p:childTnLst>
                                    <p:set>
                                      <p:cBhvr>
                                        <p:cTn id="40" dur="1" fill="hold">
                                          <p:stCondLst>
                                            <p:cond delay="0"/>
                                          </p:stCondLst>
                                        </p:cTn>
                                        <p:tgtEl>
                                          <p:spTgt spid="215047"/>
                                        </p:tgtEl>
                                        <p:attrNameLst>
                                          <p:attrName>style.visibility</p:attrName>
                                        </p:attrNameLst>
                                      </p:cBhvr>
                                      <p:to>
                                        <p:strVal val="visible"/>
                                      </p:to>
                                    </p:set>
                                    <p:animEffect transition="in" filter="barn(outHorizontal)">
                                      <p:cBhvr>
                                        <p:cTn id="41" dur="500"/>
                                        <p:tgtEl>
                                          <p:spTgt spid="215047"/>
                                        </p:tgtEl>
                                      </p:cBhvr>
                                    </p:animEffect>
                                  </p:childTnLst>
                                </p:cTn>
                              </p:par>
                            </p:childTnLst>
                          </p:cTn>
                        </p:par>
                        <p:par>
                          <p:cTn id="42" fill="hold" nodeType="afterGroup">
                            <p:stCondLst>
                              <p:cond delay="500"/>
                            </p:stCondLst>
                            <p:childTnLst>
                              <p:par>
                                <p:cTn id="43" presetID="15" presetClass="entr" presetSubtype="0" fill="hold" grpId="0" nodeType="afterEffect">
                                  <p:stCondLst>
                                    <p:cond delay="2000"/>
                                  </p:stCondLst>
                                  <p:childTnLst>
                                    <p:set>
                                      <p:cBhvr>
                                        <p:cTn id="44" dur="1" fill="hold">
                                          <p:stCondLst>
                                            <p:cond delay="0"/>
                                          </p:stCondLst>
                                        </p:cTn>
                                        <p:tgtEl>
                                          <p:spTgt spid="215049"/>
                                        </p:tgtEl>
                                        <p:attrNameLst>
                                          <p:attrName>style.visibility</p:attrName>
                                        </p:attrNameLst>
                                      </p:cBhvr>
                                      <p:to>
                                        <p:strVal val="visible"/>
                                      </p:to>
                                    </p:set>
                                    <p:anim calcmode="lin" valueType="num">
                                      <p:cBhvr>
                                        <p:cTn id="45" dur="1000" fill="hold"/>
                                        <p:tgtEl>
                                          <p:spTgt spid="215049"/>
                                        </p:tgtEl>
                                        <p:attrNameLst>
                                          <p:attrName>ppt_w</p:attrName>
                                        </p:attrNameLst>
                                      </p:cBhvr>
                                      <p:tavLst>
                                        <p:tav tm="0">
                                          <p:val>
                                            <p:fltVal val="0"/>
                                          </p:val>
                                        </p:tav>
                                        <p:tav tm="100000">
                                          <p:val>
                                            <p:strVal val="#ppt_w"/>
                                          </p:val>
                                        </p:tav>
                                      </p:tavLst>
                                    </p:anim>
                                    <p:anim calcmode="lin" valueType="num">
                                      <p:cBhvr>
                                        <p:cTn id="46" dur="1000" fill="hold"/>
                                        <p:tgtEl>
                                          <p:spTgt spid="215049"/>
                                        </p:tgtEl>
                                        <p:attrNameLst>
                                          <p:attrName>ppt_h</p:attrName>
                                        </p:attrNameLst>
                                      </p:cBhvr>
                                      <p:tavLst>
                                        <p:tav tm="0">
                                          <p:val>
                                            <p:fltVal val="0"/>
                                          </p:val>
                                        </p:tav>
                                        <p:tav tm="100000">
                                          <p:val>
                                            <p:strVal val="#ppt_h"/>
                                          </p:val>
                                        </p:tav>
                                      </p:tavLst>
                                    </p:anim>
                                    <p:anim calcmode="lin" valueType="num">
                                      <p:cBhvr>
                                        <p:cTn id="47" dur="1000" fill="hold"/>
                                        <p:tgtEl>
                                          <p:spTgt spid="215049"/>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150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nodeType="clickEffect">
                                  <p:stCondLst>
                                    <p:cond delay="0"/>
                                  </p:stCondLst>
                                  <p:childTnLst>
                                    <p:set>
                                      <p:cBhvr>
                                        <p:cTn id="52" dur="1" fill="hold">
                                          <p:stCondLst>
                                            <p:cond delay="0"/>
                                          </p:stCondLst>
                                        </p:cTn>
                                        <p:tgtEl>
                                          <p:spTgt spid="215048"/>
                                        </p:tgtEl>
                                        <p:attrNameLst>
                                          <p:attrName>style.visibility</p:attrName>
                                        </p:attrNameLst>
                                      </p:cBhvr>
                                      <p:to>
                                        <p:strVal val="visible"/>
                                      </p:to>
                                    </p:set>
                                    <p:animEffect transition="in" filter="barn(outHorizontal)">
                                      <p:cBhvr>
                                        <p:cTn id="53" dur="500"/>
                                        <p:tgtEl>
                                          <p:spTgt spid="215048"/>
                                        </p:tgtEl>
                                      </p:cBhvr>
                                    </p:animEffect>
                                  </p:childTnLst>
                                </p:cTn>
                              </p:par>
                            </p:childTnLst>
                          </p:cTn>
                        </p:par>
                        <p:par>
                          <p:cTn id="54" fill="hold" nodeType="afterGroup">
                            <p:stCondLst>
                              <p:cond delay="500"/>
                            </p:stCondLst>
                            <p:childTnLst>
                              <p:par>
                                <p:cTn id="55" presetID="15" presetClass="entr" presetSubtype="0" fill="hold" grpId="0" nodeType="afterEffect">
                                  <p:stCondLst>
                                    <p:cond delay="2000"/>
                                  </p:stCondLst>
                                  <p:childTnLst>
                                    <p:set>
                                      <p:cBhvr>
                                        <p:cTn id="56" dur="1" fill="hold">
                                          <p:stCondLst>
                                            <p:cond delay="0"/>
                                          </p:stCondLst>
                                        </p:cTn>
                                        <p:tgtEl>
                                          <p:spTgt spid="215050"/>
                                        </p:tgtEl>
                                        <p:attrNameLst>
                                          <p:attrName>style.visibility</p:attrName>
                                        </p:attrNameLst>
                                      </p:cBhvr>
                                      <p:to>
                                        <p:strVal val="visible"/>
                                      </p:to>
                                    </p:set>
                                    <p:anim calcmode="lin" valueType="num">
                                      <p:cBhvr>
                                        <p:cTn id="57" dur="1000" fill="hold"/>
                                        <p:tgtEl>
                                          <p:spTgt spid="215050"/>
                                        </p:tgtEl>
                                        <p:attrNameLst>
                                          <p:attrName>ppt_w</p:attrName>
                                        </p:attrNameLst>
                                      </p:cBhvr>
                                      <p:tavLst>
                                        <p:tav tm="0">
                                          <p:val>
                                            <p:fltVal val="0"/>
                                          </p:val>
                                        </p:tav>
                                        <p:tav tm="100000">
                                          <p:val>
                                            <p:strVal val="#ppt_w"/>
                                          </p:val>
                                        </p:tav>
                                      </p:tavLst>
                                    </p:anim>
                                    <p:anim calcmode="lin" valueType="num">
                                      <p:cBhvr>
                                        <p:cTn id="58" dur="1000" fill="hold"/>
                                        <p:tgtEl>
                                          <p:spTgt spid="215050"/>
                                        </p:tgtEl>
                                        <p:attrNameLst>
                                          <p:attrName>ppt_h</p:attrName>
                                        </p:attrNameLst>
                                      </p:cBhvr>
                                      <p:tavLst>
                                        <p:tav tm="0">
                                          <p:val>
                                            <p:fltVal val="0"/>
                                          </p:val>
                                        </p:tav>
                                        <p:tav tm="100000">
                                          <p:val>
                                            <p:strVal val="#ppt_h"/>
                                          </p:val>
                                        </p:tav>
                                      </p:tavLst>
                                    </p:anim>
                                    <p:anim calcmode="lin" valueType="num">
                                      <p:cBhvr>
                                        <p:cTn id="59" dur="1000" fill="hold"/>
                                        <p:tgtEl>
                                          <p:spTgt spid="215050"/>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15050"/>
                                        </p:tgtEl>
                                        <p:attrNameLst>
                                          <p:attrName>ppt_y</p:attrName>
                                        </p:attrNameLst>
                                      </p:cBhvr>
                                      <p:tavLst>
                                        <p:tav tm="0" fmla="#ppt_y+(sin(-2*pi*(1-$))*-#ppt_x+cos(-2*pi*(1-$))*(1-#ppt_y))*(1-$)">
                                          <p:val>
                                            <p:fltVal val="0"/>
                                          </p:val>
                                        </p:tav>
                                        <p:tav tm="100000">
                                          <p:val>
                                            <p:fltVal val="1"/>
                                          </p:val>
                                        </p:tav>
                                      </p:tavLst>
                                    </p:anim>
                                  </p:childTnLst>
                                </p:cTn>
                              </p:par>
                            </p:childTnLst>
                          </p:cTn>
                        </p:par>
                        <p:par>
                          <p:cTn id="61" fill="hold" nodeType="afterGroup">
                            <p:stCondLst>
                              <p:cond delay="3500"/>
                            </p:stCondLst>
                            <p:childTnLst>
                              <p:par>
                                <p:cTn id="62" presetID="2" presetClass="entr" presetSubtype="4" fill="hold" nodeType="afterEffect">
                                  <p:stCondLst>
                                    <p:cond delay="3000"/>
                                  </p:stCondLst>
                                  <p:childTnLst>
                                    <p:set>
                                      <p:cBhvr>
                                        <p:cTn id="63" dur="1" fill="hold">
                                          <p:stCondLst>
                                            <p:cond delay="0"/>
                                          </p:stCondLst>
                                        </p:cTn>
                                        <p:tgtEl>
                                          <p:spTgt spid="215051"/>
                                        </p:tgtEl>
                                        <p:attrNameLst>
                                          <p:attrName>style.visibility</p:attrName>
                                        </p:attrNameLst>
                                      </p:cBhvr>
                                      <p:to>
                                        <p:strVal val="visible"/>
                                      </p:to>
                                    </p:set>
                                    <p:anim calcmode="lin" valueType="num">
                                      <p:cBhvr additive="base">
                                        <p:cTn id="64" dur="500" fill="hold"/>
                                        <p:tgtEl>
                                          <p:spTgt spid="215051"/>
                                        </p:tgtEl>
                                        <p:attrNameLst>
                                          <p:attrName>ppt_x</p:attrName>
                                        </p:attrNameLst>
                                      </p:cBhvr>
                                      <p:tavLst>
                                        <p:tav tm="0">
                                          <p:val>
                                            <p:strVal val="#ppt_x"/>
                                          </p:val>
                                        </p:tav>
                                        <p:tav tm="100000">
                                          <p:val>
                                            <p:strVal val="#ppt_x"/>
                                          </p:val>
                                        </p:tav>
                                      </p:tavLst>
                                    </p:anim>
                                    <p:anim calcmode="lin" valueType="num">
                                      <p:cBhvr additive="base">
                                        <p:cTn id="65" dur="500" fill="hold"/>
                                        <p:tgtEl>
                                          <p:spTgt spid="215051"/>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2" fill="hold" nodeType="clickEffect">
                                  <p:stCondLst>
                                    <p:cond delay="0"/>
                                  </p:stCondLst>
                                  <p:childTnLst>
                                    <p:set>
                                      <p:cBhvr>
                                        <p:cTn id="69" dur="1" fill="hold">
                                          <p:stCondLst>
                                            <p:cond delay="0"/>
                                          </p:stCondLst>
                                        </p:cTn>
                                        <p:tgtEl>
                                          <p:spTgt spid="215057"/>
                                        </p:tgtEl>
                                        <p:attrNameLst>
                                          <p:attrName>style.visibility</p:attrName>
                                        </p:attrNameLst>
                                      </p:cBhvr>
                                      <p:to>
                                        <p:strVal val="visible"/>
                                      </p:to>
                                    </p:set>
                                    <p:animEffect transition="in" filter="slide(fromRight)">
                                      <p:cBhvr>
                                        <p:cTn id="70" dur="500"/>
                                        <p:tgtEl>
                                          <p:spTgt spid="215057"/>
                                        </p:tgtEl>
                                      </p:cBhvr>
                                    </p:animEffect>
                                  </p:childTnLst>
                                </p:cTn>
                              </p:par>
                            </p:childTnLst>
                          </p:cTn>
                        </p:par>
                        <p:par>
                          <p:cTn id="71" fill="hold" nodeType="afterGroup">
                            <p:stCondLst>
                              <p:cond delay="500"/>
                            </p:stCondLst>
                            <p:childTnLst>
                              <p:par>
                                <p:cTn id="72" presetID="16" presetClass="entr" presetSubtype="42" fill="hold" nodeType="afterEffect">
                                  <p:stCondLst>
                                    <p:cond delay="5000"/>
                                  </p:stCondLst>
                                  <p:childTnLst>
                                    <p:set>
                                      <p:cBhvr>
                                        <p:cTn id="73" dur="1" fill="hold">
                                          <p:stCondLst>
                                            <p:cond delay="0"/>
                                          </p:stCondLst>
                                        </p:cTn>
                                        <p:tgtEl>
                                          <p:spTgt spid="215058"/>
                                        </p:tgtEl>
                                        <p:attrNameLst>
                                          <p:attrName>style.visibility</p:attrName>
                                        </p:attrNameLst>
                                      </p:cBhvr>
                                      <p:to>
                                        <p:strVal val="visible"/>
                                      </p:to>
                                    </p:set>
                                    <p:animEffect transition="in" filter="barn(outHorizontal)">
                                      <p:cBhvr>
                                        <p:cTn id="74" dur="500"/>
                                        <p:tgtEl>
                                          <p:spTgt spid="215058"/>
                                        </p:tgtEl>
                                      </p:cBhvr>
                                    </p:animEffect>
                                  </p:childTnLst>
                                </p:cTn>
                              </p:par>
                            </p:childTnLst>
                          </p:cTn>
                        </p:par>
                        <p:par>
                          <p:cTn id="75" fill="hold" nodeType="afterGroup">
                            <p:stCondLst>
                              <p:cond delay="6000"/>
                            </p:stCondLst>
                            <p:childTnLst>
                              <p:par>
                                <p:cTn id="76" presetID="15" presetClass="entr" presetSubtype="0" fill="hold" grpId="0" nodeType="afterEffect">
                                  <p:stCondLst>
                                    <p:cond delay="2000"/>
                                  </p:stCondLst>
                                  <p:childTnLst>
                                    <p:set>
                                      <p:cBhvr>
                                        <p:cTn id="77" dur="1" fill="hold">
                                          <p:stCondLst>
                                            <p:cond delay="0"/>
                                          </p:stCondLst>
                                        </p:cTn>
                                        <p:tgtEl>
                                          <p:spTgt spid="215059"/>
                                        </p:tgtEl>
                                        <p:attrNameLst>
                                          <p:attrName>style.visibility</p:attrName>
                                        </p:attrNameLst>
                                      </p:cBhvr>
                                      <p:to>
                                        <p:strVal val="visible"/>
                                      </p:to>
                                    </p:set>
                                    <p:anim calcmode="lin" valueType="num">
                                      <p:cBhvr>
                                        <p:cTn id="78" dur="1000" fill="hold"/>
                                        <p:tgtEl>
                                          <p:spTgt spid="215059"/>
                                        </p:tgtEl>
                                        <p:attrNameLst>
                                          <p:attrName>ppt_w</p:attrName>
                                        </p:attrNameLst>
                                      </p:cBhvr>
                                      <p:tavLst>
                                        <p:tav tm="0">
                                          <p:val>
                                            <p:fltVal val="0"/>
                                          </p:val>
                                        </p:tav>
                                        <p:tav tm="100000">
                                          <p:val>
                                            <p:strVal val="#ppt_w"/>
                                          </p:val>
                                        </p:tav>
                                      </p:tavLst>
                                    </p:anim>
                                    <p:anim calcmode="lin" valueType="num">
                                      <p:cBhvr>
                                        <p:cTn id="79" dur="1000" fill="hold"/>
                                        <p:tgtEl>
                                          <p:spTgt spid="215059"/>
                                        </p:tgtEl>
                                        <p:attrNameLst>
                                          <p:attrName>ppt_h</p:attrName>
                                        </p:attrNameLst>
                                      </p:cBhvr>
                                      <p:tavLst>
                                        <p:tav tm="0">
                                          <p:val>
                                            <p:fltVal val="0"/>
                                          </p:val>
                                        </p:tav>
                                        <p:tav tm="100000">
                                          <p:val>
                                            <p:strVal val="#ppt_h"/>
                                          </p:val>
                                        </p:tav>
                                      </p:tavLst>
                                    </p:anim>
                                    <p:anim calcmode="lin" valueType="num">
                                      <p:cBhvr>
                                        <p:cTn id="80" dur="1000" fill="hold"/>
                                        <p:tgtEl>
                                          <p:spTgt spid="21505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21505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215046" grpId="0" autoUpdateAnimBg="0"/>
      <p:bldP spid="215049" grpId="0" autoUpdateAnimBg="0"/>
      <p:bldP spid="215050" grpId="0" autoUpdateAnimBg="0"/>
      <p:bldP spid="215059" grpId="0" autoUpdateAnimBg="0"/>
      <p:bldP spid="215060" grpId="0" autoUpdateAnimBg="0"/>
    </p:bldLst>
  </p:timing>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3.xml><?xml version="1.0" encoding="utf-8"?>
<a:themeOverride xmlns:a="http://schemas.openxmlformats.org/drawingml/2006/main">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1447</TotalTime>
  <Words>4148</Words>
  <Application>Microsoft Office PowerPoint</Application>
  <PresentationFormat>全屏显示(4:3)</PresentationFormat>
  <Paragraphs>555</Paragraphs>
  <Slides>71</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71</vt:i4>
      </vt:variant>
    </vt:vector>
  </HeadingPairs>
  <TitlesOfParts>
    <vt:vector size="86" baseType="lpstr">
      <vt:lpstr>楷体_GB2312</vt:lpstr>
      <vt:lpstr>宋体</vt:lpstr>
      <vt:lpstr>Arial</vt:lpstr>
      <vt:lpstr>Arial Black</vt:lpstr>
      <vt:lpstr>Symbol</vt:lpstr>
      <vt:lpstr>Times New Roman</vt:lpstr>
      <vt:lpstr>Wingdings</vt:lpstr>
      <vt:lpstr>Wingdings 2</vt:lpstr>
      <vt:lpstr>天坛月色</vt:lpstr>
      <vt:lpstr>默认设计模板</vt:lpstr>
      <vt:lpstr>位图图像</vt:lpstr>
      <vt:lpstr>Equation</vt:lpstr>
      <vt:lpstr>BMP 图象</vt:lpstr>
      <vt:lpstr>Bitmap Image</vt:lpstr>
      <vt:lpstr>MathType 7.0 Equation</vt:lpstr>
      <vt:lpstr>3.2  系统的瞬态（动态）响应分析</vt:lpstr>
      <vt:lpstr>PowerPoint 演示文稿</vt:lpstr>
      <vt:lpstr>3.2.1 典型输入信号</vt:lpstr>
      <vt:lpstr>PowerPoint 演示文稿</vt:lpstr>
      <vt:lpstr>PowerPoint 演示文稿</vt:lpstr>
      <vt:lpstr>3.2.2  系统性能指标</vt:lpstr>
      <vt:lpstr>动态性能指标定义1</vt:lpstr>
      <vt:lpstr>动态性能指标定义2</vt:lpstr>
      <vt:lpstr>动态性能指标定义3</vt:lpstr>
      <vt:lpstr>一阶系统时域分析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二阶系统单位阶跃响应定性分析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欠阻尼二阶系统的ts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增加零极点对二阶系统响应的影响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90</cp:revision>
  <cp:lastPrinted>1601-01-01T00:00:00Z</cp:lastPrinted>
  <dcterms:created xsi:type="dcterms:W3CDTF">1601-01-01T00:00:00Z</dcterms:created>
  <dcterms:modified xsi:type="dcterms:W3CDTF">2022-10-05T01:32:45Z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