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94" r:id="rId2"/>
  </p:sldMasterIdLst>
  <p:notesMasterIdLst>
    <p:notesMasterId r:id="rId32"/>
  </p:notesMasterIdLst>
  <p:sldIdLst>
    <p:sldId id="471" r:id="rId3"/>
    <p:sldId id="570" r:id="rId4"/>
    <p:sldId id="423" r:id="rId5"/>
    <p:sldId id="433" r:id="rId6"/>
    <p:sldId id="456" r:id="rId7"/>
    <p:sldId id="472" r:id="rId8"/>
    <p:sldId id="457" r:id="rId9"/>
    <p:sldId id="473" r:id="rId10"/>
    <p:sldId id="458" r:id="rId11"/>
    <p:sldId id="474" r:id="rId12"/>
    <p:sldId id="434" r:id="rId13"/>
    <p:sldId id="572" r:id="rId14"/>
    <p:sldId id="438" r:id="rId15"/>
    <p:sldId id="459" r:id="rId16"/>
    <p:sldId id="460" r:id="rId17"/>
    <p:sldId id="476" r:id="rId18"/>
    <p:sldId id="461" r:id="rId19"/>
    <p:sldId id="477" r:id="rId20"/>
    <p:sldId id="479" r:id="rId21"/>
    <p:sldId id="462" r:id="rId22"/>
    <p:sldId id="467" r:id="rId23"/>
    <p:sldId id="465" r:id="rId24"/>
    <p:sldId id="466" r:id="rId25"/>
    <p:sldId id="574" r:id="rId26"/>
    <p:sldId id="575" r:id="rId27"/>
    <p:sldId id="576" r:id="rId28"/>
    <p:sldId id="577" r:id="rId29"/>
    <p:sldId id="578" r:id="rId30"/>
    <p:sldId id="579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3399"/>
    <a:srgbClr val="FFFF00"/>
    <a:srgbClr val="FFCC66"/>
    <a:srgbClr val="FFCCFF"/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91885" autoAdjust="0"/>
  </p:normalViewPr>
  <p:slideViewPr>
    <p:cSldViewPr>
      <p:cViewPr varScale="1">
        <p:scale>
          <a:sx n="79" d="100"/>
          <a:sy n="79" d="100"/>
        </p:scale>
        <p:origin x="98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emf"/><Relationship Id="rId21" Type="http://schemas.openxmlformats.org/officeDocument/2006/relationships/image" Target="../media/image69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17" Type="http://schemas.openxmlformats.org/officeDocument/2006/relationships/image" Target="../media/image65.png"/><Relationship Id="rId2" Type="http://schemas.openxmlformats.org/officeDocument/2006/relationships/image" Target="../media/image50.emf"/><Relationship Id="rId16" Type="http://schemas.openxmlformats.org/officeDocument/2006/relationships/image" Target="../media/image64.png"/><Relationship Id="rId20" Type="http://schemas.openxmlformats.org/officeDocument/2006/relationships/image" Target="../media/image68.emf"/><Relationship Id="rId1" Type="http://schemas.openxmlformats.org/officeDocument/2006/relationships/image" Target="../media/image49.png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5" Type="http://schemas.openxmlformats.org/officeDocument/2006/relationships/image" Target="../media/image53.emf"/><Relationship Id="rId15" Type="http://schemas.openxmlformats.org/officeDocument/2006/relationships/image" Target="../media/image63.png"/><Relationship Id="rId10" Type="http://schemas.openxmlformats.org/officeDocument/2006/relationships/image" Target="../media/image58.emf"/><Relationship Id="rId19" Type="http://schemas.openxmlformats.org/officeDocument/2006/relationships/image" Target="../media/image67.png"/><Relationship Id="rId4" Type="http://schemas.openxmlformats.org/officeDocument/2006/relationships/image" Target="../media/image52.emf"/><Relationship Id="rId9" Type="http://schemas.openxmlformats.org/officeDocument/2006/relationships/image" Target="../media/image57.emf"/><Relationship Id="rId14" Type="http://schemas.openxmlformats.org/officeDocument/2006/relationships/image" Target="../media/image62.png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6" Type="http://schemas.openxmlformats.org/officeDocument/2006/relationships/image" Target="../media/image85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image" Target="../media/image86.png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image" Target="../media/image115.png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12" Type="http://schemas.openxmlformats.org/officeDocument/2006/relationships/image" Target="../media/image114.png"/><Relationship Id="rId17" Type="http://schemas.openxmlformats.org/officeDocument/2006/relationships/image" Target="../media/image119.emf"/><Relationship Id="rId2" Type="http://schemas.openxmlformats.org/officeDocument/2006/relationships/image" Target="../media/image104.emf"/><Relationship Id="rId16" Type="http://schemas.openxmlformats.org/officeDocument/2006/relationships/image" Target="../media/image118.emf"/><Relationship Id="rId1" Type="http://schemas.openxmlformats.org/officeDocument/2006/relationships/image" Target="../media/image103.png"/><Relationship Id="rId6" Type="http://schemas.openxmlformats.org/officeDocument/2006/relationships/image" Target="../media/image108.emf"/><Relationship Id="rId11" Type="http://schemas.openxmlformats.org/officeDocument/2006/relationships/image" Target="../media/image113.png"/><Relationship Id="rId5" Type="http://schemas.openxmlformats.org/officeDocument/2006/relationships/image" Target="../media/image107.emf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06.emf"/><Relationship Id="rId9" Type="http://schemas.openxmlformats.org/officeDocument/2006/relationships/image" Target="../media/image111.emf"/><Relationship Id="rId14" Type="http://schemas.openxmlformats.org/officeDocument/2006/relationships/image" Target="../media/image116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133.emf"/><Relationship Id="rId3" Type="http://schemas.openxmlformats.org/officeDocument/2006/relationships/image" Target="../media/image123.png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5" Type="http://schemas.openxmlformats.org/officeDocument/2006/relationships/image" Target="../media/image125.emf"/><Relationship Id="rId10" Type="http://schemas.openxmlformats.org/officeDocument/2006/relationships/image" Target="../media/image130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134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emf"/><Relationship Id="rId3" Type="http://schemas.openxmlformats.org/officeDocument/2006/relationships/image" Target="../media/image137.emf"/><Relationship Id="rId7" Type="http://schemas.openxmlformats.org/officeDocument/2006/relationships/image" Target="../media/image141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Relationship Id="rId9" Type="http://schemas.openxmlformats.org/officeDocument/2006/relationships/image" Target="../media/image14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e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5" Type="http://schemas.openxmlformats.org/officeDocument/2006/relationships/image" Target="../media/image151.emf"/><Relationship Id="rId4" Type="http://schemas.openxmlformats.org/officeDocument/2006/relationships/image" Target="../media/image15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13" Type="http://schemas.openxmlformats.org/officeDocument/2006/relationships/image" Target="../media/image172.png"/><Relationship Id="rId3" Type="http://schemas.openxmlformats.org/officeDocument/2006/relationships/image" Target="../media/image162.emf"/><Relationship Id="rId7" Type="http://schemas.openxmlformats.org/officeDocument/2006/relationships/image" Target="../media/image166.emf"/><Relationship Id="rId12" Type="http://schemas.openxmlformats.org/officeDocument/2006/relationships/image" Target="../media/image171.png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11" Type="http://schemas.openxmlformats.org/officeDocument/2006/relationships/image" Target="../media/image170.png"/><Relationship Id="rId5" Type="http://schemas.openxmlformats.org/officeDocument/2006/relationships/image" Target="../media/image164.emf"/><Relationship Id="rId10" Type="http://schemas.openxmlformats.org/officeDocument/2006/relationships/image" Target="../media/image169.emf"/><Relationship Id="rId4" Type="http://schemas.openxmlformats.org/officeDocument/2006/relationships/image" Target="../media/image163.png"/><Relationship Id="rId9" Type="http://schemas.openxmlformats.org/officeDocument/2006/relationships/image" Target="../media/image168.emf"/><Relationship Id="rId14" Type="http://schemas.openxmlformats.org/officeDocument/2006/relationships/image" Target="../media/image17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emf"/><Relationship Id="rId1" Type="http://schemas.openxmlformats.org/officeDocument/2006/relationships/image" Target="../media/image174.w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image" Target="../media/image193.emf"/><Relationship Id="rId3" Type="http://schemas.openxmlformats.org/officeDocument/2006/relationships/image" Target="../media/image183.emf"/><Relationship Id="rId7" Type="http://schemas.openxmlformats.org/officeDocument/2006/relationships/image" Target="../media/image187.emf"/><Relationship Id="rId12" Type="http://schemas.openxmlformats.org/officeDocument/2006/relationships/image" Target="../media/image192.png"/><Relationship Id="rId2" Type="http://schemas.openxmlformats.org/officeDocument/2006/relationships/image" Target="../media/image182.emf"/><Relationship Id="rId1" Type="http://schemas.openxmlformats.org/officeDocument/2006/relationships/image" Target="../media/image181.emf"/><Relationship Id="rId6" Type="http://schemas.openxmlformats.org/officeDocument/2006/relationships/image" Target="../media/image186.emf"/><Relationship Id="rId11" Type="http://schemas.openxmlformats.org/officeDocument/2006/relationships/image" Target="../media/image191.png"/><Relationship Id="rId5" Type="http://schemas.openxmlformats.org/officeDocument/2006/relationships/image" Target="../media/image185.emf"/><Relationship Id="rId10" Type="http://schemas.openxmlformats.org/officeDocument/2006/relationships/image" Target="../media/image190.png"/><Relationship Id="rId4" Type="http://schemas.openxmlformats.org/officeDocument/2006/relationships/image" Target="../media/image184.emf"/><Relationship Id="rId9" Type="http://schemas.openxmlformats.org/officeDocument/2006/relationships/image" Target="../media/image18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image" Target="../media/image206.png"/><Relationship Id="rId3" Type="http://schemas.openxmlformats.org/officeDocument/2006/relationships/image" Target="../media/image196.emf"/><Relationship Id="rId7" Type="http://schemas.openxmlformats.org/officeDocument/2006/relationships/image" Target="../media/image200.emf"/><Relationship Id="rId12" Type="http://schemas.openxmlformats.org/officeDocument/2006/relationships/image" Target="../media/image205.png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11" Type="http://schemas.openxmlformats.org/officeDocument/2006/relationships/image" Target="../media/image204.emf"/><Relationship Id="rId5" Type="http://schemas.openxmlformats.org/officeDocument/2006/relationships/image" Target="../media/image198.emf"/><Relationship Id="rId15" Type="http://schemas.openxmlformats.org/officeDocument/2006/relationships/image" Target="../media/image208.emf"/><Relationship Id="rId10" Type="http://schemas.openxmlformats.org/officeDocument/2006/relationships/image" Target="../media/image203.emf"/><Relationship Id="rId4" Type="http://schemas.openxmlformats.org/officeDocument/2006/relationships/image" Target="../media/image197.emf"/><Relationship Id="rId9" Type="http://schemas.openxmlformats.org/officeDocument/2006/relationships/image" Target="../media/image202.emf"/><Relationship Id="rId14" Type="http://schemas.openxmlformats.org/officeDocument/2006/relationships/image" Target="../media/image20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emf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emf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6" Type="http://schemas.openxmlformats.org/officeDocument/2006/relationships/image" Target="../media/image40.png"/><Relationship Id="rId11" Type="http://schemas.openxmlformats.org/officeDocument/2006/relationships/image" Target="../media/image45.emf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7ACE9130-5DE4-4AB8-A8B7-F518DCB62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86191-BC57-47E7-A47A-3452E643259E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F0FC1-CACA-4D21-91FA-148078EDA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CD3F5-E286-461E-BA23-0D36F1DA887C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C4FA8-2C65-439E-BE77-2FCC18B8D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1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B1997-5851-4DFB-BFBA-152A1AA34581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7C362-61E8-445E-A2DF-A7903D65CD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2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72D5EC-C0CF-4BDD-8082-EFFC1777FC27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A18FB-AE55-4416-AA0C-34DE14CCD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BA5F6-A927-45C7-B8FD-D48FDE15E4AE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AEB65-522B-450B-96FE-B426A2DFD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180C8-26E0-4428-83F3-0AF342C77E81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419B-C342-4EA4-9EFF-2ACE5C472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5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0DE34-A681-441D-A068-B03E3D64F67B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577E7-3FF0-45FA-86D1-C71EA9400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C06FB-0FC1-4D7B-8ADE-6ABE1BFBD1F8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93AFD-9A23-4094-B7D1-DA34861C4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0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765C8-3698-484B-A8CD-28C6D97D49B1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EF2A9-E4FB-46B5-8E75-08E4EDD77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C703D-575F-4F5C-871B-8E239367E366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E1334-AD72-491D-9BAB-26F068DDE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0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61D255-1665-4230-B125-D1EA0858828F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2DE10-3378-487B-8029-18725B24E9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64690-6A8D-4984-BC53-E2F5C86996B2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3CF16-FA31-426E-A571-69176BA40B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62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C0D8B-1EC9-4202-8211-41719F75228B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98030-CD54-4810-86FB-B89846BD3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1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EF0DB-7EF8-43BC-85FE-AF159BF5E76D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E9F1-B758-4009-83DC-C674C79FC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6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F5BA3-59A3-4157-9BB4-BB1C0DA8F55A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69751-2DA3-4A76-973B-10568699B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E0939-35FA-4A95-8809-E70141912F15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2BAA3-6F91-4C95-BE86-696DB25AC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80A59-0BB5-4F6A-8E50-EC290CECA66F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FC5D2-C537-4705-B984-237E868E31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3DDD1-A23C-43CC-ADAE-255FA8B78789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3DF-71FD-4ECE-B962-4E93D5D15B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2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9EFC0-B826-4BA5-9D8A-C3807538794C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9BB63-40C6-4941-9054-866C8D4D63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6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610788-B1AA-4248-9FD7-24BF89881285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BE441-E0AE-41B9-BFC6-D080135F5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8488A-0CC7-42FE-9439-BCC70F9558B1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4E076-A49D-40FD-A5B9-C9B61EBBF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5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79EBB-B207-4EF7-BE52-89FD44824A84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E63E1-5C19-448F-AA06-1656410CB1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2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832CC0B-BDBB-4D12-AD35-B66B3E068C45}" type="datetime11">
              <a:rPr lang="en-US" altLang="zh-CN" smtClean="0"/>
              <a:t>09:07:02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453C312-AA96-46A1-8386-C83C1271DE2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09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10" name="日期占位符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C4624D7-9F9D-4C3A-8D30-CD5BA2F8931F}" type="datetime11">
              <a:rPr lang="en-US" altLang="zh-CN" smtClean="0"/>
              <a:t>09:07:02</a:t>
            </a:fld>
            <a:endParaRPr lang="en-US"/>
          </a:p>
        </p:txBody>
      </p:sp>
      <p:sp>
        <p:nvSpPr>
          <p:cNvPr id="4111" name="页脚占位符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112" name="灯片编号占位符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F8BF05B-FC6F-41F2-9C5F-7AE3D8A9AB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9" Type="http://schemas.openxmlformats.org/officeDocument/2006/relationships/image" Target="../media/image66.png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64.png"/><Relationship Id="rId42" Type="http://schemas.openxmlformats.org/officeDocument/2006/relationships/oleObject" Target="../embeddings/oleObject5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5.e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9.emf"/><Relationship Id="rId32" Type="http://schemas.openxmlformats.org/officeDocument/2006/relationships/image" Target="../media/image63.png"/><Relationship Id="rId37" Type="http://schemas.openxmlformats.org/officeDocument/2006/relationships/oleObject" Target="../embeddings/oleObject56.bin"/><Relationship Id="rId40" Type="http://schemas.openxmlformats.org/officeDocument/2006/relationships/oleObject" Target="../embeddings/oleObject58.bin"/><Relationship Id="rId45" Type="http://schemas.openxmlformats.org/officeDocument/2006/relationships/image" Target="../media/image69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61.png"/><Relationship Id="rId36" Type="http://schemas.openxmlformats.org/officeDocument/2006/relationships/image" Target="../media/image65.png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4" Type="http://schemas.openxmlformats.org/officeDocument/2006/relationships/oleObject" Target="../embeddings/oleObject60.bin"/><Relationship Id="rId4" Type="http://schemas.openxmlformats.org/officeDocument/2006/relationships/image" Target="../media/image49.pn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62.png"/><Relationship Id="rId35" Type="http://schemas.openxmlformats.org/officeDocument/2006/relationships/oleObject" Target="../embeddings/oleObject55.bin"/><Relationship Id="rId43" Type="http://schemas.openxmlformats.org/officeDocument/2006/relationships/image" Target="../media/image68.emf"/><Relationship Id="rId8" Type="http://schemas.openxmlformats.org/officeDocument/2006/relationships/image" Target="../media/image51.emf"/><Relationship Id="rId3" Type="http://schemas.openxmlformats.org/officeDocument/2006/relationships/oleObject" Target="../embeddings/oleObject39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38" Type="http://schemas.openxmlformats.org/officeDocument/2006/relationships/oleObject" Target="../embeddings/oleObject57.bin"/><Relationship Id="rId20" Type="http://schemas.openxmlformats.org/officeDocument/2006/relationships/image" Target="../media/image57.emf"/><Relationship Id="rId41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34" Type="http://schemas.openxmlformats.org/officeDocument/2006/relationships/image" Target="../media/image85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3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80.wmf"/><Relationship Id="rId32" Type="http://schemas.openxmlformats.org/officeDocument/2006/relationships/image" Target="../media/image84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82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83.wmf"/><Relationship Id="rId8" Type="http://schemas.openxmlformats.org/officeDocument/2006/relationships/image" Target="../media/image72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2.bin"/><Relationship Id="rId18" Type="http://schemas.openxmlformats.org/officeDocument/2006/relationships/image" Target="../media/image93.png"/><Relationship Id="rId26" Type="http://schemas.openxmlformats.org/officeDocument/2006/relationships/image" Target="../media/image97.png"/><Relationship Id="rId3" Type="http://schemas.openxmlformats.org/officeDocument/2006/relationships/oleObject" Target="../embeddings/oleObject77.bin"/><Relationship Id="rId21" Type="http://schemas.openxmlformats.org/officeDocument/2006/relationships/oleObject" Target="../embeddings/oleObject86.bin"/><Relationship Id="rId34" Type="http://schemas.openxmlformats.org/officeDocument/2006/relationships/image" Target="../media/image101.pn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0.png"/><Relationship Id="rId17" Type="http://schemas.openxmlformats.org/officeDocument/2006/relationships/oleObject" Target="../embeddings/oleObject84.bin"/><Relationship Id="rId25" Type="http://schemas.openxmlformats.org/officeDocument/2006/relationships/oleObject" Target="../embeddings/oleObject88.bin"/><Relationship Id="rId33" Type="http://schemas.openxmlformats.org/officeDocument/2006/relationships/oleObject" Target="../embeddings/oleObject9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29" Type="http://schemas.openxmlformats.org/officeDocument/2006/relationships/oleObject" Target="../embeddings/oleObject9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png"/><Relationship Id="rId11" Type="http://schemas.openxmlformats.org/officeDocument/2006/relationships/oleObject" Target="../embeddings/oleObject81.bin"/><Relationship Id="rId24" Type="http://schemas.openxmlformats.org/officeDocument/2006/relationships/image" Target="../media/image96.png"/><Relationship Id="rId32" Type="http://schemas.openxmlformats.org/officeDocument/2006/relationships/image" Target="../media/image100.png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23" Type="http://schemas.openxmlformats.org/officeDocument/2006/relationships/oleObject" Target="../embeddings/oleObject87.bin"/><Relationship Id="rId28" Type="http://schemas.openxmlformats.org/officeDocument/2006/relationships/image" Target="../media/image98.png"/><Relationship Id="rId36" Type="http://schemas.openxmlformats.org/officeDocument/2006/relationships/image" Target="../media/image102.png"/><Relationship Id="rId10" Type="http://schemas.openxmlformats.org/officeDocument/2006/relationships/image" Target="../media/image89.png"/><Relationship Id="rId19" Type="http://schemas.openxmlformats.org/officeDocument/2006/relationships/oleObject" Target="../embeddings/oleObject85.bin"/><Relationship Id="rId31" Type="http://schemas.openxmlformats.org/officeDocument/2006/relationships/oleObject" Target="../embeddings/oleObject91.bin"/><Relationship Id="rId4" Type="http://schemas.openxmlformats.org/officeDocument/2006/relationships/image" Target="../media/image86.png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oleObject" Target="../embeddings/oleObject89.bin"/><Relationship Id="rId30" Type="http://schemas.openxmlformats.org/officeDocument/2006/relationships/image" Target="../media/image99.png"/><Relationship Id="rId35" Type="http://schemas.openxmlformats.org/officeDocument/2006/relationships/oleObject" Target="../embeddings/oleObject93.bin"/><Relationship Id="rId8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emf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21" Type="http://schemas.openxmlformats.org/officeDocument/2006/relationships/image" Target="../media/image111.emf"/><Relationship Id="rId34" Type="http://schemas.openxmlformats.org/officeDocument/2006/relationships/oleObject" Target="../embeddings/oleObject109.bin"/><Relationship Id="rId7" Type="http://schemas.openxmlformats.org/officeDocument/2006/relationships/image" Target="../media/image104.emf"/><Relationship Id="rId12" Type="http://schemas.openxmlformats.org/officeDocument/2006/relationships/oleObject" Target="../embeddings/oleObject98.bin"/><Relationship Id="rId17" Type="http://schemas.openxmlformats.org/officeDocument/2006/relationships/image" Target="../media/image109.emf"/><Relationship Id="rId25" Type="http://schemas.openxmlformats.org/officeDocument/2006/relationships/image" Target="../media/image113.png"/><Relationship Id="rId33" Type="http://schemas.openxmlformats.org/officeDocument/2006/relationships/image" Target="../media/image117.pn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115.png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6.e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37" Type="http://schemas.openxmlformats.org/officeDocument/2006/relationships/image" Target="../media/image119.emf"/><Relationship Id="rId5" Type="http://schemas.openxmlformats.org/officeDocument/2006/relationships/image" Target="../media/image103.png"/><Relationship Id="rId15" Type="http://schemas.openxmlformats.org/officeDocument/2006/relationships/image" Target="../media/image108.emf"/><Relationship Id="rId23" Type="http://schemas.openxmlformats.org/officeDocument/2006/relationships/image" Target="../media/image112.png"/><Relationship Id="rId28" Type="http://schemas.openxmlformats.org/officeDocument/2006/relationships/oleObject" Target="../embeddings/oleObject106.bin"/><Relationship Id="rId36" Type="http://schemas.openxmlformats.org/officeDocument/2006/relationships/oleObject" Target="../embeddings/oleObject110.bin"/><Relationship Id="rId10" Type="http://schemas.openxmlformats.org/officeDocument/2006/relationships/oleObject" Target="../embeddings/oleObject97.bin"/><Relationship Id="rId19" Type="http://schemas.openxmlformats.org/officeDocument/2006/relationships/image" Target="../media/image110.emf"/><Relationship Id="rId31" Type="http://schemas.openxmlformats.org/officeDocument/2006/relationships/image" Target="../media/image116.png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114.png"/><Relationship Id="rId30" Type="http://schemas.openxmlformats.org/officeDocument/2006/relationships/oleObject" Target="../embeddings/oleObject107.bin"/><Relationship Id="rId35" Type="http://schemas.openxmlformats.org/officeDocument/2006/relationships/image" Target="../media/image118.emf"/><Relationship Id="rId8" Type="http://schemas.openxmlformats.org/officeDocument/2006/relationships/oleObject" Target="../embeddings/oleObject96.bin"/><Relationship Id="rId3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8.emf"/><Relationship Id="rId26" Type="http://schemas.openxmlformats.org/officeDocument/2006/relationships/image" Target="../media/image132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31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33.emf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6.emf"/><Relationship Id="rId22" Type="http://schemas.openxmlformats.org/officeDocument/2006/relationships/image" Target="../media/image130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3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9.emf"/><Relationship Id="rId18" Type="http://schemas.openxmlformats.org/officeDocument/2006/relationships/oleObject" Target="../embeddings/oleObject132.bin"/><Relationship Id="rId3" Type="http://schemas.openxmlformats.org/officeDocument/2006/relationships/image" Target="../media/image144.png"/><Relationship Id="rId21" Type="http://schemas.openxmlformats.org/officeDocument/2006/relationships/image" Target="../media/image143.e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41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42.e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37.emf"/><Relationship Id="rId14" Type="http://schemas.openxmlformats.org/officeDocument/2006/relationships/oleObject" Target="../embeddings/oleObject13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46.png"/><Relationship Id="rId4" Type="http://schemas.openxmlformats.org/officeDocument/2006/relationships/image" Target="../media/image14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51.emf"/><Relationship Id="rId3" Type="http://schemas.openxmlformats.org/officeDocument/2006/relationships/image" Target="../media/image152.png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50.emf"/><Relationship Id="rId5" Type="http://schemas.openxmlformats.org/officeDocument/2006/relationships/image" Target="../media/image147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4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57.emf"/><Relationship Id="rId3" Type="http://schemas.openxmlformats.org/officeDocument/2006/relationships/image" Target="../media/image158.png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56.emf"/><Relationship Id="rId5" Type="http://schemas.openxmlformats.org/officeDocument/2006/relationships/image" Target="../media/image153.e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55.emf"/><Relationship Id="rId14" Type="http://schemas.openxmlformats.org/officeDocument/2006/relationships/image" Target="../media/image1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67.emf"/><Relationship Id="rId26" Type="http://schemas.openxmlformats.org/officeDocument/2006/relationships/image" Target="../media/image171.png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70.png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72.png"/><Relationship Id="rId10" Type="http://schemas.openxmlformats.org/officeDocument/2006/relationships/image" Target="../media/image163.png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65.emf"/><Relationship Id="rId22" Type="http://schemas.openxmlformats.org/officeDocument/2006/relationships/image" Target="../media/image169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78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0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77.e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88.emf"/><Relationship Id="rId26" Type="http://schemas.openxmlformats.org/officeDocument/2006/relationships/image" Target="../media/image192.png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85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7.emf"/><Relationship Id="rId20" Type="http://schemas.openxmlformats.org/officeDocument/2006/relationships/image" Target="../media/image189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82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91.png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93.emf"/><Relationship Id="rId10" Type="http://schemas.openxmlformats.org/officeDocument/2006/relationships/image" Target="../media/image184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81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86.emf"/><Relationship Id="rId22" Type="http://schemas.openxmlformats.org/officeDocument/2006/relationships/image" Target="../media/image190.png"/><Relationship Id="rId27" Type="http://schemas.openxmlformats.org/officeDocument/2006/relationships/oleObject" Target="../embeddings/oleObject178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201.emf"/><Relationship Id="rId26" Type="http://schemas.openxmlformats.org/officeDocument/2006/relationships/image" Target="../media/image210.png"/><Relationship Id="rId3" Type="http://schemas.openxmlformats.org/officeDocument/2006/relationships/oleObject" Target="../embeddings/oleObject179.bin"/><Relationship Id="rId21" Type="http://schemas.openxmlformats.org/officeDocument/2006/relationships/oleObject" Target="../embeddings/oleObject188.bin"/><Relationship Id="rId34" Type="http://schemas.openxmlformats.org/officeDocument/2006/relationships/oleObject" Target="../embeddings/oleObject193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98.emf"/><Relationship Id="rId17" Type="http://schemas.openxmlformats.org/officeDocument/2006/relationships/oleObject" Target="../embeddings/oleObject186.bin"/><Relationship Id="rId25" Type="http://schemas.openxmlformats.org/officeDocument/2006/relationships/image" Target="../media/image209.png"/><Relationship Id="rId33" Type="http://schemas.openxmlformats.org/officeDocument/2006/relationships/image" Target="../media/image207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00.emf"/><Relationship Id="rId20" Type="http://schemas.openxmlformats.org/officeDocument/2006/relationships/image" Target="../media/image202.emf"/><Relationship Id="rId29" Type="http://schemas.openxmlformats.org/officeDocument/2006/relationships/image" Target="../media/image205.png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204.emf"/><Relationship Id="rId32" Type="http://schemas.openxmlformats.org/officeDocument/2006/relationships/oleObject" Target="../embeddings/oleObject192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oleObject" Target="../embeddings/oleObject190.bin"/><Relationship Id="rId10" Type="http://schemas.openxmlformats.org/officeDocument/2006/relationships/image" Target="../media/image197.emf"/><Relationship Id="rId19" Type="http://schemas.openxmlformats.org/officeDocument/2006/relationships/oleObject" Target="../embeddings/oleObject187.bin"/><Relationship Id="rId31" Type="http://schemas.openxmlformats.org/officeDocument/2006/relationships/image" Target="../media/image206.png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99.emf"/><Relationship Id="rId22" Type="http://schemas.openxmlformats.org/officeDocument/2006/relationships/image" Target="../media/image203.emf"/><Relationship Id="rId27" Type="http://schemas.openxmlformats.org/officeDocument/2006/relationships/image" Target="../media/image211.png"/><Relationship Id="rId30" Type="http://schemas.openxmlformats.org/officeDocument/2006/relationships/oleObject" Target="../embeddings/oleObject191.bin"/><Relationship Id="rId35" Type="http://schemas.openxmlformats.org/officeDocument/2006/relationships/image" Target="../media/image208.emf"/><Relationship Id="rId8" Type="http://schemas.openxmlformats.org/officeDocument/2006/relationships/image" Target="../media/image19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218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slide" Target="slide6.xml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21.png"/><Relationship Id="rId10" Type="http://schemas.openxmlformats.org/officeDocument/2006/relationships/image" Target="../media/image1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em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oleObject" Target="../embeddings/oleObject24.bin"/><Relationship Id="rId3" Type="http://schemas.openxmlformats.org/officeDocument/2006/relationships/image" Target="../media/image26.png"/><Relationship Id="rId7" Type="http://schemas.openxmlformats.org/officeDocument/2006/relationships/image" Target="../media/image28.emf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3.png"/><Relationship Id="rId5" Type="http://schemas.openxmlformats.org/officeDocument/2006/relationships/image" Target="../media/image27.e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1.png"/><Relationship Id="rId1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2.png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9.png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5.emf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7.emf"/><Relationship Id="rId10" Type="http://schemas.openxmlformats.org/officeDocument/2006/relationships/image" Target="../media/image38.png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35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0.png"/><Relationship Id="rId22" Type="http://schemas.openxmlformats.org/officeDocument/2006/relationships/image" Target="../media/image44.png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6659E8BA-A30E-4B09-9021-9E9731865C91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</a:t>
            </a:fld>
            <a:endParaRPr lang="en-US" sz="1200" dirty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5040312" cy="595312"/>
          </a:xfrm>
          <a:solidFill>
            <a:srgbClr val="FFCCFF"/>
          </a:solidFill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900113" y="2708275"/>
            <a:ext cx="76327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根轨迹是闭环特征根随参数变化的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近似走势</a:t>
            </a:r>
          </a:p>
          <a:p>
            <a:pPr algn="just" eaLnBrk="1" hangingPunct="1">
              <a:lnSpc>
                <a:spcPct val="13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幅值条件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相角条件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得出绘制根轨迹的规则</a:t>
            </a:r>
          </a:p>
          <a:p>
            <a:pPr algn="just" eaLnBrk="1" hangingPunct="1">
              <a:lnSpc>
                <a:spcPct val="13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绘制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普通根轨迹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°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根轨迹</a:t>
            </a:r>
            <a:r>
              <a:rPr lang="zh-CN" altLang="en-US" sz="1800" b="1"/>
              <a:t>）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的基本规则有</a:t>
            </a:r>
            <a:r>
              <a:rPr 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条</a:t>
            </a:r>
          </a:p>
          <a:p>
            <a:pPr algn="just" eaLnBrk="1" hangingPunct="1">
              <a:lnSpc>
                <a:spcPct val="13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条规则可以确定根轨迹上的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关键点</a:t>
            </a:r>
          </a:p>
          <a:p>
            <a:pPr algn="just" eaLnBrk="1" hangingPunct="1">
              <a:lnSpc>
                <a:spcPct val="130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根轨迹上确定的点可以根据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幅值条件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求出对应的根轨迹增益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4213" y="1052513"/>
          <a:ext cx="220027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7" r:id="rId3" imgW="1642680" imgH="1147680" progId="Equation.3">
                  <p:embed/>
                </p:oleObj>
              </mc:Choice>
              <mc:Fallback>
                <p:oleObj r:id="rId3" imgW="1642680" imgH="1147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52513"/>
                        <a:ext cx="2200275" cy="15573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325813" y="1911350"/>
          <a:ext cx="44307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8" r:id="rId5" imgW="3858840" imgH="585000" progId="Equation.3">
                  <p:embed/>
                </p:oleObj>
              </mc:Choice>
              <mc:Fallback>
                <p:oleObj r:id="rId5" imgW="3858840" imgH="58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1911350"/>
                        <a:ext cx="4430712" cy="7270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708400" y="1196975"/>
          <a:ext cx="25558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r:id="rId7" imgW="1327680" imgH="213840" progId="Equation.3">
                  <p:embed/>
                </p:oleObj>
              </mc:Choice>
              <mc:Fallback>
                <p:oleObj r:id="rId7" imgW="1327680" imgH="213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196975"/>
                        <a:ext cx="25558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90E0673-5766-408A-A7D7-AB569DC59C9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10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6627" name="Rectangle 28"/>
          <p:cNvSpPr>
            <a:spLocks noChangeArrowheads="1"/>
          </p:cNvSpPr>
          <p:nvPr/>
        </p:nvSpPr>
        <p:spPr bwMode="auto">
          <a:xfrm>
            <a:off x="395288" y="404813"/>
            <a:ext cx="5545137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6628" name="Rectangle 38"/>
          <p:cNvSpPr>
            <a:spLocks noChangeArrowheads="1"/>
          </p:cNvSpPr>
          <p:nvPr/>
        </p:nvSpPr>
        <p:spPr bwMode="auto">
          <a:xfrm>
            <a:off x="574675" y="908050"/>
            <a:ext cx="81010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若根轨迹位于实轴上两个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相邻的开环极点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之间（其中一个可以是无限极点），则在这两个极点之间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至少存在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分离点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grpSp>
        <p:nvGrpSpPr>
          <p:cNvPr id="26629" name="Group 66"/>
          <p:cNvGrpSpPr>
            <a:grpSpLocks/>
          </p:cNvGrpSpPr>
          <p:nvPr/>
        </p:nvGrpSpPr>
        <p:grpSpPr bwMode="auto">
          <a:xfrm>
            <a:off x="1403350" y="4149725"/>
            <a:ext cx="2951163" cy="2376488"/>
            <a:chOff x="0" y="0"/>
            <a:chExt cx="1859" cy="1497"/>
          </a:xfrm>
        </p:grpSpPr>
        <p:sp>
          <p:nvSpPr>
            <p:cNvPr id="26630" name="Line 39"/>
            <p:cNvSpPr>
              <a:spLocks noChangeShapeType="1"/>
            </p:cNvSpPr>
            <p:nvPr/>
          </p:nvSpPr>
          <p:spPr bwMode="auto">
            <a:xfrm>
              <a:off x="0" y="771"/>
              <a:ext cx="1859" cy="0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40"/>
            <p:cNvSpPr>
              <a:spLocks noChangeShapeType="1"/>
            </p:cNvSpPr>
            <p:nvPr/>
          </p:nvSpPr>
          <p:spPr bwMode="auto">
            <a:xfrm flipV="1">
              <a:off x="1406" y="0"/>
              <a:ext cx="0" cy="1497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2" name="Group 45"/>
            <p:cNvGrpSpPr>
              <a:grpSpLocks/>
            </p:cNvGrpSpPr>
            <p:nvPr/>
          </p:nvGrpSpPr>
          <p:grpSpPr bwMode="auto">
            <a:xfrm>
              <a:off x="1088" y="704"/>
              <a:ext cx="113" cy="113"/>
              <a:chOff x="0" y="0"/>
              <a:chExt cx="113" cy="113"/>
            </a:xfrm>
          </p:grpSpPr>
          <p:sp>
            <p:nvSpPr>
              <p:cNvPr id="26633" name="Line 43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13" cy="113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4" name="Line 44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3" cy="113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635" name="Group 46"/>
            <p:cNvGrpSpPr>
              <a:grpSpLocks/>
            </p:cNvGrpSpPr>
            <p:nvPr/>
          </p:nvGrpSpPr>
          <p:grpSpPr bwMode="auto">
            <a:xfrm>
              <a:off x="181" y="704"/>
              <a:ext cx="113" cy="113"/>
              <a:chOff x="0" y="0"/>
              <a:chExt cx="113" cy="113"/>
            </a:xfrm>
          </p:grpSpPr>
          <p:sp>
            <p:nvSpPr>
              <p:cNvPr id="26636" name="Line 47"/>
              <p:cNvSpPr>
                <a:spLocks noChangeShapeType="1"/>
              </p:cNvSpPr>
              <p:nvPr/>
            </p:nvSpPr>
            <p:spPr bwMode="auto">
              <a:xfrm flipV="1">
                <a:off x="0" y="0"/>
                <a:ext cx="113" cy="113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7" name="Line 4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3" cy="113"/>
              </a:xfrm>
              <a:prstGeom prst="line">
                <a:avLst/>
              </a:pr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38" name="Line 50"/>
            <p:cNvSpPr>
              <a:spLocks noChangeShapeType="1"/>
            </p:cNvSpPr>
            <p:nvPr/>
          </p:nvSpPr>
          <p:spPr bwMode="auto">
            <a:xfrm>
              <a:off x="226" y="771"/>
              <a:ext cx="363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51"/>
            <p:cNvSpPr>
              <a:spLocks noChangeShapeType="1"/>
            </p:cNvSpPr>
            <p:nvPr/>
          </p:nvSpPr>
          <p:spPr bwMode="auto">
            <a:xfrm>
              <a:off x="771" y="771"/>
              <a:ext cx="363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Line 52"/>
            <p:cNvSpPr>
              <a:spLocks noChangeShapeType="1"/>
            </p:cNvSpPr>
            <p:nvPr/>
          </p:nvSpPr>
          <p:spPr bwMode="auto">
            <a:xfrm>
              <a:off x="453" y="771"/>
              <a:ext cx="5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41" name="Group 78"/>
          <p:cNvGrpSpPr>
            <a:grpSpLocks/>
          </p:cNvGrpSpPr>
          <p:nvPr/>
        </p:nvGrpSpPr>
        <p:grpSpPr bwMode="auto">
          <a:xfrm>
            <a:off x="5219700" y="4149725"/>
            <a:ext cx="2951163" cy="2232025"/>
            <a:chOff x="0" y="0"/>
            <a:chExt cx="1859" cy="1406"/>
          </a:xfrm>
        </p:grpSpPr>
        <p:sp>
          <p:nvSpPr>
            <p:cNvPr id="26642" name="Line 53"/>
            <p:cNvSpPr>
              <a:spLocks noChangeShapeType="1"/>
            </p:cNvSpPr>
            <p:nvPr/>
          </p:nvSpPr>
          <p:spPr bwMode="auto">
            <a:xfrm>
              <a:off x="0" y="771"/>
              <a:ext cx="1859" cy="0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54"/>
            <p:cNvSpPr>
              <a:spLocks noChangeShapeType="1"/>
            </p:cNvSpPr>
            <p:nvPr/>
          </p:nvSpPr>
          <p:spPr bwMode="auto">
            <a:xfrm flipV="1">
              <a:off x="1406" y="0"/>
              <a:ext cx="0" cy="1406"/>
            </a:xfrm>
            <a:prstGeom prst="line">
              <a:avLst/>
            </a:prstGeom>
            <a:noFill/>
            <a:ln w="19050" cmpd="sng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61"/>
            <p:cNvSpPr>
              <a:spLocks noChangeShapeType="1"/>
            </p:cNvSpPr>
            <p:nvPr/>
          </p:nvSpPr>
          <p:spPr bwMode="auto">
            <a:xfrm>
              <a:off x="771" y="771"/>
              <a:ext cx="363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Line 62"/>
            <p:cNvSpPr>
              <a:spLocks noChangeShapeType="1"/>
            </p:cNvSpPr>
            <p:nvPr/>
          </p:nvSpPr>
          <p:spPr bwMode="auto">
            <a:xfrm>
              <a:off x="272" y="771"/>
              <a:ext cx="363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Line 63"/>
            <p:cNvSpPr>
              <a:spLocks noChangeShapeType="1"/>
            </p:cNvSpPr>
            <p:nvPr/>
          </p:nvSpPr>
          <p:spPr bwMode="auto">
            <a:xfrm>
              <a:off x="408" y="771"/>
              <a:ext cx="544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7" name="Oval 64"/>
            <p:cNvSpPr>
              <a:spLocks noChangeArrowheads="1"/>
            </p:cNvSpPr>
            <p:nvPr/>
          </p:nvSpPr>
          <p:spPr bwMode="auto">
            <a:xfrm>
              <a:off x="136" y="680"/>
              <a:ext cx="136" cy="13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/>
            </a:p>
          </p:txBody>
        </p:sp>
        <p:sp>
          <p:nvSpPr>
            <p:cNvPr id="26648" name="Oval 65"/>
            <p:cNvSpPr>
              <a:spLocks noChangeArrowheads="1"/>
            </p:cNvSpPr>
            <p:nvPr/>
          </p:nvSpPr>
          <p:spPr bwMode="auto">
            <a:xfrm>
              <a:off x="1134" y="680"/>
              <a:ext cx="136" cy="136"/>
            </a:xfrm>
            <a:prstGeom prst="ellipse">
              <a:avLst/>
            </a:prstGeom>
            <a:solidFill>
              <a:schemeClr val="bg1"/>
            </a:solidFill>
            <a:ln w="38100" cmpd="sng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/>
            </a:p>
          </p:txBody>
        </p:sp>
      </p:grpSp>
      <p:sp>
        <p:nvSpPr>
          <p:cNvPr id="26649" name="Freeform 70"/>
          <p:cNvSpPr>
            <a:spLocks/>
          </p:cNvSpPr>
          <p:nvPr/>
        </p:nvSpPr>
        <p:spPr bwMode="auto">
          <a:xfrm>
            <a:off x="2052638" y="4870450"/>
            <a:ext cx="444500" cy="1079500"/>
          </a:xfrm>
          <a:custGeom>
            <a:avLst/>
            <a:gdLst>
              <a:gd name="T0" fmla="*/ 0 w 280"/>
              <a:gd name="T1" fmla="*/ 0 h 680"/>
              <a:gd name="T2" fmla="*/ 272 w 280"/>
              <a:gd name="T3" fmla="*/ 317 h 680"/>
              <a:gd name="T4" fmla="*/ 46 w 280"/>
              <a:gd name="T5" fmla="*/ 680 h 680"/>
              <a:gd name="T6" fmla="*/ 0 w 280"/>
              <a:gd name="T7" fmla="*/ 0 h 680"/>
              <a:gd name="T8" fmla="*/ 280 w 280"/>
              <a:gd name="T9" fmla="*/ 680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280" h="680">
                <a:moveTo>
                  <a:pt x="0" y="0"/>
                </a:moveTo>
                <a:cubicBezTo>
                  <a:pt x="132" y="102"/>
                  <a:pt x="264" y="204"/>
                  <a:pt x="272" y="317"/>
                </a:cubicBezTo>
                <a:cubicBezTo>
                  <a:pt x="280" y="430"/>
                  <a:pt x="84" y="620"/>
                  <a:pt x="46" y="68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650" name="Group 77"/>
          <p:cNvGrpSpPr>
            <a:grpSpLocks/>
          </p:cNvGrpSpPr>
          <p:nvPr/>
        </p:nvGrpSpPr>
        <p:grpSpPr bwMode="auto">
          <a:xfrm>
            <a:off x="5999163" y="4870450"/>
            <a:ext cx="444500" cy="1079500"/>
            <a:chOff x="0" y="0"/>
            <a:chExt cx="280" cy="680"/>
          </a:xfrm>
        </p:grpSpPr>
        <p:sp>
          <p:nvSpPr>
            <p:cNvPr id="26651" name="Freeform 74"/>
            <p:cNvSpPr>
              <a:spLocks/>
            </p:cNvSpPr>
            <p:nvPr/>
          </p:nvSpPr>
          <p:spPr bwMode="auto">
            <a:xfrm>
              <a:off x="0" y="0"/>
              <a:ext cx="280" cy="680"/>
            </a:xfrm>
            <a:custGeom>
              <a:avLst/>
              <a:gdLst>
                <a:gd name="T0" fmla="*/ 0 w 280"/>
                <a:gd name="T1" fmla="*/ 0 h 680"/>
                <a:gd name="T2" fmla="*/ 272 w 280"/>
                <a:gd name="T3" fmla="*/ 317 h 680"/>
                <a:gd name="T4" fmla="*/ 46 w 280"/>
                <a:gd name="T5" fmla="*/ 680 h 680"/>
                <a:gd name="T6" fmla="*/ 0 w 280"/>
                <a:gd name="T7" fmla="*/ 0 h 680"/>
                <a:gd name="T8" fmla="*/ 280 w 280"/>
                <a:gd name="T9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80" h="680">
                  <a:moveTo>
                    <a:pt x="0" y="0"/>
                  </a:moveTo>
                  <a:cubicBezTo>
                    <a:pt x="132" y="102"/>
                    <a:pt x="264" y="204"/>
                    <a:pt x="272" y="317"/>
                  </a:cubicBezTo>
                  <a:cubicBezTo>
                    <a:pt x="280" y="430"/>
                    <a:pt x="84" y="620"/>
                    <a:pt x="46" y="68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Line 75"/>
            <p:cNvSpPr>
              <a:spLocks noChangeShapeType="1"/>
            </p:cNvSpPr>
            <p:nvPr/>
          </p:nvSpPr>
          <p:spPr bwMode="auto">
            <a:xfrm>
              <a:off x="91" y="45"/>
              <a:ext cx="91" cy="91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Line 76"/>
            <p:cNvSpPr>
              <a:spLocks noChangeShapeType="1"/>
            </p:cNvSpPr>
            <p:nvPr/>
          </p:nvSpPr>
          <p:spPr bwMode="auto">
            <a:xfrm flipV="1">
              <a:off x="91" y="544"/>
              <a:ext cx="90" cy="91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4" name="Oval 79"/>
          <p:cNvSpPr>
            <a:spLocks noChangeArrowheads="1"/>
          </p:cNvSpPr>
          <p:nvPr/>
        </p:nvSpPr>
        <p:spPr bwMode="auto">
          <a:xfrm>
            <a:off x="2339975" y="5229225"/>
            <a:ext cx="215900" cy="215900"/>
          </a:xfrm>
          <a:prstGeom prst="ellipse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6655" name="Oval 80"/>
          <p:cNvSpPr>
            <a:spLocks noChangeArrowheads="1"/>
          </p:cNvSpPr>
          <p:nvPr/>
        </p:nvSpPr>
        <p:spPr bwMode="auto">
          <a:xfrm>
            <a:off x="6300788" y="5229225"/>
            <a:ext cx="215900" cy="215900"/>
          </a:xfrm>
          <a:prstGeom prst="ellipse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6656" name="Rectangle 82"/>
          <p:cNvSpPr>
            <a:spLocks noChangeArrowheads="1"/>
          </p:cNvSpPr>
          <p:nvPr/>
        </p:nvSpPr>
        <p:spPr bwMode="auto">
          <a:xfrm>
            <a:off x="2124075" y="5949950"/>
            <a:ext cx="110331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分离点</a:t>
            </a:r>
          </a:p>
        </p:txBody>
      </p:sp>
      <p:sp>
        <p:nvSpPr>
          <p:cNvPr id="26657" name="Rectangle 84"/>
          <p:cNvSpPr>
            <a:spLocks noChangeArrowheads="1"/>
          </p:cNvSpPr>
          <p:nvPr/>
        </p:nvSpPr>
        <p:spPr bwMode="auto">
          <a:xfrm>
            <a:off x="6227763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会合点</a:t>
            </a:r>
          </a:p>
        </p:txBody>
      </p:sp>
      <p:sp>
        <p:nvSpPr>
          <p:cNvPr id="26658" name="Rectangle 86"/>
          <p:cNvSpPr>
            <a:spLocks noChangeArrowheads="1"/>
          </p:cNvSpPr>
          <p:nvPr/>
        </p:nvSpPr>
        <p:spPr bwMode="auto">
          <a:xfrm>
            <a:off x="539750" y="2565400"/>
            <a:ext cx="820896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若根轨迹位于实轴上两个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相邻的开环零点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之间（其中一个可以是无限零点），则在这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两个零点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之间也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至少有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一个分离点（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会合点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9" grpId="0" animBg="1"/>
      <p:bldP spid="26654" grpId="0" animBg="1" autoUpdateAnimBg="0"/>
      <p:bldP spid="26655" grpId="0" animBg="1" autoUpdateAnimBg="0"/>
      <p:bldP spid="26656" grpId="0" autoUpdateAnimBg="0"/>
      <p:bldP spid="26657" grpId="0" autoUpdateAnimBg="0"/>
      <p:bldP spid="266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0F63ED04-4B0E-4FD3-80A2-4A3D9C8E34EE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79388" y="1155700"/>
            <a:ext cx="8640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某单位反馈系统的开环传递函数为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704397"/>
              </p:ext>
            </p:extLst>
          </p:nvPr>
        </p:nvGraphicFramePr>
        <p:xfrm>
          <a:off x="5903913" y="1982688"/>
          <a:ext cx="3276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6" r:id="rId3" imgW="3277057" imgH="4038095" progId="PBrush">
                  <p:embed/>
                </p:oleObj>
              </mc:Choice>
              <mc:Fallback>
                <p:oleObj r:id="rId3" imgW="3277057" imgH="4038095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1982688"/>
                        <a:ext cx="3276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1042988" y="2133600"/>
          <a:ext cx="16446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7" r:id="rId5" imgW="1530000" imgH="562680" progId="Equation.3">
                  <p:embed/>
                </p:oleObj>
              </mc:Choice>
              <mc:Fallback>
                <p:oleObj r:id="rId5" imgW="1530000" imgH="56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16446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3276600" y="2133600"/>
          <a:ext cx="10239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8" r:id="rId7" imgW="933840" imgH="618840" progId="Equation.3">
                  <p:embed/>
                </p:oleObj>
              </mc:Choice>
              <mc:Fallback>
                <p:oleObj r:id="rId7" imgW="933840" imgH="61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133600"/>
                        <a:ext cx="10239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539750" y="2852738"/>
          <a:ext cx="44624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39" r:id="rId9" imgW="4252680" imgH="258840" progId="Equation.3">
                  <p:embed/>
                </p:oleObj>
              </mc:Choice>
              <mc:Fallback>
                <p:oleObj r:id="rId9" imgW="4252680" imgH="25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446246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611188" y="3357563"/>
          <a:ext cx="40671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0" r:id="rId11" imgW="4038840" imgH="1215000" progId="Equation.3">
                  <p:embed/>
                </p:oleObj>
              </mc:Choice>
              <mc:Fallback>
                <p:oleObj r:id="rId11" imgW="4038840" imgH="1215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406717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2925" y="4578350"/>
          <a:ext cx="13525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1" r:id="rId13" imgW="1248840" imgH="517680" progId="Equation.3">
                  <p:embed/>
                </p:oleObj>
              </mc:Choice>
              <mc:Fallback>
                <p:oleObj r:id="rId13" imgW="1248840" imgH="51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4578350"/>
                        <a:ext cx="13525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195513" y="4724400"/>
          <a:ext cx="14605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2" r:id="rId15" imgW="1361160" imgH="258840" progId="Equation.3">
                  <p:embed/>
                </p:oleObj>
              </mc:Choice>
              <mc:Fallback>
                <p:oleObj r:id="rId15" imgW="1361160" imgH="25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24400"/>
                        <a:ext cx="14605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49275" y="5187950"/>
          <a:ext cx="51038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3" r:id="rId17" imgW="4882680" imgH="517680" progId="Equation.3">
                  <p:embed/>
                </p:oleObj>
              </mc:Choice>
              <mc:Fallback>
                <p:oleObj r:id="rId17" imgW="4882680" imgH="517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187950"/>
                        <a:ext cx="51038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611188" y="5949950"/>
          <a:ext cx="184626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4" r:id="rId19" imgW="1732680" imgH="213840" progId="Equation.3">
                  <p:embed/>
                </p:oleObj>
              </mc:Choice>
              <mc:Fallback>
                <p:oleObj r:id="rId19" imgW="1732680" imgH="213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949950"/>
                        <a:ext cx="184626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916238" y="5876925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5" r:id="rId21" imgW="1710000" imgH="326160" progId="Equation.3">
                  <p:embed/>
                </p:oleObj>
              </mc:Choice>
              <mc:Fallback>
                <p:oleObj r:id="rId21" imgW="1710000" imgH="326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76925"/>
                        <a:ext cx="1828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611188" y="6524625"/>
          <a:ext cx="35099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6" r:id="rId23" imgW="3341160" imgH="258840" progId="Equation.3">
                  <p:embed/>
                </p:oleObj>
              </mc:Choice>
              <mc:Fallback>
                <p:oleObj r:id="rId23" imgW="3341160" imgH="25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524625"/>
                        <a:ext cx="35099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5076825" y="6092825"/>
          <a:ext cx="1371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7" r:id="rId25" imgW="1271160" imgH="641160" progId="Equation.3">
                  <p:embed/>
                </p:oleObj>
              </mc:Choice>
              <mc:Fallback>
                <p:oleObj r:id="rId25" imgW="1271160" imgH="641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092825"/>
                        <a:ext cx="1371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41215"/>
              </p:ext>
            </p:extLst>
          </p:nvPr>
        </p:nvGraphicFramePr>
        <p:xfrm>
          <a:off x="6313488" y="2997200"/>
          <a:ext cx="22193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48" r:id="rId27" imgW="2219635" imgH="2238687" progId="PBrush">
                  <p:embed/>
                </p:oleObj>
              </mc:Choice>
              <mc:Fallback>
                <p:oleObj r:id="rId27" imgW="2219635" imgH="2238687" progId="PBrush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2997200"/>
                        <a:ext cx="2219325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5" name="Group 39"/>
          <p:cNvGrpSpPr>
            <a:grpSpLocks noChangeAspect="1"/>
          </p:cNvGrpSpPr>
          <p:nvPr/>
        </p:nvGrpSpPr>
        <p:grpSpPr bwMode="auto">
          <a:xfrm>
            <a:off x="7956550" y="4005263"/>
            <a:ext cx="733425" cy="638175"/>
            <a:chOff x="0" y="0"/>
            <a:chExt cx="462" cy="402"/>
          </a:xfrm>
        </p:grpSpPr>
        <p:graphicFrame>
          <p:nvGraphicFramePr>
            <p:cNvPr id="27666" name="Object 13"/>
            <p:cNvGraphicFramePr>
              <a:graphicFrameLocks noChangeAspect="1"/>
            </p:cNvGraphicFramePr>
            <p:nvPr/>
          </p:nvGraphicFramePr>
          <p:xfrm>
            <a:off x="0" y="39"/>
            <a:ext cx="46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49" r:id="rId29" imgW="733333" imgH="181096" progId="PBrush">
                    <p:embed/>
                  </p:oleObj>
                </mc:Choice>
                <mc:Fallback>
                  <p:oleObj r:id="rId29" imgW="733333" imgH="181096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462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29"/>
            <p:cNvGraphicFramePr>
              <a:graphicFrameLocks noChangeAspect="1"/>
            </p:cNvGraphicFramePr>
            <p:nvPr/>
          </p:nvGraphicFramePr>
          <p:xfrm>
            <a:off x="182" y="0"/>
            <a:ext cx="20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50" r:id="rId31" imgW="323981" imgH="638264" progId="PBrush">
                    <p:embed/>
                  </p:oleObj>
                </mc:Choice>
                <mc:Fallback>
                  <p:oleObj r:id="rId31" imgW="323981" imgH="638264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" y="0"/>
                          <a:ext cx="20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31"/>
            <p:cNvGraphicFramePr>
              <a:graphicFrameLocks noChangeAspect="1"/>
            </p:cNvGraphicFramePr>
            <p:nvPr/>
          </p:nvGraphicFramePr>
          <p:xfrm>
            <a:off x="91" y="0"/>
            <a:ext cx="20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51" r:id="rId33" imgW="323981" imgH="638264" progId="PBrush">
                    <p:embed/>
                  </p:oleObj>
                </mc:Choice>
                <mc:Fallback>
                  <p:oleObj r:id="rId33" imgW="323981" imgH="638264" progId="PBrush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" y="0"/>
                          <a:ext cx="20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9" name="Group 40"/>
          <p:cNvGrpSpPr>
            <a:grpSpLocks noChangeAspect="1"/>
          </p:cNvGrpSpPr>
          <p:nvPr/>
        </p:nvGrpSpPr>
        <p:grpSpPr bwMode="auto">
          <a:xfrm>
            <a:off x="5724525" y="4014788"/>
            <a:ext cx="1676400" cy="638175"/>
            <a:chOff x="0" y="0"/>
            <a:chExt cx="1056" cy="402"/>
          </a:xfrm>
        </p:grpSpPr>
        <p:graphicFrame>
          <p:nvGraphicFramePr>
            <p:cNvPr id="27670" name="Object 14"/>
            <p:cNvGraphicFramePr>
              <a:graphicFrameLocks noChangeAspect="1"/>
            </p:cNvGraphicFramePr>
            <p:nvPr/>
          </p:nvGraphicFramePr>
          <p:xfrm>
            <a:off x="0" y="39"/>
            <a:ext cx="105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52" r:id="rId35" imgW="1676634" imgH="314286" progId="PBrush">
                    <p:embed/>
                  </p:oleObj>
                </mc:Choice>
                <mc:Fallback>
                  <p:oleObj r:id="rId35" imgW="1676634" imgH="314286" progId="PBrush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9"/>
                          <a:ext cx="1056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1" name="Object 32"/>
            <p:cNvGraphicFramePr>
              <a:graphicFrameLocks noChangeAspect="1"/>
            </p:cNvGraphicFramePr>
            <p:nvPr/>
          </p:nvGraphicFramePr>
          <p:xfrm>
            <a:off x="725" y="0"/>
            <a:ext cx="204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53" r:id="rId37" imgW="323981" imgH="638264" progId="PBrush">
                    <p:embed/>
                  </p:oleObj>
                </mc:Choice>
                <mc:Fallback>
                  <p:oleObj r:id="rId37" imgW="323981" imgH="638264" progId="PBrush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0"/>
                          <a:ext cx="204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72" name="Object 33"/>
          <p:cNvGraphicFramePr>
            <a:graphicFrameLocks noChangeAspect="1"/>
          </p:cNvGraphicFramePr>
          <p:nvPr/>
        </p:nvGraphicFramePr>
        <p:xfrm>
          <a:off x="6516688" y="3860800"/>
          <a:ext cx="2000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54" r:id="rId38" imgW="266737" imgH="295238" progId="PBrush">
                  <p:embed/>
                </p:oleObj>
              </mc:Choice>
              <mc:Fallback>
                <p:oleObj r:id="rId38" imgW="266737" imgH="295238" progId="PBrush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860800"/>
                        <a:ext cx="200025" cy="22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34"/>
          <p:cNvGraphicFramePr>
            <a:graphicFrameLocks noChangeAspect="1"/>
          </p:cNvGraphicFramePr>
          <p:nvPr/>
        </p:nvGraphicFramePr>
        <p:xfrm>
          <a:off x="8172450" y="3860800"/>
          <a:ext cx="2222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55" r:id="rId40" imgW="295238" imgH="304923" progId="PBrush">
                  <p:embed/>
                </p:oleObj>
              </mc:Choice>
              <mc:Fallback>
                <p:oleObj r:id="rId40" imgW="295238" imgH="304923" progId="PBrush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860800"/>
                        <a:ext cx="2222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36"/>
          <p:cNvSpPr>
            <a:spLocks noChangeArrowheads="1"/>
          </p:cNvSpPr>
          <p:nvPr/>
        </p:nvSpPr>
        <p:spPr bwMode="auto">
          <a:xfrm>
            <a:off x="395288" y="404813"/>
            <a:ext cx="58324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/>
        </p:nvGraphicFramePr>
        <p:xfrm>
          <a:off x="5580063" y="1052513"/>
          <a:ext cx="16446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56" r:id="rId42" imgW="1530000" imgH="562680" progId="Equation.3">
                  <p:embed/>
                </p:oleObj>
              </mc:Choice>
              <mc:Fallback>
                <p:oleObj r:id="rId42" imgW="1530000" imgH="5626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052513"/>
                        <a:ext cx="1644650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Rectangle 38"/>
          <p:cNvSpPr>
            <a:spLocks noChangeArrowheads="1"/>
          </p:cNvSpPr>
          <p:nvPr/>
        </p:nvSpPr>
        <p:spPr bwMode="auto">
          <a:xfrm>
            <a:off x="179388" y="1700213"/>
            <a:ext cx="698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变到无穷大 ，证明复平面的根轨迹为圆弧。</a:t>
            </a:r>
          </a:p>
        </p:txBody>
      </p:sp>
      <p:graphicFrame>
        <p:nvGraphicFramePr>
          <p:cNvPr id="27677" name="Object 29"/>
          <p:cNvGraphicFramePr>
            <a:graphicFrameLocks noChangeAspect="1"/>
          </p:cNvGraphicFramePr>
          <p:nvPr/>
        </p:nvGraphicFramePr>
        <p:xfrm>
          <a:off x="6850063" y="6038850"/>
          <a:ext cx="12795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57" r:id="rId44" imgW="1170000" imgH="618840" progId="Equation.3">
                  <p:embed/>
                </p:oleObj>
              </mc:Choice>
              <mc:Fallback>
                <p:oleObj r:id="rId44" imgW="1170000" imgH="6188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63" y="6038850"/>
                        <a:ext cx="12795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>
            <a:spLocks noChangeArrowheads="1"/>
          </p:cNvSpPr>
          <p:nvPr/>
        </p:nvSpPr>
        <p:spPr bwMode="auto">
          <a:xfrm>
            <a:off x="512763" y="487363"/>
            <a:ext cx="327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还可以用相角条件证明</a:t>
            </a:r>
            <a:endParaRPr lang="zh-CN" altLang="en-US" sz="1800"/>
          </a:p>
        </p:txBody>
      </p:sp>
      <p:graphicFrame>
        <p:nvGraphicFramePr>
          <p:cNvPr id="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757065"/>
              </p:ext>
            </p:extLst>
          </p:nvPr>
        </p:nvGraphicFramePr>
        <p:xfrm>
          <a:off x="4919663" y="411163"/>
          <a:ext cx="12366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6" name="Equation" r:id="rId3" imgW="1079280" imgH="444240" progId="Equation.DSMT4">
                  <p:embed/>
                </p:oleObj>
              </mc:Choice>
              <mc:Fallback>
                <p:oleObj name="Equation" r:id="rId3" imgW="10792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11163"/>
                        <a:ext cx="12366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709459"/>
              </p:ext>
            </p:extLst>
          </p:nvPr>
        </p:nvGraphicFramePr>
        <p:xfrm>
          <a:off x="1082675" y="1309688"/>
          <a:ext cx="29146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7" name="Equation" r:id="rId5" imgW="2273040" imgH="203040" progId="Equation.DSMT4">
                  <p:embed/>
                </p:oleObj>
              </mc:Choice>
              <mc:Fallback>
                <p:oleObj name="Equation" r:id="rId5" imgW="2273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309688"/>
                        <a:ext cx="29146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166887"/>
              </p:ext>
            </p:extLst>
          </p:nvPr>
        </p:nvGraphicFramePr>
        <p:xfrm>
          <a:off x="1147763" y="1978025"/>
          <a:ext cx="27860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8" name="Equation" r:id="rId7" imgW="2171520" imgH="203040" progId="Equation.DSMT4">
                  <p:embed/>
                </p:oleObj>
              </mc:Choice>
              <mc:Fallback>
                <p:oleObj name="Equation" r:id="rId7" imgW="2171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978025"/>
                        <a:ext cx="27860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17947"/>
              </p:ext>
            </p:extLst>
          </p:nvPr>
        </p:nvGraphicFramePr>
        <p:xfrm>
          <a:off x="295449" y="4579938"/>
          <a:ext cx="10326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9" name="Equation" r:id="rId9" imgW="685800" imgH="190440" progId="Equation.DSMT4">
                  <p:embed/>
                </p:oleObj>
              </mc:Choice>
              <mc:Fallback>
                <p:oleObj name="Equation" r:id="rId9" imgW="685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49" y="4579938"/>
                        <a:ext cx="10326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90123"/>
              </p:ext>
            </p:extLst>
          </p:nvPr>
        </p:nvGraphicFramePr>
        <p:xfrm>
          <a:off x="1179513" y="2633663"/>
          <a:ext cx="10350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0" name="Equation" r:id="rId11" imgW="799920" imgH="203040" progId="Equation.DSMT4">
                  <p:embed/>
                </p:oleObj>
              </mc:Choice>
              <mc:Fallback>
                <p:oleObj name="Equation" r:id="rId11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633663"/>
                        <a:ext cx="10350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875" y="370205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对方程两边求正切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12763" y="25654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520793"/>
              </p:ext>
            </p:extLst>
          </p:nvPr>
        </p:nvGraphicFramePr>
        <p:xfrm>
          <a:off x="2925763" y="3692525"/>
          <a:ext cx="12620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1" name="Equation" r:id="rId13" imgW="977760" imgH="203040" progId="Equation.DSMT4">
                  <p:embed/>
                </p:oleObj>
              </mc:Choice>
              <mc:Fallback>
                <p:oleObj name="Equation" r:id="rId13" imgW="977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3692525"/>
                        <a:ext cx="126206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63894"/>
              </p:ext>
            </p:extLst>
          </p:nvPr>
        </p:nvGraphicFramePr>
        <p:xfrm>
          <a:off x="4705350" y="3705225"/>
          <a:ext cx="32670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2" name="Equation" r:id="rId15" imgW="1854000" imgH="419040" progId="Equation.DSMT4">
                  <p:embed/>
                </p:oleObj>
              </mc:Choice>
              <mc:Fallback>
                <p:oleObj name="Equation" r:id="rId15" imgW="1854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705225"/>
                        <a:ext cx="32670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810062"/>
              </p:ext>
            </p:extLst>
          </p:nvPr>
        </p:nvGraphicFramePr>
        <p:xfrm>
          <a:off x="1558925" y="4427538"/>
          <a:ext cx="987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3" name="Equation" r:id="rId17" imgW="761760" imgH="393480" progId="Equation.DSMT4">
                  <p:embed/>
                </p:oleObj>
              </mc:Choice>
              <mc:Fallback>
                <p:oleObj name="Equation" r:id="rId17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427538"/>
                        <a:ext cx="9874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09141"/>
              </p:ext>
            </p:extLst>
          </p:nvPr>
        </p:nvGraphicFramePr>
        <p:xfrm>
          <a:off x="2979738" y="4427538"/>
          <a:ext cx="955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4" name="Equation" r:id="rId19" imgW="736560" imgH="393480" progId="Equation.DSMT4">
                  <p:embed/>
                </p:oleObj>
              </mc:Choice>
              <mc:Fallback>
                <p:oleObj name="Equation" r:id="rId19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4427538"/>
                        <a:ext cx="9556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937130"/>
              </p:ext>
            </p:extLst>
          </p:nvPr>
        </p:nvGraphicFramePr>
        <p:xfrm>
          <a:off x="1971675" y="5291138"/>
          <a:ext cx="19431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5" name="Equation" r:id="rId21" imgW="1511280" imgH="228600" progId="Equation.DSMT4">
                  <p:embed/>
                </p:oleObj>
              </mc:Choice>
              <mc:Fallback>
                <p:oleObj name="Equation" r:id="rId21" imgW="1511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5291138"/>
                        <a:ext cx="19431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659798"/>
              </p:ext>
            </p:extLst>
          </p:nvPr>
        </p:nvGraphicFramePr>
        <p:xfrm>
          <a:off x="2538413" y="2659063"/>
          <a:ext cx="103981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6" name="Equation" r:id="rId23" imgW="774360" imgH="203040" progId="Equation.DSMT4">
                  <p:embed/>
                </p:oleObj>
              </mc:Choice>
              <mc:Fallback>
                <p:oleObj name="Equation" r:id="rId23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659063"/>
                        <a:ext cx="103981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847017"/>
              </p:ext>
            </p:extLst>
          </p:nvPr>
        </p:nvGraphicFramePr>
        <p:xfrm>
          <a:off x="3995738" y="2659063"/>
          <a:ext cx="766762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7" name="Equation" r:id="rId25" imgW="571320" imgH="203040" progId="Equation.DSMT4">
                  <p:embed/>
                </p:oleObj>
              </mc:Choice>
              <mc:Fallback>
                <p:oleObj name="Equation" r:id="rId25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659063"/>
                        <a:ext cx="766762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48857"/>
              </p:ext>
            </p:extLst>
          </p:nvPr>
        </p:nvGraphicFramePr>
        <p:xfrm>
          <a:off x="4492625" y="4427538"/>
          <a:ext cx="698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8" name="Equation" r:id="rId27" imgW="533160" imgH="393480" progId="Equation.DSMT4">
                  <p:embed/>
                </p:oleObj>
              </mc:Choice>
              <mc:Fallback>
                <p:oleObj name="Equation" r:id="rId27" imgW="533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4427538"/>
                        <a:ext cx="6985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668565"/>
              </p:ext>
            </p:extLst>
          </p:nvPr>
        </p:nvGraphicFramePr>
        <p:xfrm>
          <a:off x="1328062" y="3136132"/>
          <a:ext cx="1927225" cy="37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9" name="Equation" r:id="rId29" imgW="1307880" imgH="203040" progId="Equation.DSMT4">
                  <p:embed/>
                </p:oleObj>
              </mc:Choice>
              <mc:Fallback>
                <p:oleObj name="Equation" r:id="rId29" imgW="1307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062" y="3136132"/>
                        <a:ext cx="1927225" cy="373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85671"/>
              </p:ext>
            </p:extLst>
          </p:nvPr>
        </p:nvGraphicFramePr>
        <p:xfrm>
          <a:off x="4492625" y="5263802"/>
          <a:ext cx="1652588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0" name="Equation" r:id="rId31" imgW="1282680" imgH="203040" progId="Equation.DSMT4">
                  <p:embed/>
                </p:oleObj>
              </mc:Choice>
              <mc:Fallback>
                <p:oleObj name="Equation" r:id="rId31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5263802"/>
                        <a:ext cx="1652588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39095"/>
              </p:ext>
            </p:extLst>
          </p:nvPr>
        </p:nvGraphicFramePr>
        <p:xfrm>
          <a:off x="2270125" y="5899150"/>
          <a:ext cx="1943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1" name="Equation" r:id="rId33" imgW="1231560" imgH="279360" progId="Equation.DSMT4">
                  <p:embed/>
                </p:oleObj>
              </mc:Choice>
              <mc:Fallback>
                <p:oleObj name="Equation" r:id="rId33" imgW="1231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899150"/>
                        <a:ext cx="1943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9D89CADE-43A9-4857-963B-C60B1109983B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13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250825" y="1196975"/>
            <a:ext cx="82296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定理：若系统有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个开环极点，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个开环零点，且在复平面存在根轨迹，则复平面的根轨迹一定是以该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零点为圆心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的圆弧。</a:t>
            </a:r>
            <a:endParaRPr lang="zh-CN" altLang="en-US" sz="24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33425" y="2701925"/>
          <a:ext cx="245745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7" r:id="rId3" imgW="2457143" imgH="1714739" progId="PBrush">
                  <p:embed/>
                </p:oleObj>
              </mc:Choice>
              <mc:Fallback>
                <p:oleObj r:id="rId3" imgW="2457143" imgH="1714739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701925"/>
                        <a:ext cx="245745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"/>
          <p:cNvGraphicFramePr>
            <a:graphicFrameLocks noChangeAspect="1"/>
          </p:cNvGraphicFramePr>
          <p:nvPr/>
        </p:nvGraphicFramePr>
        <p:xfrm>
          <a:off x="3683000" y="2816225"/>
          <a:ext cx="20574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8" r:id="rId5" imgW="2057143" imgH="1638529" progId="PBrush">
                  <p:embed/>
                </p:oleObj>
              </mc:Choice>
              <mc:Fallback>
                <p:oleObj r:id="rId5" imgW="2057143" imgH="1638529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16225"/>
                        <a:ext cx="20574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7"/>
          <p:cNvGraphicFramePr>
            <a:graphicFrameLocks noChangeAspect="1"/>
          </p:cNvGraphicFramePr>
          <p:nvPr/>
        </p:nvGraphicFramePr>
        <p:xfrm>
          <a:off x="6099175" y="2663825"/>
          <a:ext cx="2371725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59" r:id="rId7" imgW="2371429" imgH="1790476" progId="PBrush">
                  <p:embed/>
                </p:oleObj>
              </mc:Choice>
              <mc:Fallback>
                <p:oleObj r:id="rId7" imgW="2371429" imgH="1790476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175" y="2663825"/>
                        <a:ext cx="2371725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8"/>
          <p:cNvGraphicFramePr>
            <a:graphicFrameLocks noChangeAspect="1"/>
          </p:cNvGraphicFramePr>
          <p:nvPr/>
        </p:nvGraphicFramePr>
        <p:xfrm>
          <a:off x="752475" y="4606925"/>
          <a:ext cx="2438400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0" r:id="rId9" imgW="2438095" imgH="1781424" progId="PBrush">
                  <p:embed/>
                </p:oleObj>
              </mc:Choice>
              <mc:Fallback>
                <p:oleObj r:id="rId9" imgW="2438095" imgH="1781424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606925"/>
                        <a:ext cx="2438400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/>
          <p:cNvGraphicFramePr>
            <a:graphicFrameLocks noChangeAspect="1"/>
          </p:cNvGraphicFramePr>
          <p:nvPr/>
        </p:nvGraphicFramePr>
        <p:xfrm>
          <a:off x="3648075" y="4746625"/>
          <a:ext cx="20859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1" r:id="rId11" imgW="2085714" imgH="1647619" progId="PBrush">
                  <p:embed/>
                </p:oleObj>
              </mc:Choice>
              <mc:Fallback>
                <p:oleObj r:id="rId11" imgW="2085714" imgH="1647619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4746625"/>
                        <a:ext cx="208597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0"/>
          <p:cNvGraphicFramePr>
            <a:graphicFrameLocks noChangeAspect="1"/>
          </p:cNvGraphicFramePr>
          <p:nvPr/>
        </p:nvGraphicFramePr>
        <p:xfrm>
          <a:off x="6086475" y="4772025"/>
          <a:ext cx="20859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2" r:id="rId13" imgW="2085714" imgH="1628571" progId="PBrush">
                  <p:embed/>
                </p:oleObj>
              </mc:Choice>
              <mc:Fallback>
                <p:oleObj r:id="rId13" imgW="2085714" imgH="1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4772025"/>
                        <a:ext cx="20859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1"/>
          <p:cNvGraphicFramePr>
            <a:graphicFrameLocks noChangeAspect="1"/>
          </p:cNvGraphicFramePr>
          <p:nvPr/>
        </p:nvGraphicFramePr>
        <p:xfrm>
          <a:off x="1133475" y="3057525"/>
          <a:ext cx="12477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3" r:id="rId15" imgW="1247619" imgH="1295238" progId="PBrush">
                  <p:embed/>
                </p:oleObj>
              </mc:Choice>
              <mc:Fallback>
                <p:oleObj r:id="rId15" imgW="1247619" imgH="1295238" progId="PBrus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057525"/>
                        <a:ext cx="124777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2"/>
          <p:cNvGraphicFramePr>
            <a:graphicFrameLocks noChangeAspect="1"/>
          </p:cNvGraphicFramePr>
          <p:nvPr/>
        </p:nvGraphicFramePr>
        <p:xfrm>
          <a:off x="650875" y="3641725"/>
          <a:ext cx="10668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4" r:id="rId17" imgW="1066667" imgH="142933" progId="PBrush">
                  <p:embed/>
                </p:oleObj>
              </mc:Choice>
              <mc:Fallback>
                <p:oleObj r:id="rId17" imgW="1066667" imgH="142933" progId="PBrush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641725"/>
                        <a:ext cx="10668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3"/>
          <p:cNvGraphicFramePr>
            <a:graphicFrameLocks noChangeAspect="1"/>
          </p:cNvGraphicFramePr>
          <p:nvPr/>
        </p:nvGraphicFramePr>
        <p:xfrm>
          <a:off x="4292600" y="3387725"/>
          <a:ext cx="161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5" r:id="rId19" imgW="161990" imgH="647619" progId="PBrush">
                  <p:embed/>
                </p:oleObj>
              </mc:Choice>
              <mc:Fallback>
                <p:oleObj r:id="rId19" imgW="161990" imgH="647619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3387725"/>
                        <a:ext cx="161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4"/>
          <p:cNvGraphicFramePr>
            <a:graphicFrameLocks noChangeAspect="1"/>
          </p:cNvGraphicFramePr>
          <p:nvPr/>
        </p:nvGraphicFramePr>
        <p:xfrm>
          <a:off x="3352800" y="3641725"/>
          <a:ext cx="16859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6" r:id="rId21" imgW="1685714" imgH="161990" progId="PBrush">
                  <p:embed/>
                </p:oleObj>
              </mc:Choice>
              <mc:Fallback>
                <p:oleObj r:id="rId21" imgW="1685714" imgH="161990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41725"/>
                        <a:ext cx="16859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5"/>
          <p:cNvGraphicFramePr>
            <a:graphicFrameLocks noChangeAspect="1"/>
          </p:cNvGraphicFramePr>
          <p:nvPr/>
        </p:nvGraphicFramePr>
        <p:xfrm>
          <a:off x="6607175" y="3070225"/>
          <a:ext cx="12192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7" r:id="rId23" imgW="1219370" imgH="1276190" progId="PBrush">
                  <p:embed/>
                </p:oleObj>
              </mc:Choice>
              <mc:Fallback>
                <p:oleObj r:id="rId23" imgW="1219370" imgH="1276190" progId="PBrush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175" y="3070225"/>
                        <a:ext cx="12192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6"/>
          <p:cNvGraphicFramePr>
            <a:graphicFrameLocks noChangeAspect="1"/>
          </p:cNvGraphicFramePr>
          <p:nvPr/>
        </p:nvGraphicFramePr>
        <p:xfrm>
          <a:off x="6073775" y="3629025"/>
          <a:ext cx="11049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8" r:id="rId25" imgW="1104762" imgH="200159" progId="PBrush">
                  <p:embed/>
                </p:oleObj>
              </mc:Choice>
              <mc:Fallback>
                <p:oleObj r:id="rId25" imgW="1104762" imgH="200159" progId="PBrush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775" y="3629025"/>
                        <a:ext cx="11049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7"/>
          <p:cNvGraphicFramePr>
            <a:graphicFrameLocks noChangeAspect="1"/>
          </p:cNvGraphicFramePr>
          <p:nvPr/>
        </p:nvGraphicFramePr>
        <p:xfrm>
          <a:off x="1463675" y="5038725"/>
          <a:ext cx="6667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69" r:id="rId27" imgW="666667" imgH="1238423" progId="PBrush">
                  <p:embed/>
                </p:oleObj>
              </mc:Choice>
              <mc:Fallback>
                <p:oleObj r:id="rId27" imgW="666667" imgH="1238423" progId="PBrush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5038725"/>
                        <a:ext cx="66675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8"/>
          <p:cNvGraphicFramePr>
            <a:graphicFrameLocks noChangeAspect="1"/>
          </p:cNvGraphicFramePr>
          <p:nvPr/>
        </p:nvGraphicFramePr>
        <p:xfrm>
          <a:off x="765175" y="5597525"/>
          <a:ext cx="132397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0" r:id="rId29" imgW="1324160" imgH="152260" progId="PBrush">
                  <p:embed/>
                </p:oleObj>
              </mc:Choice>
              <mc:Fallback>
                <p:oleObj r:id="rId29" imgW="1324160" imgH="152260" progId="PBrush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597525"/>
                        <a:ext cx="1323975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9"/>
          <p:cNvGraphicFramePr>
            <a:graphicFrameLocks noChangeAspect="1"/>
          </p:cNvGraphicFramePr>
          <p:nvPr/>
        </p:nvGraphicFramePr>
        <p:xfrm>
          <a:off x="3609975" y="5610225"/>
          <a:ext cx="16764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1" r:id="rId31" imgW="1676634" imgH="152260" progId="PBrush">
                  <p:embed/>
                </p:oleObj>
              </mc:Choice>
              <mc:Fallback>
                <p:oleObj r:id="rId31" imgW="1676634" imgH="152260" progId="PBrush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610225"/>
                        <a:ext cx="1676400" cy="15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20"/>
          <p:cNvGraphicFramePr>
            <a:graphicFrameLocks noChangeAspect="1"/>
          </p:cNvGraphicFramePr>
          <p:nvPr/>
        </p:nvGraphicFramePr>
        <p:xfrm>
          <a:off x="6010275" y="5622925"/>
          <a:ext cx="17526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2" r:id="rId33" imgW="1752381" imgH="142933" progId="PBrush">
                  <p:embed/>
                </p:oleObj>
              </mc:Choice>
              <mc:Fallback>
                <p:oleObj r:id="rId33" imgW="1752381" imgH="142933" progId="PBrush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5622925"/>
                        <a:ext cx="17526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1"/>
          <p:cNvGraphicFramePr>
            <a:graphicFrameLocks noChangeAspect="1"/>
          </p:cNvGraphicFramePr>
          <p:nvPr/>
        </p:nvGraphicFramePr>
        <p:xfrm>
          <a:off x="2184400" y="3619500"/>
          <a:ext cx="466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73" r:id="rId35" imgW="466543" imgH="333333" progId="PBrush">
                  <p:embed/>
                </p:oleObj>
              </mc:Choice>
              <mc:Fallback>
                <p:oleObj r:id="rId35" imgW="466543" imgH="333333" progId="PBrush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619500"/>
                        <a:ext cx="4667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Rectangle 23"/>
          <p:cNvSpPr>
            <a:spLocks noChangeArrowheads="1"/>
          </p:cNvSpPr>
          <p:nvPr/>
        </p:nvSpPr>
        <p:spPr bwMode="auto">
          <a:xfrm>
            <a:off x="395288" y="404813"/>
            <a:ext cx="56896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9A9DDFDB-E233-4DEA-B9B4-A77CD3EAE8E9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14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29699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1916113"/>
            <a:ext cx="10001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0" name="Object 24"/>
          <p:cNvGraphicFramePr>
            <a:graphicFrameLocks noChangeAspect="1"/>
          </p:cNvGraphicFramePr>
          <p:nvPr/>
        </p:nvGraphicFramePr>
        <p:xfrm>
          <a:off x="6011863" y="1844675"/>
          <a:ext cx="3048000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0" r:id="rId4" imgW="3048426" imgH="3409524" progId="PBrush">
                  <p:embed/>
                </p:oleObj>
              </mc:Choice>
              <mc:Fallback>
                <p:oleObj r:id="rId4" imgW="3048426" imgH="3409524" progId="PBrush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44675"/>
                        <a:ext cx="3048000" cy="340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323850" y="836613"/>
            <a:ext cx="66246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单位反馈系统的开环传递函数为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849313" y="1774825"/>
          <a:ext cx="28892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1" r:id="rId6" imgW="2396160" imgH="562680" progId="Equation.3">
                  <p:embed/>
                </p:oleObj>
              </mc:Choice>
              <mc:Fallback>
                <p:oleObj r:id="rId6" imgW="2396160" imgH="562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1774825"/>
                        <a:ext cx="28892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39713" y="3035300"/>
            <a:ext cx="14081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渐近线：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647825" y="3035300"/>
          <a:ext cx="1917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2" r:id="rId8" imgW="1541160" imgH="483840" progId="Equation.3">
                  <p:embed/>
                </p:oleObj>
              </mc:Choice>
              <mc:Fallback>
                <p:oleObj r:id="rId8" imgW="1541160" imgH="483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035300"/>
                        <a:ext cx="19177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647825" y="3632200"/>
          <a:ext cx="28273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3" r:id="rId10" imgW="2373840" imgH="483840" progId="Equation.3">
                  <p:embed/>
                </p:oleObj>
              </mc:Choice>
              <mc:Fallback>
                <p:oleObj r:id="rId10" imgW="2373840" imgH="483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632200"/>
                        <a:ext cx="282733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1"/>
          <p:cNvSpPr>
            <a:spLocks noChangeArrowheads="1"/>
          </p:cNvSpPr>
          <p:nvPr/>
        </p:nvSpPr>
        <p:spPr bwMode="auto">
          <a:xfrm>
            <a:off x="250825" y="2527300"/>
            <a:ext cx="47672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实轴上的根轨迹：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[-∞,-2], [-1,0]</a:t>
            </a:r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068763" y="1758950"/>
          <a:ext cx="107156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4" r:id="rId12" imgW="945000" imgH="618840" progId="Equation.3">
                  <p:embed/>
                </p:oleObj>
              </mc:Choice>
              <mc:Fallback>
                <p:oleObj r:id="rId12" imgW="945000" imgH="61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758950"/>
                        <a:ext cx="107156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5508625" y="765175"/>
          <a:ext cx="28876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" r:id="rId14" imgW="2396160" imgH="562680" progId="Equation.3">
                  <p:embed/>
                </p:oleObj>
              </mc:Choice>
              <mc:Fallback>
                <p:oleObj r:id="rId14" imgW="2396160" imgH="562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765175"/>
                        <a:ext cx="28876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250825" y="1341438"/>
            <a:ext cx="1828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212725" y="4267200"/>
            <a:ext cx="1612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分离点：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079625" y="4267200"/>
          <a:ext cx="21050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6" r:id="rId16" imgW="1743840" imgH="483840" progId="Equation.3">
                  <p:embed/>
                </p:oleObj>
              </mc:Choice>
              <mc:Fallback>
                <p:oleObj r:id="rId16" imgW="1743840" imgH="483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4267200"/>
                        <a:ext cx="21050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56877" y="4967288"/>
            <a:ext cx="1274763" cy="52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整理得：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730375" y="5068888"/>
          <a:ext cx="18081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7" r:id="rId18" imgW="1361160" imgH="213840" progId="Equation.3">
                  <p:embed/>
                </p:oleObj>
              </mc:Choice>
              <mc:Fallback>
                <p:oleObj r:id="rId18" imgW="1361160" imgH="213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5068888"/>
                        <a:ext cx="18081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4081463" y="4833938"/>
          <a:ext cx="14890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8" r:id="rId20" imgW="1170000" imgH="618840" progId="Equation.3">
                  <p:embed/>
                </p:oleObj>
              </mc:Choice>
              <mc:Fallback>
                <p:oleObj r:id="rId20" imgW="1170000" imgH="61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4833938"/>
                        <a:ext cx="14890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Rectangle 21"/>
          <p:cNvSpPr>
            <a:spLocks noChangeArrowheads="1"/>
          </p:cNvSpPr>
          <p:nvPr/>
        </p:nvSpPr>
        <p:spPr bwMode="auto">
          <a:xfrm>
            <a:off x="6696075" y="6291263"/>
            <a:ext cx="2447925" cy="566737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与虚轴交点：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29716" name="Object 22"/>
          <p:cNvGraphicFramePr>
            <a:graphicFrameLocks noChangeAspect="1"/>
          </p:cNvGraphicFramePr>
          <p:nvPr/>
        </p:nvGraphicFramePr>
        <p:xfrm>
          <a:off x="5889625" y="5286375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9" r:id="rId22" imgW="228571" imgH="247685" progId="PBrush">
                  <p:embed/>
                </p:oleObj>
              </mc:Choice>
              <mc:Fallback>
                <p:oleObj r:id="rId22" imgW="228571" imgH="247685" progId="PBrush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5286375"/>
                        <a:ext cx="2286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7" name="Object 23"/>
          <p:cNvGraphicFramePr>
            <a:graphicFrameLocks noChangeAspect="1"/>
          </p:cNvGraphicFramePr>
          <p:nvPr/>
        </p:nvGraphicFramePr>
        <p:xfrm>
          <a:off x="5813425" y="4884738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0" r:id="rId24" imgW="304923" imgH="228571" progId="PBrush">
                  <p:embed/>
                </p:oleObj>
              </mc:Choice>
              <mc:Fallback>
                <p:oleObj r:id="rId24" imgW="304923" imgH="228571" progId="PBrush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884738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5"/>
          <p:cNvGraphicFramePr>
            <a:graphicFrameLocks noChangeAspect="1"/>
          </p:cNvGraphicFramePr>
          <p:nvPr/>
        </p:nvGraphicFramePr>
        <p:xfrm>
          <a:off x="7367588" y="3527425"/>
          <a:ext cx="7334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1" r:id="rId26" imgW="733333" imgH="123842" progId="PBrush">
                  <p:embed/>
                </p:oleObj>
              </mc:Choice>
              <mc:Fallback>
                <p:oleObj r:id="rId26" imgW="733333" imgH="123842" progId="PBrush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7588" y="3527425"/>
                        <a:ext cx="733425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Object 26"/>
          <p:cNvGraphicFramePr>
            <a:graphicFrameLocks noChangeAspect="1"/>
          </p:cNvGraphicFramePr>
          <p:nvPr/>
        </p:nvGraphicFramePr>
        <p:xfrm>
          <a:off x="5956300" y="3527425"/>
          <a:ext cx="84772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2" r:id="rId28" imgW="847843" imgH="142933" progId="PBrush">
                  <p:embed/>
                </p:oleObj>
              </mc:Choice>
              <mc:Fallback>
                <p:oleObj r:id="rId28" imgW="847843" imgH="142933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3527425"/>
                        <a:ext cx="847725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Object 29"/>
          <p:cNvGraphicFramePr>
            <a:graphicFrameLocks noChangeAspect="1"/>
          </p:cNvGraphicFramePr>
          <p:nvPr/>
        </p:nvGraphicFramePr>
        <p:xfrm>
          <a:off x="7524750" y="3284538"/>
          <a:ext cx="2667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3" r:id="rId30" imgW="266737" imgH="237969" progId="PBrush">
                  <p:embed/>
                </p:oleObj>
              </mc:Choice>
              <mc:Fallback>
                <p:oleObj r:id="rId30" imgW="266737" imgH="237969" progId="PBrush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284538"/>
                        <a:ext cx="26670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946799"/>
              </p:ext>
            </p:extLst>
          </p:nvPr>
        </p:nvGraphicFramePr>
        <p:xfrm>
          <a:off x="7812088" y="1857350"/>
          <a:ext cx="71437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4" r:id="rId32" imgW="714286" imgH="3371429" progId="PBrush">
                  <p:embed/>
                </p:oleObj>
              </mc:Choice>
              <mc:Fallback>
                <p:oleObj r:id="rId32" imgW="714286" imgH="3371429" progId="PBrush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857350"/>
                        <a:ext cx="71437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268288" y="6040438"/>
          <a:ext cx="3743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5" r:id="rId34" imgW="2643840" imgH="405000" progId="Equation.3">
                  <p:embed/>
                </p:oleObj>
              </mc:Choice>
              <mc:Fallback>
                <p:oleObj r:id="rId34" imgW="2643840" imgH="40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6040438"/>
                        <a:ext cx="37433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3" name="Rectangle 34"/>
          <p:cNvSpPr>
            <a:spLocks noChangeArrowheads="1"/>
          </p:cNvSpPr>
          <p:nvPr/>
        </p:nvSpPr>
        <p:spPr bwMode="auto">
          <a:xfrm>
            <a:off x="395288" y="404813"/>
            <a:ext cx="3705225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9724" name="Oval 41"/>
          <p:cNvSpPr>
            <a:spLocks noChangeArrowheads="1"/>
          </p:cNvSpPr>
          <p:nvPr/>
        </p:nvSpPr>
        <p:spPr bwMode="auto">
          <a:xfrm>
            <a:off x="7812088" y="3500438"/>
            <a:ext cx="144462" cy="144462"/>
          </a:xfrm>
          <a:prstGeom prst="ellipse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9725" name="Line 43"/>
          <p:cNvSpPr>
            <a:spLocks noChangeShapeType="1"/>
          </p:cNvSpPr>
          <p:nvPr/>
        </p:nvSpPr>
        <p:spPr bwMode="auto">
          <a:xfrm flipH="1">
            <a:off x="8174038" y="2205038"/>
            <a:ext cx="574675" cy="215900"/>
          </a:xfrm>
          <a:prstGeom prst="line">
            <a:avLst/>
          </a:prstGeom>
          <a:noFill/>
          <a:ln w="12700" cmpd="sng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Line 44"/>
          <p:cNvSpPr>
            <a:spLocks noChangeShapeType="1"/>
          </p:cNvSpPr>
          <p:nvPr/>
        </p:nvSpPr>
        <p:spPr bwMode="auto">
          <a:xfrm flipH="1" flipV="1">
            <a:off x="8172450" y="4508500"/>
            <a:ext cx="649288" cy="360363"/>
          </a:xfrm>
          <a:prstGeom prst="line">
            <a:avLst/>
          </a:prstGeom>
          <a:noFill/>
          <a:ln w="12700" cmpd="sng">
            <a:solidFill>
              <a:srgbClr val="3333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矩形 2"/>
          <p:cNvSpPr>
            <a:spLocks noChangeArrowheads="1"/>
          </p:cNvSpPr>
          <p:nvPr/>
        </p:nvSpPr>
        <p:spPr bwMode="auto">
          <a:xfrm>
            <a:off x="11113" y="5578475"/>
            <a:ext cx="614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分离点表明有一对相等的实根，对应的</a:t>
            </a:r>
            <a:r>
              <a:rPr 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K*</a:t>
            </a: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lang="zh-CN" altLang="en-US" sz="1800"/>
          </a:p>
        </p:txBody>
      </p:sp>
      <p:graphicFrame>
        <p:nvGraphicFramePr>
          <p:cNvPr id="29728" name="Object 32"/>
          <p:cNvGraphicFramePr>
            <a:graphicFrameLocks noChangeAspect="1"/>
          </p:cNvGraphicFramePr>
          <p:nvPr/>
        </p:nvGraphicFramePr>
        <p:xfrm>
          <a:off x="4359275" y="6275388"/>
          <a:ext cx="13160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6" r:id="rId36" imgW="776160" imgH="247680" progId="Equation.3">
                  <p:embed/>
                </p:oleObj>
              </mc:Choice>
              <mc:Fallback>
                <p:oleObj r:id="rId36" imgW="776160" imgH="2476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6275388"/>
                        <a:ext cx="13160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9" name="Oval 41"/>
          <p:cNvSpPr>
            <a:spLocks noChangeArrowheads="1"/>
          </p:cNvSpPr>
          <p:nvPr/>
        </p:nvSpPr>
        <p:spPr bwMode="auto">
          <a:xfrm>
            <a:off x="6588125" y="3500438"/>
            <a:ext cx="144463" cy="144462"/>
          </a:xfrm>
          <a:prstGeom prst="ellipse">
            <a:avLst/>
          </a:prstGeom>
          <a:solidFill>
            <a:srgbClr val="333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2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8" dur="20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6" grpId="0" autoUpdateAnimBg="0"/>
      <p:bldP spid="29710" grpId="0" autoUpdateAnimBg="0"/>
      <p:bldP spid="29712" grpId="0" autoUpdateAnimBg="0"/>
      <p:bldP spid="29715" grpId="0" animBg="1" autoUpdateAnimBg="0"/>
      <p:bldP spid="29724" grpId="0" animBg="1" autoUpdateAnimBg="0"/>
      <p:bldP spid="29725" grpId="0" animBg="1"/>
      <p:bldP spid="29726" grpId="0" animBg="1"/>
      <p:bldP spid="29727" grpId="0" build="p" autoUpdateAnimBg="0"/>
      <p:bldP spid="2972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9117AFF-DF17-4BB2-A5E8-613D431508C0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15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0" y="981075"/>
            <a:ext cx="4032250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与虚轴交点：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28600" y="3543300"/>
            <a:ext cx="31908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解法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： 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Routh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判据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3059113" y="1125538"/>
            <a:ext cx="29003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）系统临界稳定点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 = </a:t>
            </a:r>
            <a:r>
              <a:rPr lang="en-US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sz="2400" b="1" i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是根的点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468313" y="3068638"/>
          <a:ext cx="548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1" r:id="rId3" imgW="4365000" imgH="258840" progId="Equation.3">
                  <p:embed/>
                </p:oleObj>
              </mc:Choice>
              <mc:Fallback>
                <p:oleObj r:id="rId3" imgW="4365000" imgH="25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68638"/>
                        <a:ext cx="548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331913" y="2205038"/>
          <a:ext cx="2312987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2" r:id="rId5" imgW="1912680" imgH="562680" progId="Equation.3">
                  <p:embed/>
                </p:oleObj>
              </mc:Choice>
              <mc:Fallback>
                <p:oleObj r:id="rId5" imgW="1912680" imgH="562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205038"/>
                        <a:ext cx="2312987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30"/>
          <p:cNvGraphicFramePr>
            <a:graphicFrameLocks noChangeAspect="1"/>
          </p:cNvGraphicFramePr>
          <p:nvPr/>
        </p:nvGraphicFramePr>
        <p:xfrm>
          <a:off x="6156325" y="765175"/>
          <a:ext cx="269557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3" r:id="rId7" imgW="2695951" imgH="3476190" progId="PBrush">
                  <p:embed/>
                </p:oleObj>
              </mc:Choice>
              <mc:Fallback>
                <p:oleObj r:id="rId7" imgW="2695951" imgH="3476190" progId="PBrush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765175"/>
                        <a:ext cx="2695575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8388350" y="1412875"/>
          <a:ext cx="3095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4" r:id="rId9" imgW="270000" imgH="247680" progId="Equation.3">
                  <p:embed/>
                </p:oleObj>
              </mc:Choice>
              <mc:Fallback>
                <p:oleObj r:id="rId9" imgW="270000" imgH="24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1412875"/>
                        <a:ext cx="3095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8388350" y="3429000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5" r:id="rId11" imgW="427680" imgH="247680" progId="Equation.3">
                  <p:embed/>
                </p:oleObj>
              </mc:Choice>
              <mc:Fallback>
                <p:oleObj r:id="rId11" imgW="427680" imgH="247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429000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35"/>
          <p:cNvSpPr>
            <a:spLocks noChangeArrowheads="1"/>
          </p:cNvSpPr>
          <p:nvPr/>
        </p:nvSpPr>
        <p:spPr bwMode="auto">
          <a:xfrm>
            <a:off x="395288" y="404813"/>
            <a:ext cx="5545137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30732" name="Rectangle 37"/>
          <p:cNvSpPr>
            <a:spLocks noChangeArrowheads="1"/>
          </p:cNvSpPr>
          <p:nvPr/>
        </p:nvSpPr>
        <p:spPr bwMode="auto">
          <a:xfrm>
            <a:off x="0" y="1989138"/>
            <a:ext cx="7969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上例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979613" y="4076700"/>
          <a:ext cx="1349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6" r:id="rId13" imgW="956160" imgH="247680" progId="Equation.3">
                  <p:embed/>
                </p:oleObj>
              </mc:Choice>
              <mc:Fallback>
                <p:oleObj r:id="rId13" imgW="956160" imgH="247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76700"/>
                        <a:ext cx="13493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908175" y="4652963"/>
          <a:ext cx="15811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7" r:id="rId15" imgW="1147680" imgH="258840" progId="Equation.3">
                  <p:embed/>
                </p:oleObj>
              </mc:Choice>
              <mc:Fallback>
                <p:oleObj r:id="rId15" imgW="1147680" imgH="25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652963"/>
                        <a:ext cx="15811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2051050" y="5084763"/>
          <a:ext cx="7445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8" r:id="rId17" imgW="585000" imgH="517680" progId="Equation.3">
                  <p:embed/>
                </p:oleObj>
              </mc:Choice>
              <mc:Fallback>
                <p:oleObj r:id="rId17" imgW="585000" imgH="517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84763"/>
                        <a:ext cx="7445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2124075" y="5805488"/>
          <a:ext cx="39528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9" r:id="rId19" imgW="247680" imgH="202680" progId="Equation.3">
                  <p:embed/>
                </p:oleObj>
              </mc:Choice>
              <mc:Fallback>
                <p:oleObj r:id="rId19" imgW="247680" imgH="202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05488"/>
                        <a:ext cx="39528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1277938" y="4076700"/>
          <a:ext cx="3968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0" r:id="rId21" imgW="191160" imgH="1248840" progId="Equation.3">
                  <p:embed/>
                </p:oleObj>
              </mc:Choice>
              <mc:Fallback>
                <p:oleObj r:id="rId21" imgW="191160" imgH="1248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076700"/>
                        <a:ext cx="39687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4643438" y="4365625"/>
          <a:ext cx="10874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1" r:id="rId23" imgW="888840" imgH="213840" progId="Equation.3">
                  <p:embed/>
                </p:oleObj>
              </mc:Choice>
              <mc:Fallback>
                <p:oleObj r:id="rId23" imgW="888840" imgH="213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365625"/>
                        <a:ext cx="108743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Rectangle 45"/>
          <p:cNvSpPr>
            <a:spLocks noChangeArrowheads="1"/>
          </p:cNvSpPr>
          <p:nvPr/>
        </p:nvSpPr>
        <p:spPr bwMode="auto">
          <a:xfrm>
            <a:off x="3995738" y="38608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系统稳定范围</a:t>
            </a:r>
          </a:p>
        </p:txBody>
      </p:sp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4787900" y="4797425"/>
          <a:ext cx="725488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2" r:id="rId25" imgW="573840" imgH="213840" progId="Equation.3">
                  <p:embed/>
                </p:oleObj>
              </mc:Choice>
              <mc:Fallback>
                <p:oleObj r:id="rId25" imgW="573840" imgH="2138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797425"/>
                        <a:ext cx="725488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Rectangle 48"/>
          <p:cNvSpPr>
            <a:spLocks noChangeArrowheads="1"/>
          </p:cNvSpPr>
          <p:nvPr/>
        </p:nvSpPr>
        <p:spPr bwMode="auto">
          <a:xfrm>
            <a:off x="3851275" y="47244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4356100" y="5373688"/>
          <a:ext cx="12684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3" r:id="rId27" imgW="1057680" imgH="213840" progId="Equation.3">
                  <p:embed/>
                </p:oleObj>
              </mc:Choice>
              <mc:Fallback>
                <p:oleObj r:id="rId27" imgW="1057680" imgH="2138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73688"/>
                        <a:ext cx="1268413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4500563" y="5949950"/>
          <a:ext cx="985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4" r:id="rId29" imgW="798840" imgH="270000" progId="Equation.3">
                  <p:embed/>
                </p:oleObj>
              </mc:Choice>
              <mc:Fallback>
                <p:oleObj r:id="rId29" imgW="798840" imgH="270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949950"/>
                        <a:ext cx="9858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Rectangle 52"/>
          <p:cNvSpPr>
            <a:spLocks noChangeArrowheads="1"/>
          </p:cNvSpPr>
          <p:nvPr/>
        </p:nvSpPr>
        <p:spPr bwMode="auto">
          <a:xfrm>
            <a:off x="6084888" y="594995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为共轭虚根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utoUpdateAnimBg="0"/>
      <p:bldP spid="30725" grpId="0" build="p" autoUpdateAnimBg="0"/>
      <p:bldP spid="30732" grpId="0" autoUpdateAnimBg="0"/>
      <p:bldP spid="30739" grpId="0" autoUpdateAnimBg="0"/>
      <p:bldP spid="30741" grpId="0" autoUpdateAnimBg="0"/>
      <p:bldP spid="3074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CB4C80E-0EC5-4E32-B8FA-E6F7E6964C11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16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31747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420938"/>
            <a:ext cx="269557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11188" y="3141663"/>
          <a:ext cx="548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2" r:id="rId4" imgW="4365000" imgH="258840" progId="Equation.3">
                  <p:embed/>
                </p:oleObj>
              </mc:Choice>
              <mc:Fallback>
                <p:oleObj r:id="rId4" imgW="4365000" imgH="25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5486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835150" y="2205038"/>
          <a:ext cx="25209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3" r:id="rId6" imgW="1912680" imgH="562680" progId="Equation.3">
                  <p:embed/>
                </p:oleObj>
              </mc:Choice>
              <mc:Fallback>
                <p:oleObj r:id="rId6" imgW="1912680" imgH="56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25209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19"/>
          <p:cNvSpPr>
            <a:spLocks noChangeArrowheads="1"/>
          </p:cNvSpPr>
          <p:nvPr/>
        </p:nvSpPr>
        <p:spPr bwMode="auto">
          <a:xfrm>
            <a:off x="250825" y="3644900"/>
            <a:ext cx="20177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解法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II 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27088" y="4292600"/>
          <a:ext cx="4392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4" r:id="rId8" imgW="3138840" imgH="258840" progId="Equation.3">
                  <p:embed/>
                </p:oleObj>
              </mc:Choice>
              <mc:Fallback>
                <p:oleObj r:id="rId8" imgW="3138840" imgH="25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4392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900113" y="5013325"/>
          <a:ext cx="3390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5" r:id="rId10" imgW="2396160" imgH="258840" progId="Equation.3">
                  <p:embed/>
                </p:oleObj>
              </mc:Choice>
              <mc:Fallback>
                <p:oleObj r:id="rId10" imgW="2396160" imgH="25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3390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71550" y="5661025"/>
          <a:ext cx="29781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6" r:id="rId12" imgW="2295000" imgH="258840" progId="Equation.3">
                  <p:embed/>
                </p:oleObj>
              </mc:Choice>
              <mc:Fallback>
                <p:oleObj r:id="rId12" imgW="2295000" imgH="25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661025"/>
                        <a:ext cx="29781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643438" y="5300663"/>
          <a:ext cx="12969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7" r:id="rId14" imgW="753840" imgH="247680" progId="Equation.3">
                  <p:embed/>
                </p:oleObj>
              </mc:Choice>
              <mc:Fallback>
                <p:oleObj r:id="rId14" imgW="753840" imgH="247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12969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787900" y="6013450"/>
          <a:ext cx="9636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8" r:id="rId16" imgW="573840" imgH="213840" progId="Equation.3">
                  <p:embed/>
                </p:oleObj>
              </mc:Choice>
              <mc:Fallback>
                <p:oleObj r:id="rId16" imgW="573840" imgH="213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6013450"/>
                        <a:ext cx="9636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8388350" y="2997200"/>
          <a:ext cx="309563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r:id="rId18" imgW="270000" imgH="247680" progId="Equation.3">
                  <p:embed/>
                </p:oleObj>
              </mc:Choice>
              <mc:Fallback>
                <p:oleObj r:id="rId18" imgW="270000" imgH="247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997200"/>
                        <a:ext cx="309563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8316913" y="5013325"/>
          <a:ext cx="4572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0" r:id="rId20" imgW="427680" imgH="247680" progId="Equation.3">
                  <p:embed/>
                </p:oleObj>
              </mc:Choice>
              <mc:Fallback>
                <p:oleObj r:id="rId20" imgW="427680" imgH="247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5013325"/>
                        <a:ext cx="45720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Rectangle 31"/>
          <p:cNvSpPr>
            <a:spLocks noChangeArrowheads="1"/>
          </p:cNvSpPr>
          <p:nvPr/>
        </p:nvSpPr>
        <p:spPr bwMode="auto">
          <a:xfrm>
            <a:off x="395288" y="404813"/>
            <a:ext cx="5545137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31759" name="Rectangle 4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.</a:t>
            </a:r>
          </a:p>
        </p:txBody>
      </p:sp>
      <p:sp>
        <p:nvSpPr>
          <p:cNvPr id="31760" name="Rectangle 44"/>
          <p:cNvSpPr>
            <a:spLocks noChangeArrowheads="1"/>
          </p:cNvSpPr>
          <p:nvPr/>
        </p:nvSpPr>
        <p:spPr bwMode="auto">
          <a:xfrm>
            <a:off x="827088" y="981075"/>
            <a:ext cx="612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）系统临界稳定点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）虚轴上的根是纯虚根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 = </a:t>
            </a:r>
            <a:r>
              <a:rPr lang="en-US" sz="2400" b="1" i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sz="2400" b="1" i="1">
                <a:solidFill>
                  <a:srgbClr val="000099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endParaRPr lang="en-US" sz="24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6A3E0973-1F4A-4DEC-989E-AB57CCBDF3C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17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0" y="981075"/>
            <a:ext cx="6191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5  </a:t>
            </a: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单位反馈系统的开环传递函数为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82054"/>
              </p:ext>
            </p:extLst>
          </p:nvPr>
        </p:nvGraphicFramePr>
        <p:xfrm>
          <a:off x="251520" y="1484784"/>
          <a:ext cx="541972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r:id="rId3" imgW="4578840" imgH="562680" progId="Equation.3">
                  <p:embed/>
                </p:oleObj>
              </mc:Choice>
              <mc:Fallback>
                <p:oleObj r:id="rId3" imgW="4578840" imgH="562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541972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0" y="2133600"/>
            <a:ext cx="51482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n=</a:t>
            </a:r>
            <a:r>
              <a:rPr lang="en-US" sz="2400" b="1" dirty="0" err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4,m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=3,4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支根轨迹，其中一支终止于无穷零点，渐近线：</a:t>
            </a:r>
            <a:r>
              <a:rPr lang="en-US" sz="2400" b="1" dirty="0">
                <a:solidFill>
                  <a:schemeClr val="bg2"/>
                </a:solidFill>
              </a:rPr>
              <a:t>-180</a:t>
            </a:r>
            <a:r>
              <a:rPr lang="en-US" sz="1800" b="1" baseline="30000" dirty="0"/>
              <a:t>°</a:t>
            </a:r>
          </a:p>
        </p:txBody>
      </p:sp>
      <p:sp>
        <p:nvSpPr>
          <p:cNvPr id="32774" name="Rectangle 17"/>
          <p:cNvSpPr>
            <a:spLocks noChangeArrowheads="1"/>
          </p:cNvSpPr>
          <p:nvPr/>
        </p:nvSpPr>
        <p:spPr bwMode="auto">
          <a:xfrm>
            <a:off x="395288" y="404813"/>
            <a:ext cx="5976937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pic>
        <p:nvPicPr>
          <p:cNvPr id="32775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916113"/>
            <a:ext cx="32766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20"/>
          <p:cNvSpPr>
            <a:spLocks noChangeArrowheads="1"/>
          </p:cNvSpPr>
          <p:nvPr/>
        </p:nvSpPr>
        <p:spPr bwMode="auto">
          <a:xfrm>
            <a:off x="0" y="3644900"/>
            <a:ext cx="4787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另外两支根轨迹起始于共轭极点，终止于共轭零点。</a:t>
            </a:r>
            <a:r>
              <a:rPr 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走势？</a:t>
            </a:r>
            <a:endParaRPr lang="zh-CN" sz="1800" b="1" baseline="30000">
              <a:solidFill>
                <a:srgbClr val="FF0000"/>
              </a:solidFill>
            </a:endParaRPr>
          </a:p>
        </p:txBody>
      </p:sp>
      <p:sp>
        <p:nvSpPr>
          <p:cNvPr id="32777" name="Rectangle 22"/>
          <p:cNvSpPr>
            <a:spLocks noChangeArrowheads="1"/>
          </p:cNvSpPr>
          <p:nvPr/>
        </p:nvSpPr>
        <p:spPr bwMode="auto">
          <a:xfrm>
            <a:off x="0" y="4581525"/>
            <a:ext cx="76676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出射角（起始角）：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根轨迹从开环复数极点出发的切线与正实轴间夹角称为出射角。用</a:t>
            </a:r>
            <a:r>
              <a:rPr lang="en-US" sz="2400" b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入射角（终止角）：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根轨迹进入开环复数零点的切线与正实轴间夹角称为入射角。用</a:t>
            </a:r>
            <a:r>
              <a:rPr lang="en-US" sz="2400" b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autoUpdateAnimBg="0"/>
      <p:bldP spid="3277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4C84810-65AB-4936-B4AB-C40BA8FDA8D9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18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3379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692150"/>
            <a:ext cx="42767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981075"/>
            <a:ext cx="745172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出射角</a:t>
            </a:r>
            <a:r>
              <a:rPr lang="en-US" sz="2400" b="1" dirty="0" err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入射角</a:t>
            </a:r>
            <a:r>
              <a:rPr lang="en-US" sz="2400" b="1" dirty="0" err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（起始角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终止角）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38355"/>
              </p:ext>
            </p:extLst>
          </p:nvPr>
        </p:nvGraphicFramePr>
        <p:xfrm>
          <a:off x="563563" y="2098675"/>
          <a:ext cx="3999604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1" name="Equation" r:id="rId4" imgW="2590560" imgH="533160" progId="Equation.DSMT4">
                  <p:embed/>
                </p:oleObj>
              </mc:Choice>
              <mc:Fallback>
                <p:oleObj name="Equation" r:id="rId4" imgW="2590560" imgH="533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098675"/>
                        <a:ext cx="3999604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0" y="5300663"/>
          <a:ext cx="67230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" r:id="rId6" imgW="4826160" imgH="292680" progId="Equation.3">
                  <p:embed/>
                </p:oleObj>
              </mc:Choice>
              <mc:Fallback>
                <p:oleObj r:id="rId6" imgW="4826160" imgH="292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00663"/>
                        <a:ext cx="67230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16"/>
          <p:cNvSpPr>
            <a:spLocks noChangeArrowheads="1"/>
          </p:cNvSpPr>
          <p:nvPr/>
        </p:nvSpPr>
        <p:spPr bwMode="auto">
          <a:xfrm>
            <a:off x="395288" y="404813"/>
            <a:ext cx="56896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250825" y="3213100"/>
          <a:ext cx="45529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" r:id="rId8" imgW="4230000" imgH="877680" progId="Equation.3">
                  <p:embed/>
                </p:oleObj>
              </mc:Choice>
              <mc:Fallback>
                <p:oleObj r:id="rId8" imgW="4230000" imgH="877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213100"/>
                        <a:ext cx="45529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0" y="16287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根据相角条件</a:t>
            </a:r>
          </a:p>
        </p:txBody>
      </p:sp>
      <p:sp>
        <p:nvSpPr>
          <p:cNvPr id="33802" name="Oval 24"/>
          <p:cNvSpPr>
            <a:spLocks noChangeArrowheads="1"/>
          </p:cNvSpPr>
          <p:nvPr/>
        </p:nvSpPr>
        <p:spPr bwMode="auto">
          <a:xfrm>
            <a:off x="0" y="2997200"/>
            <a:ext cx="1331913" cy="647700"/>
          </a:xfrm>
          <a:prstGeom prst="ellipse">
            <a:avLst/>
          </a:prstGeom>
          <a:noFill/>
          <a:ln w="952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395288" y="4292600"/>
          <a:ext cx="63706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4" r:id="rId10" imgW="4792680" imgH="618840" progId="Equation.3">
                  <p:embed/>
                </p:oleObj>
              </mc:Choice>
              <mc:Fallback>
                <p:oleObj r:id="rId10" imgW="4792680" imgH="61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63706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62292"/>
              </p:ext>
            </p:extLst>
          </p:nvPr>
        </p:nvGraphicFramePr>
        <p:xfrm>
          <a:off x="1908175" y="5764039"/>
          <a:ext cx="56054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5" r:id="rId12" imgW="3543840" imgH="618840" progId="Equation.3">
                  <p:embed/>
                </p:oleObj>
              </mc:Choice>
              <mc:Fallback>
                <p:oleObj r:id="rId12" imgW="3543840" imgH="61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764039"/>
                        <a:ext cx="5605463" cy="10493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28"/>
          <p:cNvSpPr>
            <a:spLocks noChangeArrowheads="1"/>
          </p:cNvSpPr>
          <p:nvPr/>
        </p:nvSpPr>
        <p:spPr bwMode="auto">
          <a:xfrm>
            <a:off x="0" y="6021388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出射角</a:t>
            </a:r>
            <a:r>
              <a:rPr lang="en-US" sz="2400" b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utoUpdateAnimBg="0"/>
      <p:bldP spid="33802" grpId="0" animBg="1" autoUpdateAnimBg="0"/>
      <p:bldP spid="338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613A2416-A853-4EAC-A934-2C69C013923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19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348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3362325"/>
            <a:ext cx="38766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11"/>
          <p:cNvSpPr>
            <a:spLocks noChangeArrowheads="1"/>
          </p:cNvSpPr>
          <p:nvPr/>
        </p:nvSpPr>
        <p:spPr bwMode="auto">
          <a:xfrm>
            <a:off x="395288" y="404813"/>
            <a:ext cx="5689600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4140200" y="2060575"/>
          <a:ext cx="1290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5" r:id="rId4" imgW="877680" imgH="292680" progId="Equation.3">
                  <p:embed/>
                </p:oleObj>
              </mc:Choice>
              <mc:Fallback>
                <p:oleObj r:id="rId4" imgW="877680" imgH="292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60575"/>
                        <a:ext cx="12906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16"/>
          <p:cNvSpPr>
            <a:spLocks noChangeArrowheads="1"/>
          </p:cNvSpPr>
          <p:nvPr/>
        </p:nvSpPr>
        <p:spPr bwMode="auto">
          <a:xfrm>
            <a:off x="0" y="1052513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出射角</a:t>
            </a:r>
            <a:r>
              <a:rPr lang="en-US" sz="2400" b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979613" y="2636838"/>
          <a:ext cx="5508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" r:id="rId6" imgW="3487680" imgH="618840" progId="Equation.3">
                  <p:embed/>
                </p:oleObj>
              </mc:Choice>
              <mc:Fallback>
                <p:oleObj r:id="rId6" imgW="3487680" imgH="61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36838"/>
                        <a:ext cx="5508625" cy="10493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19"/>
          <p:cNvSpPr>
            <a:spLocks noChangeArrowheads="1"/>
          </p:cNvSpPr>
          <p:nvPr/>
        </p:nvSpPr>
        <p:spPr bwMode="auto">
          <a:xfrm>
            <a:off x="0" y="2636838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入射角</a:t>
            </a:r>
            <a:r>
              <a:rPr lang="en-US" sz="2400" b="1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34825" name="Rectangle 21"/>
          <p:cNvSpPr>
            <a:spLocks noChangeArrowheads="1"/>
          </p:cNvSpPr>
          <p:nvPr/>
        </p:nvSpPr>
        <p:spPr bwMode="auto">
          <a:xfrm>
            <a:off x="0" y="2133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根据关于实轴对称的原则</a:t>
            </a:r>
          </a:p>
        </p:txBody>
      </p:sp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339975" y="1052513"/>
          <a:ext cx="5605463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" r:id="rId8" imgW="3543840" imgH="618840" progId="Equation.3">
                  <p:embed/>
                </p:oleObj>
              </mc:Choice>
              <mc:Fallback>
                <p:oleObj r:id="rId8" imgW="3543840" imgH="618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52513"/>
                        <a:ext cx="5605463" cy="10493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0" y="3860800"/>
          <a:ext cx="47625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8" r:id="rId10" imgW="2868840" imgH="888840" progId="Equation.3">
                  <p:embed/>
                </p:oleObj>
              </mc:Choice>
              <mc:Fallback>
                <p:oleObj r:id="rId10" imgW="2868840" imgH="888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60800"/>
                        <a:ext cx="47625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250825" y="5661025"/>
          <a:ext cx="1979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" r:id="rId12" imgW="1158840" imgH="247680" progId="Equation.3">
                  <p:embed/>
                </p:oleObj>
              </mc:Choice>
              <mc:Fallback>
                <p:oleObj r:id="rId12" imgW="1158840" imgH="2476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661025"/>
                        <a:ext cx="19796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9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00438"/>
            <a:ext cx="38830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utoUpdateAnimBg="0"/>
      <p:bldP spid="3482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82588" y="5589588"/>
            <a:ext cx="83820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根轨迹的分支数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开环极点数；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根轨迹连续且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对称于实轴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zh-CN" altLang="en-US" sz="2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288" y="404813"/>
            <a:ext cx="6264275" cy="5953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绘制普通根轨迹的基本规则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51025" y="1768475"/>
          <a:ext cx="2447925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6" name="Equation" r:id="rId3" imgW="1549080" imgH="863280" progId="Equation.DSMT4">
                  <p:embed/>
                </p:oleObj>
              </mc:Choice>
              <mc:Fallback>
                <p:oleObj name="Equation" r:id="rId3" imgW="154908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768475"/>
                        <a:ext cx="2447925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35125" y="4559300"/>
          <a:ext cx="3211513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7" name="Equation" r:id="rId5" imgW="1879560" imgH="457200" progId="Equation.DSMT4">
                  <p:embed/>
                </p:oleObj>
              </mc:Choice>
              <mc:Fallback>
                <p:oleObj name="Equation" r:id="rId5" imgW="1879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559300"/>
                        <a:ext cx="3211513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59338" y="2205038"/>
          <a:ext cx="1257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8" name="Equation" r:id="rId7" imgW="393480" imgH="164880" progId="Equation.DSMT4">
                  <p:embed/>
                </p:oleObj>
              </mc:Choice>
              <mc:Fallback>
                <p:oleObj name="Equation" r:id="rId7" imgW="393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05038"/>
                        <a:ext cx="12573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07950" y="1196975"/>
            <a:ext cx="6267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根轨迹的分支数，对称性和连续性：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546225" y="3213100"/>
          <a:ext cx="33909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69" name="Equation" r:id="rId9" imgW="2145960" imgH="863280" progId="Equation.DSMT4">
                  <p:embed/>
                </p:oleObj>
              </mc:Choice>
              <mc:Fallback>
                <p:oleObj name="Equation" r:id="rId9" imgW="214596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3213100"/>
                        <a:ext cx="33909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32BCBCDB-BE60-4089-978A-26075AE62136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20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-31750" y="908050"/>
            <a:ext cx="56118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6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已知系统结构图，绘制根轨迹。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68313" y="1412875"/>
          <a:ext cx="39528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0" r:id="rId3" imgW="3352680" imgH="1068840" progId="Equation.3">
                  <p:embed/>
                </p:oleObj>
              </mc:Choice>
              <mc:Fallback>
                <p:oleObj r:id="rId3" imgW="3352680" imgH="106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39528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-31750" y="1412875"/>
            <a:ext cx="5778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34925" y="3429000"/>
            <a:ext cx="14081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渐近线：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258888" y="3429000"/>
          <a:ext cx="18430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1" r:id="rId5" imgW="1586160" imgH="483840" progId="Equation.3">
                  <p:embed/>
                </p:oleObj>
              </mc:Choice>
              <mc:Fallback>
                <p:oleObj r:id="rId5" imgW="1586160" imgH="483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429000"/>
                        <a:ext cx="18430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403350" y="4076700"/>
          <a:ext cx="27463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2" r:id="rId7" imgW="2373840" imgH="483840" progId="Equation.3">
                  <p:embed/>
                </p:oleObj>
              </mc:Choice>
              <mc:Fallback>
                <p:oleObj r:id="rId7" imgW="2373840" imgH="483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27463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11"/>
          <p:cNvSpPr>
            <a:spLocks noChangeArrowheads="1"/>
          </p:cNvSpPr>
          <p:nvPr/>
        </p:nvSpPr>
        <p:spPr bwMode="auto">
          <a:xfrm>
            <a:off x="-31750" y="2781300"/>
            <a:ext cx="42751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实轴上的根轨迹：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[-∞,0]</a:t>
            </a:r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-31750" y="5157788"/>
            <a:ext cx="190023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与虚轴交点：</a:t>
            </a:r>
          </a:p>
        </p:txBody>
      </p:sp>
      <p:graphicFrame>
        <p:nvGraphicFramePr>
          <p:cNvPr id="35851" name="Object 14"/>
          <p:cNvGraphicFramePr>
            <a:graphicFrameLocks noChangeAspect="1"/>
          </p:cNvGraphicFramePr>
          <p:nvPr/>
        </p:nvGraphicFramePr>
        <p:xfrm>
          <a:off x="6156325" y="1125538"/>
          <a:ext cx="29448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3" r:id="rId9" imgW="3247619" imgH="1324160" progId="PBrush">
                  <p:embed/>
                </p:oleObj>
              </mc:Choice>
              <mc:Fallback>
                <p:oleObj r:id="rId9" imgW="3247619" imgH="1324160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125538"/>
                        <a:ext cx="29448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Rectangle 15"/>
          <p:cNvSpPr>
            <a:spLocks noChangeArrowheads="1"/>
          </p:cNvSpPr>
          <p:nvPr/>
        </p:nvSpPr>
        <p:spPr bwMode="auto">
          <a:xfrm>
            <a:off x="34925" y="4508500"/>
            <a:ext cx="1612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出射角：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1331913" y="4694238"/>
          <a:ext cx="2951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4" r:id="rId11" imgW="2475000" imgH="292680" progId="Equation.3">
                  <p:embed/>
                </p:oleObj>
              </mc:Choice>
              <mc:Fallback>
                <p:oleObj r:id="rId11" imgW="2475000" imgH="292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94238"/>
                        <a:ext cx="29511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2220913" y="5334000"/>
          <a:ext cx="3049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5" r:id="rId13" imgW="2396160" imgH="258840" progId="Equation.3">
                  <p:embed/>
                </p:oleObj>
              </mc:Choice>
              <mc:Fallback>
                <p:oleObj r:id="rId13" imgW="2396160" imgH="258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5334000"/>
                        <a:ext cx="30495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882650" y="5867400"/>
          <a:ext cx="27130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6" r:id="rId15" imgW="2317680" imgH="258840" progId="Equation.3">
                  <p:embed/>
                </p:oleObj>
              </mc:Choice>
              <mc:Fallback>
                <p:oleObj r:id="rId15" imgW="2317680" imgH="2588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867400"/>
                        <a:ext cx="271303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884238" y="6308725"/>
          <a:ext cx="26908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7" r:id="rId17" imgW="2295000" imgH="258840" progId="Equation.3">
                  <p:embed/>
                </p:oleObj>
              </mc:Choice>
              <mc:Fallback>
                <p:oleObj r:id="rId17" imgW="2295000" imgH="2588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6308725"/>
                        <a:ext cx="2690812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4500563" y="5876925"/>
          <a:ext cx="9572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8" r:id="rId19" imgW="753840" imgH="247680" progId="Equation.3">
                  <p:embed/>
                </p:oleObj>
              </mc:Choice>
              <mc:Fallback>
                <p:oleObj r:id="rId19" imgW="753840" imgH="247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876925"/>
                        <a:ext cx="95726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4356100" y="6308725"/>
          <a:ext cx="64452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19" r:id="rId21" imgW="483840" imgH="168840" progId="Equation.3">
                  <p:embed/>
                </p:oleObj>
              </mc:Choice>
              <mc:Fallback>
                <p:oleObj r:id="rId21" imgW="483840" imgH="168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308725"/>
                        <a:ext cx="644525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25"/>
          <p:cNvGraphicFramePr>
            <a:graphicFrameLocks noChangeAspect="1"/>
          </p:cNvGraphicFramePr>
          <p:nvPr/>
        </p:nvGraphicFramePr>
        <p:xfrm>
          <a:off x="6659563" y="3213100"/>
          <a:ext cx="245745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0" r:id="rId23" imgW="2457143" imgH="3161905" progId="PBrush">
                  <p:embed/>
                </p:oleObj>
              </mc:Choice>
              <mc:Fallback>
                <p:oleObj r:id="rId23" imgW="2457143" imgH="3161905" progId="PBrush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13100"/>
                        <a:ext cx="245745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6"/>
          <p:cNvGraphicFramePr>
            <a:graphicFrameLocks noChangeAspect="1"/>
          </p:cNvGraphicFramePr>
          <p:nvPr/>
        </p:nvGraphicFramePr>
        <p:xfrm>
          <a:off x="6599238" y="4894263"/>
          <a:ext cx="15144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1" r:id="rId25" imgW="1514686" imgH="181096" progId="PBrush">
                  <p:embed/>
                </p:oleObj>
              </mc:Choice>
              <mc:Fallback>
                <p:oleObj r:id="rId25" imgW="1514686" imgH="181096" progId="PBrush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894263"/>
                        <a:ext cx="151447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27"/>
          <p:cNvGraphicFramePr>
            <a:graphicFrameLocks noChangeAspect="1"/>
          </p:cNvGraphicFramePr>
          <p:nvPr/>
        </p:nvGraphicFramePr>
        <p:xfrm>
          <a:off x="7524750" y="3457575"/>
          <a:ext cx="1009650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2" r:id="rId27" imgW="1009791" imgH="3067478" progId="PBrush">
                  <p:embed/>
                </p:oleObj>
              </mc:Choice>
              <mc:Fallback>
                <p:oleObj r:id="rId27" imgW="1009791" imgH="3067478" progId="PBrush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457575"/>
                        <a:ext cx="1009650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8"/>
          <p:cNvGraphicFramePr>
            <a:graphicFrameLocks noChangeAspect="1"/>
          </p:cNvGraphicFramePr>
          <p:nvPr/>
        </p:nvGraphicFramePr>
        <p:xfrm>
          <a:off x="7235825" y="3357563"/>
          <a:ext cx="14287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23" r:id="rId29" imgW="1428949" imgH="3277057" progId="PBrush">
                  <p:embed/>
                </p:oleObj>
              </mc:Choice>
              <mc:Fallback>
                <p:oleObj r:id="rId29" imgW="1428949" imgH="3277057" progId="PBrus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357563"/>
                        <a:ext cx="14287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3" name="Rectangle 30"/>
          <p:cNvSpPr>
            <a:spLocks noChangeArrowheads="1"/>
          </p:cNvSpPr>
          <p:nvPr/>
        </p:nvSpPr>
        <p:spPr bwMode="auto">
          <a:xfrm>
            <a:off x="395288" y="404813"/>
            <a:ext cx="5761037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9" grpId="0" autoUpdateAnimBg="0"/>
      <p:bldP spid="35850" grpId="0" autoUpdateAnimBg="0"/>
      <p:bldP spid="358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 txBox="1">
            <a:spLocks noGrp="1" noChangeArrowheads="1"/>
          </p:cNvSpPr>
          <p:nvPr/>
        </p:nvSpPr>
        <p:spPr bwMode="auto">
          <a:xfrm>
            <a:off x="6553200" y="62865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78B10E68-6B65-4338-895D-B9869C394F4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7632700" cy="547687"/>
          </a:xfrm>
          <a:noFill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绘制普通根轨迹（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180°)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法则小结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2708920"/>
            <a:ext cx="3059113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渐近线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138954"/>
              </p:ext>
            </p:extLst>
          </p:nvPr>
        </p:nvGraphicFramePr>
        <p:xfrm>
          <a:off x="3390256" y="2347225"/>
          <a:ext cx="1910429" cy="104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5" name="Equation" r:id="rId3" imgW="1155600" imgH="622080" progId="Equation.DSMT4">
                  <p:embed/>
                </p:oleObj>
              </mc:Choice>
              <mc:Fallback>
                <p:oleObj name="Equation" r:id="rId3" imgW="115560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256" y="2347225"/>
                        <a:ext cx="1910429" cy="1044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30235"/>
              </p:ext>
            </p:extLst>
          </p:nvPr>
        </p:nvGraphicFramePr>
        <p:xfrm>
          <a:off x="5584825" y="2636912"/>
          <a:ext cx="14938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6" r:id="rId5" imgW="1068840" imgH="438840" progId="Equation.3">
                  <p:embed/>
                </p:oleObj>
              </mc:Choice>
              <mc:Fallback>
                <p:oleObj r:id="rId5" imgW="1068840" imgH="43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4825" y="2636912"/>
                        <a:ext cx="14938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906912"/>
            <a:ext cx="63388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根轨迹的起点和终点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根轨迹的分支数，对称性和连续性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</a:t>
            </a:r>
          </a:p>
        </p:txBody>
      </p:sp>
      <p:sp>
        <p:nvSpPr>
          <p:cNvPr id="36872" name="Rectangle 13"/>
          <p:cNvSpPr>
            <a:spLocks noChangeArrowheads="1"/>
          </p:cNvSpPr>
          <p:nvPr/>
        </p:nvSpPr>
        <p:spPr bwMode="auto">
          <a:xfrm>
            <a:off x="0" y="3429000"/>
            <a:ext cx="3057525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5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分离点</a:t>
            </a:r>
          </a:p>
        </p:txBody>
      </p:sp>
      <p:graphicFrame>
        <p:nvGraphicFramePr>
          <p:cNvPr id="368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79975"/>
              </p:ext>
            </p:extLst>
          </p:nvPr>
        </p:nvGraphicFramePr>
        <p:xfrm>
          <a:off x="2763838" y="3356992"/>
          <a:ext cx="2211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7" r:id="rId7" imgW="1552680" imgH="517680" progId="Equation.3">
                  <p:embed/>
                </p:oleObj>
              </mc:Choice>
              <mc:Fallback>
                <p:oleObj r:id="rId7" imgW="1552680" imgH="517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3356992"/>
                        <a:ext cx="2211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5"/>
          <p:cNvSpPr>
            <a:spLocks noChangeArrowheads="1"/>
          </p:cNvSpPr>
          <p:nvPr/>
        </p:nvSpPr>
        <p:spPr bwMode="auto">
          <a:xfrm>
            <a:off x="0" y="4653136"/>
            <a:ext cx="3492500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6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与虚轴交点</a:t>
            </a:r>
          </a:p>
        </p:txBody>
      </p:sp>
      <p:sp>
        <p:nvSpPr>
          <p:cNvPr id="36875" name="Rectangle 16"/>
          <p:cNvSpPr>
            <a:spLocks noChangeArrowheads="1"/>
          </p:cNvSpPr>
          <p:nvPr/>
        </p:nvSpPr>
        <p:spPr bwMode="auto">
          <a:xfrm>
            <a:off x="0" y="5157192"/>
            <a:ext cx="2843213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7 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出射角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入射角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536939"/>
              </p:ext>
            </p:extLst>
          </p:nvPr>
        </p:nvGraphicFramePr>
        <p:xfrm>
          <a:off x="3506788" y="4725144"/>
          <a:ext cx="27765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8" r:id="rId9" imgW="2058840" imgH="236160" progId="Equation.3">
                  <p:embed/>
                </p:oleObj>
              </mc:Choice>
              <mc:Fallback>
                <p:oleObj r:id="rId9" imgW="2058840" imgH="236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4725144"/>
                        <a:ext cx="27765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546144"/>
              </p:ext>
            </p:extLst>
          </p:nvPr>
        </p:nvGraphicFramePr>
        <p:xfrm>
          <a:off x="2593975" y="5157192"/>
          <a:ext cx="48863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9" r:id="rId11" imgW="3577680" imgH="607680" progId="Equation.3">
                  <p:embed/>
                </p:oleObj>
              </mc:Choice>
              <mc:Fallback>
                <p:oleObj r:id="rId11" imgW="3577680" imgH="607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157192"/>
                        <a:ext cx="488632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CC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559706"/>
              </p:ext>
            </p:extLst>
          </p:nvPr>
        </p:nvGraphicFramePr>
        <p:xfrm>
          <a:off x="2597150" y="5949280"/>
          <a:ext cx="49847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0" r:id="rId13" imgW="3521160" imgH="607680" progId="Equation.3">
                  <p:embed/>
                </p:oleObj>
              </mc:Choice>
              <mc:Fallback>
                <p:oleObj r:id="rId13" imgW="3521160" imgH="607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949280"/>
                        <a:ext cx="49847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CC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FFFFCC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22"/>
          <p:cNvSpPr>
            <a:spLocks noChangeArrowheads="1"/>
          </p:cNvSpPr>
          <p:nvPr/>
        </p:nvSpPr>
        <p:spPr bwMode="auto">
          <a:xfrm>
            <a:off x="5651500" y="3501008"/>
            <a:ext cx="27876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没有零点时右边为</a:t>
            </a:r>
            <a:r>
              <a:rPr lang="en-US" sz="24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6880" name="矩形 15"/>
          <p:cNvSpPr>
            <a:spLocks noChangeArrowheads="1"/>
          </p:cNvSpPr>
          <p:nvPr/>
        </p:nvSpPr>
        <p:spPr bwMode="auto">
          <a:xfrm>
            <a:off x="1071563" y="4221088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分离角为</a:t>
            </a:r>
            <a:endParaRPr lang="zh-CN" sz="1800" dirty="0">
              <a:solidFill>
                <a:srgbClr val="333399"/>
              </a:solidFill>
            </a:endParaRPr>
          </a:p>
        </p:txBody>
      </p:sp>
      <p:graphicFrame>
        <p:nvGraphicFramePr>
          <p:cNvPr id="36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718118"/>
              </p:ext>
            </p:extLst>
          </p:nvPr>
        </p:nvGraphicFramePr>
        <p:xfrm>
          <a:off x="3130550" y="4293096"/>
          <a:ext cx="12493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1" r:id="rId15" imgW="866160" imgH="213840" progId="Equation.3">
                  <p:embed/>
                </p:oleObj>
              </mc:Choice>
              <mc:Fallback>
                <p:oleObj r:id="rId15" imgW="866160" imgH="213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293096"/>
                        <a:ext cx="12493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7A0EFCE-813B-472F-8905-9B08B8C33687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22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55650" y="1700213"/>
          <a:ext cx="30892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29" r:id="rId3" imgW="2598840" imgH="573840" progId="Equation.3">
                  <p:embed/>
                </p:oleObj>
              </mc:Choice>
              <mc:Fallback>
                <p:oleObj r:id="rId3" imgW="2598840" imgH="5738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30892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34925" y="3068638"/>
            <a:ext cx="13128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渐近线：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58888" y="3141663"/>
          <a:ext cx="26765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0" r:id="rId5" imgW="2081160" imgH="258840" progId="Equation.3">
                  <p:embed/>
                </p:oleObj>
              </mc:Choice>
              <mc:Fallback>
                <p:oleObj r:id="rId5" imgW="2081160" imgH="258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41663"/>
                        <a:ext cx="267652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4211638" y="3141663"/>
          <a:ext cx="16938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1" r:id="rId7" imgW="1372680" imgH="258840" progId="Equation.3">
                  <p:embed/>
                </p:oleObj>
              </mc:Choice>
              <mc:Fallback>
                <p:oleObj r:id="rId7" imgW="1372680" imgH="25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141663"/>
                        <a:ext cx="169386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-31750" y="2492375"/>
            <a:ext cx="52943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实轴上的根轨迹：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(-∞,-1], [0, 1]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4211638" y="1773238"/>
          <a:ext cx="117951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2" r:id="rId9" imgW="1012680" imgH="618840" progId="Equation.3">
                  <p:embed/>
                </p:oleObj>
              </mc:Choice>
              <mc:Fallback>
                <p:oleObj r:id="rId9" imgW="1012680" imgH="61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773238"/>
                        <a:ext cx="117951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107950" y="1052513"/>
            <a:ext cx="14224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7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547813" y="981075"/>
          <a:ext cx="3057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3" r:id="rId11" imgW="2486160" imgH="562680" progId="Equation.3">
                  <p:embed/>
                </p:oleObj>
              </mc:Choice>
              <mc:Fallback>
                <p:oleObj r:id="rId11" imgW="2486160" imgH="562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30575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4"/>
          <p:cNvSpPr>
            <a:spLocks noChangeArrowheads="1"/>
          </p:cNvSpPr>
          <p:nvPr/>
        </p:nvSpPr>
        <p:spPr bwMode="auto">
          <a:xfrm>
            <a:off x="4716463" y="1052513"/>
            <a:ext cx="39608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绘根轨迹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求稳定的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范围。</a:t>
            </a:r>
          </a:p>
        </p:txBody>
      </p:sp>
      <p:sp>
        <p:nvSpPr>
          <p:cNvPr id="37900" name="Rectangle 15"/>
          <p:cNvSpPr>
            <a:spLocks noChangeArrowheads="1"/>
          </p:cNvSpPr>
          <p:nvPr/>
        </p:nvSpPr>
        <p:spPr bwMode="auto">
          <a:xfrm>
            <a:off x="0" y="4581525"/>
            <a:ext cx="1612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分离点：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4957763" y="5084763"/>
          <a:ext cx="1235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4" r:id="rId13" imgW="1102680" imgH="618840" progId="Equation.3">
                  <p:embed/>
                </p:oleObj>
              </mc:Choice>
              <mc:Fallback>
                <p:oleObj r:id="rId13" imgW="1102680" imgH="618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5084763"/>
                        <a:ext cx="1235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1403350" y="4581525"/>
          <a:ext cx="3070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5" r:id="rId15" imgW="2666160" imgH="483840" progId="Equation.3">
                  <p:embed/>
                </p:oleObj>
              </mc:Choice>
              <mc:Fallback>
                <p:oleObj r:id="rId15" imgW="2666160" imgH="4838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30702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Rectangle 18"/>
          <p:cNvSpPr>
            <a:spLocks noChangeArrowheads="1"/>
          </p:cNvSpPr>
          <p:nvPr/>
        </p:nvSpPr>
        <p:spPr bwMode="auto">
          <a:xfrm>
            <a:off x="0" y="3644900"/>
            <a:ext cx="1612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出射角：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0" y="4149725"/>
          <a:ext cx="5465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" r:id="rId17" imgW="4500000" imgH="292680" progId="Equation.3">
                  <p:embed/>
                </p:oleObj>
              </mc:Choice>
              <mc:Fallback>
                <p:oleObj r:id="rId17" imgW="4500000" imgH="2926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5465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468313" y="5876925"/>
          <a:ext cx="42259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7" r:id="rId19" imgW="3498840" imgH="641160" progId="Equation.3">
                  <p:embed/>
                </p:oleObj>
              </mc:Choice>
              <mc:Fallback>
                <p:oleObj r:id="rId19" imgW="3498840" imgH="641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76925"/>
                        <a:ext cx="42259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3"/>
          <p:cNvGraphicFramePr>
            <a:graphicFrameLocks noChangeAspect="1"/>
          </p:cNvGraphicFramePr>
          <p:nvPr/>
        </p:nvGraphicFramePr>
        <p:xfrm>
          <a:off x="6156325" y="2060575"/>
          <a:ext cx="297973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8" r:id="rId21" imgW="3258005" imgH="4753639" progId="PBrush">
                  <p:embed/>
                </p:oleObj>
              </mc:Choice>
              <mc:Fallback>
                <p:oleObj r:id="rId21" imgW="3258005" imgH="4753639" progId="PBrush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060575"/>
                        <a:ext cx="297973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7"/>
          <p:cNvGraphicFramePr>
            <a:graphicFrameLocks noChangeAspect="1"/>
          </p:cNvGraphicFramePr>
          <p:nvPr/>
        </p:nvGraphicFramePr>
        <p:xfrm>
          <a:off x="7524750" y="2924175"/>
          <a:ext cx="7064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9" r:id="rId23" imgW="771429" imgH="438095" progId="PBrush">
                  <p:embed/>
                </p:oleObj>
              </mc:Choice>
              <mc:Fallback>
                <p:oleObj r:id="rId23" imgW="771429" imgH="438095" progId="PBrush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924175"/>
                        <a:ext cx="7064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8"/>
          <p:cNvGraphicFramePr>
            <a:graphicFrameLocks noChangeAspect="1"/>
          </p:cNvGraphicFramePr>
          <p:nvPr/>
        </p:nvGraphicFramePr>
        <p:xfrm>
          <a:off x="7524750" y="5300663"/>
          <a:ext cx="644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" r:id="rId25" imgW="704948" imgH="438095" progId="PBrush">
                  <p:embed/>
                </p:oleObj>
              </mc:Choice>
              <mc:Fallback>
                <p:oleObj r:id="rId25" imgW="704948" imgH="438095" progId="PBrus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300663"/>
                        <a:ext cx="644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9" name="Rectangle 38"/>
          <p:cNvSpPr>
            <a:spLocks noChangeArrowheads="1"/>
          </p:cNvSpPr>
          <p:nvPr/>
        </p:nvSpPr>
        <p:spPr bwMode="auto">
          <a:xfrm>
            <a:off x="395288" y="404813"/>
            <a:ext cx="583247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37910" name="Rectangle 40"/>
          <p:cNvSpPr>
            <a:spLocks noChangeArrowheads="1"/>
          </p:cNvSpPr>
          <p:nvPr/>
        </p:nvSpPr>
        <p:spPr bwMode="auto">
          <a:xfrm>
            <a:off x="34925" y="17732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sp>
        <p:nvSpPr>
          <p:cNvPr id="37911" name="Line 43"/>
          <p:cNvSpPr>
            <a:spLocks noChangeShapeType="1"/>
          </p:cNvSpPr>
          <p:nvPr/>
        </p:nvSpPr>
        <p:spPr bwMode="auto">
          <a:xfrm flipH="1">
            <a:off x="5795963" y="4292600"/>
            <a:ext cx="208915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Line 44"/>
          <p:cNvSpPr>
            <a:spLocks noChangeShapeType="1"/>
          </p:cNvSpPr>
          <p:nvPr/>
        </p:nvSpPr>
        <p:spPr bwMode="auto">
          <a:xfrm>
            <a:off x="8316913" y="4292600"/>
            <a:ext cx="4318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3" name="Group 50"/>
          <p:cNvGrpSpPr>
            <a:grpSpLocks/>
          </p:cNvGrpSpPr>
          <p:nvPr/>
        </p:nvGrpSpPr>
        <p:grpSpPr bwMode="auto">
          <a:xfrm>
            <a:off x="5975350" y="2565400"/>
            <a:ext cx="3168650" cy="3238500"/>
            <a:chOff x="0" y="0"/>
            <a:chExt cx="1996" cy="2040"/>
          </a:xfrm>
        </p:grpSpPr>
        <p:sp>
          <p:nvSpPr>
            <p:cNvPr id="37914" name="Line 46"/>
            <p:cNvSpPr>
              <a:spLocks noChangeShapeType="1"/>
            </p:cNvSpPr>
            <p:nvPr/>
          </p:nvSpPr>
          <p:spPr bwMode="auto">
            <a:xfrm flipV="1">
              <a:off x="1361" y="0"/>
              <a:ext cx="635" cy="1088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48"/>
            <p:cNvSpPr>
              <a:spLocks noChangeShapeType="1"/>
            </p:cNvSpPr>
            <p:nvPr/>
          </p:nvSpPr>
          <p:spPr bwMode="auto">
            <a:xfrm>
              <a:off x="1361" y="1088"/>
              <a:ext cx="612" cy="952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49"/>
            <p:cNvSpPr>
              <a:spLocks noChangeShapeType="1"/>
            </p:cNvSpPr>
            <p:nvPr/>
          </p:nvSpPr>
          <p:spPr bwMode="auto">
            <a:xfrm flipH="1">
              <a:off x="0" y="1088"/>
              <a:ext cx="1360" cy="0"/>
            </a:xfrm>
            <a:prstGeom prst="line">
              <a:avLst/>
            </a:prstGeom>
            <a:noFill/>
            <a:ln w="9525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7" name="Line 51"/>
          <p:cNvSpPr>
            <a:spLocks noChangeShapeType="1"/>
          </p:cNvSpPr>
          <p:nvPr/>
        </p:nvSpPr>
        <p:spPr bwMode="auto">
          <a:xfrm>
            <a:off x="7524750" y="2924175"/>
            <a:ext cx="431800" cy="1368425"/>
          </a:xfrm>
          <a:prstGeom prst="line">
            <a:avLst/>
          </a:prstGeom>
          <a:noFill/>
          <a:ln w="9525" cmpd="sng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Line 52"/>
          <p:cNvSpPr>
            <a:spLocks noChangeShapeType="1"/>
          </p:cNvSpPr>
          <p:nvPr/>
        </p:nvSpPr>
        <p:spPr bwMode="auto">
          <a:xfrm>
            <a:off x="7524750" y="2924175"/>
            <a:ext cx="792163" cy="1368425"/>
          </a:xfrm>
          <a:prstGeom prst="line">
            <a:avLst/>
          </a:prstGeom>
          <a:noFill/>
          <a:ln w="9525" cmpd="sng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9" name="Line 53"/>
          <p:cNvSpPr>
            <a:spLocks noChangeShapeType="1"/>
          </p:cNvSpPr>
          <p:nvPr/>
        </p:nvSpPr>
        <p:spPr bwMode="auto">
          <a:xfrm>
            <a:off x="7596188" y="2924175"/>
            <a:ext cx="1152525" cy="1368425"/>
          </a:xfrm>
          <a:prstGeom prst="line">
            <a:avLst/>
          </a:prstGeom>
          <a:noFill/>
          <a:ln w="9525" cmpd="sng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0" name="Line 54"/>
          <p:cNvSpPr>
            <a:spLocks noChangeShapeType="1"/>
          </p:cNvSpPr>
          <p:nvPr/>
        </p:nvSpPr>
        <p:spPr bwMode="auto">
          <a:xfrm>
            <a:off x="7524750" y="2924175"/>
            <a:ext cx="0" cy="2736850"/>
          </a:xfrm>
          <a:prstGeom prst="line">
            <a:avLst/>
          </a:prstGeom>
          <a:noFill/>
          <a:ln w="9525" cmpd="sng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21" name="Object 33"/>
          <p:cNvGraphicFramePr>
            <a:graphicFrameLocks noChangeAspect="1"/>
          </p:cNvGraphicFramePr>
          <p:nvPr/>
        </p:nvGraphicFramePr>
        <p:xfrm>
          <a:off x="1138238" y="5378450"/>
          <a:ext cx="3170237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1" r:id="rId27" imgW="2756160" imgH="213840" progId="Equation.3">
                  <p:embed/>
                </p:oleObj>
              </mc:Choice>
              <mc:Fallback>
                <p:oleObj r:id="rId27" imgW="2756160" imgH="2138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5378450"/>
                        <a:ext cx="3170237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37895" grpId="0" autoUpdateAnimBg="0"/>
      <p:bldP spid="37900" grpId="0" autoUpdateAnimBg="0"/>
      <p:bldP spid="37903" grpId="0" autoUpdateAnimBg="0"/>
      <p:bldP spid="37911" grpId="0" animBg="1"/>
      <p:bldP spid="37912" grpId="0" animBg="1"/>
      <p:bldP spid="37917" grpId="0" animBg="1"/>
      <p:bldP spid="37918" grpId="0" animBg="1"/>
      <p:bldP spid="37919" grpId="0" animBg="1"/>
      <p:bldP spid="379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E5F1E26-1153-42BA-9982-5FD18B2BF60F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23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364163" y="404813"/>
          <a:ext cx="32035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" r:id="rId3" imgW="2486160" imgH="562680" progId="Equation.3">
                  <p:embed/>
                </p:oleObj>
              </mc:Choice>
              <mc:Fallback>
                <p:oleObj r:id="rId3" imgW="2486160" imgH="562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320357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4859338" y="1125538"/>
          <a:ext cx="11509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0" r:id="rId5" imgW="1012680" imgH="618840" progId="Equation.3">
                  <p:embed/>
                </p:oleObj>
              </mc:Choice>
              <mc:Fallback>
                <p:oleObj r:id="rId5" imgW="1012680" imgH="61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125538"/>
                        <a:ext cx="11509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8"/>
          <p:cNvSpPr>
            <a:spLocks noChangeArrowheads="1"/>
          </p:cNvSpPr>
          <p:nvPr/>
        </p:nvSpPr>
        <p:spPr bwMode="auto">
          <a:xfrm>
            <a:off x="107950" y="1773238"/>
            <a:ext cx="1905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虚轴交点：</a:t>
            </a: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50825" y="2349500"/>
          <a:ext cx="4679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1" r:id="rId7" imgW="3768840" imgH="258840" progId="Equation.3">
                  <p:embed/>
                </p:oleObj>
              </mc:Choice>
              <mc:Fallback>
                <p:oleObj r:id="rId7" imgW="3768840" imgH="258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349500"/>
                        <a:ext cx="4679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684213" y="2852738"/>
          <a:ext cx="32877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2" r:id="rId9" imgW="2790000" imgH="258840" progId="Equation.3">
                  <p:embed/>
                </p:oleObj>
              </mc:Choice>
              <mc:Fallback>
                <p:oleObj r:id="rId9" imgW="2790000" imgH="25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32877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684213" y="3357563"/>
          <a:ext cx="362743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3" r:id="rId11" imgW="3082680" imgH="258840" progId="Equation.3">
                  <p:embed/>
                </p:oleObj>
              </mc:Choice>
              <mc:Fallback>
                <p:oleObj r:id="rId11" imgW="3082680" imgH="258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362743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11188" y="4437063"/>
          <a:ext cx="116522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4" r:id="rId13" imgW="911160" imgH="618840" progId="Equation.3">
                  <p:embed/>
                </p:oleObj>
              </mc:Choice>
              <mc:Fallback>
                <p:oleObj r:id="rId13" imgW="911160" imgH="618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116522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23850" y="3860800"/>
          <a:ext cx="1498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5" r:id="rId15" imgW="1203840" imgH="213840" progId="Equation.3">
                  <p:embed/>
                </p:oleObj>
              </mc:Choice>
              <mc:Fallback>
                <p:oleObj r:id="rId15" imgW="1203840" imgH="213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860800"/>
                        <a:ext cx="14986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2339975" y="3860800"/>
          <a:ext cx="17557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6" r:id="rId17" imgW="1462680" imgH="213840" progId="Equation.3">
                  <p:embed/>
                </p:oleObj>
              </mc:Choice>
              <mc:Fallback>
                <p:oleObj r:id="rId17" imgW="1462680" imgH="2138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17557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2339975" y="4365625"/>
          <a:ext cx="12065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7" r:id="rId19" imgW="945000" imgH="618840" progId="Equation.3">
                  <p:embed/>
                </p:oleObj>
              </mc:Choice>
              <mc:Fallback>
                <p:oleObj r:id="rId19" imgW="945000" imgH="6188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65625"/>
                        <a:ext cx="12065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2720975" y="5373688"/>
          <a:ext cx="172402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8" r:id="rId21" imgW="1417680" imgH="213840" progId="Equation.3">
                  <p:embed/>
                </p:oleObj>
              </mc:Choice>
              <mc:Fallback>
                <p:oleObj r:id="rId21" imgW="1417680" imgH="2138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5373688"/>
                        <a:ext cx="1724025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>
            <a:graphicFrameLocks noChangeAspect="1"/>
          </p:cNvGraphicFramePr>
          <p:nvPr/>
        </p:nvGraphicFramePr>
        <p:xfrm>
          <a:off x="2609850" y="6000750"/>
          <a:ext cx="2324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39" r:id="rId23" imgW="1912680" imgH="517680" progId="Equation.3">
                  <p:embed/>
                </p:oleObj>
              </mc:Choice>
              <mc:Fallback>
                <p:oleObj r:id="rId23" imgW="1912680" imgH="5176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6000750"/>
                        <a:ext cx="2324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Rectangle 37"/>
          <p:cNvSpPr>
            <a:spLocks noChangeArrowheads="1"/>
          </p:cNvSpPr>
          <p:nvPr/>
        </p:nvSpPr>
        <p:spPr bwMode="auto">
          <a:xfrm>
            <a:off x="323850" y="6021388"/>
            <a:ext cx="19812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稳定的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范围：</a:t>
            </a:r>
          </a:p>
        </p:txBody>
      </p:sp>
      <p:sp>
        <p:nvSpPr>
          <p:cNvPr id="38928" name="Rectangle 41"/>
          <p:cNvSpPr>
            <a:spLocks noChangeArrowheads="1"/>
          </p:cNvSpPr>
          <p:nvPr/>
        </p:nvSpPr>
        <p:spPr bwMode="auto">
          <a:xfrm>
            <a:off x="250825" y="5300663"/>
            <a:ext cx="25923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稳定的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范围：</a:t>
            </a:r>
          </a:p>
        </p:txBody>
      </p:sp>
      <p:sp>
        <p:nvSpPr>
          <p:cNvPr id="38929" name="Rectangle 43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pSp>
        <p:nvGrpSpPr>
          <p:cNvPr id="38930" name="Group 87"/>
          <p:cNvGrpSpPr>
            <a:grpSpLocks/>
          </p:cNvGrpSpPr>
          <p:nvPr/>
        </p:nvGrpSpPr>
        <p:grpSpPr bwMode="auto">
          <a:xfrm>
            <a:off x="5508625" y="1557338"/>
            <a:ext cx="3348038" cy="4414837"/>
            <a:chOff x="0" y="0"/>
            <a:chExt cx="2109" cy="2736"/>
          </a:xfrm>
        </p:grpSpPr>
        <p:pic>
          <p:nvPicPr>
            <p:cNvPr id="38931" name="Picture 83"/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" y="0"/>
              <a:ext cx="1877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2" name="Line 74"/>
            <p:cNvSpPr>
              <a:spLocks noChangeShapeType="1"/>
            </p:cNvSpPr>
            <p:nvPr/>
          </p:nvSpPr>
          <p:spPr bwMode="auto">
            <a:xfrm>
              <a:off x="1588" y="1406"/>
              <a:ext cx="272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33" name="Group 75"/>
            <p:cNvGrpSpPr>
              <a:grpSpLocks/>
            </p:cNvGrpSpPr>
            <p:nvPr/>
          </p:nvGrpSpPr>
          <p:grpSpPr bwMode="auto">
            <a:xfrm>
              <a:off x="113" y="318"/>
              <a:ext cx="1996" cy="2040"/>
              <a:chOff x="0" y="0"/>
              <a:chExt cx="1996" cy="2040"/>
            </a:xfrm>
          </p:grpSpPr>
          <p:sp>
            <p:nvSpPr>
              <p:cNvPr id="38934" name="Line 76"/>
              <p:cNvSpPr>
                <a:spLocks noChangeShapeType="1"/>
              </p:cNvSpPr>
              <p:nvPr/>
            </p:nvSpPr>
            <p:spPr bwMode="auto">
              <a:xfrm flipV="1">
                <a:off x="1361" y="0"/>
                <a:ext cx="635" cy="1088"/>
              </a:xfrm>
              <a:prstGeom prst="line">
                <a:avLst/>
              </a:prstGeom>
              <a:noFill/>
              <a:ln w="9525" cmpd="sng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5" name="Line 77"/>
              <p:cNvSpPr>
                <a:spLocks noChangeShapeType="1"/>
              </p:cNvSpPr>
              <p:nvPr/>
            </p:nvSpPr>
            <p:spPr bwMode="auto">
              <a:xfrm>
                <a:off x="1361" y="1088"/>
                <a:ext cx="612" cy="952"/>
              </a:xfrm>
              <a:prstGeom prst="line">
                <a:avLst/>
              </a:prstGeom>
              <a:noFill/>
              <a:ln w="9525" cmpd="sng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6" name="Line 78"/>
              <p:cNvSpPr>
                <a:spLocks noChangeShapeType="1"/>
              </p:cNvSpPr>
              <p:nvPr/>
            </p:nvSpPr>
            <p:spPr bwMode="auto">
              <a:xfrm flipH="1">
                <a:off x="0" y="1088"/>
                <a:ext cx="1360" cy="0"/>
              </a:xfrm>
              <a:prstGeom prst="line">
                <a:avLst/>
              </a:prstGeom>
              <a:noFill/>
              <a:ln w="9525" cmpd="sng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38937" name="Picture 84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" y="544"/>
              <a:ext cx="4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8" name="Picture 85"/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" y="2041"/>
              <a:ext cx="4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9" name="Line 86"/>
            <p:cNvSpPr>
              <a:spLocks noChangeShapeType="1"/>
            </p:cNvSpPr>
            <p:nvPr/>
          </p:nvSpPr>
          <p:spPr bwMode="auto">
            <a:xfrm flipH="1">
              <a:off x="0" y="1406"/>
              <a:ext cx="1316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40" name="Object 30"/>
          <p:cNvGraphicFramePr>
            <a:graphicFrameLocks noChangeAspect="1"/>
          </p:cNvGraphicFramePr>
          <p:nvPr/>
        </p:nvGraphicFramePr>
        <p:xfrm>
          <a:off x="7092950" y="2349500"/>
          <a:ext cx="450850" cy="288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0" r:id="rId28" imgW="523810" imgH="3095238" progId="PBrush">
                  <p:embed/>
                </p:oleObj>
              </mc:Choice>
              <mc:Fallback>
                <p:oleObj r:id="rId28" imgW="523810" imgH="3095238" progId="PBrush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349500"/>
                        <a:ext cx="450850" cy="288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1" name="Object 31"/>
          <p:cNvGraphicFramePr>
            <a:graphicFrameLocks noChangeAspect="1"/>
          </p:cNvGraphicFramePr>
          <p:nvPr/>
        </p:nvGraphicFramePr>
        <p:xfrm>
          <a:off x="7956550" y="1916113"/>
          <a:ext cx="904875" cy="381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1" r:id="rId30" imgW="905001" imgH="4420217" progId="PBrush">
                  <p:embed/>
                </p:oleObj>
              </mc:Choice>
              <mc:Fallback>
                <p:oleObj r:id="rId30" imgW="905001" imgH="4420217" progId="PBrush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916113"/>
                        <a:ext cx="904875" cy="381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781050" y="1052513"/>
          <a:ext cx="12350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" r:id="rId32" imgW="1102680" imgH="618840" progId="Equation.3">
                  <p:embed/>
                </p:oleObj>
              </mc:Choice>
              <mc:Fallback>
                <p:oleObj r:id="rId32" imgW="1102680" imgH="6188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52513"/>
                        <a:ext cx="12350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43" name="Object 31"/>
          <p:cNvGraphicFramePr>
            <a:graphicFrameLocks noChangeAspect="1"/>
          </p:cNvGraphicFramePr>
          <p:nvPr/>
        </p:nvGraphicFramePr>
        <p:xfrm>
          <a:off x="2268538" y="1052513"/>
          <a:ext cx="17875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3" r:id="rId34" imgW="1440000" imgH="573840" progId="Equation.3">
                  <p:embed/>
                </p:oleObj>
              </mc:Choice>
              <mc:Fallback>
                <p:oleObj r:id="rId34" imgW="1440000" imgH="5738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052513"/>
                        <a:ext cx="17875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2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46175"/>
            <a:ext cx="5649913" cy="504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765175"/>
            <a:ext cx="4260850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4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46175"/>
            <a:ext cx="6080125" cy="52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546100"/>
            <a:ext cx="397986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5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730375"/>
            <a:ext cx="45593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549275"/>
            <a:ext cx="401478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 txBox="1">
            <a:spLocks noGrp="1" noChangeArrowheads="1"/>
          </p:cNvSpPr>
          <p:nvPr/>
        </p:nvSpPr>
        <p:spPr bwMode="auto">
          <a:xfrm>
            <a:off x="6553200" y="62865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78B10E68-6B65-4338-895D-B9869C394F4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27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7632700" cy="547687"/>
          </a:xfrm>
          <a:noFill/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绘制普通根轨迹（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180°)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法则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906912"/>
            <a:ext cx="8460432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规则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8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根之和。当开环传递函数中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n-m≥2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BDE160E-F880-4E1C-B6D5-63F55D703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19523"/>
              </p:ext>
            </p:extLst>
          </p:nvPr>
        </p:nvGraphicFramePr>
        <p:xfrm>
          <a:off x="1399412" y="1531318"/>
          <a:ext cx="6345176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3" imgW="2717640" imgH="431640" progId="Equation.DSMT4">
                  <p:embed/>
                </p:oleObj>
              </mc:Choice>
              <mc:Fallback>
                <p:oleObj name="Equation" r:id="rId3" imgW="2717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9412" y="1531318"/>
                        <a:ext cx="6345176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>
            <a:extLst>
              <a:ext uri="{FF2B5EF4-FFF2-40B4-BE49-F238E27FC236}">
                <a16:creationId xmlns:a16="http://schemas.microsoft.com/office/drawing/2014/main" id="{2CCB6D50-D563-4A48-A3DA-B4CFB315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555937"/>
            <a:ext cx="8460432" cy="16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400" b="1" dirty="0" err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n-m≥2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且开环极点确定时，闭环特征方程根之和为常数。因此当        增大时，若闭环某些根在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平面向左移动，是另一部分根必向右移动。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0DF0386-7807-4B59-92FE-88CE380E51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936695"/>
              </p:ext>
            </p:extLst>
          </p:nvPr>
        </p:nvGraphicFramePr>
        <p:xfrm>
          <a:off x="1099710" y="3137112"/>
          <a:ext cx="599404" cy="528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4" name="Equation" r:id="rId5" imgW="215640" imgH="190440" progId="Equation.DSMT4">
                  <p:embed/>
                </p:oleObj>
              </mc:Choice>
              <mc:Fallback>
                <p:oleObj name="Equation" r:id="rId5" imgW="2156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9710" y="3137112"/>
                        <a:ext cx="599404" cy="528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AEE26F29-89B9-410F-B0B9-B9DA70F48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11031"/>
              </p:ext>
            </p:extLst>
          </p:nvPr>
        </p:nvGraphicFramePr>
        <p:xfrm>
          <a:off x="1815629" y="4211927"/>
          <a:ext cx="561975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5" name="Equation" r:id="rId7" imgW="3288960" imgH="888840" progId="Equation.DSMT4">
                  <p:embed/>
                </p:oleObj>
              </mc:Choice>
              <mc:Fallback>
                <p:oleObj name="Equation" r:id="rId7" imgW="3288960" imgH="8888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629" y="4211927"/>
                        <a:ext cx="561975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17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 txBox="1">
            <a:spLocks noGrp="1" noChangeArrowheads="1"/>
          </p:cNvSpPr>
          <p:nvPr/>
        </p:nvSpPr>
        <p:spPr bwMode="auto">
          <a:xfrm>
            <a:off x="6553200" y="62865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78B10E68-6B65-4338-895D-B9869C394F4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28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38927" y="651767"/>
            <a:ext cx="620528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常见的开环零、极点分布及其相应的根轨迹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E123D0-F0C8-44AB-BDE5-1D9B09E1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1362744"/>
            <a:ext cx="8005481" cy="49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9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 txBox="1">
            <a:spLocks noGrp="1" noChangeArrowheads="1"/>
          </p:cNvSpPr>
          <p:nvPr/>
        </p:nvSpPr>
        <p:spPr bwMode="auto">
          <a:xfrm>
            <a:off x="6553200" y="62865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78B10E68-6B65-4338-895D-B9869C394F4D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29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38927" y="651767"/>
            <a:ext cx="6205281" cy="58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常见的开环零、极点分布及其相应的根轨迹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4B2399-76D4-4192-B6E3-40A9015A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52328" cy="44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1"/>
          <p:cNvSpPr>
            <a:spLocks noChangeArrowheads="1"/>
          </p:cNvSpPr>
          <p:nvPr/>
        </p:nvSpPr>
        <p:spPr bwMode="auto">
          <a:xfrm>
            <a:off x="0" y="1125538"/>
            <a:ext cx="8839200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根轨迹的起点和终点：</a:t>
            </a:r>
          </a:p>
        </p:txBody>
      </p:sp>
      <p:sp>
        <p:nvSpPr>
          <p:cNvPr id="19464" name="Rectangle 30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495425" y="2392363"/>
          <a:ext cx="26717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r:id="rId3" imgW="2104949" imgH="552602" progId="Equation.3">
                  <p:embed/>
                </p:oleObj>
              </mc:Choice>
              <mc:Fallback>
                <p:oleObj r:id="rId3" imgW="2104949" imgH="552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392363"/>
                        <a:ext cx="267176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42875" y="3357563"/>
          <a:ext cx="5126038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r:id="rId5" imgW="4162349" imgH="1086002" progId="Equation.3">
                  <p:embed/>
                </p:oleObj>
              </mc:Choice>
              <mc:Fallback>
                <p:oleObj r:id="rId5" imgW="4162349" imgH="1086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357563"/>
                        <a:ext cx="5126038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042988" y="1773238"/>
          <a:ext cx="2752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r:id="rId7" imgW="1733702" imgH="190500" progId="Equation.3">
                  <p:embed/>
                </p:oleObj>
              </mc:Choice>
              <mc:Fallback>
                <p:oleObj r:id="rId7" imgW="1733702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27527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6053138" y="3762375"/>
          <a:ext cx="2444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7" name="Equation" r:id="rId9" imgW="1434960" imgH="482400" progId="Equation.DSMT4">
                  <p:embed/>
                </p:oleObj>
              </mc:Choice>
              <mc:Fallback>
                <p:oleObj name="Equation" r:id="rId9" imgW="14349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138" y="3762375"/>
                        <a:ext cx="24447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150813" y="177323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chemeClr val="bg2"/>
                </a:solidFill>
                <a:ea typeface="楷体_GB2312" pitchFamily="49" charset="-122"/>
              </a:rPr>
              <a:t>当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4775200" y="25654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开环极点是根轨迹的起点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657225" y="5203825"/>
            <a:ext cx="663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开环零点是根轨迹的终点，还有（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n-m)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无穷零点</a:t>
            </a: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357509" y="5661248"/>
            <a:ext cx="846296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根轨迹起始于开环极点，终止于开环零点；如果开环零点个数少于开环极点个数，则有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n-m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条根轨迹终止于无穷远处。</a:t>
            </a:r>
            <a:r>
              <a:rPr lang="zh-CN" alt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  <p:bldP spid="17" grpId="0" autoUpdateAnimBg="0"/>
      <p:bldP spid="18" grpId="0" autoUpdateAnimBg="0"/>
      <p:bldP spid="19" grpId="0" autoUpdateAnimBg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7B5C624-0074-4229-9B93-EE2C513ECF88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4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0484" name="Rectangle 13"/>
          <p:cNvSpPr>
            <a:spLocks noChangeArrowheads="1"/>
          </p:cNvSpPr>
          <p:nvPr/>
        </p:nvSpPr>
        <p:spPr bwMode="auto">
          <a:xfrm>
            <a:off x="107504" y="984250"/>
            <a:ext cx="8382000" cy="50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实轴上的根轨迹：</a:t>
            </a:r>
          </a:p>
        </p:txBody>
      </p:sp>
      <p:graphicFrame>
        <p:nvGraphicFramePr>
          <p:cNvPr id="2048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956598"/>
              </p:ext>
            </p:extLst>
          </p:nvPr>
        </p:nvGraphicFramePr>
        <p:xfrm>
          <a:off x="1488926" y="2780928"/>
          <a:ext cx="46482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r:id="rId3" imgW="5733333" imgH="3142857" progId="PBrush">
                  <p:embed/>
                </p:oleObj>
              </mc:Choice>
              <mc:Fallback>
                <p:oleObj r:id="rId3" imgW="5733333" imgH="3142857" progId="PBrush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926" y="2780928"/>
                        <a:ext cx="4648200" cy="254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Rectangle 19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427725"/>
              </p:ext>
            </p:extLst>
          </p:nvPr>
        </p:nvGraphicFramePr>
        <p:xfrm>
          <a:off x="1547664" y="1685969"/>
          <a:ext cx="45307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r:id="rId5" imgW="3937680" imgH="562680" progId="Equation.3">
                  <p:embed/>
                </p:oleObj>
              </mc:Choice>
              <mc:Fallback>
                <p:oleObj r:id="rId5" imgW="3937680" imgH="5626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85969"/>
                        <a:ext cx="4530725" cy="7159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23528" y="5466722"/>
            <a:ext cx="7691511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实轴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上某线段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右侧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的开环零、极点的个数之和为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奇数</a:t>
            </a:r>
            <a:r>
              <a:rPr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，则该线段是实轴上的根轨迹。（根据相角条件）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B1AADDAE-9914-4D4E-8F0E-7B15273157CA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5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88800" y="1052513"/>
            <a:ext cx="86756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渐近线：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当开环极点数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大于开环零点数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时，系统有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n-m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条根轨迹终止于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平面的无穷远处；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这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n-m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条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根轨迹变化趋向的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直线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叫做根轨迹的渐近线，因此，渐近线也有</a:t>
            </a:r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n-m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条，且它们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交于实轴上的一点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61580"/>
              </p:ext>
            </p:extLst>
          </p:nvPr>
        </p:nvGraphicFramePr>
        <p:xfrm>
          <a:off x="1809750" y="3515285"/>
          <a:ext cx="2312293" cy="1263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name="Equation" r:id="rId3" imgW="1155600" imgH="622080" progId="Equation.DSMT4">
                  <p:embed/>
                </p:oleObj>
              </mc:Choice>
              <mc:Fallback>
                <p:oleObj name="Equation" r:id="rId3" imgW="1155600" imgH="6220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15285"/>
                        <a:ext cx="2312293" cy="1263644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38696"/>
              </p:ext>
            </p:extLst>
          </p:nvPr>
        </p:nvGraphicFramePr>
        <p:xfrm>
          <a:off x="1809750" y="4896735"/>
          <a:ext cx="4350733" cy="829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Equation" r:id="rId5" imgW="2260440" imgH="393480" progId="Equation.DSMT4">
                  <p:embed/>
                </p:oleObj>
              </mc:Choice>
              <mc:Fallback>
                <p:oleObj name="Equation" r:id="rId5" imgW="22604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896735"/>
                        <a:ext cx="4350733" cy="82937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Rectangle 22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1511" name="Rectangle 25"/>
          <p:cNvSpPr>
            <a:spLocks noChangeArrowheads="1"/>
          </p:cNvSpPr>
          <p:nvPr/>
        </p:nvSpPr>
        <p:spPr bwMode="auto">
          <a:xfrm>
            <a:off x="468313" y="5949950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渐近线与实轴的夹角</a:t>
            </a:r>
          </a:p>
        </p:txBody>
      </p:sp>
      <p:sp>
        <p:nvSpPr>
          <p:cNvPr id="21512" name="Rectangle 26"/>
          <p:cNvSpPr>
            <a:spLocks noChangeArrowheads="1"/>
          </p:cNvSpPr>
          <p:nvPr/>
        </p:nvSpPr>
        <p:spPr bwMode="auto">
          <a:xfrm>
            <a:off x="5003800" y="4005263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渐近线与实轴的交点坐标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6630988" y="5661025"/>
            <a:ext cx="2513012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证明参照书上</a:t>
            </a:r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P97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2" grpId="0" autoUpdateAnimBg="0"/>
      <p:bldP spid="2151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521DAD5-4714-4485-A011-5AAF6CF57311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6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225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895600"/>
            <a:ext cx="14097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437063"/>
            <a:ext cx="719138" cy="7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3284538"/>
            <a:ext cx="952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2924175"/>
            <a:ext cx="201613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12"/>
          <p:cNvSpPr>
            <a:spLocks noChangeArrowheads="1"/>
          </p:cNvSpPr>
          <p:nvPr/>
        </p:nvSpPr>
        <p:spPr bwMode="auto">
          <a:xfrm>
            <a:off x="0" y="1125538"/>
            <a:ext cx="4535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 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系统开环传递函数为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760788" y="1052513"/>
          <a:ext cx="15779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r:id="rId7" imgW="1293840" imgH="573840" progId="Equation.3">
                  <p:embed/>
                </p:oleObj>
              </mc:Choice>
              <mc:Fallback>
                <p:oleObj r:id="rId7" imgW="1293840" imgH="5738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1052513"/>
                        <a:ext cx="157797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Rectangle 14"/>
          <p:cNvSpPr>
            <a:spLocks noChangeArrowheads="1"/>
          </p:cNvSpPr>
          <p:nvPr/>
        </p:nvSpPr>
        <p:spPr bwMode="auto">
          <a:xfrm>
            <a:off x="5508625" y="1196975"/>
            <a:ext cx="3200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试绘制根轨迹 。</a:t>
            </a:r>
          </a:p>
        </p:txBody>
      </p:sp>
      <p:sp>
        <p:nvSpPr>
          <p:cNvPr id="22538" name="Rectangle 15"/>
          <p:cNvSpPr>
            <a:spLocks noChangeArrowheads="1"/>
          </p:cNvSpPr>
          <p:nvPr/>
        </p:nvSpPr>
        <p:spPr bwMode="auto">
          <a:xfrm>
            <a:off x="323850" y="1773238"/>
            <a:ext cx="6840538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）先在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平面上标出开环零、极点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en-US" sz="24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n=2,</a:t>
            </a:r>
            <a:r>
              <a:rPr lang="en-US" sz="1800" b="1">
                <a:solidFill>
                  <a:srgbClr val="00007D"/>
                </a:solidFill>
              </a:rPr>
              <a:t> m=0</a:t>
            </a:r>
            <a:r>
              <a:rPr lang="zh-CN" altLang="en-US" sz="1800" b="1">
                <a:solidFill>
                  <a:srgbClr val="00007D"/>
                </a:solidFill>
              </a:rPr>
              <a:t>，</a:t>
            </a:r>
            <a:endParaRPr lang="en-US" sz="1800" b="1">
              <a:solidFill>
                <a:srgbClr val="00007D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个开环极点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；没有开环零点，</a:t>
            </a:r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611188" y="4814888"/>
            <a:ext cx="19050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） 渐近线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729277"/>
              </p:ext>
            </p:extLst>
          </p:nvPr>
        </p:nvGraphicFramePr>
        <p:xfrm>
          <a:off x="571500" y="5438911"/>
          <a:ext cx="3706434" cy="1191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Equation" r:id="rId9" imgW="1993680" imgH="622080" progId="Equation.DSMT4">
                  <p:embed/>
                </p:oleObj>
              </mc:Choice>
              <mc:Fallback>
                <p:oleObj name="Equation" r:id="rId9" imgW="1993680" imgH="622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438911"/>
                        <a:ext cx="3706434" cy="1191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4716463" y="5867400"/>
          <a:ext cx="2219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r:id="rId11" imgW="1878840" imgH="495000" progId="Equation.3">
                  <p:embed/>
                </p:oleObj>
              </mc:Choice>
              <mc:Fallback>
                <p:oleObj r:id="rId11" imgW="1878840" imgH="495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867400"/>
                        <a:ext cx="22193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2" name="Rectangle 20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2543" name="AutoShape 21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20150" y="6597650"/>
            <a:ext cx="323850" cy="260350"/>
          </a:xfrm>
          <a:prstGeom prst="actionButtonBackPrevious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22544" name="Rectangle 23"/>
          <p:cNvSpPr>
            <a:spLocks noChangeArrowheads="1"/>
          </p:cNvSpPr>
          <p:nvPr/>
        </p:nvSpPr>
        <p:spPr bwMode="auto">
          <a:xfrm>
            <a:off x="614363" y="3790950"/>
            <a:ext cx="4418012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）实轴上的根轨迹：</a:t>
            </a:r>
            <a:endParaRPr 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                       [-2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0]</a:t>
            </a:r>
          </a:p>
        </p:txBody>
      </p:sp>
      <p:sp>
        <p:nvSpPr>
          <p:cNvPr id="22545" name="矩形 2"/>
          <p:cNvSpPr>
            <a:spLocks noChangeArrowheads="1"/>
          </p:cNvSpPr>
          <p:nvPr/>
        </p:nvSpPr>
        <p:spPr bwMode="auto">
          <a:xfrm>
            <a:off x="323850" y="3263900"/>
            <a:ext cx="5761038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条根轨迹</a:t>
            </a:r>
            <a:r>
              <a:rPr lang="zh-CN" altLang="en-US" sz="1800" b="1">
                <a:solidFill>
                  <a:srgbClr val="00007D"/>
                </a:solidFill>
              </a:rPr>
              <a:t>，</a:t>
            </a:r>
            <a:r>
              <a:rPr lang="en-US" sz="2400" b="1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条根轨迹都趋向</a:t>
            </a:r>
            <a:r>
              <a:rPr lang="zh-CN" altLang="en-US" sz="2400" b="1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无穷远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utoUpdateAnimBg="0"/>
      <p:bldP spid="22544" grpId="0" build="p" autoUpdateAnimBg="0"/>
      <p:bldP spid="225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1E277114-28AC-4E56-9D51-14B1D7EC6C7F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7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0" y="1052513"/>
            <a:ext cx="5148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 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系统结构图如图所示。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92150" y="2276475"/>
          <a:ext cx="28876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7" r:id="rId3" imgW="2396160" imgH="562680" progId="Equation.3">
                  <p:embed/>
                </p:oleObj>
              </mc:Choice>
              <mc:Fallback>
                <p:oleObj r:id="rId3" imgW="2396160" imgH="5626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276475"/>
                        <a:ext cx="28876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2205038"/>
            <a:ext cx="8270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endParaRPr lang="en-US" sz="2000" b="1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auto">
          <a:xfrm>
            <a:off x="323850" y="3284538"/>
            <a:ext cx="518477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条分支根轨迹，起点为开环极点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其中一条终止与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-2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零点，另外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条终止于无穷远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211638" y="2205038"/>
          <a:ext cx="10731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8" r:id="rId5" imgW="945000" imgH="618840" progId="Equation.3">
                  <p:embed/>
                </p:oleObj>
              </mc:Choice>
              <mc:Fallback>
                <p:oleObj r:id="rId5" imgW="945000" imgH="618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10731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3"/>
          <p:cNvGraphicFramePr>
            <a:graphicFrameLocks noChangeAspect="1"/>
          </p:cNvGraphicFramePr>
          <p:nvPr/>
        </p:nvGraphicFramePr>
        <p:xfrm>
          <a:off x="6588125" y="1052513"/>
          <a:ext cx="22764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r:id="rId7" imgW="2276793" imgH="1448002" progId="PBrush">
                  <p:embed/>
                </p:oleObj>
              </mc:Choice>
              <mc:Fallback>
                <p:oleObj r:id="rId7" imgW="2276793" imgH="1448002" progId="PBrush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052513"/>
                        <a:ext cx="22764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0" y="1628775"/>
            <a:ext cx="63007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绘制当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sz="2400" b="1" baseline="300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= 0→∞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时系统的根轨迹；</a:t>
            </a:r>
          </a:p>
        </p:txBody>
      </p:sp>
      <p:sp>
        <p:nvSpPr>
          <p:cNvPr id="23562" name="Rectangle 34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pic>
        <p:nvPicPr>
          <p:cNvPr id="23563" name="Picture 3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565400"/>
            <a:ext cx="3330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Line 36"/>
          <p:cNvSpPr>
            <a:spLocks noChangeShapeType="1"/>
          </p:cNvSpPr>
          <p:nvPr/>
        </p:nvSpPr>
        <p:spPr bwMode="auto">
          <a:xfrm>
            <a:off x="6012160" y="4375150"/>
            <a:ext cx="1080000" cy="0"/>
          </a:xfrm>
          <a:prstGeom prst="line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Rectangle 38"/>
          <p:cNvSpPr>
            <a:spLocks noChangeArrowheads="1"/>
          </p:cNvSpPr>
          <p:nvPr/>
        </p:nvSpPr>
        <p:spPr bwMode="auto">
          <a:xfrm>
            <a:off x="395288" y="5084763"/>
            <a:ext cx="42608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实轴上的根轨迹：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[-4,-2], [-1,0]</a:t>
            </a:r>
          </a:p>
        </p:txBody>
      </p:sp>
      <p:grpSp>
        <p:nvGrpSpPr>
          <p:cNvPr id="23566" name="Group 44"/>
          <p:cNvGrpSpPr>
            <a:grpSpLocks/>
          </p:cNvGrpSpPr>
          <p:nvPr/>
        </p:nvGrpSpPr>
        <p:grpSpPr bwMode="auto">
          <a:xfrm>
            <a:off x="7704658" y="4365625"/>
            <a:ext cx="539750" cy="0"/>
            <a:chOff x="0" y="0"/>
            <a:chExt cx="340" cy="0"/>
          </a:xfrm>
        </p:grpSpPr>
        <p:sp>
          <p:nvSpPr>
            <p:cNvPr id="23567" name="Line 39"/>
            <p:cNvSpPr>
              <a:spLocks noChangeShapeType="1"/>
            </p:cNvSpPr>
            <p:nvPr/>
          </p:nvSpPr>
          <p:spPr bwMode="auto">
            <a:xfrm>
              <a:off x="181" y="0"/>
              <a:ext cx="15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40"/>
            <p:cNvSpPr>
              <a:spLocks noChangeShapeType="1"/>
            </p:cNvSpPr>
            <p:nvPr/>
          </p:nvSpPr>
          <p:spPr bwMode="auto">
            <a:xfrm>
              <a:off x="0" y="0"/>
              <a:ext cx="136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41"/>
            <p:cNvSpPr>
              <a:spLocks noChangeShapeType="1"/>
            </p:cNvSpPr>
            <p:nvPr/>
          </p:nvSpPr>
          <p:spPr bwMode="auto">
            <a:xfrm>
              <a:off x="91" y="0"/>
              <a:ext cx="182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build="p" autoUpdateAnimBg="0"/>
      <p:bldP spid="23564" grpId="0" animBg="1"/>
      <p:bldP spid="2356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9FD17467-0BD7-403C-999D-01C7AD913030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8</a:t>
            </a:fld>
            <a:endParaRPr lang="en-US" sz="1200">
              <a:latin typeface="Arial Black" panose="020B0A04020102020204" pitchFamily="34" charset="0"/>
            </a:endParaRPr>
          </a:p>
        </p:txBody>
      </p:sp>
      <p:pic>
        <p:nvPicPr>
          <p:cNvPr id="24579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25" y="2852738"/>
            <a:ext cx="33305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30"/>
          <p:cNvSpPr>
            <a:spLocks noChangeArrowheads="1"/>
          </p:cNvSpPr>
          <p:nvPr/>
        </p:nvSpPr>
        <p:spPr bwMode="auto">
          <a:xfrm>
            <a:off x="539750" y="1581150"/>
            <a:ext cx="14081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渐近线：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835150" y="1654175"/>
          <a:ext cx="23939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r:id="rId4" imgW="1912680" imgH="483840" progId="Equation.3">
                  <p:embed/>
                </p:oleObj>
              </mc:Choice>
              <mc:Fallback>
                <p:oleObj r:id="rId4" imgW="1912680" imgH="483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54175"/>
                        <a:ext cx="23939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1692275" y="2589213"/>
          <a:ext cx="25447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r:id="rId6" imgW="1890000" imgH="483840" progId="Equation.3">
                  <p:embed/>
                </p:oleObj>
              </mc:Choice>
              <mc:Fallback>
                <p:oleObj r:id="rId6" imgW="1890000" imgH="483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9213"/>
                        <a:ext cx="25447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Picture 4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3284538"/>
            <a:ext cx="1047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213100"/>
            <a:ext cx="43815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3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141663"/>
            <a:ext cx="58102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3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213100"/>
            <a:ext cx="5524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3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141663"/>
            <a:ext cx="7143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Line 43"/>
          <p:cNvSpPr>
            <a:spLocks noChangeShapeType="1"/>
          </p:cNvSpPr>
          <p:nvPr/>
        </p:nvSpPr>
        <p:spPr bwMode="auto">
          <a:xfrm>
            <a:off x="6012160" y="4652963"/>
            <a:ext cx="1080000" cy="0"/>
          </a:xfrm>
          <a:prstGeom prst="line">
            <a:avLst/>
          </a:prstGeom>
          <a:noFill/>
          <a:ln w="41275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Rectangle 47"/>
          <p:cNvSpPr>
            <a:spLocks noChangeArrowheads="1"/>
          </p:cNvSpPr>
          <p:nvPr/>
        </p:nvSpPr>
        <p:spPr bwMode="auto">
          <a:xfrm>
            <a:off x="755650" y="3525838"/>
            <a:ext cx="42481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根轨迹是一</a:t>
            </a: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近似的</a:t>
            </a: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轨迹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但是一些关键点，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比如什么时候由实数根变为共轭复数根，</a:t>
            </a:r>
          </a:p>
        </p:txBody>
      </p:sp>
      <p:sp>
        <p:nvSpPr>
          <p:cNvPr id="24590" name="Rectangle 48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grpSp>
        <p:nvGrpSpPr>
          <p:cNvPr id="24591" name="Group 53"/>
          <p:cNvGrpSpPr>
            <a:grpSpLocks/>
          </p:cNvGrpSpPr>
          <p:nvPr/>
        </p:nvGrpSpPr>
        <p:grpSpPr bwMode="auto">
          <a:xfrm>
            <a:off x="7667625" y="4652963"/>
            <a:ext cx="539750" cy="0"/>
            <a:chOff x="0" y="0"/>
            <a:chExt cx="340" cy="0"/>
          </a:xfrm>
        </p:grpSpPr>
        <p:sp>
          <p:nvSpPr>
            <p:cNvPr id="24592" name="Line 54"/>
            <p:cNvSpPr>
              <a:spLocks noChangeShapeType="1"/>
            </p:cNvSpPr>
            <p:nvPr/>
          </p:nvSpPr>
          <p:spPr bwMode="auto">
            <a:xfrm>
              <a:off x="181" y="0"/>
              <a:ext cx="15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55"/>
            <p:cNvSpPr>
              <a:spLocks noChangeShapeType="1"/>
            </p:cNvSpPr>
            <p:nvPr/>
          </p:nvSpPr>
          <p:spPr bwMode="auto">
            <a:xfrm>
              <a:off x="0" y="0"/>
              <a:ext cx="136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Line 56"/>
            <p:cNvSpPr>
              <a:spLocks noChangeShapeType="1"/>
            </p:cNvSpPr>
            <p:nvPr/>
          </p:nvSpPr>
          <p:spPr bwMode="auto">
            <a:xfrm>
              <a:off x="91" y="0"/>
              <a:ext cx="182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5435600" y="1268413"/>
          <a:ext cx="288766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r:id="rId13" imgW="2396160" imgH="562680" progId="Equation.3">
                  <p:embed/>
                </p:oleObj>
              </mc:Choice>
              <mc:Fallback>
                <p:oleObj r:id="rId13" imgW="2396160" imgH="562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268413"/>
                        <a:ext cx="288766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96" name="Group 60"/>
          <p:cNvGrpSpPr>
            <a:grpSpLocks/>
          </p:cNvGrpSpPr>
          <p:nvPr/>
        </p:nvGrpSpPr>
        <p:grpSpPr bwMode="auto">
          <a:xfrm>
            <a:off x="7596188" y="4581525"/>
            <a:ext cx="144462" cy="144463"/>
            <a:chOff x="0" y="0"/>
            <a:chExt cx="91" cy="91"/>
          </a:xfrm>
        </p:grpSpPr>
        <p:sp>
          <p:nvSpPr>
            <p:cNvPr id="24597" name="Line 58"/>
            <p:cNvSpPr>
              <a:spLocks noChangeShapeType="1"/>
            </p:cNvSpPr>
            <p:nvPr/>
          </p:nvSpPr>
          <p:spPr bwMode="auto">
            <a:xfrm>
              <a:off x="0" y="0"/>
              <a:ext cx="91" cy="91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59"/>
            <p:cNvSpPr>
              <a:spLocks noChangeShapeType="1"/>
            </p:cNvSpPr>
            <p:nvPr/>
          </p:nvSpPr>
          <p:spPr bwMode="auto">
            <a:xfrm flipV="1">
              <a:off x="0" y="0"/>
              <a:ext cx="91" cy="91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4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82C0C0C1-8249-4476-B631-721DE587A801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9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50825" y="981075"/>
            <a:ext cx="406717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分离点 </a:t>
            </a:r>
            <a:r>
              <a:rPr 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4" name="Rectangle 29"/>
          <p:cNvSpPr>
            <a:spLocks noChangeArrowheads="1"/>
          </p:cNvSpPr>
          <p:nvPr/>
        </p:nvSpPr>
        <p:spPr bwMode="auto">
          <a:xfrm>
            <a:off x="395288" y="404813"/>
            <a:ext cx="4873625" cy="57943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4.2 </a:t>
            </a:r>
            <a:r>
              <a:rPr lang="zh-CN" altLang="en-US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绘制根轨迹的基本规则</a:t>
            </a:r>
          </a:p>
        </p:txBody>
      </p:sp>
      <p:sp>
        <p:nvSpPr>
          <p:cNvPr id="25605" name="Rectangle 31"/>
          <p:cNvSpPr>
            <a:spLocks noChangeArrowheads="1"/>
          </p:cNvSpPr>
          <p:nvPr/>
        </p:nvSpPr>
        <p:spPr bwMode="auto">
          <a:xfrm>
            <a:off x="250825" y="1428750"/>
            <a:ext cx="68421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当系统增益由零到无穷大变化时，两条根轨迹先在实轴上相向运动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sz="1800" b="1">
                <a:solidFill>
                  <a:schemeClr val="bg2"/>
                </a:solidFill>
                <a:latin typeface="Times New Roman" panose="02020603050405020304" pitchFamily="18" charset="0"/>
              </a:rPr>
              <a:t>≤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K*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&lt;1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),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相遇在点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(-1,</a:t>
            </a:r>
            <a:r>
              <a:rPr lang="en-US" sz="2400" b="1" i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），我们称该点为根轨迹的分离点。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分离点对应重根。分离点一定在实轴根轨迹上。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根据代数法则，重根对应</a:t>
            </a:r>
          </a:p>
        </p:txBody>
      </p:sp>
      <p:grpSp>
        <p:nvGrpSpPr>
          <p:cNvPr id="25606" name="Group 32"/>
          <p:cNvGrpSpPr>
            <a:grpSpLocks noChangeAspect="1"/>
          </p:cNvGrpSpPr>
          <p:nvPr/>
        </p:nvGrpSpPr>
        <p:grpSpPr bwMode="auto">
          <a:xfrm>
            <a:off x="7448550" y="2205038"/>
            <a:ext cx="1695450" cy="4029075"/>
            <a:chOff x="0" y="0"/>
            <a:chExt cx="1068" cy="2538"/>
          </a:xfrm>
        </p:grpSpPr>
        <p:graphicFrame>
          <p:nvGraphicFramePr>
            <p:cNvPr id="25607" name="Object 33"/>
            <p:cNvGraphicFramePr>
              <a:graphicFrameLocks noChangeAspect="1"/>
            </p:cNvGraphicFramePr>
            <p:nvPr/>
          </p:nvGraphicFramePr>
          <p:xfrm>
            <a:off x="0" y="0"/>
            <a:ext cx="1068" cy="2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2" r:id="rId3" imgW="1695687" imgH="3982006" progId="PBrush">
                    <p:embed/>
                  </p:oleObj>
                </mc:Choice>
                <mc:Fallback>
                  <p:oleObj r:id="rId3" imgW="1695687" imgH="3982006" progId="PBrush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68" cy="2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34"/>
            <p:cNvGraphicFramePr>
              <a:graphicFrameLocks noChangeAspect="1"/>
            </p:cNvGraphicFramePr>
            <p:nvPr/>
          </p:nvGraphicFramePr>
          <p:xfrm>
            <a:off x="144" y="1152"/>
            <a:ext cx="76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3" r:id="rId5" imgW="1209524" imgH="361809" progId="PBrush">
                    <p:embed/>
                  </p:oleObj>
                </mc:Choice>
                <mc:Fallback>
                  <p:oleObj r:id="rId5" imgW="1209524" imgH="361809" progId="PBrush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152"/>
                          <a:ext cx="76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35"/>
            <p:cNvGraphicFramePr>
              <a:graphicFrameLocks noChangeAspect="1"/>
            </p:cNvGraphicFramePr>
            <p:nvPr/>
          </p:nvGraphicFramePr>
          <p:xfrm>
            <a:off x="150" y="1218"/>
            <a:ext cx="7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4" r:id="rId7" imgW="1133633" imgH="200159" progId="PBrush">
                    <p:embed/>
                  </p:oleObj>
                </mc:Choice>
                <mc:Fallback>
                  <p:oleObj r:id="rId7" imgW="1133633" imgH="200159" progId="PBrush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" y="1218"/>
                          <a:ext cx="7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36"/>
            <p:cNvGraphicFramePr>
              <a:graphicFrameLocks noChangeAspect="1"/>
            </p:cNvGraphicFramePr>
            <p:nvPr/>
          </p:nvGraphicFramePr>
          <p:xfrm>
            <a:off x="264" y="1230"/>
            <a:ext cx="456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5" r:id="rId9" imgW="724001" imgH="181096" progId="PBrush">
                    <p:embed/>
                  </p:oleObj>
                </mc:Choice>
                <mc:Fallback>
                  <p:oleObj r:id="rId9" imgW="724001" imgH="181096" progId="PBrush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1230"/>
                          <a:ext cx="456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37"/>
            <p:cNvGraphicFramePr>
              <a:graphicFrameLocks noChangeAspect="1"/>
            </p:cNvGraphicFramePr>
            <p:nvPr/>
          </p:nvGraphicFramePr>
          <p:xfrm>
            <a:off x="402" y="1236"/>
            <a:ext cx="17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6" r:id="rId11" imgW="276117" imgH="171338" progId="PBrush">
                    <p:embed/>
                  </p:oleObj>
                </mc:Choice>
                <mc:Fallback>
                  <p:oleObj r:id="rId11" imgW="276117" imgH="171338" progId="PBrush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1236"/>
                          <a:ext cx="174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38"/>
            <p:cNvGraphicFramePr>
              <a:graphicFrameLocks noChangeAspect="1"/>
            </p:cNvGraphicFramePr>
            <p:nvPr/>
          </p:nvGraphicFramePr>
          <p:xfrm>
            <a:off x="432" y="732"/>
            <a:ext cx="144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7" r:id="rId13" imgW="228571" imgH="1657581" progId="PBrush">
                    <p:embed/>
                  </p:oleObj>
                </mc:Choice>
                <mc:Fallback>
                  <p:oleObj r:id="rId13" imgW="228571" imgH="1657581" progId="PBrush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732"/>
                          <a:ext cx="144" cy="10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Object 39"/>
            <p:cNvGraphicFramePr>
              <a:graphicFrameLocks noChangeAspect="1"/>
            </p:cNvGraphicFramePr>
            <p:nvPr/>
          </p:nvGraphicFramePr>
          <p:xfrm>
            <a:off x="462" y="384"/>
            <a:ext cx="66" cy="1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8" r:id="rId15" imgW="104762" imgH="2886478" progId="PBrush">
                    <p:embed/>
                  </p:oleObj>
                </mc:Choice>
                <mc:Fallback>
                  <p:oleObj r:id="rId15" imgW="104762" imgH="2886478" progId="PBrush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384"/>
                          <a:ext cx="66" cy="1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40"/>
            <p:cNvGraphicFramePr>
              <a:graphicFrameLocks noChangeAspect="1"/>
            </p:cNvGraphicFramePr>
            <p:nvPr/>
          </p:nvGraphicFramePr>
          <p:xfrm>
            <a:off x="120" y="1200"/>
            <a:ext cx="7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79" r:id="rId17" imgW="1181265" imgH="228571" progId="PBrush">
                    <p:embed/>
                  </p:oleObj>
                </mc:Choice>
                <mc:Fallback>
                  <p:oleObj r:id="rId17" imgW="1181265" imgH="228571" progId="PBrush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1200"/>
                          <a:ext cx="7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1"/>
            <p:cNvGraphicFramePr>
              <a:graphicFrameLocks noChangeAspect="1"/>
            </p:cNvGraphicFramePr>
            <p:nvPr/>
          </p:nvGraphicFramePr>
          <p:xfrm>
            <a:off x="432" y="1008"/>
            <a:ext cx="108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0" r:id="rId19" imgW="171338" imgH="819048" progId="PBrush">
                    <p:embed/>
                  </p:oleObj>
                </mc:Choice>
                <mc:Fallback>
                  <p:oleObj r:id="rId19" imgW="171338" imgH="819048" progId="PBrush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008"/>
                          <a:ext cx="108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42"/>
            <p:cNvGraphicFramePr>
              <a:graphicFrameLocks noChangeAspect="1"/>
            </p:cNvGraphicFramePr>
            <p:nvPr/>
          </p:nvGraphicFramePr>
          <p:xfrm>
            <a:off x="432" y="48"/>
            <a:ext cx="132" cy="2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81" r:id="rId21" imgW="209524" imgH="3952381" progId="PBrush">
                    <p:embed/>
                  </p:oleObj>
                </mc:Choice>
                <mc:Fallback>
                  <p:oleObj r:id="rId21" imgW="209524" imgH="3952381" progId="PBrush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8"/>
                          <a:ext cx="132" cy="2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05127"/>
              </p:ext>
            </p:extLst>
          </p:nvPr>
        </p:nvGraphicFramePr>
        <p:xfrm>
          <a:off x="3855341" y="3595111"/>
          <a:ext cx="10048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2" r:id="rId23" imgW="776160" imgH="213840" progId="Equation.3">
                  <p:embed/>
                </p:oleObj>
              </mc:Choice>
              <mc:Fallback>
                <p:oleObj r:id="rId23" imgW="776160" imgH="2138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341" y="3595111"/>
                        <a:ext cx="10048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078619"/>
              </p:ext>
            </p:extLst>
          </p:nvPr>
        </p:nvGraphicFramePr>
        <p:xfrm>
          <a:off x="5926137" y="3521075"/>
          <a:ext cx="11763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3" r:id="rId25" imgW="911160" imgH="483840" progId="Equation.3">
                  <p:embed/>
                </p:oleObj>
              </mc:Choice>
              <mc:Fallback>
                <p:oleObj r:id="rId25" imgW="911160" imgH="4838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7" y="3521075"/>
                        <a:ext cx="117633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06161"/>
              </p:ext>
            </p:extLst>
          </p:nvPr>
        </p:nvGraphicFramePr>
        <p:xfrm>
          <a:off x="1260457" y="4320111"/>
          <a:ext cx="2640012" cy="897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4" r:id="rId27" imgW="1811160" imgH="573840" progId="Equation.3">
                  <p:embed/>
                </p:oleObj>
              </mc:Choice>
              <mc:Fallback>
                <p:oleObj r:id="rId27" imgW="1811160" imgH="5738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57" y="4320111"/>
                        <a:ext cx="2640012" cy="89720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47"/>
          <p:cNvSpPr>
            <a:spLocks noChangeArrowheads="1"/>
          </p:cNvSpPr>
          <p:nvPr/>
        </p:nvSpPr>
        <p:spPr bwMode="auto">
          <a:xfrm>
            <a:off x="286332" y="4540696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可得</a:t>
            </a:r>
          </a:p>
        </p:txBody>
      </p:sp>
      <p:sp>
        <p:nvSpPr>
          <p:cNvPr id="25621" name="Rectangle 48"/>
          <p:cNvSpPr>
            <a:spLocks noChangeArrowheads="1"/>
          </p:cNvSpPr>
          <p:nvPr/>
        </p:nvSpPr>
        <p:spPr bwMode="auto">
          <a:xfrm>
            <a:off x="4200186" y="5158600"/>
            <a:ext cx="2935288" cy="566738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证明参见书上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P98</a:t>
            </a:r>
          </a:p>
        </p:txBody>
      </p:sp>
      <p:sp>
        <p:nvSpPr>
          <p:cNvPr id="25622" name="Rectangle 49"/>
          <p:cNvSpPr>
            <a:spLocks noChangeArrowheads="1"/>
          </p:cNvSpPr>
          <p:nvPr/>
        </p:nvSpPr>
        <p:spPr bwMode="auto">
          <a:xfrm>
            <a:off x="4077494" y="4425930"/>
            <a:ext cx="33845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（无零点时右端为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25623" name="矩形 22"/>
          <p:cNvSpPr>
            <a:spLocks noChangeArrowheads="1"/>
          </p:cNvSpPr>
          <p:nvPr/>
        </p:nvSpPr>
        <p:spPr bwMode="auto">
          <a:xfrm>
            <a:off x="253244" y="5715000"/>
            <a:ext cx="79191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分离角</a:t>
            </a: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（进入分离点的根轨迹与离开的根轨迹的夹角）</a:t>
            </a:r>
            <a:r>
              <a:rPr 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endParaRPr lang="zh-CN" sz="1800" dirty="0">
              <a:solidFill>
                <a:schemeClr val="bg2"/>
              </a:solidFill>
            </a:endParaRPr>
          </a:p>
        </p:txBody>
      </p:sp>
      <p:graphicFrame>
        <p:nvGraphicFramePr>
          <p:cNvPr id="256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062783"/>
              </p:ext>
            </p:extLst>
          </p:nvPr>
        </p:nvGraphicFramePr>
        <p:xfrm>
          <a:off x="249939" y="6260552"/>
          <a:ext cx="1762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85" r:id="rId29" imgW="990000" imgH="213840" progId="Equation.3">
                  <p:embed/>
                </p:oleObj>
              </mc:Choice>
              <mc:Fallback>
                <p:oleObj r:id="rId29" imgW="990000" imgH="21384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39" y="6260552"/>
                        <a:ext cx="1762125" cy="4794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CC"/>
                          </a:gs>
                          <a:gs pos="50000">
                            <a:schemeClr val="bg1"/>
                          </a:gs>
                          <a:gs pos="100000">
                            <a:srgbClr val="FFFFCC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矩形 24"/>
          <p:cNvSpPr>
            <a:spLocks noChangeArrowheads="1"/>
          </p:cNvSpPr>
          <p:nvPr/>
        </p:nvSpPr>
        <p:spPr bwMode="auto">
          <a:xfrm>
            <a:off x="2026834" y="6211461"/>
            <a:ext cx="46009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lang="en-US" sz="2400" b="1" i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为分离点处根轨迹的分支数</a:t>
            </a:r>
            <a:endParaRPr lang="zh-CN" altLang="en-US" sz="1800" dirty="0">
              <a:solidFill>
                <a:schemeClr val="bg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build="p" autoUpdateAnimBg="0"/>
      <p:bldP spid="25620" grpId="0" autoUpdateAnimBg="0"/>
      <p:bldP spid="25621" grpId="0" animBg="1" autoUpdateAnimBg="0"/>
      <p:bldP spid="25622" grpId="0" autoUpdateAnimBg="0"/>
      <p:bldP spid="25623" grpId="0" autoUpdateAnimBg="0"/>
      <p:bldP spid="25625" grpId="0" autoUpdateAnimBg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万彬模板">
  <a:themeElements>
    <a:clrScheme name="2_万彬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万彬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万彬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万彬模板</Template>
  <TotalTime>572</TotalTime>
  <Pages>0</Pages>
  <Words>1294</Words>
  <Characters>0</Characters>
  <Application>Microsoft Office PowerPoint</Application>
  <DocSecurity>0</DocSecurity>
  <PresentationFormat>全屏显示(4:3)</PresentationFormat>
  <Lines>0</Lines>
  <Paragraphs>193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黑体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自定义设计方案</vt:lpstr>
      <vt:lpstr>2_万彬模板</vt:lpstr>
      <vt:lpstr>Equation.3</vt:lpstr>
      <vt:lpstr>Equation</vt:lpstr>
      <vt:lpstr>MathType 7.0 Equation</vt:lpstr>
      <vt:lpstr>4.2 绘制根轨迹的基本规则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PowerPoint 演示文稿</vt:lpstr>
      <vt:lpstr>PowerPoint 演示文稿</vt:lpstr>
      <vt:lpstr>PowerPoint 演示文稿</vt:lpstr>
      <vt:lpstr>PowerPoint 演示文稿</vt:lpstr>
      <vt:lpstr>绘制普通根轨迹（180°)法则小结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绘制普通根轨迹（180°)法则</vt:lpstr>
      <vt:lpstr>PowerPoint 演示文稿</vt:lpstr>
      <vt:lpstr>PowerPoint 演示文稿</vt:lpstr>
    </vt:vector>
  </TitlesOfParts>
  <Manager/>
  <Company>Sony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高高空多功能无人 飞行平台飞控系统</dc:title>
  <dc:subject/>
  <dc:creator>吴成富</dc:creator>
  <cp:keywords/>
  <dc:description/>
  <cp:lastModifiedBy>Administrator</cp:lastModifiedBy>
  <cp:revision>658</cp:revision>
  <cp:lastPrinted>2014-11-18T15:01:14Z</cp:lastPrinted>
  <dcterms:created xsi:type="dcterms:W3CDTF">2002-07-26T15:13:13Z</dcterms:created>
  <dcterms:modified xsi:type="dcterms:W3CDTF">2022-10-26T01:55:46Z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