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94" r:id="rId2"/>
  </p:sldMasterIdLst>
  <p:notesMasterIdLst>
    <p:notesMasterId r:id="rId22"/>
  </p:notesMasterIdLst>
  <p:sldIdLst>
    <p:sldId id="543" r:id="rId3"/>
    <p:sldId id="544" r:id="rId4"/>
    <p:sldId id="571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32" r:id="rId16"/>
    <p:sldId id="498" r:id="rId17"/>
    <p:sldId id="499" r:id="rId18"/>
    <p:sldId id="564" r:id="rId19"/>
    <p:sldId id="533" r:id="rId20"/>
    <p:sldId id="573" r:id="rId2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333399"/>
    <a:srgbClr val="FFFF00"/>
    <a:srgbClr val="FFCC66"/>
    <a:srgbClr val="FFCCFF"/>
    <a:srgbClr val="333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67352" autoAdjust="0"/>
  </p:normalViewPr>
  <p:slideViewPr>
    <p:cSldViewPr>
      <p:cViewPr varScale="1">
        <p:scale>
          <a:sx n="58" d="100"/>
          <a:sy n="58" d="100"/>
        </p:scale>
        <p:origin x="158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4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21" Type="http://schemas.openxmlformats.org/officeDocument/2006/relationships/image" Target="../media/image28.emf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20" Type="http://schemas.openxmlformats.org/officeDocument/2006/relationships/image" Target="../media/image27.emf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png"/><Relationship Id="rId19" Type="http://schemas.openxmlformats.org/officeDocument/2006/relationships/image" Target="../media/image26.emf"/><Relationship Id="rId4" Type="http://schemas.openxmlformats.org/officeDocument/2006/relationships/image" Target="../media/image11.emf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png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32.png"/><Relationship Id="rId1" Type="http://schemas.openxmlformats.org/officeDocument/2006/relationships/image" Target="../media/image42.e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18" Type="http://schemas.openxmlformats.org/officeDocument/2006/relationships/image" Target="../media/image69.emf"/><Relationship Id="rId3" Type="http://schemas.openxmlformats.org/officeDocument/2006/relationships/image" Target="../media/image54.emf"/><Relationship Id="rId21" Type="http://schemas.openxmlformats.org/officeDocument/2006/relationships/image" Target="../media/image72.png"/><Relationship Id="rId7" Type="http://schemas.openxmlformats.org/officeDocument/2006/relationships/image" Target="../media/image58.e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20" Type="http://schemas.openxmlformats.org/officeDocument/2006/relationships/image" Target="../media/image71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wmf"/><Relationship Id="rId5" Type="http://schemas.openxmlformats.org/officeDocument/2006/relationships/image" Target="../media/image56.emf"/><Relationship Id="rId15" Type="http://schemas.openxmlformats.org/officeDocument/2006/relationships/image" Target="../media/image66.wmf"/><Relationship Id="rId23" Type="http://schemas.openxmlformats.org/officeDocument/2006/relationships/image" Target="../media/image49.png"/><Relationship Id="rId10" Type="http://schemas.openxmlformats.org/officeDocument/2006/relationships/image" Target="../media/image61.wmf"/><Relationship Id="rId19" Type="http://schemas.openxmlformats.org/officeDocument/2006/relationships/image" Target="../media/image70.emf"/><Relationship Id="rId4" Type="http://schemas.openxmlformats.org/officeDocument/2006/relationships/image" Target="../media/image55.emf"/><Relationship Id="rId9" Type="http://schemas.openxmlformats.org/officeDocument/2006/relationships/image" Target="../media/image60.wmf"/><Relationship Id="rId14" Type="http://schemas.openxmlformats.org/officeDocument/2006/relationships/image" Target="../media/image65.wmf"/><Relationship Id="rId22" Type="http://schemas.openxmlformats.org/officeDocument/2006/relationships/image" Target="../media/image7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6.png"/><Relationship Id="rId7" Type="http://schemas.openxmlformats.org/officeDocument/2006/relationships/image" Target="../media/image80.emf"/><Relationship Id="rId2" Type="http://schemas.openxmlformats.org/officeDocument/2006/relationships/image" Target="../media/image72.png"/><Relationship Id="rId1" Type="http://schemas.openxmlformats.org/officeDocument/2006/relationships/image" Target="../media/image75.emf"/><Relationship Id="rId6" Type="http://schemas.openxmlformats.org/officeDocument/2006/relationships/image" Target="../media/image79.emf"/><Relationship Id="rId5" Type="http://schemas.openxmlformats.org/officeDocument/2006/relationships/image" Target="../media/image78.wmf"/><Relationship Id="rId4" Type="http://schemas.openxmlformats.org/officeDocument/2006/relationships/image" Target="../media/image77.emf"/><Relationship Id="rId9" Type="http://schemas.openxmlformats.org/officeDocument/2006/relationships/image" Target="../media/image8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7ACE9130-5DE4-4AB8-A8B7-F518DCB62B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3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anchor="t"/>
          <a:lstStyle/>
          <a:p>
            <a:r>
              <a:rPr lang="en-US" dirty="0"/>
              <a:t>4-1---4-10</a:t>
            </a:r>
          </a:p>
          <a:p>
            <a:r>
              <a:rPr lang="en-US" dirty="0"/>
              <a:t>4-11---4-19</a:t>
            </a:r>
          </a:p>
          <a:p>
            <a:r>
              <a:rPr lang="en-US" dirty="0"/>
              <a:t>4-20---4-24</a:t>
            </a:r>
          </a:p>
          <a:p>
            <a:r>
              <a:rPr lang="en-US" dirty="0"/>
              <a:t>4-25---4-34</a:t>
            </a:r>
          </a:p>
          <a:p>
            <a:r>
              <a:rPr lang="en-US" dirty="0"/>
              <a:t>4-35---4-43</a:t>
            </a:r>
          </a:p>
          <a:p>
            <a:r>
              <a:rPr lang="en-US" dirty="0"/>
              <a:t>4-44---4-50</a:t>
            </a:r>
          </a:p>
          <a:p>
            <a:r>
              <a:rPr lang="en-US" dirty="0"/>
              <a:t>4-51---4-63</a:t>
            </a:r>
          </a:p>
          <a:p>
            <a:r>
              <a:rPr lang="en-US" dirty="0"/>
              <a:t>4-64---4-</a:t>
            </a:r>
            <a:r>
              <a:rPr lang="zh-CN" altLang="en-US" dirty="0"/>
              <a:t>结束</a:t>
            </a:r>
          </a:p>
          <a:p>
            <a:endParaRPr lang="zh-CN" altLang="en-US" dirty="0"/>
          </a:p>
        </p:txBody>
      </p:sp>
      <p:sp>
        <p:nvSpPr>
          <p:cNvPr id="82948" name="灯片编号占位符 3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66" tIns="49533" rIns="99066" bIns="49533" anchor="b"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34F454-B7B1-4DFE-AA8B-F39973112BED}" type="slidenum">
              <a:rPr lang="en-US" sz="13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139764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86191-BC57-47E7-A47A-3452E643259E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F0FC1-CACA-4D21-91FA-148078EDA0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8CD3F5-E286-461E-BA23-0D36F1DA887C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C4FA8-2C65-439E-BE77-2FCC18B8D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1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0B1997-5851-4DFB-BFBA-152A1AA34581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7C362-61E8-445E-A2DF-A7903D65CD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7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72D5EC-C0CF-4BDD-8082-EFFC1777FC27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A18FB-AE55-4416-AA0C-34DE14CCD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6BA5F6-A927-45C7-B8FD-D48FDE15E4AE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AEB65-522B-450B-96FE-B426A2DFD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8180C8-26E0-4428-83F3-0AF342C77E81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D419B-C342-4EA4-9EFF-2ACE5C472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5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0DE34-A681-441D-A068-B03E3D64F67B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577E7-3FF0-45FA-86D1-C71EA9400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7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FC06FB-0FC1-4D7B-8ADE-6ABE1BFBD1F8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93AFD-9A23-4094-B7D1-DA34861C44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0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1765C8-3698-484B-A8CD-28C6D97D49B1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EF2A9-E4FB-46B5-8E75-08E4EDD77D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C703D-575F-4F5C-871B-8E239367E366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E1334-AD72-491D-9BAB-26F068DDE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0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61D255-1665-4230-B125-D1EA0858828F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2DE10-3378-487B-8029-18725B24E9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64690-6A8D-4984-BC53-E2F5C86996B2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3CF16-FA31-426E-A571-69176BA40B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62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7C0D8B-1EC9-4202-8211-41719F75228B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98030-CD54-4810-86FB-B89846BD3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1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EF0DB-7EF8-43BC-85FE-AF159BF5E76D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E9F1-B758-4009-83DC-C674C79FC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96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F5BA3-59A3-4157-9BB4-BB1C0DA8F55A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69751-2DA3-4A76-973B-10568699B2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8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DE0939-35FA-4A95-8809-E70141912F15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2BAA3-6F91-4C95-BE86-696DB25ACD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E80A59-0BB5-4F6A-8E50-EC290CECA66F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FC5D2-C537-4705-B984-237E868E31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53DDD1-A23C-43CC-ADAE-255FA8B78789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683DF-71FD-4ECE-B962-4E93D5D15B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9EFC0-B826-4BA5-9D8A-C3807538794C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9BB63-40C6-4941-9054-866C8D4D63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610788-B1AA-4248-9FD7-24BF89881285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BE441-E0AE-41B9-BFC6-D080135F54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8488A-0CC7-42FE-9439-BCC70F9558B1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4E076-A49D-40FD-A5B9-C9B61EBBF0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5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D79EBB-B207-4EF7-BE52-89FD44824A84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E63E1-5C19-448F-AA06-1656410CB1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2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832CC0B-BDBB-4D12-AD35-B66B3E068C45}" type="datetime11">
              <a:rPr lang="en-US" altLang="zh-CN" smtClean="0"/>
              <a:t>10:30:18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453C312-AA96-46A1-8386-C83C1271DE2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09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10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10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10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0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410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110" name="日期占位符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8C4624D7-9F9D-4C3A-8D30-CD5BA2F8931F}" type="datetime11">
              <a:rPr lang="en-US" altLang="zh-CN" smtClean="0"/>
              <a:t>10:30:18</a:t>
            </a:fld>
            <a:endParaRPr lang="en-US"/>
          </a:p>
        </p:txBody>
      </p:sp>
      <p:sp>
        <p:nvSpPr>
          <p:cNvPr id="4111" name="页脚占位符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4112" name="灯片编号占位符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4F8BF05B-FC6F-41F2-9C5F-7AE3D8A9AB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2.emf"/><Relationship Id="rId4" Type="http://schemas.openxmlformats.org/officeDocument/2006/relationships/oleObject" Target="../embeddings/oleObject8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6.png"/><Relationship Id="rId4" Type="http://schemas.openxmlformats.org/officeDocument/2006/relationships/image" Target="../media/image8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6.png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png"/><Relationship Id="rId11" Type="http://schemas.openxmlformats.org/officeDocument/2006/relationships/image" Target="../media/image89.emf"/><Relationship Id="rId5" Type="http://schemas.openxmlformats.org/officeDocument/2006/relationships/image" Target="../media/image87.e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png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9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01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oleObject" Target="../embeddings/oleObject25.bin"/><Relationship Id="rId21" Type="http://schemas.openxmlformats.org/officeDocument/2006/relationships/oleObject" Target="../embeddings/oleObject16.bin"/><Relationship Id="rId34" Type="http://schemas.openxmlformats.org/officeDocument/2006/relationships/image" Target="../media/image23.emf"/><Relationship Id="rId42" Type="http://schemas.openxmlformats.org/officeDocument/2006/relationships/image" Target="../media/image27.emf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4.png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png"/><Relationship Id="rId32" Type="http://schemas.openxmlformats.org/officeDocument/2006/relationships/image" Target="../media/image22.emf"/><Relationship Id="rId37" Type="http://schemas.openxmlformats.org/officeDocument/2006/relationships/oleObject" Target="../embeddings/oleObject24.bin"/><Relationship Id="rId40" Type="http://schemas.openxmlformats.org/officeDocument/2006/relationships/image" Target="../media/image26.emf"/><Relationship Id="rId45" Type="http://schemas.openxmlformats.org/officeDocument/2006/relationships/oleObject" Target="../embeddings/oleObject28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0.png"/><Relationship Id="rId36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4" Type="http://schemas.openxmlformats.org/officeDocument/2006/relationships/image" Target="../media/image28.e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1.png"/><Relationship Id="rId35" Type="http://schemas.openxmlformats.org/officeDocument/2006/relationships/oleObject" Target="../embeddings/oleObject23.bin"/><Relationship Id="rId43" Type="http://schemas.openxmlformats.org/officeDocument/2006/relationships/oleObject" Target="../embeddings/oleObject27.bin"/><Relationship Id="rId8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2.bin"/><Relationship Id="rId38" Type="http://schemas.openxmlformats.org/officeDocument/2006/relationships/image" Target="../media/image25.emf"/><Relationship Id="rId46" Type="http://schemas.openxmlformats.org/officeDocument/2006/relationships/image" Target="../media/image29.emf"/><Relationship Id="rId20" Type="http://schemas.openxmlformats.org/officeDocument/2006/relationships/image" Target="../media/image16.png"/><Relationship Id="rId41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7.emf"/><Relationship Id="rId26" Type="http://schemas.openxmlformats.org/officeDocument/2006/relationships/image" Target="../media/image41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e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0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33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emf"/><Relationship Id="rId22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7.emf"/><Relationship Id="rId20" Type="http://schemas.openxmlformats.org/officeDocument/2006/relationships/image" Target="../media/image49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1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9" Type="http://schemas.openxmlformats.org/officeDocument/2006/relationships/oleObject" Target="../embeddings/oleObject70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67.wmf"/><Relationship Id="rId42" Type="http://schemas.openxmlformats.org/officeDocument/2006/relationships/image" Target="../media/image71.emf"/><Relationship Id="rId47" Type="http://schemas.openxmlformats.org/officeDocument/2006/relationships/oleObject" Target="../embeddings/oleObject74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8.emf"/><Relationship Id="rId29" Type="http://schemas.openxmlformats.org/officeDocument/2006/relationships/oleObject" Target="../embeddings/oleObject65.bin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2.wmf"/><Relationship Id="rId32" Type="http://schemas.openxmlformats.org/officeDocument/2006/relationships/image" Target="../media/image66.wmf"/><Relationship Id="rId37" Type="http://schemas.openxmlformats.org/officeDocument/2006/relationships/oleObject" Target="../embeddings/oleObject69.bin"/><Relationship Id="rId40" Type="http://schemas.openxmlformats.org/officeDocument/2006/relationships/image" Target="../media/image70.emf"/><Relationship Id="rId45" Type="http://schemas.openxmlformats.org/officeDocument/2006/relationships/oleObject" Target="../embeddings/oleObject73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4.wmf"/><Relationship Id="rId36" Type="http://schemas.openxmlformats.org/officeDocument/2006/relationships/image" Target="../media/image68.wmf"/><Relationship Id="rId49" Type="http://schemas.openxmlformats.org/officeDocument/2006/relationships/image" Target="../media/image74.png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4" Type="http://schemas.openxmlformats.org/officeDocument/2006/relationships/image" Target="../media/image72.png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e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5.wmf"/><Relationship Id="rId35" Type="http://schemas.openxmlformats.org/officeDocument/2006/relationships/oleObject" Target="../embeddings/oleObject68.bin"/><Relationship Id="rId43" Type="http://schemas.openxmlformats.org/officeDocument/2006/relationships/oleObject" Target="../embeddings/oleObject72.bin"/><Relationship Id="rId48" Type="http://schemas.openxmlformats.org/officeDocument/2006/relationships/image" Target="../media/image49.png"/><Relationship Id="rId8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38" Type="http://schemas.openxmlformats.org/officeDocument/2006/relationships/image" Target="../media/image69.emf"/><Relationship Id="rId46" Type="http://schemas.openxmlformats.org/officeDocument/2006/relationships/image" Target="../media/image73.emf"/><Relationship Id="rId20" Type="http://schemas.openxmlformats.org/officeDocument/2006/relationships/image" Target="../media/image60.wmf"/><Relationship Id="rId41" Type="http://schemas.openxmlformats.org/officeDocument/2006/relationships/oleObject" Target="../embeddings/oleObject7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49.png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0.emf"/><Relationship Id="rId20" Type="http://schemas.openxmlformats.org/officeDocument/2006/relationships/image" Target="../media/image81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72.png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BDA703E2-4636-44E0-96D4-F0049364154F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7848600" cy="547687"/>
          </a:xfrm>
          <a:solidFill>
            <a:srgbClr val="CCCCFF"/>
          </a:solidFill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sp>
        <p:nvSpPr>
          <p:cNvPr id="57348" name="Rectangle 10"/>
          <p:cNvSpPr>
            <a:spLocks noChangeArrowheads="1"/>
          </p:cNvSpPr>
          <p:nvPr/>
        </p:nvSpPr>
        <p:spPr bwMode="auto">
          <a:xfrm>
            <a:off x="323850" y="1989138"/>
            <a:ext cx="8569325" cy="2678112"/>
          </a:xfrm>
          <a:prstGeom prst="rect">
            <a:avLst/>
          </a:prstGeom>
          <a:gradFill rotWithShape="0">
            <a:gsLst>
              <a:gs pos="0">
                <a:srgbClr val="FFFFF5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利用根轨迹法分析估算系统性能</a:t>
            </a:r>
            <a:r>
              <a:rPr 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定量分析）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分析新增开环零极点对系统稳定性的影响（定性分析）</a:t>
            </a:r>
            <a:endParaRPr lang="en-US" sz="2800" b="1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利用根轨迹进行系统设计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9FEDB634-0DD3-4054-B1BE-BDAD3B0807F3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10</a:t>
            </a:fld>
            <a:endParaRPr lang="en-US" sz="1200">
              <a:latin typeface="Arial Black" panose="020B0A04020102020204" pitchFamily="34" charset="0"/>
            </a:endParaRPr>
          </a:p>
        </p:txBody>
      </p:sp>
      <p:pic>
        <p:nvPicPr>
          <p:cNvPr id="655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5038"/>
            <a:ext cx="43434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673100" y="2781300"/>
          <a:ext cx="3911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1" r:id="rId4" imgW="2846160" imgH="686160" progId="Equation.3">
                  <p:embed/>
                </p:oleObj>
              </mc:Choice>
              <mc:Fallback>
                <p:oleObj r:id="rId4" imgW="2846160" imgH="686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781300"/>
                        <a:ext cx="3911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55248"/>
              </p:ext>
            </p:extLst>
          </p:nvPr>
        </p:nvGraphicFramePr>
        <p:xfrm>
          <a:off x="395288" y="1336804"/>
          <a:ext cx="3911600" cy="87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2" name="Equation" r:id="rId6" imgW="2145960" imgH="444240" progId="Equation.DSMT4">
                  <p:embed/>
                </p:oleObj>
              </mc:Choice>
              <mc:Fallback>
                <p:oleObj name="Equation" r:id="rId6" imgW="214596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36804"/>
                        <a:ext cx="3911600" cy="87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8"/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3C5FB3C0-33F1-4C80-A04B-1F8CDDABF3DD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11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0" y="1268413"/>
            <a:ext cx="9144000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99"/>
              </a:buClr>
              <a:buSzTx/>
              <a:buFont typeface="Wingdings" panose="05000000000000000000" pitchFamily="2" charset="2"/>
              <a:buChar char="u"/>
            </a:pPr>
            <a:r>
              <a:rPr lang="en-US" sz="2400" b="1">
                <a:solidFill>
                  <a:schemeClr val="bg2"/>
                </a:solidFill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由根轨迹在</a:t>
            </a:r>
            <a:r>
              <a:rPr lang="en-US" sz="2400" b="1">
                <a:solidFill>
                  <a:schemeClr val="bg2"/>
                </a:solidFill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平面上的分布情况分析系统的动态性和稳定性。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       有</a:t>
            </a:r>
            <a:r>
              <a:rPr lang="en-US" sz="2400" b="1">
                <a:solidFill>
                  <a:schemeClr val="bg2"/>
                </a:solidFill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种情况：实根、共轭复数根和不稳定根。可为分析和设计系统的稳定性提供选择合适参数的依据。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99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 根据对系统的要求，分析系统的瞬态响应指标。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99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    对于低阶系统，容易在根轨迹上确定对应参数的闭环极点</a:t>
            </a:r>
            <a:r>
              <a:rPr lang="en-US" sz="2400" b="1">
                <a:solidFill>
                  <a:schemeClr val="bg2"/>
                </a:solidFill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99"/>
              </a:buClr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bg2"/>
                </a:solidFill>
                <a:ea typeface="楷体_GB2312" pitchFamily="49" charset="-122"/>
              </a:rPr>
              <a:t>   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三阶以上的高阶系统，通常用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简单的作图法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 （如作等阻尼比线等），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求出系统的主导极点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（如果存在），将高阶系统近似成由主导极点（通常是一对共轭复数极点）构成的二阶系统。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99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满足主导极点条件时，分析误差很小。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990099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若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不满足主导极点的条件</a:t>
            </a: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，须进一步考虑相关闭环零、极点对系统瞬态响应性能指标的影响。</a:t>
            </a:r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7F670324-40DD-450E-A07F-2CE60DC5404D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12</a:t>
            </a:fld>
            <a:endParaRPr 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2339975" y="1557338"/>
          <a:ext cx="38385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2" r:id="rId3" imgW="2643840" imgH="562680" progId="Equation.3">
                  <p:embed/>
                </p:oleObj>
              </mc:Choice>
              <mc:Fallback>
                <p:oleObj r:id="rId3" imgW="2643840" imgH="562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557338"/>
                        <a:ext cx="383857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10"/>
          <p:cNvSpPr>
            <a:spLocks noChangeArrowheads="1"/>
          </p:cNvSpPr>
          <p:nvPr/>
        </p:nvSpPr>
        <p:spPr bwMode="auto">
          <a:xfrm>
            <a:off x="0" y="1196975"/>
            <a:ext cx="4829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14 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已知系统的开环传递函数为</a:t>
            </a:r>
          </a:p>
        </p:txBody>
      </p:sp>
      <p:sp>
        <p:nvSpPr>
          <p:cNvPr id="67589" name="Rectangle 12"/>
          <p:cNvSpPr>
            <a:spLocks noChangeArrowheads="1"/>
          </p:cNvSpPr>
          <p:nvPr/>
        </p:nvSpPr>
        <p:spPr bwMode="auto">
          <a:xfrm>
            <a:off x="0" y="2492375"/>
            <a:ext cx="529272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试用根轨迹法分析系统的稳定性。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如果给该系统增加一个开环零点，试分析附加开环零点对根轨迹的影响。</a:t>
            </a:r>
          </a:p>
        </p:txBody>
      </p:sp>
      <p:sp>
        <p:nvSpPr>
          <p:cNvPr id="67590" name="Rectangle 14"/>
          <p:cNvSpPr>
            <a:spLocks noChangeArrowheads="1"/>
          </p:cNvSpPr>
          <p:nvPr/>
        </p:nvSpPr>
        <p:spPr bwMode="auto">
          <a:xfrm>
            <a:off x="0" y="4076700"/>
            <a:ext cx="493236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解 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⑴ 原系统的根轨迹如图所示。由于根轨迹的两条分支全部位于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平面的右半部，故该系统无论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sz="2400" b="1" baseline="300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为何值系统都是不稳定的。</a:t>
            </a:r>
          </a:p>
        </p:txBody>
      </p:sp>
      <p:pic>
        <p:nvPicPr>
          <p:cNvPr id="67591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2820988"/>
            <a:ext cx="4073525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Rectangle 18"/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B7531171-E3C5-4421-AFE9-2B444F4C50A8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13</a:t>
            </a:fld>
            <a:endParaRPr lang="en-US" sz="1200">
              <a:latin typeface="Arial Black" panose="020B0A04020102020204" pitchFamily="34" charset="0"/>
            </a:endParaRPr>
          </a:p>
        </p:txBody>
      </p:sp>
      <p:pic>
        <p:nvPicPr>
          <p:cNvPr id="6861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2820988"/>
            <a:ext cx="4073525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0" y="1052513"/>
            <a:ext cx="9144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⑵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若给原系统增加一个负开环实零点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z=-b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＞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），则开环传递函数为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771775" y="1484313"/>
          <a:ext cx="28797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" r:id="rId4" imgW="2013840" imgH="562680" progId="Equation.3">
                  <p:embed/>
                </p:oleObj>
              </mc:Choice>
              <mc:Fallback>
                <p:oleObj r:id="rId4" imgW="2013840" imgH="562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84313"/>
                        <a:ext cx="287972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8"/>
          <p:cNvSpPr>
            <a:spLocks noChangeArrowheads="1"/>
          </p:cNvSpPr>
          <p:nvPr/>
        </p:nvSpPr>
        <p:spPr bwMode="auto">
          <a:xfrm>
            <a:off x="0" y="2205038"/>
            <a:ext cx="111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＜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68615" name="Rectangle 12"/>
          <p:cNvSpPr>
            <a:spLocks noChangeArrowheads="1"/>
          </p:cNvSpPr>
          <p:nvPr/>
        </p:nvSpPr>
        <p:spPr bwMode="auto">
          <a:xfrm>
            <a:off x="1403350" y="2349500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ea typeface="楷体_GB2312" pitchFamily="49" charset="-122"/>
              </a:rPr>
              <a:t>根轨迹渐近线与实轴的交点为</a:t>
            </a:r>
          </a:p>
        </p:txBody>
      </p:sp>
      <p:pic>
        <p:nvPicPr>
          <p:cNvPr id="6861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851150"/>
            <a:ext cx="41402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Rectangle 16"/>
          <p:cNvSpPr>
            <a:spLocks noChangeArrowheads="1"/>
          </p:cNvSpPr>
          <p:nvPr/>
        </p:nvSpPr>
        <p:spPr bwMode="auto">
          <a:xfrm>
            <a:off x="250825" y="2924175"/>
            <a:ext cx="51181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系统无论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sz="2400" b="1" baseline="300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为何值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系统都是稳定的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8618" name="Rectangle 17"/>
          <p:cNvSpPr>
            <a:spLocks noChangeArrowheads="1"/>
          </p:cNvSpPr>
          <p:nvPr/>
        </p:nvSpPr>
        <p:spPr bwMode="auto">
          <a:xfrm>
            <a:off x="0" y="3573463"/>
            <a:ext cx="985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b&gt;a</a:t>
            </a: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2124075" y="4005263"/>
          <a:ext cx="12763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r:id="rId7" imgW="911160" imgH="483840" progId="Equation.3">
                  <p:embed/>
                </p:oleObj>
              </mc:Choice>
              <mc:Fallback>
                <p:oleObj r:id="rId7" imgW="911160" imgH="483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05263"/>
                        <a:ext cx="12763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Rectangle 20"/>
          <p:cNvSpPr>
            <a:spLocks noChangeArrowheads="1"/>
          </p:cNvSpPr>
          <p:nvPr/>
        </p:nvSpPr>
        <p:spPr bwMode="auto">
          <a:xfrm>
            <a:off x="0" y="4724400"/>
            <a:ext cx="54244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系统无论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sz="2400" b="1" baseline="300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为何值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系统都是不稳定的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8621" name="Rectangle 23"/>
          <p:cNvSpPr>
            <a:spLocks noChangeArrowheads="1"/>
          </p:cNvSpPr>
          <p:nvPr/>
        </p:nvSpPr>
        <p:spPr bwMode="auto">
          <a:xfrm>
            <a:off x="0" y="5341938"/>
            <a:ext cx="5003800" cy="15160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rgbClr val="990099"/>
                </a:solidFill>
                <a:latin typeface="Times New Roman" panose="02020603050405020304" pitchFamily="18" charset="0"/>
                <a:ea typeface="楷体_GB2312" pitchFamily="49" charset="-122"/>
              </a:rPr>
              <a:t>说明：开环零点对根轨迹有“</a:t>
            </a:r>
            <a:r>
              <a:rPr 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向左</a:t>
            </a:r>
            <a:r>
              <a:rPr lang="zh-CN" sz="2400" b="1">
                <a:solidFill>
                  <a:srgbClr val="990099"/>
                </a:solidFill>
                <a:latin typeface="Times New Roman" panose="02020603050405020304" pitchFamily="18" charset="0"/>
                <a:ea typeface="楷体_GB2312" pitchFamily="49" charset="-122"/>
              </a:rPr>
              <a:t>”的拉力，零点越靠近虚轴拉力越大，可以改善系统的稳定性</a:t>
            </a:r>
          </a:p>
        </p:txBody>
      </p:sp>
      <p:pic>
        <p:nvPicPr>
          <p:cNvPr id="68622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2749550"/>
            <a:ext cx="4122737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5651500" y="2276475"/>
          <a:ext cx="12763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" r:id="rId10" imgW="911160" imgH="483840" progId="Equation.3">
                  <p:embed/>
                </p:oleObj>
              </mc:Choice>
              <mc:Fallback>
                <p:oleObj r:id="rId10" imgW="911160" imgH="483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276475"/>
                        <a:ext cx="12763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Rectangle 18"/>
          <p:cNvSpPr>
            <a:spLocks noChangeArrowheads="1"/>
          </p:cNvSpPr>
          <p:nvPr/>
        </p:nvSpPr>
        <p:spPr bwMode="auto">
          <a:xfrm>
            <a:off x="1403350" y="3500438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ea typeface="楷体_GB2312" pitchFamily="49" charset="-122"/>
              </a:rPr>
              <a:t>根轨迹渐近线与实轴的交点为</a:t>
            </a:r>
          </a:p>
        </p:txBody>
      </p:sp>
      <p:sp>
        <p:nvSpPr>
          <p:cNvPr id="68625" name="Rectangle 26"/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14" grpId="0" autoUpdateAnimBg="0"/>
      <p:bldP spid="68617" grpId="0" autoUpdateAnimBg="0"/>
      <p:bldP spid="68618" grpId="0" autoUpdateAnimBg="0"/>
      <p:bldP spid="68620" grpId="0" autoUpdateAnimBg="0"/>
      <p:bldP spid="6862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60E6BD02-AAEF-4FE7-ADDB-FAF271B6BE07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14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5554663" cy="595313"/>
          </a:xfrm>
        </p:spPr>
        <p:txBody>
          <a:bodyPr/>
          <a:lstStyle/>
          <a:p>
            <a:pPr eaLnBrk="1" hangingPunct="1"/>
            <a:r>
              <a:rPr lang="zh-CN" sz="4000" dirty="0">
                <a:solidFill>
                  <a:srgbClr val="FF0000"/>
                </a:solidFill>
                <a:ea typeface="楷体_GB2312" pitchFamily="49" charset="-122"/>
              </a:rPr>
              <a:t>总结</a:t>
            </a:r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250825" y="1052513"/>
            <a:ext cx="8532813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根轨迹法的基本概念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闭环零点、根轨迹方程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绘制根轨迹的基本规则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条规则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广义根轨迹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参数根轨迹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构造等效开环传递函数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度根轨迹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三条规则与普通根轨迹不同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利用根轨迹分析系统性能</a:t>
            </a:r>
            <a:r>
              <a:rPr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动态性能分析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确定闭环零极点，根据时域分析法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开环零极点对稳定性的影响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2DA67132-6FC7-4A39-A73A-8DCF1729C295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15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6250"/>
            <a:ext cx="9144000" cy="547688"/>
          </a:xfrm>
          <a:noFill/>
        </p:spPr>
        <p:txBody>
          <a:bodyPr/>
          <a:lstStyle/>
          <a:p>
            <a:pPr algn="ctr" eaLnBrk="1" hangingPunct="1"/>
            <a:r>
              <a:rPr 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根轨迹法的基本概念</a:t>
            </a:r>
            <a:r>
              <a:rPr lang="zh-CN" sz="36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0" y="981075"/>
            <a:ext cx="88931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•"/>
            </a:pPr>
            <a:r>
              <a:rPr 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根轨迹：    </a:t>
            </a:r>
            <a:r>
              <a:rPr lang="zh-CN" alt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系统某一参数由 </a:t>
            </a:r>
            <a:r>
              <a:rPr 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0 → ∞ </a:t>
            </a:r>
            <a:r>
              <a:rPr lang="zh-CN" alt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变化时，系统闭环极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点在</a:t>
            </a:r>
            <a:r>
              <a:rPr 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s </a:t>
            </a:r>
            <a:r>
              <a:rPr lang="zh-CN" alt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平面相应变化所描绘出来的轨迹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参数为根轨迹增益的称为普通根轨迹或</a:t>
            </a:r>
            <a:r>
              <a:rPr 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180</a:t>
            </a:r>
            <a:r>
              <a:rPr lang="zh-CN" altLang="en-US" sz="2000" b="1">
                <a:solidFill>
                  <a:schemeClr val="bg2"/>
                </a:solidFill>
              </a:rPr>
              <a:t>°</a:t>
            </a:r>
            <a:r>
              <a:rPr lang="zh-CN" alt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其他参数称为参数根轨迹</a:t>
            </a:r>
          </a:p>
        </p:txBody>
      </p: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0" y="2924175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闭环极点    </a:t>
            </a:r>
            <a:r>
              <a:rPr lang="zh-CN" alt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与开环零点、开环极点及 </a:t>
            </a:r>
            <a:r>
              <a:rPr 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K* </a:t>
            </a:r>
            <a:r>
              <a:rPr lang="zh-CN" alt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均有关</a:t>
            </a: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2489200" y="4686300"/>
            <a:ext cx="190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相角条件：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2489200" y="4038600"/>
            <a:ext cx="205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幅值条件：</a:t>
            </a:r>
          </a:p>
        </p:txBody>
      </p:sp>
      <p:sp>
        <p:nvSpPr>
          <p:cNvPr id="83976" name="Rectangle 7"/>
          <p:cNvSpPr>
            <a:spLocks noChangeArrowheads="1"/>
          </p:cNvSpPr>
          <p:nvPr/>
        </p:nvSpPr>
        <p:spPr bwMode="auto">
          <a:xfrm>
            <a:off x="152400" y="4343400"/>
            <a:ext cx="251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根轨迹方程</a:t>
            </a:r>
          </a:p>
        </p:txBody>
      </p:sp>
      <p:sp>
        <p:nvSpPr>
          <p:cNvPr id="83977" name="Rectangle 8"/>
          <p:cNvSpPr>
            <a:spLocks noChangeArrowheads="1"/>
          </p:cNvSpPr>
          <p:nvPr/>
        </p:nvSpPr>
        <p:spPr bwMode="auto">
          <a:xfrm>
            <a:off x="152400" y="5676900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根轨迹增益</a:t>
            </a:r>
          </a:p>
        </p:txBody>
      </p:sp>
      <p:sp>
        <p:nvSpPr>
          <p:cNvPr id="83978" name="Rectangle 9"/>
          <p:cNvSpPr>
            <a:spLocks noChangeArrowheads="1"/>
          </p:cNvSpPr>
          <p:nvPr/>
        </p:nvSpPr>
        <p:spPr bwMode="auto">
          <a:xfrm>
            <a:off x="0" y="3500438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•"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闭环零点    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zh-CN" alt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前向通道零点 </a:t>
            </a:r>
            <a:r>
              <a:rPr 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lang="zh-CN" altLang="en-US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反馈通道极点</a:t>
            </a:r>
          </a:p>
        </p:txBody>
      </p:sp>
      <p:graphicFrame>
        <p:nvGraphicFramePr>
          <p:cNvPr id="83979" name="Object 10"/>
          <p:cNvGraphicFramePr>
            <a:graphicFrameLocks noChangeAspect="1"/>
          </p:cNvGraphicFramePr>
          <p:nvPr/>
        </p:nvGraphicFramePr>
        <p:xfrm>
          <a:off x="4038600" y="4013200"/>
          <a:ext cx="3962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0" r:id="rId3" imgW="3561905" imgH="666667" progId="PBrush">
                  <p:embed/>
                </p:oleObj>
              </mc:Choice>
              <mc:Fallback>
                <p:oleObj r:id="rId3" imgW="3561905" imgH="666667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13200"/>
                        <a:ext cx="3962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11"/>
          <p:cNvGraphicFramePr>
            <a:graphicFrameLocks noChangeAspect="1"/>
          </p:cNvGraphicFramePr>
          <p:nvPr/>
        </p:nvGraphicFramePr>
        <p:xfrm>
          <a:off x="4038600" y="4724400"/>
          <a:ext cx="4572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1" r:id="rId5" imgW="4277322" imgH="571731" progId="PBrush">
                  <p:embed/>
                </p:oleObj>
              </mc:Choice>
              <mc:Fallback>
                <p:oleObj r:id="rId5" imgW="4277322" imgH="571731" progId="PBrush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45720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2"/>
          <p:cNvGraphicFramePr>
            <a:graphicFrameLocks noChangeAspect="1"/>
          </p:cNvGraphicFramePr>
          <p:nvPr/>
        </p:nvGraphicFramePr>
        <p:xfrm>
          <a:off x="2362200" y="5370513"/>
          <a:ext cx="18288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2" r:id="rId7" imgW="1638529" imgH="1104762" progId="PBrush">
                  <p:embed/>
                </p:oleObj>
              </mc:Choice>
              <mc:Fallback>
                <p:oleObj r:id="rId7" imgW="1638529" imgH="1104762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70513"/>
                        <a:ext cx="18288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2" name="AutoShape 13"/>
          <p:cNvSpPr>
            <a:spLocks/>
          </p:cNvSpPr>
          <p:nvPr/>
        </p:nvSpPr>
        <p:spPr bwMode="auto">
          <a:xfrm>
            <a:off x="2286000" y="4114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 cmpd="sng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C7043D6B-8615-450A-8BED-10E1C85A33E2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16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84995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7632700" cy="547687"/>
          </a:xfrm>
          <a:noFill/>
        </p:spPr>
        <p:txBody>
          <a:bodyPr/>
          <a:lstStyle/>
          <a:p>
            <a:pPr algn="ctr" eaLnBrk="1" hangingPunct="1"/>
            <a:r>
              <a:rPr lang="zh-CN" altLang="en-US" sz="3600" b="1" dirty="0">
                <a:solidFill>
                  <a:srgbClr val="FF0000"/>
                </a:solidFill>
              </a:rPr>
              <a:t>绘制根轨迹法则小结</a:t>
            </a:r>
            <a:r>
              <a:rPr lang="en-US" sz="3600" b="1" dirty="0">
                <a:solidFill>
                  <a:srgbClr val="FF0000"/>
                </a:solidFill>
              </a:rPr>
              <a:t>(</a:t>
            </a:r>
            <a:r>
              <a:rPr lang="en-US" sz="3600" b="1" dirty="0">
                <a:solidFill>
                  <a:schemeClr val="bg2"/>
                </a:solidFill>
              </a:rPr>
              <a:t>180°</a:t>
            </a:r>
            <a:r>
              <a:rPr lang="zh-CN" altLang="en-US" sz="3600" b="1" dirty="0">
                <a:solidFill>
                  <a:srgbClr val="FF0000"/>
                </a:solidFill>
              </a:rPr>
              <a:t>和</a:t>
            </a:r>
            <a:r>
              <a:rPr lang="en-US" sz="3600" b="1" dirty="0">
                <a:solidFill>
                  <a:srgbClr val="FF0000"/>
                </a:solidFill>
              </a:rPr>
              <a:t>0°</a:t>
            </a:r>
            <a:r>
              <a:rPr lang="zh-CN" altLang="en-US" sz="36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84996" name="Rectangle 20"/>
          <p:cNvSpPr>
            <a:spLocks noChangeArrowheads="1"/>
          </p:cNvSpPr>
          <p:nvPr/>
        </p:nvSpPr>
        <p:spPr bwMode="auto">
          <a:xfrm>
            <a:off x="0" y="2781300"/>
            <a:ext cx="30591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法则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4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渐近线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2843213" y="2636838"/>
          <a:ext cx="15652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6" r:id="rId3" imgW="1530000" imgH="832680" progId="Equation.3">
                  <p:embed/>
                </p:oleObj>
              </mc:Choice>
              <mc:Fallback>
                <p:oleObj r:id="rId3" imgW="1530000" imgH="832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636838"/>
                        <a:ext cx="15652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4859338" y="2924175"/>
          <a:ext cx="15033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7" r:id="rId5" imgW="1271160" imgH="483840" progId="Equation.3">
                  <p:embed/>
                </p:oleObj>
              </mc:Choice>
              <mc:Fallback>
                <p:oleObj r:id="rId5" imgW="1271160" imgH="483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924175"/>
                        <a:ext cx="150336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Rectangle 23"/>
          <p:cNvSpPr>
            <a:spLocks noChangeArrowheads="1"/>
          </p:cNvSpPr>
          <p:nvPr/>
        </p:nvSpPr>
        <p:spPr bwMode="auto">
          <a:xfrm>
            <a:off x="0" y="1052513"/>
            <a:ext cx="6338888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法则 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根轨迹的起点和终点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法则 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根轨迹的分支数，对称性和连续性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法则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实轴上的根轨迹   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奇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（偶）</a:t>
            </a:r>
          </a:p>
        </p:txBody>
      </p:sp>
      <p:sp>
        <p:nvSpPr>
          <p:cNvPr id="85000" name="Rectangle 24"/>
          <p:cNvSpPr>
            <a:spLocks noChangeArrowheads="1"/>
          </p:cNvSpPr>
          <p:nvPr/>
        </p:nvSpPr>
        <p:spPr bwMode="auto">
          <a:xfrm>
            <a:off x="0" y="3500438"/>
            <a:ext cx="30575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法则 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5 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分离点</a:t>
            </a: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2771775" y="3500438"/>
          <a:ext cx="21955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8" r:id="rId7" imgW="1811160" imgH="573840" progId="Equation.3">
                  <p:embed/>
                </p:oleObj>
              </mc:Choice>
              <mc:Fallback>
                <p:oleObj r:id="rId7" imgW="1811160" imgH="573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00438"/>
                        <a:ext cx="21955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2" name="Rectangle 26"/>
          <p:cNvSpPr>
            <a:spLocks noChangeArrowheads="1"/>
          </p:cNvSpPr>
          <p:nvPr/>
        </p:nvSpPr>
        <p:spPr bwMode="auto">
          <a:xfrm>
            <a:off x="0" y="4292600"/>
            <a:ext cx="34925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法则 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6 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虚轴交点</a:t>
            </a:r>
          </a:p>
        </p:txBody>
      </p:sp>
      <p:sp>
        <p:nvSpPr>
          <p:cNvPr id="85003" name="Rectangle 27"/>
          <p:cNvSpPr>
            <a:spLocks noChangeArrowheads="1"/>
          </p:cNvSpPr>
          <p:nvPr/>
        </p:nvSpPr>
        <p:spPr bwMode="auto">
          <a:xfrm>
            <a:off x="0" y="5013325"/>
            <a:ext cx="33480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法则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7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出射角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入射角</a:t>
            </a:r>
          </a:p>
        </p:txBody>
      </p:sp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3502025" y="4437063"/>
          <a:ext cx="27860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9" r:id="rId9" imgW="2430000" imgH="247680" progId="Equation.3">
                  <p:embed/>
                </p:oleObj>
              </mc:Choice>
              <mc:Fallback>
                <p:oleObj r:id="rId9" imgW="2430000" imgH="247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4437063"/>
                        <a:ext cx="27860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5" name="Rectangle 31"/>
          <p:cNvSpPr>
            <a:spLocks noChangeArrowheads="1"/>
          </p:cNvSpPr>
          <p:nvPr/>
        </p:nvSpPr>
        <p:spPr bwMode="auto">
          <a:xfrm>
            <a:off x="5651500" y="3573463"/>
            <a:ext cx="27876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没有零点时右边为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graphicFrame>
        <p:nvGraphicFramePr>
          <p:cNvPr id="85006" name="Object 14"/>
          <p:cNvGraphicFramePr>
            <a:graphicFrameLocks noChangeAspect="1"/>
          </p:cNvGraphicFramePr>
          <p:nvPr/>
        </p:nvGraphicFramePr>
        <p:xfrm>
          <a:off x="6804025" y="2924175"/>
          <a:ext cx="11033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0" r:id="rId11" imgW="911160" imgH="483840" progId="Equation.3">
                  <p:embed/>
                </p:oleObj>
              </mc:Choice>
              <mc:Fallback>
                <p:oleObj r:id="rId11" imgW="911160" imgH="483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924175"/>
                        <a:ext cx="11033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07" name="组合 2"/>
          <p:cNvGrpSpPr>
            <a:grpSpLocks/>
          </p:cNvGrpSpPr>
          <p:nvPr/>
        </p:nvGrpSpPr>
        <p:grpSpPr bwMode="auto">
          <a:xfrm>
            <a:off x="3459163" y="4911725"/>
            <a:ext cx="4092575" cy="931863"/>
            <a:chOff x="0" y="0"/>
            <a:chExt cx="4092575" cy="931863"/>
          </a:xfrm>
        </p:grpSpPr>
        <p:graphicFrame>
          <p:nvGraphicFramePr>
            <p:cNvPr id="85008" name="Object 16"/>
            <p:cNvGraphicFramePr>
              <a:graphicFrameLocks noChangeAspect="1"/>
            </p:cNvGraphicFramePr>
            <p:nvPr/>
          </p:nvGraphicFramePr>
          <p:xfrm>
            <a:off x="0" y="0"/>
            <a:ext cx="4092575" cy="931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21" r:id="rId13" imgW="3543840" imgH="765000" progId="Equation.3">
                    <p:embed/>
                  </p:oleObj>
                </mc:Choice>
                <mc:Fallback>
                  <p:oleObj r:id="rId13" imgW="3543840" imgH="765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092575" cy="931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FFFFCC"/>
                                  </a:gs>
                                  <a:gs pos="50000">
                                    <a:schemeClr val="bg1"/>
                                  </a:gs>
                                  <a:gs pos="100000">
                                    <a:srgbClr val="FFFFCC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9" name="椭圆 1"/>
            <p:cNvSpPr>
              <a:spLocks noChangeArrowheads="1"/>
            </p:cNvSpPr>
            <p:nvPr/>
          </p:nvSpPr>
          <p:spPr bwMode="auto">
            <a:xfrm>
              <a:off x="536773" y="384969"/>
              <a:ext cx="576064" cy="508570"/>
            </a:xfrm>
            <a:prstGeom prst="ellips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</p:grpSp>
      <p:grpSp>
        <p:nvGrpSpPr>
          <p:cNvPr id="85010" name="组合 3"/>
          <p:cNvGrpSpPr>
            <a:grpSpLocks/>
          </p:cNvGrpSpPr>
          <p:nvPr/>
        </p:nvGrpSpPr>
        <p:grpSpPr bwMode="auto">
          <a:xfrm>
            <a:off x="3433763" y="5775325"/>
            <a:ext cx="4143375" cy="966788"/>
            <a:chOff x="0" y="0"/>
            <a:chExt cx="4143375" cy="966788"/>
          </a:xfrm>
        </p:grpSpPr>
        <p:graphicFrame>
          <p:nvGraphicFramePr>
            <p:cNvPr id="85011" name="Object 19"/>
            <p:cNvGraphicFramePr>
              <a:graphicFrameLocks noChangeAspect="1"/>
            </p:cNvGraphicFramePr>
            <p:nvPr/>
          </p:nvGraphicFramePr>
          <p:xfrm>
            <a:off x="0" y="0"/>
            <a:ext cx="4143375" cy="966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22" r:id="rId15" imgW="3453840" imgH="765000" progId="Equation.3">
                    <p:embed/>
                  </p:oleObj>
                </mc:Choice>
                <mc:Fallback>
                  <p:oleObj r:id="rId15" imgW="3453840" imgH="765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143375" cy="966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FFFFCC"/>
                                  </a:gs>
                                  <a:gs pos="50000">
                                    <a:schemeClr val="bg1"/>
                                  </a:gs>
                                  <a:gs pos="100000">
                                    <a:srgbClr val="FFFFCC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12" name="椭圆 17"/>
            <p:cNvSpPr>
              <a:spLocks noChangeArrowheads="1"/>
            </p:cNvSpPr>
            <p:nvPr/>
          </p:nvSpPr>
          <p:spPr bwMode="auto">
            <a:xfrm>
              <a:off x="562173" y="457473"/>
              <a:ext cx="576064" cy="508570"/>
            </a:xfrm>
            <a:prstGeom prst="ellips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endParaRPr lang="zh-CN" altLang="en-US" dirty="0"/>
          </a:p>
        </p:txBody>
      </p:sp>
      <p:sp>
        <p:nvSpPr>
          <p:cNvPr id="86019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AFFB717A-E818-4EC0-8162-BA41C0BF2305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17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86020" name="矩形 4"/>
          <p:cNvSpPr>
            <a:spLocks noChangeArrowheads="1"/>
          </p:cNvSpPr>
          <p:nvPr/>
        </p:nvSpPr>
        <p:spPr bwMode="auto">
          <a:xfrm>
            <a:off x="571500" y="1714500"/>
            <a:ext cx="80010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rlocus(num,den)                   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绘制根轨迹</a:t>
            </a:r>
            <a:endParaRPr lang="en-US" sz="24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sgrid  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绘出等阻尼比和自然振荡频率的栅格线</a:t>
            </a:r>
            <a:endParaRPr lang="en-US" sz="24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[k,p]=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rlocfind(num,den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en-US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在根轨迹上给出鼠标点的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和对应的闭环特征根</a:t>
            </a:r>
            <a:endParaRPr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B2063D7E-6BC5-4308-8549-0796649406E3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18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87043" name="Rectangle 5"/>
          <p:cNvSpPr>
            <a:spLocks noChangeArrowheads="1"/>
          </p:cNvSpPr>
          <p:nvPr/>
        </p:nvSpPr>
        <p:spPr bwMode="auto">
          <a:xfrm>
            <a:off x="323850" y="1700213"/>
            <a:ext cx="8351838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4-1  1) 4)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4-2 1)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4-5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4-7 1)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4-10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4-11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4-14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2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1616" y="1969605"/>
            <a:ext cx="789511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系统结构图如图所示</a:t>
            </a:r>
            <a:r>
              <a:rPr lang="en-US" altLang="zh-CN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绘制当</a:t>
            </a:r>
            <a:r>
              <a:rPr lang="en-US" altLang="zh-CN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b="1" baseline="30000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= 0→∞</a:t>
            </a:r>
            <a:r>
              <a:rPr lang="zh-CN" altLang="en-US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时系统的根轨迹；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61570"/>
              </p:ext>
            </p:extLst>
          </p:nvPr>
        </p:nvGraphicFramePr>
        <p:xfrm>
          <a:off x="2771800" y="2780928"/>
          <a:ext cx="27813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6" r:id="rId3" imgW="2781688" imgH="1419048" progId="PBrush">
                  <p:embed/>
                </p:oleObj>
              </mc:Choice>
              <mc:Fallback>
                <p:oleObj r:id="rId3" imgW="2781688" imgH="1419048" progId="PBrush">
                  <p:embed/>
                  <p:pic>
                    <p:nvPicPr>
                      <p:cNvPr id="3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780928"/>
                        <a:ext cx="278130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684213" y="5157788"/>
            <a:ext cx="5545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有零极点对消的时候，根轨迹如何画？</a:t>
            </a:r>
            <a:endParaRPr lang="zh-CN" alt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2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0DF441A6-1737-409C-8735-A0E570D7F458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539750" y="1989138"/>
            <a:ext cx="8353425" cy="3084512"/>
          </a:xfrm>
          <a:prstGeom prst="rect">
            <a:avLst/>
          </a:prstGeom>
          <a:gradFill rotWithShape="0">
            <a:gsLst>
              <a:gs pos="0">
                <a:srgbClr val="FFFFF5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利用根轨迹法分析系统性能的基本步骤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⑴ 绘制系统根轨迹；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⑵ </a:t>
            </a:r>
            <a:r>
              <a:rPr 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依题意确定闭环极点位置</a:t>
            </a:r>
            <a:r>
              <a:rPr lang="zh-CN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⑶ 确定闭环零点；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⑷ 保留主导极点，利用零点极点法估算系统性能</a:t>
            </a: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5265E0BF-1EB3-4960-BEFC-69B0830D4AC5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3</a:t>
            </a:fld>
            <a:endParaRPr 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13315" name="Object 32"/>
          <p:cNvGraphicFramePr>
            <a:graphicFrameLocks noChangeAspect="1"/>
          </p:cNvGraphicFramePr>
          <p:nvPr/>
        </p:nvGraphicFramePr>
        <p:xfrm>
          <a:off x="5334000" y="2057400"/>
          <a:ext cx="338137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6" r:id="rId3" imgW="3457143" imgH="1438095" progId="PBrush">
                  <p:embed/>
                </p:oleObj>
              </mc:Choice>
              <mc:Fallback>
                <p:oleObj r:id="rId3" imgW="3457143" imgH="143809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057400"/>
                        <a:ext cx="3381375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3"/>
          <p:cNvGraphicFramePr>
            <a:graphicFrameLocks noChangeAspect="1"/>
          </p:cNvGraphicFramePr>
          <p:nvPr/>
        </p:nvGraphicFramePr>
        <p:xfrm>
          <a:off x="415925" y="2649538"/>
          <a:ext cx="29241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7" r:id="rId5" imgW="0" imgH="0" progId="PBrush">
                  <p:embed/>
                </p:oleObj>
              </mc:Choice>
              <mc:Fallback>
                <p:oleObj r:id="rId5" imgW="0" imgH="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2649538"/>
                        <a:ext cx="292417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5"/>
          <p:cNvGraphicFramePr>
            <a:graphicFrameLocks noChangeAspect="1"/>
          </p:cNvGraphicFramePr>
          <p:nvPr/>
        </p:nvGraphicFramePr>
        <p:xfrm>
          <a:off x="755650" y="3933825"/>
          <a:ext cx="7277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8" r:id="rId7" imgW="6276190" imgH="1228571" progId="PBrush">
                  <p:embed/>
                </p:oleObj>
              </mc:Choice>
              <mc:Fallback>
                <p:oleObj r:id="rId7" imgW="6276190" imgH="122857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33825"/>
                        <a:ext cx="72771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36"/>
          <p:cNvSpPr>
            <a:spLocks noChangeArrowheads="1"/>
          </p:cNvSpPr>
          <p:nvPr/>
        </p:nvSpPr>
        <p:spPr bwMode="auto">
          <a:xfrm>
            <a:off x="395288" y="5373688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闭环零点</a:t>
            </a:r>
            <a:r>
              <a:rPr 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前向通道零点</a:t>
            </a:r>
            <a:r>
              <a:rPr 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反馈通道极点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单位反馈时闭环零点就是开环零点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闭环极点与开环零点、开环极点及 </a:t>
            </a:r>
            <a:r>
              <a:rPr 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sz="2800" b="1" baseline="3000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* </a:t>
            </a:r>
            <a:r>
              <a:rPr lang="zh-CN" altLang="en-US"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均有关</a:t>
            </a:r>
            <a:endParaRPr lang="zh-CN" altLang="en-US" b="1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3319" name="Group 45"/>
          <p:cNvGrpSpPr>
            <a:grpSpLocks/>
          </p:cNvGrpSpPr>
          <p:nvPr/>
        </p:nvGrpSpPr>
        <p:grpSpPr bwMode="auto">
          <a:xfrm>
            <a:off x="3635375" y="2571750"/>
            <a:ext cx="1793875" cy="1085850"/>
            <a:chOff x="0" y="0"/>
            <a:chExt cx="1130" cy="684"/>
          </a:xfrm>
        </p:grpSpPr>
        <p:graphicFrame>
          <p:nvGraphicFramePr>
            <p:cNvPr id="13320" name="Object 34"/>
            <p:cNvGraphicFramePr>
              <a:graphicFrameLocks noChangeAspect="1"/>
            </p:cNvGraphicFramePr>
            <p:nvPr/>
          </p:nvGraphicFramePr>
          <p:xfrm>
            <a:off x="110" y="0"/>
            <a:ext cx="1020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49" r:id="rId9" imgW="1352381" imgH="1076475" progId="PBrush">
                    <p:embed/>
                  </p:oleObj>
                </mc:Choice>
                <mc:Fallback>
                  <p:oleObj r:id="rId9" imgW="1352381" imgH="1076475" progId="PBrush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" y="0"/>
                          <a:ext cx="1020" cy="6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AutoShape 38"/>
            <p:cNvSpPr>
              <a:spLocks/>
            </p:cNvSpPr>
            <p:nvPr/>
          </p:nvSpPr>
          <p:spPr bwMode="auto">
            <a:xfrm>
              <a:off x="0" y="49"/>
              <a:ext cx="52" cy="581"/>
            </a:xfrm>
            <a:prstGeom prst="leftBrace">
              <a:avLst>
                <a:gd name="adj1" fmla="val 93109"/>
                <a:gd name="adj2" fmla="val 50000"/>
              </a:avLst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/>
            </a:p>
          </p:txBody>
        </p:sp>
      </p:grpSp>
      <p:sp>
        <p:nvSpPr>
          <p:cNvPr id="13322" name="Rectangle 40"/>
          <p:cNvSpPr>
            <a:spLocks noChangeArrowheads="1"/>
          </p:cNvSpPr>
          <p:nvPr/>
        </p:nvSpPr>
        <p:spPr bwMode="auto">
          <a:xfrm>
            <a:off x="250825" y="1628775"/>
            <a:ext cx="61261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系统结构图如图所示，确定闭环零点</a:t>
            </a:r>
          </a:p>
        </p:txBody>
      </p:sp>
      <p:sp>
        <p:nvSpPr>
          <p:cNvPr id="13323" name="Rectangle 43"/>
          <p:cNvSpPr>
            <a:spLocks noChangeArrowheads="1"/>
          </p:cNvSpPr>
          <p:nvPr/>
        </p:nvSpPr>
        <p:spPr bwMode="auto">
          <a:xfrm>
            <a:off x="0" y="1052513"/>
            <a:ext cx="5753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闭环零、极点与开环零、极点之间的关系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DB76DFC-6D7A-4FB1-A1CC-6870B268E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</p:spTree>
    <p:extLst>
      <p:ext uri="{BB962C8B-B14F-4D97-AF65-F5344CB8AC3E}">
        <p14:creationId xmlns:p14="http://schemas.microsoft.com/office/powerpoint/2010/main" val="8289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 autoUpdateAnimBg="0"/>
      <p:bldP spid="13322" grpId="0" autoUpdateAnimBg="0"/>
      <p:bldP spid="133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F5602D3A-9C3D-4577-B653-3962A86AF8B2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4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0" y="1268413"/>
            <a:ext cx="6443663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13 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已知系统结构图，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sz="2400" b="1" baseline="30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= 0→∞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，绘制系统根轨迹并确定</a:t>
            </a: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0" y="2276475"/>
            <a:ext cx="91440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⑴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使系统稳定且为欠阻尼状态时开环增益 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的取值范围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⑵ 复极点对应 </a:t>
            </a:r>
            <a:r>
              <a:rPr 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z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=0.5 (</a:t>
            </a:r>
            <a:r>
              <a:rPr 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b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=60</a:t>
            </a:r>
            <a:r>
              <a:rPr lang="en-US" sz="2400" b="1" baseline="60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时的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值及闭环极点位置；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⑶ </a:t>
            </a:r>
            <a:r>
              <a:rPr lang="zh-CN" alt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当 </a:t>
            </a:r>
            <a:r>
              <a:rPr 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sz="2400" b="1" baseline="-20000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3</a:t>
            </a:r>
            <a:r>
              <a:rPr 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=-5 </a:t>
            </a:r>
            <a:r>
              <a:rPr lang="zh-CN" alt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时，</a:t>
            </a:r>
            <a:r>
              <a:rPr 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sz="2400" b="1" baseline="-20000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1</a:t>
            </a:r>
            <a:r>
              <a:rPr lang="zh-CN" altLang="en-US" sz="2400" b="1" baseline="-20000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，</a:t>
            </a:r>
            <a:r>
              <a:rPr lang="en-US" sz="2400" b="1" baseline="-20000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2</a:t>
            </a:r>
            <a:r>
              <a:rPr 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=</a:t>
            </a:r>
            <a:r>
              <a:rPr lang="zh-CN" alt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？相应 </a:t>
            </a:r>
            <a:r>
              <a:rPr 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K=?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⑷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K*=4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时， 求</a:t>
            </a:r>
            <a:r>
              <a:rPr 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sz="2400" b="1" baseline="-25000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1, 2, 3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并估算系统动态指标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,ts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pic>
        <p:nvPicPr>
          <p:cNvPr id="5939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286375"/>
            <a:ext cx="25146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547813" y="4508500"/>
          <a:ext cx="25384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1" r:id="rId4" imgW="2126160" imgH="562680" progId="Equation.3">
                  <p:embed/>
                </p:oleObj>
              </mc:Choice>
              <mc:Fallback>
                <p:oleObj r:id="rId4" imgW="2126160" imgH="562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08500"/>
                        <a:ext cx="25384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5148263" y="4437063"/>
          <a:ext cx="10525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2" r:id="rId6" imgW="933840" imgH="618840" progId="Equation.3">
                  <p:embed/>
                </p:oleObj>
              </mc:Choice>
              <mc:Fallback>
                <p:oleObj r:id="rId6" imgW="933840" imgH="61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437063"/>
                        <a:ext cx="10525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14"/>
          <p:cNvSpPr>
            <a:spLocks noChangeArrowheads="1"/>
          </p:cNvSpPr>
          <p:nvPr/>
        </p:nvSpPr>
        <p:spPr bwMode="auto">
          <a:xfrm>
            <a:off x="539750" y="5229225"/>
            <a:ext cx="2514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绘制系统根轨迹</a:t>
            </a:r>
            <a:endParaRPr lang="zh-CN" sz="2400" b="1">
              <a:solidFill>
                <a:schemeClr val="bg2"/>
              </a:solidFill>
              <a:latin typeface="黑体" panose="02010609060101010101" pitchFamily="49" charset="-122"/>
              <a:ea typeface="楷体_GB2312" pitchFamily="49" charset="-122"/>
            </a:endParaRPr>
          </a:p>
        </p:txBody>
      </p:sp>
      <p:sp>
        <p:nvSpPr>
          <p:cNvPr id="59401" name="Rectangle 15"/>
          <p:cNvSpPr>
            <a:spLocks noChangeArrowheads="1"/>
          </p:cNvSpPr>
          <p:nvPr/>
        </p:nvSpPr>
        <p:spPr bwMode="auto">
          <a:xfrm>
            <a:off x="468313" y="5876925"/>
            <a:ext cx="56880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实轴上的根轨迹：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[-∞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,-4],  [-2,0]</a:t>
            </a:r>
          </a:p>
        </p:txBody>
      </p:sp>
      <p:sp>
        <p:nvSpPr>
          <p:cNvPr id="59402" name="Rectangle 16"/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utoUpdateAnimBg="0"/>
      <p:bldP spid="5940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F8A964EB-9069-4D5C-9755-E093B4D36680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5</a:t>
            </a:fld>
            <a:endParaRPr 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60419" name="Object 2"/>
          <p:cNvGraphicFramePr>
            <a:graphicFrameLocks noChangeAspect="1"/>
          </p:cNvGraphicFramePr>
          <p:nvPr/>
        </p:nvGraphicFramePr>
        <p:xfrm>
          <a:off x="5391150" y="1905000"/>
          <a:ext cx="3067050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84" r:id="rId3" imgW="3067478" imgH="3419952" progId="PBrush">
                  <p:embed/>
                </p:oleObj>
              </mc:Choice>
              <mc:Fallback>
                <p:oleObj r:id="rId3" imgW="3067478" imgH="341995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1905000"/>
                        <a:ext cx="3067050" cy="341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1916113"/>
            <a:ext cx="14081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渐近线：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824038" y="2060575"/>
          <a:ext cx="2193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85" r:id="rId5" imgW="1788840" imgH="258840" progId="Equation.3">
                  <p:embed/>
                </p:oleObj>
              </mc:Choice>
              <mc:Fallback>
                <p:oleObj r:id="rId5" imgW="1788840" imgH="25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060575"/>
                        <a:ext cx="21939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938338" y="2565400"/>
          <a:ext cx="15890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86" r:id="rId7" imgW="1305000" imgH="258840" progId="Equation.3">
                  <p:embed/>
                </p:oleObj>
              </mc:Choice>
              <mc:Fallback>
                <p:oleObj r:id="rId7" imgW="1305000" imgH="25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2565400"/>
                        <a:ext cx="15890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11"/>
          <p:cNvSpPr>
            <a:spLocks noChangeArrowheads="1"/>
          </p:cNvSpPr>
          <p:nvPr/>
        </p:nvSpPr>
        <p:spPr bwMode="auto">
          <a:xfrm>
            <a:off x="0" y="2997200"/>
            <a:ext cx="1612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分离点：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1628775" y="3006725"/>
          <a:ext cx="21463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87" r:id="rId9" imgW="1788840" imgH="483840" progId="Equation.3">
                  <p:embed/>
                </p:oleObj>
              </mc:Choice>
              <mc:Fallback>
                <p:oleObj r:id="rId9" imgW="1788840" imgH="483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3006725"/>
                        <a:ext cx="21463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13"/>
          <p:cNvSpPr>
            <a:spLocks noChangeArrowheads="1"/>
          </p:cNvSpPr>
          <p:nvPr/>
        </p:nvSpPr>
        <p:spPr bwMode="auto">
          <a:xfrm>
            <a:off x="323850" y="3716338"/>
            <a:ext cx="990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整理得：</a:t>
            </a:r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1497013" y="3860800"/>
          <a:ext cx="31099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88" r:id="rId11" imgW="2531160" imgH="247680" progId="Equation.3">
                  <p:embed/>
                </p:oleObj>
              </mc:Choice>
              <mc:Fallback>
                <p:oleObj r:id="rId11" imgW="2531160" imgH="247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3860800"/>
                        <a:ext cx="31099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Rectangle 17"/>
          <p:cNvSpPr>
            <a:spLocks noChangeArrowheads="1"/>
          </p:cNvSpPr>
          <p:nvPr/>
        </p:nvSpPr>
        <p:spPr bwMode="auto">
          <a:xfrm>
            <a:off x="0" y="5157788"/>
            <a:ext cx="2133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虚轴交点：</a:t>
            </a:r>
          </a:p>
        </p:txBody>
      </p:sp>
      <p:graphicFrame>
        <p:nvGraphicFramePr>
          <p:cNvPr id="60428" name="Object 18"/>
          <p:cNvGraphicFramePr>
            <a:graphicFrameLocks noChangeAspect="1"/>
          </p:cNvGraphicFramePr>
          <p:nvPr/>
        </p:nvGraphicFramePr>
        <p:xfrm>
          <a:off x="4716463" y="3860800"/>
          <a:ext cx="2286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89" r:id="rId13" imgW="228571" imgH="247685" progId="PBrush">
                  <p:embed/>
                </p:oleObj>
              </mc:Choice>
              <mc:Fallback>
                <p:oleObj r:id="rId13" imgW="228571" imgH="247685" progId="PBrush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860800"/>
                        <a:ext cx="22860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9"/>
          <p:cNvGraphicFramePr>
            <a:graphicFrameLocks noChangeAspect="1"/>
          </p:cNvGraphicFramePr>
          <p:nvPr/>
        </p:nvGraphicFramePr>
        <p:xfrm>
          <a:off x="2916238" y="3933825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0" r:id="rId15" imgW="304923" imgH="228571" progId="PBrush">
                  <p:embed/>
                </p:oleObj>
              </mc:Choice>
              <mc:Fallback>
                <p:oleObj r:id="rId15" imgW="304923" imgH="228571" progId="PBrush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33825"/>
                        <a:ext cx="304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20"/>
          <p:cNvGraphicFramePr>
            <a:graphicFrameLocks noChangeAspect="1"/>
          </p:cNvGraphicFramePr>
          <p:nvPr/>
        </p:nvGraphicFramePr>
        <p:xfrm>
          <a:off x="6794500" y="3616325"/>
          <a:ext cx="733425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1" r:id="rId17" imgW="733333" imgH="123842" progId="PBrush">
                  <p:embed/>
                </p:oleObj>
              </mc:Choice>
              <mc:Fallback>
                <p:oleObj r:id="rId17" imgW="733333" imgH="123842" progId="PBrush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3616325"/>
                        <a:ext cx="733425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21"/>
          <p:cNvGraphicFramePr>
            <a:graphicFrameLocks noChangeAspect="1"/>
          </p:cNvGraphicFramePr>
          <p:nvPr/>
        </p:nvGraphicFramePr>
        <p:xfrm>
          <a:off x="5270500" y="3616325"/>
          <a:ext cx="8477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2" r:id="rId19" imgW="847843" imgH="142933" progId="PBrush">
                  <p:embed/>
                </p:oleObj>
              </mc:Choice>
              <mc:Fallback>
                <p:oleObj r:id="rId19" imgW="847843" imgH="142933" progId="PBrush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3616325"/>
                        <a:ext cx="847725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22"/>
          <p:cNvGraphicFramePr>
            <a:graphicFrameLocks noChangeAspect="1"/>
          </p:cNvGraphicFramePr>
          <p:nvPr/>
        </p:nvGraphicFramePr>
        <p:xfrm>
          <a:off x="6804025" y="1989138"/>
          <a:ext cx="1000125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3" r:id="rId21" imgW="1000000" imgH="3333333" progId="PBrush">
                  <p:embed/>
                </p:oleObj>
              </mc:Choice>
              <mc:Fallback>
                <p:oleObj r:id="rId21" imgW="1000000" imgH="3333333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989138"/>
                        <a:ext cx="1000125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23"/>
          <p:cNvGraphicFramePr>
            <a:graphicFrameLocks noChangeAspect="1"/>
          </p:cNvGraphicFramePr>
          <p:nvPr/>
        </p:nvGraphicFramePr>
        <p:xfrm>
          <a:off x="7092950" y="3644900"/>
          <a:ext cx="142875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4" r:id="rId23" imgW="142933" imgH="133192" progId="PBrush">
                  <p:embed/>
                </p:oleObj>
              </mc:Choice>
              <mc:Fallback>
                <p:oleObj r:id="rId23" imgW="142933" imgH="133192" progId="PBrush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644900"/>
                        <a:ext cx="142875" cy="13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24"/>
          <p:cNvGraphicFramePr>
            <a:graphicFrameLocks noChangeAspect="1"/>
          </p:cNvGraphicFramePr>
          <p:nvPr/>
        </p:nvGraphicFramePr>
        <p:xfrm>
          <a:off x="6948488" y="3284538"/>
          <a:ext cx="2667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5" r:id="rId25" imgW="266737" imgH="237969" progId="PBrush">
                  <p:embed/>
                </p:oleObj>
              </mc:Choice>
              <mc:Fallback>
                <p:oleObj r:id="rId25" imgW="266737" imgH="237969" progId="PBrush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284538"/>
                        <a:ext cx="2667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25"/>
          <p:cNvGraphicFramePr>
            <a:graphicFrameLocks noChangeAspect="1"/>
          </p:cNvGraphicFramePr>
          <p:nvPr/>
        </p:nvGraphicFramePr>
        <p:xfrm>
          <a:off x="7451725" y="2590800"/>
          <a:ext cx="1619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6" r:id="rId27" imgW="161990" imgH="2133898" progId="PBrush">
                  <p:embed/>
                </p:oleObj>
              </mc:Choice>
              <mc:Fallback>
                <p:oleObj r:id="rId27" imgW="161990" imgH="2133898" progId="PBrush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590800"/>
                        <a:ext cx="1619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6"/>
          <p:cNvGraphicFramePr>
            <a:graphicFrameLocks noChangeAspect="1"/>
          </p:cNvGraphicFramePr>
          <p:nvPr/>
        </p:nvGraphicFramePr>
        <p:xfrm>
          <a:off x="7164388" y="1989138"/>
          <a:ext cx="71437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7" r:id="rId29" imgW="714286" imgH="3371429" progId="PBrush">
                  <p:embed/>
                </p:oleObj>
              </mc:Choice>
              <mc:Fallback>
                <p:oleObj r:id="rId29" imgW="714286" imgH="3371429" progId="PBrush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989138"/>
                        <a:ext cx="71437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1187450" y="4508500"/>
          <a:ext cx="31924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8" r:id="rId31" imgW="2598840" imgH="405000" progId="Equation.3">
                  <p:embed/>
                </p:oleObj>
              </mc:Choice>
              <mc:Fallback>
                <p:oleObj r:id="rId31" imgW="2598840" imgH="405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08500"/>
                        <a:ext cx="319246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1835150" y="5373688"/>
          <a:ext cx="56975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99" r:id="rId33" imgW="4398840" imgH="258840" progId="Equation.3">
                  <p:embed/>
                </p:oleObj>
              </mc:Choice>
              <mc:Fallback>
                <p:oleObj r:id="rId33" imgW="4398840" imgH="2588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373688"/>
                        <a:ext cx="569753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23"/>
          <p:cNvGraphicFramePr>
            <a:graphicFrameLocks noChangeAspect="1"/>
          </p:cNvGraphicFramePr>
          <p:nvPr/>
        </p:nvGraphicFramePr>
        <p:xfrm>
          <a:off x="1990725" y="6362700"/>
          <a:ext cx="28130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0" r:id="rId35" imgW="2396160" imgH="258840" progId="Equation.3">
                  <p:embed/>
                </p:oleObj>
              </mc:Choice>
              <mc:Fallback>
                <p:oleObj r:id="rId35" imgW="2396160" imgH="2588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6362700"/>
                        <a:ext cx="281305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0" name="Object 24"/>
          <p:cNvGraphicFramePr>
            <a:graphicFrameLocks noChangeAspect="1"/>
          </p:cNvGraphicFramePr>
          <p:nvPr/>
        </p:nvGraphicFramePr>
        <p:xfrm>
          <a:off x="2011363" y="5943600"/>
          <a:ext cx="26701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1" r:id="rId37" imgW="2272680" imgH="258840" progId="Equation.3">
                  <p:embed/>
                </p:oleObj>
              </mc:Choice>
              <mc:Fallback>
                <p:oleObj r:id="rId37" imgW="2272680" imgH="2588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5943600"/>
                        <a:ext cx="26701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1" name="Object 25"/>
          <p:cNvGraphicFramePr>
            <a:graphicFrameLocks noChangeAspect="1"/>
          </p:cNvGraphicFramePr>
          <p:nvPr/>
        </p:nvGraphicFramePr>
        <p:xfrm>
          <a:off x="5508625" y="5805488"/>
          <a:ext cx="16017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2" r:id="rId39" imgW="1305000" imgH="258840" progId="Equation.3">
                  <p:embed/>
                </p:oleObj>
              </mc:Choice>
              <mc:Fallback>
                <p:oleObj r:id="rId39" imgW="1305000" imgH="2588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805488"/>
                        <a:ext cx="16017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2" name="Object 26"/>
          <p:cNvGraphicFramePr>
            <a:graphicFrameLocks noChangeAspect="1"/>
          </p:cNvGraphicFramePr>
          <p:nvPr/>
        </p:nvGraphicFramePr>
        <p:xfrm>
          <a:off x="5648325" y="6337300"/>
          <a:ext cx="895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3" r:id="rId41" imgW="697680" imgH="270000" progId="Equation.3">
                  <p:embed/>
                </p:oleObj>
              </mc:Choice>
              <mc:Fallback>
                <p:oleObj r:id="rId41" imgW="697680" imgH="270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6337300"/>
                        <a:ext cx="8953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3" name="Object 27"/>
          <p:cNvGraphicFramePr>
            <a:graphicFrameLocks noChangeAspect="1"/>
          </p:cNvGraphicFramePr>
          <p:nvPr/>
        </p:nvGraphicFramePr>
        <p:xfrm>
          <a:off x="395288" y="1052513"/>
          <a:ext cx="25384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4" r:id="rId43" imgW="2126160" imgH="562680" progId="Equation.3">
                  <p:embed/>
                </p:oleObj>
              </mc:Choice>
              <mc:Fallback>
                <p:oleObj r:id="rId43" imgW="2126160" imgH="562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052513"/>
                        <a:ext cx="25384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4" name="Object 28"/>
          <p:cNvGraphicFramePr>
            <a:graphicFrameLocks noChangeAspect="1"/>
          </p:cNvGraphicFramePr>
          <p:nvPr/>
        </p:nvGraphicFramePr>
        <p:xfrm>
          <a:off x="3276600" y="1125538"/>
          <a:ext cx="10525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05" r:id="rId45" imgW="933840" imgH="618840" progId="Equation.3">
                  <p:embed/>
                </p:oleObj>
              </mc:Choice>
              <mc:Fallback>
                <p:oleObj r:id="rId45" imgW="933840" imgH="6188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25538"/>
                        <a:ext cx="10525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5" name="Rectangle 38"/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autoUpdateAnimBg="0"/>
      <p:bldP spid="60425" grpId="0" autoUpdateAnimBg="0"/>
      <p:bldP spid="6042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E099883F-AAA2-48F2-9CBB-7DE6FB6251DC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6</a:t>
            </a:fld>
            <a:endParaRPr 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00113" y="2636838"/>
          <a:ext cx="9350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9" r:id="rId3" imgW="731160" imgH="213840" progId="Equation.3">
                  <p:embed/>
                </p:oleObj>
              </mc:Choice>
              <mc:Fallback>
                <p:oleObj r:id="rId3" imgW="731160" imgH="213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9350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50825" y="4437063"/>
            <a:ext cx="7207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2555875" y="2565400"/>
          <a:ext cx="13906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0" r:id="rId5" imgW="1248840" imgH="213840" progId="Equation.3">
                  <p:embed/>
                </p:oleObj>
              </mc:Choice>
              <mc:Fallback>
                <p:oleObj r:id="rId5" imgW="1248840" imgH="213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565400"/>
                        <a:ext cx="139065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468313" y="6092825"/>
            <a:ext cx="762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有：</a:t>
            </a:r>
          </a:p>
        </p:txBody>
      </p:sp>
      <p:graphicFrame>
        <p:nvGraphicFramePr>
          <p:cNvPr id="61447" name="Object 10"/>
          <p:cNvGraphicFramePr>
            <a:graphicFrameLocks noChangeAspect="1"/>
          </p:cNvGraphicFramePr>
          <p:nvPr/>
        </p:nvGraphicFramePr>
        <p:xfrm>
          <a:off x="7000875" y="1989138"/>
          <a:ext cx="214312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1" r:id="rId7" imgW="2343477" imgH="3572374" progId="PBrush">
                  <p:embed/>
                </p:oleObj>
              </mc:Choice>
              <mc:Fallback>
                <p:oleObj r:id="rId7" imgW="2343477" imgH="3572374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1989138"/>
                        <a:ext cx="2143125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11"/>
          <p:cNvSpPr>
            <a:spLocks noChangeArrowheads="1"/>
          </p:cNvSpPr>
          <p:nvPr/>
        </p:nvSpPr>
        <p:spPr bwMode="auto">
          <a:xfrm>
            <a:off x="0" y="1628775"/>
            <a:ext cx="6629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⑴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使系统稳定且为欠阻尼状态时开环增益 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的取值范围</a:t>
            </a:r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2411413" y="2924175"/>
          <a:ext cx="2257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2" r:id="rId9" imgW="2058840" imgH="517680" progId="Equation.3">
                  <p:embed/>
                </p:oleObj>
              </mc:Choice>
              <mc:Fallback>
                <p:oleObj r:id="rId9" imgW="2058840" imgH="517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24175"/>
                        <a:ext cx="22574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Rectangle 14"/>
          <p:cNvSpPr>
            <a:spLocks noChangeArrowheads="1"/>
          </p:cNvSpPr>
          <p:nvPr/>
        </p:nvSpPr>
        <p:spPr bwMode="auto">
          <a:xfrm>
            <a:off x="0" y="3429000"/>
            <a:ext cx="70929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⑵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复极点对应</a:t>
            </a:r>
            <a:r>
              <a:rPr lang="zh-CN" altLang="en-US" sz="2400" b="1">
                <a:solidFill>
                  <a:srgbClr val="000099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lang="en-US" sz="2400" b="1">
                <a:solidFill>
                  <a:srgbClr val="000099"/>
                </a:solidFill>
                <a:latin typeface="Symbol" panose="05050102010706020507" pitchFamily="18" charset="2"/>
                <a:ea typeface="楷体_GB2312" pitchFamily="49" charset="-122"/>
              </a:rPr>
              <a:t>z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=0.5 (</a:t>
            </a:r>
            <a:r>
              <a:rPr lang="en-US" sz="2400" b="1">
                <a:solidFill>
                  <a:srgbClr val="000099"/>
                </a:solidFill>
                <a:latin typeface="Symbol" panose="05050102010706020507" pitchFamily="18" charset="2"/>
                <a:ea typeface="楷体_GB2312" pitchFamily="49" charset="-122"/>
              </a:rPr>
              <a:t>b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=60</a:t>
            </a:r>
            <a:r>
              <a:rPr lang="en-US" sz="2400" b="1" baseline="60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时的 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值及闭环极点位置</a:t>
            </a:r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187450" y="4508500"/>
          <a:ext cx="2517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3" r:id="rId11" imgW="2103840" imgH="326160" progId="Equation.3">
                  <p:embed/>
                </p:oleObj>
              </mc:Choice>
              <mc:Fallback>
                <p:oleObj r:id="rId11" imgW="2103840" imgH="326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08500"/>
                        <a:ext cx="25177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Rectangle 16"/>
          <p:cNvSpPr>
            <a:spLocks noChangeArrowheads="1"/>
          </p:cNvSpPr>
          <p:nvPr/>
        </p:nvSpPr>
        <p:spPr bwMode="auto">
          <a:xfrm>
            <a:off x="0" y="5229225"/>
            <a:ext cx="19081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由根之和</a:t>
            </a:r>
          </a:p>
        </p:txBody>
      </p:sp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1692275" y="5373688"/>
          <a:ext cx="3136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4" r:id="rId13" imgW="2632680" imgH="258840" progId="Equation.3">
                  <p:embed/>
                </p:oleObj>
              </mc:Choice>
              <mc:Fallback>
                <p:oleObj r:id="rId13" imgW="2632680" imgH="25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73688"/>
                        <a:ext cx="31369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1476375" y="6021388"/>
          <a:ext cx="27035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5" r:id="rId15" imgW="2261160" imgH="371160" progId="Equation.3">
                  <p:embed/>
                </p:oleObj>
              </mc:Choice>
              <mc:Fallback>
                <p:oleObj r:id="rId15" imgW="2261160" imgH="371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021388"/>
                        <a:ext cx="27035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/>
        </p:nvGraphicFramePr>
        <p:xfrm>
          <a:off x="395288" y="1125538"/>
          <a:ext cx="19589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6" r:id="rId17" imgW="1271160" imgH="247680" progId="Equation.3">
                  <p:embed/>
                </p:oleObj>
              </mc:Choice>
              <mc:Fallback>
                <p:oleObj r:id="rId17" imgW="1271160" imgH="247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8"/>
                        <a:ext cx="19589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2339975" y="1125538"/>
          <a:ext cx="1368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7" r:id="rId19" imgW="843840" imgH="270000" progId="Equation.3">
                  <p:embed/>
                </p:oleObj>
              </mc:Choice>
              <mc:Fallback>
                <p:oleObj r:id="rId19" imgW="843840" imgH="270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125538"/>
                        <a:ext cx="13684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17"/>
          <p:cNvGraphicFramePr>
            <a:graphicFrameLocks noChangeAspect="1"/>
          </p:cNvGraphicFramePr>
          <p:nvPr/>
        </p:nvGraphicFramePr>
        <p:xfrm>
          <a:off x="4067175" y="1125538"/>
          <a:ext cx="10080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8" r:id="rId21" imgW="697680" imgH="270000" progId="Equation.3">
                  <p:embed/>
                </p:oleObj>
              </mc:Choice>
              <mc:Fallback>
                <p:oleObj r:id="rId21" imgW="697680" imgH="270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125538"/>
                        <a:ext cx="10080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18"/>
          <p:cNvGraphicFramePr>
            <a:graphicFrameLocks noChangeAspect="1"/>
          </p:cNvGraphicFramePr>
          <p:nvPr/>
        </p:nvGraphicFramePr>
        <p:xfrm>
          <a:off x="5651500" y="1052513"/>
          <a:ext cx="10525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9" r:id="rId23" imgW="933840" imgH="618840" progId="Equation.3">
                  <p:embed/>
                </p:oleObj>
              </mc:Choice>
              <mc:Fallback>
                <p:oleObj r:id="rId23" imgW="933840" imgH="618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052513"/>
                        <a:ext cx="10525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19"/>
          <p:cNvGraphicFramePr>
            <a:graphicFrameLocks noChangeAspect="1"/>
          </p:cNvGraphicFramePr>
          <p:nvPr/>
        </p:nvGraphicFramePr>
        <p:xfrm>
          <a:off x="6605588" y="5805488"/>
          <a:ext cx="25384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0" r:id="rId25" imgW="2126160" imgH="562680" progId="Equation.3">
                  <p:embed/>
                </p:oleObj>
              </mc:Choice>
              <mc:Fallback>
                <p:oleObj r:id="rId25" imgW="2126160" imgH="562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8" y="5805488"/>
                        <a:ext cx="25384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0" name="Rectangle 34"/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446" grpId="0" autoUpdateAnimBg="0"/>
      <p:bldP spid="61448" grpId="0" autoUpdateAnimBg="0"/>
      <p:bldP spid="61450" grpId="0" autoUpdateAnimBg="0"/>
      <p:bldP spid="6145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48D19E32-B091-482D-BD0D-A9C10B32EF29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7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62467" name="Rectangle 7"/>
          <p:cNvSpPr>
            <a:spLocks noChangeArrowheads="1"/>
          </p:cNvSpPr>
          <p:nvPr/>
        </p:nvSpPr>
        <p:spPr bwMode="auto">
          <a:xfrm>
            <a:off x="3132138" y="3933825"/>
            <a:ext cx="8096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解根：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827088" y="4365625"/>
          <a:ext cx="19796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0" r:id="rId3" imgW="1586160" imgH="641160" progId="Equation.3">
                  <p:embed/>
                </p:oleObj>
              </mc:Choice>
              <mc:Fallback>
                <p:oleObj r:id="rId3" imgW="1586160" imgH="641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19796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9"/>
          <p:cNvSpPr>
            <a:spLocks noChangeArrowheads="1"/>
          </p:cNvSpPr>
          <p:nvPr/>
        </p:nvSpPr>
        <p:spPr bwMode="auto">
          <a:xfrm>
            <a:off x="0" y="3789363"/>
            <a:ext cx="19431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待定系数</a:t>
            </a:r>
          </a:p>
        </p:txBody>
      </p:sp>
      <p:graphicFrame>
        <p:nvGraphicFramePr>
          <p:cNvPr id="62470" name="Object 10"/>
          <p:cNvGraphicFramePr>
            <a:graphicFrameLocks noChangeAspect="1"/>
          </p:cNvGraphicFramePr>
          <p:nvPr/>
        </p:nvGraphicFramePr>
        <p:xfrm>
          <a:off x="6629400" y="1676400"/>
          <a:ext cx="214312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1" r:id="rId5" imgW="2343477" imgH="3572374" progId="PBrush">
                  <p:embed/>
                </p:oleObj>
              </mc:Choice>
              <mc:Fallback>
                <p:oleObj r:id="rId5" imgW="2343477" imgH="3572374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676400"/>
                        <a:ext cx="2143125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0" y="1844675"/>
          <a:ext cx="48085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2" r:id="rId7" imgW="4072680" imgH="258840" progId="Equation.3">
                  <p:embed/>
                </p:oleObj>
              </mc:Choice>
              <mc:Fallback>
                <p:oleObj r:id="rId7" imgW="4072680" imgH="25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44675"/>
                        <a:ext cx="480853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4211638" y="4005263"/>
          <a:ext cx="11906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3" r:id="rId9" imgW="933840" imgH="630000" progId="Equation.3">
                  <p:embed/>
                </p:oleObj>
              </mc:Choice>
              <mc:Fallback>
                <p:oleObj r:id="rId9" imgW="933840" imgH="630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005263"/>
                        <a:ext cx="11906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1979613" y="5300663"/>
          <a:ext cx="2551112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4" r:id="rId11" imgW="2058840" imgH="956160" progId="Equation.3">
                  <p:embed/>
                </p:oleObj>
              </mc:Choice>
              <mc:Fallback>
                <p:oleObj r:id="rId11" imgW="2058840" imgH="956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00663"/>
                        <a:ext cx="2551112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395288" y="2420938"/>
          <a:ext cx="30527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5" r:id="rId13" imgW="2182680" imgH="258840" progId="Equation.3">
                  <p:embed/>
                </p:oleObj>
              </mc:Choice>
              <mc:Fallback>
                <p:oleObj r:id="rId13" imgW="2182680" imgH="25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20938"/>
                        <a:ext cx="30527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395288" y="2997200"/>
          <a:ext cx="30749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6" r:id="rId15" imgW="2576160" imgH="270000" progId="Equation.3">
                  <p:embed/>
                </p:oleObj>
              </mc:Choice>
              <mc:Fallback>
                <p:oleObj r:id="rId15" imgW="2576160" imgH="270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97200"/>
                        <a:ext cx="30749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3563938" y="2349500"/>
          <a:ext cx="31988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7" r:id="rId17" imgW="2688840" imgH="270000" progId="Equation.3">
                  <p:embed/>
                </p:oleObj>
              </mc:Choice>
              <mc:Fallback>
                <p:oleObj r:id="rId17" imgW="2688840" imgH="270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349500"/>
                        <a:ext cx="31988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26"/>
          <p:cNvGraphicFramePr>
            <a:graphicFrameLocks noChangeAspect="1"/>
          </p:cNvGraphicFramePr>
          <p:nvPr/>
        </p:nvGraphicFramePr>
        <p:xfrm>
          <a:off x="6588125" y="5348288"/>
          <a:ext cx="2314575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8" r:id="rId19" imgW="2542857" imgH="1657581" progId="PBrush">
                  <p:embed/>
                </p:oleObj>
              </mc:Choice>
              <mc:Fallback>
                <p:oleObj r:id="rId19" imgW="2542857" imgH="1657581" progId="PBrush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348288"/>
                        <a:ext cx="2314575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323850" y="1125538"/>
          <a:ext cx="2517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9" r:id="rId21" imgW="2103840" imgH="326160" progId="Equation.3">
                  <p:embed/>
                </p:oleObj>
              </mc:Choice>
              <mc:Fallback>
                <p:oleObj r:id="rId21" imgW="2103840" imgH="326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5538"/>
                        <a:ext cx="25177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3276600" y="1125538"/>
          <a:ext cx="27035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0" r:id="rId23" imgW="2261160" imgH="371160" progId="Equation.3">
                  <p:embed/>
                </p:oleObj>
              </mc:Choice>
              <mc:Fallback>
                <p:oleObj r:id="rId23" imgW="2261160" imgH="371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25538"/>
                        <a:ext cx="27035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Rectangle 30"/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35E01077-50C5-4DC4-81F5-875579A902F2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8</a:t>
            </a:fld>
            <a:endParaRPr 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0" y="1700213"/>
          <a:ext cx="24955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4" r:id="rId3" imgW="2126160" imgH="258840" progId="Equation.3">
                  <p:embed/>
                </p:oleObj>
              </mc:Choice>
              <mc:Fallback>
                <p:oleObj r:id="rId3" imgW="2126160" imgH="258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00213"/>
                        <a:ext cx="24955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5734050" y="1557338"/>
          <a:ext cx="2651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5" r:id="rId5" imgW="165848" imgH="204048" progId="Equation.3">
                  <p:embed/>
                </p:oleObj>
              </mc:Choice>
              <mc:Fallback>
                <p:oleObj r:id="rId5" imgW="165848" imgH="2040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1557338"/>
                        <a:ext cx="2651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4495800" y="5837238"/>
            <a:ext cx="8096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解根：</a:t>
            </a:r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250825" y="5445125"/>
            <a:ext cx="1219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试根</a:t>
            </a: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0" y="1052513"/>
            <a:ext cx="51435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⑶ 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当 </a:t>
            </a:r>
            <a:r>
              <a:rPr lang="en-US" sz="2400" b="1">
                <a:solidFill>
                  <a:srgbClr val="000099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sz="2400" b="1" baseline="-20000">
                <a:solidFill>
                  <a:srgbClr val="000099"/>
                </a:solidFill>
                <a:latin typeface="Symbol" panose="05050102010706020507" pitchFamily="18" charset="2"/>
                <a:ea typeface="楷体_GB2312" pitchFamily="49" charset="-122"/>
              </a:rPr>
              <a:t>3</a:t>
            </a:r>
            <a:r>
              <a:rPr 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=-5 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sz="2400" b="1">
                <a:solidFill>
                  <a:srgbClr val="000099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sz="2400" b="1" baseline="-20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baseline="-20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sz="2400" b="1" baseline="-20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？相应 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K=?</a:t>
            </a:r>
          </a:p>
        </p:txBody>
      </p:sp>
      <p:sp>
        <p:nvSpPr>
          <p:cNvPr id="63496" name="Rectangle 7"/>
          <p:cNvSpPr>
            <a:spLocks noChangeArrowheads="1"/>
          </p:cNvSpPr>
          <p:nvPr/>
        </p:nvSpPr>
        <p:spPr bwMode="auto">
          <a:xfrm>
            <a:off x="0" y="3933825"/>
            <a:ext cx="6400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⑷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sz="2400" b="1" baseline="46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=4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 求</a:t>
            </a:r>
            <a:r>
              <a:rPr lang="en-US" sz="2400" b="1">
                <a:solidFill>
                  <a:srgbClr val="000099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sz="2400" b="1" baseline="-20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1, 2, 3 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并估算系统动态指标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,t</a:t>
            </a:r>
            <a:r>
              <a:rPr lang="en-US" sz="2400" b="1" baseline="-25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1187450" y="5805488"/>
          <a:ext cx="308451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6" r:id="rId7" imgW="2531160" imgH="517680" progId="Equation.3">
                  <p:embed/>
                </p:oleObj>
              </mc:Choice>
              <mc:Fallback>
                <p:oleObj r:id="rId7" imgW="2531160" imgH="517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805488"/>
                        <a:ext cx="3084513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5172075" y="5721350"/>
          <a:ext cx="24574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7" r:id="rId9" imgW="2025000" imgH="618840" progId="Equation.3">
                  <p:embed/>
                </p:oleObj>
              </mc:Choice>
              <mc:Fallback>
                <p:oleObj r:id="rId9" imgW="2025000" imgH="61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5721350"/>
                        <a:ext cx="24574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611188" y="2205038"/>
          <a:ext cx="20558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8" r:id="rId11" imgW="1687680" imgH="258840" progId="Equation.3">
                  <p:embed/>
                </p:oleObj>
              </mc:Choice>
              <mc:Fallback>
                <p:oleObj r:id="rId11" imgW="1687680" imgH="25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5038"/>
                        <a:ext cx="205581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468313" y="2708275"/>
          <a:ext cx="20970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99" r:id="rId13" imgW="1732680" imgH="258840" progId="Equation.3">
                  <p:embed/>
                </p:oleObj>
              </mc:Choice>
              <mc:Fallback>
                <p:oleObj r:id="rId13" imgW="1732680" imgH="25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08275"/>
                        <a:ext cx="20970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725488" y="3716338"/>
          <a:ext cx="24907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0" r:id="rId15" imgW="2058840" imgH="258840" progId="Equation.3">
                  <p:embed/>
                </p:oleObj>
              </mc:Choice>
              <mc:Fallback>
                <p:oleObj r:id="rId15" imgW="2058840" imgH="25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3716338"/>
                        <a:ext cx="24907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5219700" y="2133600"/>
          <a:ext cx="838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1" r:id="rId17" imgW="521469" imgH="203694" progId="Equation.3">
                  <p:embed/>
                </p:oleObj>
              </mc:Choice>
              <mc:Fallback>
                <p:oleObj r:id="rId17" imgW="521469" imgH="20369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133600"/>
                        <a:ext cx="838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5727700" y="2495550"/>
          <a:ext cx="7556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2" r:id="rId19" imgW="470830" imgH="203782" progId="Equation.3">
                  <p:embed/>
                </p:oleObj>
              </mc:Choice>
              <mc:Fallback>
                <p:oleObj r:id="rId19" imgW="470830" imgH="20378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2495550"/>
                        <a:ext cx="7556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5724525" y="2797175"/>
          <a:ext cx="7556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3" r:id="rId21" imgW="470830" imgH="203782" progId="Equation.3">
                  <p:embed/>
                </p:oleObj>
              </mc:Choice>
              <mc:Fallback>
                <p:oleObj r:id="rId21" imgW="470830" imgH="20378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797175"/>
                        <a:ext cx="7556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6149975" y="3067050"/>
          <a:ext cx="8159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4" r:id="rId23" imgW="508758" imgH="203694" progId="Equation.3">
                  <p:embed/>
                </p:oleObj>
              </mc:Choice>
              <mc:Fallback>
                <p:oleObj r:id="rId23" imgW="508758" imgH="20369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9975" y="3067050"/>
                        <a:ext cx="81597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6" name="Object 18"/>
          <p:cNvGraphicFramePr>
            <a:graphicFrameLocks noChangeAspect="1"/>
          </p:cNvGraphicFramePr>
          <p:nvPr/>
        </p:nvGraphicFramePr>
        <p:xfrm>
          <a:off x="6151563" y="3359150"/>
          <a:ext cx="7762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5" r:id="rId25" imgW="483336" imgH="178271" progId="Equation.3">
                  <p:embed/>
                </p:oleObj>
              </mc:Choice>
              <mc:Fallback>
                <p:oleObj r:id="rId25" imgW="483336" imgH="17827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3359150"/>
                        <a:ext cx="7762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7" name="Object 19"/>
          <p:cNvGraphicFramePr>
            <a:graphicFrameLocks noChangeAspect="1"/>
          </p:cNvGraphicFramePr>
          <p:nvPr/>
        </p:nvGraphicFramePr>
        <p:xfrm>
          <a:off x="6107113" y="1622425"/>
          <a:ext cx="401637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6" r:id="rId27" imgW="229514" imgH="153115" progId="Equation.3">
                  <p:embed/>
                </p:oleObj>
              </mc:Choice>
              <mc:Fallback>
                <p:oleObj r:id="rId27" imgW="229514" imgH="15311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1622425"/>
                        <a:ext cx="401637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8" name="Object 20"/>
          <p:cNvGraphicFramePr>
            <a:graphicFrameLocks noChangeAspect="1"/>
          </p:cNvGraphicFramePr>
          <p:nvPr/>
        </p:nvGraphicFramePr>
        <p:xfrm>
          <a:off x="6559550" y="1609725"/>
          <a:ext cx="35718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7" r:id="rId29" imgW="242037" imgH="178426" progId="Equation.3">
                  <p:embed/>
                </p:oleObj>
              </mc:Choice>
              <mc:Fallback>
                <p:oleObj r:id="rId29" imgW="242037" imgH="17842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1609725"/>
                        <a:ext cx="35718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9" name="Group 20"/>
          <p:cNvGrpSpPr>
            <a:grpSpLocks/>
          </p:cNvGrpSpPr>
          <p:nvPr/>
        </p:nvGrpSpPr>
        <p:grpSpPr bwMode="auto">
          <a:xfrm>
            <a:off x="4500563" y="1851025"/>
            <a:ext cx="2514600" cy="369888"/>
            <a:chOff x="0" y="0"/>
            <a:chExt cx="1584" cy="233"/>
          </a:xfrm>
        </p:grpSpPr>
        <p:graphicFrame>
          <p:nvGraphicFramePr>
            <p:cNvPr id="63510" name="Object 22"/>
            <p:cNvGraphicFramePr>
              <a:graphicFrameLocks noChangeAspect="1"/>
            </p:cNvGraphicFramePr>
            <p:nvPr/>
          </p:nvGraphicFramePr>
          <p:xfrm>
            <a:off x="0" y="0"/>
            <a:ext cx="158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08" r:id="rId31" imgW="1563095" imgH="229016" progId="Equation.3">
                    <p:embed/>
                  </p:oleObj>
                </mc:Choice>
                <mc:Fallback>
                  <p:oleObj r:id="rId31" imgW="1563095" imgH="22901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8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1" name="Line 22"/>
            <p:cNvSpPr>
              <a:spLocks noChangeShapeType="1"/>
            </p:cNvSpPr>
            <p:nvPr/>
          </p:nvSpPr>
          <p:spPr bwMode="auto">
            <a:xfrm flipV="1">
              <a:off x="384" y="0"/>
              <a:ext cx="48" cy="192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Line 23"/>
            <p:cNvSpPr>
              <a:spLocks noChangeShapeType="1"/>
            </p:cNvSpPr>
            <p:nvPr/>
          </p:nvSpPr>
          <p:spPr bwMode="auto">
            <a:xfrm>
              <a:off x="432" y="0"/>
              <a:ext cx="115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513" name="Line 24"/>
          <p:cNvSpPr>
            <a:spLocks noChangeShapeType="1"/>
          </p:cNvSpPr>
          <p:nvPr/>
        </p:nvSpPr>
        <p:spPr bwMode="auto">
          <a:xfrm>
            <a:off x="5111750" y="2495550"/>
            <a:ext cx="198120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4" name="Line 25"/>
          <p:cNvSpPr>
            <a:spLocks noChangeShapeType="1"/>
          </p:cNvSpPr>
          <p:nvPr/>
        </p:nvSpPr>
        <p:spPr bwMode="auto">
          <a:xfrm>
            <a:off x="5721350" y="3105150"/>
            <a:ext cx="129540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5" name="Line 26"/>
          <p:cNvSpPr>
            <a:spLocks noChangeShapeType="1"/>
          </p:cNvSpPr>
          <p:nvPr/>
        </p:nvSpPr>
        <p:spPr bwMode="auto">
          <a:xfrm>
            <a:off x="6146800" y="3625850"/>
            <a:ext cx="838200" cy="0"/>
          </a:xfrm>
          <a:prstGeom prst="line">
            <a:avLst/>
          </a:pr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6678613" y="3625850"/>
          <a:ext cx="2047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9" r:id="rId33" imgW="127538" imgH="178426" progId="Equation.3">
                  <p:embed/>
                </p:oleObj>
              </mc:Choice>
              <mc:Fallback>
                <p:oleObj r:id="rId33" imgW="127538" imgH="17842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3625850"/>
                        <a:ext cx="2047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7" name="Object 29"/>
          <p:cNvGraphicFramePr>
            <a:graphicFrameLocks noChangeAspect="1"/>
          </p:cNvGraphicFramePr>
          <p:nvPr/>
        </p:nvGraphicFramePr>
        <p:xfrm>
          <a:off x="4419600" y="3436938"/>
          <a:ext cx="13477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0" r:id="rId35" imgW="839245" imgH="229116" progId="Equation.3">
                  <p:embed/>
                </p:oleObj>
              </mc:Choice>
              <mc:Fallback>
                <p:oleObj r:id="rId35" imgW="839245" imgH="22911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36938"/>
                        <a:ext cx="13477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765175" y="3357563"/>
          <a:ext cx="8048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1" r:id="rId37" imgW="663840" imgH="213840" progId="Equation.3">
                  <p:embed/>
                </p:oleObj>
              </mc:Choice>
              <mc:Fallback>
                <p:oleObj r:id="rId37" imgW="663840" imgH="2138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3357563"/>
                        <a:ext cx="8048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Object 31"/>
          <p:cNvGraphicFramePr>
            <a:graphicFrameLocks noChangeAspect="1"/>
          </p:cNvGraphicFramePr>
          <p:nvPr/>
        </p:nvGraphicFramePr>
        <p:xfrm>
          <a:off x="2051050" y="4941888"/>
          <a:ext cx="26622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2" r:id="rId39" imgW="2227680" imgH="292680" progId="Equation.3">
                  <p:embed/>
                </p:oleObj>
              </mc:Choice>
              <mc:Fallback>
                <p:oleObj r:id="rId39" imgW="2227680" imgH="292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41888"/>
                        <a:ext cx="26622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0" name="Object 32"/>
          <p:cNvGraphicFramePr>
            <a:graphicFrameLocks noChangeAspect="1"/>
          </p:cNvGraphicFramePr>
          <p:nvPr/>
        </p:nvGraphicFramePr>
        <p:xfrm>
          <a:off x="2339975" y="5373688"/>
          <a:ext cx="12588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3" r:id="rId41" imgW="1012680" imgH="258840" progId="Equation.3">
                  <p:embed/>
                </p:oleObj>
              </mc:Choice>
              <mc:Fallback>
                <p:oleObj r:id="rId41" imgW="1012680" imgH="2588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73688"/>
                        <a:ext cx="12588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1" name="Rectangle 32"/>
          <p:cNvSpPr>
            <a:spLocks noChangeArrowheads="1"/>
          </p:cNvSpPr>
          <p:nvPr/>
        </p:nvSpPr>
        <p:spPr bwMode="auto">
          <a:xfrm>
            <a:off x="827088" y="5013325"/>
            <a:ext cx="4572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1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63522" name="Object 33"/>
          <p:cNvGraphicFramePr>
            <a:graphicFrameLocks noChangeAspect="1"/>
          </p:cNvGraphicFramePr>
          <p:nvPr/>
        </p:nvGraphicFramePr>
        <p:xfrm>
          <a:off x="6011863" y="3284538"/>
          <a:ext cx="297656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4" r:id="rId43" imgW="2647619" imgH="2914286" progId="PBrush">
                  <p:embed/>
                </p:oleObj>
              </mc:Choice>
              <mc:Fallback>
                <p:oleObj r:id="rId43" imgW="2647619" imgH="2914286" progId="PBrush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284538"/>
                        <a:ext cx="297656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3" name="Object 35"/>
          <p:cNvGraphicFramePr>
            <a:graphicFrameLocks noChangeAspect="1"/>
          </p:cNvGraphicFramePr>
          <p:nvPr/>
        </p:nvGraphicFramePr>
        <p:xfrm>
          <a:off x="2124075" y="6519863"/>
          <a:ext cx="23034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5" r:id="rId45" imgW="1867680" imgH="213840" progId="Equation.3">
                  <p:embed/>
                </p:oleObj>
              </mc:Choice>
              <mc:Fallback>
                <p:oleObj r:id="rId45" imgW="1867680" imgH="2138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6519863"/>
                        <a:ext cx="2303463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4" name="Object 36"/>
          <p:cNvGraphicFramePr>
            <a:graphicFrameLocks noChangeAspect="1"/>
          </p:cNvGraphicFramePr>
          <p:nvPr/>
        </p:nvGraphicFramePr>
        <p:xfrm>
          <a:off x="6934200" y="981075"/>
          <a:ext cx="22098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6" r:id="rId47" imgW="2542857" imgH="1657581" progId="PBrush">
                  <p:embed/>
                </p:oleObj>
              </mc:Choice>
              <mc:Fallback>
                <p:oleObj r:id="rId47" imgW="2542857" imgH="1657581" progId="PBrush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981075"/>
                        <a:ext cx="220980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5" name="Rectangle 39"/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pic>
        <p:nvPicPr>
          <p:cNvPr id="63526" name="Picture 44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151313"/>
            <a:ext cx="1841500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  <p:bldP spid="63495" grpId="0" autoUpdateAnimBg="0"/>
      <p:bldP spid="63496" grpId="0" autoUpdateAnimBg="0"/>
      <p:bldP spid="63513" grpId="0" animBg="1"/>
      <p:bldP spid="63514" grpId="0" animBg="1"/>
      <p:bldP spid="63515" grpId="0" animBg="1"/>
      <p:bldP spid="635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22BB74CB-3459-4B79-B808-88F02A74A908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9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0" y="2276475"/>
            <a:ext cx="30353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视 </a:t>
            </a:r>
            <a:r>
              <a:rPr 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sz="2400" b="1" baseline="-25000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1,2 </a:t>
            </a:r>
            <a:r>
              <a:rPr lang="zh-CN" altLang="en-US" sz="2400" b="1">
                <a:solidFill>
                  <a:schemeClr val="bg2"/>
                </a:solidFill>
                <a:latin typeface="Symbol" panose="05050102010706020507" pitchFamily="18" charset="2"/>
                <a:ea typeface="楷体_GB2312" pitchFamily="49" charset="-122"/>
              </a:rPr>
              <a:t>为主导极点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0" y="1196975"/>
            <a:ext cx="71643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⑷ 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当 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sz="2400" b="1" baseline="460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时， 求</a:t>
            </a:r>
            <a:r>
              <a:rPr lang="en-US" sz="2400" b="1">
                <a:solidFill>
                  <a:srgbClr val="000099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sz="2400" b="1" baseline="-20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1, 2, 3  </a:t>
            </a:r>
            <a:r>
              <a:rPr lang="zh-CN" alt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并估算系统动态指标</a:t>
            </a:r>
            <a:r>
              <a:rPr 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,t</a:t>
            </a:r>
            <a:r>
              <a:rPr lang="en-US" sz="2400" b="1" baseline="-2500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s</a:t>
            </a:r>
            <a:r>
              <a:rPr lang="en-US" sz="24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3059113" y="1916113"/>
          <a:ext cx="23971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8" r:id="rId3" imgW="1968840" imgH="933840" progId="Equation.3">
                  <p:embed/>
                </p:oleObj>
              </mc:Choice>
              <mc:Fallback>
                <p:oleObj r:id="rId3" imgW="1968840" imgH="933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16113"/>
                        <a:ext cx="23971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5"/>
          <p:cNvGraphicFramePr>
            <a:graphicFrameLocks noChangeAspect="1"/>
          </p:cNvGraphicFramePr>
          <p:nvPr/>
        </p:nvGraphicFramePr>
        <p:xfrm>
          <a:off x="5562600" y="2057400"/>
          <a:ext cx="2976563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9" r:id="rId5" imgW="2647619" imgH="2914286" progId="PBrush">
                  <p:embed/>
                </p:oleObj>
              </mc:Choice>
              <mc:Fallback>
                <p:oleObj r:id="rId5" imgW="2647619" imgH="2914286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57400"/>
                        <a:ext cx="2976563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6"/>
          <p:cNvGraphicFramePr>
            <a:graphicFrameLocks noChangeAspect="1"/>
          </p:cNvGraphicFramePr>
          <p:nvPr/>
        </p:nvGraphicFramePr>
        <p:xfrm>
          <a:off x="6070600" y="3073400"/>
          <a:ext cx="15240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0" r:id="rId7" imgW="1380952" imgH="1057423" progId="PBrush">
                  <p:embed/>
                </p:oleObj>
              </mc:Choice>
              <mc:Fallback>
                <p:oleObj r:id="rId7" imgW="1380952" imgH="1057423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073400"/>
                        <a:ext cx="15240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0" y="3068638"/>
          <a:ext cx="490696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1" r:id="rId9" imgW="4308840" imgH="1147680" progId="Equation.3">
                  <p:embed/>
                </p:oleObj>
              </mc:Choice>
              <mc:Fallback>
                <p:oleObj r:id="rId9" imgW="4308840" imgH="1147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8638"/>
                        <a:ext cx="4906963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695127"/>
              </p:ext>
            </p:extLst>
          </p:nvPr>
        </p:nvGraphicFramePr>
        <p:xfrm>
          <a:off x="628917" y="4653136"/>
          <a:ext cx="3439027" cy="739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2" name="Equation" r:id="rId11" imgW="2158920" imgH="419040" progId="Equation.DSMT4">
                  <p:embed/>
                </p:oleObj>
              </mc:Choice>
              <mc:Fallback>
                <p:oleObj name="Equation" r:id="rId11" imgW="215892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17" y="4653136"/>
                        <a:ext cx="3439027" cy="739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163348"/>
              </p:ext>
            </p:extLst>
          </p:nvPr>
        </p:nvGraphicFramePr>
        <p:xfrm>
          <a:off x="4211960" y="4736628"/>
          <a:ext cx="22812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3" r:id="rId13" imgW="1901160" imgH="483840" progId="Equation.3">
                  <p:embed/>
                </p:oleObj>
              </mc:Choice>
              <mc:Fallback>
                <p:oleObj r:id="rId13" imgW="1901160" imgH="483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736628"/>
                        <a:ext cx="22812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600075" y="5734050"/>
          <a:ext cx="32734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4" r:id="rId15" imgW="2711160" imgH="641160" progId="Equation.3">
                  <p:embed/>
                </p:oleObj>
              </mc:Choice>
              <mc:Fallback>
                <p:oleObj r:id="rId15" imgW="2711160" imgH="641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5734050"/>
                        <a:ext cx="32734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3"/>
          <p:cNvGraphicFramePr>
            <a:graphicFrameLocks noChangeAspect="1"/>
          </p:cNvGraphicFramePr>
          <p:nvPr/>
        </p:nvGraphicFramePr>
        <p:xfrm>
          <a:off x="6732588" y="5432425"/>
          <a:ext cx="21875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5" r:id="rId17" imgW="2542857" imgH="1657581" progId="PBrush">
                  <p:embed/>
                </p:oleObj>
              </mc:Choice>
              <mc:Fallback>
                <p:oleObj r:id="rId17" imgW="2542857" imgH="1657581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432425"/>
                        <a:ext cx="218757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4"/>
          <p:cNvGraphicFramePr>
            <a:graphicFrameLocks noChangeAspect="1"/>
          </p:cNvGraphicFramePr>
          <p:nvPr/>
        </p:nvGraphicFramePr>
        <p:xfrm>
          <a:off x="6280150" y="3614738"/>
          <a:ext cx="2190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6" r:id="rId19" imgW="219222" imgH="219222" progId="PBrush">
                  <p:embed/>
                </p:oleObj>
              </mc:Choice>
              <mc:Fallback>
                <p:oleObj r:id="rId19" imgW="219222" imgH="219222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3614738"/>
                        <a:ext cx="219075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Rectangle 17"/>
          <p:cNvSpPr>
            <a:spLocks noChangeArrowheads="1"/>
          </p:cNvSpPr>
          <p:nvPr/>
        </p:nvSpPr>
        <p:spPr bwMode="auto">
          <a:xfrm>
            <a:off x="395288" y="404813"/>
            <a:ext cx="8064500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4.4 </a:t>
            </a:r>
            <a:r>
              <a:rPr lang="zh-CN" altLang="en-US" sz="36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利用根轨迹法进行分析和设计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万彬模板">
  <a:themeElements>
    <a:clrScheme name="2_万彬模板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万彬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万彬模板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万彬模板</Template>
  <TotalTime>454</TotalTime>
  <Pages>0</Pages>
  <Words>1124</Words>
  <Characters>0</Characters>
  <Application>Microsoft Office PowerPoint</Application>
  <DocSecurity>0</DocSecurity>
  <PresentationFormat>全屏显示(4:3)</PresentationFormat>
  <Lines>0</Lines>
  <Paragraphs>165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黑体</vt:lpstr>
      <vt:lpstr>华文新魏</vt:lpstr>
      <vt:lpstr>楷体_GB2312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自定义设计方案</vt:lpstr>
      <vt:lpstr>2_万彬模板</vt:lpstr>
      <vt:lpstr>Equation.3</vt:lpstr>
      <vt:lpstr>MathType 7.0 Equation</vt:lpstr>
      <vt:lpstr>4.4 利用根轨迹法进行分析和设计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根轨迹法的基本概念 </vt:lpstr>
      <vt:lpstr>绘制根轨迹法则小结(180°和0°）</vt:lpstr>
      <vt:lpstr>Matlab</vt:lpstr>
      <vt:lpstr>作业</vt:lpstr>
      <vt:lpstr>PowerPoint 演示文稿</vt:lpstr>
    </vt:vector>
  </TitlesOfParts>
  <Manager/>
  <Company>Sony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高高空多功能无人 飞行平台飞控系统</dc:title>
  <dc:subject/>
  <dc:creator>吴成富</dc:creator>
  <cp:keywords/>
  <dc:description/>
  <cp:lastModifiedBy>Administrator</cp:lastModifiedBy>
  <cp:revision>645</cp:revision>
  <cp:lastPrinted>2014-11-18T15:01:14Z</cp:lastPrinted>
  <dcterms:created xsi:type="dcterms:W3CDTF">2002-07-26T15:13:13Z</dcterms:created>
  <dcterms:modified xsi:type="dcterms:W3CDTF">2022-10-21T03:40:12Z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2052-9.1.0.4715</vt:lpwstr>
  </property>
</Properties>
</file>