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4"/>
  </p:notesMasterIdLst>
  <p:handoutMasterIdLst>
    <p:handoutMasterId r:id="rId25"/>
  </p:handoutMasterIdLst>
  <p:sldIdLst>
    <p:sldId id="495" r:id="rId2"/>
    <p:sldId id="564" r:id="rId3"/>
    <p:sldId id="523" r:id="rId4"/>
    <p:sldId id="496" r:id="rId5"/>
    <p:sldId id="257" r:id="rId6"/>
    <p:sldId id="454" r:id="rId7"/>
    <p:sldId id="565" r:id="rId8"/>
    <p:sldId id="457" r:id="rId9"/>
    <p:sldId id="447" r:id="rId10"/>
    <p:sldId id="449" r:id="rId11"/>
    <p:sldId id="491" r:id="rId12"/>
    <p:sldId id="510" r:id="rId13"/>
    <p:sldId id="273" r:id="rId14"/>
    <p:sldId id="502" r:id="rId15"/>
    <p:sldId id="503" r:id="rId16"/>
    <p:sldId id="505" r:id="rId17"/>
    <p:sldId id="506" r:id="rId18"/>
    <p:sldId id="511" r:id="rId19"/>
    <p:sldId id="512" r:id="rId20"/>
    <p:sldId id="445" r:id="rId21"/>
    <p:sldId id="513" r:id="rId22"/>
    <p:sldId id="500" r:id="rId23"/>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a:srgbClr val="FF6699"/>
    <a:srgbClr val="993366"/>
    <a:srgbClr val="CCCCFF"/>
    <a:srgbClr val="CCFFFF"/>
    <a:srgbClr val="9966FF"/>
    <a:srgbClr val="FF00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5090" autoAdjust="0"/>
  </p:normalViewPr>
  <p:slideViewPr>
    <p:cSldViewPr>
      <p:cViewPr varScale="1">
        <p:scale>
          <a:sx n="73" d="100"/>
          <a:sy n="73" d="100"/>
        </p:scale>
        <p:origin x="1152" y="72"/>
      </p:cViewPr>
      <p:guideLst>
        <p:guide orient="horz"/>
        <p:guide pos="576"/>
      </p:guideLst>
    </p:cSldViewPr>
  </p:slideViewPr>
  <p:outlineViewPr>
    <p:cViewPr>
      <p:scale>
        <a:sx n="33" d="100"/>
        <a:sy n="33" d="100"/>
      </p:scale>
      <p:origin x="0" y="-9100"/>
    </p:cViewPr>
  </p:outlineViewPr>
  <p:notesTextViewPr>
    <p:cViewPr>
      <p:scale>
        <a:sx n="100" d="100"/>
        <a:sy n="100" d="100"/>
      </p:scale>
      <p:origin x="0" y="0"/>
    </p:cViewPr>
  </p:notesTextViewPr>
  <p:sorterViewPr>
    <p:cViewPr>
      <p:scale>
        <a:sx n="66" d="100"/>
        <a:sy n="66" d="100"/>
      </p:scale>
      <p:origin x="0" y="124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png"/><Relationship Id="rId11" Type="http://schemas.openxmlformats.org/officeDocument/2006/relationships/image" Target="../media/image26.wmf"/><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30.wmf"/><Relationship Id="rId7" Type="http://schemas.openxmlformats.org/officeDocument/2006/relationships/image" Target="../media/image34.wmf"/><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29.wmf"/><Relationship Id="rId16" Type="http://schemas.openxmlformats.org/officeDocument/2006/relationships/image" Target="../media/image22.png"/><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png"/><Relationship Id="rId5" Type="http://schemas.openxmlformats.org/officeDocument/2006/relationships/image" Target="../media/image32.wmf"/><Relationship Id="rId15" Type="http://schemas.openxmlformats.org/officeDocument/2006/relationships/image" Target="../media/image21.png"/><Relationship Id="rId10" Type="http://schemas.openxmlformats.org/officeDocument/2006/relationships/image" Target="../media/image37.png"/><Relationship Id="rId19" Type="http://schemas.openxmlformats.org/officeDocument/2006/relationships/image" Target="../media/image25.png"/><Relationship Id="rId4" Type="http://schemas.openxmlformats.org/officeDocument/2006/relationships/image" Target="../media/image31.wmf"/><Relationship Id="rId9" Type="http://schemas.openxmlformats.org/officeDocument/2006/relationships/image" Target="../media/image36.wmf"/><Relationship Id="rId14"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38.png"/><Relationship Id="rId2" Type="http://schemas.openxmlformats.org/officeDocument/2006/relationships/image" Target="../media/image19.png"/><Relationship Id="rId1" Type="http://schemas.openxmlformats.org/officeDocument/2006/relationships/image" Target="../media/image18.png"/><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40.wmf"/><Relationship Id="rId4" Type="http://schemas.openxmlformats.org/officeDocument/2006/relationships/image" Target="../media/image21.png"/><Relationship Id="rId9" Type="http://schemas.openxmlformats.org/officeDocument/2006/relationships/image" Target="../media/image39.png"/></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wmf"/><Relationship Id="rId3" Type="http://schemas.openxmlformats.org/officeDocument/2006/relationships/image" Target="../media/image43.wmf"/><Relationship Id="rId7" Type="http://schemas.openxmlformats.org/officeDocument/2006/relationships/image" Target="../media/image47.png"/><Relationship Id="rId12" Type="http://schemas.openxmlformats.org/officeDocument/2006/relationships/image" Target="../media/image52.wmf"/><Relationship Id="rId2" Type="http://schemas.openxmlformats.org/officeDocument/2006/relationships/image" Target="../media/image42.wmf"/><Relationship Id="rId16" Type="http://schemas.openxmlformats.org/officeDocument/2006/relationships/image" Target="../media/image56.wmf"/><Relationship Id="rId1" Type="http://schemas.openxmlformats.org/officeDocument/2006/relationships/image" Target="../media/image41.wmf"/><Relationship Id="rId6" Type="http://schemas.openxmlformats.org/officeDocument/2006/relationships/image" Target="../media/image46.png"/><Relationship Id="rId11" Type="http://schemas.openxmlformats.org/officeDocument/2006/relationships/image" Target="../media/image51.wmf"/><Relationship Id="rId5" Type="http://schemas.openxmlformats.org/officeDocument/2006/relationships/image" Target="../media/image45.png"/><Relationship Id="rId15" Type="http://schemas.openxmlformats.org/officeDocument/2006/relationships/image" Target="../media/image55.wmf"/><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image" Target="../media/image57.wmf"/><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png"/><Relationship Id="rId10" Type="http://schemas.openxmlformats.org/officeDocument/2006/relationships/image" Target="../media/image70.wmf"/><Relationship Id="rId4" Type="http://schemas.openxmlformats.org/officeDocument/2006/relationships/image" Target="../media/image64.wmf"/><Relationship Id="rId9" Type="http://schemas.openxmlformats.org/officeDocument/2006/relationships/image" Target="../media/image6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73.png"/><Relationship Id="rId7" Type="http://schemas.openxmlformats.org/officeDocument/2006/relationships/image" Target="../media/image77.e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hangingPunct="1">
              <a:defRPr sz="1300">
                <a:latin typeface="Arial" charset="0"/>
              </a:defRPr>
            </a:lvl1pPr>
          </a:lstStyle>
          <a:p>
            <a:pPr>
              <a:defRPr/>
            </a:pPr>
            <a:fld id="{5CF69396-D0FE-4DE2-809B-673BE52679BC}" type="datetimeFigureOut">
              <a:rPr lang="zh-CN" altLang="en-US"/>
              <a:pPr>
                <a:defRPr/>
              </a:pPr>
              <a:t>2022/11/15 Tuesday</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smtClean="0"/>
            </a:lvl1pPr>
          </a:lstStyle>
          <a:p>
            <a:pPr>
              <a:defRPr/>
            </a:pPr>
            <a:fld id="{DCDC0DE5-CFE0-4467-9E6F-F490E962B42E}" type="slidenum">
              <a:rPr lang="zh-CN" altLang="en-US"/>
              <a:pPr>
                <a:defRPr/>
              </a:pPr>
              <a:t>‹#›</a:t>
            </a:fld>
            <a:endParaRPr lang="zh-CN" altLang="en-US"/>
          </a:p>
        </p:txBody>
      </p:sp>
    </p:spTree>
    <p:extLst>
      <p:ext uri="{BB962C8B-B14F-4D97-AF65-F5344CB8AC3E}">
        <p14:creationId xmlns:p14="http://schemas.microsoft.com/office/powerpoint/2010/main" val="507017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kumimoji="1" sz="1300">
                <a:latin typeface="Times New Roman" pitchFamily="18" charset="0"/>
              </a:defRPr>
            </a:lvl1pPr>
          </a:lstStyle>
          <a:p>
            <a:pPr>
              <a:defRPr/>
            </a:pPr>
            <a:endParaRPr lang="zh-CN" altLang="en-US"/>
          </a:p>
        </p:txBody>
      </p:sp>
      <p:sp>
        <p:nvSpPr>
          <p:cNvPr id="110595" name="Rectangle 1027"/>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kumimoji="1" sz="1300">
                <a:latin typeface="Times New Roman" pitchFamily="18" charset="0"/>
              </a:defRPr>
            </a:lvl1pPr>
          </a:lstStyle>
          <a:p>
            <a:pPr>
              <a:defRPr/>
            </a:pPr>
            <a:endParaRPr lang="en-US" altLang="zh-CN"/>
          </a:p>
        </p:txBody>
      </p:sp>
      <p:sp>
        <p:nvSpPr>
          <p:cNvPr id="3076" name="Rectangle 1028"/>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1029"/>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0598" name="Rectangle 1030"/>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kumimoji="1" sz="1300">
                <a:latin typeface="Times New Roman" pitchFamily="18" charset="0"/>
              </a:defRPr>
            </a:lvl1pPr>
          </a:lstStyle>
          <a:p>
            <a:pPr>
              <a:defRPr/>
            </a:pPr>
            <a:endParaRPr lang="en-US" altLang="zh-CN"/>
          </a:p>
        </p:txBody>
      </p:sp>
      <p:sp>
        <p:nvSpPr>
          <p:cNvPr id="110599" name="Rectangle 1031"/>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kumimoji="1" sz="1300" smtClean="0">
                <a:latin typeface="Times New Roman" panose="02020603050405020304" pitchFamily="18" charset="0"/>
              </a:defRPr>
            </a:lvl1pPr>
          </a:lstStyle>
          <a:p>
            <a:pPr>
              <a:defRPr/>
            </a:pPr>
            <a:fld id="{34D3710D-3529-415E-AFE3-413B31FF3A90}" type="slidenum">
              <a:rPr lang="zh-CN" altLang="en-US"/>
              <a:pPr>
                <a:defRPr/>
              </a:pPr>
              <a:t>‹#›</a:t>
            </a:fld>
            <a:endParaRPr lang="en-US" altLang="zh-CN"/>
          </a:p>
        </p:txBody>
      </p:sp>
    </p:spTree>
    <p:extLst>
      <p:ext uri="{BB962C8B-B14F-4D97-AF65-F5344CB8AC3E}">
        <p14:creationId xmlns:p14="http://schemas.microsoft.com/office/powerpoint/2010/main" val="2690411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FA9B47-2659-449F-98C8-A962FACCDA65}" type="slidenum">
              <a:rPr lang="zh-CN" altLang="en-US" sz="1300"/>
              <a:pPr>
                <a:spcBef>
                  <a:spcPct val="0"/>
                </a:spcBef>
              </a:pPr>
              <a:t>1</a:t>
            </a:fld>
            <a:endParaRPr lang="en-US" altLang="zh-CN" sz="13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xfrm>
            <a:off x="709613" y="4860925"/>
            <a:ext cx="568007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407936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grpSp>
      </p:grpSp>
      <p:sp>
        <p:nvSpPr>
          <p:cNvPr id="35637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35637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73366F4B-9773-4A00-A51B-C5C37E641571}" type="datetime1">
              <a:rPr lang="zh-CN" altLang="en-US"/>
              <a:pPr>
                <a:defRPr/>
              </a:pPr>
              <a:t>2022/11/15 Tuesday</a:t>
            </a:fld>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smtClean="0"/>
            </a:lvl1pPr>
          </a:lstStyle>
          <a:p>
            <a:pPr>
              <a:defRPr/>
            </a:pPr>
            <a:fld id="{7ED6F470-6887-4EC8-B116-BDA20131F440}" type="slidenum">
              <a:rPr lang="zh-CN" altLang="en-US"/>
              <a:pPr>
                <a:defRPr/>
              </a:pPr>
              <a:t>‹#›</a:t>
            </a:fld>
            <a:endParaRPr lang="en-US" altLang="zh-CN"/>
          </a:p>
        </p:txBody>
      </p:sp>
    </p:spTree>
    <p:extLst>
      <p:ext uri="{BB962C8B-B14F-4D97-AF65-F5344CB8AC3E}">
        <p14:creationId xmlns:p14="http://schemas.microsoft.com/office/powerpoint/2010/main" val="131644158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D1C5642-5658-442F-8B8B-0514B04EED47}"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7AEEC93A-9710-4774-BA9F-A304DF529584}" type="datetime1">
              <a:rPr lang="zh-CN" altLang="en-US"/>
              <a:pPr>
                <a:defRPr/>
              </a:pPr>
              <a:t>2022/11/15 Tuesday</a:t>
            </a:fld>
            <a:endParaRPr lang="en-US" altLang="zh-CN"/>
          </a:p>
        </p:txBody>
      </p:sp>
    </p:spTree>
    <p:extLst>
      <p:ext uri="{BB962C8B-B14F-4D97-AF65-F5344CB8AC3E}">
        <p14:creationId xmlns:p14="http://schemas.microsoft.com/office/powerpoint/2010/main" val="37176494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C9DB8853-75BD-4ADF-87C1-95EAE6AC7F84}"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06119324-3ACB-4981-B25C-C6A7BFDC84F7}" type="datetime1">
              <a:rPr lang="zh-CN" altLang="en-US"/>
              <a:pPr>
                <a:defRPr/>
              </a:pPr>
              <a:t>2022/11/15 Tuesday</a:t>
            </a:fld>
            <a:endParaRPr lang="en-US" altLang="zh-CN"/>
          </a:p>
        </p:txBody>
      </p:sp>
    </p:spTree>
    <p:extLst>
      <p:ext uri="{BB962C8B-B14F-4D97-AF65-F5344CB8AC3E}">
        <p14:creationId xmlns:p14="http://schemas.microsoft.com/office/powerpoint/2010/main" val="174439390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a:ln/>
        </p:spPr>
        <p:txBody>
          <a:bodyPr/>
          <a:lstStyle>
            <a:lvl1pPr>
              <a:defRPr/>
            </a:lvl1pPr>
          </a:lstStyle>
          <a:p>
            <a:pPr>
              <a:defRPr/>
            </a:pPr>
            <a:fld id="{E6413FEA-DA28-48C3-9365-CC28F52FB6AC}" type="slidenum">
              <a:rPr lang="zh-CN" altLang="en-US"/>
              <a:pPr>
                <a:defRPr/>
              </a:pPr>
              <a:t>‹#›</a:t>
            </a:fld>
            <a:endParaRPr lang="en-US" altLang="zh-CN"/>
          </a:p>
        </p:txBody>
      </p:sp>
      <p:sp>
        <p:nvSpPr>
          <p:cNvPr id="8" name="Rectangle 16"/>
          <p:cNvSpPr>
            <a:spLocks noGrp="1" noChangeArrowheads="1"/>
          </p:cNvSpPr>
          <p:nvPr>
            <p:ph type="dt" sz="half" idx="12"/>
          </p:nvPr>
        </p:nvSpPr>
        <p:spPr>
          <a:ln/>
        </p:spPr>
        <p:txBody>
          <a:bodyPr/>
          <a:lstStyle>
            <a:lvl1pPr>
              <a:defRPr/>
            </a:lvl1pPr>
          </a:lstStyle>
          <a:p>
            <a:pPr>
              <a:defRPr/>
            </a:pPr>
            <a:fld id="{ADD14EF1-5E02-4C60-B86C-BA46D9BAF86D}" type="datetime1">
              <a:rPr lang="zh-CN" altLang="en-US"/>
              <a:pPr>
                <a:defRPr/>
              </a:pPr>
              <a:t>2022/11/15 Tuesday</a:t>
            </a:fld>
            <a:endParaRPr lang="en-US" altLang="zh-CN"/>
          </a:p>
        </p:txBody>
      </p:sp>
    </p:spTree>
    <p:extLst>
      <p:ext uri="{BB962C8B-B14F-4D97-AF65-F5344CB8AC3E}">
        <p14:creationId xmlns:p14="http://schemas.microsoft.com/office/powerpoint/2010/main" val="240850414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CE3BD22D-6040-42A7-828F-5F2CB7D0B4A6}"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fld id="{F5B4BDF0-390C-47C0-992F-8DE018CB1025}" type="datetime1">
              <a:rPr lang="zh-CN" altLang="en-US"/>
              <a:pPr>
                <a:defRPr/>
              </a:pPr>
              <a:t>2022/11/15 Tuesday</a:t>
            </a:fld>
            <a:endParaRPr lang="en-US" altLang="zh-CN"/>
          </a:p>
        </p:txBody>
      </p:sp>
    </p:spTree>
    <p:extLst>
      <p:ext uri="{BB962C8B-B14F-4D97-AF65-F5344CB8AC3E}">
        <p14:creationId xmlns:p14="http://schemas.microsoft.com/office/powerpoint/2010/main" val="153043832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7F59CD5-80E3-49BD-93D3-E0C6821F3F24}"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0F27172F-1E46-4ECE-8688-68415F6649F1}" type="datetime1">
              <a:rPr lang="zh-CN" altLang="en-US"/>
              <a:pPr>
                <a:defRPr/>
              </a:pPr>
              <a:t>2022/11/15 Tuesday</a:t>
            </a:fld>
            <a:endParaRPr lang="en-US" altLang="zh-CN"/>
          </a:p>
        </p:txBody>
      </p:sp>
    </p:spTree>
    <p:extLst>
      <p:ext uri="{BB962C8B-B14F-4D97-AF65-F5344CB8AC3E}">
        <p14:creationId xmlns:p14="http://schemas.microsoft.com/office/powerpoint/2010/main" val="102648896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457200"/>
            <a:ext cx="8229600" cy="1371600"/>
          </a:xfrm>
        </p:spPr>
        <p:txBody>
          <a:bodyPr/>
          <a:lstStyle/>
          <a:p>
            <a:r>
              <a:rPr lang="zh-CN" altLang="en-US"/>
              <a:t>单击此处编辑母版标题样式</a:t>
            </a:r>
          </a:p>
        </p:txBody>
      </p:sp>
      <p:sp>
        <p:nvSpPr>
          <p:cNvPr id="3" name="内容占位符 2"/>
          <p:cNvSpPr>
            <a:spLocks noGrp="1"/>
          </p:cNvSpPr>
          <p:nvPr>
            <p:ph sz="quarter" idx="1"/>
          </p:nvPr>
        </p:nvSpPr>
        <p:spPr>
          <a:xfrm>
            <a:off x="457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CED15047-6B01-4238-B3D9-F7C8749455C0}"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fld id="{BEDAB6AE-9962-48CE-9927-09943626434E}" type="datetime1">
              <a:rPr lang="zh-CN" altLang="en-US"/>
              <a:pPr>
                <a:defRPr/>
              </a:pPr>
              <a:t>2022/11/15 Tuesday</a:t>
            </a:fld>
            <a:endParaRPr lang="en-US" altLang="zh-CN"/>
          </a:p>
        </p:txBody>
      </p:sp>
    </p:spTree>
    <p:extLst>
      <p:ext uri="{BB962C8B-B14F-4D97-AF65-F5344CB8AC3E}">
        <p14:creationId xmlns:p14="http://schemas.microsoft.com/office/powerpoint/2010/main" val="23896280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5E5D13E6-8D7B-4546-B122-49DF687B5495}"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BEBD112B-56FF-444F-B4DB-0A8345C9F684}" type="datetime1">
              <a:rPr lang="zh-CN" altLang="en-US"/>
              <a:pPr>
                <a:defRPr/>
              </a:pPr>
              <a:t>2022/11/15 Tuesday</a:t>
            </a:fld>
            <a:endParaRPr lang="en-US" altLang="zh-CN"/>
          </a:p>
        </p:txBody>
      </p:sp>
    </p:spTree>
    <p:extLst>
      <p:ext uri="{BB962C8B-B14F-4D97-AF65-F5344CB8AC3E}">
        <p14:creationId xmlns:p14="http://schemas.microsoft.com/office/powerpoint/2010/main" val="179662032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5F9E0881-C9A2-4C3B-BE9B-E86BC5F3A16B}"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B9A4438D-FC39-487D-82E9-264F32BA70C1}" type="datetime1">
              <a:rPr lang="zh-CN" altLang="en-US"/>
              <a:pPr>
                <a:defRPr/>
              </a:pPr>
              <a:t>2022/11/15 Tuesday</a:t>
            </a:fld>
            <a:endParaRPr lang="en-US" altLang="zh-CN"/>
          </a:p>
        </p:txBody>
      </p:sp>
    </p:spTree>
    <p:extLst>
      <p:ext uri="{BB962C8B-B14F-4D97-AF65-F5344CB8AC3E}">
        <p14:creationId xmlns:p14="http://schemas.microsoft.com/office/powerpoint/2010/main" val="79236939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2DB4B420-7EA4-4291-A701-99E7936F56A8}"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B80DA972-BEF3-415D-B8B8-A2CB9A378597}" type="datetime1">
              <a:rPr lang="zh-CN" altLang="en-US"/>
              <a:pPr>
                <a:defRPr/>
              </a:pPr>
              <a:t>2022/11/15 Tuesday</a:t>
            </a:fld>
            <a:endParaRPr lang="en-US" altLang="zh-CN"/>
          </a:p>
        </p:txBody>
      </p:sp>
    </p:spTree>
    <p:extLst>
      <p:ext uri="{BB962C8B-B14F-4D97-AF65-F5344CB8AC3E}">
        <p14:creationId xmlns:p14="http://schemas.microsoft.com/office/powerpoint/2010/main" val="61683881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9E6E85B2-77DB-4905-90E7-D879E538B52B}"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fld id="{B848A50F-D048-4BDD-99F2-84CDF199E663}" type="datetime1">
              <a:rPr lang="zh-CN" altLang="en-US"/>
              <a:pPr>
                <a:defRPr/>
              </a:pPr>
              <a:t>2022/11/15 Tuesday</a:t>
            </a:fld>
            <a:endParaRPr lang="en-US" altLang="zh-CN"/>
          </a:p>
        </p:txBody>
      </p:sp>
    </p:spTree>
    <p:extLst>
      <p:ext uri="{BB962C8B-B14F-4D97-AF65-F5344CB8AC3E}">
        <p14:creationId xmlns:p14="http://schemas.microsoft.com/office/powerpoint/2010/main" val="105827435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FB5A977D-3EC5-44A1-9CA0-0D0BF8D4553A}"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fld id="{5FF6EF5E-420F-42AC-9094-9F25DA186A9A}" type="datetime1">
              <a:rPr lang="zh-CN" altLang="en-US"/>
              <a:pPr>
                <a:defRPr/>
              </a:pPr>
              <a:t>2022/11/15 Tuesday</a:t>
            </a:fld>
            <a:endParaRPr lang="en-US" altLang="zh-CN"/>
          </a:p>
        </p:txBody>
      </p:sp>
    </p:spTree>
    <p:extLst>
      <p:ext uri="{BB962C8B-B14F-4D97-AF65-F5344CB8AC3E}">
        <p14:creationId xmlns:p14="http://schemas.microsoft.com/office/powerpoint/2010/main" val="115769740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800F1A6F-7D9E-4322-8089-1859E18D816D}"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fld id="{F079D5F4-402A-48D2-AA13-D7081C3999F2}" type="datetime1">
              <a:rPr lang="zh-CN" altLang="en-US"/>
              <a:pPr>
                <a:defRPr/>
              </a:pPr>
              <a:t>2022/11/15 Tuesday</a:t>
            </a:fld>
            <a:endParaRPr lang="en-US" altLang="zh-CN"/>
          </a:p>
        </p:txBody>
      </p:sp>
    </p:spTree>
    <p:extLst>
      <p:ext uri="{BB962C8B-B14F-4D97-AF65-F5344CB8AC3E}">
        <p14:creationId xmlns:p14="http://schemas.microsoft.com/office/powerpoint/2010/main" val="165492673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FE48271-2F2F-48DB-A752-0F56F35CF1C0}"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58E8ADC2-5977-4D79-B7F1-8613F36629A3}" type="datetime1">
              <a:rPr lang="zh-CN" altLang="en-US"/>
              <a:pPr>
                <a:defRPr/>
              </a:pPr>
              <a:t>2022/11/15 Tuesday</a:t>
            </a:fld>
            <a:endParaRPr lang="en-US" altLang="zh-CN"/>
          </a:p>
        </p:txBody>
      </p:sp>
    </p:spTree>
    <p:extLst>
      <p:ext uri="{BB962C8B-B14F-4D97-AF65-F5344CB8AC3E}">
        <p14:creationId xmlns:p14="http://schemas.microsoft.com/office/powerpoint/2010/main" val="124540728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69267997-273C-4CF8-A026-43F89374C604}"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2429D28C-A788-4B0D-A01C-124C41F64319}" type="datetime1">
              <a:rPr lang="zh-CN" altLang="en-US"/>
              <a:pPr>
                <a:defRPr/>
              </a:pPr>
              <a:t>2022/11/15 Tuesday</a:t>
            </a:fld>
            <a:endParaRPr lang="en-US" altLang="zh-CN"/>
          </a:p>
        </p:txBody>
      </p:sp>
    </p:spTree>
    <p:extLst>
      <p:ext uri="{BB962C8B-B14F-4D97-AF65-F5344CB8AC3E}">
        <p14:creationId xmlns:p14="http://schemas.microsoft.com/office/powerpoint/2010/main" val="108093432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35533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A0C03F58-95A4-4707-BED4-F8C91D8E8159}" type="slidenum">
              <a:rPr lang="zh-CN" altLang="en-US"/>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5534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fld id="{02712F6C-9DE6-437D-B446-25C76AB366EF}" type="datetime1">
              <a:rPr lang="zh-CN" altLang="en-US"/>
              <a:pPr>
                <a:defRPr/>
              </a:pPr>
              <a:t>2022/11/15 Tuesday</a:t>
            </a:fld>
            <a:endParaRPr lang="en-US" altLang="zh-CN"/>
          </a:p>
        </p:txBody>
      </p:sp>
    </p:spTree>
  </p:cSld>
  <p:clrMap bg1="lt1" tx1="dk1" bg2="lt2" tx2="dk2" accent1="accent1" accent2="accent2" accent3="accent3" accent4="accent4" accent5="accent5" accent6="accent6" hlink="hlink" folHlink="folHlink"/>
  <p:sldLayoutIdLst>
    <p:sldLayoutId id="2147484068"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Lst>
  <p:transition spd="med"/>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image" Target="../media/image15.png"/><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image" Target="../media/image14.png"/><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 Id="rId14"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oleObject" Target="../embeddings/oleObject13.bin"/><Relationship Id="rId18" Type="http://schemas.openxmlformats.org/officeDocument/2006/relationships/image" Target="../media/image23.png"/><Relationship Id="rId26" Type="http://schemas.openxmlformats.org/officeDocument/2006/relationships/image" Target="../media/image27.w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20.png"/><Relationship Id="rId17" Type="http://schemas.openxmlformats.org/officeDocument/2006/relationships/oleObject" Target="../embeddings/oleObject15.bin"/><Relationship Id="rId25" Type="http://schemas.openxmlformats.org/officeDocument/2006/relationships/oleObject" Target="../embeddings/oleObject19.bin"/><Relationship Id="rId2" Type="http://schemas.openxmlformats.org/officeDocument/2006/relationships/slideLayout" Target="../slideLayouts/slideLayout2.xml"/><Relationship Id="rId16" Type="http://schemas.openxmlformats.org/officeDocument/2006/relationships/image" Target="../media/image22.png"/><Relationship Id="rId20" Type="http://schemas.openxmlformats.org/officeDocument/2006/relationships/image" Target="../media/image24.png"/><Relationship Id="rId1" Type="http://schemas.openxmlformats.org/officeDocument/2006/relationships/vmlDrawing" Target="../drawings/vmlDrawing3.vml"/><Relationship Id="rId6" Type="http://schemas.openxmlformats.org/officeDocument/2006/relationships/image" Target="../media/image17.wmf"/><Relationship Id="rId11" Type="http://schemas.openxmlformats.org/officeDocument/2006/relationships/oleObject" Target="../embeddings/oleObject12.bin"/><Relationship Id="rId24" Type="http://schemas.openxmlformats.org/officeDocument/2006/relationships/image" Target="../media/image26.wmf"/><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oleObject" Target="../embeddings/oleObject18.bin"/><Relationship Id="rId10" Type="http://schemas.openxmlformats.org/officeDocument/2006/relationships/image" Target="../media/image19.png"/><Relationship Id="rId19" Type="http://schemas.openxmlformats.org/officeDocument/2006/relationships/oleObject" Target="../embeddings/oleObject16.bin"/><Relationship Id="rId4" Type="http://schemas.openxmlformats.org/officeDocument/2006/relationships/image" Target="../media/image16.wmf"/><Relationship Id="rId9" Type="http://schemas.openxmlformats.org/officeDocument/2006/relationships/oleObject" Target="../embeddings/oleObject11.bin"/><Relationship Id="rId14" Type="http://schemas.openxmlformats.org/officeDocument/2006/relationships/image" Target="../media/image21.png"/><Relationship Id="rId22" Type="http://schemas.openxmlformats.org/officeDocument/2006/relationships/image" Target="../media/image25.png"/></Relationships>
</file>

<file path=ppt/slides/_rels/slide14.xml.rels><?xml version="1.0" encoding="UTF-8" standalone="yes"?>
<Relationships xmlns="http://schemas.openxmlformats.org/package/2006/relationships"><Relationship Id="rId13" Type="http://schemas.openxmlformats.org/officeDocument/2006/relationships/oleObject" Target="../embeddings/oleObject25.bin"/><Relationship Id="rId18" Type="http://schemas.openxmlformats.org/officeDocument/2006/relationships/image" Target="../media/image35.wmf"/><Relationship Id="rId26" Type="http://schemas.openxmlformats.org/officeDocument/2006/relationships/image" Target="../media/image18.png"/><Relationship Id="rId39" Type="http://schemas.openxmlformats.org/officeDocument/2006/relationships/oleObject" Target="../embeddings/oleObject38.bin"/><Relationship Id="rId21" Type="http://schemas.openxmlformats.org/officeDocument/2006/relationships/oleObject" Target="../embeddings/oleObject29.bin"/><Relationship Id="rId34" Type="http://schemas.openxmlformats.org/officeDocument/2006/relationships/image" Target="../media/image22.png"/><Relationship Id="rId7" Type="http://schemas.openxmlformats.org/officeDocument/2006/relationships/oleObject" Target="../embeddings/oleObject22.bin"/><Relationship Id="rId12" Type="http://schemas.openxmlformats.org/officeDocument/2006/relationships/image" Target="../media/image32.wmf"/><Relationship Id="rId17" Type="http://schemas.openxmlformats.org/officeDocument/2006/relationships/oleObject" Target="../embeddings/oleObject27.bin"/><Relationship Id="rId25" Type="http://schemas.openxmlformats.org/officeDocument/2006/relationships/oleObject" Target="../embeddings/oleObject31.bin"/><Relationship Id="rId33" Type="http://schemas.openxmlformats.org/officeDocument/2006/relationships/oleObject" Target="../embeddings/oleObject35.bin"/><Relationship Id="rId38" Type="http://schemas.openxmlformats.org/officeDocument/2006/relationships/image" Target="../media/image24.png"/><Relationship Id="rId2" Type="http://schemas.openxmlformats.org/officeDocument/2006/relationships/slideLayout" Target="../slideLayouts/slideLayout2.xml"/><Relationship Id="rId16" Type="http://schemas.openxmlformats.org/officeDocument/2006/relationships/image" Target="../media/image34.wmf"/><Relationship Id="rId20" Type="http://schemas.openxmlformats.org/officeDocument/2006/relationships/image" Target="../media/image36.wmf"/><Relationship Id="rId29" Type="http://schemas.openxmlformats.org/officeDocument/2006/relationships/oleObject" Target="../embeddings/oleObject33.bin"/><Relationship Id="rId1" Type="http://schemas.openxmlformats.org/officeDocument/2006/relationships/vmlDrawing" Target="../drawings/vmlDrawing4.vml"/><Relationship Id="rId6" Type="http://schemas.openxmlformats.org/officeDocument/2006/relationships/image" Target="../media/image29.wmf"/><Relationship Id="rId11" Type="http://schemas.openxmlformats.org/officeDocument/2006/relationships/oleObject" Target="../embeddings/oleObject24.bin"/><Relationship Id="rId24" Type="http://schemas.openxmlformats.org/officeDocument/2006/relationships/image" Target="../media/image38.png"/><Relationship Id="rId32" Type="http://schemas.openxmlformats.org/officeDocument/2006/relationships/image" Target="../media/image21.png"/><Relationship Id="rId37" Type="http://schemas.openxmlformats.org/officeDocument/2006/relationships/oleObject" Target="../embeddings/oleObject37.bin"/><Relationship Id="rId40" Type="http://schemas.openxmlformats.org/officeDocument/2006/relationships/image" Target="../media/image25.png"/><Relationship Id="rId5" Type="http://schemas.openxmlformats.org/officeDocument/2006/relationships/oleObject" Target="../embeddings/oleObject21.bin"/><Relationship Id="rId15" Type="http://schemas.openxmlformats.org/officeDocument/2006/relationships/oleObject" Target="../embeddings/oleObject26.bin"/><Relationship Id="rId23" Type="http://schemas.openxmlformats.org/officeDocument/2006/relationships/oleObject" Target="../embeddings/oleObject30.bin"/><Relationship Id="rId28" Type="http://schemas.openxmlformats.org/officeDocument/2006/relationships/image" Target="../media/image19.png"/><Relationship Id="rId36" Type="http://schemas.openxmlformats.org/officeDocument/2006/relationships/image" Target="../media/image23.png"/><Relationship Id="rId10" Type="http://schemas.openxmlformats.org/officeDocument/2006/relationships/image" Target="../media/image31.wmf"/><Relationship Id="rId19" Type="http://schemas.openxmlformats.org/officeDocument/2006/relationships/oleObject" Target="../embeddings/oleObject28.bin"/><Relationship Id="rId31" Type="http://schemas.openxmlformats.org/officeDocument/2006/relationships/oleObject" Target="../embeddings/oleObject34.bin"/><Relationship Id="rId4" Type="http://schemas.openxmlformats.org/officeDocument/2006/relationships/image" Target="../media/image28.wmf"/><Relationship Id="rId9" Type="http://schemas.openxmlformats.org/officeDocument/2006/relationships/oleObject" Target="../embeddings/oleObject23.bin"/><Relationship Id="rId14" Type="http://schemas.openxmlformats.org/officeDocument/2006/relationships/image" Target="../media/image33.wmf"/><Relationship Id="rId22" Type="http://schemas.openxmlformats.org/officeDocument/2006/relationships/image" Target="../media/image37.png"/><Relationship Id="rId27" Type="http://schemas.openxmlformats.org/officeDocument/2006/relationships/oleObject" Target="../embeddings/oleObject32.bin"/><Relationship Id="rId30" Type="http://schemas.openxmlformats.org/officeDocument/2006/relationships/image" Target="../media/image20.png"/><Relationship Id="rId35" Type="http://schemas.openxmlformats.org/officeDocument/2006/relationships/oleObject" Target="../embeddings/oleObject36.bin"/><Relationship Id="rId8" Type="http://schemas.openxmlformats.org/officeDocument/2006/relationships/image" Target="../media/image30.wmf"/><Relationship Id="rId3"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oleObject" Target="../embeddings/oleObject44.bin"/><Relationship Id="rId18" Type="http://schemas.openxmlformats.org/officeDocument/2006/relationships/image" Target="../media/image24.png"/><Relationship Id="rId3" Type="http://schemas.openxmlformats.org/officeDocument/2006/relationships/oleObject" Target="../embeddings/oleObject39.bin"/><Relationship Id="rId21" Type="http://schemas.openxmlformats.org/officeDocument/2006/relationships/oleObject" Target="../embeddings/oleObject48.bin"/><Relationship Id="rId7" Type="http://schemas.openxmlformats.org/officeDocument/2006/relationships/oleObject" Target="../embeddings/oleObject41.bin"/><Relationship Id="rId12" Type="http://schemas.openxmlformats.org/officeDocument/2006/relationships/image" Target="../media/image22.png"/><Relationship Id="rId17" Type="http://schemas.openxmlformats.org/officeDocument/2006/relationships/oleObject" Target="../embeddings/oleObject46.bin"/><Relationship Id="rId2" Type="http://schemas.openxmlformats.org/officeDocument/2006/relationships/slideLayout" Target="../slideLayouts/slideLayout2.xml"/><Relationship Id="rId16" Type="http://schemas.openxmlformats.org/officeDocument/2006/relationships/image" Target="../media/image38.png"/><Relationship Id="rId20" Type="http://schemas.openxmlformats.org/officeDocument/2006/relationships/image" Target="../media/image39.png"/><Relationship Id="rId1" Type="http://schemas.openxmlformats.org/officeDocument/2006/relationships/vmlDrawing" Target="../drawings/vmlDrawing5.vml"/><Relationship Id="rId6" Type="http://schemas.openxmlformats.org/officeDocument/2006/relationships/image" Target="../media/image19.png"/><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21.png"/><Relationship Id="rId19" Type="http://schemas.openxmlformats.org/officeDocument/2006/relationships/oleObject" Target="../embeddings/oleObject47.bin"/><Relationship Id="rId4" Type="http://schemas.openxmlformats.org/officeDocument/2006/relationships/image" Target="../media/image18.png"/><Relationship Id="rId9" Type="http://schemas.openxmlformats.org/officeDocument/2006/relationships/oleObject" Target="../embeddings/oleObject42.bin"/><Relationship Id="rId14" Type="http://schemas.openxmlformats.org/officeDocument/2006/relationships/image" Target="../media/image23.png"/><Relationship Id="rId22" Type="http://schemas.openxmlformats.org/officeDocument/2006/relationships/image" Target="../media/image40.w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54.bin"/><Relationship Id="rId18" Type="http://schemas.openxmlformats.org/officeDocument/2006/relationships/image" Target="../media/image48.png"/><Relationship Id="rId26" Type="http://schemas.openxmlformats.org/officeDocument/2006/relationships/image" Target="../media/image52.wmf"/><Relationship Id="rId3" Type="http://schemas.openxmlformats.org/officeDocument/2006/relationships/oleObject" Target="../embeddings/oleObject49.bin"/><Relationship Id="rId21" Type="http://schemas.openxmlformats.org/officeDocument/2006/relationships/oleObject" Target="../embeddings/oleObject58.bin"/><Relationship Id="rId34" Type="http://schemas.openxmlformats.org/officeDocument/2006/relationships/image" Target="../media/image56.wmf"/><Relationship Id="rId7" Type="http://schemas.openxmlformats.org/officeDocument/2006/relationships/oleObject" Target="../embeddings/oleObject51.bin"/><Relationship Id="rId12" Type="http://schemas.openxmlformats.org/officeDocument/2006/relationships/image" Target="../media/image45.png"/><Relationship Id="rId17" Type="http://schemas.openxmlformats.org/officeDocument/2006/relationships/oleObject" Target="../embeddings/oleObject56.bin"/><Relationship Id="rId25" Type="http://schemas.openxmlformats.org/officeDocument/2006/relationships/oleObject" Target="../embeddings/oleObject60.bin"/><Relationship Id="rId33" Type="http://schemas.openxmlformats.org/officeDocument/2006/relationships/oleObject" Target="../embeddings/oleObject64.bin"/><Relationship Id="rId2" Type="http://schemas.openxmlformats.org/officeDocument/2006/relationships/slideLayout" Target="../slideLayouts/slideLayout2.xml"/><Relationship Id="rId16" Type="http://schemas.openxmlformats.org/officeDocument/2006/relationships/image" Target="../media/image47.png"/><Relationship Id="rId20" Type="http://schemas.openxmlformats.org/officeDocument/2006/relationships/image" Target="../media/image49.png"/><Relationship Id="rId29" Type="http://schemas.openxmlformats.org/officeDocument/2006/relationships/oleObject" Target="../embeddings/oleObject62.bin"/><Relationship Id="rId1" Type="http://schemas.openxmlformats.org/officeDocument/2006/relationships/vmlDrawing" Target="../drawings/vmlDrawing6.vml"/><Relationship Id="rId6" Type="http://schemas.openxmlformats.org/officeDocument/2006/relationships/image" Target="../media/image42.wmf"/><Relationship Id="rId11" Type="http://schemas.openxmlformats.org/officeDocument/2006/relationships/oleObject" Target="../embeddings/oleObject53.bin"/><Relationship Id="rId24" Type="http://schemas.openxmlformats.org/officeDocument/2006/relationships/image" Target="../media/image51.wmf"/><Relationship Id="rId32" Type="http://schemas.openxmlformats.org/officeDocument/2006/relationships/image" Target="../media/image55.wmf"/><Relationship Id="rId5" Type="http://schemas.openxmlformats.org/officeDocument/2006/relationships/oleObject" Target="../embeddings/oleObject50.bin"/><Relationship Id="rId15" Type="http://schemas.openxmlformats.org/officeDocument/2006/relationships/oleObject" Target="../embeddings/oleObject55.bin"/><Relationship Id="rId23" Type="http://schemas.openxmlformats.org/officeDocument/2006/relationships/oleObject" Target="../embeddings/oleObject59.bin"/><Relationship Id="rId28" Type="http://schemas.openxmlformats.org/officeDocument/2006/relationships/image" Target="../media/image53.wmf"/><Relationship Id="rId10" Type="http://schemas.openxmlformats.org/officeDocument/2006/relationships/image" Target="../media/image44.png"/><Relationship Id="rId19" Type="http://schemas.openxmlformats.org/officeDocument/2006/relationships/oleObject" Target="../embeddings/oleObject57.bin"/><Relationship Id="rId31" Type="http://schemas.openxmlformats.org/officeDocument/2006/relationships/oleObject" Target="../embeddings/oleObject63.bin"/><Relationship Id="rId4" Type="http://schemas.openxmlformats.org/officeDocument/2006/relationships/image" Target="../media/image41.wmf"/><Relationship Id="rId9" Type="http://schemas.openxmlformats.org/officeDocument/2006/relationships/oleObject" Target="../embeddings/oleObject52.bin"/><Relationship Id="rId14" Type="http://schemas.openxmlformats.org/officeDocument/2006/relationships/image" Target="../media/image46.png"/><Relationship Id="rId22" Type="http://schemas.openxmlformats.org/officeDocument/2006/relationships/image" Target="../media/image50.png"/><Relationship Id="rId27" Type="http://schemas.openxmlformats.org/officeDocument/2006/relationships/oleObject" Target="../embeddings/oleObject61.bin"/><Relationship Id="rId30" Type="http://schemas.openxmlformats.org/officeDocument/2006/relationships/image" Target="../media/image54.wmf"/><Relationship Id="rId8" Type="http://schemas.openxmlformats.org/officeDocument/2006/relationships/image" Target="../media/image43.wmf"/></Relationships>
</file>

<file path=ppt/slides/_rels/slide1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oleObject" Target="../embeddings/oleObject70.bin"/><Relationship Id="rId18" Type="http://schemas.openxmlformats.org/officeDocument/2006/relationships/image" Target="../media/image60.png"/><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48.png"/><Relationship Id="rId17" Type="http://schemas.openxmlformats.org/officeDocument/2006/relationships/image" Target="../media/image59.png"/><Relationship Id="rId2" Type="http://schemas.openxmlformats.org/officeDocument/2006/relationships/slideLayout" Target="../slideLayouts/slideLayout2.xml"/><Relationship Id="rId16" Type="http://schemas.openxmlformats.org/officeDocument/2006/relationships/image" Target="../media/image50.png"/><Relationship Id="rId20" Type="http://schemas.openxmlformats.org/officeDocument/2006/relationships/image" Target="../media/image58.wmf"/><Relationship Id="rId1" Type="http://schemas.openxmlformats.org/officeDocument/2006/relationships/vmlDrawing" Target="../drawings/vmlDrawing7.vml"/><Relationship Id="rId6" Type="http://schemas.openxmlformats.org/officeDocument/2006/relationships/image" Target="../media/image45.png"/><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47.png"/><Relationship Id="rId19" Type="http://schemas.openxmlformats.org/officeDocument/2006/relationships/oleObject" Target="../embeddings/oleObject72.bin"/><Relationship Id="rId4" Type="http://schemas.openxmlformats.org/officeDocument/2006/relationships/image" Target="../media/image57.wmf"/><Relationship Id="rId9" Type="http://schemas.openxmlformats.org/officeDocument/2006/relationships/oleObject" Target="../embeddings/oleObject68.bin"/><Relationship Id="rId14" Type="http://schemas.openxmlformats.org/officeDocument/2006/relationships/image" Target="../media/image49.png"/></Relationships>
</file>

<file path=ppt/slides/_rels/slide18.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78.bin"/><Relationship Id="rId18" Type="http://schemas.openxmlformats.org/officeDocument/2006/relationships/image" Target="../media/image68.wmf"/><Relationship Id="rId3" Type="http://schemas.openxmlformats.org/officeDocument/2006/relationships/oleObject" Target="../embeddings/oleObject73.bin"/><Relationship Id="rId21" Type="http://schemas.openxmlformats.org/officeDocument/2006/relationships/oleObject" Target="../embeddings/oleObject82.bin"/><Relationship Id="rId7" Type="http://schemas.openxmlformats.org/officeDocument/2006/relationships/oleObject" Target="../embeddings/oleObject75.bin"/><Relationship Id="rId12" Type="http://schemas.openxmlformats.org/officeDocument/2006/relationships/image" Target="../media/image65.png"/><Relationship Id="rId17" Type="http://schemas.openxmlformats.org/officeDocument/2006/relationships/oleObject" Target="../embeddings/oleObject80.bin"/><Relationship Id="rId2" Type="http://schemas.openxmlformats.org/officeDocument/2006/relationships/slideLayout" Target="../slideLayouts/slideLayout2.xml"/><Relationship Id="rId16" Type="http://schemas.openxmlformats.org/officeDocument/2006/relationships/image" Target="../media/image67.wmf"/><Relationship Id="rId20" Type="http://schemas.openxmlformats.org/officeDocument/2006/relationships/image" Target="../media/image69.wmf"/><Relationship Id="rId1" Type="http://schemas.openxmlformats.org/officeDocument/2006/relationships/vmlDrawing" Target="../drawings/vmlDrawing8.vml"/><Relationship Id="rId6" Type="http://schemas.openxmlformats.org/officeDocument/2006/relationships/image" Target="../media/image62.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64.wmf"/><Relationship Id="rId19" Type="http://schemas.openxmlformats.org/officeDocument/2006/relationships/oleObject" Target="../embeddings/oleObject81.bin"/><Relationship Id="rId4" Type="http://schemas.openxmlformats.org/officeDocument/2006/relationships/image" Target="../media/image61.wmf"/><Relationship Id="rId9" Type="http://schemas.openxmlformats.org/officeDocument/2006/relationships/oleObject" Target="../embeddings/oleObject76.bin"/><Relationship Id="rId14" Type="http://schemas.openxmlformats.org/officeDocument/2006/relationships/image" Target="../media/image66.wmf"/><Relationship Id="rId22" Type="http://schemas.openxmlformats.org/officeDocument/2006/relationships/image" Target="../media/image70.wmf"/></Relationships>
</file>

<file path=ppt/slides/_rels/slide19.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5.wmf"/><Relationship Id="rId18" Type="http://schemas.openxmlformats.org/officeDocument/2006/relationships/oleObject" Target="../embeddings/oleObject90.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oleObject" Target="../embeddings/oleObject87.bin"/><Relationship Id="rId17" Type="http://schemas.openxmlformats.org/officeDocument/2006/relationships/image" Target="../media/image77.emf"/><Relationship Id="rId2" Type="http://schemas.openxmlformats.org/officeDocument/2006/relationships/slideLayout" Target="../slideLayouts/slideLayout2.xml"/><Relationship Id="rId16" Type="http://schemas.openxmlformats.org/officeDocument/2006/relationships/oleObject" Target="../embeddings/oleObject89.bin"/><Relationship Id="rId1" Type="http://schemas.openxmlformats.org/officeDocument/2006/relationships/vmlDrawing" Target="../drawings/vmlDrawing9.vml"/><Relationship Id="rId6" Type="http://schemas.openxmlformats.org/officeDocument/2006/relationships/image" Target="../media/image72.wmf"/><Relationship Id="rId11" Type="http://schemas.openxmlformats.org/officeDocument/2006/relationships/image" Target="../media/image79.png"/><Relationship Id="rId5" Type="http://schemas.openxmlformats.org/officeDocument/2006/relationships/oleObject" Target="../embeddings/oleObject84.bin"/><Relationship Id="rId15" Type="http://schemas.openxmlformats.org/officeDocument/2006/relationships/image" Target="../media/image76.wmf"/><Relationship Id="rId10" Type="http://schemas.openxmlformats.org/officeDocument/2006/relationships/image" Target="../media/image74.png"/><Relationship Id="rId19" Type="http://schemas.openxmlformats.org/officeDocument/2006/relationships/image" Target="../media/image78.wmf"/><Relationship Id="rId4" Type="http://schemas.openxmlformats.org/officeDocument/2006/relationships/image" Target="../media/image71.wmf"/><Relationship Id="rId9" Type="http://schemas.openxmlformats.org/officeDocument/2006/relationships/oleObject" Target="../embeddings/oleObject86.bin"/><Relationship Id="rId14" Type="http://schemas.openxmlformats.org/officeDocument/2006/relationships/oleObject" Target="../embeddings/oleObject8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81.png"/><Relationship Id="rId4" Type="http://schemas.openxmlformats.org/officeDocument/2006/relationships/image" Target="../media/image80.wmf"/></Relationships>
</file>

<file path=ppt/slides/_rels/slide21.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ctrTitle"/>
          </p:nvPr>
        </p:nvSpPr>
        <p:spPr>
          <a:xfrm>
            <a:off x="2987675" y="1844675"/>
            <a:ext cx="6019800" cy="2209800"/>
          </a:xfrm>
        </p:spPr>
        <p:txBody>
          <a:bodyPr/>
          <a:lstStyle/>
          <a:p>
            <a:pPr eaLnBrk="1" hangingPunct="1"/>
            <a:r>
              <a:rPr lang="en-US" altLang="zh-CN" sz="4400" b="1" dirty="0">
                <a:solidFill>
                  <a:srgbClr val="FEFE46"/>
                </a:solidFill>
                <a:latin typeface="Times New Roman" panose="02020603050405020304" pitchFamily="18" charset="0"/>
                <a:ea typeface="楷体_GB2312" pitchFamily="49" charset="-122"/>
              </a:rPr>
              <a:t>6</a:t>
            </a:r>
            <a:r>
              <a:rPr lang="en-US" altLang="zh-CN" sz="4400" b="1" dirty="0">
                <a:solidFill>
                  <a:srgbClr val="FEFE46"/>
                </a:solidFill>
                <a:latin typeface="楷体_GB2312" pitchFamily="49" charset="-122"/>
                <a:ea typeface="楷体_GB2312" pitchFamily="49" charset="-122"/>
              </a:rPr>
              <a:t> </a:t>
            </a:r>
            <a:r>
              <a:rPr lang="zh-CN" altLang="en-US" sz="4400" b="1" dirty="0">
                <a:solidFill>
                  <a:srgbClr val="FEFE46"/>
                </a:solidFill>
                <a:latin typeface="楷体_GB2312" pitchFamily="49" charset="-122"/>
                <a:ea typeface="楷体_GB2312" pitchFamily="49" charset="-122"/>
              </a:rPr>
              <a:t>控制系统设计与校正</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116" name="Rectangle 1068"/>
          <p:cNvSpPr>
            <a:spLocks noChangeArrowheads="1"/>
          </p:cNvSpPr>
          <p:nvPr/>
        </p:nvSpPr>
        <p:spPr bwMode="auto">
          <a:xfrm>
            <a:off x="179512" y="4797617"/>
            <a:ext cx="8731572" cy="107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buClr>
                <a:srgbClr val="FF0000"/>
              </a:buClr>
              <a:buSzPct val="90000"/>
              <a:buFont typeface="Wingdings" panose="05000000000000000000" pitchFamily="2" charset="2"/>
              <a:buChar char="Ø"/>
            </a:pPr>
            <a:r>
              <a:rPr kumimoji="1" lang="zh-CN" altLang="en-US" sz="2400" b="1" dirty="0">
                <a:solidFill>
                  <a:schemeClr val="bg2"/>
                </a:solidFill>
                <a:latin typeface="楷体_GB2312" pitchFamily="49" charset="-122"/>
                <a:ea typeface="楷体_GB2312" pitchFamily="49" charset="-122"/>
              </a:rPr>
              <a:t>反馈校正显著的优点是可以抑制系统参数的波动或非线性因素；</a:t>
            </a:r>
          </a:p>
          <a:p>
            <a:pPr algn="just" eaLnBrk="1" hangingPunct="1">
              <a:lnSpc>
                <a:spcPct val="130000"/>
              </a:lnSpc>
              <a:buClr>
                <a:srgbClr val="FF0000"/>
              </a:buClr>
              <a:buSzPct val="90000"/>
              <a:buFont typeface="Wingdings" panose="05000000000000000000" pitchFamily="2" charset="2"/>
              <a:buChar char="Ø"/>
            </a:pPr>
            <a:r>
              <a:rPr kumimoji="1" lang="zh-CN" altLang="en-US" sz="2400" b="1" dirty="0">
                <a:solidFill>
                  <a:schemeClr val="bg2"/>
                </a:solidFill>
                <a:latin typeface="楷体_GB2312" pitchFamily="49" charset="-122"/>
                <a:ea typeface="楷体_GB2312" pitchFamily="49" charset="-122"/>
              </a:rPr>
              <a:t>反馈校正的设计相对较为复杂；</a:t>
            </a:r>
          </a:p>
        </p:txBody>
      </p:sp>
      <p:sp>
        <p:nvSpPr>
          <p:cNvPr id="15367" name="Rectangle 1071"/>
          <p:cNvSpPr>
            <a:spLocks noChangeArrowheads="1"/>
          </p:cNvSpPr>
          <p:nvPr/>
        </p:nvSpPr>
        <p:spPr bwMode="auto">
          <a:xfrm>
            <a:off x="395288" y="404813"/>
            <a:ext cx="7200900" cy="641350"/>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6.1  </a:t>
            </a:r>
            <a:r>
              <a:rPr lang="zh-CN" altLang="en-US" sz="3600" b="1">
                <a:solidFill>
                  <a:schemeClr val="bg2"/>
                </a:solidFill>
                <a:latin typeface="Times New Roman" panose="02020603050405020304" pitchFamily="18" charset="0"/>
                <a:ea typeface="楷体_GB2312" pitchFamily="49" charset="-122"/>
              </a:rPr>
              <a:t>设计与校正的基本概念</a:t>
            </a:r>
          </a:p>
        </p:txBody>
      </p:sp>
      <p:sp>
        <p:nvSpPr>
          <p:cNvPr id="259120" name="Rectangle 1072"/>
          <p:cNvSpPr>
            <a:spLocks noChangeArrowheads="1"/>
          </p:cNvSpPr>
          <p:nvPr/>
        </p:nvSpPr>
        <p:spPr bwMode="auto">
          <a:xfrm>
            <a:off x="0" y="908050"/>
            <a:ext cx="84963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en-US" altLang="zh-CN" sz="1800"/>
              <a:t>2</a:t>
            </a:r>
            <a:r>
              <a:rPr lang="en-US" altLang="zh-CN" sz="2400" b="1">
                <a:solidFill>
                  <a:schemeClr val="bg2"/>
                </a:solidFill>
                <a:latin typeface="楷体_GB2312" pitchFamily="49" charset="-122"/>
                <a:ea typeface="楷体_GB2312" pitchFamily="49" charset="-122"/>
              </a:rPr>
              <a:t>)</a:t>
            </a:r>
            <a:r>
              <a:rPr lang="zh-CN" altLang="en-US" sz="2400" b="1">
                <a:solidFill>
                  <a:schemeClr val="bg2"/>
                </a:solidFill>
                <a:latin typeface="楷体_GB2312" pitchFamily="49" charset="-122"/>
                <a:ea typeface="楷体_GB2312" pitchFamily="49" charset="-122"/>
              </a:rPr>
              <a:t>反馈校正</a:t>
            </a:r>
          </a:p>
          <a:p>
            <a:pPr eaLnBrk="1" hangingPunct="1">
              <a:lnSpc>
                <a:spcPct val="130000"/>
              </a:lnSpc>
              <a:spcBef>
                <a:spcPct val="0"/>
              </a:spcBef>
              <a:buClrTx/>
              <a:buSzTx/>
              <a:buFontTx/>
              <a:buNone/>
            </a:pPr>
            <a:r>
              <a:rPr lang="zh-CN" altLang="en-US" sz="2400" b="1">
                <a:solidFill>
                  <a:schemeClr val="bg2"/>
                </a:solidFill>
                <a:latin typeface="楷体_GB2312" pitchFamily="49" charset="-122"/>
                <a:ea typeface="楷体_GB2312" pitchFamily="49" charset="-122"/>
              </a:rPr>
              <a:t>反馈校正是将校正装置反向并接在原系统前向通道的一个或</a:t>
            </a:r>
          </a:p>
          <a:p>
            <a:pPr eaLnBrk="1" hangingPunct="1">
              <a:lnSpc>
                <a:spcPct val="130000"/>
              </a:lnSpc>
              <a:spcBef>
                <a:spcPct val="0"/>
              </a:spcBef>
              <a:buClrTx/>
              <a:buSzTx/>
              <a:buFontTx/>
              <a:buNone/>
            </a:pPr>
            <a:r>
              <a:rPr lang="zh-CN" altLang="en-US" sz="2400" b="1">
                <a:solidFill>
                  <a:schemeClr val="bg2"/>
                </a:solidFill>
                <a:latin typeface="楷体_GB2312" pitchFamily="49" charset="-122"/>
                <a:ea typeface="楷体_GB2312" pitchFamily="49" charset="-122"/>
              </a:rPr>
              <a:t>几个环节上，构成局部反馈回路。</a:t>
            </a:r>
          </a:p>
        </p:txBody>
      </p:sp>
      <p:pic>
        <p:nvPicPr>
          <p:cNvPr id="259122" name="Picture 10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888" y="2852738"/>
            <a:ext cx="36766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9120">
                                            <p:txEl>
                                              <p:pRg st="0" end="0"/>
                                            </p:txEl>
                                          </p:spTgt>
                                        </p:tgtEl>
                                        <p:attrNameLst>
                                          <p:attrName>style.visibility</p:attrName>
                                        </p:attrNameLst>
                                      </p:cBhvr>
                                      <p:to>
                                        <p:strVal val="visible"/>
                                      </p:to>
                                    </p:set>
                                    <p:animEffect transition="in" filter="blinds(horizontal)">
                                      <p:cBhvr>
                                        <p:cTn id="7" dur="500"/>
                                        <p:tgtEl>
                                          <p:spTgt spid="2591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9120">
                                            <p:txEl>
                                              <p:pRg st="1" end="1"/>
                                            </p:txEl>
                                          </p:spTgt>
                                        </p:tgtEl>
                                        <p:attrNameLst>
                                          <p:attrName>style.visibility</p:attrName>
                                        </p:attrNameLst>
                                      </p:cBhvr>
                                      <p:to>
                                        <p:strVal val="visible"/>
                                      </p:to>
                                    </p:set>
                                    <p:animEffect transition="in" filter="blinds(horizontal)">
                                      <p:cBhvr>
                                        <p:cTn id="12" dur="500"/>
                                        <p:tgtEl>
                                          <p:spTgt spid="2591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9120">
                                            <p:txEl>
                                              <p:pRg st="2" end="2"/>
                                            </p:txEl>
                                          </p:spTgt>
                                        </p:tgtEl>
                                        <p:attrNameLst>
                                          <p:attrName>style.visibility</p:attrName>
                                        </p:attrNameLst>
                                      </p:cBhvr>
                                      <p:to>
                                        <p:strVal val="visible"/>
                                      </p:to>
                                    </p:set>
                                    <p:animEffect transition="in" filter="blinds(horizontal)">
                                      <p:cBhvr>
                                        <p:cTn id="17" dur="500"/>
                                        <p:tgtEl>
                                          <p:spTgt spid="25912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259122"/>
                                        </p:tgtEl>
                                        <p:attrNameLst>
                                          <p:attrName>style.visibility</p:attrName>
                                        </p:attrNameLst>
                                      </p:cBhvr>
                                      <p:to>
                                        <p:strVal val="visible"/>
                                      </p:to>
                                    </p:set>
                                    <p:animEffect transition="in" filter="diamond(in)">
                                      <p:cBhvr>
                                        <p:cTn id="22" dur="2000"/>
                                        <p:tgtEl>
                                          <p:spTgt spid="2591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9116">
                                            <p:txEl>
                                              <p:pRg st="0" end="0"/>
                                            </p:txEl>
                                          </p:spTgt>
                                        </p:tgtEl>
                                        <p:attrNameLst>
                                          <p:attrName>style.visibility</p:attrName>
                                        </p:attrNameLst>
                                      </p:cBhvr>
                                      <p:to>
                                        <p:strVal val="visible"/>
                                      </p:to>
                                    </p:set>
                                    <p:animEffect transition="in" filter="blinds(horizontal)">
                                      <p:cBhvr>
                                        <p:cTn id="27" dur="500"/>
                                        <p:tgtEl>
                                          <p:spTgt spid="25911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9116">
                                            <p:txEl>
                                              <p:pRg st="1" end="1"/>
                                            </p:txEl>
                                          </p:spTgt>
                                        </p:tgtEl>
                                        <p:attrNameLst>
                                          <p:attrName>style.visibility</p:attrName>
                                        </p:attrNameLst>
                                      </p:cBhvr>
                                      <p:to>
                                        <p:strVal val="visible"/>
                                      </p:to>
                                    </p:set>
                                    <p:animEffect transition="in" filter="blinds(horizontal)">
                                      <p:cBhvr>
                                        <p:cTn id="32" dur="500"/>
                                        <p:tgtEl>
                                          <p:spTgt spid="2591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16" grpId="0" build="p"/>
      <p:bldP spid="25912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12"/>
          <p:cNvSpPr>
            <a:spLocks noGrp="1" noChangeArrowheads="1"/>
          </p:cNvSpPr>
          <p:nvPr>
            <p:ph type="title"/>
          </p:nvPr>
        </p:nvSpPr>
        <p:spPr bwMode="white">
          <a:xfrm>
            <a:off x="395288" y="333375"/>
            <a:ext cx="5915025" cy="739775"/>
          </a:xfrm>
          <a:solidFill>
            <a:srgbClr val="FFCCFF"/>
          </a:solidFill>
        </p:spPr>
        <p:txBody>
          <a:bodyPr/>
          <a:lstStyle/>
          <a:p>
            <a:pPr eaLnBrk="1" hangingPunct="1"/>
            <a:r>
              <a:rPr lang="en-US" altLang="zh-CN" sz="2800" b="1" dirty="0">
                <a:solidFill>
                  <a:schemeClr val="bg2"/>
                </a:solidFill>
                <a:latin typeface="Times New Roman" panose="02020603050405020304" pitchFamily="18" charset="0"/>
                <a:ea typeface="楷体_GB2312" pitchFamily="49" charset="-122"/>
              </a:rPr>
              <a:t>6.2  </a:t>
            </a:r>
            <a:r>
              <a:rPr lang="zh-CN" altLang="en-US" sz="2800" b="1" dirty="0">
                <a:solidFill>
                  <a:schemeClr val="bg2"/>
                </a:solidFill>
                <a:latin typeface="Times New Roman" panose="02020603050405020304" pitchFamily="18" charset="0"/>
                <a:ea typeface="楷体_GB2312" pitchFamily="49" charset="-122"/>
              </a:rPr>
              <a:t>常用串联校正装置及其特性</a:t>
            </a:r>
          </a:p>
        </p:txBody>
      </p:sp>
      <p:sp>
        <p:nvSpPr>
          <p:cNvPr id="341007" name="Rectangle 15"/>
          <p:cNvSpPr>
            <a:spLocks noChangeArrowheads="1"/>
          </p:cNvSpPr>
          <p:nvPr/>
        </p:nvSpPr>
        <p:spPr bwMode="auto">
          <a:xfrm>
            <a:off x="1763713" y="2205038"/>
            <a:ext cx="3751262"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FF0000"/>
              </a:buClr>
              <a:buSzTx/>
              <a:buFont typeface="Wingdings" panose="05000000000000000000" pitchFamily="2" charset="2"/>
              <a:buChar char="u"/>
            </a:pPr>
            <a:r>
              <a:rPr lang="zh-CN" altLang="en-US" sz="2800" b="1">
                <a:solidFill>
                  <a:schemeClr val="bg2"/>
                </a:solidFill>
                <a:latin typeface="楷体_GB2312" pitchFamily="49" charset="-122"/>
                <a:ea typeface="楷体_GB2312" pitchFamily="49" charset="-122"/>
              </a:rPr>
              <a:t> 超前校正网络</a:t>
            </a:r>
          </a:p>
          <a:p>
            <a:pPr eaLnBrk="1" hangingPunct="1">
              <a:lnSpc>
                <a:spcPct val="150000"/>
              </a:lnSpc>
              <a:spcBef>
                <a:spcPct val="0"/>
              </a:spcBef>
              <a:buClr>
                <a:srgbClr val="FF0000"/>
              </a:buClr>
              <a:buSzTx/>
              <a:buFont typeface="Wingdings" panose="05000000000000000000" pitchFamily="2" charset="2"/>
              <a:buChar char="u"/>
            </a:pPr>
            <a:r>
              <a:rPr lang="zh-CN" altLang="en-US" sz="2800" b="1">
                <a:solidFill>
                  <a:schemeClr val="bg2"/>
                </a:solidFill>
                <a:latin typeface="楷体_GB2312" pitchFamily="49" charset="-122"/>
                <a:ea typeface="楷体_GB2312" pitchFamily="49" charset="-122"/>
              </a:rPr>
              <a:t> 滞后校正网络</a:t>
            </a:r>
          </a:p>
          <a:p>
            <a:pPr eaLnBrk="1" hangingPunct="1">
              <a:lnSpc>
                <a:spcPct val="150000"/>
              </a:lnSpc>
              <a:spcBef>
                <a:spcPct val="0"/>
              </a:spcBef>
              <a:buClr>
                <a:srgbClr val="FF0000"/>
              </a:buClr>
              <a:buSzTx/>
              <a:buFont typeface="Wingdings" panose="05000000000000000000" pitchFamily="2" charset="2"/>
              <a:buChar char="u"/>
            </a:pPr>
            <a:r>
              <a:rPr lang="zh-CN" altLang="en-US" sz="2800" b="1">
                <a:solidFill>
                  <a:schemeClr val="bg2"/>
                </a:solidFill>
                <a:latin typeface="楷体_GB2312" pitchFamily="49" charset="-122"/>
                <a:ea typeface="楷体_GB2312" pitchFamily="49" charset="-122"/>
              </a:rPr>
              <a:t> 滞后</a:t>
            </a:r>
            <a:r>
              <a:rPr lang="en-US" altLang="zh-CN" sz="2800" b="1">
                <a:solidFill>
                  <a:schemeClr val="bg2"/>
                </a:solidFill>
                <a:latin typeface="楷体_GB2312" pitchFamily="49" charset="-122"/>
                <a:ea typeface="楷体_GB2312" pitchFamily="49" charset="-122"/>
              </a:rPr>
              <a:t>-</a:t>
            </a:r>
            <a:r>
              <a:rPr lang="zh-CN" altLang="en-US" sz="2800" b="1">
                <a:solidFill>
                  <a:schemeClr val="bg2"/>
                </a:solidFill>
                <a:latin typeface="楷体_GB2312" pitchFamily="49" charset="-122"/>
                <a:ea typeface="楷体_GB2312" pitchFamily="49" charset="-122"/>
              </a:rPr>
              <a:t>超前校正网络</a:t>
            </a:r>
          </a:p>
          <a:p>
            <a:pPr eaLnBrk="1" hangingPunct="1">
              <a:lnSpc>
                <a:spcPct val="150000"/>
              </a:lnSpc>
              <a:spcBef>
                <a:spcPct val="0"/>
              </a:spcBef>
              <a:buClr>
                <a:srgbClr val="FF0000"/>
              </a:buClr>
              <a:buSzTx/>
              <a:buFont typeface="Wingdings" panose="05000000000000000000" pitchFamily="2" charset="2"/>
              <a:buChar char="u"/>
            </a:pPr>
            <a:r>
              <a:rPr lang="zh-CN" altLang="en-US" sz="2800" b="1">
                <a:solidFill>
                  <a:schemeClr val="bg2"/>
                </a:solidFill>
                <a:latin typeface="楷体_GB2312" pitchFamily="49" charset="-122"/>
                <a:ea typeface="楷体_GB2312" pitchFamily="49" charset="-122"/>
              </a:rPr>
              <a:t> 有源校正网络</a:t>
            </a:r>
          </a:p>
        </p:txBody>
      </p:sp>
      <p:sp>
        <p:nvSpPr>
          <p:cNvPr id="17416" name="Rectangle 17"/>
          <p:cNvSpPr>
            <a:spLocks noChangeArrowheads="1"/>
          </p:cNvSpPr>
          <p:nvPr/>
        </p:nvSpPr>
        <p:spPr bwMode="auto">
          <a:xfrm>
            <a:off x="323850" y="1412875"/>
            <a:ext cx="4032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solidFill>
                  <a:schemeClr val="bg2"/>
                </a:solidFill>
                <a:latin typeface="楷体_GB2312" pitchFamily="49" charset="-122"/>
                <a:ea typeface="楷体_GB2312" pitchFamily="49" charset="-122"/>
              </a:rPr>
              <a:t>常用校正装置</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1007">
                                            <p:txEl>
                                              <p:pRg st="0" end="0"/>
                                            </p:txEl>
                                          </p:spTgt>
                                        </p:tgtEl>
                                        <p:attrNameLst>
                                          <p:attrName>style.visibility</p:attrName>
                                        </p:attrNameLst>
                                      </p:cBhvr>
                                      <p:to>
                                        <p:strVal val="visible"/>
                                      </p:to>
                                    </p:set>
                                    <p:animEffect transition="in" filter="blinds(horizontal)">
                                      <p:cBhvr>
                                        <p:cTn id="7" dur="500"/>
                                        <p:tgtEl>
                                          <p:spTgt spid="3410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1007">
                                            <p:txEl>
                                              <p:pRg st="1" end="1"/>
                                            </p:txEl>
                                          </p:spTgt>
                                        </p:tgtEl>
                                        <p:attrNameLst>
                                          <p:attrName>style.visibility</p:attrName>
                                        </p:attrNameLst>
                                      </p:cBhvr>
                                      <p:to>
                                        <p:strVal val="visible"/>
                                      </p:to>
                                    </p:set>
                                    <p:animEffect transition="in" filter="blinds(horizontal)">
                                      <p:cBhvr>
                                        <p:cTn id="12" dur="500"/>
                                        <p:tgtEl>
                                          <p:spTgt spid="3410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1007">
                                            <p:txEl>
                                              <p:pRg st="2" end="2"/>
                                            </p:txEl>
                                          </p:spTgt>
                                        </p:tgtEl>
                                        <p:attrNameLst>
                                          <p:attrName>style.visibility</p:attrName>
                                        </p:attrNameLst>
                                      </p:cBhvr>
                                      <p:to>
                                        <p:strVal val="visible"/>
                                      </p:to>
                                    </p:set>
                                    <p:animEffect transition="in" filter="blinds(horizontal)">
                                      <p:cBhvr>
                                        <p:cTn id="17" dur="500"/>
                                        <p:tgtEl>
                                          <p:spTgt spid="3410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1007">
                                            <p:txEl>
                                              <p:pRg st="3" end="3"/>
                                            </p:txEl>
                                          </p:spTgt>
                                        </p:tgtEl>
                                        <p:attrNameLst>
                                          <p:attrName>style.visibility</p:attrName>
                                        </p:attrNameLst>
                                      </p:cBhvr>
                                      <p:to>
                                        <p:strVal val="visible"/>
                                      </p:to>
                                    </p:set>
                                    <p:animEffect transition="in" filter="blinds(horizontal)">
                                      <p:cBhvr>
                                        <p:cTn id="22" dur="500"/>
                                        <p:tgtEl>
                                          <p:spTgt spid="3410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0" y="1125538"/>
            <a:ext cx="5545138" cy="431800"/>
          </a:xfrm>
        </p:spPr>
        <p:txBody>
          <a:bodyPr/>
          <a:lstStyle/>
          <a:p>
            <a:r>
              <a:rPr lang="en-US" altLang="zh-CN" sz="2400" b="1" dirty="0">
                <a:solidFill>
                  <a:schemeClr val="bg2"/>
                </a:solidFill>
                <a:latin typeface="楷体_GB2312" pitchFamily="49" charset="-122"/>
                <a:ea typeface="楷体_GB2312" pitchFamily="49" charset="-122"/>
              </a:rPr>
              <a:t>1</a:t>
            </a:r>
            <a:r>
              <a:rPr lang="zh-CN" altLang="en-US" sz="2400" b="1" dirty="0">
                <a:solidFill>
                  <a:schemeClr val="bg2"/>
                </a:solidFill>
                <a:latin typeface="楷体_GB2312" pitchFamily="49" charset="-122"/>
                <a:ea typeface="楷体_GB2312" pitchFamily="49" charset="-122"/>
              </a:rPr>
              <a:t>、无源超前校正网络</a:t>
            </a:r>
          </a:p>
        </p:txBody>
      </p:sp>
      <p:sp>
        <p:nvSpPr>
          <p:cNvPr id="18439" name="Rectangle 46"/>
          <p:cNvSpPr>
            <a:spLocks noChangeArrowheads="1"/>
          </p:cNvSpPr>
          <p:nvPr/>
        </p:nvSpPr>
        <p:spPr bwMode="auto">
          <a:xfrm>
            <a:off x="395288" y="404813"/>
            <a:ext cx="8137525" cy="641350"/>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6.2  </a:t>
            </a:r>
            <a:r>
              <a:rPr lang="zh-CN" altLang="en-US" sz="3600" b="1">
                <a:solidFill>
                  <a:schemeClr val="bg2"/>
                </a:solidFill>
                <a:latin typeface="Times New Roman" panose="02020603050405020304" pitchFamily="18" charset="0"/>
                <a:ea typeface="楷体_GB2312" pitchFamily="49" charset="-122"/>
              </a:rPr>
              <a:t>常用校正装置及其特性</a:t>
            </a:r>
            <a:r>
              <a:rPr lang="en-US" altLang="zh-CN" sz="3600" b="1">
                <a:solidFill>
                  <a:schemeClr val="bg2"/>
                </a:solidFill>
                <a:latin typeface="Times New Roman" panose="02020603050405020304" pitchFamily="18" charset="0"/>
                <a:ea typeface="楷体_GB2312" pitchFamily="49" charset="-122"/>
              </a:rPr>
              <a:t>——</a:t>
            </a:r>
            <a:r>
              <a:rPr lang="zh-CN" altLang="en-US" sz="2400" b="1">
                <a:solidFill>
                  <a:schemeClr val="bg2"/>
                </a:solidFill>
                <a:latin typeface="Times New Roman" panose="02020603050405020304" pitchFamily="18" charset="0"/>
                <a:ea typeface="楷体_GB2312" pitchFamily="49" charset="-122"/>
              </a:rPr>
              <a:t>超前</a:t>
            </a:r>
          </a:p>
        </p:txBody>
      </p:sp>
      <p:graphicFrame>
        <p:nvGraphicFramePr>
          <p:cNvPr id="93234" name="Object 50"/>
          <p:cNvGraphicFramePr>
            <a:graphicFrameLocks noChangeAspect="1"/>
          </p:cNvGraphicFramePr>
          <p:nvPr>
            <p:extLst>
              <p:ext uri="{D42A27DB-BD31-4B8C-83A1-F6EECF244321}">
                <p14:modId xmlns:p14="http://schemas.microsoft.com/office/powerpoint/2010/main" val="1544450843"/>
              </p:ext>
            </p:extLst>
          </p:nvPr>
        </p:nvGraphicFramePr>
        <p:xfrm>
          <a:off x="1019175" y="1587500"/>
          <a:ext cx="1417638" cy="855663"/>
        </p:xfrm>
        <a:graphic>
          <a:graphicData uri="http://schemas.openxmlformats.org/presentationml/2006/ole">
            <mc:AlternateContent xmlns:mc="http://schemas.openxmlformats.org/markup-compatibility/2006">
              <mc:Choice xmlns:v="urn:schemas-microsoft-com:vml" Requires="v">
                <p:oleObj spid="_x0000_s18599" name="Equation" r:id="rId3" imgW="838080" imgH="431640" progId="Equation.DSMT4">
                  <p:embed/>
                </p:oleObj>
              </mc:Choice>
              <mc:Fallback>
                <p:oleObj name="Equation" r:id="rId3" imgW="838080" imgH="431640" progId="Equation.DSMT4">
                  <p:embed/>
                  <p:pic>
                    <p:nvPicPr>
                      <p:cNvPr id="0" name="Object 50"/>
                      <p:cNvPicPr>
                        <a:picLocks noChangeAspect="1" noChangeArrowheads="1"/>
                      </p:cNvPicPr>
                      <p:nvPr/>
                    </p:nvPicPr>
                    <p:blipFill>
                      <a:blip r:embed="rId4"/>
                      <a:srcRect/>
                      <a:stretch>
                        <a:fillRect/>
                      </a:stretch>
                    </p:blipFill>
                    <p:spPr bwMode="auto">
                      <a:xfrm>
                        <a:off x="1019175" y="1587500"/>
                        <a:ext cx="1417638"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35" name="Object 51"/>
          <p:cNvGraphicFramePr>
            <a:graphicFrameLocks noChangeAspect="1"/>
          </p:cNvGraphicFramePr>
          <p:nvPr>
            <p:extLst>
              <p:ext uri="{D42A27DB-BD31-4B8C-83A1-F6EECF244321}">
                <p14:modId xmlns:p14="http://schemas.microsoft.com/office/powerpoint/2010/main" val="2969375784"/>
              </p:ext>
            </p:extLst>
          </p:nvPr>
        </p:nvGraphicFramePr>
        <p:xfrm>
          <a:off x="3059113" y="1772816"/>
          <a:ext cx="1152847" cy="457200"/>
        </p:xfrm>
        <a:graphic>
          <a:graphicData uri="http://schemas.openxmlformats.org/presentationml/2006/ole">
            <mc:AlternateContent xmlns:mc="http://schemas.openxmlformats.org/markup-compatibility/2006">
              <mc:Choice xmlns:v="urn:schemas-microsoft-com:vml" Requires="v">
                <p:oleObj spid="_x0000_s18600" name="Equation" r:id="rId5" imgW="495000" imgH="228600" progId="Equation.DSMT4">
                  <p:embed/>
                </p:oleObj>
              </mc:Choice>
              <mc:Fallback>
                <p:oleObj name="Equation" r:id="rId5" imgW="495000" imgH="228600" progId="Equation.DSMT4">
                  <p:embed/>
                  <p:pic>
                    <p:nvPicPr>
                      <p:cNvPr id="0" name="Object 51"/>
                      <p:cNvPicPr>
                        <a:picLocks noChangeAspect="1" noChangeArrowheads="1"/>
                      </p:cNvPicPr>
                      <p:nvPr/>
                    </p:nvPicPr>
                    <p:blipFill>
                      <a:blip r:embed="rId6"/>
                      <a:srcRect/>
                      <a:stretch>
                        <a:fillRect/>
                      </a:stretch>
                    </p:blipFill>
                    <p:spPr bwMode="auto">
                      <a:xfrm>
                        <a:off x="3059113" y="1772816"/>
                        <a:ext cx="1152847" cy="457200"/>
                      </a:xfrm>
                      <a:prstGeom prst="rect">
                        <a:avLst/>
                      </a:prstGeom>
                      <a:noFill/>
                      <a:ln>
                        <a:noFill/>
                      </a:ln>
                      <a:effectLst/>
                      <a:extLst/>
                    </p:spPr>
                  </p:pic>
                </p:oleObj>
              </mc:Fallback>
            </mc:AlternateContent>
          </a:graphicData>
        </a:graphic>
      </p:graphicFrame>
      <p:graphicFrame>
        <p:nvGraphicFramePr>
          <p:cNvPr id="93236" name="Object 52"/>
          <p:cNvGraphicFramePr>
            <a:graphicFrameLocks noChangeAspect="1"/>
          </p:cNvGraphicFramePr>
          <p:nvPr>
            <p:extLst>
              <p:ext uri="{D42A27DB-BD31-4B8C-83A1-F6EECF244321}">
                <p14:modId xmlns:p14="http://schemas.microsoft.com/office/powerpoint/2010/main" val="551691163"/>
              </p:ext>
            </p:extLst>
          </p:nvPr>
        </p:nvGraphicFramePr>
        <p:xfrm>
          <a:off x="-14288" y="3255963"/>
          <a:ext cx="3683001" cy="1112837"/>
        </p:xfrm>
        <a:graphic>
          <a:graphicData uri="http://schemas.openxmlformats.org/presentationml/2006/ole">
            <mc:AlternateContent xmlns:mc="http://schemas.openxmlformats.org/markup-compatibility/2006">
              <mc:Choice xmlns:v="urn:schemas-microsoft-com:vml" Requires="v">
                <p:oleObj spid="_x0000_s18601" name="Equation" r:id="rId7" imgW="2412720" imgH="622080" progId="Equation.DSMT4">
                  <p:embed/>
                </p:oleObj>
              </mc:Choice>
              <mc:Fallback>
                <p:oleObj name="Equation" r:id="rId7" imgW="2412720" imgH="622080" progId="Equation.DSMT4">
                  <p:embed/>
                  <p:pic>
                    <p:nvPicPr>
                      <p:cNvPr id="0" name="Object 52"/>
                      <p:cNvPicPr>
                        <a:picLocks noChangeAspect="1" noChangeArrowheads="1"/>
                      </p:cNvPicPr>
                      <p:nvPr/>
                    </p:nvPicPr>
                    <p:blipFill>
                      <a:blip r:embed="rId8"/>
                      <a:srcRect/>
                      <a:stretch>
                        <a:fillRect/>
                      </a:stretch>
                    </p:blipFill>
                    <p:spPr bwMode="auto">
                      <a:xfrm>
                        <a:off x="-14288" y="3255963"/>
                        <a:ext cx="3683001" cy="1112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39" name="Rectangle 55"/>
          <p:cNvSpPr>
            <a:spLocks noChangeArrowheads="1"/>
          </p:cNvSpPr>
          <p:nvPr/>
        </p:nvSpPr>
        <p:spPr bwMode="auto">
          <a:xfrm>
            <a:off x="0" y="2565400"/>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solidFill>
                  <a:schemeClr val="bg2"/>
                </a:solidFill>
                <a:latin typeface="楷体_GB2312" pitchFamily="49" charset="-122"/>
                <a:ea typeface="楷体_GB2312" pitchFamily="49" charset="-122"/>
              </a:rPr>
              <a:t>网络的传递函数</a:t>
            </a:r>
          </a:p>
        </p:txBody>
      </p:sp>
      <p:graphicFrame>
        <p:nvGraphicFramePr>
          <p:cNvPr id="93240" name="Object 56"/>
          <p:cNvGraphicFramePr>
            <a:graphicFrameLocks noChangeAspect="1"/>
          </p:cNvGraphicFramePr>
          <p:nvPr>
            <p:extLst>
              <p:ext uri="{D42A27DB-BD31-4B8C-83A1-F6EECF244321}">
                <p14:modId xmlns:p14="http://schemas.microsoft.com/office/powerpoint/2010/main" val="131556880"/>
              </p:ext>
            </p:extLst>
          </p:nvPr>
        </p:nvGraphicFramePr>
        <p:xfrm>
          <a:off x="3670350" y="3284984"/>
          <a:ext cx="1909762" cy="744116"/>
        </p:xfrm>
        <a:graphic>
          <a:graphicData uri="http://schemas.openxmlformats.org/presentationml/2006/ole">
            <mc:AlternateContent xmlns:mc="http://schemas.openxmlformats.org/markup-compatibility/2006">
              <mc:Choice xmlns:v="urn:schemas-microsoft-com:vml" Requires="v">
                <p:oleObj spid="_x0000_s18602" name="Equation" r:id="rId9" imgW="1193760" imgH="431640" progId="Equation.DSMT4">
                  <p:embed/>
                </p:oleObj>
              </mc:Choice>
              <mc:Fallback>
                <p:oleObj name="Equation" r:id="rId9" imgW="1193760" imgH="431640" progId="Equation.DSMT4">
                  <p:embed/>
                  <p:pic>
                    <p:nvPicPr>
                      <p:cNvPr id="0" name="Object 56"/>
                      <p:cNvPicPr>
                        <a:picLocks noChangeAspect="1" noChangeArrowheads="1"/>
                      </p:cNvPicPr>
                      <p:nvPr/>
                    </p:nvPicPr>
                    <p:blipFill>
                      <a:blip r:embed="rId10"/>
                      <a:srcRect/>
                      <a:stretch>
                        <a:fillRect/>
                      </a:stretch>
                    </p:blipFill>
                    <p:spPr bwMode="auto">
                      <a:xfrm>
                        <a:off x="3670350" y="3284984"/>
                        <a:ext cx="1909762" cy="744116"/>
                      </a:xfrm>
                      <a:prstGeom prst="rect">
                        <a:avLst/>
                      </a:prstGeom>
                      <a:noFill/>
                      <a:ln>
                        <a:noFill/>
                      </a:ln>
                      <a:effectLst/>
                      <a:extLst/>
                    </p:spPr>
                  </p:pic>
                </p:oleObj>
              </mc:Fallback>
            </mc:AlternateContent>
          </a:graphicData>
        </a:graphic>
      </p:graphicFrame>
      <p:graphicFrame>
        <p:nvGraphicFramePr>
          <p:cNvPr id="93241" name="Object 57"/>
          <p:cNvGraphicFramePr>
            <a:graphicFrameLocks noChangeAspect="1"/>
          </p:cNvGraphicFramePr>
          <p:nvPr>
            <p:extLst>
              <p:ext uri="{D42A27DB-BD31-4B8C-83A1-F6EECF244321}">
                <p14:modId xmlns:p14="http://schemas.microsoft.com/office/powerpoint/2010/main" val="1970238467"/>
              </p:ext>
            </p:extLst>
          </p:nvPr>
        </p:nvGraphicFramePr>
        <p:xfrm>
          <a:off x="2119313" y="4406900"/>
          <a:ext cx="3486150" cy="1112838"/>
        </p:xfrm>
        <a:graphic>
          <a:graphicData uri="http://schemas.openxmlformats.org/presentationml/2006/ole">
            <mc:AlternateContent xmlns:mc="http://schemas.openxmlformats.org/markup-compatibility/2006">
              <mc:Choice xmlns:v="urn:schemas-microsoft-com:vml" Requires="v">
                <p:oleObj spid="_x0000_s18603" name="Equation" r:id="rId11" imgW="2273040" imgH="622080" progId="Equation.DSMT4">
                  <p:embed/>
                </p:oleObj>
              </mc:Choice>
              <mc:Fallback>
                <p:oleObj name="Equation" r:id="rId11" imgW="2273040" imgH="622080" progId="Equation.DSMT4">
                  <p:embed/>
                  <p:pic>
                    <p:nvPicPr>
                      <p:cNvPr id="0" name="Object 57"/>
                      <p:cNvPicPr>
                        <a:picLocks noChangeAspect="1" noChangeArrowheads="1"/>
                      </p:cNvPicPr>
                      <p:nvPr/>
                    </p:nvPicPr>
                    <p:blipFill>
                      <a:blip r:embed="rId12"/>
                      <a:srcRect/>
                      <a:stretch>
                        <a:fillRect/>
                      </a:stretch>
                    </p:blipFill>
                    <p:spPr bwMode="auto">
                      <a:xfrm>
                        <a:off x="2119313" y="4406900"/>
                        <a:ext cx="3486150"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42" name="Object 58"/>
          <p:cNvGraphicFramePr>
            <a:graphicFrameLocks noChangeAspect="1"/>
          </p:cNvGraphicFramePr>
          <p:nvPr>
            <p:extLst>
              <p:ext uri="{D42A27DB-BD31-4B8C-83A1-F6EECF244321}">
                <p14:modId xmlns:p14="http://schemas.microsoft.com/office/powerpoint/2010/main" val="2122452226"/>
              </p:ext>
            </p:extLst>
          </p:nvPr>
        </p:nvGraphicFramePr>
        <p:xfrm>
          <a:off x="1087438" y="5753099"/>
          <a:ext cx="2908498" cy="773113"/>
        </p:xfrm>
        <a:graphic>
          <a:graphicData uri="http://schemas.openxmlformats.org/presentationml/2006/ole">
            <mc:AlternateContent xmlns:mc="http://schemas.openxmlformats.org/markup-compatibility/2006">
              <mc:Choice xmlns:v="urn:schemas-microsoft-com:vml" Requires="v">
                <p:oleObj spid="_x0000_s18604" name="Equation" r:id="rId13" imgW="1688760" imgH="431640" progId="Equation.DSMT4">
                  <p:embed/>
                </p:oleObj>
              </mc:Choice>
              <mc:Fallback>
                <p:oleObj name="Equation" r:id="rId13" imgW="1688760" imgH="431640" progId="Equation.DSMT4">
                  <p:embed/>
                  <p:pic>
                    <p:nvPicPr>
                      <p:cNvPr id="0" name="Object 58"/>
                      <p:cNvPicPr>
                        <a:picLocks noChangeAspect="1" noChangeArrowheads="1"/>
                      </p:cNvPicPr>
                      <p:nvPr/>
                    </p:nvPicPr>
                    <p:blipFill>
                      <a:blip r:embed="rId14"/>
                      <a:srcRect/>
                      <a:stretch>
                        <a:fillRect/>
                      </a:stretch>
                    </p:blipFill>
                    <p:spPr bwMode="auto">
                      <a:xfrm>
                        <a:off x="1087438" y="5753099"/>
                        <a:ext cx="2908498" cy="773113"/>
                      </a:xfrm>
                      <a:prstGeom prst="rect">
                        <a:avLst/>
                      </a:prstGeom>
                      <a:noFill/>
                      <a:ln>
                        <a:noFill/>
                      </a:ln>
                      <a:effectLst/>
                      <a:extLst/>
                    </p:spPr>
                  </p:pic>
                </p:oleObj>
              </mc:Fallback>
            </mc:AlternateContent>
          </a:graphicData>
        </a:graphic>
      </p:graphicFrame>
      <p:pic>
        <p:nvPicPr>
          <p:cNvPr id="18447" name="Picture 6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84888" y="1557338"/>
            <a:ext cx="2638425"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16"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62725" y="3789363"/>
            <a:ext cx="25812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234"/>
                                        </p:tgtEl>
                                        <p:attrNameLst>
                                          <p:attrName>style.visibility</p:attrName>
                                        </p:attrNameLst>
                                      </p:cBhvr>
                                      <p:to>
                                        <p:strVal val="visible"/>
                                      </p:to>
                                    </p:set>
                                    <p:animEffect transition="in" filter="blinds(horizontal)">
                                      <p:cBhvr>
                                        <p:cTn id="7" dur="500"/>
                                        <p:tgtEl>
                                          <p:spTgt spid="93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3235"/>
                                        </p:tgtEl>
                                        <p:attrNameLst>
                                          <p:attrName>style.visibility</p:attrName>
                                        </p:attrNameLst>
                                      </p:cBhvr>
                                      <p:to>
                                        <p:strVal val="visible"/>
                                      </p:to>
                                    </p:set>
                                    <p:animEffect transition="in" filter="blinds(horizontal)">
                                      <p:cBhvr>
                                        <p:cTn id="12" dur="500"/>
                                        <p:tgtEl>
                                          <p:spTgt spid="932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239"/>
                                        </p:tgtEl>
                                        <p:attrNameLst>
                                          <p:attrName>style.visibility</p:attrName>
                                        </p:attrNameLst>
                                      </p:cBhvr>
                                      <p:to>
                                        <p:strVal val="visible"/>
                                      </p:to>
                                    </p:set>
                                    <p:animEffect transition="in" filter="blinds(horizontal)">
                                      <p:cBhvr>
                                        <p:cTn id="17" dur="500"/>
                                        <p:tgtEl>
                                          <p:spTgt spid="932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3236"/>
                                        </p:tgtEl>
                                        <p:attrNameLst>
                                          <p:attrName>style.visibility</p:attrName>
                                        </p:attrNameLst>
                                      </p:cBhvr>
                                      <p:to>
                                        <p:strVal val="visible"/>
                                      </p:to>
                                    </p:set>
                                    <p:animEffect transition="in" filter="blinds(horizontal)">
                                      <p:cBhvr>
                                        <p:cTn id="22" dur="500"/>
                                        <p:tgtEl>
                                          <p:spTgt spid="93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3240"/>
                                        </p:tgtEl>
                                        <p:attrNameLst>
                                          <p:attrName>style.visibility</p:attrName>
                                        </p:attrNameLst>
                                      </p:cBhvr>
                                      <p:to>
                                        <p:strVal val="visible"/>
                                      </p:to>
                                    </p:set>
                                    <p:animEffect transition="in" filter="blinds(horizontal)">
                                      <p:cBhvr>
                                        <p:cTn id="27" dur="500"/>
                                        <p:tgtEl>
                                          <p:spTgt spid="932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3241"/>
                                        </p:tgtEl>
                                        <p:attrNameLst>
                                          <p:attrName>style.visibility</p:attrName>
                                        </p:attrNameLst>
                                      </p:cBhvr>
                                      <p:to>
                                        <p:strVal val="visible"/>
                                      </p:to>
                                    </p:set>
                                    <p:animEffect transition="in" filter="blinds(horizontal)">
                                      <p:cBhvr>
                                        <p:cTn id="32" dur="500"/>
                                        <p:tgtEl>
                                          <p:spTgt spid="932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3242"/>
                                        </p:tgtEl>
                                        <p:attrNameLst>
                                          <p:attrName>style.visibility</p:attrName>
                                        </p:attrNameLst>
                                      </p:cBhvr>
                                      <p:to>
                                        <p:strVal val="visible"/>
                                      </p:to>
                                    </p:set>
                                    <p:animEffect transition="in" filter="blinds(horizontal)">
                                      <p:cBhvr>
                                        <p:cTn id="37" dur="500"/>
                                        <p:tgtEl>
                                          <p:spTgt spid="932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128016"/>
                                        </p:tgtEl>
                                        <p:attrNameLst>
                                          <p:attrName>style.visibility</p:attrName>
                                        </p:attrNameLst>
                                      </p:cBhvr>
                                      <p:to>
                                        <p:strVal val="visible"/>
                                      </p:to>
                                    </p:set>
                                    <p:animEffect transition="in" filter="diamond(in)">
                                      <p:cBhvr>
                                        <p:cTn id="42" dur="2000"/>
                                        <p:tgtEl>
                                          <p:spTgt spid="128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80"/>
          <p:cNvSpPr>
            <a:spLocks noChangeArrowheads="1"/>
          </p:cNvSpPr>
          <p:nvPr/>
        </p:nvSpPr>
        <p:spPr bwMode="auto">
          <a:xfrm>
            <a:off x="395288" y="404813"/>
            <a:ext cx="8280400" cy="641350"/>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6.2  </a:t>
            </a:r>
            <a:r>
              <a:rPr lang="zh-CN" altLang="en-US" sz="3600" b="1">
                <a:solidFill>
                  <a:schemeClr val="bg2"/>
                </a:solidFill>
                <a:latin typeface="Times New Roman" panose="02020603050405020304" pitchFamily="18" charset="0"/>
                <a:ea typeface="楷体_GB2312" pitchFamily="49" charset="-122"/>
              </a:rPr>
              <a:t>常用校正装置及其特性</a:t>
            </a:r>
            <a:r>
              <a:rPr lang="en-US" altLang="zh-CN" sz="3600" b="1">
                <a:solidFill>
                  <a:schemeClr val="bg2"/>
                </a:solidFill>
                <a:latin typeface="Times New Roman" panose="02020603050405020304" pitchFamily="18" charset="0"/>
                <a:ea typeface="楷体_GB2312" pitchFamily="49" charset="-122"/>
              </a:rPr>
              <a:t>——</a:t>
            </a:r>
            <a:r>
              <a:rPr lang="zh-CN" altLang="en-US" sz="2400" b="1">
                <a:solidFill>
                  <a:schemeClr val="bg2"/>
                </a:solidFill>
                <a:latin typeface="Times New Roman" panose="02020603050405020304" pitchFamily="18" charset="0"/>
                <a:ea typeface="楷体_GB2312" pitchFamily="49" charset="-122"/>
              </a:rPr>
              <a:t>超前</a:t>
            </a:r>
          </a:p>
        </p:txBody>
      </p:sp>
      <p:graphicFrame>
        <p:nvGraphicFramePr>
          <p:cNvPr id="19463" name="Object 81"/>
          <p:cNvGraphicFramePr>
            <a:graphicFrameLocks noChangeAspect="1"/>
          </p:cNvGraphicFramePr>
          <p:nvPr>
            <p:extLst>
              <p:ext uri="{D42A27DB-BD31-4B8C-83A1-F6EECF244321}">
                <p14:modId xmlns:p14="http://schemas.microsoft.com/office/powerpoint/2010/main" val="752056391"/>
              </p:ext>
            </p:extLst>
          </p:nvPr>
        </p:nvGraphicFramePr>
        <p:xfrm>
          <a:off x="2387600" y="1087438"/>
          <a:ext cx="1924050" cy="935037"/>
        </p:xfrm>
        <a:graphic>
          <a:graphicData uri="http://schemas.openxmlformats.org/presentationml/2006/ole">
            <mc:AlternateContent xmlns:mc="http://schemas.openxmlformats.org/markup-compatibility/2006">
              <mc:Choice xmlns:v="urn:schemas-microsoft-com:vml" Requires="v">
                <p:oleObj spid="_x0000_s19798" name="Equation" r:id="rId3" imgW="1015920" imgH="419040" progId="Equation.DSMT4">
                  <p:embed/>
                </p:oleObj>
              </mc:Choice>
              <mc:Fallback>
                <p:oleObj name="Equation" r:id="rId3" imgW="1015920" imgH="419040" progId="Equation.DSMT4">
                  <p:embed/>
                  <p:pic>
                    <p:nvPicPr>
                      <p:cNvPr id="0" name="Object 81"/>
                      <p:cNvPicPr>
                        <a:picLocks noChangeAspect="1" noChangeArrowheads="1"/>
                      </p:cNvPicPr>
                      <p:nvPr/>
                    </p:nvPicPr>
                    <p:blipFill>
                      <a:blip r:embed="rId4"/>
                      <a:srcRect/>
                      <a:stretch>
                        <a:fillRect/>
                      </a:stretch>
                    </p:blipFill>
                    <p:spPr bwMode="auto">
                      <a:xfrm>
                        <a:off x="2387600" y="1087438"/>
                        <a:ext cx="192405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62" name="Object 82"/>
          <p:cNvGraphicFramePr>
            <a:graphicFrameLocks noChangeAspect="1"/>
          </p:cNvGraphicFramePr>
          <p:nvPr>
            <p:extLst>
              <p:ext uri="{D42A27DB-BD31-4B8C-83A1-F6EECF244321}">
                <p14:modId xmlns:p14="http://schemas.microsoft.com/office/powerpoint/2010/main" val="3093074395"/>
              </p:ext>
            </p:extLst>
          </p:nvPr>
        </p:nvGraphicFramePr>
        <p:xfrm>
          <a:off x="1861766" y="3548683"/>
          <a:ext cx="2062162" cy="960437"/>
        </p:xfrm>
        <a:graphic>
          <a:graphicData uri="http://schemas.openxmlformats.org/presentationml/2006/ole">
            <mc:AlternateContent xmlns:mc="http://schemas.openxmlformats.org/markup-compatibility/2006">
              <mc:Choice xmlns:v="urn:schemas-microsoft-com:vml" Requires="v">
                <p:oleObj spid="_x0000_s19799" name="Equation" r:id="rId5" imgW="1091880" imgH="419040" progId="Equation.DSMT4">
                  <p:embed/>
                </p:oleObj>
              </mc:Choice>
              <mc:Fallback>
                <p:oleObj name="Equation" r:id="rId5" imgW="1091880" imgH="419040" progId="Equation.DSMT4">
                  <p:embed/>
                  <p:pic>
                    <p:nvPicPr>
                      <p:cNvPr id="0" name="Object 82"/>
                      <p:cNvPicPr>
                        <a:picLocks noChangeAspect="1" noChangeArrowheads="1"/>
                      </p:cNvPicPr>
                      <p:nvPr/>
                    </p:nvPicPr>
                    <p:blipFill>
                      <a:blip r:embed="rId6"/>
                      <a:srcRect/>
                      <a:stretch>
                        <a:fillRect/>
                      </a:stretch>
                    </p:blipFill>
                    <p:spPr bwMode="auto">
                      <a:xfrm>
                        <a:off x="1861766" y="3548683"/>
                        <a:ext cx="2062162"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64" name="Rectangle 84"/>
          <p:cNvSpPr>
            <a:spLocks noChangeArrowheads="1"/>
          </p:cNvSpPr>
          <p:nvPr/>
        </p:nvSpPr>
        <p:spPr bwMode="auto">
          <a:xfrm>
            <a:off x="0" y="1989138"/>
            <a:ext cx="874871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buFont typeface="Wingdings" panose="05000000000000000000" pitchFamily="2" charset="2"/>
              <a:buNone/>
            </a:pPr>
            <a:r>
              <a:rPr lang="zh-CN" altLang="en-US" sz="2400" b="1">
                <a:solidFill>
                  <a:schemeClr val="bg2"/>
                </a:solidFill>
                <a:latin typeface="楷体_GB2312" pitchFamily="49" charset="-122"/>
                <a:ea typeface="楷体_GB2312" pitchFamily="49" charset="-122"/>
              </a:rPr>
              <a:t>无源超前网络具有</a:t>
            </a:r>
            <a:r>
              <a:rPr lang="zh-CN" altLang="en-US" sz="2400" b="1">
                <a:solidFill>
                  <a:srgbClr val="FF0000"/>
                </a:solidFill>
                <a:latin typeface="楷体_GB2312" pitchFamily="49" charset="-122"/>
                <a:ea typeface="楷体_GB2312" pitchFamily="49" charset="-122"/>
              </a:rPr>
              <a:t>低频幅值衰减作用</a:t>
            </a:r>
            <a:r>
              <a:rPr lang="zh-CN" altLang="en-US" sz="2400" b="1">
                <a:solidFill>
                  <a:schemeClr val="bg2"/>
                </a:solidFill>
                <a:latin typeface="楷体_GB2312" pitchFamily="49" charset="-122"/>
                <a:ea typeface="楷体_GB2312" pitchFamily="49" charset="-122"/>
              </a:rPr>
              <a:t>，衰减系数为1/</a:t>
            </a:r>
            <a:r>
              <a:rPr lang="en-US" altLang="zh-CN" sz="2400" b="1" i="1">
                <a:solidFill>
                  <a:schemeClr val="bg2"/>
                </a:solidFill>
                <a:latin typeface="Times New Roman" panose="02020603050405020304" pitchFamily="18" charset="0"/>
                <a:ea typeface="楷体_GB2312" pitchFamily="49" charset="-122"/>
              </a:rPr>
              <a:t>a</a:t>
            </a:r>
            <a:r>
              <a:rPr lang="en-US" altLang="zh-CN" sz="2400" b="1">
                <a:solidFill>
                  <a:schemeClr val="bg2"/>
                </a:solidFill>
                <a:latin typeface="楷体_GB2312" pitchFamily="49" charset="-122"/>
                <a:ea typeface="楷体_GB2312" pitchFamily="49" charset="-122"/>
              </a:rPr>
              <a:t>。</a:t>
            </a:r>
          </a:p>
          <a:p>
            <a:pPr algn="just" eaLnBrk="1" hangingPunct="1">
              <a:lnSpc>
                <a:spcPct val="120000"/>
              </a:lnSpc>
              <a:buFont typeface="Wingdings" panose="05000000000000000000" pitchFamily="2" charset="2"/>
              <a:buNone/>
            </a:pPr>
            <a:r>
              <a:rPr lang="zh-CN" altLang="en-US" sz="2400" b="1">
                <a:solidFill>
                  <a:schemeClr val="bg2"/>
                </a:solidFill>
                <a:latin typeface="楷体_GB2312" pitchFamily="49" charset="-122"/>
                <a:ea typeface="楷体_GB2312" pitchFamily="49" charset="-122"/>
              </a:rPr>
              <a:t>如果给超前无源网络串接一放大系数为</a:t>
            </a:r>
            <a:r>
              <a:rPr lang="en-US" altLang="zh-CN" sz="2400" b="1" i="1">
                <a:solidFill>
                  <a:schemeClr val="bg2"/>
                </a:solidFill>
                <a:latin typeface="Times New Roman" panose="02020603050405020304" pitchFamily="18" charset="0"/>
                <a:ea typeface="楷体_GB2312" pitchFamily="49" charset="-122"/>
              </a:rPr>
              <a:t>a</a:t>
            </a:r>
            <a:r>
              <a:rPr lang="zh-CN" altLang="en-US" sz="2400" b="1">
                <a:solidFill>
                  <a:schemeClr val="bg2"/>
                </a:solidFill>
                <a:latin typeface="楷体_GB2312" pitchFamily="49" charset="-122"/>
                <a:ea typeface="楷体_GB2312" pitchFamily="49" charset="-122"/>
              </a:rPr>
              <a:t>的比例放大器，就可补偿幅值衰减作用。此时，超前网络传递函数可写成：</a:t>
            </a:r>
            <a:endParaRPr lang="en-US" altLang="zh-CN" sz="2400" b="1">
              <a:solidFill>
                <a:schemeClr val="bg2"/>
              </a:solidFill>
              <a:latin typeface="楷体_GB2312" pitchFamily="49" charset="-122"/>
              <a:ea typeface="楷体_GB2312" pitchFamily="49" charset="-122"/>
            </a:endParaRPr>
          </a:p>
        </p:txBody>
      </p:sp>
      <p:graphicFrame>
        <p:nvGraphicFramePr>
          <p:cNvPr id="2055" name="Object 88"/>
          <p:cNvGraphicFramePr>
            <a:graphicFrameLocks noChangeAspect="1"/>
          </p:cNvGraphicFramePr>
          <p:nvPr/>
        </p:nvGraphicFramePr>
        <p:xfrm>
          <a:off x="6372225" y="3644900"/>
          <a:ext cx="2562225" cy="2628900"/>
        </p:xfrm>
        <a:graphic>
          <a:graphicData uri="http://schemas.openxmlformats.org/presentationml/2006/ole">
            <mc:AlternateContent xmlns:mc="http://schemas.openxmlformats.org/markup-compatibility/2006">
              <mc:Choice xmlns:v="urn:schemas-microsoft-com:vml" Requires="v">
                <p:oleObj spid="_x0000_s19800" name="位图图像" r:id="rId7" imgW="2561905" imgH="2629267" progId="Paint.Picture">
                  <p:embed/>
                </p:oleObj>
              </mc:Choice>
              <mc:Fallback>
                <p:oleObj name="位图图像" r:id="rId7" imgW="2561905" imgH="2629267" progId="Paint.Picture">
                  <p:embed/>
                  <p:pic>
                    <p:nvPicPr>
                      <p:cNvPr id="0" name="Object 8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3644900"/>
                        <a:ext cx="256222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6" name="Object 89"/>
          <p:cNvGraphicFramePr>
            <a:graphicFrameLocks noChangeAspect="1"/>
          </p:cNvGraphicFramePr>
          <p:nvPr/>
        </p:nvGraphicFramePr>
        <p:xfrm>
          <a:off x="6673850" y="5448300"/>
          <a:ext cx="1943100" cy="609600"/>
        </p:xfrm>
        <a:graphic>
          <a:graphicData uri="http://schemas.openxmlformats.org/presentationml/2006/ole">
            <mc:AlternateContent xmlns:mc="http://schemas.openxmlformats.org/markup-compatibility/2006">
              <mc:Choice xmlns:v="urn:schemas-microsoft-com:vml" Requires="v">
                <p:oleObj spid="_x0000_s19801" name="位图图像" r:id="rId9" imgW="1943371" imgH="609524" progId="Paint.Picture">
                  <p:embed/>
                </p:oleObj>
              </mc:Choice>
              <mc:Fallback>
                <p:oleObj name="位图图像" r:id="rId9" imgW="1943371" imgH="609524" progId="Paint.Picture">
                  <p:embed/>
                  <p:pic>
                    <p:nvPicPr>
                      <p:cNvPr id="0" name="Object 89"/>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73850" y="5448300"/>
                        <a:ext cx="19431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7" name="Object 90"/>
          <p:cNvGraphicFramePr>
            <a:graphicFrameLocks noChangeAspect="1"/>
          </p:cNvGraphicFramePr>
          <p:nvPr/>
        </p:nvGraphicFramePr>
        <p:xfrm>
          <a:off x="6659563" y="5445125"/>
          <a:ext cx="2181225" cy="638175"/>
        </p:xfrm>
        <a:graphic>
          <a:graphicData uri="http://schemas.openxmlformats.org/presentationml/2006/ole">
            <mc:AlternateContent xmlns:mc="http://schemas.openxmlformats.org/markup-compatibility/2006">
              <mc:Choice xmlns:v="urn:schemas-microsoft-com:vml" Requires="v">
                <p:oleObj spid="_x0000_s19802" name="位图图像" r:id="rId11" imgW="2180952" imgH="638264" progId="Paint.Picture">
                  <p:embed/>
                </p:oleObj>
              </mc:Choice>
              <mc:Fallback>
                <p:oleObj name="位图图像" r:id="rId11" imgW="2180952" imgH="638264" progId="Paint.Picture">
                  <p:embed/>
                  <p:pic>
                    <p:nvPicPr>
                      <p:cNvPr id="0" name="Object 90"/>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563" y="5445125"/>
                        <a:ext cx="21812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 name="Object 91"/>
          <p:cNvGraphicFramePr>
            <a:graphicFrameLocks noChangeAspect="1"/>
          </p:cNvGraphicFramePr>
          <p:nvPr/>
        </p:nvGraphicFramePr>
        <p:xfrm>
          <a:off x="6659563" y="5616575"/>
          <a:ext cx="2066925" cy="476250"/>
        </p:xfrm>
        <a:graphic>
          <a:graphicData uri="http://schemas.openxmlformats.org/presentationml/2006/ole">
            <mc:AlternateContent xmlns:mc="http://schemas.openxmlformats.org/markup-compatibility/2006">
              <mc:Choice xmlns:v="urn:schemas-microsoft-com:vml" Requires="v">
                <p:oleObj spid="_x0000_s19803" name="位图图像" r:id="rId13" imgW="2066667" imgH="476316" progId="Paint.Picture">
                  <p:embed/>
                </p:oleObj>
              </mc:Choice>
              <mc:Fallback>
                <p:oleObj name="位图图像" r:id="rId13" imgW="2066667" imgH="476316" progId="Paint.Picture">
                  <p:embed/>
                  <p:pic>
                    <p:nvPicPr>
                      <p:cNvPr id="0" name="Object 91"/>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563" y="5616575"/>
                        <a:ext cx="20669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9" name="Object 92"/>
          <p:cNvGraphicFramePr>
            <a:graphicFrameLocks noChangeAspect="1"/>
          </p:cNvGraphicFramePr>
          <p:nvPr/>
        </p:nvGraphicFramePr>
        <p:xfrm>
          <a:off x="8108950" y="4051300"/>
          <a:ext cx="514350" cy="676275"/>
        </p:xfrm>
        <a:graphic>
          <a:graphicData uri="http://schemas.openxmlformats.org/presentationml/2006/ole">
            <mc:AlternateContent xmlns:mc="http://schemas.openxmlformats.org/markup-compatibility/2006">
              <mc:Choice xmlns:v="urn:schemas-microsoft-com:vml" Requires="v">
                <p:oleObj spid="_x0000_s19804" name="位图图像" r:id="rId15" imgW="514422" imgH="676369" progId="Paint.Picture">
                  <p:embed/>
                </p:oleObj>
              </mc:Choice>
              <mc:Fallback>
                <p:oleObj name="位图图像" r:id="rId15" imgW="514422" imgH="676369" progId="Paint.Picture">
                  <p:embed/>
                  <p:pic>
                    <p:nvPicPr>
                      <p:cNvPr id="0" name="Object 92"/>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08950" y="4051300"/>
                        <a:ext cx="5143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0" name="Object 93"/>
          <p:cNvGraphicFramePr>
            <a:graphicFrameLocks noChangeAspect="1"/>
          </p:cNvGraphicFramePr>
          <p:nvPr/>
        </p:nvGraphicFramePr>
        <p:xfrm>
          <a:off x="7524750" y="4384675"/>
          <a:ext cx="361950" cy="1924050"/>
        </p:xfrm>
        <a:graphic>
          <a:graphicData uri="http://schemas.openxmlformats.org/presentationml/2006/ole">
            <mc:AlternateContent xmlns:mc="http://schemas.openxmlformats.org/markup-compatibility/2006">
              <mc:Choice xmlns:v="urn:schemas-microsoft-com:vml" Requires="v">
                <p:oleObj spid="_x0000_s19805" name="位图图像" r:id="rId17" imgW="361809" imgH="1924319" progId="Paint.Picture">
                  <p:embed/>
                </p:oleObj>
              </mc:Choice>
              <mc:Fallback>
                <p:oleObj name="位图图像" r:id="rId17" imgW="361809" imgH="1924319" progId="Paint.Picture">
                  <p:embed/>
                  <p:pic>
                    <p:nvPicPr>
                      <p:cNvPr id="0" name="Object 93"/>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4750" y="4384675"/>
                        <a:ext cx="3619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2" name="Object 95"/>
          <p:cNvGraphicFramePr>
            <a:graphicFrameLocks noChangeAspect="1"/>
          </p:cNvGraphicFramePr>
          <p:nvPr/>
        </p:nvGraphicFramePr>
        <p:xfrm>
          <a:off x="7596188" y="5589588"/>
          <a:ext cx="1076325" cy="476250"/>
        </p:xfrm>
        <a:graphic>
          <a:graphicData uri="http://schemas.openxmlformats.org/presentationml/2006/ole">
            <mc:AlternateContent xmlns:mc="http://schemas.openxmlformats.org/markup-compatibility/2006">
              <mc:Choice xmlns:v="urn:schemas-microsoft-com:vml" Requires="v">
                <p:oleObj spid="_x0000_s19806" name="位图图像" r:id="rId19" imgW="1076475" imgH="476316" progId="Paint.Picture">
                  <p:embed/>
                </p:oleObj>
              </mc:Choice>
              <mc:Fallback>
                <p:oleObj name="位图图像" r:id="rId19" imgW="1076475" imgH="476316" progId="Paint.Picture">
                  <p:embed/>
                  <p:pic>
                    <p:nvPicPr>
                      <p:cNvPr id="0" name="Object 95"/>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96188" y="5589588"/>
                        <a:ext cx="10763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3" name="Object 96"/>
          <p:cNvGraphicFramePr>
            <a:graphicFrameLocks noChangeAspect="1"/>
          </p:cNvGraphicFramePr>
          <p:nvPr/>
        </p:nvGraphicFramePr>
        <p:xfrm>
          <a:off x="7524750" y="4005263"/>
          <a:ext cx="381000" cy="238125"/>
        </p:xfrm>
        <a:graphic>
          <a:graphicData uri="http://schemas.openxmlformats.org/presentationml/2006/ole">
            <mc:AlternateContent xmlns:mc="http://schemas.openxmlformats.org/markup-compatibility/2006">
              <mc:Choice xmlns:v="urn:schemas-microsoft-com:vml" Requires="v">
                <p:oleObj spid="_x0000_s19807" name="位图图像" r:id="rId21" imgW="380852" imgH="237969" progId="Paint.Picture">
                  <p:embed/>
                </p:oleObj>
              </mc:Choice>
              <mc:Fallback>
                <p:oleObj name="位图图像" r:id="rId21" imgW="380852" imgH="237969" progId="Paint.Picture">
                  <p:embed/>
                  <p:pic>
                    <p:nvPicPr>
                      <p:cNvPr id="0" name="Object 96"/>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4750" y="4005263"/>
                        <a:ext cx="3810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177" name="Object 97"/>
          <p:cNvGraphicFramePr>
            <a:graphicFrameLocks noChangeAspect="1"/>
          </p:cNvGraphicFramePr>
          <p:nvPr>
            <p:extLst>
              <p:ext uri="{D42A27DB-BD31-4B8C-83A1-F6EECF244321}">
                <p14:modId xmlns:p14="http://schemas.microsoft.com/office/powerpoint/2010/main" val="3598982314"/>
              </p:ext>
            </p:extLst>
          </p:nvPr>
        </p:nvGraphicFramePr>
        <p:xfrm>
          <a:off x="1504256" y="4676526"/>
          <a:ext cx="2779712" cy="912714"/>
        </p:xfrm>
        <a:graphic>
          <a:graphicData uri="http://schemas.openxmlformats.org/presentationml/2006/ole">
            <mc:AlternateContent xmlns:mc="http://schemas.openxmlformats.org/markup-compatibility/2006">
              <mc:Choice xmlns:v="urn:schemas-microsoft-com:vml" Requires="v">
                <p:oleObj spid="_x0000_s19808" name="Equation" r:id="rId23" imgW="1498320" imgH="431640" progId="Equation.DSMT4">
                  <p:embed/>
                </p:oleObj>
              </mc:Choice>
              <mc:Fallback>
                <p:oleObj name="Equation" r:id="rId23" imgW="1498320" imgH="431640" progId="Equation.DSMT4">
                  <p:embed/>
                  <p:pic>
                    <p:nvPicPr>
                      <p:cNvPr id="0" name="Object 97"/>
                      <p:cNvPicPr>
                        <a:picLocks noChangeAspect="1" noChangeArrowheads="1"/>
                      </p:cNvPicPr>
                      <p:nvPr/>
                    </p:nvPicPr>
                    <p:blipFill>
                      <a:blip r:embed="rId24"/>
                      <a:srcRect/>
                      <a:stretch>
                        <a:fillRect/>
                      </a:stretch>
                    </p:blipFill>
                    <p:spPr bwMode="auto">
                      <a:xfrm>
                        <a:off x="1504256" y="4676526"/>
                        <a:ext cx="2779712" cy="912714"/>
                      </a:xfrm>
                      <a:prstGeom prst="rect">
                        <a:avLst/>
                      </a:prstGeom>
                      <a:noFill/>
                      <a:ln>
                        <a:noFill/>
                      </a:ln>
                      <a:extLst/>
                    </p:spPr>
                  </p:pic>
                </p:oleObj>
              </mc:Fallback>
            </mc:AlternateContent>
          </a:graphicData>
        </a:graphic>
      </p:graphicFrame>
      <p:graphicFrame>
        <p:nvGraphicFramePr>
          <p:cNvPr id="46178" name="Object 98"/>
          <p:cNvGraphicFramePr>
            <a:graphicFrameLocks noChangeAspect="1"/>
          </p:cNvGraphicFramePr>
          <p:nvPr>
            <p:extLst>
              <p:ext uri="{D42A27DB-BD31-4B8C-83A1-F6EECF244321}">
                <p14:modId xmlns:p14="http://schemas.microsoft.com/office/powerpoint/2010/main" val="1693788822"/>
              </p:ext>
            </p:extLst>
          </p:nvPr>
        </p:nvGraphicFramePr>
        <p:xfrm>
          <a:off x="485775" y="5716958"/>
          <a:ext cx="5662612" cy="799730"/>
        </p:xfrm>
        <a:graphic>
          <a:graphicData uri="http://schemas.openxmlformats.org/presentationml/2006/ole">
            <mc:AlternateContent xmlns:mc="http://schemas.openxmlformats.org/markup-compatibility/2006">
              <mc:Choice xmlns:v="urn:schemas-microsoft-com:vml" Requires="v">
                <p:oleObj spid="_x0000_s19809" name="Equation" r:id="rId25" imgW="3111480" imgH="393480" progId="Equation.DSMT4">
                  <p:embed/>
                </p:oleObj>
              </mc:Choice>
              <mc:Fallback>
                <p:oleObj name="Equation" r:id="rId25" imgW="3111480" imgH="393480" progId="Equation.DSMT4">
                  <p:embed/>
                  <p:pic>
                    <p:nvPicPr>
                      <p:cNvPr id="0" name="Object 98"/>
                      <p:cNvPicPr>
                        <a:picLocks noChangeAspect="1" noChangeArrowheads="1"/>
                      </p:cNvPicPr>
                      <p:nvPr/>
                    </p:nvPicPr>
                    <p:blipFill>
                      <a:blip r:embed="rId26"/>
                      <a:srcRect/>
                      <a:stretch>
                        <a:fillRect/>
                      </a:stretch>
                    </p:blipFill>
                    <p:spPr bwMode="auto">
                      <a:xfrm>
                        <a:off x="485775" y="5716958"/>
                        <a:ext cx="5662612" cy="799730"/>
                      </a:xfrm>
                      <a:prstGeom prst="rect">
                        <a:avLst/>
                      </a:prstGeom>
                      <a:noFill/>
                      <a:ln>
                        <a:noFill/>
                      </a:ln>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64">
                                            <p:txEl>
                                              <p:pRg st="0" end="0"/>
                                            </p:txEl>
                                          </p:spTgt>
                                        </p:tgtEl>
                                        <p:attrNameLst>
                                          <p:attrName>style.visibility</p:attrName>
                                        </p:attrNameLst>
                                      </p:cBhvr>
                                      <p:to>
                                        <p:strVal val="visible"/>
                                      </p:to>
                                    </p:set>
                                    <p:animEffect transition="in" filter="blinds(horizontal)">
                                      <p:cBhvr>
                                        <p:cTn id="7" dur="500"/>
                                        <p:tgtEl>
                                          <p:spTgt spid="461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164">
                                            <p:txEl>
                                              <p:pRg st="1" end="1"/>
                                            </p:txEl>
                                          </p:spTgt>
                                        </p:tgtEl>
                                        <p:attrNameLst>
                                          <p:attrName>style.visibility</p:attrName>
                                        </p:attrNameLst>
                                      </p:cBhvr>
                                      <p:to>
                                        <p:strVal val="visible"/>
                                      </p:to>
                                    </p:set>
                                    <p:animEffect transition="in" filter="blinds(horizontal)">
                                      <p:cBhvr>
                                        <p:cTn id="12" dur="500"/>
                                        <p:tgtEl>
                                          <p:spTgt spid="461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162"/>
                                        </p:tgtEl>
                                        <p:attrNameLst>
                                          <p:attrName>style.visibility</p:attrName>
                                        </p:attrNameLst>
                                      </p:cBhvr>
                                      <p:to>
                                        <p:strVal val="visible"/>
                                      </p:to>
                                    </p:set>
                                    <p:animEffect transition="in" filter="blinds(horizontal)">
                                      <p:cBhvr>
                                        <p:cTn id="17" dur="500"/>
                                        <p:tgtEl>
                                          <p:spTgt spid="461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2055"/>
                                        </p:tgtEl>
                                        <p:attrNameLst>
                                          <p:attrName>style.visibility</p:attrName>
                                        </p:attrNameLst>
                                      </p:cBhvr>
                                      <p:to>
                                        <p:strVal val="visible"/>
                                      </p:to>
                                    </p:set>
                                    <p:animEffect transition="in" filter="diamond(in)">
                                      <p:cBhvr>
                                        <p:cTn id="22" dur="2000"/>
                                        <p:tgtEl>
                                          <p:spTgt spid="20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63"/>
                                        </p:tgtEl>
                                        <p:attrNameLst>
                                          <p:attrName>style.visibility</p:attrName>
                                        </p:attrNameLst>
                                      </p:cBhvr>
                                      <p:to>
                                        <p:strVal val="visible"/>
                                      </p:to>
                                    </p:set>
                                    <p:animEffect transition="in" filter="blinds(horizontal)">
                                      <p:cBhvr>
                                        <p:cTn id="27" dur="500"/>
                                        <p:tgtEl>
                                          <p:spTgt spid="20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6177"/>
                                        </p:tgtEl>
                                        <p:attrNameLst>
                                          <p:attrName>style.visibility</p:attrName>
                                        </p:attrNameLst>
                                      </p:cBhvr>
                                      <p:to>
                                        <p:strVal val="visible"/>
                                      </p:to>
                                    </p:set>
                                    <p:animEffect transition="in" filter="blinds(horizontal)">
                                      <p:cBhvr>
                                        <p:cTn id="32" dur="500"/>
                                        <p:tgtEl>
                                          <p:spTgt spid="461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59"/>
                                        </p:tgtEl>
                                        <p:attrNameLst>
                                          <p:attrName>style.visibility</p:attrName>
                                        </p:attrNameLst>
                                      </p:cBhvr>
                                      <p:to>
                                        <p:strVal val="visible"/>
                                      </p:to>
                                    </p:set>
                                    <p:animEffect transition="in" filter="blinds(horizontal)">
                                      <p:cBhvr>
                                        <p:cTn id="37" dur="500"/>
                                        <p:tgtEl>
                                          <p:spTgt spid="20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6178"/>
                                        </p:tgtEl>
                                        <p:attrNameLst>
                                          <p:attrName>style.visibility</p:attrName>
                                        </p:attrNameLst>
                                      </p:cBhvr>
                                      <p:to>
                                        <p:strVal val="visible"/>
                                      </p:to>
                                    </p:set>
                                    <p:animEffect transition="in" filter="blinds(horizontal)">
                                      <p:cBhvr>
                                        <p:cTn id="42" dur="500"/>
                                        <p:tgtEl>
                                          <p:spTgt spid="4617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057"/>
                                        </p:tgtEl>
                                        <p:attrNameLst>
                                          <p:attrName>style.visibility</p:attrName>
                                        </p:attrNameLst>
                                      </p:cBhvr>
                                      <p:to>
                                        <p:strVal val="visible"/>
                                      </p:to>
                                    </p:set>
                                    <p:animEffect transition="in" filter="blinds(horizontal)">
                                      <p:cBhvr>
                                        <p:cTn id="47" dur="500"/>
                                        <p:tgtEl>
                                          <p:spTgt spid="20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056"/>
                                        </p:tgtEl>
                                        <p:attrNameLst>
                                          <p:attrName>style.visibility</p:attrName>
                                        </p:attrNameLst>
                                      </p:cBhvr>
                                      <p:to>
                                        <p:strVal val="visible"/>
                                      </p:to>
                                    </p:set>
                                    <p:animEffect transition="in" filter="blinds(horizontal)">
                                      <p:cBhvr>
                                        <p:cTn id="52" dur="500"/>
                                        <p:tgtEl>
                                          <p:spTgt spid="205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058"/>
                                        </p:tgtEl>
                                        <p:attrNameLst>
                                          <p:attrName>style.visibility</p:attrName>
                                        </p:attrNameLst>
                                      </p:cBhvr>
                                      <p:to>
                                        <p:strVal val="visible"/>
                                      </p:to>
                                    </p:set>
                                    <p:animEffect transition="in" filter="blinds(horizontal)">
                                      <p:cBhvr>
                                        <p:cTn id="57" dur="500"/>
                                        <p:tgtEl>
                                          <p:spTgt spid="20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060"/>
                                        </p:tgtEl>
                                        <p:attrNameLst>
                                          <p:attrName>style.visibility</p:attrName>
                                        </p:attrNameLst>
                                      </p:cBhvr>
                                      <p:to>
                                        <p:strVal val="visible"/>
                                      </p:to>
                                    </p:set>
                                    <p:animEffect transition="in" filter="blinds(horizontal)">
                                      <p:cBhvr>
                                        <p:cTn id="62" dur="500"/>
                                        <p:tgtEl>
                                          <p:spTgt spid="206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062"/>
                                        </p:tgtEl>
                                        <p:attrNameLst>
                                          <p:attrName>style.visibility</p:attrName>
                                        </p:attrNameLst>
                                      </p:cBhvr>
                                      <p:to>
                                        <p:strVal val="visible"/>
                                      </p:to>
                                    </p:set>
                                    <p:animEffect transition="in" filter="blinds(horizontal)">
                                      <p:cBhvr>
                                        <p:cTn id="67" dur="5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6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5" name="Object 4"/>
          <p:cNvGraphicFramePr>
            <a:graphicFrameLocks noChangeAspect="1"/>
          </p:cNvGraphicFramePr>
          <p:nvPr>
            <p:extLst>
              <p:ext uri="{D42A27DB-BD31-4B8C-83A1-F6EECF244321}">
                <p14:modId xmlns:p14="http://schemas.microsoft.com/office/powerpoint/2010/main" val="4226412491"/>
              </p:ext>
            </p:extLst>
          </p:nvPr>
        </p:nvGraphicFramePr>
        <p:xfrm>
          <a:off x="411163" y="1063204"/>
          <a:ext cx="5691187" cy="709612"/>
        </p:xfrm>
        <a:graphic>
          <a:graphicData uri="http://schemas.openxmlformats.org/presentationml/2006/ole">
            <mc:AlternateContent xmlns:mc="http://schemas.openxmlformats.org/markup-compatibility/2006">
              <mc:Choice xmlns:v="urn:schemas-microsoft-com:vml" Requires="v">
                <p:oleObj spid="_x0000_s21002" name="Equation" r:id="rId3" imgW="3111480" imgH="393480" progId="Equation.DSMT4">
                  <p:embed/>
                </p:oleObj>
              </mc:Choice>
              <mc:Fallback>
                <p:oleObj name="Equation" r:id="rId3" imgW="3111480" imgH="393480" progId="Equation.DSMT4">
                  <p:embed/>
                  <p:pic>
                    <p:nvPicPr>
                      <p:cNvPr id="0" name="Object 4"/>
                      <p:cNvPicPr>
                        <a:picLocks noChangeAspect="1" noChangeArrowheads="1"/>
                      </p:cNvPicPr>
                      <p:nvPr/>
                    </p:nvPicPr>
                    <p:blipFill>
                      <a:blip r:embed="rId4"/>
                      <a:srcRect/>
                      <a:stretch>
                        <a:fillRect/>
                      </a:stretch>
                    </p:blipFill>
                    <p:spPr bwMode="auto">
                      <a:xfrm>
                        <a:off x="411163" y="1063204"/>
                        <a:ext cx="5691187" cy="709612"/>
                      </a:xfrm>
                      <a:prstGeom prst="rect">
                        <a:avLst/>
                      </a:prstGeom>
                      <a:noFill/>
                      <a:ln>
                        <a:noFill/>
                      </a:ln>
                      <a:extLst/>
                    </p:spPr>
                  </p:pic>
                </p:oleObj>
              </mc:Fallback>
            </mc:AlternateContent>
          </a:graphicData>
        </a:graphic>
      </p:graphicFrame>
      <p:graphicFrame>
        <p:nvGraphicFramePr>
          <p:cNvPr id="365573" name="Object 5"/>
          <p:cNvGraphicFramePr>
            <a:graphicFrameLocks noChangeAspect="1"/>
          </p:cNvGraphicFramePr>
          <p:nvPr>
            <p:extLst>
              <p:ext uri="{D42A27DB-BD31-4B8C-83A1-F6EECF244321}">
                <p14:modId xmlns:p14="http://schemas.microsoft.com/office/powerpoint/2010/main" val="3424010212"/>
              </p:ext>
            </p:extLst>
          </p:nvPr>
        </p:nvGraphicFramePr>
        <p:xfrm>
          <a:off x="1680418" y="5877272"/>
          <a:ext cx="1595438" cy="973137"/>
        </p:xfrm>
        <a:graphic>
          <a:graphicData uri="http://schemas.openxmlformats.org/presentationml/2006/ole">
            <mc:AlternateContent xmlns:mc="http://schemas.openxmlformats.org/markup-compatibility/2006">
              <mc:Choice xmlns:v="urn:schemas-microsoft-com:vml" Requires="v">
                <p:oleObj spid="_x0000_s21003" name="Equation" r:id="rId5" imgW="838080" imgH="431640" progId="Equation.DSMT4">
                  <p:embed/>
                </p:oleObj>
              </mc:Choice>
              <mc:Fallback>
                <p:oleObj name="Equation" r:id="rId5" imgW="838080" imgH="431640" progId="Equation.DSMT4">
                  <p:embed/>
                  <p:pic>
                    <p:nvPicPr>
                      <p:cNvPr id="0" name="Object 5"/>
                      <p:cNvPicPr>
                        <a:picLocks noChangeAspect="1" noChangeArrowheads="1"/>
                      </p:cNvPicPr>
                      <p:nvPr/>
                    </p:nvPicPr>
                    <p:blipFill>
                      <a:blip r:embed="rId6"/>
                      <a:srcRect/>
                      <a:stretch>
                        <a:fillRect/>
                      </a:stretch>
                    </p:blipFill>
                    <p:spPr bwMode="auto">
                      <a:xfrm>
                        <a:off x="1680418" y="5877272"/>
                        <a:ext cx="1595438"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5574" name="Object 6"/>
          <p:cNvGraphicFramePr>
            <a:graphicFrameLocks noChangeAspect="1"/>
          </p:cNvGraphicFramePr>
          <p:nvPr>
            <p:extLst>
              <p:ext uri="{D42A27DB-BD31-4B8C-83A1-F6EECF244321}">
                <p14:modId xmlns:p14="http://schemas.microsoft.com/office/powerpoint/2010/main" val="4193712386"/>
              </p:ext>
            </p:extLst>
          </p:nvPr>
        </p:nvGraphicFramePr>
        <p:xfrm>
          <a:off x="3633789" y="6091136"/>
          <a:ext cx="2234356" cy="578224"/>
        </p:xfrm>
        <a:graphic>
          <a:graphicData uri="http://schemas.openxmlformats.org/presentationml/2006/ole">
            <mc:AlternateContent xmlns:mc="http://schemas.openxmlformats.org/markup-compatibility/2006">
              <mc:Choice xmlns:v="urn:schemas-microsoft-com:vml" Requires="v">
                <p:oleObj spid="_x0000_s21004" name="Equation" r:id="rId7" imgW="952200" imgH="228600" progId="Equation.DSMT4">
                  <p:embed/>
                </p:oleObj>
              </mc:Choice>
              <mc:Fallback>
                <p:oleObj name="Equation" r:id="rId7" imgW="952200" imgH="228600" progId="Equation.DSMT4">
                  <p:embed/>
                  <p:pic>
                    <p:nvPicPr>
                      <p:cNvPr id="0" name="Object 6"/>
                      <p:cNvPicPr>
                        <a:picLocks noChangeAspect="1" noChangeArrowheads="1"/>
                      </p:cNvPicPr>
                      <p:nvPr/>
                    </p:nvPicPr>
                    <p:blipFill>
                      <a:blip r:embed="rId8"/>
                      <a:srcRect/>
                      <a:stretch>
                        <a:fillRect/>
                      </a:stretch>
                    </p:blipFill>
                    <p:spPr bwMode="auto">
                      <a:xfrm>
                        <a:off x="3633789" y="6091136"/>
                        <a:ext cx="2234356" cy="578224"/>
                      </a:xfrm>
                      <a:prstGeom prst="rect">
                        <a:avLst/>
                      </a:prstGeom>
                      <a:noFill/>
                      <a:ln>
                        <a:noFill/>
                      </a:ln>
                      <a:extLst/>
                    </p:spPr>
                  </p:pic>
                </p:oleObj>
              </mc:Fallback>
            </mc:AlternateContent>
          </a:graphicData>
        </a:graphic>
      </p:graphicFrame>
      <p:graphicFrame>
        <p:nvGraphicFramePr>
          <p:cNvPr id="365578" name="Object 10"/>
          <p:cNvGraphicFramePr>
            <a:graphicFrameLocks noChangeAspect="1"/>
          </p:cNvGraphicFramePr>
          <p:nvPr>
            <p:extLst>
              <p:ext uri="{D42A27DB-BD31-4B8C-83A1-F6EECF244321}">
                <p14:modId xmlns:p14="http://schemas.microsoft.com/office/powerpoint/2010/main" val="706635248"/>
              </p:ext>
            </p:extLst>
          </p:nvPr>
        </p:nvGraphicFramePr>
        <p:xfrm>
          <a:off x="799389" y="1631036"/>
          <a:ext cx="1371600" cy="736600"/>
        </p:xfrm>
        <a:graphic>
          <a:graphicData uri="http://schemas.openxmlformats.org/presentationml/2006/ole">
            <mc:AlternateContent xmlns:mc="http://schemas.openxmlformats.org/markup-compatibility/2006">
              <mc:Choice xmlns:v="urn:schemas-microsoft-com:vml" Requires="v">
                <p:oleObj spid="_x0000_s21005" name="Equation" r:id="rId9" imgW="685800" imgH="393480" progId="Equation.DSMT4">
                  <p:embed/>
                </p:oleObj>
              </mc:Choice>
              <mc:Fallback>
                <p:oleObj name="Equation" r:id="rId9" imgW="685800" imgH="393480" progId="Equation.DSMT4">
                  <p:embed/>
                  <p:pic>
                    <p:nvPicPr>
                      <p:cNvPr id="0" name="Object 10"/>
                      <p:cNvPicPr>
                        <a:picLocks noChangeAspect="1" noChangeArrowheads="1"/>
                      </p:cNvPicPr>
                      <p:nvPr/>
                    </p:nvPicPr>
                    <p:blipFill>
                      <a:blip r:embed="rId10"/>
                      <a:srcRect/>
                      <a:stretch>
                        <a:fillRect/>
                      </a:stretch>
                    </p:blipFill>
                    <p:spPr bwMode="auto">
                      <a:xfrm>
                        <a:off x="799389" y="1631036"/>
                        <a:ext cx="1371600" cy="736600"/>
                      </a:xfrm>
                      <a:prstGeom prst="rect">
                        <a:avLst/>
                      </a:prstGeom>
                      <a:noFill/>
                      <a:ln>
                        <a:noFill/>
                      </a:ln>
                      <a:extLst/>
                    </p:spPr>
                  </p:pic>
                </p:oleObj>
              </mc:Fallback>
            </mc:AlternateContent>
          </a:graphicData>
        </a:graphic>
      </p:graphicFrame>
      <p:graphicFrame>
        <p:nvGraphicFramePr>
          <p:cNvPr id="365579" name="Object 11"/>
          <p:cNvGraphicFramePr>
            <a:graphicFrameLocks noChangeAspect="1"/>
          </p:cNvGraphicFramePr>
          <p:nvPr>
            <p:extLst>
              <p:ext uri="{D42A27DB-BD31-4B8C-83A1-F6EECF244321}">
                <p14:modId xmlns:p14="http://schemas.microsoft.com/office/powerpoint/2010/main" val="1369185765"/>
              </p:ext>
            </p:extLst>
          </p:nvPr>
        </p:nvGraphicFramePr>
        <p:xfrm>
          <a:off x="2395538" y="1556792"/>
          <a:ext cx="1916112" cy="736600"/>
        </p:xfrm>
        <a:graphic>
          <a:graphicData uri="http://schemas.openxmlformats.org/presentationml/2006/ole">
            <mc:AlternateContent xmlns:mc="http://schemas.openxmlformats.org/markup-compatibility/2006">
              <mc:Choice xmlns:v="urn:schemas-microsoft-com:vml" Requires="v">
                <p:oleObj spid="_x0000_s21006" name="Equation" r:id="rId11" imgW="1028520" imgH="393480" progId="Equation.DSMT4">
                  <p:embed/>
                </p:oleObj>
              </mc:Choice>
              <mc:Fallback>
                <p:oleObj name="Equation" r:id="rId11" imgW="1028520" imgH="393480" progId="Equation.DSMT4">
                  <p:embed/>
                  <p:pic>
                    <p:nvPicPr>
                      <p:cNvPr id="0" name="Object 11"/>
                      <p:cNvPicPr>
                        <a:picLocks noChangeAspect="1" noChangeArrowheads="1"/>
                      </p:cNvPicPr>
                      <p:nvPr/>
                    </p:nvPicPr>
                    <p:blipFill>
                      <a:blip r:embed="rId12"/>
                      <a:srcRect/>
                      <a:stretch>
                        <a:fillRect/>
                      </a:stretch>
                    </p:blipFill>
                    <p:spPr bwMode="auto">
                      <a:xfrm>
                        <a:off x="2395538" y="1556792"/>
                        <a:ext cx="1916112" cy="736600"/>
                      </a:xfrm>
                      <a:prstGeom prst="rect">
                        <a:avLst/>
                      </a:prstGeom>
                      <a:noFill/>
                      <a:ln>
                        <a:noFill/>
                      </a:ln>
                      <a:extLst/>
                    </p:spPr>
                  </p:pic>
                </p:oleObj>
              </mc:Fallback>
            </mc:AlternateContent>
          </a:graphicData>
        </a:graphic>
      </p:graphicFrame>
      <p:graphicFrame>
        <p:nvGraphicFramePr>
          <p:cNvPr id="365580" name="Object 12"/>
          <p:cNvGraphicFramePr>
            <a:graphicFrameLocks noChangeAspect="1"/>
          </p:cNvGraphicFramePr>
          <p:nvPr>
            <p:extLst>
              <p:ext uri="{D42A27DB-BD31-4B8C-83A1-F6EECF244321}">
                <p14:modId xmlns:p14="http://schemas.microsoft.com/office/powerpoint/2010/main" val="722828069"/>
              </p:ext>
            </p:extLst>
          </p:nvPr>
        </p:nvGraphicFramePr>
        <p:xfrm>
          <a:off x="747713" y="2375758"/>
          <a:ext cx="4513262" cy="826414"/>
        </p:xfrm>
        <a:graphic>
          <a:graphicData uri="http://schemas.openxmlformats.org/presentationml/2006/ole">
            <mc:AlternateContent xmlns:mc="http://schemas.openxmlformats.org/markup-compatibility/2006">
              <mc:Choice xmlns:v="urn:schemas-microsoft-com:vml" Requires="v">
                <p:oleObj spid="_x0000_s21007" name="Equation" r:id="rId13" imgW="2590560" imgH="444240" progId="Equation.DSMT4">
                  <p:embed/>
                </p:oleObj>
              </mc:Choice>
              <mc:Fallback>
                <p:oleObj name="Equation" r:id="rId13" imgW="2590560" imgH="444240" progId="Equation.DSMT4">
                  <p:embed/>
                  <p:pic>
                    <p:nvPicPr>
                      <p:cNvPr id="0" name="Object 12"/>
                      <p:cNvPicPr>
                        <a:picLocks noChangeAspect="1" noChangeArrowheads="1"/>
                      </p:cNvPicPr>
                      <p:nvPr/>
                    </p:nvPicPr>
                    <p:blipFill>
                      <a:blip r:embed="rId14"/>
                      <a:srcRect/>
                      <a:stretch>
                        <a:fillRect/>
                      </a:stretch>
                    </p:blipFill>
                    <p:spPr bwMode="auto">
                      <a:xfrm>
                        <a:off x="747713" y="2375758"/>
                        <a:ext cx="4513262" cy="826414"/>
                      </a:xfrm>
                      <a:prstGeom prst="rect">
                        <a:avLst/>
                      </a:prstGeom>
                      <a:noFill/>
                      <a:ln>
                        <a:noFill/>
                      </a:ln>
                      <a:extLst/>
                    </p:spPr>
                  </p:pic>
                </p:oleObj>
              </mc:Fallback>
            </mc:AlternateContent>
          </a:graphicData>
        </a:graphic>
      </p:graphicFrame>
      <p:graphicFrame>
        <p:nvGraphicFramePr>
          <p:cNvPr id="365581" name="Object 13"/>
          <p:cNvGraphicFramePr>
            <a:graphicFrameLocks noChangeAspect="1"/>
          </p:cNvGraphicFramePr>
          <p:nvPr>
            <p:extLst>
              <p:ext uri="{D42A27DB-BD31-4B8C-83A1-F6EECF244321}">
                <p14:modId xmlns:p14="http://schemas.microsoft.com/office/powerpoint/2010/main" val="3573927647"/>
              </p:ext>
            </p:extLst>
          </p:nvPr>
        </p:nvGraphicFramePr>
        <p:xfrm>
          <a:off x="928689" y="3019364"/>
          <a:ext cx="1339056" cy="913692"/>
        </p:xfrm>
        <a:graphic>
          <a:graphicData uri="http://schemas.openxmlformats.org/presentationml/2006/ole">
            <mc:AlternateContent xmlns:mc="http://schemas.openxmlformats.org/markup-compatibility/2006">
              <mc:Choice xmlns:v="urn:schemas-microsoft-com:vml" Requires="v">
                <p:oleObj spid="_x0000_s21008" name="Equation" r:id="rId15" imgW="698400" imgH="419040" progId="Equation.DSMT4">
                  <p:embed/>
                </p:oleObj>
              </mc:Choice>
              <mc:Fallback>
                <p:oleObj name="Equation" r:id="rId15" imgW="698400" imgH="419040" progId="Equation.DSMT4">
                  <p:embed/>
                  <p:pic>
                    <p:nvPicPr>
                      <p:cNvPr id="0" name="Object 13"/>
                      <p:cNvPicPr>
                        <a:picLocks noChangeAspect="1" noChangeArrowheads="1"/>
                      </p:cNvPicPr>
                      <p:nvPr/>
                    </p:nvPicPr>
                    <p:blipFill>
                      <a:blip r:embed="rId16"/>
                      <a:srcRect/>
                      <a:stretch>
                        <a:fillRect/>
                      </a:stretch>
                    </p:blipFill>
                    <p:spPr bwMode="auto">
                      <a:xfrm>
                        <a:off x="928689" y="3019364"/>
                        <a:ext cx="1339056" cy="913692"/>
                      </a:xfrm>
                      <a:prstGeom prst="rect">
                        <a:avLst/>
                      </a:prstGeom>
                      <a:noFill/>
                      <a:ln>
                        <a:noFill/>
                      </a:ln>
                      <a:extLst/>
                    </p:spPr>
                  </p:pic>
                </p:oleObj>
              </mc:Fallback>
            </mc:AlternateContent>
          </a:graphicData>
        </a:graphic>
      </p:graphicFrame>
      <p:graphicFrame>
        <p:nvGraphicFramePr>
          <p:cNvPr id="365582" name="Object 14"/>
          <p:cNvGraphicFramePr>
            <a:graphicFrameLocks noChangeAspect="1"/>
          </p:cNvGraphicFramePr>
          <p:nvPr>
            <p:extLst>
              <p:ext uri="{D42A27DB-BD31-4B8C-83A1-F6EECF244321}">
                <p14:modId xmlns:p14="http://schemas.microsoft.com/office/powerpoint/2010/main" val="1537022614"/>
              </p:ext>
            </p:extLst>
          </p:nvPr>
        </p:nvGraphicFramePr>
        <p:xfrm>
          <a:off x="352425" y="3963988"/>
          <a:ext cx="3768725" cy="1089025"/>
        </p:xfrm>
        <a:graphic>
          <a:graphicData uri="http://schemas.openxmlformats.org/presentationml/2006/ole">
            <mc:AlternateContent xmlns:mc="http://schemas.openxmlformats.org/markup-compatibility/2006">
              <mc:Choice xmlns:v="urn:schemas-microsoft-com:vml" Requires="v">
                <p:oleObj spid="_x0000_s21009" name="Equation" r:id="rId17" imgW="2145960" imgH="520560" progId="Equation.DSMT4">
                  <p:embed/>
                </p:oleObj>
              </mc:Choice>
              <mc:Fallback>
                <p:oleObj name="Equation" r:id="rId17" imgW="2145960" imgH="520560" progId="Equation.DSMT4">
                  <p:embed/>
                  <p:pic>
                    <p:nvPicPr>
                      <p:cNvPr id="0" name="Object 14"/>
                      <p:cNvPicPr>
                        <a:picLocks noChangeAspect="1" noChangeArrowheads="1"/>
                      </p:cNvPicPr>
                      <p:nvPr/>
                    </p:nvPicPr>
                    <p:blipFill>
                      <a:blip r:embed="rId18"/>
                      <a:srcRect/>
                      <a:stretch>
                        <a:fillRect/>
                      </a:stretch>
                    </p:blipFill>
                    <p:spPr bwMode="auto">
                      <a:xfrm>
                        <a:off x="352425" y="3963988"/>
                        <a:ext cx="37687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5583" name="Object 15"/>
          <p:cNvGraphicFramePr>
            <a:graphicFrameLocks noChangeAspect="1"/>
          </p:cNvGraphicFramePr>
          <p:nvPr>
            <p:extLst>
              <p:ext uri="{D42A27DB-BD31-4B8C-83A1-F6EECF244321}">
                <p14:modId xmlns:p14="http://schemas.microsoft.com/office/powerpoint/2010/main" val="3065418488"/>
              </p:ext>
            </p:extLst>
          </p:nvPr>
        </p:nvGraphicFramePr>
        <p:xfrm>
          <a:off x="428625" y="4967635"/>
          <a:ext cx="4078288" cy="909637"/>
        </p:xfrm>
        <a:graphic>
          <a:graphicData uri="http://schemas.openxmlformats.org/presentationml/2006/ole">
            <mc:AlternateContent xmlns:mc="http://schemas.openxmlformats.org/markup-compatibility/2006">
              <mc:Choice xmlns:v="urn:schemas-microsoft-com:vml" Requires="v">
                <p:oleObj spid="_x0000_s21010" name="Equation" r:id="rId19" imgW="2349360" imgH="419040" progId="Equation.DSMT4">
                  <p:embed/>
                </p:oleObj>
              </mc:Choice>
              <mc:Fallback>
                <p:oleObj name="Equation" r:id="rId19" imgW="2349360" imgH="419040" progId="Equation.DSMT4">
                  <p:embed/>
                  <p:pic>
                    <p:nvPicPr>
                      <p:cNvPr id="0" name="Object 15"/>
                      <p:cNvPicPr>
                        <a:picLocks noChangeAspect="1" noChangeArrowheads="1"/>
                      </p:cNvPicPr>
                      <p:nvPr/>
                    </p:nvPicPr>
                    <p:blipFill>
                      <a:blip r:embed="rId20"/>
                      <a:srcRect/>
                      <a:stretch>
                        <a:fillRect/>
                      </a:stretch>
                    </p:blipFill>
                    <p:spPr bwMode="auto">
                      <a:xfrm>
                        <a:off x="428625" y="4967635"/>
                        <a:ext cx="4078288"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5584" name="Rectangle 16"/>
          <p:cNvSpPr>
            <a:spLocks noChangeArrowheads="1"/>
          </p:cNvSpPr>
          <p:nvPr/>
        </p:nvSpPr>
        <p:spPr bwMode="auto">
          <a:xfrm>
            <a:off x="179388" y="615875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chemeClr val="bg2"/>
                </a:solidFill>
                <a:latin typeface="楷体_GB2312" pitchFamily="49" charset="-122"/>
                <a:ea typeface="楷体_GB2312" pitchFamily="49" charset="-122"/>
              </a:rPr>
              <a:t>可解出</a:t>
            </a:r>
          </a:p>
        </p:txBody>
      </p:sp>
      <p:graphicFrame>
        <p:nvGraphicFramePr>
          <p:cNvPr id="365585" name="Object 17"/>
          <p:cNvGraphicFramePr>
            <a:graphicFrameLocks noChangeAspect="1"/>
          </p:cNvGraphicFramePr>
          <p:nvPr/>
        </p:nvGraphicFramePr>
        <p:xfrm>
          <a:off x="6804025" y="4797425"/>
          <a:ext cx="1724025" cy="1000125"/>
        </p:xfrm>
        <a:graphic>
          <a:graphicData uri="http://schemas.openxmlformats.org/presentationml/2006/ole">
            <mc:AlternateContent xmlns:mc="http://schemas.openxmlformats.org/markup-compatibility/2006">
              <mc:Choice xmlns:v="urn:schemas-microsoft-com:vml" Requires="v">
                <p:oleObj spid="_x0000_s21011" name="位图图像" r:id="rId21" imgW="1724266" imgH="1000000" progId="Paint.Picture">
                  <p:embed/>
                </p:oleObj>
              </mc:Choice>
              <mc:Fallback>
                <p:oleObj name="位图图像" r:id="rId21" imgW="1724266" imgH="1000000" progId="Paint.Picture">
                  <p:embed/>
                  <p:pic>
                    <p:nvPicPr>
                      <p:cNvPr id="0" name="Object 17"/>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4025" y="4797425"/>
                        <a:ext cx="17240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0" name="Object 24"/>
          <p:cNvGraphicFramePr>
            <a:graphicFrameLocks noChangeAspect="1"/>
          </p:cNvGraphicFramePr>
          <p:nvPr/>
        </p:nvGraphicFramePr>
        <p:xfrm>
          <a:off x="6659563" y="2133600"/>
          <a:ext cx="1000125" cy="704850"/>
        </p:xfrm>
        <a:graphic>
          <a:graphicData uri="http://schemas.openxmlformats.org/presentationml/2006/ole">
            <mc:AlternateContent xmlns:mc="http://schemas.openxmlformats.org/markup-compatibility/2006">
              <mc:Choice xmlns:v="urn:schemas-microsoft-com:vml" Requires="v">
                <p:oleObj spid="_x0000_s21012" name="位图图像" r:id="rId23" imgW="1000000" imgH="704948" progId="Paint.Picture">
                  <p:embed/>
                </p:oleObj>
              </mc:Choice>
              <mc:Fallback>
                <p:oleObj name="位图图像" r:id="rId23" imgW="1000000" imgH="704948" progId="Paint.Picture">
                  <p:embed/>
                  <p:pic>
                    <p:nvPicPr>
                      <p:cNvPr id="0" name="Object 24"/>
                      <p:cNvPicPr>
                        <a:picLocks noChangeAspect="1" noChangeArrowheads="1"/>
                      </p:cNvPicPr>
                      <p:nvPr/>
                    </p:nvPicPr>
                    <p:blipFill>
                      <a:blip r:embed="rId2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563" y="2133600"/>
                        <a:ext cx="10001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497" name="Group 25"/>
          <p:cNvGrpSpPr>
            <a:grpSpLocks/>
          </p:cNvGrpSpPr>
          <p:nvPr/>
        </p:nvGrpSpPr>
        <p:grpSpPr bwMode="auto">
          <a:xfrm>
            <a:off x="6372225" y="1557338"/>
            <a:ext cx="2562225" cy="2654300"/>
            <a:chOff x="4002" y="1104"/>
            <a:chExt cx="1614" cy="1672"/>
          </a:xfrm>
        </p:grpSpPr>
        <p:graphicFrame>
          <p:nvGraphicFramePr>
            <p:cNvPr id="20500" name="Object 18"/>
            <p:cNvGraphicFramePr>
              <a:graphicFrameLocks noChangeAspect="1"/>
            </p:cNvGraphicFramePr>
            <p:nvPr/>
          </p:nvGraphicFramePr>
          <p:xfrm>
            <a:off x="4002" y="1104"/>
            <a:ext cx="1614" cy="1656"/>
          </p:xfrm>
          <a:graphic>
            <a:graphicData uri="http://schemas.openxmlformats.org/presentationml/2006/ole">
              <mc:AlternateContent xmlns:mc="http://schemas.openxmlformats.org/markup-compatibility/2006">
                <mc:Choice xmlns:v="urn:schemas-microsoft-com:vml" Requires="v">
                  <p:oleObj spid="_x0000_s21013" name="位图图像" r:id="rId25" imgW="2561905" imgH="2629267" progId="Paint.Picture">
                    <p:embed/>
                  </p:oleObj>
                </mc:Choice>
                <mc:Fallback>
                  <p:oleObj name="位图图像" r:id="rId25" imgW="2561905" imgH="2629267" progId="Paint.Picture">
                    <p:embed/>
                    <p:pic>
                      <p:nvPicPr>
                        <p:cNvPr id="0" name="Object 18"/>
                        <p:cNvPicPr>
                          <a:picLocks noChangeAspect="1" noChangeArrowheads="1"/>
                        </p:cNvPicPr>
                        <p:nvPr/>
                      </p:nvPicPr>
                      <p:blipFill>
                        <a:blip r:embed="rId2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2" y="1104"/>
                          <a:ext cx="1614" cy="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1" name="Object 19"/>
            <p:cNvGraphicFramePr>
              <a:graphicFrameLocks noChangeAspect="1"/>
            </p:cNvGraphicFramePr>
            <p:nvPr/>
          </p:nvGraphicFramePr>
          <p:xfrm>
            <a:off x="4192" y="2240"/>
            <a:ext cx="1224" cy="384"/>
          </p:xfrm>
          <a:graphic>
            <a:graphicData uri="http://schemas.openxmlformats.org/presentationml/2006/ole">
              <mc:AlternateContent xmlns:mc="http://schemas.openxmlformats.org/markup-compatibility/2006">
                <mc:Choice xmlns:v="urn:schemas-microsoft-com:vml" Requires="v">
                  <p:oleObj spid="_x0000_s21014" name="位图图像" r:id="rId27" imgW="1943371" imgH="609524" progId="Paint.Picture">
                    <p:embed/>
                  </p:oleObj>
                </mc:Choice>
                <mc:Fallback>
                  <p:oleObj name="位图图像" r:id="rId27" imgW="1943371" imgH="609524" progId="Paint.Picture">
                    <p:embed/>
                    <p:pic>
                      <p:nvPicPr>
                        <p:cNvPr id="0" name="Object 19"/>
                        <p:cNvPicPr>
                          <a:picLocks noChangeAspect="1" noChangeArrowheads="1"/>
                        </p:cNvPicPr>
                        <p:nvPr/>
                      </p:nvPicPr>
                      <p:blipFill>
                        <a:blip r:embed="rId2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92" y="2240"/>
                          <a:ext cx="122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2" name="Object 20"/>
            <p:cNvGraphicFramePr>
              <a:graphicFrameLocks noChangeAspect="1"/>
            </p:cNvGraphicFramePr>
            <p:nvPr/>
          </p:nvGraphicFramePr>
          <p:xfrm>
            <a:off x="4178" y="2232"/>
            <a:ext cx="1374" cy="402"/>
          </p:xfrm>
          <a:graphic>
            <a:graphicData uri="http://schemas.openxmlformats.org/presentationml/2006/ole">
              <mc:AlternateContent xmlns:mc="http://schemas.openxmlformats.org/markup-compatibility/2006">
                <mc:Choice xmlns:v="urn:schemas-microsoft-com:vml" Requires="v">
                  <p:oleObj spid="_x0000_s21015" name="位图图像" r:id="rId29" imgW="2180952" imgH="638264" progId="Paint.Picture">
                    <p:embed/>
                  </p:oleObj>
                </mc:Choice>
                <mc:Fallback>
                  <p:oleObj name="位图图像" r:id="rId29" imgW="2180952" imgH="638264" progId="Paint.Picture">
                    <p:embed/>
                    <p:pic>
                      <p:nvPicPr>
                        <p:cNvPr id="0" name="Object 20"/>
                        <p:cNvPicPr>
                          <a:picLocks noChangeAspect="1" noChangeArrowheads="1"/>
                        </p:cNvPicPr>
                        <p:nvPr/>
                      </p:nvPicPr>
                      <p:blipFill>
                        <a:blip r:embed="rId3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78" y="2232"/>
                          <a:ext cx="137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3" name="Object 21"/>
            <p:cNvGraphicFramePr>
              <a:graphicFrameLocks noChangeAspect="1"/>
            </p:cNvGraphicFramePr>
            <p:nvPr/>
          </p:nvGraphicFramePr>
          <p:xfrm>
            <a:off x="4154" y="2348"/>
            <a:ext cx="1302" cy="300"/>
          </p:xfrm>
          <a:graphic>
            <a:graphicData uri="http://schemas.openxmlformats.org/presentationml/2006/ole">
              <mc:AlternateContent xmlns:mc="http://schemas.openxmlformats.org/markup-compatibility/2006">
                <mc:Choice xmlns:v="urn:schemas-microsoft-com:vml" Requires="v">
                  <p:oleObj spid="_x0000_s21016" name="位图图像" r:id="rId31" imgW="2066667" imgH="476316" progId="Paint.Picture">
                    <p:embed/>
                  </p:oleObj>
                </mc:Choice>
                <mc:Fallback>
                  <p:oleObj name="位图图像" r:id="rId31" imgW="2066667" imgH="476316" progId="Paint.Picture">
                    <p:embed/>
                    <p:pic>
                      <p:nvPicPr>
                        <p:cNvPr id="0" name="Object 21"/>
                        <p:cNvPicPr>
                          <a:picLocks noChangeAspect="1" noChangeArrowheads="1"/>
                        </p:cNvPicPr>
                        <p:nvPr/>
                      </p:nvPicPr>
                      <p:blipFill>
                        <a:blip r:embed="rId3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4" y="2348"/>
                          <a:ext cx="130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4" name="Object 22"/>
            <p:cNvGraphicFramePr>
              <a:graphicFrameLocks noChangeAspect="1"/>
            </p:cNvGraphicFramePr>
            <p:nvPr/>
          </p:nvGraphicFramePr>
          <p:xfrm>
            <a:off x="5096" y="1360"/>
            <a:ext cx="324" cy="426"/>
          </p:xfrm>
          <a:graphic>
            <a:graphicData uri="http://schemas.openxmlformats.org/presentationml/2006/ole">
              <mc:AlternateContent xmlns:mc="http://schemas.openxmlformats.org/markup-compatibility/2006">
                <mc:Choice xmlns:v="urn:schemas-microsoft-com:vml" Requires="v">
                  <p:oleObj spid="_x0000_s21017" name="位图图像" r:id="rId33" imgW="514422" imgH="676369" progId="Paint.Picture">
                    <p:embed/>
                  </p:oleObj>
                </mc:Choice>
                <mc:Fallback>
                  <p:oleObj name="位图图像" r:id="rId33" imgW="514422" imgH="676369" progId="Paint.Picture">
                    <p:embed/>
                    <p:pic>
                      <p:nvPicPr>
                        <p:cNvPr id="0" name="Object 22"/>
                        <p:cNvPicPr>
                          <a:picLocks noChangeAspect="1" noChangeArrowheads="1"/>
                        </p:cNvPicPr>
                        <p:nvPr/>
                      </p:nvPicPr>
                      <p:blipFill>
                        <a:blip r:embed="rId3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96" y="1360"/>
                          <a:ext cx="324"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5" name="Object 23"/>
            <p:cNvGraphicFramePr>
              <a:graphicFrameLocks noChangeAspect="1"/>
            </p:cNvGraphicFramePr>
            <p:nvPr/>
          </p:nvGraphicFramePr>
          <p:xfrm>
            <a:off x="4688" y="1564"/>
            <a:ext cx="228" cy="1212"/>
          </p:xfrm>
          <a:graphic>
            <a:graphicData uri="http://schemas.openxmlformats.org/presentationml/2006/ole">
              <mc:AlternateContent xmlns:mc="http://schemas.openxmlformats.org/markup-compatibility/2006">
                <mc:Choice xmlns:v="urn:schemas-microsoft-com:vml" Requires="v">
                  <p:oleObj spid="_x0000_s21018" name="位图图像" r:id="rId35" imgW="361809" imgH="1924319" progId="Paint.Picture">
                    <p:embed/>
                  </p:oleObj>
                </mc:Choice>
                <mc:Fallback>
                  <p:oleObj name="位图图像" r:id="rId35" imgW="361809" imgH="1924319" progId="Paint.Picture">
                    <p:embed/>
                    <p:pic>
                      <p:nvPicPr>
                        <p:cNvPr id="0" name="Object 23"/>
                        <p:cNvPicPr>
                          <a:picLocks noChangeAspect="1" noChangeArrowheads="1"/>
                        </p:cNvPicPr>
                        <p:nvPr/>
                      </p:nvPicPr>
                      <p:blipFill>
                        <a:blip r:embed="rId3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8" y="1564"/>
                          <a:ext cx="228" cy="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6" name="Object 25"/>
            <p:cNvGraphicFramePr>
              <a:graphicFrameLocks noChangeAspect="1"/>
            </p:cNvGraphicFramePr>
            <p:nvPr/>
          </p:nvGraphicFramePr>
          <p:xfrm>
            <a:off x="4786" y="2344"/>
            <a:ext cx="678" cy="300"/>
          </p:xfrm>
          <a:graphic>
            <a:graphicData uri="http://schemas.openxmlformats.org/presentationml/2006/ole">
              <mc:AlternateContent xmlns:mc="http://schemas.openxmlformats.org/markup-compatibility/2006">
                <mc:Choice xmlns:v="urn:schemas-microsoft-com:vml" Requires="v">
                  <p:oleObj spid="_x0000_s21019" name="位图图像" r:id="rId37" imgW="1076475" imgH="476316" progId="Paint.Picture">
                    <p:embed/>
                  </p:oleObj>
                </mc:Choice>
                <mc:Fallback>
                  <p:oleObj name="位图图像" r:id="rId37" imgW="1076475" imgH="476316" progId="Paint.Picture">
                    <p:embed/>
                    <p:pic>
                      <p:nvPicPr>
                        <p:cNvPr id="0" name="Object 25"/>
                        <p:cNvPicPr>
                          <a:picLocks noChangeAspect="1" noChangeArrowheads="1"/>
                        </p:cNvPicPr>
                        <p:nvPr/>
                      </p:nvPicPr>
                      <p:blipFill>
                        <a:blip r:embed="rId3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6" y="2344"/>
                          <a:ext cx="678"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7" name="Object 26"/>
            <p:cNvGraphicFramePr>
              <a:graphicFrameLocks noChangeAspect="1"/>
            </p:cNvGraphicFramePr>
            <p:nvPr/>
          </p:nvGraphicFramePr>
          <p:xfrm>
            <a:off x="4704" y="1344"/>
            <a:ext cx="240" cy="150"/>
          </p:xfrm>
          <a:graphic>
            <a:graphicData uri="http://schemas.openxmlformats.org/presentationml/2006/ole">
              <mc:AlternateContent xmlns:mc="http://schemas.openxmlformats.org/markup-compatibility/2006">
                <mc:Choice xmlns:v="urn:schemas-microsoft-com:vml" Requires="v">
                  <p:oleObj spid="_x0000_s21020" name="位图图像" r:id="rId39" imgW="380852" imgH="237969" progId="Paint.Picture">
                    <p:embed/>
                  </p:oleObj>
                </mc:Choice>
                <mc:Fallback>
                  <p:oleObj name="位图图像" r:id="rId39" imgW="380852" imgH="237969" progId="Paint.Picture">
                    <p:embed/>
                    <p:pic>
                      <p:nvPicPr>
                        <p:cNvPr id="0" name="Object 26"/>
                        <p:cNvPicPr>
                          <a:picLocks noChangeAspect="1" noChangeArrowheads="1"/>
                        </p:cNvPicPr>
                        <p:nvPr/>
                      </p:nvPicPr>
                      <p:blipFill>
                        <a:blip r:embed="rId4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04" y="1344"/>
                          <a:ext cx="240"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0498" name="Rectangle 27"/>
          <p:cNvSpPr>
            <a:spLocks noChangeArrowheads="1"/>
          </p:cNvSpPr>
          <p:nvPr/>
        </p:nvSpPr>
        <p:spPr bwMode="auto">
          <a:xfrm>
            <a:off x="395288" y="404813"/>
            <a:ext cx="8137525" cy="641350"/>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6.2  </a:t>
            </a:r>
            <a:r>
              <a:rPr lang="zh-CN" altLang="en-US" sz="3600" b="1">
                <a:solidFill>
                  <a:schemeClr val="bg2"/>
                </a:solidFill>
                <a:latin typeface="Times New Roman" panose="02020603050405020304" pitchFamily="18" charset="0"/>
                <a:ea typeface="楷体_GB2312" pitchFamily="49" charset="-122"/>
              </a:rPr>
              <a:t>常用校正装置及其特性</a:t>
            </a:r>
            <a:r>
              <a:rPr lang="en-US" altLang="zh-CN" sz="3600" b="1">
                <a:solidFill>
                  <a:schemeClr val="bg2"/>
                </a:solidFill>
                <a:latin typeface="Times New Roman" panose="02020603050405020304" pitchFamily="18" charset="0"/>
                <a:ea typeface="楷体_GB2312" pitchFamily="49" charset="-122"/>
              </a:rPr>
              <a:t>——</a:t>
            </a:r>
            <a:r>
              <a:rPr lang="zh-CN" altLang="en-US" sz="2400" b="1">
                <a:solidFill>
                  <a:schemeClr val="bg2"/>
                </a:solidFill>
                <a:latin typeface="Times New Roman" panose="02020603050405020304" pitchFamily="18" charset="0"/>
                <a:ea typeface="楷体_GB2312" pitchFamily="49" charset="-122"/>
              </a:rPr>
              <a:t>超前</a:t>
            </a:r>
          </a:p>
        </p:txBody>
      </p:sp>
      <p:sp>
        <p:nvSpPr>
          <p:cNvPr id="3099" name="Rectangle 27"/>
          <p:cNvSpPr>
            <a:spLocks noChangeArrowheads="1"/>
          </p:cNvSpPr>
          <p:nvPr/>
        </p:nvSpPr>
        <p:spPr bwMode="auto">
          <a:xfrm>
            <a:off x="2700338" y="3284538"/>
            <a:ext cx="3402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latin typeface="楷体_GB2312" pitchFamily="49" charset="-122"/>
                <a:ea typeface="楷体_GB2312" pitchFamily="49" charset="-122"/>
              </a:rPr>
              <a:t>2</a:t>
            </a:r>
            <a:r>
              <a:rPr lang="zh-CN" altLang="en-US" sz="2400" b="1">
                <a:solidFill>
                  <a:schemeClr val="bg2"/>
                </a:solidFill>
                <a:latin typeface="楷体_GB2312" pitchFamily="49" charset="-122"/>
                <a:ea typeface="楷体_GB2312" pitchFamily="49" charset="-122"/>
              </a:rPr>
              <a:t>个转折频率的几何中心</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5578"/>
                                        </p:tgtEl>
                                        <p:attrNameLst>
                                          <p:attrName>style.visibility</p:attrName>
                                        </p:attrNameLst>
                                      </p:cBhvr>
                                      <p:to>
                                        <p:strVal val="visible"/>
                                      </p:to>
                                    </p:set>
                                    <p:animEffect transition="in" filter="blinds(horizontal)">
                                      <p:cBhvr>
                                        <p:cTn id="7" dur="500"/>
                                        <p:tgtEl>
                                          <p:spTgt spid="365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5579"/>
                                        </p:tgtEl>
                                        <p:attrNameLst>
                                          <p:attrName>style.visibility</p:attrName>
                                        </p:attrNameLst>
                                      </p:cBhvr>
                                      <p:to>
                                        <p:strVal val="visible"/>
                                      </p:to>
                                    </p:set>
                                    <p:animEffect transition="in" filter="blinds(horizontal)">
                                      <p:cBhvr>
                                        <p:cTn id="12" dur="500"/>
                                        <p:tgtEl>
                                          <p:spTgt spid="365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5580"/>
                                        </p:tgtEl>
                                        <p:attrNameLst>
                                          <p:attrName>style.visibility</p:attrName>
                                        </p:attrNameLst>
                                      </p:cBhvr>
                                      <p:to>
                                        <p:strVal val="visible"/>
                                      </p:to>
                                    </p:set>
                                    <p:animEffect transition="in" filter="blinds(horizontal)">
                                      <p:cBhvr>
                                        <p:cTn id="17" dur="500"/>
                                        <p:tgtEl>
                                          <p:spTgt spid="3655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5581"/>
                                        </p:tgtEl>
                                        <p:attrNameLst>
                                          <p:attrName>style.visibility</p:attrName>
                                        </p:attrNameLst>
                                      </p:cBhvr>
                                      <p:to>
                                        <p:strVal val="visible"/>
                                      </p:to>
                                    </p:set>
                                    <p:animEffect transition="in" filter="blinds(horizontal)">
                                      <p:cBhvr>
                                        <p:cTn id="22" dur="500"/>
                                        <p:tgtEl>
                                          <p:spTgt spid="3655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99"/>
                                        </p:tgtEl>
                                        <p:attrNameLst>
                                          <p:attrName>style.visibility</p:attrName>
                                        </p:attrNameLst>
                                      </p:cBhvr>
                                      <p:to>
                                        <p:strVal val="visible"/>
                                      </p:to>
                                    </p:set>
                                    <p:animEffect transition="in" filter="blinds(horizontal)">
                                      <p:cBhvr>
                                        <p:cTn id="27" dur="500"/>
                                        <p:tgtEl>
                                          <p:spTgt spid="30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65582"/>
                                        </p:tgtEl>
                                        <p:attrNameLst>
                                          <p:attrName>style.visibility</p:attrName>
                                        </p:attrNameLst>
                                      </p:cBhvr>
                                      <p:to>
                                        <p:strVal val="visible"/>
                                      </p:to>
                                    </p:set>
                                    <p:animEffect transition="in" filter="blinds(horizontal)">
                                      <p:cBhvr>
                                        <p:cTn id="32" dur="500"/>
                                        <p:tgtEl>
                                          <p:spTgt spid="3655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65585"/>
                                        </p:tgtEl>
                                        <p:attrNameLst>
                                          <p:attrName>style.visibility</p:attrName>
                                        </p:attrNameLst>
                                      </p:cBhvr>
                                      <p:to>
                                        <p:strVal val="visible"/>
                                      </p:to>
                                    </p:set>
                                    <p:animEffect transition="in" filter="blinds(horizontal)">
                                      <p:cBhvr>
                                        <p:cTn id="37" dur="500"/>
                                        <p:tgtEl>
                                          <p:spTgt spid="3655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65583"/>
                                        </p:tgtEl>
                                        <p:attrNameLst>
                                          <p:attrName>style.visibility</p:attrName>
                                        </p:attrNameLst>
                                      </p:cBhvr>
                                      <p:to>
                                        <p:strVal val="visible"/>
                                      </p:to>
                                    </p:set>
                                    <p:animEffect transition="in" filter="blinds(horizontal)">
                                      <p:cBhvr>
                                        <p:cTn id="42" dur="500"/>
                                        <p:tgtEl>
                                          <p:spTgt spid="3655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5584"/>
                                        </p:tgtEl>
                                        <p:attrNameLst>
                                          <p:attrName>style.visibility</p:attrName>
                                        </p:attrNameLst>
                                      </p:cBhvr>
                                      <p:to>
                                        <p:strVal val="visible"/>
                                      </p:to>
                                    </p:set>
                                    <p:animEffect transition="in" filter="blinds(horizontal)">
                                      <p:cBhvr>
                                        <p:cTn id="47" dur="500"/>
                                        <p:tgtEl>
                                          <p:spTgt spid="3655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65573"/>
                                        </p:tgtEl>
                                        <p:attrNameLst>
                                          <p:attrName>style.visibility</p:attrName>
                                        </p:attrNameLst>
                                      </p:cBhvr>
                                      <p:to>
                                        <p:strVal val="visible"/>
                                      </p:to>
                                    </p:set>
                                    <p:animEffect transition="in" filter="blinds(horizontal)">
                                      <p:cBhvr>
                                        <p:cTn id="52" dur="500"/>
                                        <p:tgtEl>
                                          <p:spTgt spid="36557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65574"/>
                                        </p:tgtEl>
                                        <p:attrNameLst>
                                          <p:attrName>style.visibility</p:attrName>
                                        </p:attrNameLst>
                                      </p:cBhvr>
                                      <p:to>
                                        <p:strVal val="visible"/>
                                      </p:to>
                                    </p:set>
                                    <p:animEffect transition="in" filter="blinds(horizontal)">
                                      <p:cBhvr>
                                        <p:cTn id="57" dur="500"/>
                                        <p:tgtEl>
                                          <p:spTgt spid="36557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linds(horizontal)">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84" grpId="0"/>
      <p:bldP spid="30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305544" y="508476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FF0000"/>
                </a:solidFill>
                <a:latin typeface="楷体_GB2312" pitchFamily="49" charset="-122"/>
                <a:ea typeface="楷体_GB2312" pitchFamily="49" charset="-122"/>
              </a:rPr>
              <a:t>超前网络特性</a:t>
            </a:r>
          </a:p>
        </p:txBody>
      </p:sp>
      <p:grpSp>
        <p:nvGrpSpPr>
          <p:cNvPr id="21510" name="Group 3"/>
          <p:cNvGrpSpPr>
            <a:grpSpLocks/>
          </p:cNvGrpSpPr>
          <p:nvPr/>
        </p:nvGrpSpPr>
        <p:grpSpPr bwMode="auto">
          <a:xfrm>
            <a:off x="714375" y="2071688"/>
            <a:ext cx="2867025" cy="2590800"/>
            <a:chOff x="4002" y="1104"/>
            <a:chExt cx="1614" cy="1672"/>
          </a:xfrm>
        </p:grpSpPr>
        <p:graphicFrame>
          <p:nvGraphicFramePr>
            <p:cNvPr id="21516" name="Object 4"/>
            <p:cNvGraphicFramePr>
              <a:graphicFrameLocks noChangeAspect="1"/>
            </p:cNvGraphicFramePr>
            <p:nvPr/>
          </p:nvGraphicFramePr>
          <p:xfrm>
            <a:off x="4002" y="1104"/>
            <a:ext cx="1614" cy="1656"/>
          </p:xfrm>
          <a:graphic>
            <a:graphicData uri="http://schemas.openxmlformats.org/presentationml/2006/ole">
              <mc:AlternateContent xmlns:mc="http://schemas.openxmlformats.org/markup-compatibility/2006">
                <mc:Choice xmlns:v="urn:schemas-microsoft-com:vml" Requires="v">
                  <p:oleObj spid="_x0000_s21808" name="位图图像" r:id="rId3" imgW="2561905" imgH="2629267" progId="Paint.Picture">
                    <p:embed/>
                  </p:oleObj>
                </mc:Choice>
                <mc:Fallback>
                  <p:oleObj name="位图图像" r:id="rId3" imgW="2561905" imgH="2629267" progId="Paint.Picture">
                    <p:embed/>
                    <p:pic>
                      <p:nvPicPr>
                        <p:cNvPr id="0" name="Object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2" y="1104"/>
                          <a:ext cx="1614" cy="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7" name="Object 5"/>
            <p:cNvGraphicFramePr>
              <a:graphicFrameLocks noChangeAspect="1"/>
            </p:cNvGraphicFramePr>
            <p:nvPr/>
          </p:nvGraphicFramePr>
          <p:xfrm>
            <a:off x="4192" y="2240"/>
            <a:ext cx="1224" cy="384"/>
          </p:xfrm>
          <a:graphic>
            <a:graphicData uri="http://schemas.openxmlformats.org/presentationml/2006/ole">
              <mc:AlternateContent xmlns:mc="http://schemas.openxmlformats.org/markup-compatibility/2006">
                <mc:Choice xmlns:v="urn:schemas-microsoft-com:vml" Requires="v">
                  <p:oleObj spid="_x0000_s21809" name="位图图像" r:id="rId5" imgW="1943371" imgH="609524" progId="Paint.Picture">
                    <p:embed/>
                  </p:oleObj>
                </mc:Choice>
                <mc:Fallback>
                  <p:oleObj name="位图图像" r:id="rId5" imgW="1943371" imgH="609524" progId="Paint.Picture">
                    <p:embed/>
                    <p:pic>
                      <p:nvPicPr>
                        <p:cNvPr id="0" name="Object 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92" y="2240"/>
                          <a:ext cx="122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8" name="Object 6"/>
            <p:cNvGraphicFramePr>
              <a:graphicFrameLocks noChangeAspect="1"/>
            </p:cNvGraphicFramePr>
            <p:nvPr/>
          </p:nvGraphicFramePr>
          <p:xfrm>
            <a:off x="4178" y="2232"/>
            <a:ext cx="1374" cy="402"/>
          </p:xfrm>
          <a:graphic>
            <a:graphicData uri="http://schemas.openxmlformats.org/presentationml/2006/ole">
              <mc:AlternateContent xmlns:mc="http://schemas.openxmlformats.org/markup-compatibility/2006">
                <mc:Choice xmlns:v="urn:schemas-microsoft-com:vml" Requires="v">
                  <p:oleObj spid="_x0000_s21810" name="位图图像" r:id="rId7" imgW="2180952" imgH="638264" progId="Paint.Picture">
                    <p:embed/>
                  </p:oleObj>
                </mc:Choice>
                <mc:Fallback>
                  <p:oleObj name="位图图像" r:id="rId7" imgW="2180952" imgH="638264" progId="Paint.Picture">
                    <p:embed/>
                    <p:pic>
                      <p:nvPicPr>
                        <p:cNvPr id="0" name="Object 6"/>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78" y="2232"/>
                          <a:ext cx="1374"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9" name="Object 7"/>
            <p:cNvGraphicFramePr>
              <a:graphicFrameLocks noChangeAspect="1"/>
            </p:cNvGraphicFramePr>
            <p:nvPr/>
          </p:nvGraphicFramePr>
          <p:xfrm>
            <a:off x="4154" y="2348"/>
            <a:ext cx="1302" cy="300"/>
          </p:xfrm>
          <a:graphic>
            <a:graphicData uri="http://schemas.openxmlformats.org/presentationml/2006/ole">
              <mc:AlternateContent xmlns:mc="http://schemas.openxmlformats.org/markup-compatibility/2006">
                <mc:Choice xmlns:v="urn:schemas-microsoft-com:vml" Requires="v">
                  <p:oleObj spid="_x0000_s21811" name="位图图像" r:id="rId9" imgW="2066667" imgH="476316" progId="Paint.Picture">
                    <p:embed/>
                  </p:oleObj>
                </mc:Choice>
                <mc:Fallback>
                  <p:oleObj name="位图图像" r:id="rId9" imgW="2066667" imgH="476316" progId="Paint.Picture">
                    <p:embed/>
                    <p:pic>
                      <p:nvPicPr>
                        <p:cNvPr id="0" name="Object 7"/>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4" y="2348"/>
                          <a:ext cx="130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0" name="Object 8"/>
            <p:cNvGraphicFramePr>
              <a:graphicFrameLocks noChangeAspect="1"/>
            </p:cNvGraphicFramePr>
            <p:nvPr/>
          </p:nvGraphicFramePr>
          <p:xfrm>
            <a:off x="5096" y="1360"/>
            <a:ext cx="324" cy="426"/>
          </p:xfrm>
          <a:graphic>
            <a:graphicData uri="http://schemas.openxmlformats.org/presentationml/2006/ole">
              <mc:AlternateContent xmlns:mc="http://schemas.openxmlformats.org/markup-compatibility/2006">
                <mc:Choice xmlns:v="urn:schemas-microsoft-com:vml" Requires="v">
                  <p:oleObj spid="_x0000_s21812" name="BMP 图像" r:id="rId11" imgW="514422" imgH="676369" progId="Paint.Picture">
                    <p:embed/>
                  </p:oleObj>
                </mc:Choice>
                <mc:Fallback>
                  <p:oleObj name="BMP 图像" r:id="rId11" imgW="514422" imgH="676369" progId="Paint.Picture">
                    <p:embed/>
                    <p:pic>
                      <p:nvPicPr>
                        <p:cNvPr id="0" name="Object 8"/>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96" y="1360"/>
                          <a:ext cx="324"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1" name="Object 9"/>
            <p:cNvGraphicFramePr>
              <a:graphicFrameLocks noChangeAspect="1"/>
            </p:cNvGraphicFramePr>
            <p:nvPr/>
          </p:nvGraphicFramePr>
          <p:xfrm>
            <a:off x="4688" y="1564"/>
            <a:ext cx="228" cy="1212"/>
          </p:xfrm>
          <a:graphic>
            <a:graphicData uri="http://schemas.openxmlformats.org/presentationml/2006/ole">
              <mc:AlternateContent xmlns:mc="http://schemas.openxmlformats.org/markup-compatibility/2006">
                <mc:Choice xmlns:v="urn:schemas-microsoft-com:vml" Requires="v">
                  <p:oleObj spid="_x0000_s21813" name="位图图像" r:id="rId13" imgW="361809" imgH="1924319" progId="Paint.Picture">
                    <p:embed/>
                  </p:oleObj>
                </mc:Choice>
                <mc:Fallback>
                  <p:oleObj name="位图图像" r:id="rId13" imgW="361809" imgH="1924319" progId="Paint.Picture">
                    <p:embed/>
                    <p:pic>
                      <p:nvPicPr>
                        <p:cNvPr id="0" name="Object 9"/>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8" y="1564"/>
                          <a:ext cx="228" cy="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2" name="Object 10"/>
            <p:cNvGraphicFramePr>
              <a:graphicFrameLocks noChangeAspect="1"/>
            </p:cNvGraphicFramePr>
            <p:nvPr/>
          </p:nvGraphicFramePr>
          <p:xfrm>
            <a:off x="4184" y="1464"/>
            <a:ext cx="630" cy="444"/>
          </p:xfrm>
          <a:graphic>
            <a:graphicData uri="http://schemas.openxmlformats.org/presentationml/2006/ole">
              <mc:AlternateContent xmlns:mc="http://schemas.openxmlformats.org/markup-compatibility/2006">
                <mc:Choice xmlns:v="urn:schemas-microsoft-com:vml" Requires="v">
                  <p:oleObj spid="_x0000_s21814" name="位图图像" r:id="rId15" imgW="1000000" imgH="704948" progId="Paint.Picture">
                    <p:embed/>
                  </p:oleObj>
                </mc:Choice>
                <mc:Fallback>
                  <p:oleObj name="位图图像" r:id="rId15" imgW="1000000" imgH="704948" progId="Paint.Picture">
                    <p:embed/>
                    <p:pic>
                      <p:nvPicPr>
                        <p:cNvPr id="0" name="Object 10"/>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4" y="1464"/>
                          <a:ext cx="630"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23" name="Object 11"/>
            <p:cNvGraphicFramePr>
              <a:graphicFrameLocks noChangeAspect="1"/>
            </p:cNvGraphicFramePr>
            <p:nvPr/>
          </p:nvGraphicFramePr>
          <p:xfrm>
            <a:off x="4786" y="2344"/>
            <a:ext cx="678" cy="300"/>
          </p:xfrm>
          <a:graphic>
            <a:graphicData uri="http://schemas.openxmlformats.org/presentationml/2006/ole">
              <mc:AlternateContent xmlns:mc="http://schemas.openxmlformats.org/markup-compatibility/2006">
                <mc:Choice xmlns:v="urn:schemas-microsoft-com:vml" Requires="v">
                  <p:oleObj spid="_x0000_s21815" name="位图图像" r:id="rId17" imgW="1076475" imgH="476316" progId="Paint.Picture">
                    <p:embed/>
                  </p:oleObj>
                </mc:Choice>
                <mc:Fallback>
                  <p:oleObj name="位图图像" r:id="rId17" imgW="1076475" imgH="476316" progId="Paint.Picture">
                    <p:embed/>
                    <p:pic>
                      <p:nvPicPr>
                        <p:cNvPr id="0" name="Object 11"/>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6" y="2344"/>
                          <a:ext cx="678"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66604" name="Object 12"/>
          <p:cNvGraphicFramePr>
            <a:graphicFrameLocks noChangeAspect="1"/>
          </p:cNvGraphicFramePr>
          <p:nvPr/>
        </p:nvGraphicFramePr>
        <p:xfrm>
          <a:off x="4429125" y="1928813"/>
          <a:ext cx="4714875" cy="3352800"/>
        </p:xfrm>
        <a:graphic>
          <a:graphicData uri="http://schemas.openxmlformats.org/presentationml/2006/ole">
            <mc:AlternateContent xmlns:mc="http://schemas.openxmlformats.org/markup-compatibility/2006">
              <mc:Choice xmlns:v="urn:schemas-microsoft-com:vml" Requires="v">
                <p:oleObj spid="_x0000_s21816" name="位图图像" r:id="rId19" imgW="4105848" imgH="3505689" progId="Paint.Picture">
                  <p:embed/>
                </p:oleObj>
              </mc:Choice>
              <mc:Fallback>
                <p:oleObj name="位图图像" r:id="rId19" imgW="4105848" imgH="3505689" progId="Paint.Picture">
                  <p:embed/>
                  <p:pic>
                    <p:nvPicPr>
                      <p:cNvPr id="0" name="Object 12"/>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29125" y="1928813"/>
                        <a:ext cx="47148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6610" name="Rectangle 18"/>
          <p:cNvSpPr>
            <a:spLocks noChangeArrowheads="1"/>
          </p:cNvSpPr>
          <p:nvPr/>
        </p:nvSpPr>
        <p:spPr bwMode="auto">
          <a:xfrm>
            <a:off x="305544" y="5500688"/>
            <a:ext cx="5562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
                <a:srgbClr val="FF0000"/>
              </a:buClr>
              <a:buSzTx/>
              <a:buFont typeface="Wingdings" panose="05000000000000000000" pitchFamily="2" charset="2"/>
              <a:buChar char="Ø"/>
            </a:pPr>
            <a:r>
              <a:rPr lang="zh-CN" altLang="en-US" sz="2400" b="1">
                <a:solidFill>
                  <a:schemeClr val="bg2"/>
                </a:solidFill>
                <a:latin typeface="楷体_GB2312" pitchFamily="49" charset="-122"/>
                <a:ea typeface="楷体_GB2312" pitchFamily="49" charset="-122"/>
              </a:rPr>
              <a:t> 超前网络特点：相角超前，幅值增加</a:t>
            </a:r>
          </a:p>
          <a:p>
            <a:pPr eaLnBrk="1" hangingPunct="1">
              <a:lnSpc>
                <a:spcPct val="130000"/>
              </a:lnSpc>
              <a:spcBef>
                <a:spcPct val="0"/>
              </a:spcBef>
              <a:buClr>
                <a:srgbClr val="FF0000"/>
              </a:buClr>
              <a:buSzTx/>
              <a:buFont typeface="Wingdings" panose="05000000000000000000" pitchFamily="2" charset="2"/>
              <a:buChar char="Ø"/>
            </a:pPr>
            <a:r>
              <a:rPr lang="zh-CN" altLang="en-US" sz="2400" b="1">
                <a:solidFill>
                  <a:schemeClr val="bg2"/>
                </a:solidFill>
                <a:latin typeface="楷体_GB2312" pitchFamily="49" charset="-122"/>
                <a:ea typeface="楷体_GB2312" pitchFamily="49" charset="-122"/>
              </a:rPr>
              <a:t> 一级超前网络最大超前角为</a:t>
            </a:r>
            <a:r>
              <a:rPr lang="en-US" altLang="zh-CN" sz="2400" b="1">
                <a:solidFill>
                  <a:schemeClr val="bg2"/>
                </a:solidFill>
                <a:latin typeface="楷体_GB2312" pitchFamily="49" charset="-122"/>
                <a:ea typeface="楷体_GB2312" pitchFamily="49" charset="-122"/>
              </a:rPr>
              <a:t>60</a:t>
            </a:r>
            <a:r>
              <a:rPr lang="en-US" altLang="zh-CN" sz="2400" b="1">
                <a:solidFill>
                  <a:schemeClr val="bg2"/>
                </a:solidFill>
                <a:latin typeface="Times New Roman" panose="02020603050405020304" pitchFamily="18" charset="0"/>
                <a:ea typeface="楷体_GB2312" pitchFamily="49" charset="-122"/>
                <a:cs typeface="Times New Roman" panose="02020603050405020304" pitchFamily="18" charset="0"/>
              </a:rPr>
              <a:t>º</a:t>
            </a:r>
            <a:endParaRPr lang="zh-CN" altLang="en-US" sz="2400" b="1">
              <a:solidFill>
                <a:schemeClr val="bg2"/>
              </a:solidFill>
              <a:latin typeface="楷体_GB2312" pitchFamily="49" charset="-122"/>
              <a:ea typeface="楷体_GB2312" pitchFamily="49" charset="-122"/>
              <a:cs typeface="Times New Roman" panose="02020603050405020304" pitchFamily="18" charset="0"/>
            </a:endParaRPr>
          </a:p>
        </p:txBody>
      </p:sp>
      <p:sp>
        <p:nvSpPr>
          <p:cNvPr id="21515" name="Rectangle 20"/>
          <p:cNvSpPr>
            <a:spLocks noChangeArrowheads="1"/>
          </p:cNvSpPr>
          <p:nvPr/>
        </p:nvSpPr>
        <p:spPr bwMode="auto">
          <a:xfrm>
            <a:off x="395288" y="404813"/>
            <a:ext cx="8137525" cy="641350"/>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6.2  </a:t>
            </a:r>
            <a:r>
              <a:rPr lang="zh-CN" altLang="en-US" sz="3600" b="1">
                <a:solidFill>
                  <a:schemeClr val="bg2"/>
                </a:solidFill>
                <a:latin typeface="Times New Roman" panose="02020603050405020304" pitchFamily="18" charset="0"/>
                <a:ea typeface="楷体_GB2312" pitchFamily="49" charset="-122"/>
              </a:rPr>
              <a:t>常用校正装置及其特性</a:t>
            </a:r>
            <a:r>
              <a:rPr lang="en-US" altLang="zh-CN" sz="3600" b="1">
                <a:solidFill>
                  <a:schemeClr val="bg2"/>
                </a:solidFill>
                <a:latin typeface="Times New Roman" panose="02020603050405020304" pitchFamily="18" charset="0"/>
                <a:ea typeface="楷体_GB2312" pitchFamily="49" charset="-122"/>
              </a:rPr>
              <a:t>——</a:t>
            </a:r>
            <a:r>
              <a:rPr lang="zh-CN" altLang="en-US" sz="2400" b="1">
                <a:solidFill>
                  <a:schemeClr val="bg2"/>
                </a:solidFill>
                <a:latin typeface="Times New Roman" panose="02020603050405020304" pitchFamily="18" charset="0"/>
                <a:ea typeface="楷体_GB2312" pitchFamily="49" charset="-122"/>
              </a:rPr>
              <a:t>超前</a:t>
            </a:r>
          </a:p>
        </p:txBody>
      </p:sp>
      <p:graphicFrame>
        <p:nvGraphicFramePr>
          <p:cNvPr id="20" name="Object 15">
            <a:extLst>
              <a:ext uri="{FF2B5EF4-FFF2-40B4-BE49-F238E27FC236}">
                <a16:creationId xmlns:a16="http://schemas.microsoft.com/office/drawing/2014/main" id="{ED4E6F82-5373-4C3C-8B73-390A18522722}"/>
              </a:ext>
            </a:extLst>
          </p:cNvPr>
          <p:cNvGraphicFramePr>
            <a:graphicFrameLocks noChangeAspect="1"/>
          </p:cNvGraphicFramePr>
          <p:nvPr>
            <p:extLst>
              <p:ext uri="{D42A27DB-BD31-4B8C-83A1-F6EECF244321}">
                <p14:modId xmlns:p14="http://schemas.microsoft.com/office/powerpoint/2010/main" val="2460970698"/>
              </p:ext>
            </p:extLst>
          </p:nvPr>
        </p:nvGraphicFramePr>
        <p:xfrm>
          <a:off x="1354138" y="1095375"/>
          <a:ext cx="1785937" cy="854075"/>
        </p:xfrm>
        <a:graphic>
          <a:graphicData uri="http://schemas.openxmlformats.org/presentationml/2006/ole">
            <mc:AlternateContent xmlns:mc="http://schemas.openxmlformats.org/markup-compatibility/2006">
              <mc:Choice xmlns:v="urn:schemas-microsoft-com:vml" Requires="v">
                <p:oleObj spid="_x0000_s21817" name="Equation" r:id="rId21" imgW="1028520" imgH="393480" progId="Equation.DSMT4">
                  <p:embed/>
                </p:oleObj>
              </mc:Choice>
              <mc:Fallback>
                <p:oleObj name="Equation" r:id="rId21" imgW="1028520" imgH="393480" progId="Equation.DSMT4">
                  <p:embed/>
                  <p:pic>
                    <p:nvPicPr>
                      <p:cNvPr id="365583" name="Object 15"/>
                      <p:cNvPicPr>
                        <a:picLocks noChangeAspect="1" noChangeArrowheads="1"/>
                      </p:cNvPicPr>
                      <p:nvPr/>
                    </p:nvPicPr>
                    <p:blipFill>
                      <a:blip r:embed="rId22"/>
                      <a:srcRect/>
                      <a:stretch>
                        <a:fillRect/>
                      </a:stretch>
                    </p:blipFill>
                    <p:spPr bwMode="auto">
                      <a:xfrm>
                        <a:off x="1354138" y="1095375"/>
                        <a:ext cx="1785937"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66604"/>
                                        </p:tgtEl>
                                        <p:attrNameLst>
                                          <p:attrName>style.visibility</p:attrName>
                                        </p:attrNameLst>
                                      </p:cBhvr>
                                      <p:to>
                                        <p:strVal val="visible"/>
                                      </p:to>
                                    </p:set>
                                    <p:animEffect transition="in" filter="diamond(in)">
                                      <p:cBhvr>
                                        <p:cTn id="7" dur="2000"/>
                                        <p:tgtEl>
                                          <p:spTgt spid="366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6594"/>
                                        </p:tgtEl>
                                        <p:attrNameLst>
                                          <p:attrName>style.visibility</p:attrName>
                                        </p:attrNameLst>
                                      </p:cBhvr>
                                      <p:to>
                                        <p:strVal val="visible"/>
                                      </p:to>
                                    </p:set>
                                    <p:animEffect transition="in" filter="blinds(horizontal)">
                                      <p:cBhvr>
                                        <p:cTn id="12" dur="500"/>
                                        <p:tgtEl>
                                          <p:spTgt spid="3665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6610">
                                            <p:txEl>
                                              <p:pRg st="0" end="0"/>
                                            </p:txEl>
                                          </p:spTgt>
                                        </p:tgtEl>
                                        <p:attrNameLst>
                                          <p:attrName>style.visibility</p:attrName>
                                        </p:attrNameLst>
                                      </p:cBhvr>
                                      <p:to>
                                        <p:strVal val="visible"/>
                                      </p:to>
                                    </p:set>
                                    <p:animEffect transition="in" filter="blinds(horizontal)">
                                      <p:cBhvr>
                                        <p:cTn id="17" dur="500"/>
                                        <p:tgtEl>
                                          <p:spTgt spid="36661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6610">
                                            <p:txEl>
                                              <p:pRg st="1" end="1"/>
                                            </p:txEl>
                                          </p:spTgt>
                                        </p:tgtEl>
                                        <p:attrNameLst>
                                          <p:attrName>style.visibility</p:attrName>
                                        </p:attrNameLst>
                                      </p:cBhvr>
                                      <p:to>
                                        <p:strVal val="visible"/>
                                      </p:to>
                                    </p:set>
                                    <p:animEffect transition="in" filter="blinds(horizontal)">
                                      <p:cBhvr>
                                        <p:cTn id="22" dur="500"/>
                                        <p:tgtEl>
                                          <p:spTgt spid="3666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p:bldP spid="366610"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4"/>
          <p:cNvGraphicFramePr>
            <a:graphicFrameLocks noChangeAspect="1"/>
          </p:cNvGraphicFramePr>
          <p:nvPr>
            <p:extLst>
              <p:ext uri="{D42A27DB-BD31-4B8C-83A1-F6EECF244321}">
                <p14:modId xmlns:p14="http://schemas.microsoft.com/office/powerpoint/2010/main" val="3647362213"/>
              </p:ext>
            </p:extLst>
          </p:nvPr>
        </p:nvGraphicFramePr>
        <p:xfrm>
          <a:off x="468313" y="1249363"/>
          <a:ext cx="5156200" cy="1620837"/>
        </p:xfrm>
        <a:graphic>
          <a:graphicData uri="http://schemas.openxmlformats.org/presentationml/2006/ole">
            <mc:AlternateContent xmlns:mc="http://schemas.openxmlformats.org/markup-compatibility/2006">
              <mc:Choice xmlns:v="urn:schemas-microsoft-com:vml" Requires="v">
                <p:oleObj spid="_x0000_s22988" name="Equation" r:id="rId3" imgW="2895480" imgH="838080" progId="Equation.DSMT4">
                  <p:embed/>
                </p:oleObj>
              </mc:Choice>
              <mc:Fallback>
                <p:oleObj name="Equation" r:id="rId3" imgW="2895480" imgH="838080" progId="Equation.DSMT4">
                  <p:embed/>
                  <p:pic>
                    <p:nvPicPr>
                      <p:cNvPr id="0" name="Object 4"/>
                      <p:cNvPicPr>
                        <a:picLocks noChangeAspect="1" noChangeArrowheads="1"/>
                      </p:cNvPicPr>
                      <p:nvPr/>
                    </p:nvPicPr>
                    <p:blipFill>
                      <a:blip r:embed="rId4"/>
                      <a:srcRect/>
                      <a:stretch>
                        <a:fillRect/>
                      </a:stretch>
                    </p:blipFill>
                    <p:spPr bwMode="auto">
                      <a:xfrm>
                        <a:off x="468313" y="1249363"/>
                        <a:ext cx="5156200"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4" name="Object 8"/>
          <p:cNvGraphicFramePr>
            <a:graphicFrameLocks noChangeAspect="1"/>
          </p:cNvGraphicFramePr>
          <p:nvPr>
            <p:extLst>
              <p:ext uri="{D42A27DB-BD31-4B8C-83A1-F6EECF244321}">
                <p14:modId xmlns:p14="http://schemas.microsoft.com/office/powerpoint/2010/main" val="15478819"/>
              </p:ext>
            </p:extLst>
          </p:nvPr>
        </p:nvGraphicFramePr>
        <p:xfrm>
          <a:off x="2211387" y="2728469"/>
          <a:ext cx="1695451" cy="866074"/>
        </p:xfrm>
        <a:graphic>
          <a:graphicData uri="http://schemas.openxmlformats.org/presentationml/2006/ole">
            <mc:AlternateContent xmlns:mc="http://schemas.openxmlformats.org/markup-compatibility/2006">
              <mc:Choice xmlns:v="urn:schemas-microsoft-com:vml" Requires="v">
                <p:oleObj spid="_x0000_s22989" name="Equation" r:id="rId5" imgW="927000" imgH="431640" progId="Equation.DSMT4">
                  <p:embed/>
                </p:oleObj>
              </mc:Choice>
              <mc:Fallback>
                <p:oleObj name="Equation" r:id="rId5" imgW="927000" imgH="431640" progId="Equation.DSMT4">
                  <p:embed/>
                  <p:pic>
                    <p:nvPicPr>
                      <p:cNvPr id="0" name="Object 8"/>
                      <p:cNvPicPr>
                        <a:picLocks noChangeAspect="1" noChangeArrowheads="1"/>
                      </p:cNvPicPr>
                      <p:nvPr/>
                    </p:nvPicPr>
                    <p:blipFill>
                      <a:blip r:embed="rId6"/>
                      <a:srcRect/>
                      <a:stretch>
                        <a:fillRect/>
                      </a:stretch>
                    </p:blipFill>
                    <p:spPr bwMode="auto">
                      <a:xfrm>
                        <a:off x="2211387" y="2728469"/>
                        <a:ext cx="1695451" cy="866074"/>
                      </a:xfrm>
                      <a:prstGeom prst="rect">
                        <a:avLst/>
                      </a:prstGeom>
                      <a:noFill/>
                      <a:ln>
                        <a:noFill/>
                      </a:ln>
                      <a:extLst/>
                    </p:spPr>
                  </p:pic>
                </p:oleObj>
              </mc:Fallback>
            </mc:AlternateContent>
          </a:graphicData>
        </a:graphic>
      </p:graphicFrame>
      <p:graphicFrame>
        <p:nvGraphicFramePr>
          <p:cNvPr id="5125" name="Object 9"/>
          <p:cNvGraphicFramePr>
            <a:graphicFrameLocks noChangeAspect="1"/>
          </p:cNvGraphicFramePr>
          <p:nvPr>
            <p:extLst>
              <p:ext uri="{D42A27DB-BD31-4B8C-83A1-F6EECF244321}">
                <p14:modId xmlns:p14="http://schemas.microsoft.com/office/powerpoint/2010/main" val="903670252"/>
              </p:ext>
            </p:extLst>
          </p:nvPr>
        </p:nvGraphicFramePr>
        <p:xfrm>
          <a:off x="4133084" y="2936081"/>
          <a:ext cx="1831975" cy="450850"/>
        </p:xfrm>
        <a:graphic>
          <a:graphicData uri="http://schemas.openxmlformats.org/presentationml/2006/ole">
            <mc:AlternateContent xmlns:mc="http://schemas.openxmlformats.org/markup-compatibility/2006">
              <mc:Choice xmlns:v="urn:schemas-microsoft-com:vml" Requires="v">
                <p:oleObj spid="_x0000_s22990" name="Equation" r:id="rId7" imgW="939600" imgH="228600" progId="Equation.DSMT4">
                  <p:embed/>
                </p:oleObj>
              </mc:Choice>
              <mc:Fallback>
                <p:oleObj name="Equation" r:id="rId7" imgW="939600" imgH="228600" progId="Equation.DSMT4">
                  <p:embed/>
                  <p:pic>
                    <p:nvPicPr>
                      <p:cNvPr id="0" name="Object 9"/>
                      <p:cNvPicPr>
                        <a:picLocks noChangeAspect="1" noChangeArrowheads="1"/>
                      </p:cNvPicPr>
                      <p:nvPr/>
                    </p:nvPicPr>
                    <p:blipFill>
                      <a:blip r:embed="rId8"/>
                      <a:srcRect/>
                      <a:stretch>
                        <a:fillRect/>
                      </a:stretch>
                    </p:blipFill>
                    <p:spPr bwMode="auto">
                      <a:xfrm>
                        <a:off x="4133084" y="2936081"/>
                        <a:ext cx="1831975" cy="450850"/>
                      </a:xfrm>
                      <a:prstGeom prst="rect">
                        <a:avLst/>
                      </a:prstGeom>
                      <a:noFill/>
                      <a:ln>
                        <a:noFill/>
                      </a:ln>
                      <a:extLst/>
                    </p:spPr>
                  </p:pic>
                </p:oleObj>
              </mc:Fallback>
            </mc:AlternateContent>
          </a:graphicData>
        </a:graphic>
      </p:graphicFrame>
      <p:graphicFrame>
        <p:nvGraphicFramePr>
          <p:cNvPr id="5126" name="Object 11"/>
          <p:cNvGraphicFramePr>
            <a:graphicFrameLocks noChangeAspect="1"/>
          </p:cNvGraphicFramePr>
          <p:nvPr/>
        </p:nvGraphicFramePr>
        <p:xfrm>
          <a:off x="6372225" y="1484313"/>
          <a:ext cx="2133600" cy="1209675"/>
        </p:xfrm>
        <a:graphic>
          <a:graphicData uri="http://schemas.openxmlformats.org/presentationml/2006/ole">
            <mc:AlternateContent xmlns:mc="http://schemas.openxmlformats.org/markup-compatibility/2006">
              <mc:Choice xmlns:v="urn:schemas-microsoft-com:vml" Requires="v">
                <p:oleObj spid="_x0000_s22991" name="位图图像" r:id="rId9" imgW="1980952" imgH="1123810" progId="Paint.Picture">
                  <p:embed/>
                </p:oleObj>
              </mc:Choice>
              <mc:Fallback>
                <p:oleObj name="位图图像" r:id="rId9" imgW="1980952" imgH="1123810" progId="Paint.Picture">
                  <p:embed/>
                  <p:pic>
                    <p:nvPicPr>
                      <p:cNvPr id="0" name="Object 11"/>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1484313"/>
                        <a:ext cx="21336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7" name="Object 12"/>
          <p:cNvGraphicFramePr>
            <a:graphicFrameLocks noChangeAspect="1"/>
          </p:cNvGraphicFramePr>
          <p:nvPr/>
        </p:nvGraphicFramePr>
        <p:xfrm>
          <a:off x="5895975" y="3505200"/>
          <a:ext cx="2867025" cy="2727325"/>
        </p:xfrm>
        <a:graphic>
          <a:graphicData uri="http://schemas.openxmlformats.org/presentationml/2006/ole">
            <mc:AlternateContent xmlns:mc="http://schemas.openxmlformats.org/markup-compatibility/2006">
              <mc:Choice xmlns:v="urn:schemas-microsoft-com:vml" Requires="v">
                <p:oleObj spid="_x0000_s22992" name="位图图像" r:id="rId11" imgW="2638095" imgH="2295238" progId="Paint.Picture">
                  <p:embed/>
                </p:oleObj>
              </mc:Choice>
              <mc:Fallback>
                <p:oleObj name="位图图像" r:id="rId11" imgW="2638095" imgH="2295238" progId="Paint.Picture">
                  <p:embed/>
                  <p:pic>
                    <p:nvPicPr>
                      <p:cNvPr id="0" name="Object 12"/>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95975" y="3505200"/>
                        <a:ext cx="2867025"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8" name="Object 13"/>
          <p:cNvGraphicFramePr>
            <a:graphicFrameLocks noChangeAspect="1"/>
          </p:cNvGraphicFramePr>
          <p:nvPr/>
        </p:nvGraphicFramePr>
        <p:xfrm>
          <a:off x="8048625" y="3973513"/>
          <a:ext cx="600075" cy="847725"/>
        </p:xfrm>
        <a:graphic>
          <a:graphicData uri="http://schemas.openxmlformats.org/presentationml/2006/ole">
            <mc:AlternateContent xmlns:mc="http://schemas.openxmlformats.org/markup-compatibility/2006">
              <mc:Choice xmlns:v="urn:schemas-microsoft-com:vml" Requires="v">
                <p:oleObj spid="_x0000_s22993" name="位图图像" r:id="rId13" imgW="552527" imgH="714286" progId="Paint.Picture">
                  <p:embed/>
                </p:oleObj>
              </mc:Choice>
              <mc:Fallback>
                <p:oleObj name="位图图像" r:id="rId13" imgW="552527" imgH="714286" progId="Paint.Picture">
                  <p:embed/>
                  <p:pic>
                    <p:nvPicPr>
                      <p:cNvPr id="0" name="Object 13"/>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48625" y="3973513"/>
                        <a:ext cx="6000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9" name="Object 14"/>
          <p:cNvGraphicFramePr>
            <a:graphicFrameLocks noChangeAspect="1"/>
          </p:cNvGraphicFramePr>
          <p:nvPr/>
        </p:nvGraphicFramePr>
        <p:xfrm>
          <a:off x="6121400" y="5229225"/>
          <a:ext cx="2122488" cy="723900"/>
        </p:xfrm>
        <a:graphic>
          <a:graphicData uri="http://schemas.openxmlformats.org/presentationml/2006/ole">
            <mc:AlternateContent xmlns:mc="http://schemas.openxmlformats.org/markup-compatibility/2006">
              <mc:Choice xmlns:v="urn:schemas-microsoft-com:vml" Requires="v">
                <p:oleObj spid="_x0000_s22994" name="位图图像" r:id="rId15" imgW="1952898" imgH="609524" progId="Paint.Picture">
                  <p:embed/>
                </p:oleObj>
              </mc:Choice>
              <mc:Fallback>
                <p:oleObj name="位图图像" r:id="rId15" imgW="1952898" imgH="609524" progId="Paint.Picture">
                  <p:embed/>
                  <p:pic>
                    <p:nvPicPr>
                      <p:cNvPr id="0" name="Object 14"/>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1400" y="5229225"/>
                        <a:ext cx="2122488"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0" name="Object 15"/>
          <p:cNvGraphicFramePr>
            <a:graphicFrameLocks noChangeAspect="1"/>
          </p:cNvGraphicFramePr>
          <p:nvPr/>
        </p:nvGraphicFramePr>
        <p:xfrm>
          <a:off x="6408738" y="5229225"/>
          <a:ext cx="2339975" cy="712788"/>
        </p:xfrm>
        <a:graphic>
          <a:graphicData uri="http://schemas.openxmlformats.org/presentationml/2006/ole">
            <mc:AlternateContent xmlns:mc="http://schemas.openxmlformats.org/markup-compatibility/2006">
              <mc:Choice xmlns:v="urn:schemas-microsoft-com:vml" Requires="v">
                <p:oleObj spid="_x0000_s22995" name="位图图像" r:id="rId17" imgW="2152951" imgH="600159" progId="Paint.Picture">
                  <p:embed/>
                </p:oleObj>
              </mc:Choice>
              <mc:Fallback>
                <p:oleObj name="位图图像" r:id="rId17" imgW="2152951" imgH="600159" progId="Paint.Picture">
                  <p:embed/>
                  <p:pic>
                    <p:nvPicPr>
                      <p:cNvPr id="0" name="Object 15"/>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8738" y="5229225"/>
                        <a:ext cx="2339975"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1" name="Object 16"/>
          <p:cNvGraphicFramePr>
            <a:graphicFrameLocks noChangeAspect="1"/>
          </p:cNvGraphicFramePr>
          <p:nvPr/>
        </p:nvGraphicFramePr>
        <p:xfrm>
          <a:off x="6203950" y="5229225"/>
          <a:ext cx="2255838" cy="576263"/>
        </p:xfrm>
        <a:graphic>
          <a:graphicData uri="http://schemas.openxmlformats.org/presentationml/2006/ole">
            <mc:AlternateContent xmlns:mc="http://schemas.openxmlformats.org/markup-compatibility/2006">
              <mc:Choice xmlns:v="urn:schemas-microsoft-com:vml" Requires="v">
                <p:oleObj spid="_x0000_s22996" name="位图图像" r:id="rId19" imgW="2076740" imgH="485586" progId="Paint.Picture">
                  <p:embed/>
                </p:oleObj>
              </mc:Choice>
              <mc:Fallback>
                <p:oleObj name="位图图像" r:id="rId19" imgW="2076740" imgH="485586" progId="Paint.Picture">
                  <p:embed/>
                  <p:pic>
                    <p:nvPicPr>
                      <p:cNvPr id="0" name="Object 16"/>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03950" y="5229225"/>
                        <a:ext cx="22558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2" name="Object 17"/>
          <p:cNvGraphicFramePr>
            <a:graphicFrameLocks noChangeAspect="1"/>
          </p:cNvGraphicFramePr>
          <p:nvPr/>
        </p:nvGraphicFramePr>
        <p:xfrm>
          <a:off x="6848475" y="3987800"/>
          <a:ext cx="900113" cy="2489200"/>
        </p:xfrm>
        <a:graphic>
          <a:graphicData uri="http://schemas.openxmlformats.org/presentationml/2006/ole">
            <mc:AlternateContent xmlns:mc="http://schemas.openxmlformats.org/markup-compatibility/2006">
              <mc:Choice xmlns:v="urn:schemas-microsoft-com:vml" Requires="v">
                <p:oleObj spid="_x0000_s22997" name="位图图像" r:id="rId21" imgW="828791" imgH="2095793" progId="Paint.Picture">
                  <p:embed/>
                </p:oleObj>
              </mc:Choice>
              <mc:Fallback>
                <p:oleObj name="位图图像" r:id="rId21" imgW="828791" imgH="2095793" progId="Paint.Picture">
                  <p:embed/>
                  <p:pic>
                    <p:nvPicPr>
                      <p:cNvPr id="0" name="Object 17"/>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48475" y="3987800"/>
                        <a:ext cx="900113"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3" name="Object 18"/>
          <p:cNvGraphicFramePr>
            <a:graphicFrameLocks noChangeAspect="1"/>
          </p:cNvGraphicFramePr>
          <p:nvPr>
            <p:extLst>
              <p:ext uri="{D42A27DB-BD31-4B8C-83A1-F6EECF244321}">
                <p14:modId xmlns:p14="http://schemas.microsoft.com/office/powerpoint/2010/main" val="1694000988"/>
              </p:ext>
            </p:extLst>
          </p:nvPr>
        </p:nvGraphicFramePr>
        <p:xfrm>
          <a:off x="219075" y="2645260"/>
          <a:ext cx="1835151" cy="973753"/>
        </p:xfrm>
        <a:graphic>
          <a:graphicData uri="http://schemas.openxmlformats.org/presentationml/2006/ole">
            <mc:AlternateContent xmlns:mc="http://schemas.openxmlformats.org/markup-compatibility/2006">
              <mc:Choice xmlns:v="urn:schemas-microsoft-com:vml" Requires="v">
                <p:oleObj spid="_x0000_s22998" name="Equation" r:id="rId23" imgW="914400" imgH="393480" progId="Equation.DSMT4">
                  <p:embed/>
                </p:oleObj>
              </mc:Choice>
              <mc:Fallback>
                <p:oleObj name="Equation" r:id="rId23" imgW="914400" imgH="393480" progId="Equation.DSMT4">
                  <p:embed/>
                  <p:pic>
                    <p:nvPicPr>
                      <p:cNvPr id="0" name="Object 18"/>
                      <p:cNvPicPr>
                        <a:picLocks noChangeAspect="1" noChangeArrowheads="1"/>
                      </p:cNvPicPr>
                      <p:nvPr/>
                    </p:nvPicPr>
                    <p:blipFill>
                      <a:blip r:embed="rId24"/>
                      <a:srcRect/>
                      <a:stretch>
                        <a:fillRect/>
                      </a:stretch>
                    </p:blipFill>
                    <p:spPr bwMode="auto">
                      <a:xfrm>
                        <a:off x="219075" y="2645260"/>
                        <a:ext cx="1835151" cy="973753"/>
                      </a:xfrm>
                      <a:prstGeom prst="rect">
                        <a:avLst/>
                      </a:prstGeom>
                      <a:noFill/>
                      <a:ln>
                        <a:noFill/>
                      </a:ln>
                      <a:extLst/>
                    </p:spPr>
                  </p:pic>
                </p:oleObj>
              </mc:Fallback>
            </mc:AlternateContent>
          </a:graphicData>
        </a:graphic>
      </p:graphicFrame>
      <p:sp>
        <p:nvSpPr>
          <p:cNvPr id="22545" name="Rectangle 20"/>
          <p:cNvSpPr>
            <a:spLocks noChangeArrowheads="1"/>
          </p:cNvSpPr>
          <p:nvPr/>
        </p:nvSpPr>
        <p:spPr bwMode="auto">
          <a:xfrm>
            <a:off x="395288" y="404813"/>
            <a:ext cx="8137525" cy="641350"/>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6.2  </a:t>
            </a:r>
            <a:r>
              <a:rPr lang="zh-CN" altLang="en-US" sz="3600" b="1">
                <a:solidFill>
                  <a:schemeClr val="bg2"/>
                </a:solidFill>
                <a:latin typeface="Times New Roman" panose="02020603050405020304" pitchFamily="18" charset="0"/>
                <a:ea typeface="楷体_GB2312" pitchFamily="49" charset="-122"/>
              </a:rPr>
              <a:t>常用校正装置及其特性</a:t>
            </a:r>
            <a:r>
              <a:rPr lang="en-US" altLang="zh-CN" sz="3600" b="1">
                <a:solidFill>
                  <a:schemeClr val="bg2"/>
                </a:solidFill>
                <a:latin typeface="Times New Roman" panose="02020603050405020304" pitchFamily="18" charset="0"/>
                <a:ea typeface="楷体_GB2312" pitchFamily="49" charset="-122"/>
              </a:rPr>
              <a:t>——</a:t>
            </a:r>
            <a:r>
              <a:rPr lang="zh-CN" altLang="en-US" sz="2400" b="1">
                <a:solidFill>
                  <a:schemeClr val="bg2"/>
                </a:solidFill>
                <a:latin typeface="Times New Roman" panose="02020603050405020304" pitchFamily="18" charset="0"/>
                <a:ea typeface="楷体_GB2312" pitchFamily="49" charset="-122"/>
              </a:rPr>
              <a:t>滞后</a:t>
            </a:r>
          </a:p>
        </p:txBody>
      </p:sp>
      <p:graphicFrame>
        <p:nvGraphicFramePr>
          <p:cNvPr id="5138" name="Object 13"/>
          <p:cNvGraphicFramePr>
            <a:graphicFrameLocks noChangeAspect="1"/>
          </p:cNvGraphicFramePr>
          <p:nvPr>
            <p:extLst>
              <p:ext uri="{D42A27DB-BD31-4B8C-83A1-F6EECF244321}">
                <p14:modId xmlns:p14="http://schemas.microsoft.com/office/powerpoint/2010/main" val="924382043"/>
              </p:ext>
            </p:extLst>
          </p:nvPr>
        </p:nvGraphicFramePr>
        <p:xfrm>
          <a:off x="185911" y="3471070"/>
          <a:ext cx="5610225" cy="796130"/>
        </p:xfrm>
        <a:graphic>
          <a:graphicData uri="http://schemas.openxmlformats.org/presentationml/2006/ole">
            <mc:AlternateContent xmlns:mc="http://schemas.openxmlformats.org/markup-compatibility/2006">
              <mc:Choice xmlns:v="urn:schemas-microsoft-com:vml" Requires="v">
                <p:oleObj spid="_x0000_s22999" name="Equation" r:id="rId25" imgW="3098520" imgH="393480" progId="Equation.DSMT4">
                  <p:embed/>
                </p:oleObj>
              </mc:Choice>
              <mc:Fallback>
                <p:oleObj name="Equation" r:id="rId25" imgW="3098520" imgH="393480" progId="Equation.DSMT4">
                  <p:embed/>
                  <p:pic>
                    <p:nvPicPr>
                      <p:cNvPr id="0" name="Object 13"/>
                      <p:cNvPicPr>
                        <a:picLocks noChangeAspect="1" noChangeArrowheads="1"/>
                      </p:cNvPicPr>
                      <p:nvPr/>
                    </p:nvPicPr>
                    <p:blipFill>
                      <a:blip r:embed="rId26"/>
                      <a:srcRect/>
                      <a:stretch>
                        <a:fillRect/>
                      </a:stretch>
                    </p:blipFill>
                    <p:spPr bwMode="auto">
                      <a:xfrm>
                        <a:off x="185911" y="3471070"/>
                        <a:ext cx="5610225" cy="796130"/>
                      </a:xfrm>
                      <a:prstGeom prst="rect">
                        <a:avLst/>
                      </a:prstGeom>
                      <a:noFill/>
                      <a:ln>
                        <a:noFill/>
                      </a:ln>
                      <a:extLst/>
                    </p:spPr>
                  </p:pic>
                </p:oleObj>
              </mc:Fallback>
            </mc:AlternateContent>
          </a:graphicData>
        </a:graphic>
      </p:graphicFrame>
      <p:graphicFrame>
        <p:nvGraphicFramePr>
          <p:cNvPr id="365581" name="Object 19"/>
          <p:cNvGraphicFramePr>
            <a:graphicFrameLocks noChangeAspect="1"/>
          </p:cNvGraphicFramePr>
          <p:nvPr>
            <p:extLst>
              <p:ext uri="{D42A27DB-BD31-4B8C-83A1-F6EECF244321}">
                <p14:modId xmlns:p14="http://schemas.microsoft.com/office/powerpoint/2010/main" val="3196679484"/>
              </p:ext>
            </p:extLst>
          </p:nvPr>
        </p:nvGraphicFramePr>
        <p:xfrm>
          <a:off x="2597369" y="4005064"/>
          <a:ext cx="1317625" cy="902843"/>
        </p:xfrm>
        <a:graphic>
          <a:graphicData uri="http://schemas.openxmlformats.org/presentationml/2006/ole">
            <mc:AlternateContent xmlns:mc="http://schemas.openxmlformats.org/markup-compatibility/2006">
              <mc:Choice xmlns:v="urn:schemas-microsoft-com:vml" Requires="v">
                <p:oleObj spid="_x0000_s23000" name="Equation" r:id="rId27" imgW="685800" imgH="419040" progId="Equation.DSMT4">
                  <p:embed/>
                </p:oleObj>
              </mc:Choice>
              <mc:Fallback>
                <p:oleObj name="Equation" r:id="rId27" imgW="685800" imgH="419040" progId="Equation.DSMT4">
                  <p:embed/>
                  <p:pic>
                    <p:nvPicPr>
                      <p:cNvPr id="0" name="Object 19"/>
                      <p:cNvPicPr>
                        <a:picLocks noChangeAspect="1" noChangeArrowheads="1"/>
                      </p:cNvPicPr>
                      <p:nvPr/>
                    </p:nvPicPr>
                    <p:blipFill>
                      <a:blip r:embed="rId28"/>
                      <a:srcRect/>
                      <a:stretch>
                        <a:fillRect/>
                      </a:stretch>
                    </p:blipFill>
                    <p:spPr bwMode="auto">
                      <a:xfrm>
                        <a:off x="2597369" y="4005064"/>
                        <a:ext cx="1317625" cy="902843"/>
                      </a:xfrm>
                      <a:prstGeom prst="rect">
                        <a:avLst/>
                      </a:prstGeom>
                      <a:noFill/>
                      <a:ln>
                        <a:noFill/>
                      </a:ln>
                      <a:extLst/>
                    </p:spPr>
                  </p:pic>
                </p:oleObj>
              </mc:Fallback>
            </mc:AlternateContent>
          </a:graphicData>
        </a:graphic>
      </p:graphicFrame>
      <p:graphicFrame>
        <p:nvGraphicFramePr>
          <p:cNvPr id="365574" name="Object 6"/>
          <p:cNvGraphicFramePr>
            <a:graphicFrameLocks noChangeAspect="1"/>
          </p:cNvGraphicFramePr>
          <p:nvPr>
            <p:extLst>
              <p:ext uri="{D42A27DB-BD31-4B8C-83A1-F6EECF244321}">
                <p14:modId xmlns:p14="http://schemas.microsoft.com/office/powerpoint/2010/main" val="3267198683"/>
              </p:ext>
            </p:extLst>
          </p:nvPr>
        </p:nvGraphicFramePr>
        <p:xfrm>
          <a:off x="3041451" y="5679939"/>
          <a:ext cx="2106613" cy="557373"/>
        </p:xfrm>
        <a:graphic>
          <a:graphicData uri="http://schemas.openxmlformats.org/presentationml/2006/ole">
            <mc:AlternateContent xmlns:mc="http://schemas.openxmlformats.org/markup-compatibility/2006">
              <mc:Choice xmlns:v="urn:schemas-microsoft-com:vml" Requires="v">
                <p:oleObj spid="_x0000_s23001" name="Equation" r:id="rId29" imgW="939600" imgH="228600" progId="Equation.DSMT4">
                  <p:embed/>
                </p:oleObj>
              </mc:Choice>
              <mc:Fallback>
                <p:oleObj name="Equation" r:id="rId29" imgW="939600" imgH="228600" progId="Equation.DSMT4">
                  <p:embed/>
                  <p:pic>
                    <p:nvPicPr>
                      <p:cNvPr id="0" name="Object 6"/>
                      <p:cNvPicPr>
                        <a:picLocks noChangeAspect="1" noChangeArrowheads="1"/>
                      </p:cNvPicPr>
                      <p:nvPr/>
                    </p:nvPicPr>
                    <p:blipFill>
                      <a:blip r:embed="rId30"/>
                      <a:srcRect/>
                      <a:stretch>
                        <a:fillRect/>
                      </a:stretch>
                    </p:blipFill>
                    <p:spPr bwMode="auto">
                      <a:xfrm>
                        <a:off x="3041451" y="5679939"/>
                        <a:ext cx="2106613" cy="557373"/>
                      </a:xfrm>
                      <a:prstGeom prst="rect">
                        <a:avLst/>
                      </a:prstGeom>
                      <a:noFill/>
                      <a:ln>
                        <a:noFill/>
                      </a:ln>
                      <a:extLst/>
                    </p:spPr>
                  </p:pic>
                </p:oleObj>
              </mc:Fallback>
            </mc:AlternateContent>
          </a:graphicData>
        </a:graphic>
      </p:graphicFrame>
      <p:sp>
        <p:nvSpPr>
          <p:cNvPr id="22549" name="Rectangle 21"/>
          <p:cNvSpPr>
            <a:spLocks noGrp="1" noChangeArrowheads="1"/>
          </p:cNvSpPr>
          <p:nvPr>
            <p:ph type="title" idx="4294967295"/>
          </p:nvPr>
        </p:nvSpPr>
        <p:spPr>
          <a:xfrm>
            <a:off x="0" y="908050"/>
            <a:ext cx="5292725" cy="576263"/>
          </a:xfrm>
        </p:spPr>
        <p:txBody>
          <a:bodyPr/>
          <a:lstStyle/>
          <a:p>
            <a:r>
              <a:rPr lang="en-US" altLang="zh-CN" sz="2400" b="1" dirty="0">
                <a:solidFill>
                  <a:schemeClr val="bg2"/>
                </a:solidFill>
                <a:latin typeface="楷体_GB2312" pitchFamily="49" charset="-122"/>
                <a:ea typeface="楷体_GB2312" pitchFamily="49" charset="-122"/>
              </a:rPr>
              <a:t>2</a:t>
            </a:r>
            <a:r>
              <a:rPr lang="zh-CN" altLang="en-US" sz="2400" b="1" dirty="0">
                <a:solidFill>
                  <a:schemeClr val="bg2"/>
                </a:solidFill>
                <a:latin typeface="楷体_GB2312" pitchFamily="49" charset="-122"/>
                <a:ea typeface="楷体_GB2312" pitchFamily="49" charset="-122"/>
              </a:rPr>
              <a:t>、无源滞后网络特性</a:t>
            </a:r>
          </a:p>
        </p:txBody>
      </p:sp>
      <p:graphicFrame>
        <p:nvGraphicFramePr>
          <p:cNvPr id="2" name="Object 23"/>
          <p:cNvGraphicFramePr>
            <a:graphicFrameLocks noChangeAspect="1"/>
          </p:cNvGraphicFramePr>
          <p:nvPr>
            <p:extLst>
              <p:ext uri="{D42A27DB-BD31-4B8C-83A1-F6EECF244321}">
                <p14:modId xmlns:p14="http://schemas.microsoft.com/office/powerpoint/2010/main" val="144361223"/>
              </p:ext>
            </p:extLst>
          </p:nvPr>
        </p:nvGraphicFramePr>
        <p:xfrm>
          <a:off x="2339975" y="4797152"/>
          <a:ext cx="1773237" cy="863713"/>
        </p:xfrm>
        <a:graphic>
          <a:graphicData uri="http://schemas.openxmlformats.org/presentationml/2006/ole">
            <mc:AlternateContent xmlns:mc="http://schemas.openxmlformats.org/markup-compatibility/2006">
              <mc:Choice xmlns:v="urn:schemas-microsoft-com:vml" Requires="v">
                <p:oleObj spid="_x0000_s23002" name="Equation" r:id="rId31" imgW="1015920" imgH="393480" progId="Equation.DSMT4">
                  <p:embed/>
                </p:oleObj>
              </mc:Choice>
              <mc:Fallback>
                <p:oleObj name="Equation" r:id="rId31" imgW="1015920" imgH="393480" progId="Equation.DSMT4">
                  <p:embed/>
                  <p:pic>
                    <p:nvPicPr>
                      <p:cNvPr id="0" name="Object 23"/>
                      <p:cNvPicPr>
                        <a:picLocks noChangeAspect="1" noChangeArrowheads="1"/>
                      </p:cNvPicPr>
                      <p:nvPr/>
                    </p:nvPicPr>
                    <p:blipFill>
                      <a:blip r:embed="rId32"/>
                      <a:srcRect/>
                      <a:stretch>
                        <a:fillRect/>
                      </a:stretch>
                    </p:blipFill>
                    <p:spPr bwMode="auto">
                      <a:xfrm>
                        <a:off x="2339975" y="4797152"/>
                        <a:ext cx="1773237" cy="863713"/>
                      </a:xfrm>
                      <a:prstGeom prst="rect">
                        <a:avLst/>
                      </a:prstGeom>
                      <a:noFill/>
                      <a:ln>
                        <a:noFill/>
                      </a:ln>
                      <a:extLst/>
                    </p:spPr>
                  </p:pic>
                </p:oleObj>
              </mc:Fallback>
            </mc:AlternateContent>
          </a:graphicData>
        </a:graphic>
      </p:graphicFrame>
      <p:sp>
        <p:nvSpPr>
          <p:cNvPr id="5145" name="Rectangle 25"/>
          <p:cNvSpPr>
            <a:spLocks noChangeArrowheads="1"/>
          </p:cNvSpPr>
          <p:nvPr/>
        </p:nvSpPr>
        <p:spPr bwMode="auto">
          <a:xfrm>
            <a:off x="0" y="429260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最大滞后相位处</a:t>
            </a:r>
          </a:p>
        </p:txBody>
      </p:sp>
      <p:sp>
        <p:nvSpPr>
          <p:cNvPr id="5146" name="Rectangle 26"/>
          <p:cNvSpPr>
            <a:spLocks noChangeArrowheads="1"/>
          </p:cNvSpPr>
          <p:nvPr/>
        </p:nvSpPr>
        <p:spPr bwMode="auto">
          <a:xfrm>
            <a:off x="0" y="4941888"/>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最大滞后相位</a:t>
            </a:r>
          </a:p>
        </p:txBody>
      </p:sp>
      <p:sp>
        <p:nvSpPr>
          <p:cNvPr id="5147" name="Rectangle 27"/>
          <p:cNvSpPr>
            <a:spLocks noChangeArrowheads="1"/>
          </p:cNvSpPr>
          <p:nvPr/>
        </p:nvSpPr>
        <p:spPr bwMode="auto">
          <a:xfrm>
            <a:off x="0" y="5661025"/>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最大滞后相位处衰减</a:t>
            </a:r>
          </a:p>
        </p:txBody>
      </p:sp>
      <p:sp>
        <p:nvSpPr>
          <p:cNvPr id="5149" name="Rectangle 29"/>
          <p:cNvSpPr>
            <a:spLocks noChangeArrowheads="1"/>
          </p:cNvSpPr>
          <p:nvPr/>
        </p:nvSpPr>
        <p:spPr bwMode="auto">
          <a:xfrm>
            <a:off x="179388" y="6237288"/>
            <a:ext cx="230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高频衰减</a:t>
            </a:r>
          </a:p>
        </p:txBody>
      </p:sp>
      <p:graphicFrame>
        <p:nvGraphicFramePr>
          <p:cNvPr id="3" name="Object 30"/>
          <p:cNvGraphicFramePr>
            <a:graphicFrameLocks noChangeAspect="1"/>
          </p:cNvGraphicFramePr>
          <p:nvPr>
            <p:extLst>
              <p:ext uri="{D42A27DB-BD31-4B8C-83A1-F6EECF244321}">
                <p14:modId xmlns:p14="http://schemas.microsoft.com/office/powerpoint/2010/main" val="821590704"/>
              </p:ext>
            </p:extLst>
          </p:nvPr>
        </p:nvGraphicFramePr>
        <p:xfrm>
          <a:off x="2060575" y="6063328"/>
          <a:ext cx="2519363" cy="787400"/>
        </p:xfrm>
        <a:graphic>
          <a:graphicData uri="http://schemas.openxmlformats.org/presentationml/2006/ole">
            <mc:AlternateContent xmlns:mc="http://schemas.openxmlformats.org/markup-compatibility/2006">
              <mc:Choice xmlns:v="urn:schemas-microsoft-com:vml" Requires="v">
                <p:oleObj spid="_x0000_s23003" name="Equation" r:id="rId33" imgW="1396800" imgH="393480" progId="Equation.DSMT4">
                  <p:embed/>
                </p:oleObj>
              </mc:Choice>
              <mc:Fallback>
                <p:oleObj name="Equation" r:id="rId33" imgW="1396800" imgH="393480" progId="Equation.DSMT4">
                  <p:embed/>
                  <p:pic>
                    <p:nvPicPr>
                      <p:cNvPr id="0" name="Object 30"/>
                      <p:cNvPicPr>
                        <a:picLocks noChangeAspect="1" noChangeArrowheads="1"/>
                      </p:cNvPicPr>
                      <p:nvPr/>
                    </p:nvPicPr>
                    <p:blipFill>
                      <a:blip r:embed="rId34"/>
                      <a:srcRect/>
                      <a:stretch>
                        <a:fillRect/>
                      </a:stretch>
                    </p:blipFill>
                    <p:spPr bwMode="auto">
                      <a:xfrm>
                        <a:off x="2060575" y="6063328"/>
                        <a:ext cx="2519363" cy="787400"/>
                      </a:xfrm>
                      <a:prstGeom prst="rect">
                        <a:avLst/>
                      </a:prstGeom>
                      <a:noFill/>
                      <a:ln>
                        <a:noFill/>
                      </a:ln>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diamond(in)">
                                      <p:cBhvr>
                                        <p:cTn id="7" dur="2000"/>
                                        <p:tgtEl>
                                          <p:spTgt spid="51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33"/>
                                        </p:tgtEl>
                                        <p:attrNameLst>
                                          <p:attrName>style.visibility</p:attrName>
                                        </p:attrNameLst>
                                      </p:cBhvr>
                                      <p:to>
                                        <p:strVal val="visible"/>
                                      </p:to>
                                    </p:set>
                                    <p:animEffect transition="in" filter="blinds(horizontal)">
                                      <p:cBhvr>
                                        <p:cTn id="17" dur="500"/>
                                        <p:tgtEl>
                                          <p:spTgt spid="51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blinds(horizontal)">
                                      <p:cBhvr>
                                        <p:cTn id="22" dur="500"/>
                                        <p:tgtEl>
                                          <p:spTgt spid="51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5"/>
                                        </p:tgtEl>
                                        <p:attrNameLst>
                                          <p:attrName>style.visibility</p:attrName>
                                        </p:attrNameLst>
                                      </p:cBhvr>
                                      <p:to>
                                        <p:strVal val="visible"/>
                                      </p:to>
                                    </p:set>
                                    <p:animEffect transition="in" filter="blinds(horizontal)">
                                      <p:cBhvr>
                                        <p:cTn id="27" dur="500"/>
                                        <p:tgtEl>
                                          <p:spTgt spid="51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5127"/>
                                        </p:tgtEl>
                                        <p:attrNameLst>
                                          <p:attrName>style.visibility</p:attrName>
                                        </p:attrNameLst>
                                      </p:cBhvr>
                                      <p:to>
                                        <p:strVal val="visible"/>
                                      </p:to>
                                    </p:set>
                                    <p:animEffect transition="in" filter="diamond(in)">
                                      <p:cBhvr>
                                        <p:cTn id="32" dur="2000"/>
                                        <p:tgtEl>
                                          <p:spTgt spid="51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38"/>
                                        </p:tgtEl>
                                        <p:attrNameLst>
                                          <p:attrName>style.visibility</p:attrName>
                                        </p:attrNameLst>
                                      </p:cBhvr>
                                      <p:to>
                                        <p:strVal val="visible"/>
                                      </p:to>
                                    </p:set>
                                    <p:animEffect transition="in" filter="blinds(horizontal)">
                                      <p:cBhvr>
                                        <p:cTn id="37" dur="500"/>
                                        <p:tgtEl>
                                          <p:spTgt spid="51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129"/>
                                        </p:tgtEl>
                                        <p:attrNameLst>
                                          <p:attrName>style.visibility</p:attrName>
                                        </p:attrNameLst>
                                      </p:cBhvr>
                                      <p:to>
                                        <p:strVal val="visible"/>
                                      </p:to>
                                    </p:set>
                                    <p:animEffect transition="in" filter="blinds(horizontal)">
                                      <p:cBhvr>
                                        <p:cTn id="42" dur="500"/>
                                        <p:tgtEl>
                                          <p:spTgt spid="51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130"/>
                                        </p:tgtEl>
                                        <p:attrNameLst>
                                          <p:attrName>style.visibility</p:attrName>
                                        </p:attrNameLst>
                                      </p:cBhvr>
                                      <p:to>
                                        <p:strVal val="visible"/>
                                      </p:to>
                                    </p:set>
                                    <p:animEffect transition="in" filter="blinds(horizontal)">
                                      <p:cBhvr>
                                        <p:cTn id="47" dur="500"/>
                                        <p:tgtEl>
                                          <p:spTgt spid="51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131"/>
                                        </p:tgtEl>
                                        <p:attrNameLst>
                                          <p:attrName>style.visibility</p:attrName>
                                        </p:attrNameLst>
                                      </p:cBhvr>
                                      <p:to>
                                        <p:strVal val="visible"/>
                                      </p:to>
                                    </p:set>
                                    <p:animEffect transition="in" filter="blinds(horizontal)">
                                      <p:cBhvr>
                                        <p:cTn id="52" dur="500"/>
                                        <p:tgtEl>
                                          <p:spTgt spid="51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145"/>
                                        </p:tgtEl>
                                        <p:attrNameLst>
                                          <p:attrName>style.visibility</p:attrName>
                                        </p:attrNameLst>
                                      </p:cBhvr>
                                      <p:to>
                                        <p:strVal val="visible"/>
                                      </p:to>
                                    </p:set>
                                    <p:animEffect transition="in" filter="blinds(horizontal)">
                                      <p:cBhvr>
                                        <p:cTn id="57" dur="500"/>
                                        <p:tgtEl>
                                          <p:spTgt spid="514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8" presetClass="entr" presetSubtype="16" fill="hold" nodeType="clickEffect">
                                  <p:stCondLst>
                                    <p:cond delay="0"/>
                                  </p:stCondLst>
                                  <p:childTnLst>
                                    <p:set>
                                      <p:cBhvr>
                                        <p:cTn id="61" dur="1" fill="hold">
                                          <p:stCondLst>
                                            <p:cond delay="0"/>
                                          </p:stCondLst>
                                        </p:cTn>
                                        <p:tgtEl>
                                          <p:spTgt spid="5132"/>
                                        </p:tgtEl>
                                        <p:attrNameLst>
                                          <p:attrName>style.visibility</p:attrName>
                                        </p:attrNameLst>
                                      </p:cBhvr>
                                      <p:to>
                                        <p:strVal val="visible"/>
                                      </p:to>
                                    </p:set>
                                    <p:animEffect transition="in" filter="diamond(in)">
                                      <p:cBhvr>
                                        <p:cTn id="62" dur="2000"/>
                                        <p:tgtEl>
                                          <p:spTgt spid="513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365581"/>
                                        </p:tgtEl>
                                        <p:attrNameLst>
                                          <p:attrName>style.visibility</p:attrName>
                                        </p:attrNameLst>
                                      </p:cBhvr>
                                      <p:to>
                                        <p:strVal val="visible"/>
                                      </p:to>
                                    </p:set>
                                    <p:animEffect transition="in" filter="blinds(horizontal)">
                                      <p:cBhvr>
                                        <p:cTn id="67" dur="500"/>
                                        <p:tgtEl>
                                          <p:spTgt spid="36558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146"/>
                                        </p:tgtEl>
                                        <p:attrNameLst>
                                          <p:attrName>style.visibility</p:attrName>
                                        </p:attrNameLst>
                                      </p:cBhvr>
                                      <p:to>
                                        <p:strVal val="visible"/>
                                      </p:to>
                                    </p:set>
                                    <p:animEffect transition="in" filter="blinds(horizontal)">
                                      <p:cBhvr>
                                        <p:cTn id="72" dur="500"/>
                                        <p:tgtEl>
                                          <p:spTgt spid="514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147"/>
                                        </p:tgtEl>
                                        <p:attrNameLst>
                                          <p:attrName>style.visibility</p:attrName>
                                        </p:attrNameLst>
                                      </p:cBhvr>
                                      <p:to>
                                        <p:strVal val="visible"/>
                                      </p:to>
                                    </p:set>
                                    <p:animEffect transition="in" filter="blinds(horizontal)">
                                      <p:cBhvr>
                                        <p:cTn id="82" dur="500"/>
                                        <p:tgtEl>
                                          <p:spTgt spid="514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365574"/>
                                        </p:tgtEl>
                                        <p:attrNameLst>
                                          <p:attrName>style.visibility</p:attrName>
                                        </p:attrNameLst>
                                      </p:cBhvr>
                                      <p:to>
                                        <p:strVal val="visible"/>
                                      </p:to>
                                    </p:set>
                                    <p:animEffect transition="in" filter="blinds(horizontal)">
                                      <p:cBhvr>
                                        <p:cTn id="87" dur="500"/>
                                        <p:tgtEl>
                                          <p:spTgt spid="36557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149"/>
                                        </p:tgtEl>
                                        <p:attrNameLst>
                                          <p:attrName>style.visibility</p:attrName>
                                        </p:attrNameLst>
                                      </p:cBhvr>
                                      <p:to>
                                        <p:strVal val="visible"/>
                                      </p:to>
                                    </p:set>
                                    <p:animEffect transition="in" filter="blinds(horizontal)">
                                      <p:cBhvr>
                                        <p:cTn id="92" dur="500"/>
                                        <p:tgtEl>
                                          <p:spTgt spid="514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5128"/>
                                        </p:tgtEl>
                                        <p:attrNameLst>
                                          <p:attrName>style.visibility</p:attrName>
                                        </p:attrNameLst>
                                      </p:cBhvr>
                                      <p:to>
                                        <p:strVal val="visible"/>
                                      </p:to>
                                    </p:set>
                                    <p:animEffect transition="in" filter="blinds(horizontal)">
                                      <p:cBhvr>
                                        <p:cTn id="97" dur="500"/>
                                        <p:tgtEl>
                                          <p:spTgt spid="512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3"/>
                                        </p:tgtEl>
                                        <p:attrNameLst>
                                          <p:attrName>style.visibility</p:attrName>
                                        </p:attrNameLst>
                                      </p:cBhvr>
                                      <p:to>
                                        <p:strVal val="visible"/>
                                      </p:to>
                                    </p:set>
                                    <p:animEffect transition="in" filter="blinds(horizontal)">
                                      <p:cBhvr>
                                        <p:cTn id="10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5" grpId="0"/>
      <p:bldP spid="5146" grpId="0"/>
      <p:bldP spid="5147" grpId="0"/>
      <p:bldP spid="51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395288" y="404813"/>
            <a:ext cx="8137525" cy="641350"/>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6.2  </a:t>
            </a:r>
            <a:r>
              <a:rPr lang="zh-CN" altLang="en-US" sz="3600" b="1">
                <a:solidFill>
                  <a:schemeClr val="bg2"/>
                </a:solidFill>
                <a:latin typeface="Times New Roman" panose="02020603050405020304" pitchFamily="18" charset="0"/>
                <a:ea typeface="楷体_GB2312" pitchFamily="49" charset="-122"/>
              </a:rPr>
              <a:t>常用校正装置及其特性</a:t>
            </a:r>
            <a:r>
              <a:rPr lang="en-US" altLang="zh-CN" sz="3600" b="1">
                <a:solidFill>
                  <a:schemeClr val="bg2"/>
                </a:solidFill>
                <a:latin typeface="Times New Roman" panose="02020603050405020304" pitchFamily="18" charset="0"/>
                <a:ea typeface="楷体_GB2312" pitchFamily="49" charset="-122"/>
              </a:rPr>
              <a:t>——</a:t>
            </a:r>
            <a:r>
              <a:rPr lang="zh-CN" altLang="en-US" sz="2400" b="1">
                <a:solidFill>
                  <a:schemeClr val="bg2"/>
                </a:solidFill>
                <a:latin typeface="Times New Roman" panose="02020603050405020304" pitchFamily="18" charset="0"/>
                <a:ea typeface="楷体_GB2312" pitchFamily="49" charset="-122"/>
              </a:rPr>
              <a:t>滞后</a:t>
            </a:r>
          </a:p>
        </p:txBody>
      </p:sp>
      <p:graphicFrame>
        <p:nvGraphicFramePr>
          <p:cNvPr id="23559" name="Object 18"/>
          <p:cNvGraphicFramePr>
            <a:graphicFrameLocks noChangeAspect="1"/>
          </p:cNvGraphicFramePr>
          <p:nvPr>
            <p:extLst>
              <p:ext uri="{D42A27DB-BD31-4B8C-83A1-F6EECF244321}">
                <p14:modId xmlns:p14="http://schemas.microsoft.com/office/powerpoint/2010/main" val="506049651"/>
              </p:ext>
            </p:extLst>
          </p:nvPr>
        </p:nvGraphicFramePr>
        <p:xfrm>
          <a:off x="320675" y="1337594"/>
          <a:ext cx="2012950" cy="840457"/>
        </p:xfrm>
        <a:graphic>
          <a:graphicData uri="http://schemas.openxmlformats.org/presentationml/2006/ole">
            <mc:AlternateContent xmlns:mc="http://schemas.openxmlformats.org/markup-compatibility/2006">
              <mc:Choice xmlns:v="urn:schemas-microsoft-com:vml" Requires="v">
                <p:oleObj spid="_x0000_s23771" name="Equation" r:id="rId3" imgW="914400" imgH="393480" progId="Equation.DSMT4">
                  <p:embed/>
                </p:oleObj>
              </mc:Choice>
              <mc:Fallback>
                <p:oleObj name="Equation" r:id="rId3" imgW="914400" imgH="393480" progId="Equation.DSMT4">
                  <p:embed/>
                  <p:pic>
                    <p:nvPicPr>
                      <p:cNvPr id="0" name="Object 18"/>
                      <p:cNvPicPr>
                        <a:picLocks noChangeAspect="1" noChangeArrowheads="1"/>
                      </p:cNvPicPr>
                      <p:nvPr/>
                    </p:nvPicPr>
                    <p:blipFill>
                      <a:blip r:embed="rId4"/>
                      <a:srcRect/>
                      <a:stretch>
                        <a:fillRect/>
                      </a:stretch>
                    </p:blipFill>
                    <p:spPr bwMode="auto">
                      <a:xfrm>
                        <a:off x="320675" y="1337594"/>
                        <a:ext cx="2012950" cy="840457"/>
                      </a:xfrm>
                      <a:prstGeom prst="rect">
                        <a:avLst/>
                      </a:prstGeom>
                      <a:noFill/>
                      <a:ln>
                        <a:noFill/>
                      </a:ln>
                      <a:extLst/>
                    </p:spPr>
                  </p:pic>
                </p:oleObj>
              </mc:Fallback>
            </mc:AlternateContent>
          </a:graphicData>
        </a:graphic>
      </p:graphicFrame>
      <p:grpSp>
        <p:nvGrpSpPr>
          <p:cNvPr id="23560" name="Group 10"/>
          <p:cNvGrpSpPr>
            <a:grpSpLocks/>
          </p:cNvGrpSpPr>
          <p:nvPr/>
        </p:nvGrpSpPr>
        <p:grpSpPr bwMode="auto">
          <a:xfrm>
            <a:off x="2555875" y="981075"/>
            <a:ext cx="2867025" cy="2971800"/>
            <a:chOff x="3714" y="2208"/>
            <a:chExt cx="1806" cy="1872"/>
          </a:xfrm>
        </p:grpSpPr>
        <p:graphicFrame>
          <p:nvGraphicFramePr>
            <p:cNvPr id="23565" name="Object 12"/>
            <p:cNvGraphicFramePr>
              <a:graphicFrameLocks noChangeAspect="1"/>
            </p:cNvGraphicFramePr>
            <p:nvPr/>
          </p:nvGraphicFramePr>
          <p:xfrm>
            <a:off x="3714" y="2208"/>
            <a:ext cx="1806" cy="1718"/>
          </p:xfrm>
          <a:graphic>
            <a:graphicData uri="http://schemas.openxmlformats.org/presentationml/2006/ole">
              <mc:AlternateContent xmlns:mc="http://schemas.openxmlformats.org/markup-compatibility/2006">
                <mc:Choice xmlns:v="urn:schemas-microsoft-com:vml" Requires="v">
                  <p:oleObj spid="_x0000_s23772" name="位图图像" r:id="rId5" imgW="2638095" imgH="2295238" progId="Paint.Picture">
                    <p:embed/>
                  </p:oleObj>
                </mc:Choice>
                <mc:Fallback>
                  <p:oleObj name="位图图像" r:id="rId5" imgW="2638095" imgH="2295238" progId="Paint.Picture">
                    <p:embed/>
                    <p:pic>
                      <p:nvPicPr>
                        <p:cNvPr id="0" name="Object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14" y="2208"/>
                          <a:ext cx="1806" cy="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6" name="Object 13"/>
            <p:cNvGraphicFramePr>
              <a:graphicFrameLocks noChangeAspect="1"/>
            </p:cNvGraphicFramePr>
            <p:nvPr/>
          </p:nvGraphicFramePr>
          <p:xfrm>
            <a:off x="5070" y="2503"/>
            <a:ext cx="378" cy="534"/>
          </p:xfrm>
          <a:graphic>
            <a:graphicData uri="http://schemas.openxmlformats.org/presentationml/2006/ole">
              <mc:AlternateContent xmlns:mc="http://schemas.openxmlformats.org/markup-compatibility/2006">
                <mc:Choice xmlns:v="urn:schemas-microsoft-com:vml" Requires="v">
                  <p:oleObj spid="_x0000_s23773" name="位图图像" r:id="rId7" imgW="552527" imgH="714286" progId="Paint.Picture">
                    <p:embed/>
                  </p:oleObj>
                </mc:Choice>
                <mc:Fallback>
                  <p:oleObj name="位图图像" r:id="rId7" imgW="552527" imgH="714286" progId="Paint.Picture">
                    <p:embed/>
                    <p:pic>
                      <p:nvPicPr>
                        <p:cNvPr id="0" name="Object 13"/>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70" y="2503"/>
                          <a:ext cx="378" cy="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7" name="Object 14"/>
            <p:cNvGraphicFramePr>
              <a:graphicFrameLocks noChangeAspect="1"/>
            </p:cNvGraphicFramePr>
            <p:nvPr/>
          </p:nvGraphicFramePr>
          <p:xfrm>
            <a:off x="3957" y="3329"/>
            <a:ext cx="1337" cy="456"/>
          </p:xfrm>
          <a:graphic>
            <a:graphicData uri="http://schemas.openxmlformats.org/presentationml/2006/ole">
              <mc:AlternateContent xmlns:mc="http://schemas.openxmlformats.org/markup-compatibility/2006">
                <mc:Choice xmlns:v="urn:schemas-microsoft-com:vml" Requires="v">
                  <p:oleObj spid="_x0000_s23774" name="位图图像" r:id="rId9" imgW="1952898" imgH="609524" progId="Paint.Picture">
                    <p:embed/>
                  </p:oleObj>
                </mc:Choice>
                <mc:Fallback>
                  <p:oleObj name="位图图像" r:id="rId9" imgW="1952898" imgH="609524" progId="Paint.Picture">
                    <p:embed/>
                    <p:pic>
                      <p:nvPicPr>
                        <p:cNvPr id="0" name="Object 14"/>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7" y="3329"/>
                          <a:ext cx="1337"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8" name="Object 15"/>
            <p:cNvGraphicFramePr>
              <a:graphicFrameLocks noChangeAspect="1"/>
            </p:cNvGraphicFramePr>
            <p:nvPr/>
          </p:nvGraphicFramePr>
          <p:xfrm>
            <a:off x="3992" y="3320"/>
            <a:ext cx="1474" cy="449"/>
          </p:xfrm>
          <a:graphic>
            <a:graphicData uri="http://schemas.openxmlformats.org/presentationml/2006/ole">
              <mc:AlternateContent xmlns:mc="http://schemas.openxmlformats.org/markup-compatibility/2006">
                <mc:Choice xmlns:v="urn:schemas-microsoft-com:vml" Requires="v">
                  <p:oleObj spid="_x0000_s23775" name="位图图像" r:id="rId11" imgW="2152951" imgH="600159" progId="Paint.Picture">
                    <p:embed/>
                  </p:oleObj>
                </mc:Choice>
                <mc:Fallback>
                  <p:oleObj name="位图图像" r:id="rId11" imgW="2152951" imgH="600159" progId="Paint.Picture">
                    <p:embed/>
                    <p:pic>
                      <p:nvPicPr>
                        <p:cNvPr id="0" name="Object 15"/>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2" y="3320"/>
                          <a:ext cx="147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9" name="Object 16"/>
            <p:cNvGraphicFramePr>
              <a:graphicFrameLocks noChangeAspect="1"/>
            </p:cNvGraphicFramePr>
            <p:nvPr/>
          </p:nvGraphicFramePr>
          <p:xfrm>
            <a:off x="3949" y="3301"/>
            <a:ext cx="1421" cy="363"/>
          </p:xfrm>
          <a:graphic>
            <a:graphicData uri="http://schemas.openxmlformats.org/presentationml/2006/ole">
              <mc:AlternateContent xmlns:mc="http://schemas.openxmlformats.org/markup-compatibility/2006">
                <mc:Choice xmlns:v="urn:schemas-microsoft-com:vml" Requires="v">
                  <p:oleObj spid="_x0000_s23776" name="位图图像" r:id="rId13" imgW="2076740" imgH="485586" progId="Paint.Picture">
                    <p:embed/>
                  </p:oleObj>
                </mc:Choice>
                <mc:Fallback>
                  <p:oleObj name="位图图像" r:id="rId13" imgW="2076740" imgH="485586" progId="Paint.Picture">
                    <p:embed/>
                    <p:pic>
                      <p:nvPicPr>
                        <p:cNvPr id="0" name="Object 16"/>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49" y="3301"/>
                          <a:ext cx="1421"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70" name="Object 17"/>
            <p:cNvGraphicFramePr>
              <a:graphicFrameLocks noChangeAspect="1"/>
            </p:cNvGraphicFramePr>
            <p:nvPr/>
          </p:nvGraphicFramePr>
          <p:xfrm>
            <a:off x="4314" y="2512"/>
            <a:ext cx="567" cy="1568"/>
          </p:xfrm>
          <a:graphic>
            <a:graphicData uri="http://schemas.openxmlformats.org/presentationml/2006/ole">
              <mc:AlternateContent xmlns:mc="http://schemas.openxmlformats.org/markup-compatibility/2006">
                <mc:Choice xmlns:v="urn:schemas-microsoft-com:vml" Requires="v">
                  <p:oleObj spid="_x0000_s23777" name="位图图像" r:id="rId15" imgW="828791" imgH="2095793" progId="Paint.Picture">
                    <p:embed/>
                  </p:oleObj>
                </mc:Choice>
                <mc:Fallback>
                  <p:oleObj name="位图图像" r:id="rId15" imgW="828791" imgH="2095793" progId="Paint.Picture">
                    <p:embed/>
                    <p:pic>
                      <p:nvPicPr>
                        <p:cNvPr id="0" name="Object 17"/>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4" y="2512"/>
                          <a:ext cx="567" cy="1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2721" name="Rectangle 5"/>
          <p:cNvSpPr>
            <a:spLocks noChangeArrowheads="1"/>
          </p:cNvSpPr>
          <p:nvPr/>
        </p:nvSpPr>
        <p:spPr bwMode="auto">
          <a:xfrm>
            <a:off x="217488" y="5108535"/>
            <a:ext cx="54229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400" b="1" dirty="0">
                <a:solidFill>
                  <a:srgbClr val="FF0000"/>
                </a:solidFill>
                <a:latin typeface="楷体_GB2312" pitchFamily="49" charset="-122"/>
                <a:ea typeface="楷体_GB2312" pitchFamily="49" charset="-122"/>
              </a:rPr>
              <a:t>滞后网络特点</a:t>
            </a:r>
            <a:r>
              <a:rPr lang="zh-CN" altLang="en-US" sz="2400" b="1" dirty="0">
                <a:solidFill>
                  <a:schemeClr val="bg2"/>
                </a:solidFill>
                <a:latin typeface="楷体_GB2312" pitchFamily="49" charset="-122"/>
                <a:ea typeface="楷体_GB2312" pitchFamily="49" charset="-122"/>
              </a:rPr>
              <a:t>：</a:t>
            </a:r>
            <a:r>
              <a:rPr lang="zh-CN" altLang="en-US" sz="2400" b="1" dirty="0">
                <a:solidFill>
                  <a:srgbClr val="FF0000"/>
                </a:solidFill>
                <a:latin typeface="楷体_GB2312" pitchFamily="49" charset="-122"/>
                <a:ea typeface="楷体_GB2312" pitchFamily="49" charset="-122"/>
              </a:rPr>
              <a:t>相位滞后，幅值衰减</a:t>
            </a:r>
          </a:p>
          <a:p>
            <a:pPr eaLnBrk="1" hangingPunct="1">
              <a:lnSpc>
                <a:spcPct val="130000"/>
              </a:lnSpc>
              <a:spcBef>
                <a:spcPct val="0"/>
              </a:spcBef>
              <a:buClrTx/>
              <a:buSzTx/>
              <a:buFontTx/>
              <a:buNone/>
            </a:pPr>
            <a:r>
              <a:rPr lang="zh-CN" altLang="en-US" sz="2400" b="1" dirty="0">
                <a:solidFill>
                  <a:schemeClr val="bg2"/>
                </a:solidFill>
                <a:latin typeface="楷体_GB2312" pitchFamily="49" charset="-122"/>
                <a:ea typeface="楷体_GB2312" pitchFamily="49" charset="-122"/>
              </a:rPr>
              <a:t>中频段要避开最大滞后相位处</a:t>
            </a:r>
          </a:p>
          <a:p>
            <a:pPr eaLnBrk="1" hangingPunct="1">
              <a:lnSpc>
                <a:spcPct val="130000"/>
              </a:lnSpc>
              <a:spcBef>
                <a:spcPct val="0"/>
              </a:spcBef>
              <a:buClrTx/>
              <a:buSzTx/>
              <a:buFontTx/>
              <a:buNone/>
            </a:pPr>
            <a:r>
              <a:rPr lang="en-US" altLang="zh-CN" sz="2400" b="1" dirty="0">
                <a:solidFill>
                  <a:schemeClr val="bg2"/>
                </a:solidFill>
                <a:latin typeface="楷体_GB2312" pitchFamily="49" charset="-122"/>
                <a:ea typeface="楷体_GB2312" pitchFamily="49" charset="-122"/>
              </a:rPr>
              <a:t>1/</a:t>
            </a:r>
            <a:r>
              <a:rPr lang="en-US" altLang="zh-CN" sz="2400" b="1" dirty="0" err="1">
                <a:solidFill>
                  <a:schemeClr val="bg2"/>
                </a:solidFill>
                <a:latin typeface="楷体_GB2312" pitchFamily="49" charset="-122"/>
                <a:ea typeface="楷体_GB2312" pitchFamily="49" charset="-122"/>
              </a:rPr>
              <a:t>bT</a:t>
            </a:r>
            <a:r>
              <a:rPr lang="zh-CN" altLang="en-US" sz="2400" b="1" dirty="0">
                <a:solidFill>
                  <a:schemeClr val="bg2"/>
                </a:solidFill>
                <a:latin typeface="楷体_GB2312" pitchFamily="49" charset="-122"/>
                <a:ea typeface="楷体_GB2312" pitchFamily="49" charset="-122"/>
              </a:rPr>
              <a:t>的</a:t>
            </a:r>
            <a:r>
              <a:rPr lang="en-US" altLang="zh-CN" sz="2400" b="1" dirty="0">
                <a:solidFill>
                  <a:schemeClr val="bg2"/>
                </a:solidFill>
                <a:latin typeface="楷体_GB2312" pitchFamily="49" charset="-122"/>
                <a:ea typeface="楷体_GB2312" pitchFamily="49" charset="-122"/>
              </a:rPr>
              <a:t>10</a:t>
            </a:r>
            <a:r>
              <a:rPr lang="zh-CN" altLang="en-US" sz="2400" b="1" dirty="0">
                <a:solidFill>
                  <a:schemeClr val="bg2"/>
                </a:solidFill>
                <a:latin typeface="楷体_GB2312" pitchFamily="49" charset="-122"/>
                <a:ea typeface="楷体_GB2312" pitchFamily="49" charset="-122"/>
              </a:rPr>
              <a:t>倍频程处相位滞后不超过</a:t>
            </a:r>
            <a:r>
              <a:rPr lang="en-US" altLang="zh-CN" sz="2400" b="1" dirty="0">
                <a:solidFill>
                  <a:schemeClr val="bg2"/>
                </a:solidFill>
                <a:latin typeface="楷体_GB2312" pitchFamily="49" charset="-122"/>
                <a:ea typeface="楷体_GB2312" pitchFamily="49" charset="-122"/>
              </a:rPr>
              <a:t>6°</a:t>
            </a:r>
            <a:endParaRPr lang="zh-CN" altLang="en-US" sz="2400" b="1" dirty="0">
              <a:solidFill>
                <a:schemeClr val="bg2"/>
              </a:solidFill>
              <a:latin typeface="楷体_GB2312" pitchFamily="49" charset="-122"/>
              <a:ea typeface="楷体_GB2312" pitchFamily="49" charset="-122"/>
            </a:endParaRPr>
          </a:p>
        </p:txBody>
      </p:sp>
      <p:pic>
        <p:nvPicPr>
          <p:cNvPr id="72722" name="Picture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96136" y="1070223"/>
            <a:ext cx="32766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23"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68144" y="3998168"/>
            <a:ext cx="32099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2724" name="Object 4"/>
          <p:cNvGraphicFramePr>
            <a:graphicFrameLocks noChangeAspect="1"/>
          </p:cNvGraphicFramePr>
          <p:nvPr>
            <p:extLst>
              <p:ext uri="{D42A27DB-BD31-4B8C-83A1-F6EECF244321}">
                <p14:modId xmlns:p14="http://schemas.microsoft.com/office/powerpoint/2010/main" val="4114396226"/>
              </p:ext>
            </p:extLst>
          </p:nvPr>
        </p:nvGraphicFramePr>
        <p:xfrm>
          <a:off x="444500" y="3762375"/>
          <a:ext cx="3668713" cy="1544638"/>
        </p:xfrm>
        <a:graphic>
          <a:graphicData uri="http://schemas.openxmlformats.org/presentationml/2006/ole">
            <mc:AlternateContent xmlns:mc="http://schemas.openxmlformats.org/markup-compatibility/2006">
              <mc:Choice xmlns:v="urn:schemas-microsoft-com:vml" Requires="v">
                <p:oleObj spid="_x0000_s23778" name="Equation" r:id="rId19" imgW="2108160" imgH="812520" progId="Equation.DSMT4">
                  <p:embed/>
                </p:oleObj>
              </mc:Choice>
              <mc:Fallback>
                <p:oleObj name="Equation" r:id="rId19" imgW="2108160" imgH="812520" progId="Equation.DSMT4">
                  <p:embed/>
                  <p:pic>
                    <p:nvPicPr>
                      <p:cNvPr id="0" name="Object 4"/>
                      <p:cNvPicPr>
                        <a:picLocks noChangeAspect="1" noChangeArrowheads="1"/>
                      </p:cNvPicPr>
                      <p:nvPr/>
                    </p:nvPicPr>
                    <p:blipFill>
                      <a:blip r:embed="rId20"/>
                      <a:srcRect/>
                      <a:stretch>
                        <a:fillRect/>
                      </a:stretch>
                    </p:blipFill>
                    <p:spPr bwMode="auto">
                      <a:xfrm>
                        <a:off x="444500" y="3762375"/>
                        <a:ext cx="3668713"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72722"/>
                                        </p:tgtEl>
                                        <p:attrNameLst>
                                          <p:attrName>style.visibility</p:attrName>
                                        </p:attrNameLst>
                                      </p:cBhvr>
                                      <p:to>
                                        <p:strVal val="visible"/>
                                      </p:to>
                                    </p:set>
                                    <p:animEffect transition="in" filter="diamond(in)">
                                      <p:cBhvr>
                                        <p:cTn id="7" dur="2000"/>
                                        <p:tgtEl>
                                          <p:spTgt spid="72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72723"/>
                                        </p:tgtEl>
                                        <p:attrNameLst>
                                          <p:attrName>style.visibility</p:attrName>
                                        </p:attrNameLst>
                                      </p:cBhvr>
                                      <p:to>
                                        <p:strVal val="visible"/>
                                      </p:to>
                                    </p:set>
                                    <p:animEffect transition="in" filter="diamond(in)">
                                      <p:cBhvr>
                                        <p:cTn id="12" dur="2000"/>
                                        <p:tgtEl>
                                          <p:spTgt spid="727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2724"/>
                                        </p:tgtEl>
                                        <p:attrNameLst>
                                          <p:attrName>style.visibility</p:attrName>
                                        </p:attrNameLst>
                                      </p:cBhvr>
                                      <p:to>
                                        <p:strVal val="visible"/>
                                      </p:to>
                                    </p:set>
                                    <p:animEffect transition="in" filter="blinds(horizontal)">
                                      <p:cBhvr>
                                        <p:cTn id="17" dur="500"/>
                                        <p:tgtEl>
                                          <p:spTgt spid="727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21">
                                            <p:txEl>
                                              <p:pRg st="0" end="0"/>
                                            </p:txEl>
                                          </p:spTgt>
                                        </p:tgtEl>
                                        <p:attrNameLst>
                                          <p:attrName>style.visibility</p:attrName>
                                        </p:attrNameLst>
                                      </p:cBhvr>
                                      <p:to>
                                        <p:strVal val="visible"/>
                                      </p:to>
                                    </p:set>
                                    <p:animEffect transition="in" filter="blinds(horizontal)">
                                      <p:cBhvr>
                                        <p:cTn id="22" dur="500"/>
                                        <p:tgtEl>
                                          <p:spTgt spid="7272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21">
                                            <p:txEl>
                                              <p:pRg st="1" end="1"/>
                                            </p:txEl>
                                          </p:spTgt>
                                        </p:tgtEl>
                                        <p:attrNameLst>
                                          <p:attrName>style.visibility</p:attrName>
                                        </p:attrNameLst>
                                      </p:cBhvr>
                                      <p:to>
                                        <p:strVal val="visible"/>
                                      </p:to>
                                    </p:set>
                                    <p:animEffect transition="in" filter="blinds(horizontal)">
                                      <p:cBhvr>
                                        <p:cTn id="27" dur="500"/>
                                        <p:tgtEl>
                                          <p:spTgt spid="7272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721">
                                            <p:txEl>
                                              <p:pRg st="2" end="2"/>
                                            </p:txEl>
                                          </p:spTgt>
                                        </p:tgtEl>
                                        <p:attrNameLst>
                                          <p:attrName>style.visibility</p:attrName>
                                        </p:attrNameLst>
                                      </p:cBhvr>
                                      <p:to>
                                        <p:strVal val="visible"/>
                                      </p:to>
                                    </p:set>
                                    <p:animEffect transition="in" filter="blinds(horizontal)">
                                      <p:cBhvr>
                                        <p:cTn id="32" dur="500"/>
                                        <p:tgtEl>
                                          <p:spTgt spid="727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2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0" y="981075"/>
            <a:ext cx="5795963" cy="719138"/>
          </a:xfrm>
          <a:noFill/>
        </p:spPr>
        <p:txBody>
          <a:bodyPr/>
          <a:lstStyle/>
          <a:p>
            <a:r>
              <a:rPr lang="en-US" altLang="zh-CN" sz="2400" b="1" dirty="0">
                <a:solidFill>
                  <a:schemeClr val="bg2"/>
                </a:solidFill>
                <a:latin typeface="楷体_GB2312" pitchFamily="49" charset="-122"/>
                <a:ea typeface="楷体_GB2312" pitchFamily="49" charset="-122"/>
              </a:rPr>
              <a:t>3</a:t>
            </a:r>
            <a:r>
              <a:rPr lang="zh-CN" altLang="en-US" sz="2400" b="1" dirty="0">
                <a:solidFill>
                  <a:schemeClr val="bg2"/>
                </a:solidFill>
                <a:latin typeface="楷体_GB2312" pitchFamily="49" charset="-122"/>
                <a:ea typeface="楷体_GB2312" pitchFamily="49" charset="-122"/>
              </a:rPr>
              <a:t>、串联滞后 </a:t>
            </a:r>
            <a:r>
              <a:rPr lang="en-US" altLang="zh-CN" sz="2400" b="1" dirty="0">
                <a:solidFill>
                  <a:schemeClr val="bg2"/>
                </a:solidFill>
                <a:latin typeface="楷体_GB2312" pitchFamily="49" charset="-122"/>
                <a:ea typeface="楷体_GB2312" pitchFamily="49" charset="-122"/>
              </a:rPr>
              <a:t>- </a:t>
            </a:r>
            <a:r>
              <a:rPr lang="zh-CN" altLang="en-US" sz="2400" b="1" dirty="0">
                <a:solidFill>
                  <a:schemeClr val="bg2"/>
                </a:solidFill>
                <a:latin typeface="楷体_GB2312" pitchFamily="49" charset="-122"/>
                <a:ea typeface="楷体_GB2312" pitchFamily="49" charset="-122"/>
              </a:rPr>
              <a:t>超前校正网络特性</a:t>
            </a:r>
          </a:p>
        </p:txBody>
      </p:sp>
      <p:graphicFrame>
        <p:nvGraphicFramePr>
          <p:cNvPr id="133124" name="Object 4"/>
          <p:cNvGraphicFramePr>
            <a:graphicFrameLocks noChangeAspect="1"/>
          </p:cNvGraphicFramePr>
          <p:nvPr>
            <p:extLst>
              <p:ext uri="{D42A27DB-BD31-4B8C-83A1-F6EECF244321}">
                <p14:modId xmlns:p14="http://schemas.microsoft.com/office/powerpoint/2010/main" val="1944042591"/>
              </p:ext>
            </p:extLst>
          </p:nvPr>
        </p:nvGraphicFramePr>
        <p:xfrm>
          <a:off x="613433" y="1888332"/>
          <a:ext cx="4379912" cy="927100"/>
        </p:xfrm>
        <a:graphic>
          <a:graphicData uri="http://schemas.openxmlformats.org/presentationml/2006/ole">
            <mc:AlternateContent xmlns:mc="http://schemas.openxmlformats.org/markup-compatibility/2006">
              <mc:Choice xmlns:v="urn:schemas-microsoft-com:vml" Requires="v">
                <p:oleObj spid="_x0000_s24844" name="Equation" r:id="rId3" imgW="2070000" imgH="431640" progId="Equation.DSMT4">
                  <p:embed/>
                </p:oleObj>
              </mc:Choice>
              <mc:Fallback>
                <p:oleObj name="Equation" r:id="rId3" imgW="2070000" imgH="431640" progId="Equation.DSMT4">
                  <p:embed/>
                  <p:pic>
                    <p:nvPicPr>
                      <p:cNvPr id="0" name="Object 4"/>
                      <p:cNvPicPr>
                        <a:picLocks noChangeAspect="1" noChangeArrowheads="1"/>
                      </p:cNvPicPr>
                      <p:nvPr/>
                    </p:nvPicPr>
                    <p:blipFill>
                      <a:blip r:embed="rId4"/>
                      <a:srcRect/>
                      <a:stretch>
                        <a:fillRect/>
                      </a:stretch>
                    </p:blipFill>
                    <p:spPr bwMode="auto">
                      <a:xfrm>
                        <a:off x="613433" y="1888332"/>
                        <a:ext cx="4379912" cy="927100"/>
                      </a:xfrm>
                      <a:prstGeom prst="rect">
                        <a:avLst/>
                      </a:prstGeom>
                      <a:noFill/>
                      <a:ln>
                        <a:noFill/>
                      </a:ln>
                      <a:extLst/>
                    </p:spPr>
                  </p:pic>
                </p:oleObj>
              </mc:Fallback>
            </mc:AlternateContent>
          </a:graphicData>
        </a:graphic>
      </p:graphicFrame>
      <p:graphicFrame>
        <p:nvGraphicFramePr>
          <p:cNvPr id="133126" name="Object 6"/>
          <p:cNvGraphicFramePr>
            <a:graphicFrameLocks noChangeAspect="1"/>
          </p:cNvGraphicFramePr>
          <p:nvPr>
            <p:extLst>
              <p:ext uri="{D42A27DB-BD31-4B8C-83A1-F6EECF244321}">
                <p14:modId xmlns:p14="http://schemas.microsoft.com/office/powerpoint/2010/main" val="38441977"/>
              </p:ext>
            </p:extLst>
          </p:nvPr>
        </p:nvGraphicFramePr>
        <p:xfrm>
          <a:off x="4788024" y="4183856"/>
          <a:ext cx="2584450" cy="927100"/>
        </p:xfrm>
        <a:graphic>
          <a:graphicData uri="http://schemas.openxmlformats.org/presentationml/2006/ole">
            <mc:AlternateContent xmlns:mc="http://schemas.openxmlformats.org/markup-compatibility/2006">
              <mc:Choice xmlns:v="urn:schemas-microsoft-com:vml" Requires="v">
                <p:oleObj spid="_x0000_s24845" name="Equation" r:id="rId5" imgW="1257120" imgH="457200" progId="Equation.DSMT4">
                  <p:embed/>
                </p:oleObj>
              </mc:Choice>
              <mc:Fallback>
                <p:oleObj name="Equation" r:id="rId5" imgW="1257120" imgH="457200" progId="Equation.DSMT4">
                  <p:embed/>
                  <p:pic>
                    <p:nvPicPr>
                      <p:cNvPr id="0" name="Object 6"/>
                      <p:cNvPicPr>
                        <a:picLocks noChangeAspect="1" noChangeArrowheads="1"/>
                      </p:cNvPicPr>
                      <p:nvPr/>
                    </p:nvPicPr>
                    <p:blipFill>
                      <a:blip r:embed="rId6"/>
                      <a:srcRect/>
                      <a:stretch>
                        <a:fillRect/>
                      </a:stretch>
                    </p:blipFill>
                    <p:spPr bwMode="auto">
                      <a:xfrm>
                        <a:off x="4788024" y="4183856"/>
                        <a:ext cx="2584450" cy="927100"/>
                      </a:xfrm>
                      <a:prstGeom prst="rect">
                        <a:avLst/>
                      </a:prstGeom>
                      <a:noFill/>
                      <a:ln>
                        <a:noFill/>
                      </a:ln>
                      <a:extLst/>
                    </p:spPr>
                  </p:pic>
                </p:oleObj>
              </mc:Fallback>
            </mc:AlternateContent>
          </a:graphicData>
        </a:graphic>
      </p:graphicFrame>
      <p:graphicFrame>
        <p:nvGraphicFramePr>
          <p:cNvPr id="133127" name="Object 7"/>
          <p:cNvGraphicFramePr>
            <a:graphicFrameLocks noChangeAspect="1"/>
          </p:cNvGraphicFramePr>
          <p:nvPr>
            <p:extLst>
              <p:ext uri="{D42A27DB-BD31-4B8C-83A1-F6EECF244321}">
                <p14:modId xmlns:p14="http://schemas.microsoft.com/office/powerpoint/2010/main" val="3356141757"/>
              </p:ext>
            </p:extLst>
          </p:nvPr>
        </p:nvGraphicFramePr>
        <p:xfrm>
          <a:off x="4572000" y="5299075"/>
          <a:ext cx="3420887" cy="1368354"/>
        </p:xfrm>
        <a:graphic>
          <a:graphicData uri="http://schemas.openxmlformats.org/presentationml/2006/ole">
            <mc:AlternateContent xmlns:mc="http://schemas.openxmlformats.org/markup-compatibility/2006">
              <mc:Choice xmlns:v="urn:schemas-microsoft-com:vml" Requires="v">
                <p:oleObj spid="_x0000_s24846" name="Equation" r:id="rId7" imgW="1688760" imgH="583920" progId="Equation.DSMT4">
                  <p:embed/>
                </p:oleObj>
              </mc:Choice>
              <mc:Fallback>
                <p:oleObj name="Equation" r:id="rId7" imgW="1688760" imgH="583920" progId="Equation.DSMT4">
                  <p:embed/>
                  <p:pic>
                    <p:nvPicPr>
                      <p:cNvPr id="0" name="Object 7"/>
                      <p:cNvPicPr>
                        <a:picLocks noChangeAspect="1" noChangeArrowheads="1"/>
                      </p:cNvPicPr>
                      <p:nvPr/>
                    </p:nvPicPr>
                    <p:blipFill>
                      <a:blip r:embed="rId8"/>
                      <a:srcRect/>
                      <a:stretch>
                        <a:fillRect/>
                      </a:stretch>
                    </p:blipFill>
                    <p:spPr bwMode="auto">
                      <a:xfrm>
                        <a:off x="4572000" y="5299075"/>
                        <a:ext cx="3420887" cy="1368354"/>
                      </a:xfrm>
                      <a:prstGeom prst="rect">
                        <a:avLst/>
                      </a:prstGeom>
                      <a:noFill/>
                      <a:ln>
                        <a:noFill/>
                      </a:ln>
                      <a:extLst/>
                    </p:spPr>
                  </p:pic>
                </p:oleObj>
              </mc:Fallback>
            </mc:AlternateContent>
          </a:graphicData>
        </a:graphic>
      </p:graphicFrame>
      <p:graphicFrame>
        <p:nvGraphicFramePr>
          <p:cNvPr id="133128" name="Object 8"/>
          <p:cNvGraphicFramePr>
            <a:graphicFrameLocks noChangeAspect="1"/>
          </p:cNvGraphicFramePr>
          <p:nvPr>
            <p:extLst>
              <p:ext uri="{D42A27DB-BD31-4B8C-83A1-F6EECF244321}">
                <p14:modId xmlns:p14="http://schemas.microsoft.com/office/powerpoint/2010/main" val="1189070105"/>
              </p:ext>
            </p:extLst>
          </p:nvPr>
        </p:nvGraphicFramePr>
        <p:xfrm>
          <a:off x="266561" y="5424437"/>
          <a:ext cx="3294063" cy="895448"/>
        </p:xfrm>
        <a:graphic>
          <a:graphicData uri="http://schemas.openxmlformats.org/presentationml/2006/ole">
            <mc:AlternateContent xmlns:mc="http://schemas.openxmlformats.org/markup-compatibility/2006">
              <mc:Choice xmlns:v="urn:schemas-microsoft-com:vml" Requires="v">
                <p:oleObj spid="_x0000_s24847" name="Equation" r:id="rId9" imgW="1676160" imgH="393480" progId="Equation.DSMT4">
                  <p:embed/>
                </p:oleObj>
              </mc:Choice>
              <mc:Fallback>
                <p:oleObj name="Equation" r:id="rId9" imgW="1676160" imgH="393480" progId="Equation.DSMT4">
                  <p:embed/>
                  <p:pic>
                    <p:nvPicPr>
                      <p:cNvPr id="0" name="Object 8"/>
                      <p:cNvPicPr>
                        <a:picLocks noChangeAspect="1" noChangeArrowheads="1"/>
                      </p:cNvPicPr>
                      <p:nvPr/>
                    </p:nvPicPr>
                    <p:blipFill>
                      <a:blip r:embed="rId10"/>
                      <a:srcRect/>
                      <a:stretch>
                        <a:fillRect/>
                      </a:stretch>
                    </p:blipFill>
                    <p:spPr bwMode="auto">
                      <a:xfrm>
                        <a:off x="266561" y="5424437"/>
                        <a:ext cx="3294063" cy="895448"/>
                      </a:xfrm>
                      <a:prstGeom prst="rect">
                        <a:avLst/>
                      </a:prstGeom>
                      <a:noFill/>
                      <a:ln>
                        <a:noFill/>
                      </a:ln>
                      <a:extLst/>
                    </p:spPr>
                  </p:pic>
                </p:oleObj>
              </mc:Fallback>
            </mc:AlternateContent>
          </a:graphicData>
        </a:graphic>
      </p:graphicFrame>
      <p:graphicFrame>
        <p:nvGraphicFramePr>
          <p:cNvPr id="133129" name="Object 9"/>
          <p:cNvGraphicFramePr>
            <a:graphicFrameLocks noChangeAspect="1"/>
          </p:cNvGraphicFramePr>
          <p:nvPr/>
        </p:nvGraphicFramePr>
        <p:xfrm>
          <a:off x="5795963" y="1341438"/>
          <a:ext cx="2695575" cy="1685925"/>
        </p:xfrm>
        <a:graphic>
          <a:graphicData uri="http://schemas.openxmlformats.org/presentationml/2006/ole">
            <mc:AlternateContent xmlns:mc="http://schemas.openxmlformats.org/markup-compatibility/2006">
              <mc:Choice xmlns:v="urn:schemas-microsoft-com:vml" Requires="v">
                <p:oleObj spid="_x0000_s24848" name="位图图像" r:id="rId11" imgW="2390476" imgH="1495634" progId="Paint.Picture">
                  <p:embed/>
                </p:oleObj>
              </mc:Choice>
              <mc:Fallback>
                <p:oleObj name="位图图像" r:id="rId11" imgW="2390476" imgH="1495634" progId="Paint.Picture">
                  <p:embed/>
                  <p:pic>
                    <p:nvPicPr>
                      <p:cNvPr id="0" name="Object 9"/>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5963" y="1341438"/>
                        <a:ext cx="26955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32" name="Object 12"/>
          <p:cNvGraphicFramePr>
            <a:graphicFrameLocks noChangeAspect="1"/>
          </p:cNvGraphicFramePr>
          <p:nvPr>
            <p:extLst>
              <p:ext uri="{D42A27DB-BD31-4B8C-83A1-F6EECF244321}">
                <p14:modId xmlns:p14="http://schemas.microsoft.com/office/powerpoint/2010/main" val="583170760"/>
              </p:ext>
            </p:extLst>
          </p:nvPr>
        </p:nvGraphicFramePr>
        <p:xfrm>
          <a:off x="219075" y="3068638"/>
          <a:ext cx="1289050" cy="504825"/>
        </p:xfrm>
        <a:graphic>
          <a:graphicData uri="http://schemas.openxmlformats.org/presentationml/2006/ole">
            <mc:AlternateContent xmlns:mc="http://schemas.openxmlformats.org/markup-compatibility/2006">
              <mc:Choice xmlns:v="urn:schemas-microsoft-com:vml" Requires="v">
                <p:oleObj spid="_x0000_s24849" name="Equation" r:id="rId13" imgW="583920" imgH="228600" progId="Equation.DSMT4">
                  <p:embed/>
                </p:oleObj>
              </mc:Choice>
              <mc:Fallback>
                <p:oleObj name="Equation" r:id="rId13" imgW="583920" imgH="228600" progId="Equation.DSMT4">
                  <p:embed/>
                  <p:pic>
                    <p:nvPicPr>
                      <p:cNvPr id="0" name="Object 12"/>
                      <p:cNvPicPr>
                        <a:picLocks noChangeAspect="1" noChangeArrowheads="1"/>
                      </p:cNvPicPr>
                      <p:nvPr/>
                    </p:nvPicPr>
                    <p:blipFill>
                      <a:blip r:embed="rId14"/>
                      <a:srcRect/>
                      <a:stretch>
                        <a:fillRect/>
                      </a:stretch>
                    </p:blipFill>
                    <p:spPr bwMode="auto">
                      <a:xfrm>
                        <a:off x="219075" y="3068638"/>
                        <a:ext cx="1289050" cy="504825"/>
                      </a:xfrm>
                      <a:prstGeom prst="rect">
                        <a:avLst/>
                      </a:prstGeom>
                      <a:noFill/>
                      <a:ln>
                        <a:noFill/>
                      </a:ln>
                      <a:extLst/>
                    </p:spPr>
                  </p:pic>
                </p:oleObj>
              </mc:Fallback>
            </mc:AlternateContent>
          </a:graphicData>
        </a:graphic>
      </p:graphicFrame>
      <p:graphicFrame>
        <p:nvGraphicFramePr>
          <p:cNvPr id="133133" name="Object 13"/>
          <p:cNvGraphicFramePr>
            <a:graphicFrameLocks noChangeAspect="1"/>
          </p:cNvGraphicFramePr>
          <p:nvPr>
            <p:extLst>
              <p:ext uri="{D42A27DB-BD31-4B8C-83A1-F6EECF244321}">
                <p14:modId xmlns:p14="http://schemas.microsoft.com/office/powerpoint/2010/main" val="995179600"/>
              </p:ext>
            </p:extLst>
          </p:nvPr>
        </p:nvGraphicFramePr>
        <p:xfrm>
          <a:off x="1720850" y="3068191"/>
          <a:ext cx="1381125" cy="504825"/>
        </p:xfrm>
        <a:graphic>
          <a:graphicData uri="http://schemas.openxmlformats.org/presentationml/2006/ole">
            <mc:AlternateContent xmlns:mc="http://schemas.openxmlformats.org/markup-compatibility/2006">
              <mc:Choice xmlns:v="urn:schemas-microsoft-com:vml" Requires="v">
                <p:oleObj spid="_x0000_s24850" name="Equation" r:id="rId15" imgW="609480" imgH="228600" progId="Equation.DSMT4">
                  <p:embed/>
                </p:oleObj>
              </mc:Choice>
              <mc:Fallback>
                <p:oleObj name="Equation" r:id="rId15" imgW="609480" imgH="228600" progId="Equation.DSMT4">
                  <p:embed/>
                  <p:pic>
                    <p:nvPicPr>
                      <p:cNvPr id="0" name="Object 13"/>
                      <p:cNvPicPr>
                        <a:picLocks noChangeAspect="1" noChangeArrowheads="1"/>
                      </p:cNvPicPr>
                      <p:nvPr/>
                    </p:nvPicPr>
                    <p:blipFill>
                      <a:blip r:embed="rId16"/>
                      <a:srcRect/>
                      <a:stretch>
                        <a:fillRect/>
                      </a:stretch>
                    </p:blipFill>
                    <p:spPr bwMode="auto">
                      <a:xfrm>
                        <a:off x="1720850" y="3068191"/>
                        <a:ext cx="1381125" cy="504825"/>
                      </a:xfrm>
                      <a:prstGeom prst="rect">
                        <a:avLst/>
                      </a:prstGeom>
                      <a:noFill/>
                      <a:ln>
                        <a:noFill/>
                      </a:ln>
                      <a:extLst/>
                    </p:spPr>
                  </p:pic>
                </p:oleObj>
              </mc:Fallback>
            </mc:AlternateContent>
          </a:graphicData>
        </a:graphic>
      </p:graphicFrame>
      <p:graphicFrame>
        <p:nvGraphicFramePr>
          <p:cNvPr id="133134" name="Object 14"/>
          <p:cNvGraphicFramePr>
            <a:graphicFrameLocks noChangeAspect="1"/>
          </p:cNvGraphicFramePr>
          <p:nvPr>
            <p:extLst>
              <p:ext uri="{D42A27DB-BD31-4B8C-83A1-F6EECF244321}">
                <p14:modId xmlns:p14="http://schemas.microsoft.com/office/powerpoint/2010/main" val="1959576741"/>
              </p:ext>
            </p:extLst>
          </p:nvPr>
        </p:nvGraphicFramePr>
        <p:xfrm>
          <a:off x="179512" y="3551634"/>
          <a:ext cx="1622425" cy="506413"/>
        </p:xfrm>
        <a:graphic>
          <a:graphicData uri="http://schemas.openxmlformats.org/presentationml/2006/ole">
            <mc:AlternateContent xmlns:mc="http://schemas.openxmlformats.org/markup-compatibility/2006">
              <mc:Choice xmlns:v="urn:schemas-microsoft-com:vml" Requires="v">
                <p:oleObj spid="_x0000_s24851" name="Equation" r:id="rId17" imgW="647640" imgH="228600" progId="Equation.DSMT4">
                  <p:embed/>
                </p:oleObj>
              </mc:Choice>
              <mc:Fallback>
                <p:oleObj name="Equation" r:id="rId17" imgW="647640" imgH="228600" progId="Equation.DSMT4">
                  <p:embed/>
                  <p:pic>
                    <p:nvPicPr>
                      <p:cNvPr id="0" name="Object 14"/>
                      <p:cNvPicPr>
                        <a:picLocks noChangeAspect="1" noChangeArrowheads="1"/>
                      </p:cNvPicPr>
                      <p:nvPr/>
                    </p:nvPicPr>
                    <p:blipFill>
                      <a:blip r:embed="rId18"/>
                      <a:srcRect/>
                      <a:stretch>
                        <a:fillRect/>
                      </a:stretch>
                    </p:blipFill>
                    <p:spPr bwMode="auto">
                      <a:xfrm>
                        <a:off x="179512" y="3551634"/>
                        <a:ext cx="1622425" cy="506413"/>
                      </a:xfrm>
                      <a:prstGeom prst="rect">
                        <a:avLst/>
                      </a:prstGeom>
                      <a:noFill/>
                      <a:ln>
                        <a:noFill/>
                      </a:ln>
                      <a:extLst/>
                    </p:spPr>
                  </p:pic>
                </p:oleObj>
              </mc:Fallback>
            </mc:AlternateContent>
          </a:graphicData>
        </a:graphic>
      </p:graphicFrame>
      <p:graphicFrame>
        <p:nvGraphicFramePr>
          <p:cNvPr id="133135" name="Object 15"/>
          <p:cNvGraphicFramePr>
            <a:graphicFrameLocks noChangeAspect="1"/>
          </p:cNvGraphicFramePr>
          <p:nvPr>
            <p:extLst>
              <p:ext uri="{D42A27DB-BD31-4B8C-83A1-F6EECF244321}">
                <p14:modId xmlns:p14="http://schemas.microsoft.com/office/powerpoint/2010/main" val="1846758672"/>
              </p:ext>
            </p:extLst>
          </p:nvPr>
        </p:nvGraphicFramePr>
        <p:xfrm>
          <a:off x="755576" y="4183856"/>
          <a:ext cx="2774950" cy="1019571"/>
        </p:xfrm>
        <a:graphic>
          <a:graphicData uri="http://schemas.openxmlformats.org/presentationml/2006/ole">
            <mc:AlternateContent xmlns:mc="http://schemas.openxmlformats.org/markup-compatibility/2006">
              <mc:Choice xmlns:v="urn:schemas-microsoft-com:vml" Requires="v">
                <p:oleObj spid="_x0000_s24852" name="Equation" r:id="rId19" imgW="1257120" imgH="457200" progId="Equation.DSMT4">
                  <p:embed/>
                </p:oleObj>
              </mc:Choice>
              <mc:Fallback>
                <p:oleObj name="Equation" r:id="rId19" imgW="1257120" imgH="457200" progId="Equation.DSMT4">
                  <p:embed/>
                  <p:pic>
                    <p:nvPicPr>
                      <p:cNvPr id="0" name="Object 15"/>
                      <p:cNvPicPr>
                        <a:picLocks noChangeAspect="1" noChangeArrowheads="1"/>
                      </p:cNvPicPr>
                      <p:nvPr/>
                    </p:nvPicPr>
                    <p:blipFill>
                      <a:blip r:embed="rId20"/>
                      <a:srcRect/>
                      <a:stretch>
                        <a:fillRect/>
                      </a:stretch>
                    </p:blipFill>
                    <p:spPr bwMode="auto">
                      <a:xfrm>
                        <a:off x="755576" y="4183856"/>
                        <a:ext cx="2774950" cy="1019571"/>
                      </a:xfrm>
                      <a:prstGeom prst="rect">
                        <a:avLst/>
                      </a:prstGeom>
                      <a:noFill/>
                      <a:ln>
                        <a:noFill/>
                      </a:ln>
                      <a:extLst/>
                    </p:spPr>
                  </p:pic>
                </p:oleObj>
              </mc:Fallback>
            </mc:AlternateContent>
          </a:graphicData>
        </a:graphic>
      </p:graphicFrame>
      <p:sp>
        <p:nvSpPr>
          <p:cNvPr id="24591" name="Rectangle 1085"/>
          <p:cNvSpPr>
            <a:spLocks noChangeArrowheads="1"/>
          </p:cNvSpPr>
          <p:nvPr/>
        </p:nvSpPr>
        <p:spPr bwMode="auto">
          <a:xfrm>
            <a:off x="395288" y="404813"/>
            <a:ext cx="8137525" cy="641350"/>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6.2  </a:t>
            </a:r>
            <a:r>
              <a:rPr lang="zh-CN" altLang="en-US" sz="3600" b="1">
                <a:solidFill>
                  <a:schemeClr val="bg2"/>
                </a:solidFill>
                <a:latin typeface="Times New Roman" panose="02020603050405020304" pitchFamily="18" charset="0"/>
                <a:ea typeface="楷体_GB2312" pitchFamily="49" charset="-122"/>
              </a:rPr>
              <a:t>常用校正装置及其特性</a:t>
            </a:r>
            <a:r>
              <a:rPr lang="en-US" altLang="zh-CN" sz="3600" b="1">
                <a:solidFill>
                  <a:schemeClr val="bg2"/>
                </a:solidFill>
                <a:latin typeface="Times New Roman" panose="02020603050405020304" pitchFamily="18" charset="0"/>
                <a:ea typeface="楷体_GB2312" pitchFamily="49" charset="-122"/>
              </a:rPr>
              <a:t>——</a:t>
            </a:r>
            <a:r>
              <a:rPr lang="zh-CN" altLang="en-US" sz="2400" b="1">
                <a:solidFill>
                  <a:schemeClr val="bg2"/>
                </a:solidFill>
                <a:latin typeface="Times New Roman" panose="02020603050405020304" pitchFamily="18" charset="0"/>
                <a:ea typeface="楷体_GB2312" pitchFamily="49" charset="-122"/>
              </a:rPr>
              <a:t>滞后超前</a:t>
            </a:r>
          </a:p>
        </p:txBody>
      </p:sp>
      <p:graphicFrame>
        <p:nvGraphicFramePr>
          <p:cNvPr id="133138" name="Object 18"/>
          <p:cNvGraphicFramePr>
            <a:graphicFrameLocks noChangeAspect="1"/>
          </p:cNvGraphicFramePr>
          <p:nvPr>
            <p:extLst>
              <p:ext uri="{D42A27DB-BD31-4B8C-83A1-F6EECF244321}">
                <p14:modId xmlns:p14="http://schemas.microsoft.com/office/powerpoint/2010/main" val="2078816094"/>
              </p:ext>
            </p:extLst>
          </p:nvPr>
        </p:nvGraphicFramePr>
        <p:xfrm>
          <a:off x="3286125" y="3068191"/>
          <a:ext cx="1098550" cy="504825"/>
        </p:xfrm>
        <a:graphic>
          <a:graphicData uri="http://schemas.openxmlformats.org/presentationml/2006/ole">
            <mc:AlternateContent xmlns:mc="http://schemas.openxmlformats.org/markup-compatibility/2006">
              <mc:Choice xmlns:v="urn:schemas-microsoft-com:vml" Requires="v">
                <p:oleObj spid="_x0000_s24853" name="Equation" r:id="rId21" imgW="444240" imgH="228600" progId="Equation.DSMT4">
                  <p:embed/>
                </p:oleObj>
              </mc:Choice>
              <mc:Fallback>
                <p:oleObj name="Equation" r:id="rId21" imgW="444240" imgH="228600" progId="Equation.DSMT4">
                  <p:embed/>
                  <p:pic>
                    <p:nvPicPr>
                      <p:cNvPr id="0" name="Object 18"/>
                      <p:cNvPicPr>
                        <a:picLocks noChangeAspect="1" noChangeArrowheads="1"/>
                      </p:cNvPicPr>
                      <p:nvPr/>
                    </p:nvPicPr>
                    <p:blipFill>
                      <a:blip r:embed="rId22"/>
                      <a:srcRect/>
                      <a:stretch>
                        <a:fillRect/>
                      </a:stretch>
                    </p:blipFill>
                    <p:spPr bwMode="auto">
                      <a:xfrm>
                        <a:off x="3286125" y="3068191"/>
                        <a:ext cx="1098550" cy="504825"/>
                      </a:xfrm>
                      <a:prstGeom prst="rect">
                        <a:avLst/>
                      </a:prstGeom>
                      <a:noFill/>
                      <a:ln>
                        <a:noFill/>
                      </a:ln>
                      <a:extLst/>
                    </p:spPr>
                  </p:pic>
                </p:oleObj>
              </mc:Fallback>
            </mc:AlternateContent>
          </a:graphicData>
        </a:graphic>
      </p:graphicFrame>
      <p:sp>
        <p:nvSpPr>
          <p:cNvPr id="133140" name="Rectangle 20"/>
          <p:cNvSpPr>
            <a:spLocks noChangeArrowheads="1"/>
          </p:cNvSpPr>
          <p:nvPr/>
        </p:nvSpPr>
        <p:spPr bwMode="auto">
          <a:xfrm>
            <a:off x="0" y="40767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令</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3129"/>
                                        </p:tgtEl>
                                        <p:attrNameLst>
                                          <p:attrName>style.visibility</p:attrName>
                                        </p:attrNameLst>
                                      </p:cBhvr>
                                      <p:to>
                                        <p:strVal val="visible"/>
                                      </p:to>
                                    </p:set>
                                    <p:animEffect transition="in" filter="diamond(in)">
                                      <p:cBhvr>
                                        <p:cTn id="7" dur="2000"/>
                                        <p:tgtEl>
                                          <p:spTgt spid="1331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24"/>
                                        </p:tgtEl>
                                        <p:attrNameLst>
                                          <p:attrName>style.visibility</p:attrName>
                                        </p:attrNameLst>
                                      </p:cBhvr>
                                      <p:to>
                                        <p:strVal val="visible"/>
                                      </p:to>
                                    </p:set>
                                    <p:animEffect transition="in" filter="blinds(horizontal)">
                                      <p:cBhvr>
                                        <p:cTn id="12" dur="500"/>
                                        <p:tgtEl>
                                          <p:spTgt spid="1331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32"/>
                                        </p:tgtEl>
                                        <p:attrNameLst>
                                          <p:attrName>style.visibility</p:attrName>
                                        </p:attrNameLst>
                                      </p:cBhvr>
                                      <p:to>
                                        <p:strVal val="visible"/>
                                      </p:to>
                                    </p:set>
                                    <p:animEffect transition="in" filter="blinds(horizontal)">
                                      <p:cBhvr>
                                        <p:cTn id="17" dur="500"/>
                                        <p:tgtEl>
                                          <p:spTgt spid="1331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33"/>
                                        </p:tgtEl>
                                        <p:attrNameLst>
                                          <p:attrName>style.visibility</p:attrName>
                                        </p:attrNameLst>
                                      </p:cBhvr>
                                      <p:to>
                                        <p:strVal val="visible"/>
                                      </p:to>
                                    </p:set>
                                    <p:animEffect transition="in" filter="blinds(horizontal)">
                                      <p:cBhvr>
                                        <p:cTn id="22" dur="500"/>
                                        <p:tgtEl>
                                          <p:spTgt spid="1331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38"/>
                                        </p:tgtEl>
                                        <p:attrNameLst>
                                          <p:attrName>style.visibility</p:attrName>
                                        </p:attrNameLst>
                                      </p:cBhvr>
                                      <p:to>
                                        <p:strVal val="visible"/>
                                      </p:to>
                                    </p:set>
                                    <p:animEffect transition="in" filter="blinds(horizontal)">
                                      <p:cBhvr>
                                        <p:cTn id="27" dur="500"/>
                                        <p:tgtEl>
                                          <p:spTgt spid="1331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3134"/>
                                        </p:tgtEl>
                                        <p:attrNameLst>
                                          <p:attrName>style.visibility</p:attrName>
                                        </p:attrNameLst>
                                      </p:cBhvr>
                                      <p:to>
                                        <p:strVal val="visible"/>
                                      </p:to>
                                    </p:set>
                                    <p:animEffect transition="in" filter="blinds(horizontal)">
                                      <p:cBhvr>
                                        <p:cTn id="32" dur="500"/>
                                        <p:tgtEl>
                                          <p:spTgt spid="1331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3140"/>
                                        </p:tgtEl>
                                        <p:attrNameLst>
                                          <p:attrName>style.visibility</p:attrName>
                                        </p:attrNameLst>
                                      </p:cBhvr>
                                      <p:to>
                                        <p:strVal val="visible"/>
                                      </p:to>
                                    </p:set>
                                    <p:animEffect transition="in" filter="blinds(horizontal)">
                                      <p:cBhvr>
                                        <p:cTn id="37" dur="500"/>
                                        <p:tgtEl>
                                          <p:spTgt spid="1331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33135"/>
                                        </p:tgtEl>
                                        <p:attrNameLst>
                                          <p:attrName>style.visibility</p:attrName>
                                        </p:attrNameLst>
                                      </p:cBhvr>
                                      <p:to>
                                        <p:strVal val="visible"/>
                                      </p:to>
                                    </p:set>
                                    <p:animEffect transition="in" filter="blinds(horizontal)">
                                      <p:cBhvr>
                                        <p:cTn id="42" dur="500"/>
                                        <p:tgtEl>
                                          <p:spTgt spid="1331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33126"/>
                                        </p:tgtEl>
                                        <p:attrNameLst>
                                          <p:attrName>style.visibility</p:attrName>
                                        </p:attrNameLst>
                                      </p:cBhvr>
                                      <p:to>
                                        <p:strVal val="visible"/>
                                      </p:to>
                                    </p:set>
                                    <p:animEffect transition="in" filter="blinds(horizontal)">
                                      <p:cBhvr>
                                        <p:cTn id="47" dur="500"/>
                                        <p:tgtEl>
                                          <p:spTgt spid="1331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33128"/>
                                        </p:tgtEl>
                                        <p:attrNameLst>
                                          <p:attrName>style.visibility</p:attrName>
                                        </p:attrNameLst>
                                      </p:cBhvr>
                                      <p:to>
                                        <p:strVal val="visible"/>
                                      </p:to>
                                    </p:set>
                                    <p:animEffect transition="in" filter="blinds(horizontal)">
                                      <p:cBhvr>
                                        <p:cTn id="52" dur="500"/>
                                        <p:tgtEl>
                                          <p:spTgt spid="13312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33127"/>
                                        </p:tgtEl>
                                        <p:attrNameLst>
                                          <p:attrName>style.visibility</p:attrName>
                                        </p:attrNameLst>
                                      </p:cBhvr>
                                      <p:to>
                                        <p:strVal val="visible"/>
                                      </p:to>
                                    </p:set>
                                    <p:animEffect transition="in" filter="blinds(horizontal)">
                                      <p:cBhvr>
                                        <p:cTn id="57" dur="500"/>
                                        <p:tgtEl>
                                          <p:spTgt spid="13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7" name="Object 3"/>
          <p:cNvGraphicFramePr>
            <a:graphicFrameLocks noChangeAspect="1"/>
          </p:cNvGraphicFramePr>
          <p:nvPr>
            <p:extLst>
              <p:ext uri="{D42A27DB-BD31-4B8C-83A1-F6EECF244321}">
                <p14:modId xmlns:p14="http://schemas.microsoft.com/office/powerpoint/2010/main" val="173881403"/>
              </p:ext>
            </p:extLst>
          </p:nvPr>
        </p:nvGraphicFramePr>
        <p:xfrm>
          <a:off x="3288506" y="5310188"/>
          <a:ext cx="1271587" cy="566737"/>
        </p:xfrm>
        <a:graphic>
          <a:graphicData uri="http://schemas.openxmlformats.org/presentationml/2006/ole">
            <mc:AlternateContent xmlns:mc="http://schemas.openxmlformats.org/markup-compatibility/2006">
              <mc:Choice xmlns:v="urn:schemas-microsoft-com:vml" Requires="v">
                <p:oleObj spid="_x0000_s25819" name="Equation" r:id="rId3" imgW="431640" imgH="203040" progId="Equation.DSMT4">
                  <p:embed/>
                </p:oleObj>
              </mc:Choice>
              <mc:Fallback>
                <p:oleObj name="Equation" r:id="rId3" imgW="431640" imgH="203040" progId="Equation.DSMT4">
                  <p:embed/>
                  <p:pic>
                    <p:nvPicPr>
                      <p:cNvPr id="0" name="Object 3"/>
                      <p:cNvPicPr>
                        <a:picLocks noChangeAspect="1" noChangeArrowheads="1"/>
                      </p:cNvPicPr>
                      <p:nvPr/>
                    </p:nvPicPr>
                    <p:blipFill>
                      <a:blip r:embed="rId4"/>
                      <a:srcRect/>
                      <a:stretch>
                        <a:fillRect/>
                      </a:stretch>
                    </p:blipFill>
                    <p:spPr bwMode="auto">
                      <a:xfrm>
                        <a:off x="3288506" y="5310188"/>
                        <a:ext cx="1271587" cy="566737"/>
                      </a:xfrm>
                      <a:prstGeom prst="rect">
                        <a:avLst/>
                      </a:prstGeom>
                      <a:noFill/>
                      <a:ln>
                        <a:noFill/>
                      </a:ln>
                      <a:extLst/>
                    </p:spPr>
                  </p:pic>
                </p:oleObj>
              </mc:Fallback>
            </mc:AlternateContent>
          </a:graphicData>
        </a:graphic>
      </p:graphicFrame>
      <p:graphicFrame>
        <p:nvGraphicFramePr>
          <p:cNvPr id="134148" name="Object 4"/>
          <p:cNvGraphicFramePr>
            <a:graphicFrameLocks noChangeAspect="1"/>
          </p:cNvGraphicFramePr>
          <p:nvPr>
            <p:extLst>
              <p:ext uri="{D42A27DB-BD31-4B8C-83A1-F6EECF244321}">
                <p14:modId xmlns:p14="http://schemas.microsoft.com/office/powerpoint/2010/main" val="371824093"/>
              </p:ext>
            </p:extLst>
          </p:nvPr>
        </p:nvGraphicFramePr>
        <p:xfrm>
          <a:off x="236539" y="2307027"/>
          <a:ext cx="3687762" cy="1986069"/>
        </p:xfrm>
        <a:graphic>
          <a:graphicData uri="http://schemas.openxmlformats.org/presentationml/2006/ole">
            <mc:AlternateContent xmlns:mc="http://schemas.openxmlformats.org/markup-compatibility/2006">
              <mc:Choice xmlns:v="urn:schemas-microsoft-com:vml" Requires="v">
                <p:oleObj spid="_x0000_s25820" name="Equation" r:id="rId5" imgW="1663560" imgH="838080" progId="Equation.DSMT4">
                  <p:embed/>
                </p:oleObj>
              </mc:Choice>
              <mc:Fallback>
                <p:oleObj name="Equation" r:id="rId5" imgW="1663560" imgH="838080" progId="Equation.DSMT4">
                  <p:embed/>
                  <p:pic>
                    <p:nvPicPr>
                      <p:cNvPr id="0" name="Object 4"/>
                      <p:cNvPicPr>
                        <a:picLocks noChangeAspect="1" noChangeArrowheads="1"/>
                      </p:cNvPicPr>
                      <p:nvPr/>
                    </p:nvPicPr>
                    <p:blipFill>
                      <a:blip r:embed="rId6"/>
                      <a:srcRect/>
                      <a:stretch>
                        <a:fillRect/>
                      </a:stretch>
                    </p:blipFill>
                    <p:spPr bwMode="auto">
                      <a:xfrm>
                        <a:off x="236539" y="2307027"/>
                        <a:ext cx="3687762" cy="1986069"/>
                      </a:xfrm>
                      <a:prstGeom prst="rect">
                        <a:avLst/>
                      </a:prstGeom>
                      <a:noFill/>
                      <a:ln>
                        <a:noFill/>
                      </a:ln>
                      <a:extLst/>
                    </p:spPr>
                  </p:pic>
                </p:oleObj>
              </mc:Fallback>
            </mc:AlternateContent>
          </a:graphicData>
        </a:graphic>
      </p:graphicFrame>
      <p:graphicFrame>
        <p:nvGraphicFramePr>
          <p:cNvPr id="134149" name="Object 5"/>
          <p:cNvGraphicFramePr>
            <a:graphicFrameLocks noChangeAspect="1"/>
          </p:cNvGraphicFramePr>
          <p:nvPr/>
        </p:nvGraphicFramePr>
        <p:xfrm>
          <a:off x="4648200" y="2057400"/>
          <a:ext cx="4191000" cy="3235325"/>
        </p:xfrm>
        <a:graphic>
          <a:graphicData uri="http://schemas.openxmlformats.org/presentationml/2006/ole">
            <mc:AlternateContent xmlns:mc="http://schemas.openxmlformats.org/markup-compatibility/2006">
              <mc:Choice xmlns:v="urn:schemas-microsoft-com:vml" Requires="v">
                <p:oleObj spid="_x0000_s25821" name="位图图像" r:id="rId7" imgW="3962953" imgH="2800741" progId="Paint.Picture">
                  <p:embed/>
                </p:oleObj>
              </mc:Choice>
              <mc:Fallback>
                <p:oleObj name="位图图像" r:id="rId7" imgW="3962953" imgH="2800741" progId="Paint.Picture">
                  <p:embed/>
                  <p:pic>
                    <p:nvPicPr>
                      <p:cNvPr id="0" name="Object 5"/>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8200" y="2057400"/>
                        <a:ext cx="4191000"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2" name="Rectangle 8"/>
          <p:cNvSpPr>
            <a:spLocks noChangeArrowheads="1"/>
          </p:cNvSpPr>
          <p:nvPr/>
        </p:nvSpPr>
        <p:spPr bwMode="auto">
          <a:xfrm>
            <a:off x="2700338" y="45561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超前部分</a:t>
            </a:r>
          </a:p>
        </p:txBody>
      </p:sp>
      <p:sp>
        <p:nvSpPr>
          <p:cNvPr id="134153" name="Rectangle 9"/>
          <p:cNvSpPr>
            <a:spLocks noChangeArrowheads="1"/>
          </p:cNvSpPr>
          <p:nvPr/>
        </p:nvSpPr>
        <p:spPr bwMode="auto">
          <a:xfrm>
            <a:off x="1258888" y="45561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滞后部分</a:t>
            </a:r>
          </a:p>
        </p:txBody>
      </p:sp>
      <p:graphicFrame>
        <p:nvGraphicFramePr>
          <p:cNvPr id="134154" name="Object 10"/>
          <p:cNvGraphicFramePr>
            <a:graphicFrameLocks noChangeAspect="1"/>
          </p:cNvGraphicFramePr>
          <p:nvPr/>
        </p:nvGraphicFramePr>
        <p:xfrm>
          <a:off x="6650038" y="2819400"/>
          <a:ext cx="153987" cy="1752600"/>
        </p:xfrm>
        <a:graphic>
          <a:graphicData uri="http://schemas.openxmlformats.org/presentationml/2006/ole">
            <mc:AlternateContent xmlns:mc="http://schemas.openxmlformats.org/markup-compatibility/2006">
              <mc:Choice xmlns:v="urn:schemas-microsoft-com:vml" Requires="v">
                <p:oleObj spid="_x0000_s25822" name="位图图像" r:id="rId9" imgW="133192" imgH="1523810" progId="Paint.Picture">
                  <p:embed/>
                </p:oleObj>
              </mc:Choice>
              <mc:Fallback>
                <p:oleObj name="位图图像" r:id="rId9" imgW="133192" imgH="1523810" progId="Paint.Picture">
                  <p:embed/>
                  <p:pic>
                    <p:nvPicPr>
                      <p:cNvPr id="0" name="Object 10"/>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0038" y="2819400"/>
                        <a:ext cx="153987"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5" name="Rectangle 11"/>
          <p:cNvSpPr>
            <a:spLocks noChangeArrowheads="1"/>
          </p:cNvSpPr>
          <p:nvPr/>
        </p:nvSpPr>
        <p:spPr bwMode="auto">
          <a:xfrm>
            <a:off x="611188" y="6291263"/>
            <a:ext cx="76962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400" b="1">
                <a:solidFill>
                  <a:srgbClr val="FF0000"/>
                </a:solidFill>
                <a:latin typeface="楷体_GB2312" pitchFamily="49" charset="-122"/>
                <a:ea typeface="楷体_GB2312" pitchFamily="49" charset="-122"/>
              </a:rPr>
              <a:t>滞后</a:t>
            </a:r>
            <a:r>
              <a:rPr lang="en-US" altLang="zh-CN" sz="2400" b="1">
                <a:solidFill>
                  <a:srgbClr val="FF0000"/>
                </a:solidFill>
                <a:latin typeface="楷体_GB2312" pitchFamily="49" charset="-122"/>
                <a:ea typeface="楷体_GB2312" pitchFamily="49" charset="-122"/>
              </a:rPr>
              <a:t>-</a:t>
            </a:r>
            <a:r>
              <a:rPr lang="zh-CN" altLang="en-US" sz="2400" b="1">
                <a:solidFill>
                  <a:srgbClr val="FF0000"/>
                </a:solidFill>
                <a:latin typeface="楷体_GB2312" pitchFamily="49" charset="-122"/>
                <a:ea typeface="楷体_GB2312" pitchFamily="49" charset="-122"/>
              </a:rPr>
              <a:t>超前网络特点：</a:t>
            </a:r>
            <a:r>
              <a:rPr lang="zh-CN" altLang="en-US" sz="2400" b="1">
                <a:latin typeface="楷体_GB2312" pitchFamily="49" charset="-122"/>
                <a:ea typeface="楷体_GB2312" pitchFamily="49" charset="-122"/>
              </a:rPr>
              <a:t> </a:t>
            </a:r>
            <a:r>
              <a:rPr lang="zh-CN" altLang="en-US" sz="2400" b="1">
                <a:solidFill>
                  <a:schemeClr val="bg2"/>
                </a:solidFill>
                <a:latin typeface="楷体_GB2312" pitchFamily="49" charset="-122"/>
                <a:ea typeface="楷体_GB2312" pitchFamily="49" charset="-122"/>
              </a:rPr>
              <a:t>中低频幅值衰减，中高相角超前</a:t>
            </a:r>
          </a:p>
        </p:txBody>
      </p:sp>
      <p:sp>
        <p:nvSpPr>
          <p:cNvPr id="25612" name="Rectangle 1085"/>
          <p:cNvSpPr>
            <a:spLocks noChangeArrowheads="1"/>
          </p:cNvSpPr>
          <p:nvPr/>
        </p:nvSpPr>
        <p:spPr bwMode="auto">
          <a:xfrm>
            <a:off x="395288" y="404813"/>
            <a:ext cx="8137525" cy="641350"/>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6.2  </a:t>
            </a:r>
            <a:r>
              <a:rPr lang="zh-CN" altLang="en-US" sz="3600" b="1">
                <a:solidFill>
                  <a:schemeClr val="bg2"/>
                </a:solidFill>
                <a:latin typeface="Times New Roman" panose="02020603050405020304" pitchFamily="18" charset="0"/>
                <a:ea typeface="楷体_GB2312" pitchFamily="49" charset="-122"/>
              </a:rPr>
              <a:t>常用校正装置及其特性</a:t>
            </a:r>
            <a:r>
              <a:rPr lang="en-US" altLang="zh-CN" sz="3600" b="1">
                <a:solidFill>
                  <a:schemeClr val="bg2"/>
                </a:solidFill>
                <a:latin typeface="Times New Roman" panose="02020603050405020304" pitchFamily="18" charset="0"/>
                <a:ea typeface="楷体_GB2312" pitchFamily="49" charset="-122"/>
              </a:rPr>
              <a:t>——</a:t>
            </a:r>
            <a:r>
              <a:rPr lang="zh-CN" altLang="en-US" sz="2400" b="1">
                <a:solidFill>
                  <a:schemeClr val="bg2"/>
                </a:solidFill>
                <a:latin typeface="Times New Roman" panose="02020603050405020304" pitchFamily="18" charset="0"/>
                <a:ea typeface="楷体_GB2312" pitchFamily="49" charset="-122"/>
              </a:rPr>
              <a:t>滞后超前</a:t>
            </a:r>
          </a:p>
        </p:txBody>
      </p:sp>
      <p:pic>
        <p:nvPicPr>
          <p:cNvPr id="134161"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4276328"/>
            <a:ext cx="1152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62"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1775" y="4276328"/>
            <a:ext cx="1152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15" name="Object 19"/>
          <p:cNvGraphicFramePr>
            <a:graphicFrameLocks noChangeAspect="1"/>
          </p:cNvGraphicFramePr>
          <p:nvPr>
            <p:extLst>
              <p:ext uri="{D42A27DB-BD31-4B8C-83A1-F6EECF244321}">
                <p14:modId xmlns:p14="http://schemas.microsoft.com/office/powerpoint/2010/main" val="2548628205"/>
              </p:ext>
            </p:extLst>
          </p:nvPr>
        </p:nvGraphicFramePr>
        <p:xfrm>
          <a:off x="4184650" y="1050925"/>
          <a:ext cx="3294063" cy="1011238"/>
        </p:xfrm>
        <a:graphic>
          <a:graphicData uri="http://schemas.openxmlformats.org/presentationml/2006/ole">
            <mc:AlternateContent xmlns:mc="http://schemas.openxmlformats.org/markup-compatibility/2006">
              <mc:Choice xmlns:v="urn:schemas-microsoft-com:vml" Requires="v">
                <p:oleObj spid="_x0000_s25823" name="Equation" r:id="rId12" imgW="1676160" imgH="393480" progId="Equation.DSMT4">
                  <p:embed/>
                </p:oleObj>
              </mc:Choice>
              <mc:Fallback>
                <p:oleObj name="Equation" r:id="rId12" imgW="1676160" imgH="393480" progId="Equation.DSMT4">
                  <p:embed/>
                  <p:pic>
                    <p:nvPicPr>
                      <p:cNvPr id="0" name="Object 19"/>
                      <p:cNvPicPr>
                        <a:picLocks noChangeAspect="1" noChangeArrowheads="1"/>
                      </p:cNvPicPr>
                      <p:nvPr/>
                    </p:nvPicPr>
                    <p:blipFill>
                      <a:blip r:embed="rId13"/>
                      <a:srcRect/>
                      <a:stretch>
                        <a:fillRect/>
                      </a:stretch>
                    </p:blipFill>
                    <p:spPr bwMode="auto">
                      <a:xfrm>
                        <a:off x="4184650" y="1050925"/>
                        <a:ext cx="3294063"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6" name="Object 20"/>
          <p:cNvGraphicFramePr>
            <a:graphicFrameLocks noChangeAspect="1"/>
          </p:cNvGraphicFramePr>
          <p:nvPr>
            <p:extLst>
              <p:ext uri="{D42A27DB-BD31-4B8C-83A1-F6EECF244321}">
                <p14:modId xmlns:p14="http://schemas.microsoft.com/office/powerpoint/2010/main" val="2203920307"/>
              </p:ext>
            </p:extLst>
          </p:nvPr>
        </p:nvGraphicFramePr>
        <p:xfrm>
          <a:off x="311150" y="981075"/>
          <a:ext cx="3698875" cy="1481138"/>
        </p:xfrm>
        <a:graphic>
          <a:graphicData uri="http://schemas.openxmlformats.org/presentationml/2006/ole">
            <mc:AlternateContent xmlns:mc="http://schemas.openxmlformats.org/markup-compatibility/2006">
              <mc:Choice xmlns:v="urn:schemas-microsoft-com:vml" Requires="v">
                <p:oleObj spid="_x0000_s25824" name="Equation" r:id="rId14" imgW="1688760" imgH="583920" progId="Equation.DSMT4">
                  <p:embed/>
                </p:oleObj>
              </mc:Choice>
              <mc:Fallback>
                <p:oleObj name="Equation" r:id="rId14" imgW="1688760" imgH="583920" progId="Equation.DSMT4">
                  <p:embed/>
                  <p:pic>
                    <p:nvPicPr>
                      <p:cNvPr id="0" name="Object 20"/>
                      <p:cNvPicPr>
                        <a:picLocks noChangeAspect="1" noChangeArrowheads="1"/>
                      </p:cNvPicPr>
                      <p:nvPr/>
                    </p:nvPicPr>
                    <p:blipFill>
                      <a:blip r:embed="rId15"/>
                      <a:srcRect/>
                      <a:stretch>
                        <a:fillRect/>
                      </a:stretch>
                    </p:blipFill>
                    <p:spPr bwMode="auto">
                      <a:xfrm>
                        <a:off x="311150" y="981075"/>
                        <a:ext cx="3698875" cy="1481138"/>
                      </a:xfrm>
                      <a:prstGeom prst="rect">
                        <a:avLst/>
                      </a:prstGeom>
                      <a:noFill/>
                      <a:ln>
                        <a:noFill/>
                      </a:ln>
                      <a:extLst>
                        <a:ext uri="{909E8E84-426E-40DD-AFC4-6F175D3DCCD1}">
                          <a14:hiddenFill xmlns:a14="http://schemas.microsoft.com/office/drawing/2010/main">
                            <a:gradFill rotWithShape="0">
                              <a:gsLst>
                                <a:gs pos="0">
                                  <a:srgbClr val="00FF00"/>
                                </a:gs>
                                <a:gs pos="50000">
                                  <a:srgbClr val="E5FFE5"/>
                                </a:gs>
                                <a:gs pos="100000">
                                  <a:srgbClr val="00FF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65" name="Object 21"/>
          <p:cNvGraphicFramePr>
            <a:graphicFrameLocks noChangeAspect="1"/>
          </p:cNvGraphicFramePr>
          <p:nvPr/>
        </p:nvGraphicFramePr>
        <p:xfrm>
          <a:off x="6659563" y="4581525"/>
          <a:ext cx="425450" cy="508000"/>
        </p:xfrm>
        <a:graphic>
          <a:graphicData uri="http://schemas.openxmlformats.org/presentationml/2006/ole">
            <mc:AlternateContent xmlns:mc="http://schemas.openxmlformats.org/markup-compatibility/2006">
              <mc:Choice xmlns:v="urn:schemas-microsoft-com:vml" Requires="v">
                <p:oleObj spid="_x0000_s25825" name="公式" r:id="rId16" imgW="76151" imgH="114168" progId="Equation.3">
                  <p:embed/>
                </p:oleObj>
              </mc:Choice>
              <mc:Fallback>
                <p:oleObj name="公式" r:id="rId16" imgW="76151" imgH="114168" progId="Equation.3">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9563" y="4581525"/>
                        <a:ext cx="4254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66" name="Object 22"/>
          <p:cNvGraphicFramePr>
            <a:graphicFrameLocks noChangeAspect="1"/>
          </p:cNvGraphicFramePr>
          <p:nvPr>
            <p:extLst>
              <p:ext uri="{D42A27DB-BD31-4B8C-83A1-F6EECF244321}">
                <p14:modId xmlns:p14="http://schemas.microsoft.com/office/powerpoint/2010/main" val="3871471988"/>
              </p:ext>
            </p:extLst>
          </p:nvPr>
        </p:nvGraphicFramePr>
        <p:xfrm>
          <a:off x="1195388" y="4945063"/>
          <a:ext cx="1922462" cy="1354137"/>
        </p:xfrm>
        <a:graphic>
          <a:graphicData uri="http://schemas.openxmlformats.org/presentationml/2006/ole">
            <mc:AlternateContent xmlns:mc="http://schemas.openxmlformats.org/markup-compatibility/2006">
              <mc:Choice xmlns:v="urn:schemas-microsoft-com:vml" Requires="v">
                <p:oleObj spid="_x0000_s25826" name="Equation" r:id="rId18" imgW="736560" imgH="457200" progId="Equation.DSMT4">
                  <p:embed/>
                </p:oleObj>
              </mc:Choice>
              <mc:Fallback>
                <p:oleObj name="Equation" r:id="rId18" imgW="736560" imgH="457200" progId="Equation.DSMT4">
                  <p:embed/>
                  <p:pic>
                    <p:nvPicPr>
                      <p:cNvPr id="0" name="Object 22"/>
                      <p:cNvPicPr>
                        <a:picLocks noChangeAspect="1" noChangeArrowheads="1"/>
                      </p:cNvPicPr>
                      <p:nvPr/>
                    </p:nvPicPr>
                    <p:blipFill>
                      <a:blip r:embed="rId19"/>
                      <a:srcRect/>
                      <a:stretch>
                        <a:fillRect/>
                      </a:stretch>
                    </p:blipFill>
                    <p:spPr bwMode="auto">
                      <a:xfrm>
                        <a:off x="1195388" y="4945063"/>
                        <a:ext cx="1922462"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blinds(horizontal)">
                                      <p:cBhvr>
                                        <p:cTn id="7" dur="500"/>
                                        <p:tgtEl>
                                          <p:spTgt spid="134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blinds(horizontal)">
                                      <p:cBhvr>
                                        <p:cTn id="12" dur="500"/>
                                        <p:tgtEl>
                                          <p:spTgt spid="1341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34161"/>
                                        </p:tgtEl>
                                        <p:attrNameLst>
                                          <p:attrName>style.visibility</p:attrName>
                                        </p:attrNameLst>
                                      </p:cBhvr>
                                      <p:to>
                                        <p:strVal val="visible"/>
                                      </p:to>
                                    </p:set>
                                    <p:anim calcmode="lin" valueType="num">
                                      <p:cBhvr additive="base">
                                        <p:cTn id="17" dur="500" fill="hold"/>
                                        <p:tgtEl>
                                          <p:spTgt spid="134161"/>
                                        </p:tgtEl>
                                        <p:attrNameLst>
                                          <p:attrName>ppt_x</p:attrName>
                                        </p:attrNameLst>
                                      </p:cBhvr>
                                      <p:tavLst>
                                        <p:tav tm="0">
                                          <p:val>
                                            <p:strVal val="#ppt_x"/>
                                          </p:val>
                                        </p:tav>
                                        <p:tav tm="100000">
                                          <p:val>
                                            <p:strVal val="#ppt_x"/>
                                          </p:val>
                                        </p:tav>
                                      </p:tavLst>
                                    </p:anim>
                                    <p:anim calcmode="lin" valueType="num">
                                      <p:cBhvr additive="base">
                                        <p:cTn id="18" dur="500" fill="hold"/>
                                        <p:tgtEl>
                                          <p:spTgt spid="13416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4153"/>
                                        </p:tgtEl>
                                        <p:attrNameLst>
                                          <p:attrName>style.visibility</p:attrName>
                                        </p:attrNameLst>
                                      </p:cBhvr>
                                      <p:to>
                                        <p:strVal val="visible"/>
                                      </p:to>
                                    </p:set>
                                    <p:animEffect transition="in" filter="blinds(horizontal)">
                                      <p:cBhvr>
                                        <p:cTn id="23" dur="500"/>
                                        <p:tgtEl>
                                          <p:spTgt spid="1341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134162"/>
                                        </p:tgtEl>
                                        <p:attrNameLst>
                                          <p:attrName>style.visibility</p:attrName>
                                        </p:attrNameLst>
                                      </p:cBhvr>
                                      <p:to>
                                        <p:strVal val="visible"/>
                                      </p:to>
                                    </p:set>
                                    <p:anim calcmode="lin" valueType="num">
                                      <p:cBhvr additive="base">
                                        <p:cTn id="28" dur="500" fill="hold"/>
                                        <p:tgtEl>
                                          <p:spTgt spid="134162"/>
                                        </p:tgtEl>
                                        <p:attrNameLst>
                                          <p:attrName>ppt_x</p:attrName>
                                        </p:attrNameLst>
                                      </p:cBhvr>
                                      <p:tavLst>
                                        <p:tav tm="0">
                                          <p:val>
                                            <p:strVal val="#ppt_x"/>
                                          </p:val>
                                        </p:tav>
                                        <p:tav tm="100000">
                                          <p:val>
                                            <p:strVal val="#ppt_x"/>
                                          </p:val>
                                        </p:tav>
                                      </p:tavLst>
                                    </p:anim>
                                    <p:anim calcmode="lin" valueType="num">
                                      <p:cBhvr additive="base">
                                        <p:cTn id="29" dur="500" fill="hold"/>
                                        <p:tgtEl>
                                          <p:spTgt spid="134162"/>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34152"/>
                                        </p:tgtEl>
                                        <p:attrNameLst>
                                          <p:attrName>style.visibility</p:attrName>
                                        </p:attrNameLst>
                                      </p:cBhvr>
                                      <p:to>
                                        <p:strVal val="visible"/>
                                      </p:to>
                                    </p:set>
                                    <p:animEffect transition="in" filter="blinds(horizontal)">
                                      <p:cBhvr>
                                        <p:cTn id="34" dur="500"/>
                                        <p:tgtEl>
                                          <p:spTgt spid="1341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8" presetClass="entr" presetSubtype="16" fill="hold" nodeType="clickEffect">
                                  <p:stCondLst>
                                    <p:cond delay="0"/>
                                  </p:stCondLst>
                                  <p:childTnLst>
                                    <p:set>
                                      <p:cBhvr>
                                        <p:cTn id="38" dur="1" fill="hold">
                                          <p:stCondLst>
                                            <p:cond delay="0"/>
                                          </p:stCondLst>
                                        </p:cTn>
                                        <p:tgtEl>
                                          <p:spTgt spid="134149"/>
                                        </p:tgtEl>
                                        <p:attrNameLst>
                                          <p:attrName>style.visibility</p:attrName>
                                        </p:attrNameLst>
                                      </p:cBhvr>
                                      <p:to>
                                        <p:strVal val="visible"/>
                                      </p:to>
                                    </p:set>
                                    <p:animEffect transition="in" filter="diamond(in)">
                                      <p:cBhvr>
                                        <p:cTn id="39" dur="2000"/>
                                        <p:tgtEl>
                                          <p:spTgt spid="13414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34154"/>
                                        </p:tgtEl>
                                        <p:attrNameLst>
                                          <p:attrName>style.visibility</p:attrName>
                                        </p:attrNameLst>
                                      </p:cBhvr>
                                      <p:to>
                                        <p:strVal val="visible"/>
                                      </p:to>
                                    </p:set>
                                    <p:animEffect transition="in" filter="blinds(horizontal)">
                                      <p:cBhvr>
                                        <p:cTn id="44" dur="500"/>
                                        <p:tgtEl>
                                          <p:spTgt spid="13415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34165"/>
                                        </p:tgtEl>
                                        <p:attrNameLst>
                                          <p:attrName>style.visibility</p:attrName>
                                        </p:attrNameLst>
                                      </p:cBhvr>
                                      <p:to>
                                        <p:strVal val="visible"/>
                                      </p:to>
                                    </p:set>
                                    <p:animEffect transition="in" filter="blinds(horizontal)">
                                      <p:cBhvr>
                                        <p:cTn id="49" dur="500"/>
                                        <p:tgtEl>
                                          <p:spTgt spid="13416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34166"/>
                                        </p:tgtEl>
                                        <p:attrNameLst>
                                          <p:attrName>style.visibility</p:attrName>
                                        </p:attrNameLst>
                                      </p:cBhvr>
                                      <p:to>
                                        <p:strVal val="visible"/>
                                      </p:to>
                                    </p:set>
                                    <p:animEffect transition="in" filter="blinds(horizontal)">
                                      <p:cBhvr>
                                        <p:cTn id="54" dur="500"/>
                                        <p:tgtEl>
                                          <p:spTgt spid="13416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34155"/>
                                        </p:tgtEl>
                                        <p:attrNameLst>
                                          <p:attrName>style.visibility</p:attrName>
                                        </p:attrNameLst>
                                      </p:cBhvr>
                                      <p:to>
                                        <p:strVal val="visible"/>
                                      </p:to>
                                    </p:set>
                                    <p:animEffect transition="in" filter="blinds(horizontal)">
                                      <p:cBhvr>
                                        <p:cTn id="59" dur="500"/>
                                        <p:tgtEl>
                                          <p:spTgt spid="134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2" grpId="0"/>
      <p:bldP spid="134153" grpId="0"/>
      <p:bldP spid="1341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307975" y="908050"/>
            <a:ext cx="8064500"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400" b="1">
                <a:solidFill>
                  <a:srgbClr val="FF0000"/>
                </a:solidFill>
                <a:latin typeface="楷体_GB2312" pitchFamily="49" charset="-122"/>
                <a:ea typeface="楷体_GB2312" pitchFamily="49" charset="-122"/>
              </a:rPr>
              <a:t>系统分析</a:t>
            </a:r>
            <a:r>
              <a:rPr lang="zh-CN" altLang="en-US" sz="2400" b="1">
                <a:solidFill>
                  <a:schemeClr val="bg2"/>
                </a:solidFill>
                <a:latin typeface="楷体_GB2312" pitchFamily="49" charset="-122"/>
                <a:ea typeface="楷体_GB2312" pitchFamily="49" charset="-122"/>
              </a:rPr>
              <a:t>与</a:t>
            </a:r>
            <a:r>
              <a:rPr lang="zh-CN" altLang="en-US" sz="2400" b="1">
                <a:solidFill>
                  <a:srgbClr val="FF0000"/>
                </a:solidFill>
                <a:latin typeface="楷体_GB2312" pitchFamily="49" charset="-122"/>
                <a:ea typeface="楷体_GB2312" pitchFamily="49" charset="-122"/>
              </a:rPr>
              <a:t>系统设计</a:t>
            </a:r>
            <a:r>
              <a:rPr lang="zh-CN" altLang="en-US" sz="2400" b="1">
                <a:solidFill>
                  <a:schemeClr val="bg2"/>
                </a:solidFill>
                <a:latin typeface="楷体_GB2312" pitchFamily="49" charset="-122"/>
                <a:ea typeface="楷体_GB2312" pitchFamily="49" charset="-122"/>
              </a:rPr>
              <a:t>的差别:</a:t>
            </a:r>
          </a:p>
          <a:p>
            <a:pPr eaLnBrk="1" hangingPunct="1">
              <a:lnSpc>
                <a:spcPct val="130000"/>
              </a:lnSpc>
              <a:spcBef>
                <a:spcPct val="0"/>
              </a:spcBef>
              <a:buClrTx/>
              <a:buSzTx/>
              <a:buFontTx/>
              <a:buNone/>
            </a:pPr>
            <a:r>
              <a:rPr lang="zh-CN" altLang="en-US" sz="2400" b="1">
                <a:solidFill>
                  <a:schemeClr val="bg2"/>
                </a:solidFill>
                <a:latin typeface="楷体_GB2312" pitchFamily="49" charset="-122"/>
                <a:ea typeface="楷体_GB2312" pitchFamily="49" charset="-122"/>
              </a:rPr>
              <a:t>系统分析的任务是根据已知的系统，求出系统的性能指标和分析这些性能指标与系统参数之间的关系，</a:t>
            </a:r>
            <a:r>
              <a:rPr lang="zh-CN" altLang="en-US" sz="2400" b="1">
                <a:solidFill>
                  <a:srgbClr val="FF0000"/>
                </a:solidFill>
                <a:latin typeface="楷体_GB2312" pitchFamily="49" charset="-122"/>
                <a:ea typeface="楷体_GB2312" pitchFamily="49" charset="-122"/>
              </a:rPr>
              <a:t>分析的结果具有唯一性。</a:t>
            </a:r>
          </a:p>
          <a:p>
            <a:pPr eaLnBrk="1" hangingPunct="1">
              <a:lnSpc>
                <a:spcPct val="130000"/>
              </a:lnSpc>
              <a:spcBef>
                <a:spcPct val="0"/>
              </a:spcBef>
              <a:buClrTx/>
              <a:buSzTx/>
              <a:buFontTx/>
              <a:buNone/>
            </a:pPr>
            <a:r>
              <a:rPr lang="zh-CN" altLang="en-US" sz="2400" b="1">
                <a:solidFill>
                  <a:schemeClr val="bg2"/>
                </a:solidFill>
                <a:latin typeface="楷体_GB2312" pitchFamily="49" charset="-122"/>
                <a:ea typeface="楷体_GB2312" pitchFamily="49" charset="-122"/>
              </a:rPr>
              <a:t>系统的设计的任务是</a:t>
            </a:r>
            <a:r>
              <a:rPr lang="zh-CN" altLang="en-US" sz="2400" b="1">
                <a:solidFill>
                  <a:srgbClr val="FF0000"/>
                </a:solidFill>
                <a:latin typeface="楷体_GB2312" pitchFamily="49" charset="-122"/>
                <a:ea typeface="楷体_GB2312" pitchFamily="49" charset="-122"/>
              </a:rPr>
              <a:t>根据</a:t>
            </a:r>
            <a:r>
              <a:rPr lang="zh-CN" altLang="en-US" sz="2400" b="1">
                <a:solidFill>
                  <a:schemeClr val="bg2"/>
                </a:solidFill>
                <a:latin typeface="楷体_GB2312" pitchFamily="49" charset="-122"/>
                <a:ea typeface="楷体_GB2312" pitchFamily="49" charset="-122"/>
              </a:rPr>
              <a:t>控制系统应具备的</a:t>
            </a:r>
            <a:r>
              <a:rPr lang="zh-CN" altLang="en-US" sz="2400" b="1">
                <a:solidFill>
                  <a:srgbClr val="FF0000"/>
                </a:solidFill>
                <a:latin typeface="楷体_GB2312" pitchFamily="49" charset="-122"/>
                <a:ea typeface="楷体_GB2312" pitchFamily="49" charset="-122"/>
              </a:rPr>
              <a:t>指定性能指标</a:t>
            </a:r>
            <a:r>
              <a:rPr lang="zh-CN" altLang="en-US" sz="2400" b="1">
                <a:solidFill>
                  <a:schemeClr val="bg2"/>
                </a:solidFill>
                <a:latin typeface="楷体_GB2312" pitchFamily="49" charset="-122"/>
                <a:ea typeface="楷体_GB2312" pitchFamily="49" charset="-122"/>
              </a:rPr>
              <a:t>以及原系统在性能指标上的缺陷来</a:t>
            </a:r>
            <a:r>
              <a:rPr lang="zh-CN" altLang="en-US" sz="2400" b="1">
                <a:solidFill>
                  <a:srgbClr val="FF0000"/>
                </a:solidFill>
                <a:latin typeface="楷体_GB2312" pitchFamily="49" charset="-122"/>
                <a:ea typeface="楷体_GB2312" pitchFamily="49" charset="-122"/>
              </a:rPr>
              <a:t>确定校正装置</a:t>
            </a:r>
            <a:r>
              <a:rPr lang="zh-CN" altLang="en-US" sz="2400" b="1">
                <a:solidFill>
                  <a:schemeClr val="bg2"/>
                </a:solidFill>
                <a:latin typeface="楷体_GB2312" pitchFamily="49" charset="-122"/>
                <a:ea typeface="楷体_GB2312" pitchFamily="49" charset="-122"/>
              </a:rPr>
              <a:t>(元件)的</a:t>
            </a:r>
            <a:r>
              <a:rPr lang="zh-CN" altLang="en-US" sz="2400" b="1">
                <a:solidFill>
                  <a:srgbClr val="993366"/>
                </a:solidFill>
                <a:latin typeface="楷体_GB2312" pitchFamily="49" charset="-122"/>
                <a:ea typeface="楷体_GB2312" pitchFamily="49" charset="-122"/>
              </a:rPr>
              <a:t>结构、参数和连接方式</a:t>
            </a:r>
            <a:r>
              <a:rPr lang="zh-CN" altLang="en-US" sz="2400" b="1">
                <a:solidFill>
                  <a:schemeClr val="bg2"/>
                </a:solidFill>
                <a:latin typeface="楷体_GB2312" pitchFamily="49" charset="-122"/>
                <a:ea typeface="楷体_GB2312" pitchFamily="49" charset="-122"/>
              </a:rPr>
              <a:t>。系统的综合与校正是系统分析的逆问题。满足系统性能指标的校正装置</a:t>
            </a:r>
            <a:r>
              <a:rPr lang="zh-CN" altLang="en-US" sz="2400" b="1">
                <a:solidFill>
                  <a:srgbClr val="FF0000"/>
                </a:solidFill>
                <a:latin typeface="楷体_GB2312" pitchFamily="49" charset="-122"/>
                <a:ea typeface="楷体_GB2312" pitchFamily="49" charset="-122"/>
              </a:rPr>
              <a:t>不是唯一</a:t>
            </a:r>
            <a:r>
              <a:rPr lang="zh-CN" altLang="en-US" sz="2400" b="1">
                <a:solidFill>
                  <a:schemeClr val="bg2"/>
                </a:solidFill>
                <a:latin typeface="楷体_GB2312" pitchFamily="49" charset="-122"/>
                <a:ea typeface="楷体_GB2312" pitchFamily="49" charset="-122"/>
              </a:rPr>
              <a:t>的，需对系统各方面综合考虑，选出最佳方案.</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Rectangle 8"/>
          <p:cNvSpPr>
            <a:spLocks noChangeArrowheads="1"/>
          </p:cNvSpPr>
          <p:nvPr/>
        </p:nvSpPr>
        <p:spPr bwMode="auto">
          <a:xfrm>
            <a:off x="323850" y="5229225"/>
            <a:ext cx="4859338"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改变</a:t>
            </a:r>
            <a:r>
              <a:rPr kumimoji="1" lang="en-US" altLang="zh-CN" sz="2400" b="1">
                <a:solidFill>
                  <a:schemeClr val="bg2"/>
                </a:solidFill>
                <a:latin typeface="Times New Roman" panose="02020603050405020304" pitchFamily="18" charset="0"/>
                <a:ea typeface="楷体_GB2312" pitchFamily="49" charset="-122"/>
              </a:rPr>
              <a:t>Z</a:t>
            </a:r>
            <a:r>
              <a:rPr kumimoji="1" lang="en-US" altLang="zh-CN" sz="2400" b="1" baseline="-25000">
                <a:solidFill>
                  <a:schemeClr val="bg2"/>
                </a:solidFill>
                <a:latin typeface="Times New Roman" panose="02020603050405020304" pitchFamily="18" charset="0"/>
                <a:ea typeface="楷体_GB2312" pitchFamily="49" charset="-122"/>
              </a:rPr>
              <a:t>1</a:t>
            </a:r>
            <a:r>
              <a:rPr kumimoji="1" lang="zh-CN" altLang="en-US" sz="2400" b="1">
                <a:solidFill>
                  <a:schemeClr val="bg2"/>
                </a:solidFill>
                <a:latin typeface="Times New Roman" panose="02020603050405020304" pitchFamily="18" charset="0"/>
                <a:ea typeface="楷体_GB2312" pitchFamily="49" charset="-122"/>
              </a:rPr>
              <a:t>和</a:t>
            </a:r>
            <a:r>
              <a:rPr kumimoji="1" lang="en-US" altLang="zh-CN" sz="2400" b="1">
                <a:solidFill>
                  <a:schemeClr val="bg2"/>
                </a:solidFill>
                <a:latin typeface="Times New Roman" panose="02020603050405020304" pitchFamily="18" charset="0"/>
                <a:ea typeface="楷体_GB2312" pitchFamily="49" charset="-122"/>
              </a:rPr>
              <a:t>Z</a:t>
            </a:r>
            <a:r>
              <a:rPr kumimoji="1" lang="en-US" altLang="zh-CN" sz="2400" b="1" baseline="-25000">
                <a:solidFill>
                  <a:schemeClr val="bg2"/>
                </a:solidFill>
                <a:latin typeface="Times New Roman" panose="02020603050405020304" pitchFamily="18" charset="0"/>
                <a:ea typeface="楷体_GB2312" pitchFamily="49" charset="-122"/>
              </a:rPr>
              <a:t>2</a:t>
            </a:r>
            <a:r>
              <a:rPr kumimoji="1" lang="zh-CN" altLang="en-US" sz="2400" b="1">
                <a:solidFill>
                  <a:schemeClr val="bg2"/>
                </a:solidFill>
                <a:latin typeface="Times New Roman" panose="02020603050405020304" pitchFamily="18" charset="0"/>
                <a:ea typeface="楷体_GB2312" pitchFamily="49" charset="-122"/>
              </a:rPr>
              <a:t>就可得到不同的传递函数，放大器的性能也不同。</a:t>
            </a:r>
          </a:p>
        </p:txBody>
      </p:sp>
      <p:sp>
        <p:nvSpPr>
          <p:cNvPr id="26631" name="Rectangle 17"/>
          <p:cNvSpPr>
            <a:spLocks noChangeArrowheads="1"/>
          </p:cNvSpPr>
          <p:nvPr/>
        </p:nvSpPr>
        <p:spPr bwMode="auto">
          <a:xfrm>
            <a:off x="395288" y="404813"/>
            <a:ext cx="8424862" cy="641350"/>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6.2  </a:t>
            </a:r>
            <a:r>
              <a:rPr lang="zh-CN" altLang="en-US" sz="3600" b="1">
                <a:solidFill>
                  <a:schemeClr val="bg2"/>
                </a:solidFill>
                <a:latin typeface="Times New Roman" panose="02020603050405020304" pitchFamily="18" charset="0"/>
                <a:ea typeface="楷体_GB2312" pitchFamily="49" charset="-122"/>
              </a:rPr>
              <a:t>常用校正装置及其特性</a:t>
            </a:r>
            <a:r>
              <a:rPr lang="en-US" altLang="zh-CN" sz="3600" b="1">
                <a:solidFill>
                  <a:schemeClr val="bg2"/>
                </a:solidFill>
                <a:latin typeface="Times New Roman" panose="02020603050405020304" pitchFamily="18" charset="0"/>
                <a:ea typeface="楷体_GB2312" pitchFamily="49" charset="-122"/>
              </a:rPr>
              <a:t>——</a:t>
            </a:r>
            <a:r>
              <a:rPr lang="zh-CN" altLang="en-US" sz="2400" b="1">
                <a:solidFill>
                  <a:schemeClr val="bg2"/>
                </a:solidFill>
                <a:latin typeface="Times New Roman" panose="02020603050405020304" pitchFamily="18" charset="0"/>
                <a:ea typeface="楷体_GB2312" pitchFamily="49" charset="-122"/>
              </a:rPr>
              <a:t>有源校正网络</a:t>
            </a:r>
          </a:p>
        </p:txBody>
      </p:sp>
      <p:sp>
        <p:nvSpPr>
          <p:cNvPr id="26632" name="Rectangle 13"/>
          <p:cNvSpPr>
            <a:spLocks noGrp="1" noChangeArrowheads="1"/>
          </p:cNvSpPr>
          <p:nvPr>
            <p:ph type="title" idx="4294967295"/>
          </p:nvPr>
        </p:nvSpPr>
        <p:spPr>
          <a:xfrm>
            <a:off x="0" y="1052513"/>
            <a:ext cx="6227763" cy="576262"/>
          </a:xfrm>
        </p:spPr>
        <p:txBody>
          <a:bodyPr/>
          <a:lstStyle/>
          <a:p>
            <a:r>
              <a:rPr lang="en-US" altLang="zh-CN" sz="2400" b="1" dirty="0">
                <a:solidFill>
                  <a:schemeClr val="bg2"/>
                </a:solidFill>
                <a:latin typeface="楷体_GB2312" pitchFamily="49" charset="-122"/>
                <a:ea typeface="楷体_GB2312" pitchFamily="49" charset="-122"/>
              </a:rPr>
              <a:t>4</a:t>
            </a:r>
            <a:r>
              <a:rPr lang="zh-CN" altLang="en-US" sz="2400" b="1" dirty="0">
                <a:solidFill>
                  <a:schemeClr val="bg2"/>
                </a:solidFill>
                <a:latin typeface="楷体_GB2312" pitchFamily="49" charset="-122"/>
                <a:ea typeface="楷体_GB2312" pitchFamily="49" charset="-122"/>
              </a:rPr>
              <a:t>、有源校正网络</a:t>
            </a:r>
          </a:p>
        </p:txBody>
      </p:sp>
      <p:graphicFrame>
        <p:nvGraphicFramePr>
          <p:cNvPr id="11278" name="Object 14"/>
          <p:cNvGraphicFramePr>
            <a:graphicFrameLocks noChangeAspect="1"/>
          </p:cNvGraphicFramePr>
          <p:nvPr>
            <p:extLst>
              <p:ext uri="{D42A27DB-BD31-4B8C-83A1-F6EECF244321}">
                <p14:modId xmlns:p14="http://schemas.microsoft.com/office/powerpoint/2010/main" val="1787363207"/>
              </p:ext>
            </p:extLst>
          </p:nvPr>
        </p:nvGraphicFramePr>
        <p:xfrm>
          <a:off x="1546225" y="4221088"/>
          <a:ext cx="1616075" cy="1031875"/>
        </p:xfrm>
        <a:graphic>
          <a:graphicData uri="http://schemas.openxmlformats.org/presentationml/2006/ole">
            <mc:AlternateContent xmlns:mc="http://schemas.openxmlformats.org/markup-compatibility/2006">
              <mc:Choice xmlns:v="urn:schemas-microsoft-com:vml" Requires="v">
                <p:oleObj spid="_x0000_s26661" name="Equation" r:id="rId3" imgW="774360" imgH="431640" progId="Equation.DSMT4">
                  <p:embed/>
                </p:oleObj>
              </mc:Choice>
              <mc:Fallback>
                <p:oleObj name="Equation" r:id="rId3" imgW="774360" imgH="431640" progId="Equation.DSMT4">
                  <p:embed/>
                  <p:pic>
                    <p:nvPicPr>
                      <p:cNvPr id="0" name="Object 14"/>
                      <p:cNvPicPr>
                        <a:picLocks noChangeAspect="1" noChangeArrowheads="1"/>
                      </p:cNvPicPr>
                      <p:nvPr/>
                    </p:nvPicPr>
                    <p:blipFill>
                      <a:blip r:embed="rId4"/>
                      <a:srcRect/>
                      <a:stretch>
                        <a:fillRect/>
                      </a:stretch>
                    </p:blipFill>
                    <p:spPr bwMode="auto">
                      <a:xfrm>
                        <a:off x="1546225" y="4221088"/>
                        <a:ext cx="16160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27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4437063"/>
            <a:ext cx="287655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2" name="Rectangle 18"/>
          <p:cNvSpPr>
            <a:spLocks noChangeArrowheads="1"/>
          </p:cNvSpPr>
          <p:nvPr/>
        </p:nvSpPr>
        <p:spPr bwMode="auto">
          <a:xfrm>
            <a:off x="395288" y="1484313"/>
            <a:ext cx="81375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常用的有源校正网络由运算放大器和</a:t>
            </a:r>
            <a:r>
              <a:rPr kumimoji="1" lang="zh-CN" altLang="en-US" sz="2400" b="1">
                <a:solidFill>
                  <a:srgbClr val="FF0000"/>
                </a:solidFill>
                <a:latin typeface="Times New Roman" panose="02020603050405020304" pitchFamily="18" charset="0"/>
                <a:ea typeface="楷体_GB2312" pitchFamily="49" charset="-122"/>
              </a:rPr>
              <a:t>阻容网络</a:t>
            </a:r>
            <a:r>
              <a:rPr kumimoji="1" lang="zh-CN" altLang="en-US" sz="2400" b="1">
                <a:solidFill>
                  <a:schemeClr val="bg2"/>
                </a:solidFill>
                <a:latin typeface="Times New Roman" panose="02020603050405020304" pitchFamily="18" charset="0"/>
                <a:ea typeface="楷体_GB2312" pitchFamily="49" charset="-122"/>
              </a:rPr>
              <a:t>构成，</a:t>
            </a:r>
          </a:p>
          <a:p>
            <a:pPr eaLnBrk="1" hangingPunct="1">
              <a:lnSpc>
                <a:spcPct val="140000"/>
              </a:lnSpc>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运算放大器的一般形式如图；</a:t>
            </a:r>
          </a:p>
          <a:p>
            <a:pPr eaLnBrk="1" hangingPunct="1">
              <a:lnSpc>
                <a:spcPct val="140000"/>
              </a:lnSpc>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放大器具有放大系数大，输入阻抗高的特点。</a:t>
            </a:r>
          </a:p>
          <a:p>
            <a:pPr eaLnBrk="1" hangingPunct="1">
              <a:lnSpc>
                <a:spcPct val="140000"/>
              </a:lnSpc>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通常在分析它的传输特性时，都假设放大系数趋于无穷大，输入电流为零，则运算放大器的传递函数为</a:t>
            </a:r>
            <a:r>
              <a:rPr kumimoji="1" lang="zh-CN" altLang="en-US" sz="2400">
                <a:latin typeface="Times New Roman" panose="02020603050405020304" pitchFamily="18" charset="0"/>
                <a:ea typeface="楷体_GB2312" pitchFamily="49" charset="-122"/>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82">
                                            <p:txEl>
                                              <p:pRg st="0" end="0"/>
                                            </p:txEl>
                                          </p:spTgt>
                                        </p:tgtEl>
                                        <p:attrNameLst>
                                          <p:attrName>style.visibility</p:attrName>
                                        </p:attrNameLst>
                                      </p:cBhvr>
                                      <p:to>
                                        <p:strVal val="visible"/>
                                      </p:to>
                                    </p:set>
                                    <p:animEffect transition="in" filter="blinds(horizontal)">
                                      <p:cBhvr>
                                        <p:cTn id="7" dur="500"/>
                                        <p:tgtEl>
                                          <p:spTgt spid="112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82">
                                            <p:txEl>
                                              <p:pRg st="1" end="1"/>
                                            </p:txEl>
                                          </p:spTgt>
                                        </p:tgtEl>
                                        <p:attrNameLst>
                                          <p:attrName>style.visibility</p:attrName>
                                        </p:attrNameLst>
                                      </p:cBhvr>
                                      <p:to>
                                        <p:strVal val="visible"/>
                                      </p:to>
                                    </p:set>
                                    <p:animEffect transition="in" filter="blinds(horizontal)">
                                      <p:cBhvr>
                                        <p:cTn id="12" dur="500"/>
                                        <p:tgtEl>
                                          <p:spTgt spid="112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82">
                                            <p:txEl>
                                              <p:pRg st="2" end="2"/>
                                            </p:txEl>
                                          </p:spTgt>
                                        </p:tgtEl>
                                        <p:attrNameLst>
                                          <p:attrName>style.visibility</p:attrName>
                                        </p:attrNameLst>
                                      </p:cBhvr>
                                      <p:to>
                                        <p:strVal val="visible"/>
                                      </p:to>
                                    </p:set>
                                    <p:animEffect transition="in" filter="blinds(horizontal)">
                                      <p:cBhvr>
                                        <p:cTn id="17" dur="500"/>
                                        <p:tgtEl>
                                          <p:spTgt spid="112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82">
                                            <p:txEl>
                                              <p:pRg st="3" end="3"/>
                                            </p:txEl>
                                          </p:spTgt>
                                        </p:tgtEl>
                                        <p:attrNameLst>
                                          <p:attrName>style.visibility</p:attrName>
                                        </p:attrNameLst>
                                      </p:cBhvr>
                                      <p:to>
                                        <p:strVal val="visible"/>
                                      </p:to>
                                    </p:set>
                                    <p:animEffect transition="in" filter="blinds(horizontal)">
                                      <p:cBhvr>
                                        <p:cTn id="22" dur="500"/>
                                        <p:tgtEl>
                                          <p:spTgt spid="112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11279"/>
                                        </p:tgtEl>
                                        <p:attrNameLst>
                                          <p:attrName>style.visibility</p:attrName>
                                        </p:attrNameLst>
                                      </p:cBhvr>
                                      <p:to>
                                        <p:strVal val="visible"/>
                                      </p:to>
                                    </p:set>
                                    <p:animEffect transition="in" filter="diamond(in)">
                                      <p:cBhvr>
                                        <p:cTn id="27" dur="2000"/>
                                        <p:tgtEl>
                                          <p:spTgt spid="112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278"/>
                                        </p:tgtEl>
                                        <p:attrNameLst>
                                          <p:attrName>style.visibility</p:attrName>
                                        </p:attrNameLst>
                                      </p:cBhvr>
                                      <p:to>
                                        <p:strVal val="visible"/>
                                      </p:to>
                                    </p:set>
                                    <p:animEffect transition="in" filter="blinds(horizontal)">
                                      <p:cBhvr>
                                        <p:cTn id="32" dur="500"/>
                                        <p:tgtEl>
                                          <p:spTgt spid="112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272"/>
                                        </p:tgtEl>
                                        <p:attrNameLst>
                                          <p:attrName>style.visibility</p:attrName>
                                        </p:attrNameLst>
                                      </p:cBhvr>
                                      <p:to>
                                        <p:strVal val="visible"/>
                                      </p:to>
                                    </p:set>
                                    <p:animEffect transition="in" filter="blinds(horizontal)">
                                      <p:cBhvr>
                                        <p:cTn id="37"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p:bldP spid="1128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17"/>
          <p:cNvSpPr>
            <a:spLocks noChangeArrowheads="1"/>
          </p:cNvSpPr>
          <p:nvPr/>
        </p:nvSpPr>
        <p:spPr bwMode="auto">
          <a:xfrm>
            <a:off x="395288" y="404813"/>
            <a:ext cx="8424862" cy="641350"/>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6.2  </a:t>
            </a:r>
            <a:r>
              <a:rPr lang="zh-CN" altLang="en-US" sz="3600" b="1">
                <a:solidFill>
                  <a:schemeClr val="bg2"/>
                </a:solidFill>
                <a:latin typeface="Times New Roman" panose="02020603050405020304" pitchFamily="18" charset="0"/>
                <a:ea typeface="楷体_GB2312" pitchFamily="49" charset="-122"/>
              </a:rPr>
              <a:t>常用校正装置及其特性</a:t>
            </a:r>
            <a:r>
              <a:rPr lang="en-US" altLang="zh-CN" sz="3600" b="1">
                <a:solidFill>
                  <a:schemeClr val="bg2"/>
                </a:solidFill>
                <a:latin typeface="Times New Roman" panose="02020603050405020304" pitchFamily="18" charset="0"/>
                <a:ea typeface="楷体_GB2312" pitchFamily="49" charset="-122"/>
              </a:rPr>
              <a:t>——</a:t>
            </a:r>
            <a:r>
              <a:rPr lang="zh-CN" altLang="en-US" sz="2400" b="1">
                <a:solidFill>
                  <a:schemeClr val="bg2"/>
                </a:solidFill>
                <a:latin typeface="Times New Roman" panose="02020603050405020304" pitchFamily="18" charset="0"/>
                <a:ea typeface="楷体_GB2312" pitchFamily="49" charset="-122"/>
              </a:rPr>
              <a:t>有源校正网络</a:t>
            </a:r>
          </a:p>
        </p:txBody>
      </p:sp>
      <p:pic>
        <p:nvPicPr>
          <p:cNvPr id="2765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5538"/>
            <a:ext cx="27146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196975"/>
            <a:ext cx="2819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1196975"/>
            <a:ext cx="27908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3573463"/>
            <a:ext cx="282892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500438"/>
            <a:ext cx="28765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9" name="Rectangle 11"/>
          <p:cNvSpPr>
            <a:spLocks noChangeArrowheads="1"/>
          </p:cNvSpPr>
          <p:nvPr/>
        </p:nvSpPr>
        <p:spPr bwMode="auto">
          <a:xfrm>
            <a:off x="6877050" y="5589588"/>
            <a:ext cx="162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chemeClr val="bg2"/>
                </a:solidFill>
                <a:latin typeface="Times New Roman" panose="02020603050405020304" pitchFamily="18" charset="0"/>
                <a:ea typeface="楷体_GB2312" pitchFamily="49" charset="-122"/>
              </a:rPr>
              <a:t>PID</a:t>
            </a:r>
            <a:r>
              <a:rPr kumimoji="1" lang="zh-CN" altLang="en-US" sz="2400" b="1">
                <a:solidFill>
                  <a:schemeClr val="bg2"/>
                </a:solidFill>
                <a:latin typeface="Times New Roman" panose="02020603050405020304" pitchFamily="18" charset="0"/>
                <a:ea typeface="楷体_GB2312" pitchFamily="49" charset="-122"/>
              </a:rPr>
              <a:t>调节器</a:t>
            </a:r>
          </a:p>
        </p:txBody>
      </p:sp>
      <p:sp>
        <p:nvSpPr>
          <p:cNvPr id="27660" name="Rectangle 13"/>
          <p:cNvSpPr>
            <a:spLocks noChangeArrowheads="1"/>
          </p:cNvSpPr>
          <p:nvPr/>
        </p:nvSpPr>
        <p:spPr bwMode="auto">
          <a:xfrm>
            <a:off x="0" y="2852738"/>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比例（</a:t>
            </a:r>
            <a:r>
              <a:rPr kumimoji="1" lang="en-US" altLang="zh-CN" sz="2400" b="1">
                <a:solidFill>
                  <a:schemeClr val="bg2"/>
                </a:solidFill>
                <a:latin typeface="Times New Roman" panose="02020603050405020304" pitchFamily="18" charset="0"/>
                <a:ea typeface="楷体_GB2312" pitchFamily="49" charset="-122"/>
              </a:rPr>
              <a:t>P</a:t>
            </a:r>
            <a:r>
              <a:rPr kumimoji="1" lang="zh-CN" altLang="en-US" sz="2400" b="1">
                <a:solidFill>
                  <a:schemeClr val="bg2"/>
                </a:solidFill>
                <a:latin typeface="Times New Roman" panose="02020603050405020304" pitchFamily="18" charset="0"/>
                <a:ea typeface="楷体_GB2312" pitchFamily="49" charset="-122"/>
              </a:rPr>
              <a:t>）调节器</a:t>
            </a:r>
          </a:p>
        </p:txBody>
      </p:sp>
      <p:sp>
        <p:nvSpPr>
          <p:cNvPr id="27661" name="Rectangle 14"/>
          <p:cNvSpPr>
            <a:spLocks noChangeArrowheads="1"/>
          </p:cNvSpPr>
          <p:nvPr/>
        </p:nvSpPr>
        <p:spPr bwMode="auto">
          <a:xfrm>
            <a:off x="6011863" y="2924175"/>
            <a:ext cx="2836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比例积分</a:t>
            </a:r>
            <a:r>
              <a:rPr kumimoji="1" lang="en-US" altLang="zh-CN" sz="2400" b="1">
                <a:solidFill>
                  <a:schemeClr val="bg2"/>
                </a:solidFill>
                <a:latin typeface="Times New Roman" panose="02020603050405020304" pitchFamily="18" charset="0"/>
                <a:ea typeface="楷体_GB2312" pitchFamily="49" charset="-122"/>
              </a:rPr>
              <a:t>(PI)</a:t>
            </a:r>
            <a:r>
              <a:rPr kumimoji="1" lang="zh-CN" altLang="en-US" sz="2400" b="1">
                <a:solidFill>
                  <a:schemeClr val="bg2"/>
                </a:solidFill>
                <a:latin typeface="Times New Roman" panose="02020603050405020304" pitchFamily="18" charset="0"/>
                <a:ea typeface="楷体_GB2312" pitchFamily="49" charset="-122"/>
              </a:rPr>
              <a:t>调节器</a:t>
            </a:r>
          </a:p>
        </p:txBody>
      </p:sp>
      <p:sp>
        <p:nvSpPr>
          <p:cNvPr id="27662" name="Rectangle 16"/>
          <p:cNvSpPr>
            <a:spLocks noChangeArrowheads="1"/>
          </p:cNvSpPr>
          <p:nvPr/>
        </p:nvSpPr>
        <p:spPr bwMode="auto">
          <a:xfrm>
            <a:off x="0" y="5589588"/>
            <a:ext cx="2938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比例微分</a:t>
            </a:r>
            <a:r>
              <a:rPr kumimoji="1" lang="en-US" altLang="zh-CN" sz="2400" b="1">
                <a:solidFill>
                  <a:schemeClr val="bg2"/>
                </a:solidFill>
                <a:latin typeface="Times New Roman" panose="02020603050405020304" pitchFamily="18" charset="0"/>
                <a:ea typeface="楷体_GB2312" pitchFamily="49" charset="-122"/>
              </a:rPr>
              <a:t>(PD)</a:t>
            </a:r>
            <a:r>
              <a:rPr kumimoji="1" lang="zh-CN" altLang="en-US" sz="2400" b="1">
                <a:solidFill>
                  <a:schemeClr val="bg2"/>
                </a:solidFill>
                <a:latin typeface="Times New Roman" panose="02020603050405020304" pitchFamily="18" charset="0"/>
                <a:ea typeface="楷体_GB2312" pitchFamily="49" charset="-122"/>
              </a:rPr>
              <a:t>调节器</a:t>
            </a:r>
          </a:p>
        </p:txBody>
      </p:sp>
      <p:sp>
        <p:nvSpPr>
          <p:cNvPr id="27663" name="Rectangle 17"/>
          <p:cNvSpPr>
            <a:spLocks noChangeArrowheads="1"/>
          </p:cNvSpPr>
          <p:nvPr/>
        </p:nvSpPr>
        <p:spPr bwMode="auto">
          <a:xfrm>
            <a:off x="3132138" y="2924175"/>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积分（</a:t>
            </a:r>
            <a:r>
              <a:rPr kumimoji="1" lang="en-US" altLang="zh-CN" sz="2400" b="1">
                <a:solidFill>
                  <a:schemeClr val="bg2"/>
                </a:solidFill>
                <a:latin typeface="Times New Roman" panose="02020603050405020304" pitchFamily="18" charset="0"/>
                <a:ea typeface="楷体_GB2312" pitchFamily="49" charset="-122"/>
              </a:rPr>
              <a:t>I</a:t>
            </a:r>
            <a:r>
              <a:rPr kumimoji="1" lang="zh-CN" altLang="en-US" sz="2400" b="1">
                <a:solidFill>
                  <a:schemeClr val="bg2"/>
                </a:solidFill>
                <a:latin typeface="Times New Roman" panose="02020603050405020304" pitchFamily="18" charset="0"/>
                <a:ea typeface="楷体_GB2312" pitchFamily="49" charset="-122"/>
              </a:rPr>
              <a:t>）调节器</a:t>
            </a:r>
          </a:p>
        </p:txBody>
      </p:sp>
      <p:sp>
        <p:nvSpPr>
          <p:cNvPr id="27664" name="Rectangle 18"/>
          <p:cNvSpPr>
            <a:spLocks noChangeArrowheads="1"/>
          </p:cNvSpPr>
          <p:nvPr/>
        </p:nvSpPr>
        <p:spPr bwMode="auto">
          <a:xfrm>
            <a:off x="3851275" y="556895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chemeClr val="bg2"/>
                </a:solidFill>
                <a:latin typeface="Times New Roman" panose="02020603050405020304" pitchFamily="18" charset="0"/>
                <a:ea typeface="楷体_GB2312" pitchFamily="49" charset="-122"/>
              </a:rPr>
              <a:t>滤波（惯性）</a:t>
            </a:r>
          </a:p>
        </p:txBody>
      </p:sp>
      <p:pic>
        <p:nvPicPr>
          <p:cNvPr id="27665"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3846513"/>
            <a:ext cx="29718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89" name="Rectangle 21"/>
          <p:cNvSpPr>
            <a:spLocks noChangeArrowheads="1"/>
          </p:cNvSpPr>
          <p:nvPr/>
        </p:nvSpPr>
        <p:spPr bwMode="auto">
          <a:xfrm>
            <a:off x="183281" y="6165850"/>
            <a:ext cx="7485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dirty="0" err="1">
                <a:solidFill>
                  <a:schemeClr val="bg2"/>
                </a:solidFill>
                <a:latin typeface="Times New Roman" panose="02020603050405020304" pitchFamily="18" charset="0"/>
                <a:ea typeface="楷体_GB2312" pitchFamily="49" charset="-122"/>
              </a:rPr>
              <a:t>P177</a:t>
            </a:r>
            <a:r>
              <a:rPr kumimoji="1" lang="zh-CN" altLang="en-US" sz="2400" b="1" dirty="0">
                <a:solidFill>
                  <a:schemeClr val="bg2"/>
                </a:solidFill>
                <a:latin typeface="Times New Roman" panose="02020603050405020304" pitchFamily="18" charset="0"/>
                <a:ea typeface="楷体_GB2312" pitchFamily="49" charset="-122"/>
              </a:rPr>
              <a:t>表</a:t>
            </a:r>
            <a:r>
              <a:rPr kumimoji="1" lang="en-US" altLang="zh-CN" sz="2400" b="1" dirty="0">
                <a:solidFill>
                  <a:schemeClr val="bg2"/>
                </a:solidFill>
                <a:latin typeface="Times New Roman" panose="02020603050405020304" pitchFamily="18" charset="0"/>
                <a:ea typeface="楷体_GB2312" pitchFamily="49" charset="-122"/>
              </a:rPr>
              <a:t>6-2 </a:t>
            </a:r>
            <a:r>
              <a:rPr kumimoji="1" lang="zh-CN" altLang="en-US" sz="2400" b="1" dirty="0">
                <a:solidFill>
                  <a:schemeClr val="bg2"/>
                </a:solidFill>
                <a:latin typeface="Times New Roman" panose="02020603050405020304" pitchFamily="18" charset="0"/>
                <a:ea typeface="楷体_GB2312" pitchFamily="49" charset="-122"/>
              </a:rPr>
              <a:t>常用的有源校正装置的传递函数和</a:t>
            </a:r>
            <a:r>
              <a:rPr kumimoji="1" lang="en-US" altLang="zh-CN" sz="2400" b="1" dirty="0">
                <a:solidFill>
                  <a:schemeClr val="bg2"/>
                </a:solidFill>
                <a:latin typeface="Times New Roman" panose="02020603050405020304" pitchFamily="18" charset="0"/>
                <a:ea typeface="楷体_GB2312" pitchFamily="49" charset="-122"/>
              </a:rPr>
              <a:t>Bode</a:t>
            </a:r>
            <a:r>
              <a:rPr kumimoji="1" lang="zh-CN" altLang="en-US" sz="2400" b="1" dirty="0">
                <a:solidFill>
                  <a:schemeClr val="bg2"/>
                </a:solidFill>
                <a:latin typeface="Times New Roman" panose="02020603050405020304" pitchFamily="18" charset="0"/>
                <a:ea typeface="楷体_GB2312" pitchFamily="49" charset="-122"/>
              </a:rPr>
              <a:t>图。</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89"/>
                                        </p:tgtEl>
                                        <p:attrNameLst>
                                          <p:attrName>style.visibility</p:attrName>
                                        </p:attrNameLst>
                                      </p:cBhvr>
                                      <p:to>
                                        <p:strVal val="visible"/>
                                      </p:to>
                                    </p:set>
                                    <p:animEffect transition="in" filter="blinds(horizontal)">
                                      <p:cBhvr>
                                        <p:cTn id="7" dur="500"/>
                                        <p:tgtEl>
                                          <p:spTgt spid="135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2"/>
          <p:cNvSpPr>
            <a:spLocks noGrp="1" noChangeArrowheads="1"/>
          </p:cNvSpPr>
          <p:nvPr>
            <p:ph type="title"/>
          </p:nvPr>
        </p:nvSpPr>
        <p:spPr>
          <a:xfrm>
            <a:off x="457200" y="457200"/>
            <a:ext cx="6562725" cy="739775"/>
          </a:xfrm>
        </p:spPr>
        <p:txBody>
          <a:bodyPr/>
          <a:lstStyle/>
          <a:p>
            <a:pPr eaLnBrk="1" hangingPunct="1"/>
            <a:r>
              <a:rPr lang="zh-CN" altLang="en-US" sz="4000" b="1" dirty="0">
                <a:solidFill>
                  <a:srgbClr val="FF0000"/>
                </a:solidFill>
                <a:ea typeface="楷体_GB2312" pitchFamily="49" charset="-122"/>
              </a:rPr>
              <a:t>作业</a:t>
            </a:r>
          </a:p>
        </p:txBody>
      </p:sp>
      <p:sp>
        <p:nvSpPr>
          <p:cNvPr id="83975" name="Rectangle 9"/>
          <p:cNvSpPr>
            <a:spLocks noChangeArrowheads="1"/>
          </p:cNvSpPr>
          <p:nvPr/>
        </p:nvSpPr>
        <p:spPr bwMode="auto">
          <a:xfrm>
            <a:off x="1042988" y="1776546"/>
            <a:ext cx="2736850" cy="7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buClrTx/>
              <a:buSzTx/>
              <a:buFontTx/>
              <a:buNone/>
            </a:pPr>
            <a:r>
              <a:rPr lang="en-US" altLang="zh-CN" sz="2400" b="1" dirty="0">
                <a:solidFill>
                  <a:schemeClr val="bg2"/>
                </a:solidFill>
              </a:rPr>
              <a:t>P192  6-1 6-2</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ChangeArrowheads="1"/>
          </p:cNvSpPr>
          <p:nvPr/>
        </p:nvSpPr>
        <p:spPr bwMode="auto">
          <a:xfrm>
            <a:off x="228600" y="981075"/>
            <a:ext cx="556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bg2"/>
                </a:solidFill>
                <a:latin typeface="楷体_GB2312" pitchFamily="49" charset="-122"/>
                <a:ea typeface="楷体_GB2312" pitchFamily="49" charset="-122"/>
              </a:rPr>
              <a:t>设单位反馈系统的开环传递函数为</a:t>
            </a:r>
          </a:p>
        </p:txBody>
      </p:sp>
      <p:sp>
        <p:nvSpPr>
          <p:cNvPr id="8199" name="Rectangle 46"/>
          <p:cNvSpPr>
            <a:spLocks noChangeArrowheads="1"/>
          </p:cNvSpPr>
          <p:nvPr/>
        </p:nvSpPr>
        <p:spPr bwMode="auto">
          <a:xfrm>
            <a:off x="250825" y="2204665"/>
            <a:ext cx="847883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dirty="0">
                <a:solidFill>
                  <a:schemeClr val="bg2"/>
                </a:solidFill>
                <a:latin typeface="Times New Roman" panose="02020603050405020304" pitchFamily="18" charset="0"/>
                <a:ea typeface="楷体_GB2312" pitchFamily="49" charset="-122"/>
              </a:rPr>
              <a:t>如果要使系统的静态速度误差系数</a:t>
            </a:r>
            <a:r>
              <a:rPr lang="en-US" altLang="zh-CN" sz="2400" b="1" dirty="0" err="1">
                <a:solidFill>
                  <a:schemeClr val="bg2"/>
                </a:solidFill>
                <a:latin typeface="Times New Roman" panose="02020603050405020304" pitchFamily="18" charset="0"/>
                <a:ea typeface="楷体_GB2312" pitchFamily="49" charset="-122"/>
              </a:rPr>
              <a:t>K</a:t>
            </a:r>
            <a:r>
              <a:rPr lang="en-US" altLang="zh-CN" sz="2400" b="1" baseline="-25000" dirty="0" err="1">
                <a:solidFill>
                  <a:schemeClr val="bg2"/>
                </a:solidFill>
                <a:latin typeface="Times New Roman" panose="02020603050405020304" pitchFamily="18" charset="0"/>
                <a:ea typeface="楷体_GB2312" pitchFamily="49" charset="-122"/>
              </a:rPr>
              <a:t>v</a:t>
            </a:r>
            <a:r>
              <a:rPr lang="zh-CN" altLang="en-US" sz="2400" b="1" dirty="0">
                <a:solidFill>
                  <a:schemeClr val="bg2"/>
                </a:solidFill>
                <a:latin typeface="Times New Roman" panose="02020603050405020304" pitchFamily="18" charset="0"/>
                <a:ea typeface="楷体_GB2312" pitchFamily="49" charset="-122"/>
              </a:rPr>
              <a:t>为</a:t>
            </a:r>
            <a:r>
              <a:rPr lang="en-US" altLang="zh-CN" sz="2400" b="1" dirty="0">
                <a:solidFill>
                  <a:schemeClr val="bg2"/>
                </a:solidFill>
                <a:latin typeface="Times New Roman" panose="02020603050405020304" pitchFamily="18" charset="0"/>
                <a:ea typeface="楷体_GB2312" pitchFamily="49" charset="-122"/>
              </a:rPr>
              <a:t>20</a:t>
            </a:r>
            <a:r>
              <a:rPr lang="zh-CN" altLang="en-US" sz="2400" b="1" dirty="0">
                <a:solidFill>
                  <a:schemeClr val="bg2"/>
                </a:solidFill>
                <a:latin typeface="Times New Roman" panose="02020603050405020304" pitchFamily="18" charset="0"/>
                <a:ea typeface="楷体_GB2312" pitchFamily="49" charset="-122"/>
              </a:rPr>
              <a:t>秒</a:t>
            </a:r>
            <a:r>
              <a:rPr lang="en-US" altLang="zh-CN" sz="2400" b="1" baseline="50000" dirty="0">
                <a:solidFill>
                  <a:schemeClr val="bg2"/>
                </a:solidFill>
                <a:latin typeface="Times New Roman" panose="02020603050405020304" pitchFamily="18" charset="0"/>
                <a:ea typeface="楷体_GB2312" pitchFamily="49" charset="-122"/>
              </a:rPr>
              <a:t>-1</a:t>
            </a:r>
            <a:r>
              <a:rPr lang="zh-CN" altLang="en-US" sz="2400" b="1" dirty="0">
                <a:solidFill>
                  <a:schemeClr val="bg2"/>
                </a:solidFill>
                <a:latin typeface="Times New Roman" panose="02020603050405020304" pitchFamily="18" charset="0"/>
                <a:ea typeface="楷体_GB2312" pitchFamily="49" charset="-122"/>
              </a:rPr>
              <a:t>，</a:t>
            </a:r>
          </a:p>
        </p:txBody>
      </p:sp>
      <p:graphicFrame>
        <p:nvGraphicFramePr>
          <p:cNvPr id="8200" name="Object 8"/>
          <p:cNvGraphicFramePr>
            <a:graphicFrameLocks noChangeAspect="1"/>
          </p:cNvGraphicFramePr>
          <p:nvPr>
            <p:extLst>
              <p:ext uri="{D42A27DB-BD31-4B8C-83A1-F6EECF244321}">
                <p14:modId xmlns:p14="http://schemas.microsoft.com/office/powerpoint/2010/main" val="1917885590"/>
              </p:ext>
            </p:extLst>
          </p:nvPr>
        </p:nvGraphicFramePr>
        <p:xfrm>
          <a:off x="2225675" y="1385470"/>
          <a:ext cx="3138413" cy="940218"/>
        </p:xfrm>
        <a:graphic>
          <a:graphicData uri="http://schemas.openxmlformats.org/presentationml/2006/ole">
            <mc:AlternateContent xmlns:mc="http://schemas.openxmlformats.org/markup-compatibility/2006">
              <mc:Choice xmlns:v="urn:schemas-microsoft-com:vml" Requires="v">
                <p:oleObj spid="_x0000_s8230" name="Equation" r:id="rId3" imgW="1752480" imgH="419040" progId="Equation.DSMT4">
                  <p:embed/>
                </p:oleObj>
              </mc:Choice>
              <mc:Fallback>
                <p:oleObj name="Equation" r:id="rId3" imgW="1752480" imgH="419040" progId="Equation.DSMT4">
                  <p:embed/>
                  <p:pic>
                    <p:nvPicPr>
                      <p:cNvPr id="0" name="Object 8"/>
                      <p:cNvPicPr>
                        <a:picLocks noChangeAspect="1" noChangeArrowheads="1"/>
                      </p:cNvPicPr>
                      <p:nvPr/>
                    </p:nvPicPr>
                    <p:blipFill>
                      <a:blip r:embed="rId4"/>
                      <a:srcRect/>
                      <a:stretch>
                        <a:fillRect/>
                      </a:stretch>
                    </p:blipFill>
                    <p:spPr bwMode="auto">
                      <a:xfrm>
                        <a:off x="2225675" y="1385470"/>
                        <a:ext cx="3138413" cy="940218"/>
                      </a:xfrm>
                      <a:prstGeom prst="rect">
                        <a:avLst/>
                      </a:prstGeom>
                      <a:noFill/>
                      <a:ln>
                        <a:noFill/>
                      </a:ln>
                      <a:extLst/>
                    </p:spPr>
                  </p:pic>
                </p:oleObj>
              </mc:Fallback>
            </mc:AlternateContent>
          </a:graphicData>
        </a:graphic>
      </p:graphicFrame>
      <p:sp>
        <p:nvSpPr>
          <p:cNvPr id="17" name="矩形 16"/>
          <p:cNvSpPr/>
          <p:nvPr/>
        </p:nvSpPr>
        <p:spPr>
          <a:xfrm>
            <a:off x="428625" y="500063"/>
            <a:ext cx="1731963" cy="461962"/>
          </a:xfrm>
          <a:prstGeom prst="rect">
            <a:avLst/>
          </a:prstGeom>
        </p:spPr>
        <p:txBody>
          <a:bodyPr wrap="none">
            <a:spAutoFit/>
          </a:bodyPr>
          <a:lstStyle/>
          <a:p>
            <a:pPr eaLnBrk="1" hangingPunct="1">
              <a:defRPr/>
            </a:pPr>
            <a:r>
              <a:rPr lang="zh-CN" altLang="en-US" sz="2400" b="1" kern="0" dirty="0">
                <a:solidFill>
                  <a:srgbClr val="FF0000"/>
                </a:solidFill>
                <a:latin typeface="Arial"/>
                <a:ea typeface="楷体_GB2312" pitchFamily="49" charset="-122"/>
                <a:cs typeface="+mj-cs"/>
              </a:rPr>
              <a:t>问题的提出</a:t>
            </a:r>
            <a:endParaRPr lang="zh-CN" altLang="en-US" dirty="0">
              <a:latin typeface="Arial" charset="0"/>
            </a:endParaRPr>
          </a:p>
        </p:txBody>
      </p:sp>
      <p:sp>
        <p:nvSpPr>
          <p:cNvPr id="18" name="矩形 17"/>
          <p:cNvSpPr>
            <a:spLocks noChangeArrowheads="1"/>
          </p:cNvSpPr>
          <p:nvPr/>
        </p:nvSpPr>
        <p:spPr bwMode="auto">
          <a:xfrm>
            <a:off x="592138" y="4071938"/>
            <a:ext cx="4098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a:solidFill>
                  <a:srgbClr val="00007D"/>
                </a:solidFill>
                <a:latin typeface="Times New Roman" panose="02020603050405020304" pitchFamily="18" charset="0"/>
                <a:ea typeface="楷体_GB2312" pitchFamily="49" charset="-122"/>
              </a:rPr>
              <a:t>要求剪切频率不小于</a:t>
            </a:r>
            <a:r>
              <a:rPr lang="en-US" altLang="zh-CN" sz="2400" b="1">
                <a:solidFill>
                  <a:srgbClr val="00007D"/>
                </a:solidFill>
                <a:latin typeface="Times New Roman" panose="02020603050405020304" pitchFamily="18" charset="0"/>
                <a:ea typeface="楷体_GB2312" pitchFamily="49" charset="-122"/>
              </a:rPr>
              <a:t>8rad/s</a:t>
            </a:r>
            <a:r>
              <a:rPr lang="zh-CN" altLang="en-US" sz="2400" b="1">
                <a:solidFill>
                  <a:srgbClr val="00007D"/>
                </a:solidFill>
                <a:latin typeface="Times New Roman" panose="02020603050405020304" pitchFamily="18" charset="0"/>
                <a:ea typeface="楷体_GB2312" pitchFamily="49" charset="-122"/>
              </a:rPr>
              <a:t>。</a:t>
            </a:r>
          </a:p>
        </p:txBody>
      </p:sp>
      <p:sp>
        <p:nvSpPr>
          <p:cNvPr id="19" name="矩形 18"/>
          <p:cNvSpPr>
            <a:spLocks noChangeArrowheads="1"/>
          </p:cNvSpPr>
          <p:nvPr/>
        </p:nvSpPr>
        <p:spPr bwMode="auto">
          <a:xfrm>
            <a:off x="592138" y="3579813"/>
            <a:ext cx="2967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007D"/>
                </a:solidFill>
                <a:latin typeface="Times New Roman" panose="02020603050405020304" pitchFamily="18" charset="0"/>
                <a:ea typeface="楷体_GB2312" pitchFamily="49" charset="-122"/>
              </a:rPr>
              <a:t>相位裕量不小于</a:t>
            </a:r>
            <a:r>
              <a:rPr lang="en-US" altLang="zh-CN" sz="2400" b="1">
                <a:solidFill>
                  <a:srgbClr val="00007D"/>
                </a:solidFill>
                <a:latin typeface="Times New Roman" panose="02020603050405020304" pitchFamily="18" charset="0"/>
                <a:ea typeface="楷体_GB2312" pitchFamily="49" charset="-122"/>
              </a:rPr>
              <a:t>50°</a:t>
            </a:r>
            <a:endParaRPr lang="zh-CN" altLang="en-US" sz="1800"/>
          </a:p>
        </p:txBody>
      </p:sp>
      <p:sp>
        <p:nvSpPr>
          <p:cNvPr id="20" name="矩形 19"/>
          <p:cNvSpPr>
            <a:spLocks noChangeArrowheads="1"/>
          </p:cNvSpPr>
          <p:nvPr/>
        </p:nvSpPr>
        <p:spPr bwMode="auto">
          <a:xfrm>
            <a:off x="428625" y="2924175"/>
            <a:ext cx="327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007D"/>
                </a:solidFill>
                <a:latin typeface="Times New Roman" panose="02020603050405020304" pitchFamily="18" charset="0"/>
                <a:ea typeface="楷体_GB2312" pitchFamily="49" charset="-122"/>
              </a:rPr>
              <a:t>试设计一个</a:t>
            </a:r>
            <a:r>
              <a:rPr lang="zh-CN" altLang="en-US" sz="2400" b="1">
                <a:solidFill>
                  <a:srgbClr val="FF0000"/>
                </a:solidFill>
                <a:latin typeface="Times New Roman" panose="02020603050405020304" pitchFamily="18" charset="0"/>
                <a:ea typeface="楷体_GB2312" pitchFamily="49" charset="-122"/>
              </a:rPr>
              <a:t>校正装置。</a:t>
            </a:r>
            <a:endParaRPr lang="zh-CN" altLang="en-US" sz="180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4"/>
          <p:cNvSpPr txBox="1">
            <a:spLocks noChangeArrowheads="1"/>
          </p:cNvSpPr>
          <p:nvPr/>
        </p:nvSpPr>
        <p:spPr bwMode="gray">
          <a:xfrm>
            <a:off x="1619250" y="1484313"/>
            <a:ext cx="536733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
                <a:srgbClr val="FF0000"/>
              </a:buClr>
              <a:buSzTx/>
              <a:buFont typeface="Wingdings" panose="05000000000000000000" pitchFamily="2" charset="2"/>
              <a:buChar char="u"/>
            </a:pPr>
            <a:r>
              <a:rPr lang="zh-CN" altLang="en-US" sz="2800" b="1" dirty="0">
                <a:latin typeface="楷体_GB2312" pitchFamily="49" charset="-122"/>
                <a:ea typeface="楷体_GB2312" pitchFamily="49" charset="-122"/>
              </a:rPr>
              <a:t> </a:t>
            </a:r>
            <a:r>
              <a:rPr lang="zh-CN" altLang="en-US" sz="2800" b="1" dirty="0">
                <a:solidFill>
                  <a:schemeClr val="bg2"/>
                </a:solidFill>
                <a:latin typeface="楷体_GB2312" pitchFamily="49" charset="-122"/>
                <a:ea typeface="楷体_GB2312" pitchFamily="49" charset="-122"/>
              </a:rPr>
              <a:t>设计与校正的基本概念</a:t>
            </a:r>
          </a:p>
          <a:p>
            <a:pPr>
              <a:lnSpc>
                <a:spcPct val="150000"/>
              </a:lnSpc>
              <a:spcBef>
                <a:spcPct val="0"/>
              </a:spcBef>
              <a:buClr>
                <a:srgbClr val="FF0000"/>
              </a:buClr>
              <a:buSzTx/>
              <a:buFont typeface="Wingdings" panose="05000000000000000000" pitchFamily="2" charset="2"/>
              <a:buChar char="u"/>
            </a:pPr>
            <a:r>
              <a:rPr lang="zh-CN" altLang="en-US" sz="2800" b="1" dirty="0">
                <a:solidFill>
                  <a:schemeClr val="bg2"/>
                </a:solidFill>
                <a:latin typeface="楷体_GB2312" pitchFamily="49" charset="-122"/>
                <a:ea typeface="楷体_GB2312" pitchFamily="49" charset="-122"/>
              </a:rPr>
              <a:t> 常用校正装置及其特性</a:t>
            </a:r>
          </a:p>
          <a:p>
            <a:pPr>
              <a:lnSpc>
                <a:spcPct val="150000"/>
              </a:lnSpc>
              <a:spcBef>
                <a:spcPct val="0"/>
              </a:spcBef>
              <a:buClr>
                <a:srgbClr val="FF0000"/>
              </a:buClr>
              <a:buSzTx/>
              <a:buFont typeface="Wingdings" panose="05000000000000000000" pitchFamily="2" charset="2"/>
              <a:buChar char="u"/>
            </a:pPr>
            <a:r>
              <a:rPr lang="zh-CN" altLang="en-US" sz="2800" b="1" dirty="0">
                <a:solidFill>
                  <a:schemeClr val="bg2"/>
                </a:solidFill>
                <a:latin typeface="楷体_GB2312" pitchFamily="49" charset="-122"/>
                <a:ea typeface="楷体_GB2312" pitchFamily="49" charset="-122"/>
              </a:rPr>
              <a:t> 串联校正特点及设计方法</a:t>
            </a:r>
          </a:p>
          <a:p>
            <a:pPr>
              <a:lnSpc>
                <a:spcPct val="150000"/>
              </a:lnSpc>
              <a:spcBef>
                <a:spcPct val="0"/>
              </a:spcBef>
              <a:buClr>
                <a:srgbClr val="FF0000"/>
              </a:buClr>
              <a:buSzTx/>
              <a:buFont typeface="Wingdings" panose="05000000000000000000" pitchFamily="2" charset="2"/>
              <a:buNone/>
            </a:pPr>
            <a:r>
              <a:rPr lang="zh-CN" altLang="en-US" sz="2800" b="1" dirty="0">
                <a:solidFill>
                  <a:schemeClr val="bg2"/>
                </a:solidFill>
                <a:latin typeface="楷体_GB2312" pitchFamily="49" charset="-122"/>
                <a:ea typeface="楷体_GB2312" pitchFamily="49" charset="-122"/>
              </a:rPr>
              <a:t>       串联超前校正</a:t>
            </a:r>
          </a:p>
          <a:p>
            <a:pPr>
              <a:lnSpc>
                <a:spcPct val="150000"/>
              </a:lnSpc>
              <a:spcBef>
                <a:spcPct val="0"/>
              </a:spcBef>
              <a:buClr>
                <a:srgbClr val="FF0000"/>
              </a:buClr>
              <a:buSzTx/>
              <a:buFont typeface="Wingdings" panose="05000000000000000000" pitchFamily="2" charset="2"/>
              <a:buNone/>
            </a:pPr>
            <a:r>
              <a:rPr lang="zh-CN" altLang="en-US" sz="2800" b="1" dirty="0">
                <a:solidFill>
                  <a:schemeClr val="bg2"/>
                </a:solidFill>
                <a:latin typeface="楷体_GB2312" pitchFamily="49" charset="-122"/>
                <a:ea typeface="楷体_GB2312" pitchFamily="49" charset="-122"/>
              </a:rPr>
              <a:t>       串联滞后校正</a:t>
            </a:r>
          </a:p>
          <a:p>
            <a:pPr>
              <a:lnSpc>
                <a:spcPct val="150000"/>
              </a:lnSpc>
              <a:spcBef>
                <a:spcPct val="0"/>
              </a:spcBef>
              <a:buClr>
                <a:srgbClr val="FF0000"/>
              </a:buClr>
              <a:buSzTx/>
              <a:buFont typeface="Wingdings" panose="05000000000000000000" pitchFamily="2" charset="2"/>
              <a:buNone/>
            </a:pPr>
            <a:r>
              <a:rPr lang="zh-CN" altLang="en-US" sz="2800" b="1" dirty="0">
                <a:solidFill>
                  <a:schemeClr val="bg2"/>
                </a:solidFill>
                <a:latin typeface="楷体_GB2312" pitchFamily="49" charset="-122"/>
                <a:ea typeface="楷体_GB2312" pitchFamily="49" charset="-122"/>
              </a:rPr>
              <a:t>       串联滞后</a:t>
            </a:r>
            <a:r>
              <a:rPr lang="en-US" altLang="zh-CN" sz="2800" b="1" dirty="0">
                <a:solidFill>
                  <a:schemeClr val="bg2"/>
                </a:solidFill>
                <a:latin typeface="楷体_GB2312" pitchFamily="49" charset="-122"/>
                <a:ea typeface="楷体_GB2312" pitchFamily="49" charset="-122"/>
              </a:rPr>
              <a:t>-</a:t>
            </a:r>
            <a:r>
              <a:rPr lang="zh-CN" altLang="en-US" sz="2800" b="1" dirty="0">
                <a:solidFill>
                  <a:schemeClr val="bg2"/>
                </a:solidFill>
                <a:latin typeface="楷体_GB2312" pitchFamily="49" charset="-122"/>
                <a:ea typeface="楷体_GB2312" pitchFamily="49" charset="-122"/>
              </a:rPr>
              <a:t>超前校正</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7" dur="500"/>
                                        <p:tgtEl>
                                          <p:spTgt spid="60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22" dur="500"/>
                                        <p:tgtEl>
                                          <p:spTgt spid="60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7" dur="500"/>
                                        <p:tgtEl>
                                          <p:spTgt spid="604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32"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6" name="Rectangle 58"/>
          <p:cNvSpPr>
            <a:spLocks noGrp="1" noChangeArrowheads="1"/>
          </p:cNvSpPr>
          <p:nvPr>
            <p:ph type="title"/>
          </p:nvPr>
        </p:nvSpPr>
        <p:spPr bwMode="white">
          <a:xfrm>
            <a:off x="395288" y="404813"/>
            <a:ext cx="7772400" cy="762000"/>
          </a:xfrm>
          <a:solidFill>
            <a:srgbClr val="FFFFCC"/>
          </a:solidFill>
        </p:spPr>
        <p:txBody>
          <a:bodyPr/>
          <a:lstStyle/>
          <a:p>
            <a:pPr eaLnBrk="1" hangingPunct="1"/>
            <a:r>
              <a:rPr lang="en-US" altLang="zh-CN" sz="3600" b="1" dirty="0">
                <a:solidFill>
                  <a:schemeClr val="bg2"/>
                </a:solidFill>
                <a:latin typeface="Times New Roman" panose="02020603050405020304" pitchFamily="18" charset="0"/>
                <a:ea typeface="楷体_GB2312" pitchFamily="49" charset="-122"/>
              </a:rPr>
              <a:t>6.1  </a:t>
            </a:r>
            <a:r>
              <a:rPr lang="zh-CN" altLang="en-US" sz="3600" b="1" dirty="0">
                <a:solidFill>
                  <a:schemeClr val="bg2"/>
                </a:solidFill>
                <a:latin typeface="Times New Roman" panose="02020603050405020304" pitchFamily="18" charset="0"/>
                <a:ea typeface="楷体_GB2312" pitchFamily="49" charset="-122"/>
              </a:rPr>
              <a:t>设计与校正的基本概念</a:t>
            </a:r>
          </a:p>
        </p:txBody>
      </p:sp>
      <p:sp>
        <p:nvSpPr>
          <p:cNvPr id="29756" name="Rectangle 60"/>
          <p:cNvSpPr>
            <a:spLocks noChangeArrowheads="1"/>
          </p:cNvSpPr>
          <p:nvPr/>
        </p:nvSpPr>
        <p:spPr bwMode="auto">
          <a:xfrm>
            <a:off x="0" y="1289050"/>
            <a:ext cx="6011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bg2"/>
                </a:solidFill>
                <a:latin typeface="楷体_GB2312" pitchFamily="49" charset="-122"/>
                <a:ea typeface="楷体_GB2312" pitchFamily="49" charset="-122"/>
              </a:rPr>
              <a:t>1</a:t>
            </a:r>
            <a:r>
              <a:rPr lang="zh-CN" altLang="en-US" sz="2800" b="1">
                <a:solidFill>
                  <a:schemeClr val="bg2"/>
                </a:solidFill>
                <a:latin typeface="楷体_GB2312" pitchFamily="49" charset="-122"/>
                <a:ea typeface="楷体_GB2312" pitchFamily="49" charset="-122"/>
              </a:rPr>
              <a:t>、系统校正或系统设计的目标</a:t>
            </a:r>
          </a:p>
        </p:txBody>
      </p:sp>
      <p:sp>
        <p:nvSpPr>
          <p:cNvPr id="29757" name="Rectangle 61"/>
          <p:cNvSpPr>
            <a:spLocks noChangeArrowheads="1"/>
          </p:cNvSpPr>
          <p:nvPr/>
        </p:nvSpPr>
        <p:spPr bwMode="auto">
          <a:xfrm>
            <a:off x="250825" y="5341938"/>
            <a:ext cx="7705725"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400" b="1">
                <a:solidFill>
                  <a:srgbClr val="FF0000"/>
                </a:solidFill>
                <a:latin typeface="楷体_GB2312" pitchFamily="49" charset="-122"/>
                <a:ea typeface="楷体_GB2312" pitchFamily="49" charset="-122"/>
              </a:rPr>
              <a:t>校正：</a:t>
            </a:r>
            <a:r>
              <a:rPr lang="zh-CN" altLang="en-US" sz="2400" b="1">
                <a:solidFill>
                  <a:schemeClr val="bg2"/>
                </a:solidFill>
                <a:latin typeface="楷体_GB2312" pitchFamily="49" charset="-122"/>
                <a:ea typeface="楷体_GB2312" pitchFamily="49" charset="-122"/>
              </a:rPr>
              <a:t>采用适当方式，在系统中加入一些参数可调整的</a:t>
            </a:r>
          </a:p>
          <a:p>
            <a:pPr eaLnBrk="1" hangingPunct="1">
              <a:lnSpc>
                <a:spcPct val="130000"/>
              </a:lnSpc>
              <a:spcBef>
                <a:spcPct val="0"/>
              </a:spcBef>
              <a:buClrTx/>
              <a:buSzTx/>
              <a:buFontTx/>
              <a:buNone/>
            </a:pPr>
            <a:r>
              <a:rPr lang="zh-CN" altLang="en-US" sz="2400" b="1">
                <a:solidFill>
                  <a:schemeClr val="bg2"/>
                </a:solidFill>
                <a:latin typeface="楷体_GB2312" pitchFamily="49" charset="-122"/>
                <a:ea typeface="楷体_GB2312" pitchFamily="49" charset="-122"/>
              </a:rPr>
              <a:t>      装置（校正装置），用以改变系统结构，进一步提高系统的性能，</a:t>
            </a:r>
            <a:r>
              <a:rPr lang="zh-CN" altLang="en-US" sz="2400" b="1">
                <a:solidFill>
                  <a:srgbClr val="FF0000"/>
                </a:solidFill>
                <a:latin typeface="楷体_GB2312" pitchFamily="49" charset="-122"/>
                <a:ea typeface="楷体_GB2312" pitchFamily="49" charset="-122"/>
              </a:rPr>
              <a:t>使系统满足指标要求</a:t>
            </a:r>
            <a:r>
              <a:rPr lang="zh-CN" altLang="en-US" sz="2400" b="1">
                <a:solidFill>
                  <a:schemeClr val="bg2"/>
                </a:solidFill>
                <a:latin typeface="楷体_GB2312" pitchFamily="49" charset="-122"/>
                <a:ea typeface="楷体_GB2312" pitchFamily="49" charset="-122"/>
              </a:rPr>
              <a:t>。</a:t>
            </a:r>
          </a:p>
        </p:txBody>
      </p:sp>
      <p:pic>
        <p:nvPicPr>
          <p:cNvPr id="29758"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486025"/>
            <a:ext cx="54483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8" name="Rectangle 8"/>
          <p:cNvSpPr>
            <a:spLocks noChangeArrowheads="1"/>
          </p:cNvSpPr>
          <p:nvPr/>
        </p:nvSpPr>
        <p:spPr bwMode="auto">
          <a:xfrm>
            <a:off x="2771775" y="2846388"/>
            <a:ext cx="1439863" cy="1296987"/>
          </a:xfrm>
          <a:prstGeom prst="rect">
            <a:avLst/>
          </a:prstGeom>
          <a:solidFill>
            <a:srgbClr val="B2B2B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49" name="Rectangle 9"/>
          <p:cNvSpPr>
            <a:spLocks noChangeArrowheads="1"/>
          </p:cNvSpPr>
          <p:nvPr/>
        </p:nvSpPr>
        <p:spPr bwMode="auto">
          <a:xfrm>
            <a:off x="3995738" y="4070350"/>
            <a:ext cx="2520950" cy="504825"/>
          </a:xfrm>
          <a:prstGeom prst="rect">
            <a:avLst/>
          </a:prstGeom>
          <a:solidFill>
            <a:srgbClr val="B2B2B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50" name="Rectangle 10"/>
          <p:cNvSpPr>
            <a:spLocks noChangeArrowheads="1"/>
          </p:cNvSpPr>
          <p:nvPr/>
        </p:nvSpPr>
        <p:spPr bwMode="auto">
          <a:xfrm>
            <a:off x="4067175" y="2846388"/>
            <a:ext cx="1728788" cy="647700"/>
          </a:xfrm>
          <a:prstGeom prst="rect">
            <a:avLst/>
          </a:prstGeom>
          <a:solidFill>
            <a:srgbClr val="B2B2B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2" name="矩形 11"/>
          <p:cNvSpPr>
            <a:spLocks noChangeArrowheads="1"/>
          </p:cNvSpPr>
          <p:nvPr/>
        </p:nvSpPr>
        <p:spPr bwMode="auto">
          <a:xfrm>
            <a:off x="642938" y="1857375"/>
            <a:ext cx="3897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solidFill>
                  <a:srgbClr val="00007D"/>
                </a:solidFill>
                <a:latin typeface="楷体_GB2312" pitchFamily="49" charset="-122"/>
                <a:ea typeface="楷体_GB2312" pitchFamily="49" charset="-122"/>
              </a:rPr>
              <a:t>用户提出要求</a:t>
            </a:r>
            <a:r>
              <a:rPr lang="en-US" altLang="zh-CN" sz="2400" b="1">
                <a:solidFill>
                  <a:srgbClr val="00007D"/>
                </a:solidFill>
                <a:latin typeface="楷体_GB2312" pitchFamily="49" charset="-122"/>
                <a:ea typeface="楷体_GB2312" pitchFamily="49" charset="-122"/>
              </a:rPr>
              <a:t>——</a:t>
            </a:r>
            <a:r>
              <a:rPr lang="zh-CN" altLang="en-US" sz="2400" b="1">
                <a:solidFill>
                  <a:srgbClr val="00007D"/>
                </a:solidFill>
                <a:latin typeface="楷体_GB2312" pitchFamily="49" charset="-122"/>
                <a:ea typeface="楷体_GB2312" pitchFamily="49" charset="-122"/>
              </a:rPr>
              <a:t>性能指标</a:t>
            </a:r>
            <a:endParaRPr lang="zh-CN" altLang="en-US" sz="18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56"/>
                                        </p:tgtEl>
                                        <p:attrNameLst>
                                          <p:attrName>style.visibility</p:attrName>
                                        </p:attrNameLst>
                                      </p:cBhvr>
                                      <p:to>
                                        <p:strVal val="visible"/>
                                      </p:to>
                                    </p:set>
                                    <p:animEffect transition="in" filter="blinds(horizontal)">
                                      <p:cBhvr>
                                        <p:cTn id="7" dur="500"/>
                                        <p:tgtEl>
                                          <p:spTgt spid="29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97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48"/>
                                        </p:tgtEl>
                                        <p:attrNameLst>
                                          <p:attrName>style.visibility</p:attrName>
                                        </p:attrNameLst>
                                      </p:cBhvr>
                                      <p:to>
                                        <p:strVal val="visible"/>
                                      </p:to>
                                    </p:set>
                                  </p:childTnLst>
                                  <p:subTnLst>
                                    <p:set>
                                      <p:cBhvr override="childStyle">
                                        <p:cTn dur="1" fill="hold" display="0" masterRel="nextClick" afterEffect="1"/>
                                        <p:tgtEl>
                                          <p:spTgt spid="61448"/>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61450"/>
                                        </p:tgtEl>
                                        <p:attrNameLst>
                                          <p:attrName>style.visibility</p:attrName>
                                        </p:attrNameLst>
                                      </p:cBhvr>
                                      <p:to>
                                        <p:strVal val="visible"/>
                                      </p:to>
                                    </p:set>
                                  </p:childTnLst>
                                  <p:subTnLst>
                                    <p:set>
                                      <p:cBhvr override="childStyle">
                                        <p:cTn dur="1" fill="hold" display="0" masterRel="nextClick" afterEffect="1"/>
                                        <p:tgtEl>
                                          <p:spTgt spid="61450"/>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61449"/>
                                        </p:tgtEl>
                                        <p:attrNameLst>
                                          <p:attrName>style.visibility</p:attrName>
                                        </p:attrNameLst>
                                      </p:cBhvr>
                                      <p:to>
                                        <p:strVal val="visible"/>
                                      </p:to>
                                    </p:set>
                                  </p:childTnLst>
                                  <p:subTnLst>
                                    <p:set>
                                      <p:cBhvr override="childStyle">
                                        <p:cTn dur="1" fill="hold" display="0" masterRel="nextClick" afterEffect="1"/>
                                        <p:tgtEl>
                                          <p:spTgt spid="6144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757"/>
                                        </p:tgtEl>
                                        <p:attrNameLst>
                                          <p:attrName>style.visibility</p:attrName>
                                        </p:attrNameLst>
                                      </p:cBhvr>
                                      <p:to>
                                        <p:strVal val="visible"/>
                                      </p:to>
                                    </p:set>
                                    <p:animEffect transition="in" filter="blinds(horizontal)">
                                      <p:cBhvr>
                                        <p:cTn id="27" dur="500"/>
                                        <p:tgtEl>
                                          <p:spTgt spid="29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56" grpId="0"/>
      <p:bldP spid="29757" grpId="0"/>
      <p:bldP spid="61448" grpId="0" animBg="1"/>
      <p:bldP spid="61449" grpId="0" animBg="1"/>
      <p:bldP spid="61450"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91"/>
          <p:cNvSpPr>
            <a:spLocks noChangeArrowheads="1"/>
          </p:cNvSpPr>
          <p:nvPr/>
        </p:nvSpPr>
        <p:spPr bwMode="auto">
          <a:xfrm>
            <a:off x="395288" y="404813"/>
            <a:ext cx="6481762" cy="641350"/>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6.1  </a:t>
            </a:r>
            <a:r>
              <a:rPr lang="zh-CN" altLang="en-US" sz="3600" b="1">
                <a:solidFill>
                  <a:schemeClr val="bg2"/>
                </a:solidFill>
                <a:latin typeface="Times New Roman" panose="02020603050405020304" pitchFamily="18" charset="0"/>
                <a:ea typeface="楷体_GB2312" pitchFamily="49" charset="-122"/>
              </a:rPr>
              <a:t>设计与校正的基本概念</a:t>
            </a:r>
          </a:p>
        </p:txBody>
      </p:sp>
      <p:pic>
        <p:nvPicPr>
          <p:cNvPr id="11271" name="Picture 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125538"/>
            <a:ext cx="7237412"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453" name="Rectangle 93"/>
          <p:cNvSpPr>
            <a:spLocks noChangeArrowheads="1"/>
          </p:cNvSpPr>
          <p:nvPr/>
        </p:nvSpPr>
        <p:spPr bwMode="auto">
          <a:xfrm>
            <a:off x="19050" y="2276475"/>
            <a:ext cx="91440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kumimoji="1" lang="zh-CN" altLang="en-US" sz="2400" b="1">
                <a:solidFill>
                  <a:schemeClr val="bg2"/>
                </a:solidFill>
                <a:latin typeface="楷体_GB2312" pitchFamily="49" charset="-122"/>
                <a:ea typeface="楷体_GB2312" pitchFamily="49" charset="-122"/>
              </a:rPr>
              <a:t>能使系统的控制性能满足控制要求而有目的地增添的元件称为控制系统的</a:t>
            </a:r>
            <a:r>
              <a:rPr kumimoji="1" lang="zh-CN" altLang="en-US" sz="2400" b="1">
                <a:solidFill>
                  <a:srgbClr val="FF0000"/>
                </a:solidFill>
                <a:latin typeface="楷体_GB2312" pitchFamily="49" charset="-122"/>
                <a:ea typeface="楷体_GB2312" pitchFamily="49" charset="-122"/>
              </a:rPr>
              <a:t>校正元件</a:t>
            </a:r>
            <a:r>
              <a:rPr kumimoji="1" lang="zh-CN" altLang="en-US" sz="2400" b="1">
                <a:solidFill>
                  <a:schemeClr val="bg2"/>
                </a:solidFill>
                <a:latin typeface="楷体_GB2312" pitchFamily="49" charset="-122"/>
                <a:ea typeface="楷体_GB2312" pitchFamily="49" charset="-122"/>
              </a:rPr>
              <a:t>或称</a:t>
            </a:r>
            <a:r>
              <a:rPr kumimoji="1" lang="zh-CN" altLang="en-US" sz="2400" b="1">
                <a:solidFill>
                  <a:srgbClr val="FF0000"/>
                </a:solidFill>
                <a:latin typeface="楷体_GB2312" pitchFamily="49" charset="-122"/>
                <a:ea typeface="楷体_GB2312" pitchFamily="49" charset="-122"/>
              </a:rPr>
              <a:t>校正装置</a:t>
            </a:r>
            <a:r>
              <a:rPr kumimoji="1" lang="zh-CN" altLang="en-US" sz="2400" b="1">
                <a:solidFill>
                  <a:schemeClr val="bg2"/>
                </a:solidFill>
                <a:latin typeface="楷体_GB2312" pitchFamily="49" charset="-122"/>
                <a:ea typeface="楷体_GB2312" pitchFamily="49" charset="-122"/>
              </a:rPr>
              <a:t>。</a:t>
            </a:r>
          </a:p>
        </p:txBody>
      </p:sp>
      <p:pic>
        <p:nvPicPr>
          <p:cNvPr id="6964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238" y="3390900"/>
            <a:ext cx="5449887"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5"/>
          <p:cNvSpPr>
            <a:spLocks noChangeArrowheads="1"/>
          </p:cNvSpPr>
          <p:nvPr/>
        </p:nvSpPr>
        <p:spPr bwMode="auto">
          <a:xfrm>
            <a:off x="179388" y="3933825"/>
            <a:ext cx="3241675"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400" b="1">
                <a:solidFill>
                  <a:srgbClr val="FF0000"/>
                </a:solidFill>
                <a:latin typeface="楷体_GB2312" pitchFamily="49" charset="-122"/>
                <a:ea typeface="楷体_GB2312" pitchFamily="49" charset="-122"/>
              </a:rPr>
              <a:t>校正的实质：</a:t>
            </a:r>
            <a:r>
              <a:rPr lang="zh-CN" altLang="en-US" sz="2400" b="1">
                <a:solidFill>
                  <a:schemeClr val="bg2"/>
                </a:solidFill>
                <a:latin typeface="楷体_GB2312" pitchFamily="49" charset="-122"/>
                <a:ea typeface="楷体_GB2312" pitchFamily="49" charset="-122"/>
              </a:rPr>
              <a:t>是改变闭环系统的零极点的分布，从而达到改善系统性能指标的目的。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453">
                                            <p:txEl>
                                              <p:pRg st="0" end="0"/>
                                            </p:txEl>
                                          </p:spTgt>
                                        </p:tgtEl>
                                        <p:attrNameLst>
                                          <p:attrName>style.visibility</p:attrName>
                                        </p:attrNameLst>
                                      </p:cBhvr>
                                      <p:to>
                                        <p:strVal val="visible"/>
                                      </p:to>
                                    </p:set>
                                    <p:animEffect transition="in" filter="blinds(horizontal)">
                                      <p:cBhvr>
                                        <p:cTn id="7" dur="500"/>
                                        <p:tgtEl>
                                          <p:spTgt spid="2714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69641"/>
                                        </p:tgtEl>
                                        <p:attrNameLst>
                                          <p:attrName>style.visibility</p:attrName>
                                        </p:attrNameLst>
                                      </p:cBhvr>
                                      <p:to>
                                        <p:strVal val="visible"/>
                                      </p:to>
                                    </p:set>
                                    <p:animEffect transition="in" filter="circle(in)">
                                      <p:cBhvr>
                                        <p:cTn id="12" dur="2000"/>
                                        <p:tgtEl>
                                          <p:spTgt spid="696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453" grpId="0"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5"/>
          <p:cNvSpPr>
            <a:spLocks noChangeArrowheads="1"/>
          </p:cNvSpPr>
          <p:nvPr/>
        </p:nvSpPr>
        <p:spPr bwMode="auto">
          <a:xfrm>
            <a:off x="592671" y="1196752"/>
            <a:ext cx="81216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lang="zh-CN" altLang="en-US" sz="2400" b="1" dirty="0">
                <a:solidFill>
                  <a:schemeClr val="bg2"/>
                </a:solidFill>
                <a:latin typeface="楷体_GB2312" pitchFamily="49" charset="-122"/>
                <a:ea typeface="楷体_GB2312" pitchFamily="49" charset="-122"/>
              </a:rPr>
              <a:t>设计与校正的方法应根据特定的性能指标来确定。</a:t>
            </a:r>
          </a:p>
          <a:p>
            <a:pPr eaLnBrk="1" hangingPunct="1">
              <a:lnSpc>
                <a:spcPct val="150000"/>
              </a:lnSpc>
              <a:spcBef>
                <a:spcPct val="0"/>
              </a:spcBef>
              <a:buFont typeface="Wingdings" panose="05000000000000000000" pitchFamily="2" charset="2"/>
              <a:buNone/>
            </a:pPr>
            <a:r>
              <a:rPr lang="zh-CN" altLang="en-US" sz="2400" b="1" dirty="0">
                <a:solidFill>
                  <a:schemeClr val="bg2"/>
                </a:solidFill>
                <a:latin typeface="楷体_GB2312" pitchFamily="49" charset="-122"/>
                <a:ea typeface="楷体_GB2312" pitchFamily="49" charset="-122"/>
              </a:rPr>
              <a:t>性能指标以稳态误差</a:t>
            </a:r>
            <a:r>
              <a:rPr lang="en-US" altLang="zh-CN" sz="2400" b="1" dirty="0" err="1">
                <a:solidFill>
                  <a:schemeClr val="bg2"/>
                </a:solidFill>
                <a:latin typeface="Times New Roman" panose="02020603050405020304" pitchFamily="18" charset="0"/>
                <a:ea typeface="楷体_GB2312" pitchFamily="49" charset="-122"/>
              </a:rPr>
              <a:t>e</a:t>
            </a:r>
            <a:r>
              <a:rPr lang="en-US" altLang="zh-CN" sz="2400" b="1" baseline="-25000" dirty="0" err="1">
                <a:solidFill>
                  <a:schemeClr val="bg2"/>
                </a:solidFill>
                <a:latin typeface="Times New Roman" panose="02020603050405020304" pitchFamily="18" charset="0"/>
                <a:ea typeface="楷体_GB2312" pitchFamily="49" charset="-122"/>
              </a:rPr>
              <a:t>ss</a:t>
            </a:r>
            <a:r>
              <a:rPr lang="zh-CN" altLang="en-US" sz="2400" b="1" dirty="0">
                <a:solidFill>
                  <a:schemeClr val="bg2"/>
                </a:solidFill>
                <a:latin typeface="楷体_GB2312" pitchFamily="49" charset="-122"/>
                <a:ea typeface="楷体_GB2312" pitchFamily="49" charset="-122"/>
              </a:rPr>
              <a:t>、峰值时间</a:t>
            </a:r>
            <a:r>
              <a:rPr lang="en-US" altLang="zh-CN" sz="2400" b="1" dirty="0" err="1">
                <a:solidFill>
                  <a:schemeClr val="bg2"/>
                </a:solidFill>
                <a:latin typeface="Times New Roman" panose="02020603050405020304" pitchFamily="18" charset="0"/>
                <a:ea typeface="楷体_GB2312" pitchFamily="49" charset="-122"/>
              </a:rPr>
              <a:t>t</a:t>
            </a:r>
            <a:r>
              <a:rPr lang="en-US" altLang="zh-CN" sz="2400" b="1" baseline="-25000" dirty="0" err="1">
                <a:solidFill>
                  <a:schemeClr val="bg2"/>
                </a:solidFill>
                <a:latin typeface="Times New Roman" panose="02020603050405020304" pitchFamily="18" charset="0"/>
                <a:ea typeface="楷体_GB2312" pitchFamily="49" charset="-122"/>
              </a:rPr>
              <a:t>p</a:t>
            </a:r>
            <a:r>
              <a:rPr lang="zh-CN" altLang="en-US" sz="2400" b="1" dirty="0">
                <a:solidFill>
                  <a:schemeClr val="bg2"/>
                </a:solidFill>
                <a:latin typeface="楷体_GB2312" pitchFamily="49" charset="-122"/>
                <a:ea typeface="楷体_GB2312" pitchFamily="49" charset="-122"/>
              </a:rPr>
              <a:t>、最大超调量</a:t>
            </a:r>
            <a:r>
              <a:rPr lang="en-US" altLang="zh-CN" sz="2400" b="1" dirty="0" err="1">
                <a:solidFill>
                  <a:schemeClr val="bg2"/>
                </a:solidFill>
                <a:latin typeface="Symbol" panose="05050102010706020507" pitchFamily="18" charset="2"/>
                <a:ea typeface="MingLiU" pitchFamily="49" charset="-120"/>
              </a:rPr>
              <a:t>s</a:t>
            </a:r>
            <a:r>
              <a:rPr lang="en-US" altLang="zh-CN" sz="2400" b="1" baseline="-25000" dirty="0" err="1">
                <a:solidFill>
                  <a:schemeClr val="bg2"/>
                </a:solidFill>
                <a:latin typeface="Times New Roman" panose="02020603050405020304" pitchFamily="18" charset="0"/>
                <a:ea typeface="楷体_GB2312" pitchFamily="49" charset="-122"/>
              </a:rPr>
              <a:t>p</a:t>
            </a:r>
            <a:r>
              <a:rPr lang="zh-CN" altLang="en-US" sz="2400" b="1" dirty="0">
                <a:solidFill>
                  <a:schemeClr val="bg2"/>
                </a:solidFill>
                <a:latin typeface="楷体_GB2312" pitchFamily="49" charset="-122"/>
                <a:ea typeface="楷体_GB2312" pitchFamily="49" charset="-122"/>
              </a:rPr>
              <a:t>和过渡过程时间</a:t>
            </a:r>
            <a:r>
              <a:rPr lang="en-US" altLang="zh-CN" sz="2400" b="1" dirty="0" err="1">
                <a:solidFill>
                  <a:schemeClr val="bg2"/>
                </a:solidFill>
                <a:latin typeface="Times New Roman" panose="02020603050405020304" pitchFamily="18" charset="0"/>
                <a:ea typeface="楷体_GB2312" pitchFamily="49" charset="-122"/>
              </a:rPr>
              <a:t>t</a:t>
            </a:r>
            <a:r>
              <a:rPr lang="en-US" altLang="zh-CN" sz="2400" b="1" baseline="-25000" dirty="0" err="1">
                <a:solidFill>
                  <a:schemeClr val="bg2"/>
                </a:solidFill>
                <a:latin typeface="Times New Roman" panose="02020603050405020304" pitchFamily="18" charset="0"/>
                <a:ea typeface="楷体_GB2312" pitchFamily="49" charset="-122"/>
              </a:rPr>
              <a:t>s</a:t>
            </a:r>
            <a:r>
              <a:rPr lang="zh-CN" altLang="en-US" sz="2400" b="1" dirty="0">
                <a:solidFill>
                  <a:schemeClr val="bg2"/>
                </a:solidFill>
                <a:latin typeface="楷体_GB2312" pitchFamily="49" charset="-122"/>
                <a:ea typeface="楷体_GB2312" pitchFamily="49" charset="-122"/>
              </a:rPr>
              <a:t>等时域性能指标给出时，可采用时域法校正；</a:t>
            </a:r>
            <a:endParaRPr lang="en-US" altLang="zh-CN" sz="2400" b="1" dirty="0">
              <a:solidFill>
                <a:schemeClr val="bg2"/>
              </a:solidFill>
              <a:latin typeface="楷体_GB2312" pitchFamily="49" charset="-122"/>
              <a:ea typeface="楷体_GB2312" pitchFamily="49" charset="-122"/>
            </a:endParaRPr>
          </a:p>
          <a:p>
            <a:pPr eaLnBrk="1" hangingPunct="1">
              <a:lnSpc>
                <a:spcPct val="150000"/>
              </a:lnSpc>
              <a:spcBef>
                <a:spcPct val="0"/>
              </a:spcBef>
              <a:buFont typeface="Wingdings" panose="05000000000000000000" pitchFamily="2" charset="2"/>
              <a:buNone/>
            </a:pPr>
            <a:r>
              <a:rPr lang="zh-CN" altLang="en-US" sz="2400" b="1" dirty="0">
                <a:solidFill>
                  <a:schemeClr val="bg2"/>
                </a:solidFill>
                <a:latin typeface="楷体_GB2312" pitchFamily="49" charset="-122"/>
                <a:ea typeface="楷体_GB2312" pitchFamily="49" charset="-122"/>
              </a:rPr>
              <a:t>性能指标是以相角裕度</a:t>
            </a:r>
            <a:r>
              <a:rPr lang="en-US" altLang="zh-CN" sz="2400" b="1" dirty="0">
                <a:solidFill>
                  <a:schemeClr val="bg2"/>
                </a:solidFill>
                <a:latin typeface="Symbol" panose="05050102010706020507" pitchFamily="18" charset="2"/>
                <a:ea typeface="楷体_GB2312" pitchFamily="49" charset="-122"/>
              </a:rPr>
              <a:t>g</a:t>
            </a:r>
            <a:r>
              <a:rPr lang="zh-CN" altLang="en-US" sz="2400" b="1" dirty="0">
                <a:solidFill>
                  <a:schemeClr val="bg2"/>
                </a:solidFill>
                <a:latin typeface="Symbol" panose="05050102010706020507" pitchFamily="18" charset="2"/>
                <a:ea typeface="楷体_GB2312" pitchFamily="49" charset="-122"/>
              </a:rPr>
              <a:t>、</a:t>
            </a:r>
            <a:r>
              <a:rPr lang="zh-CN" altLang="en-US" sz="2400" b="1" dirty="0">
                <a:solidFill>
                  <a:schemeClr val="bg2"/>
                </a:solidFill>
                <a:latin typeface="楷体_GB2312" pitchFamily="49" charset="-122"/>
                <a:ea typeface="楷体_GB2312" pitchFamily="49" charset="-122"/>
              </a:rPr>
              <a:t>幅值裕度</a:t>
            </a:r>
            <a:r>
              <a:rPr lang="en-US" altLang="zh-CN" sz="2400" b="1" dirty="0">
                <a:solidFill>
                  <a:schemeClr val="bg2"/>
                </a:solidFill>
                <a:latin typeface="Times New Roman" panose="02020603050405020304" pitchFamily="18" charset="0"/>
                <a:ea typeface="楷体_GB2312" pitchFamily="49" charset="-122"/>
              </a:rPr>
              <a:t>K</a:t>
            </a:r>
            <a:r>
              <a:rPr lang="en-US" altLang="zh-CN" sz="2400" b="1" baseline="-25000" dirty="0">
                <a:solidFill>
                  <a:schemeClr val="bg2"/>
                </a:solidFill>
                <a:latin typeface="Times New Roman" panose="02020603050405020304" pitchFamily="18" charset="0"/>
                <a:ea typeface="楷体_GB2312" pitchFamily="49" charset="-122"/>
              </a:rPr>
              <a:t>g</a:t>
            </a:r>
            <a:r>
              <a:rPr lang="zh-CN" altLang="en-US" sz="2400" b="1" dirty="0">
                <a:solidFill>
                  <a:schemeClr val="bg2"/>
                </a:solidFill>
                <a:latin typeface="楷体_GB2312" pitchFamily="49" charset="-122"/>
                <a:ea typeface="楷体_GB2312" pitchFamily="49" charset="-122"/>
              </a:rPr>
              <a:t>、相对谐振峰值</a:t>
            </a:r>
            <a:r>
              <a:rPr lang="en-US" altLang="zh-CN" sz="2400" b="1" dirty="0" err="1">
                <a:solidFill>
                  <a:schemeClr val="bg2"/>
                </a:solidFill>
                <a:latin typeface="Times New Roman" panose="02020603050405020304" pitchFamily="18" charset="0"/>
                <a:ea typeface="楷体_GB2312" pitchFamily="49" charset="-122"/>
              </a:rPr>
              <a:t>M</a:t>
            </a:r>
            <a:r>
              <a:rPr lang="en-US" altLang="zh-CN" sz="2400" b="1" baseline="-25000" dirty="0" err="1">
                <a:solidFill>
                  <a:schemeClr val="bg2"/>
                </a:solidFill>
                <a:latin typeface="Times New Roman" panose="02020603050405020304" pitchFamily="18" charset="0"/>
                <a:ea typeface="楷体_GB2312" pitchFamily="49" charset="-122"/>
              </a:rPr>
              <a:t>r</a:t>
            </a:r>
            <a:r>
              <a:rPr lang="zh-CN" altLang="en-US" sz="2400" b="1" dirty="0">
                <a:solidFill>
                  <a:schemeClr val="bg2"/>
                </a:solidFill>
                <a:latin typeface="楷体_GB2312" pitchFamily="49" charset="-122"/>
                <a:ea typeface="楷体_GB2312" pitchFamily="49" charset="-122"/>
              </a:rPr>
              <a:t>、谐振频率</a:t>
            </a:r>
            <a:r>
              <a:rPr lang="en-US" altLang="zh-CN" sz="2400" b="1" dirty="0" err="1">
                <a:solidFill>
                  <a:schemeClr val="bg2"/>
                </a:solidFill>
                <a:latin typeface="Symbol" panose="05050102010706020507" pitchFamily="18" charset="2"/>
                <a:ea typeface="楷体_GB2312" pitchFamily="49" charset="-122"/>
              </a:rPr>
              <a:t>w</a:t>
            </a:r>
            <a:r>
              <a:rPr lang="en-US" altLang="zh-CN" sz="2400" b="1" baseline="-25000" dirty="0" err="1">
                <a:solidFill>
                  <a:schemeClr val="bg2"/>
                </a:solidFill>
                <a:latin typeface="Times New Roman" panose="02020603050405020304" pitchFamily="18" charset="0"/>
                <a:ea typeface="楷体_GB2312" pitchFamily="49" charset="-122"/>
              </a:rPr>
              <a:t>r</a:t>
            </a:r>
            <a:r>
              <a:rPr lang="zh-CN" altLang="en-US" sz="2400" b="1" dirty="0">
                <a:solidFill>
                  <a:schemeClr val="bg2"/>
                </a:solidFill>
                <a:latin typeface="楷体_GB2312" pitchFamily="49" charset="-122"/>
                <a:ea typeface="楷体_GB2312" pitchFamily="49" charset="-122"/>
              </a:rPr>
              <a:t>和系统带宽</a:t>
            </a:r>
            <a:r>
              <a:rPr lang="en-US" altLang="zh-CN" sz="2400" b="1" dirty="0" err="1">
                <a:solidFill>
                  <a:schemeClr val="bg2"/>
                </a:solidFill>
                <a:latin typeface="Symbol" panose="05050102010706020507" pitchFamily="18" charset="2"/>
                <a:ea typeface="楷体_GB2312" pitchFamily="49" charset="-122"/>
              </a:rPr>
              <a:t>w</a:t>
            </a:r>
            <a:r>
              <a:rPr lang="en-US" altLang="zh-CN" sz="2400" b="1" baseline="-25000" dirty="0" err="1">
                <a:solidFill>
                  <a:schemeClr val="bg2"/>
                </a:solidFill>
                <a:latin typeface="Times New Roman" panose="02020603050405020304" pitchFamily="18" charset="0"/>
                <a:ea typeface="楷体_GB2312" pitchFamily="49" charset="-122"/>
              </a:rPr>
              <a:t>b</a:t>
            </a:r>
            <a:r>
              <a:rPr lang="zh-CN" altLang="en-US" sz="2400" b="1" dirty="0">
                <a:solidFill>
                  <a:schemeClr val="bg2"/>
                </a:solidFill>
                <a:latin typeface="楷体_GB2312" pitchFamily="49" charset="-122"/>
                <a:ea typeface="楷体_GB2312" pitchFamily="49" charset="-122"/>
              </a:rPr>
              <a:t>等频域性能指标给出时</a:t>
            </a:r>
            <a:r>
              <a:rPr lang="en-US" altLang="zh-CN" sz="2400" b="1" dirty="0">
                <a:solidFill>
                  <a:schemeClr val="bg2"/>
                </a:solidFill>
                <a:latin typeface="楷体_GB2312" pitchFamily="49" charset="-122"/>
                <a:ea typeface="楷体_GB2312" pitchFamily="49" charset="-122"/>
              </a:rPr>
              <a:t>,</a:t>
            </a:r>
            <a:r>
              <a:rPr lang="zh-CN" altLang="en-US" sz="2400" b="1" dirty="0">
                <a:solidFill>
                  <a:schemeClr val="bg2"/>
                </a:solidFill>
                <a:latin typeface="楷体_GB2312" pitchFamily="49" charset="-122"/>
                <a:ea typeface="楷体_GB2312" pitchFamily="49" charset="-122"/>
              </a:rPr>
              <a:t>应用频率特性法进行综合与校正更合适。工程技术界多采用频系法。</a:t>
            </a:r>
          </a:p>
        </p:txBody>
      </p:sp>
      <p:sp>
        <p:nvSpPr>
          <p:cNvPr id="4" name="Rectangle 25">
            <a:extLst>
              <a:ext uri="{FF2B5EF4-FFF2-40B4-BE49-F238E27FC236}">
                <a16:creationId xmlns:a16="http://schemas.microsoft.com/office/drawing/2014/main" id="{2954B8D7-8161-4BE6-BE0B-C2EB82FD3289}"/>
              </a:ext>
            </a:extLst>
          </p:cNvPr>
          <p:cNvSpPr>
            <a:spLocks noChangeArrowheads="1"/>
          </p:cNvSpPr>
          <p:nvPr/>
        </p:nvSpPr>
        <p:spPr bwMode="auto">
          <a:xfrm>
            <a:off x="592671" y="4869160"/>
            <a:ext cx="812165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lang="zh-CN" altLang="en-US" sz="2400" b="1" dirty="0">
                <a:solidFill>
                  <a:schemeClr val="bg2"/>
                </a:solidFill>
                <a:latin typeface="楷体_GB2312" pitchFamily="49" charset="-122"/>
                <a:ea typeface="楷体_GB2312" pitchFamily="49" charset="-122"/>
              </a:rPr>
              <a:t>两种性能指标的互换。（二阶系统、高阶系统）</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linds(horizontal)">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50"/>
          <p:cNvSpPr>
            <a:spLocks noChangeArrowheads="1"/>
          </p:cNvSpPr>
          <p:nvPr/>
        </p:nvSpPr>
        <p:spPr bwMode="auto">
          <a:xfrm>
            <a:off x="395288" y="404813"/>
            <a:ext cx="6481762" cy="641350"/>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6.1  </a:t>
            </a:r>
            <a:r>
              <a:rPr lang="zh-CN" altLang="en-US" sz="3600" b="1">
                <a:solidFill>
                  <a:schemeClr val="bg2"/>
                </a:solidFill>
                <a:latin typeface="Times New Roman" panose="02020603050405020304" pitchFamily="18" charset="0"/>
                <a:ea typeface="楷体_GB2312" pitchFamily="49" charset="-122"/>
              </a:rPr>
              <a:t>设计与校正的基本概念</a:t>
            </a:r>
          </a:p>
        </p:txBody>
      </p:sp>
      <p:sp>
        <p:nvSpPr>
          <p:cNvPr id="278579" name="Rectangle 51"/>
          <p:cNvSpPr>
            <a:spLocks noChangeArrowheads="1"/>
          </p:cNvSpPr>
          <p:nvPr/>
        </p:nvSpPr>
        <p:spPr bwMode="auto">
          <a:xfrm>
            <a:off x="323850" y="1047750"/>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bg2"/>
                </a:solidFill>
                <a:ea typeface="楷体_GB2312" pitchFamily="49" charset="-122"/>
              </a:rPr>
              <a:t>2</a:t>
            </a:r>
            <a:r>
              <a:rPr lang="zh-CN" altLang="en-US" sz="2400" b="1">
                <a:solidFill>
                  <a:schemeClr val="bg2"/>
                </a:solidFill>
                <a:ea typeface="楷体_GB2312" pitchFamily="49" charset="-122"/>
              </a:rPr>
              <a:t>、校正装置的连接方式</a:t>
            </a:r>
          </a:p>
        </p:txBody>
      </p:sp>
      <p:sp>
        <p:nvSpPr>
          <p:cNvPr id="278580" name="Rectangle 52"/>
          <p:cNvSpPr>
            <a:spLocks noChangeArrowheads="1"/>
          </p:cNvSpPr>
          <p:nvPr/>
        </p:nvSpPr>
        <p:spPr bwMode="auto">
          <a:xfrm>
            <a:off x="611188" y="3789363"/>
            <a:ext cx="7127875"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G(s) :  </a:t>
            </a:r>
            <a:r>
              <a:rPr lang="zh-CN" altLang="en-US" sz="2400" b="1">
                <a:solidFill>
                  <a:schemeClr val="bg2"/>
                </a:solidFill>
                <a:latin typeface="Times New Roman" panose="02020603050405020304" pitchFamily="18" charset="0"/>
                <a:ea typeface="楷体_GB2312" pitchFamily="49" charset="-122"/>
              </a:rPr>
              <a:t>原系统前向通道的传递函数</a:t>
            </a:r>
          </a:p>
          <a:p>
            <a:pPr eaLnBrk="1" hangingPunct="1">
              <a:lnSpc>
                <a:spcPct val="15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sym typeface="Wingdings" panose="05000000000000000000" pitchFamily="2" charset="2"/>
              </a:rPr>
              <a:t>H(s) :  </a:t>
            </a:r>
            <a:r>
              <a:rPr lang="zh-CN" altLang="en-US" sz="2400" b="1">
                <a:solidFill>
                  <a:schemeClr val="bg2"/>
                </a:solidFill>
                <a:latin typeface="Times New Roman" panose="02020603050405020304" pitchFamily="18" charset="0"/>
                <a:ea typeface="楷体_GB2312" pitchFamily="49" charset="-122"/>
              </a:rPr>
              <a:t>原系统反馈通道的传递函数</a:t>
            </a:r>
          </a:p>
          <a:p>
            <a:pPr eaLnBrk="1" hangingPunct="1">
              <a:lnSpc>
                <a:spcPct val="150000"/>
              </a:lnSpc>
              <a:spcBef>
                <a:spcPct val="0"/>
              </a:spcBef>
              <a:buClrTx/>
              <a:buSzTx/>
              <a:buFontTx/>
              <a:buNone/>
            </a:pPr>
            <a:r>
              <a:rPr lang="en-US" altLang="zh-CN" sz="2400" b="1">
                <a:solidFill>
                  <a:schemeClr val="bg2"/>
                </a:solidFill>
                <a:latin typeface="Times New Roman" panose="02020603050405020304" pitchFamily="18" charset="0"/>
                <a:ea typeface="楷体_GB2312" pitchFamily="49" charset="-122"/>
              </a:rPr>
              <a:t>G</a:t>
            </a:r>
            <a:r>
              <a:rPr lang="en-US" altLang="zh-CN" sz="2400" b="1" baseline="-25000">
                <a:solidFill>
                  <a:schemeClr val="bg2"/>
                </a:solidFill>
                <a:latin typeface="Times New Roman" panose="02020603050405020304" pitchFamily="18" charset="0"/>
                <a:ea typeface="楷体_GB2312" pitchFamily="49" charset="-122"/>
              </a:rPr>
              <a:t>c</a:t>
            </a:r>
            <a:r>
              <a:rPr lang="en-US" altLang="zh-CN" sz="2400" b="1">
                <a:solidFill>
                  <a:schemeClr val="bg2"/>
                </a:solidFill>
                <a:latin typeface="Times New Roman" panose="02020603050405020304" pitchFamily="18" charset="0"/>
                <a:ea typeface="楷体_GB2312" pitchFamily="49" charset="-122"/>
              </a:rPr>
              <a:t>(s):  </a:t>
            </a:r>
            <a:r>
              <a:rPr lang="zh-CN" altLang="en-US" sz="2400" b="1">
                <a:solidFill>
                  <a:schemeClr val="bg2"/>
                </a:solidFill>
                <a:latin typeface="Times New Roman" panose="02020603050405020304" pitchFamily="18" charset="0"/>
                <a:ea typeface="楷体_GB2312" pitchFamily="49" charset="-122"/>
              </a:rPr>
              <a:t>校正装置传递函数</a:t>
            </a:r>
          </a:p>
        </p:txBody>
      </p:sp>
      <p:sp>
        <p:nvSpPr>
          <p:cNvPr id="278582" name="Rectangle 54"/>
          <p:cNvSpPr>
            <a:spLocks noChangeArrowheads="1"/>
          </p:cNvSpPr>
          <p:nvPr/>
        </p:nvSpPr>
        <p:spPr bwMode="auto">
          <a:xfrm>
            <a:off x="1763713" y="1700213"/>
            <a:ext cx="31686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FF0000"/>
              </a:buClr>
              <a:buSzTx/>
              <a:buFont typeface="Wingdings" panose="05000000000000000000" pitchFamily="2" charset="2"/>
              <a:buChar char="u"/>
            </a:pPr>
            <a:r>
              <a:rPr lang="zh-CN" altLang="en-US" sz="2400" b="1" dirty="0">
                <a:solidFill>
                  <a:schemeClr val="bg2"/>
                </a:solidFill>
                <a:latin typeface="楷体_GB2312" pitchFamily="49" charset="-122"/>
                <a:ea typeface="楷体_GB2312" pitchFamily="49" charset="-122"/>
              </a:rPr>
              <a:t> 串联校正</a:t>
            </a:r>
          </a:p>
          <a:p>
            <a:pPr eaLnBrk="1" hangingPunct="1">
              <a:lnSpc>
                <a:spcPct val="150000"/>
              </a:lnSpc>
              <a:spcBef>
                <a:spcPct val="0"/>
              </a:spcBef>
              <a:buClr>
                <a:srgbClr val="FF0000"/>
              </a:buClr>
              <a:buSzTx/>
              <a:buFont typeface="Wingdings" panose="05000000000000000000" pitchFamily="2" charset="2"/>
              <a:buChar char="u"/>
            </a:pPr>
            <a:r>
              <a:rPr lang="zh-CN" altLang="en-US" sz="2400" b="1" dirty="0">
                <a:solidFill>
                  <a:schemeClr val="bg2"/>
                </a:solidFill>
                <a:latin typeface="楷体_GB2312" pitchFamily="49" charset="-122"/>
                <a:ea typeface="楷体_GB2312" pitchFamily="49" charset="-122"/>
              </a:rPr>
              <a:t> 反馈校正</a:t>
            </a:r>
          </a:p>
        </p:txBody>
      </p:sp>
      <p:pic>
        <p:nvPicPr>
          <p:cNvPr id="278583"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2276475"/>
            <a:ext cx="22764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579"/>
                                        </p:tgtEl>
                                        <p:attrNameLst>
                                          <p:attrName>style.visibility</p:attrName>
                                        </p:attrNameLst>
                                      </p:cBhvr>
                                      <p:to>
                                        <p:strVal val="visible"/>
                                      </p:to>
                                    </p:set>
                                    <p:animEffect transition="in" filter="blinds(horizontal)">
                                      <p:cBhvr>
                                        <p:cTn id="7" dur="500"/>
                                        <p:tgtEl>
                                          <p:spTgt spid="278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8582">
                                            <p:txEl>
                                              <p:pRg st="0" end="0"/>
                                            </p:txEl>
                                          </p:spTgt>
                                        </p:tgtEl>
                                        <p:attrNameLst>
                                          <p:attrName>style.visibility</p:attrName>
                                        </p:attrNameLst>
                                      </p:cBhvr>
                                      <p:to>
                                        <p:strVal val="visible"/>
                                      </p:to>
                                    </p:set>
                                    <p:animEffect transition="in" filter="blinds(horizontal)">
                                      <p:cBhvr>
                                        <p:cTn id="12" dur="500"/>
                                        <p:tgtEl>
                                          <p:spTgt spid="27858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8582">
                                            <p:txEl>
                                              <p:pRg st="1" end="1"/>
                                            </p:txEl>
                                          </p:spTgt>
                                        </p:tgtEl>
                                        <p:attrNameLst>
                                          <p:attrName>style.visibility</p:attrName>
                                        </p:attrNameLst>
                                      </p:cBhvr>
                                      <p:to>
                                        <p:strVal val="visible"/>
                                      </p:to>
                                    </p:set>
                                    <p:animEffect transition="in" filter="blinds(horizontal)">
                                      <p:cBhvr>
                                        <p:cTn id="17" dur="500"/>
                                        <p:tgtEl>
                                          <p:spTgt spid="27858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278583"/>
                                        </p:tgtEl>
                                        <p:attrNameLst>
                                          <p:attrName>style.visibility</p:attrName>
                                        </p:attrNameLst>
                                      </p:cBhvr>
                                      <p:to>
                                        <p:strVal val="visible"/>
                                      </p:to>
                                    </p:set>
                                    <p:animEffect transition="in" filter="diamond(in)">
                                      <p:cBhvr>
                                        <p:cTn id="22" dur="2000"/>
                                        <p:tgtEl>
                                          <p:spTgt spid="2785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8580">
                                            <p:txEl>
                                              <p:pRg st="0" end="0"/>
                                            </p:txEl>
                                          </p:spTgt>
                                        </p:tgtEl>
                                        <p:attrNameLst>
                                          <p:attrName>style.visibility</p:attrName>
                                        </p:attrNameLst>
                                      </p:cBhvr>
                                      <p:to>
                                        <p:strVal val="visible"/>
                                      </p:to>
                                    </p:set>
                                    <p:animEffect transition="in" filter="blinds(horizontal)">
                                      <p:cBhvr>
                                        <p:cTn id="27" dur="500"/>
                                        <p:tgtEl>
                                          <p:spTgt spid="27858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8580">
                                            <p:txEl>
                                              <p:pRg st="1" end="1"/>
                                            </p:txEl>
                                          </p:spTgt>
                                        </p:tgtEl>
                                        <p:attrNameLst>
                                          <p:attrName>style.visibility</p:attrName>
                                        </p:attrNameLst>
                                      </p:cBhvr>
                                      <p:to>
                                        <p:strVal val="visible"/>
                                      </p:to>
                                    </p:set>
                                    <p:animEffect transition="in" filter="blinds(horizontal)">
                                      <p:cBhvr>
                                        <p:cTn id="32" dur="500"/>
                                        <p:tgtEl>
                                          <p:spTgt spid="278580">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8580">
                                            <p:txEl>
                                              <p:pRg st="2" end="2"/>
                                            </p:txEl>
                                          </p:spTgt>
                                        </p:tgtEl>
                                        <p:attrNameLst>
                                          <p:attrName>style.visibility</p:attrName>
                                        </p:attrNameLst>
                                      </p:cBhvr>
                                      <p:to>
                                        <p:strVal val="visible"/>
                                      </p:to>
                                    </p:set>
                                    <p:animEffect transition="in" filter="blinds(horizontal)">
                                      <p:cBhvr>
                                        <p:cTn id="37" dur="500"/>
                                        <p:tgtEl>
                                          <p:spTgt spid="2785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79" grpId="0"/>
      <p:bldP spid="278580" grpId="0" build="p"/>
      <p:bldP spid="27858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33"/>
          <p:cNvSpPr>
            <a:spLocks noChangeArrowheads="1"/>
          </p:cNvSpPr>
          <p:nvPr/>
        </p:nvSpPr>
        <p:spPr bwMode="auto">
          <a:xfrm>
            <a:off x="395288" y="404813"/>
            <a:ext cx="6697662" cy="641350"/>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bg2"/>
                </a:solidFill>
                <a:latin typeface="Times New Roman" panose="02020603050405020304" pitchFamily="18" charset="0"/>
                <a:ea typeface="楷体_GB2312" pitchFamily="49" charset="-122"/>
              </a:rPr>
              <a:t>6.1  </a:t>
            </a:r>
            <a:r>
              <a:rPr lang="zh-CN" altLang="en-US" sz="3600" b="1">
                <a:solidFill>
                  <a:schemeClr val="bg2"/>
                </a:solidFill>
                <a:latin typeface="Times New Roman" panose="02020603050405020304" pitchFamily="18" charset="0"/>
                <a:ea typeface="楷体_GB2312" pitchFamily="49" charset="-122"/>
              </a:rPr>
              <a:t>设计与校正的基本概念</a:t>
            </a:r>
          </a:p>
        </p:txBody>
      </p:sp>
      <p:sp>
        <p:nvSpPr>
          <p:cNvPr id="257059" name="Rectangle 35"/>
          <p:cNvSpPr>
            <a:spLocks noChangeArrowheads="1"/>
          </p:cNvSpPr>
          <p:nvPr/>
        </p:nvSpPr>
        <p:spPr bwMode="auto">
          <a:xfrm>
            <a:off x="0" y="981075"/>
            <a:ext cx="82073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SzTx/>
              <a:buFontTx/>
              <a:buNone/>
            </a:pPr>
            <a:r>
              <a:rPr lang="en-US" altLang="zh-CN" sz="2400" b="1">
                <a:solidFill>
                  <a:schemeClr val="bg2"/>
                </a:solidFill>
                <a:latin typeface="楷体_GB2312" pitchFamily="49" charset="-122"/>
                <a:ea typeface="楷体_GB2312" pitchFamily="49" charset="-122"/>
              </a:rPr>
              <a:t>1)</a:t>
            </a:r>
            <a:r>
              <a:rPr lang="zh-CN" altLang="en-US" sz="2400" b="1">
                <a:solidFill>
                  <a:schemeClr val="bg2"/>
                </a:solidFill>
                <a:latin typeface="楷体_GB2312" pitchFamily="49" charset="-122"/>
                <a:ea typeface="楷体_GB2312" pitchFamily="49" charset="-122"/>
              </a:rPr>
              <a:t>串联校正</a:t>
            </a:r>
          </a:p>
          <a:p>
            <a:pPr eaLnBrk="1" hangingPunct="1">
              <a:lnSpc>
                <a:spcPct val="140000"/>
              </a:lnSpc>
              <a:spcBef>
                <a:spcPct val="0"/>
              </a:spcBef>
              <a:buClrTx/>
              <a:buSzTx/>
              <a:buFontTx/>
              <a:buNone/>
            </a:pPr>
            <a:r>
              <a:rPr lang="zh-CN" altLang="en-US" sz="2400" b="1">
                <a:solidFill>
                  <a:schemeClr val="bg2"/>
                </a:solidFill>
                <a:latin typeface="楷体_GB2312" pitchFamily="49" charset="-122"/>
                <a:ea typeface="楷体_GB2312" pitchFamily="49" charset="-122"/>
              </a:rPr>
              <a:t>串联校正装置一般接在系统的前向通道中。</a:t>
            </a:r>
          </a:p>
        </p:txBody>
      </p:sp>
      <p:pic>
        <p:nvPicPr>
          <p:cNvPr id="257060"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59038"/>
            <a:ext cx="36480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062" name="Rectangle 38"/>
          <p:cNvSpPr>
            <a:spLocks noChangeArrowheads="1"/>
          </p:cNvSpPr>
          <p:nvPr/>
        </p:nvSpPr>
        <p:spPr bwMode="auto">
          <a:xfrm>
            <a:off x="219075" y="4076700"/>
            <a:ext cx="88931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FF0000"/>
              </a:buClr>
              <a:buSzTx/>
              <a:buFont typeface="Wingdings" panose="05000000000000000000" pitchFamily="2" charset="2"/>
              <a:buChar char="Ø"/>
            </a:pPr>
            <a:r>
              <a:rPr lang="zh-CN" altLang="en-US" sz="2400" b="1">
                <a:solidFill>
                  <a:schemeClr val="bg2"/>
                </a:solidFill>
                <a:latin typeface="楷体_GB2312" pitchFamily="49" charset="-122"/>
                <a:ea typeface="楷体_GB2312" pitchFamily="49" charset="-122"/>
              </a:rPr>
              <a:t>从设计到具体实现都</a:t>
            </a:r>
            <a:r>
              <a:rPr lang="zh-CN" altLang="en-US" sz="2400" b="1">
                <a:solidFill>
                  <a:srgbClr val="FF0000"/>
                </a:solidFill>
                <a:latin typeface="楷体_GB2312" pitchFamily="49" charset="-122"/>
                <a:ea typeface="楷体_GB2312" pitchFamily="49" charset="-122"/>
              </a:rPr>
              <a:t>比较简单</a:t>
            </a:r>
            <a:r>
              <a:rPr lang="zh-CN" altLang="en-US" sz="2400" b="1">
                <a:solidFill>
                  <a:schemeClr val="bg2"/>
                </a:solidFill>
                <a:latin typeface="楷体_GB2312" pitchFamily="49" charset="-122"/>
                <a:ea typeface="楷体_GB2312" pitchFamily="49" charset="-122"/>
              </a:rPr>
              <a:t>，是校正中最常用的方案；</a:t>
            </a:r>
          </a:p>
          <a:p>
            <a:pPr eaLnBrk="1" hangingPunct="1">
              <a:lnSpc>
                <a:spcPct val="150000"/>
              </a:lnSpc>
              <a:spcBef>
                <a:spcPct val="0"/>
              </a:spcBef>
              <a:buClr>
                <a:srgbClr val="FF0000"/>
              </a:buClr>
              <a:buSzTx/>
              <a:buFont typeface="Wingdings" panose="05000000000000000000" pitchFamily="2" charset="2"/>
              <a:buChar char="Ø"/>
            </a:pPr>
            <a:r>
              <a:rPr lang="zh-CN" altLang="en-US" sz="2400" b="1">
                <a:solidFill>
                  <a:schemeClr val="bg2"/>
                </a:solidFill>
                <a:latin typeface="楷体_GB2312" pitchFamily="49" charset="-122"/>
                <a:ea typeface="楷体_GB2312" pitchFamily="49" charset="-122"/>
              </a:rPr>
              <a:t>串联校正问题主要是</a:t>
            </a:r>
            <a:r>
              <a:rPr lang="zh-CN" altLang="en-US" sz="2400" b="1">
                <a:solidFill>
                  <a:srgbClr val="FF0000"/>
                </a:solidFill>
                <a:latin typeface="楷体_GB2312" pitchFamily="49" charset="-122"/>
                <a:ea typeface="楷体_GB2312" pitchFamily="49" charset="-122"/>
              </a:rPr>
              <a:t>对参数比较敏感</a:t>
            </a:r>
            <a:r>
              <a:rPr lang="zh-CN" altLang="en-US" sz="2400" b="1">
                <a:solidFill>
                  <a:schemeClr val="bg2"/>
                </a:solidFill>
                <a:latin typeface="楷体_GB2312" pitchFamily="49" charset="-122"/>
                <a:ea typeface="楷体_GB2312" pitchFamily="49"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59"/>
                                        </p:tgtEl>
                                        <p:attrNameLst>
                                          <p:attrName>style.visibility</p:attrName>
                                        </p:attrNameLst>
                                      </p:cBhvr>
                                      <p:to>
                                        <p:strVal val="visible"/>
                                      </p:to>
                                    </p:set>
                                    <p:animEffect transition="in" filter="blinds(horizontal)">
                                      <p:cBhvr>
                                        <p:cTn id="7" dur="500"/>
                                        <p:tgtEl>
                                          <p:spTgt spid="257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57060"/>
                                        </p:tgtEl>
                                        <p:attrNameLst>
                                          <p:attrName>style.visibility</p:attrName>
                                        </p:attrNameLst>
                                      </p:cBhvr>
                                      <p:to>
                                        <p:strVal val="visible"/>
                                      </p:to>
                                    </p:set>
                                    <p:animEffect transition="in" filter="diamond(in)">
                                      <p:cBhvr>
                                        <p:cTn id="12" dur="2000"/>
                                        <p:tgtEl>
                                          <p:spTgt spid="257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7062">
                                            <p:txEl>
                                              <p:pRg st="0" end="0"/>
                                            </p:txEl>
                                          </p:spTgt>
                                        </p:tgtEl>
                                        <p:attrNameLst>
                                          <p:attrName>style.visibility</p:attrName>
                                        </p:attrNameLst>
                                      </p:cBhvr>
                                      <p:to>
                                        <p:strVal val="visible"/>
                                      </p:to>
                                    </p:set>
                                    <p:animEffect transition="in" filter="blinds(horizontal)">
                                      <p:cBhvr>
                                        <p:cTn id="17" dur="500"/>
                                        <p:tgtEl>
                                          <p:spTgt spid="25706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7062">
                                            <p:txEl>
                                              <p:pRg st="1" end="1"/>
                                            </p:txEl>
                                          </p:spTgt>
                                        </p:tgtEl>
                                        <p:attrNameLst>
                                          <p:attrName>style.visibility</p:attrName>
                                        </p:attrNameLst>
                                      </p:cBhvr>
                                      <p:to>
                                        <p:strVal val="visible"/>
                                      </p:to>
                                    </p:set>
                                    <p:animEffect transition="in" filter="blinds(horizontal)">
                                      <p:cBhvr>
                                        <p:cTn id="22" dur="500"/>
                                        <p:tgtEl>
                                          <p:spTgt spid="2570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59" grpId="0"/>
      <p:bldP spid="257062" grpId="0" build="p"/>
    </p:bldLst>
  </p:timing>
</p:sld>
</file>

<file path=ppt/theme/theme1.xml><?xml version="1.0" encoding="utf-8"?>
<a:theme xmlns:a="http://schemas.openxmlformats.org/drawingml/2006/main" name="万彬模板">
  <a:themeElements>
    <a:clrScheme name="万彬模板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万彬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万彬模板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万彬模板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万彬模板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万彬模板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万彬模板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万彬模板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万彬模板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万彬模板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万彬模板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万彬模板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万彬模板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万彬模板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2-6 气体分析</Template>
  <TotalTime>14787</TotalTime>
  <Words>937</Words>
  <Application>Microsoft Office PowerPoint</Application>
  <PresentationFormat>全屏显示(4:3)</PresentationFormat>
  <Paragraphs>100</Paragraphs>
  <Slides>22</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22</vt:i4>
      </vt:variant>
    </vt:vector>
  </HeadingPairs>
  <TitlesOfParts>
    <vt:vector size="35" baseType="lpstr">
      <vt:lpstr>MingLiU</vt:lpstr>
      <vt:lpstr>楷体_GB2312</vt:lpstr>
      <vt:lpstr>宋体</vt:lpstr>
      <vt:lpstr>Arial</vt:lpstr>
      <vt:lpstr>Arial Black</vt:lpstr>
      <vt:lpstr>Symbol</vt:lpstr>
      <vt:lpstr>Times New Roman</vt:lpstr>
      <vt:lpstr>Wingdings</vt:lpstr>
      <vt:lpstr>万彬模板</vt:lpstr>
      <vt:lpstr>MathType 7.0 Equation</vt:lpstr>
      <vt:lpstr>位图图像</vt:lpstr>
      <vt:lpstr>公式</vt:lpstr>
      <vt:lpstr>画笔图片</vt:lpstr>
      <vt:lpstr>6 控制系统设计与校正</vt:lpstr>
      <vt:lpstr>PowerPoint 演示文稿</vt:lpstr>
      <vt:lpstr>PowerPoint 演示文稿</vt:lpstr>
      <vt:lpstr>PowerPoint 演示文稿</vt:lpstr>
      <vt:lpstr>6.1  设计与校正的基本概念</vt:lpstr>
      <vt:lpstr>PowerPoint 演示文稿</vt:lpstr>
      <vt:lpstr>PowerPoint 演示文稿</vt:lpstr>
      <vt:lpstr>PowerPoint 演示文稿</vt:lpstr>
      <vt:lpstr>PowerPoint 演示文稿</vt:lpstr>
      <vt:lpstr>PowerPoint 演示文稿</vt:lpstr>
      <vt:lpstr>6.2  常用串联校正装置及其特性</vt:lpstr>
      <vt:lpstr>1、无源超前校正网络</vt:lpstr>
      <vt:lpstr>PowerPoint 演示文稿</vt:lpstr>
      <vt:lpstr>PowerPoint 演示文稿</vt:lpstr>
      <vt:lpstr>PowerPoint 演示文稿</vt:lpstr>
      <vt:lpstr>2、无源滞后网络特性</vt:lpstr>
      <vt:lpstr>PowerPoint 演示文稿</vt:lpstr>
      <vt:lpstr>3、串联滞后 - 超前校正网络特性</vt:lpstr>
      <vt:lpstr>PowerPoint 演示文稿</vt:lpstr>
      <vt:lpstr>4、有源校正网络</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控制系统的综合与校正</dc:title>
  <dc:creator>user</dc:creator>
  <cp:lastModifiedBy>Administrator</cp:lastModifiedBy>
  <cp:revision>1360</cp:revision>
  <cp:lastPrinted>2017-12-27T15:20:58Z</cp:lastPrinted>
  <dcterms:created xsi:type="dcterms:W3CDTF">2002-03-13T02:07:52Z</dcterms:created>
  <dcterms:modified xsi:type="dcterms:W3CDTF">2022-11-15T09:19:47Z</dcterms:modified>
</cp:coreProperties>
</file>