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85" r:id="rId2"/>
    <p:sldId id="263" r:id="rId3"/>
    <p:sldId id="264" r:id="rId4"/>
    <p:sldId id="265" r:id="rId5"/>
    <p:sldId id="266" r:id="rId6"/>
    <p:sldId id="267" r:id="rId7"/>
    <p:sldId id="286" r:id="rId8"/>
    <p:sldId id="268" r:id="rId9"/>
    <p:sldId id="269" r:id="rId10"/>
    <p:sldId id="270" r:id="rId11"/>
    <p:sldId id="271" r:id="rId12"/>
    <p:sldId id="272" r:id="rId13"/>
    <p:sldId id="287" r:id="rId14"/>
  </p:sldIdLst>
  <p:sldSz cx="9144000" cy="6858000" type="screen4x3"/>
  <p:notesSz cx="6272213" cy="90614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31" autoAdjust="0"/>
    <p:restoredTop sz="90929"/>
  </p:normalViewPr>
  <p:slideViewPr>
    <p:cSldViewPr>
      <p:cViewPr varScale="1">
        <p:scale>
          <a:sx n="78" d="100"/>
          <a:sy n="78" d="100"/>
        </p:scale>
        <p:origin x="1315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Relationship Id="rId6" Type="http://schemas.openxmlformats.org/officeDocument/2006/relationships/image" Target="../media/image33.wmf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image" Target="../media/image4.wmf"/><Relationship Id="rId4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png"/><Relationship Id="rId6" Type="http://schemas.openxmlformats.org/officeDocument/2006/relationships/image" Target="../media/image23.png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wmf"/><Relationship Id="rId1" Type="http://schemas.openxmlformats.org/officeDocument/2006/relationships/image" Target="../media/image2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CEF14F89-CF45-4990-A65D-2A71ACDBD3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1780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618" tIns="43809" rIns="87618" bIns="43809" numCol="1" anchor="t" anchorCtr="0" compatLnSpc="1">
            <a:prstTxWarp prst="textNoShape">
              <a:avLst/>
            </a:prstTxWarp>
          </a:bodyPr>
          <a:lstStyle>
            <a:lvl1pPr defTabSz="876300" eaLnBrk="1" hangingPunct="1">
              <a:defRPr sz="11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D8EACCE6-75C3-46F4-A092-C416846FEBE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554413" y="0"/>
            <a:ext cx="271780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618" tIns="43809" rIns="87618" bIns="43809" numCol="1" anchor="t" anchorCtr="0" compatLnSpc="1">
            <a:prstTxWarp prst="textNoShape">
              <a:avLst/>
            </a:prstTxWarp>
          </a:bodyPr>
          <a:lstStyle>
            <a:lvl1pPr algn="r" defTabSz="876300" eaLnBrk="1" hangingPunct="1">
              <a:defRPr sz="11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2E6479A6-0093-4F1F-85AD-FD2370B681C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09013"/>
            <a:ext cx="2717800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618" tIns="43809" rIns="87618" bIns="43809" numCol="1" anchor="b" anchorCtr="0" compatLnSpc="1">
            <a:prstTxWarp prst="textNoShape">
              <a:avLst/>
            </a:prstTxWarp>
          </a:bodyPr>
          <a:lstStyle>
            <a:lvl1pPr defTabSz="876300" eaLnBrk="1" hangingPunct="1">
              <a:defRPr sz="11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8B968B8D-0CA7-41DF-8A13-C79A5ADDE5D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554413" y="8609013"/>
            <a:ext cx="2717800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618" tIns="43809" rIns="87618" bIns="43809" numCol="1" anchor="b" anchorCtr="0" compatLnSpc="1">
            <a:prstTxWarp prst="textNoShape">
              <a:avLst/>
            </a:prstTxWarp>
          </a:bodyPr>
          <a:lstStyle>
            <a:lvl1pPr algn="r" defTabSz="876300" eaLnBrk="1" hangingPunct="1">
              <a:defRPr sz="1100"/>
            </a:lvl1pPr>
          </a:lstStyle>
          <a:p>
            <a:pPr>
              <a:defRPr/>
            </a:pPr>
            <a:fld id="{F21A6C2A-7683-46FE-906C-303AE82128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9D700CC-B1D5-47A4-852F-ECD9702667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B11E22-56EF-4BE8-BEEE-7275EB3F82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B389E23-08EC-4327-A4C3-E316829E46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F0484-59D2-40FB-8865-DA7BD2046D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11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A0A5AF2-6C81-4BEA-914B-C6F4724C0E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48D9BB9-D769-4B78-A2C8-3E291BBF56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4FAB57C-A49D-4B3A-B456-36863B3590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62227-B3A8-4254-8E5A-A9CCB3C8F6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885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DC0E39-F579-436F-A5B5-9298362EE6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B45887-4B7A-4C34-9D65-88ECB068D8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16B319E-5A64-4442-A724-12366E1750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30B452-5119-4680-807C-8C5F3E0597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303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BB3CFD5-975B-43D9-8D11-02FD2A149F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D7118D-33D6-4D74-98A2-87A1A4F41C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EAFCC8-EA35-4040-8518-DE25D75842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95149-F3EE-445F-B5C1-45CEF82805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214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DA7930B-5E2E-4E6D-9061-4F2928C410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C4DB616-F6F8-4015-9F5D-8BB280415C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B4B0E05-BA37-40F9-848F-881F183C87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A2C7A-B3BF-4491-8A6F-9034E77214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677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6DBFAE-C8BA-4754-BDFA-41A1162469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6084ED-197A-4B52-A45A-C9C577510E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580E32-E019-445A-A6D8-E7AEDA08CF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34F432-E0D3-467B-86E9-475DD25BC4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9B7DE07-D757-4B64-AE45-C469B860D0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54A6D89-7B1B-4CFA-9B3E-F2469D4536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8AF1AD0-6337-45B5-A61E-4F64CD0002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537D5-5EFB-480F-9126-9A7FF78CBE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848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319471B-A1DE-415F-9BF3-F71BFACCE9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002D060-6C2F-43F7-98AD-F506BFF06B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94578EE-46FE-40B3-A805-747BF33496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FFE80-8170-4521-8B3D-240ED24D58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750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DA55BA3-8E5F-4740-A9CF-17759EEE42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BEF0D7D-E35A-4E64-A62F-1C325D55B7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4112735-9AFD-4DBC-8B58-E1AC17139C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35E54-9CDB-413F-A727-3ADB8DD385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536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CDB4F9-6097-4B67-8908-B750767436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BBC566-D099-4B69-9265-CEF064819C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F7313D-3894-4A35-A3AE-1B56F843FC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CC787-5E14-4675-84EA-ED2E90C9FD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892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F3718A-6495-4FC3-B79C-59FAC55F76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92119A-2873-4B74-9443-385F949FC4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70B67A-B9AA-4364-9C50-C72B54B97C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10437-1648-4FBB-81A3-C68F7CE709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622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8DB9A58-EA9D-4003-866B-1B0725D00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EC8B0B2-A6C8-4C38-86DD-6AA6F94915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343D4AA-3545-48A2-ACDC-4A7F9BC09DE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BD56C06-A4DE-4285-8BAD-EE44CE8A10F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B3988F3-6AA5-49D4-A1C0-42579FA4CB4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E8171B5-D92A-4ED7-8113-06D79DD297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png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5.png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png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4.png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1.wmf"/><Relationship Id="rId4" Type="http://schemas.openxmlformats.org/officeDocument/2006/relationships/image" Target="../media/image18.png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>
            <a:extLst>
              <a:ext uri="{FF2B5EF4-FFF2-40B4-BE49-F238E27FC236}">
                <a16:creationId xmlns:a16="http://schemas.microsoft.com/office/drawing/2014/main" id="{918715D6-F772-4DAA-B170-61920098FB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572000" cy="609600"/>
          </a:xfrm>
        </p:spPr>
        <p:txBody>
          <a:bodyPr/>
          <a:lstStyle/>
          <a:p>
            <a:pPr eaLnBrk="1" hangingPunct="1"/>
            <a:r>
              <a:rPr lang="en-US" altLang="zh-CN" sz="2800" b="1" dirty="0"/>
              <a:t>6.4.1 </a:t>
            </a:r>
            <a:r>
              <a:rPr lang="en-US" altLang="zh-CN" sz="2800" b="1" dirty="0" err="1"/>
              <a:t>PID</a:t>
            </a:r>
            <a:r>
              <a:rPr lang="zh-CN" altLang="en-US" sz="2800" b="1" dirty="0"/>
              <a:t>控制器</a:t>
            </a:r>
          </a:p>
        </p:txBody>
      </p:sp>
      <p:sp>
        <p:nvSpPr>
          <p:cNvPr id="31748" name="Rectangle 1028">
            <a:extLst>
              <a:ext uri="{FF2B5EF4-FFF2-40B4-BE49-F238E27FC236}">
                <a16:creationId xmlns:a16="http://schemas.microsoft.com/office/drawing/2014/main" id="{0B0E4EA7-CA3D-453E-B27C-9F0A1A5F7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559752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latin typeface="Wingdings-Regular" charset="0"/>
              </a:rPr>
              <a:t> </a:t>
            </a:r>
            <a:r>
              <a:rPr lang="en-US" altLang="zh-CN" sz="2400" b="1" dirty="0">
                <a:latin typeface="+mn-lt"/>
              </a:rPr>
              <a:t>1</a:t>
            </a:r>
            <a:r>
              <a:rPr lang="zh-CN" altLang="en-US" sz="2400" b="1" dirty="0">
                <a:latin typeface="Wingdings-Regular" charset="0"/>
              </a:rPr>
              <a:t>、</a:t>
            </a:r>
            <a:r>
              <a:rPr lang="en-US" altLang="zh-CN" sz="2400" b="1" dirty="0" err="1">
                <a:latin typeface="TimesNewRoman,Bold" charset="0"/>
              </a:rPr>
              <a:t>PID</a:t>
            </a:r>
            <a:r>
              <a:rPr lang="zh-CN" altLang="en-US" sz="2400" b="1" dirty="0">
                <a:latin typeface="宋体" panose="02010600030101010101" pitchFamily="2" charset="-122"/>
              </a:rPr>
              <a:t>控制规律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NewRoman" charset="0"/>
              </a:rPr>
              <a:t>    </a:t>
            </a:r>
            <a:r>
              <a:rPr lang="en-US" altLang="zh-CN" sz="2400" b="1" dirty="0" err="1">
                <a:solidFill>
                  <a:srgbClr val="000000"/>
                </a:solidFill>
                <a:latin typeface="TimesNewRoman" charset="0"/>
              </a:rPr>
              <a:t>PID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sz="2400" b="1" dirty="0">
                <a:solidFill>
                  <a:srgbClr val="FF0000"/>
                </a:solidFill>
                <a:latin typeface="TimesNewRoman" charset="0"/>
              </a:rPr>
              <a:t>P</a:t>
            </a:r>
            <a:r>
              <a:rPr lang="en-US" altLang="zh-CN" sz="2400" b="1" dirty="0">
                <a:solidFill>
                  <a:srgbClr val="000000"/>
                </a:solidFill>
                <a:latin typeface="TimesNewRoman" charset="0"/>
              </a:rPr>
              <a:t>roportional </a:t>
            </a:r>
            <a:r>
              <a:rPr lang="en-US" altLang="zh-CN" sz="2400" b="1" dirty="0">
                <a:solidFill>
                  <a:srgbClr val="FF0000"/>
                </a:solidFill>
                <a:latin typeface="TimesNewRoman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TimesNewRoman" charset="0"/>
              </a:rPr>
              <a:t>ntegral </a:t>
            </a:r>
            <a:r>
              <a:rPr lang="en-US" altLang="zh-CN" sz="2400" b="1" dirty="0">
                <a:solidFill>
                  <a:srgbClr val="FF0000"/>
                </a:solidFill>
                <a:latin typeface="TimesNewRoman" charset="0"/>
              </a:rPr>
              <a:t>D</a:t>
            </a:r>
            <a:r>
              <a:rPr lang="en-US" altLang="zh-CN" sz="2400" b="1" dirty="0">
                <a:solidFill>
                  <a:srgbClr val="000000"/>
                </a:solidFill>
                <a:latin typeface="TimesNewRoman" charset="0"/>
              </a:rPr>
              <a:t>erivative</a:t>
            </a:r>
          </a:p>
        </p:txBody>
      </p:sp>
      <p:graphicFrame>
        <p:nvGraphicFramePr>
          <p:cNvPr id="31750" name="Object 1030">
            <a:extLst>
              <a:ext uri="{FF2B5EF4-FFF2-40B4-BE49-F238E27FC236}">
                <a16:creationId xmlns:a16="http://schemas.microsoft.com/office/drawing/2014/main" id="{C0A9246F-FF83-499D-B6AC-E7D6340464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1295400"/>
          <a:ext cx="4648200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位图图像" r:id="rId3" imgW="4648849" imgH="1848108" progId="Paint.Picture">
                  <p:embed/>
                </p:oleObj>
              </mc:Choice>
              <mc:Fallback>
                <p:oleObj name="位图图像" r:id="rId3" imgW="4648849" imgH="1848108" progId="Paint.Picture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295400"/>
                        <a:ext cx="4648200" cy="184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Rectangle 1031">
            <a:extLst>
              <a:ext uri="{FF2B5EF4-FFF2-40B4-BE49-F238E27FC236}">
                <a16:creationId xmlns:a16="http://schemas.microsoft.com/office/drawing/2014/main" id="{1C904B3A-6275-4D0A-9FB7-A9C7E0038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00200"/>
            <a:ext cx="4267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NewRoman" charset="0"/>
              </a:rPr>
              <a:t>PID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控制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</a:rPr>
              <a:t>：对偏差信号</a:t>
            </a:r>
            <a:r>
              <a:rPr lang="en-US" altLang="zh-CN" sz="2400" b="1" i="1">
                <a:solidFill>
                  <a:srgbClr val="000000"/>
                </a:solidFill>
                <a:latin typeface="TimesNewRoman" charset="0"/>
                <a:ea typeface="SymbolMT" charset="-122"/>
              </a:rPr>
              <a:t>e</a:t>
            </a:r>
            <a:r>
              <a:rPr lang="en-US" altLang="zh-CN" sz="2400" b="1">
                <a:solidFill>
                  <a:srgbClr val="000000"/>
                </a:solidFill>
                <a:latin typeface="TimesNewRoman" charset="0"/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  <a:latin typeface="TimesNewRoman,Italic" charset="0"/>
              </a:rPr>
              <a:t>t</a:t>
            </a:r>
            <a:r>
              <a:rPr lang="en-US" altLang="zh-CN" sz="2400" b="1">
                <a:solidFill>
                  <a:srgbClr val="000000"/>
                </a:solidFill>
                <a:latin typeface="TimesNewRoman" charset="0"/>
              </a:rPr>
              <a:t>)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</a:rPr>
              <a:t>进行比例、积分和微分运算变换后形成的一种控制规律。</a:t>
            </a:r>
          </a:p>
        </p:txBody>
      </p:sp>
      <p:graphicFrame>
        <p:nvGraphicFramePr>
          <p:cNvPr id="31752" name="Object 1032">
            <a:extLst>
              <a:ext uri="{FF2B5EF4-FFF2-40B4-BE49-F238E27FC236}">
                <a16:creationId xmlns:a16="http://schemas.microsoft.com/office/drawing/2014/main" id="{FD8F6BF9-F42F-4C7D-B9E5-F360007201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3124200"/>
          <a:ext cx="48006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r:id="rId5" imgW="2336800" imgH="431800" progId="Equation.3">
                  <p:embed/>
                </p:oleObj>
              </mc:Choice>
              <mc:Fallback>
                <p:oleObj r:id="rId5" imgW="2336800" imgH="4318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124200"/>
                        <a:ext cx="480060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Rectangle 1034">
            <a:extLst>
              <a:ext uri="{FF2B5EF4-FFF2-40B4-BE49-F238E27FC236}">
                <a16:creationId xmlns:a16="http://schemas.microsoft.com/office/drawing/2014/main" id="{32D75413-3B05-452D-B249-F1EE8C045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33800"/>
            <a:ext cx="172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</a:rPr>
              <a:t>传递函数为</a:t>
            </a:r>
          </a:p>
        </p:txBody>
      </p:sp>
      <p:graphicFrame>
        <p:nvGraphicFramePr>
          <p:cNvPr id="31755" name="Object 1035">
            <a:extLst>
              <a:ext uri="{FF2B5EF4-FFF2-40B4-BE49-F238E27FC236}">
                <a16:creationId xmlns:a16="http://schemas.microsoft.com/office/drawing/2014/main" id="{941AB481-FD4B-4C95-9A16-E8E2503E9E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4038600"/>
          <a:ext cx="43608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7" imgW="2019300" imgH="431800" progId="Equation.3">
                  <p:embed/>
                </p:oleObj>
              </mc:Choice>
              <mc:Fallback>
                <p:oleObj name="Equation" r:id="rId7" imgW="2019300" imgH="431800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43608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7" name="Oval 1037">
            <a:extLst>
              <a:ext uri="{FF2B5EF4-FFF2-40B4-BE49-F238E27FC236}">
                <a16:creationId xmlns:a16="http://schemas.microsoft.com/office/drawing/2014/main" id="{5EEB1E19-8D1D-475A-959E-F42FFD336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114800"/>
            <a:ext cx="914400" cy="685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1758" name="Oval 1038">
            <a:extLst>
              <a:ext uri="{FF2B5EF4-FFF2-40B4-BE49-F238E27FC236}">
                <a16:creationId xmlns:a16="http://schemas.microsoft.com/office/drawing/2014/main" id="{8C4AAB72-DC17-400C-80C5-8C16E8963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962400"/>
            <a:ext cx="457200" cy="990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1759" name="Oval 1039">
            <a:extLst>
              <a:ext uri="{FF2B5EF4-FFF2-40B4-BE49-F238E27FC236}">
                <a16:creationId xmlns:a16="http://schemas.microsoft.com/office/drawing/2014/main" id="{0E5095B0-8262-468F-A287-952328CC3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91000"/>
            <a:ext cx="838200" cy="685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1760" name="Rectangle 1040">
            <a:extLst>
              <a:ext uri="{FF2B5EF4-FFF2-40B4-BE49-F238E27FC236}">
                <a16:creationId xmlns:a16="http://schemas.microsoft.com/office/drawing/2014/main" id="{71A30EC5-4800-4FD3-B19F-78A625D5D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029200"/>
            <a:ext cx="8686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</a:rPr>
              <a:t>是三个作用的组合又称三作用控制器，也可以两个作用组合，如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</a:rPr>
              <a:t>PI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</a:rPr>
              <a:t>PD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</a:rPr>
              <a:t>等，或单独比例</a:t>
            </a:r>
            <a:r>
              <a:rPr lang="en-US" altLang="zh-CN" sz="2400" b="1">
                <a:solidFill>
                  <a:srgbClr val="000000"/>
                </a:solidFill>
                <a:latin typeface="宋体" panose="02010600030101010101" pitchFamily="2" charset="-122"/>
              </a:rPr>
              <a:t>P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</a:rPr>
              <a:t>作用。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式中</a:t>
            </a:r>
            <a:r>
              <a:rPr lang="en-US" altLang="zh-CN" sz="2400" b="1" i="1">
                <a:solidFill>
                  <a:srgbClr val="000000"/>
                </a:solidFill>
                <a:cs typeface="Times New Roman" panose="02020603050405020304" pitchFamily="18" charset="0"/>
              </a:rPr>
              <a:t>K</a:t>
            </a:r>
            <a:r>
              <a:rPr lang="en-US" altLang="zh-CN" sz="2400" b="1" i="1" baseline="-30000">
                <a:solidFill>
                  <a:srgbClr val="000000"/>
                </a:solidFill>
                <a:cs typeface="Times New Roman" panose="02020603050405020304" pitchFamily="18" charset="0"/>
              </a:rPr>
              <a:t>p</a:t>
            </a:r>
            <a:r>
              <a:rPr lang="zh-CN" altLang="en-US" sz="2400" b="1">
                <a:solidFill>
                  <a:srgbClr val="000000"/>
                </a:solidFill>
              </a:rPr>
              <a:t>称为可调比例增益，</a:t>
            </a:r>
            <a:r>
              <a:rPr lang="en-US" altLang="zh-CN" sz="2400" b="1" i="1">
                <a:solidFill>
                  <a:srgbClr val="000000"/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sz="2400" b="1" i="1" baseline="-30000">
                <a:solidFill>
                  <a:srgbClr val="000000"/>
                </a:solidFill>
                <a:cs typeface="Times New Roman" panose="02020603050405020304" pitchFamily="18" charset="0"/>
              </a:rPr>
              <a:t>i</a:t>
            </a:r>
            <a:r>
              <a:rPr lang="zh-CN" altLang="en-US" sz="2400" b="1">
                <a:solidFill>
                  <a:srgbClr val="000000"/>
                </a:solidFill>
              </a:rPr>
              <a:t>称为可调积分时间常数，</a:t>
            </a:r>
            <a:r>
              <a:rPr lang="en-US" altLang="zh-CN" sz="2400" b="1" i="1">
                <a:solidFill>
                  <a:srgbClr val="000000"/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sz="2400" b="1" i="1" baseline="-30000">
                <a:solidFill>
                  <a:srgbClr val="000000"/>
                </a:solidFill>
                <a:cs typeface="Times New Roman" panose="02020603050405020304" pitchFamily="18" charset="0"/>
              </a:rPr>
              <a:t>d</a:t>
            </a:r>
            <a:r>
              <a:rPr lang="zh-CN" altLang="en-US" sz="2400" b="1">
                <a:solidFill>
                  <a:srgbClr val="000000"/>
                </a:solidFill>
              </a:rPr>
              <a:t>称为可调微分时间常数。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1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17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uild="p" autoUpdateAnimBg="0"/>
      <p:bldP spid="31751" grpId="0" build="p" autoUpdateAnimBg="0"/>
      <p:bldP spid="31754" grpId="0" autoUpdateAnimBg="0"/>
      <p:bldP spid="31760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>
            <a:extLst>
              <a:ext uri="{FF2B5EF4-FFF2-40B4-BE49-F238E27FC236}">
                <a16:creationId xmlns:a16="http://schemas.microsoft.com/office/drawing/2014/main" id="{7F02A6AB-0794-4378-8EF3-2CAE082EE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1000"/>
            <a:ext cx="8763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tx2"/>
                </a:solidFill>
              </a:rPr>
              <a:t>2</a:t>
            </a:r>
            <a:r>
              <a:rPr lang="zh-CN" altLang="en-US" sz="2400" b="1">
                <a:solidFill>
                  <a:schemeClr val="tx2"/>
                </a:solidFill>
              </a:rPr>
              <a:t>、临界增益法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</a:rPr>
              <a:t>	这种方法是让系统处于闭环状态下进行的。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</a:rPr>
              <a:t>在闭环状态下，首先设将控制器设置为比例控制作用 即</a:t>
            </a:r>
          </a:p>
        </p:txBody>
      </p:sp>
      <p:graphicFrame>
        <p:nvGraphicFramePr>
          <p:cNvPr id="16389" name="Object 5">
            <a:extLst>
              <a:ext uri="{FF2B5EF4-FFF2-40B4-BE49-F238E27FC236}">
                <a16:creationId xmlns:a16="http://schemas.microsoft.com/office/drawing/2014/main" id="{886C8824-5A75-4CDF-A2EF-4BD965E1C8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1981200"/>
          <a:ext cx="21336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r:id="rId3" imgW="876300" imgH="228600" progId="Equation.3">
                  <p:embed/>
                </p:oleObj>
              </mc:Choice>
              <mc:Fallback>
                <p:oleObj r:id="rId3" imgW="8763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981200"/>
                        <a:ext cx="21336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Rectangle 7">
            <a:extLst>
              <a:ext uri="{FF2B5EF4-FFF2-40B4-BE49-F238E27FC236}">
                <a16:creationId xmlns:a16="http://schemas.microsoft.com/office/drawing/2014/main" id="{1CFFBFD1-A307-4FBA-91AB-58AEAF59A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67000"/>
            <a:ext cx="91440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</a:rPr>
              <a:t>使</a:t>
            </a:r>
            <a:r>
              <a:rPr lang="en-US" altLang="zh-CN" sz="2400" b="1" i="1">
                <a:solidFill>
                  <a:schemeClr val="tx2"/>
                </a:solidFill>
              </a:rPr>
              <a:t>K</a:t>
            </a:r>
            <a:r>
              <a:rPr lang="en-US" altLang="zh-CN" sz="2400" b="1" i="1" baseline="-30000">
                <a:solidFill>
                  <a:schemeClr val="tx2"/>
                </a:solidFill>
              </a:rPr>
              <a:t>p</a:t>
            </a:r>
            <a:r>
              <a:rPr lang="zh-CN" altLang="en-US" sz="2400" b="1">
                <a:solidFill>
                  <a:schemeClr val="tx2"/>
                </a:solidFill>
              </a:rPr>
              <a:t>从</a:t>
            </a:r>
            <a:r>
              <a:rPr lang="en-US" altLang="zh-CN" sz="2400" b="1">
                <a:solidFill>
                  <a:schemeClr val="tx2"/>
                </a:solidFill>
              </a:rPr>
              <a:t>0</a:t>
            </a:r>
            <a:r>
              <a:rPr lang="zh-CN" altLang="en-US" sz="2400" b="1">
                <a:solidFill>
                  <a:schemeClr val="tx2"/>
                </a:solidFill>
              </a:rPr>
              <a:t>逐渐增大，直到系统响应首次出现等幅振荡。记录下此时的增益为</a:t>
            </a:r>
            <a:r>
              <a:rPr lang="en-US" altLang="zh-CN" sz="2400" b="1" i="1">
                <a:solidFill>
                  <a:schemeClr val="tx2"/>
                </a:solidFill>
              </a:rPr>
              <a:t>K</a:t>
            </a:r>
            <a:r>
              <a:rPr lang="en-US" altLang="zh-CN" sz="2400" b="1" i="1" baseline="-30000">
                <a:solidFill>
                  <a:schemeClr val="tx2"/>
                </a:solidFill>
              </a:rPr>
              <a:t>ps</a:t>
            </a:r>
            <a:r>
              <a:rPr lang="zh-CN" altLang="en-US" sz="2400" b="1">
                <a:solidFill>
                  <a:schemeClr val="tx2"/>
                </a:solidFill>
              </a:rPr>
              <a:t>和振荡周期</a:t>
            </a:r>
            <a:r>
              <a:rPr lang="en-US" altLang="zh-CN" sz="2400" b="1">
                <a:solidFill>
                  <a:schemeClr val="tx2"/>
                </a:solidFill>
              </a:rPr>
              <a:t>T</a:t>
            </a:r>
            <a:r>
              <a:rPr lang="en-US" altLang="zh-CN" sz="2400" b="1" baseline="-30000">
                <a:solidFill>
                  <a:schemeClr val="tx2"/>
                </a:solidFill>
              </a:rPr>
              <a:t>s</a:t>
            </a:r>
          </a:p>
          <a:p>
            <a:pPr eaLnBrk="1" hangingPunct="1"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</a:rPr>
              <a:t>查表</a:t>
            </a:r>
          </a:p>
          <a:p>
            <a:pPr eaLnBrk="1" hangingPunct="1"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</a:rPr>
              <a:t>最后进行细调整。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zh-CN" altLang="en-US" sz="2400" b="1">
                <a:solidFill>
                  <a:srgbClr val="6600FF"/>
                </a:solidFill>
              </a:rPr>
              <a:t>性能指标：</a:t>
            </a:r>
            <a:r>
              <a:rPr lang="zh-CN" altLang="en-US" sz="2400" b="1">
                <a:solidFill>
                  <a:schemeClr val="tx2"/>
                </a:solidFill>
              </a:rPr>
              <a:t>要求为保证阶跃响应的</a:t>
            </a:r>
            <a:r>
              <a:rPr lang="zh-CN" altLang="en-US" sz="2400" b="1">
                <a:solidFill>
                  <a:srgbClr val="FF0000"/>
                </a:solidFill>
              </a:rPr>
              <a:t>最大峰值与第二峰值的比为</a:t>
            </a:r>
            <a:r>
              <a:rPr lang="en-US" altLang="zh-CN" sz="2400" b="1">
                <a:solidFill>
                  <a:srgbClr val="FF0000"/>
                </a:solidFill>
              </a:rPr>
              <a:t>4︰1 </a:t>
            </a:r>
            <a:r>
              <a:rPr lang="zh-CN" altLang="en-US" sz="2400" b="1">
                <a:solidFill>
                  <a:srgbClr val="FF0000"/>
                </a:solidFill>
              </a:rPr>
              <a:t>（衰减比为</a:t>
            </a:r>
            <a:r>
              <a:rPr lang="en-US" altLang="zh-CN" sz="2400" b="1">
                <a:solidFill>
                  <a:srgbClr val="FF0000"/>
                </a:solidFill>
              </a:rPr>
              <a:t>4︰1 </a:t>
            </a:r>
            <a:r>
              <a:rPr lang="zh-CN" altLang="en-US" sz="2400" b="1">
                <a:solidFill>
                  <a:srgbClr val="FF0000"/>
                </a:solidFill>
              </a:rPr>
              <a:t>）。</a:t>
            </a:r>
          </a:p>
          <a:p>
            <a:pPr eaLnBrk="1" hangingPunct="1"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适用范围：</a:t>
            </a:r>
          </a:p>
          <a:p>
            <a:pPr eaLnBrk="1" hangingPunct="1"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</a:rPr>
              <a:t>闭环系统</a:t>
            </a:r>
            <a:r>
              <a:rPr lang="zh-CN" altLang="en-US" sz="2400" b="1">
                <a:solidFill>
                  <a:srgbClr val="FF0000"/>
                </a:solidFill>
              </a:rPr>
              <a:t>可能出现等幅</a:t>
            </a:r>
            <a:r>
              <a:rPr lang="zh-CN" altLang="en-US" sz="2400" b="1">
                <a:solidFill>
                  <a:schemeClr val="tx2"/>
                </a:solidFill>
              </a:rPr>
              <a:t>振荡。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6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6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6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6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6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63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uild="p" autoUpdateAnimBg="0"/>
      <p:bldP spid="1639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2" name="Object 4">
            <a:extLst>
              <a:ext uri="{FF2B5EF4-FFF2-40B4-BE49-F238E27FC236}">
                <a16:creationId xmlns:a16="http://schemas.microsoft.com/office/drawing/2014/main" id="{374729AE-7C2A-495A-9730-B3CE843643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152400"/>
          <a:ext cx="4010025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0" r:id="rId3" imgW="2333333" imgH="676369" progId="Paint.Picture">
                  <p:embed/>
                </p:oleObj>
              </mc:Choice>
              <mc:Fallback>
                <p:oleObj r:id="rId3" imgW="2333333" imgH="676369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52400"/>
                        <a:ext cx="4010025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>
            <a:extLst>
              <a:ext uri="{FF2B5EF4-FFF2-40B4-BE49-F238E27FC236}">
                <a16:creationId xmlns:a16="http://schemas.microsoft.com/office/drawing/2014/main" id="{11AB0B94-F669-4368-9BE4-EA0E849282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381000"/>
          <a:ext cx="1731963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1" name="Equation" r:id="rId5" imgW="710891" imgH="241195" progId="Equation.3">
                  <p:embed/>
                </p:oleObj>
              </mc:Choice>
              <mc:Fallback>
                <p:oleObj name="Equation" r:id="rId5" imgW="710891" imgH="24119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1000"/>
                        <a:ext cx="1731963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>
            <a:extLst>
              <a:ext uri="{FF2B5EF4-FFF2-40B4-BE49-F238E27FC236}">
                <a16:creationId xmlns:a16="http://schemas.microsoft.com/office/drawing/2014/main" id="{96016CD1-6B68-4F85-AD9F-D945418659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1524000"/>
          <a:ext cx="3629025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r:id="rId7" imgW="4686954" imgH="2790476" progId="Paint.Picture">
                  <p:embed/>
                </p:oleObj>
              </mc:Choice>
              <mc:Fallback>
                <p:oleObj r:id="rId7" imgW="4686954" imgH="2790476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524000"/>
                        <a:ext cx="3629025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Rectangle 10">
            <a:extLst>
              <a:ext uri="{FF2B5EF4-FFF2-40B4-BE49-F238E27FC236}">
                <a16:creationId xmlns:a16="http://schemas.microsoft.com/office/drawing/2014/main" id="{0B691828-4C9A-4157-AFE6-EF73F1373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76400"/>
            <a:ext cx="3962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tx2"/>
                </a:solidFill>
              </a:rPr>
              <a:t>K</a:t>
            </a:r>
            <a:r>
              <a:rPr lang="en-US" altLang="zh-CN" sz="2400" b="1" baseline="-25000">
                <a:solidFill>
                  <a:schemeClr val="tx2"/>
                </a:solidFill>
              </a:rPr>
              <a:t>p</a:t>
            </a:r>
            <a:r>
              <a:rPr lang="zh-CN" altLang="en-US" sz="2400" b="1">
                <a:solidFill>
                  <a:schemeClr val="tx2"/>
                </a:solidFill>
              </a:rPr>
              <a:t>逐渐增大到出现等幅振荡，记录下此时的</a:t>
            </a:r>
            <a:r>
              <a:rPr lang="en-US" altLang="zh-CN" sz="2400" b="1">
                <a:solidFill>
                  <a:schemeClr val="tx2"/>
                </a:solidFill>
              </a:rPr>
              <a:t>K</a:t>
            </a:r>
            <a:r>
              <a:rPr lang="en-US" altLang="zh-CN" sz="2400" b="1" baseline="-25000">
                <a:solidFill>
                  <a:schemeClr val="tx2"/>
                </a:solidFill>
              </a:rPr>
              <a:t>ps</a:t>
            </a:r>
            <a:r>
              <a:rPr lang="zh-CN" altLang="en-US" sz="2400" b="1">
                <a:solidFill>
                  <a:schemeClr val="tx2"/>
                </a:solidFill>
              </a:rPr>
              <a:t>和</a:t>
            </a:r>
            <a:r>
              <a:rPr lang="en-US" altLang="zh-CN" sz="2400" b="1">
                <a:solidFill>
                  <a:schemeClr val="tx2"/>
                </a:solidFill>
              </a:rPr>
              <a:t>T</a:t>
            </a:r>
            <a:r>
              <a:rPr lang="en-US" altLang="zh-CN" sz="2400" b="1" baseline="-25000">
                <a:solidFill>
                  <a:schemeClr val="tx2"/>
                </a:solidFill>
              </a:rPr>
              <a:t>s</a:t>
            </a:r>
            <a:r>
              <a:rPr lang="zh-CN" altLang="en-US" sz="2400" b="1">
                <a:solidFill>
                  <a:schemeClr val="tx2"/>
                </a:solidFill>
              </a:rPr>
              <a:t>。</a:t>
            </a:r>
          </a:p>
        </p:txBody>
      </p:sp>
      <p:grpSp>
        <p:nvGrpSpPr>
          <p:cNvPr id="17478" name="Group 70">
            <a:extLst>
              <a:ext uri="{FF2B5EF4-FFF2-40B4-BE49-F238E27FC236}">
                <a16:creationId xmlns:a16="http://schemas.microsoft.com/office/drawing/2014/main" id="{9F6097AB-C816-4EF2-B37D-B246B939A0E9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352800"/>
            <a:ext cx="6880225" cy="2447925"/>
            <a:chOff x="240" y="1152"/>
            <a:chExt cx="4334" cy="1542"/>
          </a:xfrm>
        </p:grpSpPr>
        <p:sp>
          <p:nvSpPr>
            <p:cNvPr id="13320" name="Rectangle 71">
              <a:extLst>
                <a:ext uri="{FF2B5EF4-FFF2-40B4-BE49-F238E27FC236}">
                  <a16:creationId xmlns:a16="http://schemas.microsoft.com/office/drawing/2014/main" id="{23D6275C-3980-44D8-8579-F3D5D7DAB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" y="1152"/>
              <a:ext cx="985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/>
                <a:t>控制器类型</a:t>
              </a:r>
            </a:p>
          </p:txBody>
        </p:sp>
        <p:sp>
          <p:nvSpPr>
            <p:cNvPr id="13321" name="Rectangle 72">
              <a:extLst>
                <a:ext uri="{FF2B5EF4-FFF2-40B4-BE49-F238E27FC236}">
                  <a16:creationId xmlns:a16="http://schemas.microsoft.com/office/drawing/2014/main" id="{650E5A52-B841-49A6-8DB6-15BDAA5E5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152"/>
              <a:ext cx="107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3322" name="Rectangle 73">
              <a:extLst>
                <a:ext uri="{FF2B5EF4-FFF2-40B4-BE49-F238E27FC236}">
                  <a16:creationId xmlns:a16="http://schemas.microsoft.com/office/drawing/2014/main" id="{5A612106-78D6-4952-9673-D7DEAB3A8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" y="1152"/>
              <a:ext cx="985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/>
                <a:t>K</a:t>
              </a:r>
              <a:r>
                <a:rPr lang="en-US" altLang="zh-CN" sz="2400" b="1" i="1" baseline="-30000"/>
                <a:t>p</a:t>
              </a:r>
              <a:endParaRPr lang="en-US" altLang="zh-CN" sz="2400" b="1"/>
            </a:p>
          </p:txBody>
        </p:sp>
        <p:sp>
          <p:nvSpPr>
            <p:cNvPr id="13323" name="Rectangle 74">
              <a:extLst>
                <a:ext uri="{FF2B5EF4-FFF2-40B4-BE49-F238E27FC236}">
                  <a16:creationId xmlns:a16="http://schemas.microsoft.com/office/drawing/2014/main" id="{DA6C2104-EA68-4C91-8000-1F6144F76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" y="1152"/>
              <a:ext cx="107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3324" name="Rectangle 75">
              <a:extLst>
                <a:ext uri="{FF2B5EF4-FFF2-40B4-BE49-F238E27FC236}">
                  <a16:creationId xmlns:a16="http://schemas.microsoft.com/office/drawing/2014/main" id="{0036A48D-2FEC-4B89-BDE1-3DE38094F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3" y="1152"/>
              <a:ext cx="98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/>
                <a:t>T</a:t>
              </a:r>
              <a:r>
                <a:rPr lang="en-US" altLang="zh-CN" sz="2400" b="1" i="1" baseline="-30000"/>
                <a:t>i</a:t>
              </a:r>
              <a:endParaRPr lang="en-US" altLang="zh-CN" sz="2400" b="1"/>
            </a:p>
          </p:txBody>
        </p:sp>
        <p:sp>
          <p:nvSpPr>
            <p:cNvPr id="13325" name="Rectangle 76">
              <a:extLst>
                <a:ext uri="{FF2B5EF4-FFF2-40B4-BE49-F238E27FC236}">
                  <a16:creationId xmlns:a16="http://schemas.microsoft.com/office/drawing/2014/main" id="{D0FC8BB6-F1E3-4EC0-ACA2-3F61F5F33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0" y="1152"/>
              <a:ext cx="1072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3326" name="Rectangle 77">
              <a:extLst>
                <a:ext uri="{FF2B5EF4-FFF2-40B4-BE49-F238E27FC236}">
                  <a16:creationId xmlns:a16="http://schemas.microsoft.com/office/drawing/2014/main" id="{9A4A7144-0C7F-4697-97C3-1123C171B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5" y="1152"/>
              <a:ext cx="98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/>
                <a:t>T</a:t>
              </a:r>
              <a:r>
                <a:rPr lang="en-US" altLang="zh-CN" sz="2400" b="1" i="1" baseline="-30000"/>
                <a:t>d</a:t>
              </a:r>
              <a:endParaRPr lang="en-US" altLang="zh-CN" sz="2400" b="1"/>
            </a:p>
          </p:txBody>
        </p:sp>
        <p:sp>
          <p:nvSpPr>
            <p:cNvPr id="13327" name="Rectangle 78">
              <a:extLst>
                <a:ext uri="{FF2B5EF4-FFF2-40B4-BE49-F238E27FC236}">
                  <a16:creationId xmlns:a16="http://schemas.microsoft.com/office/drawing/2014/main" id="{6DF48B51-B33F-47F6-AF75-BF4CFC037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2" y="1152"/>
              <a:ext cx="1072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3328" name="Rectangle 79">
              <a:extLst>
                <a:ext uri="{FF2B5EF4-FFF2-40B4-BE49-F238E27FC236}">
                  <a16:creationId xmlns:a16="http://schemas.microsoft.com/office/drawing/2014/main" id="{B05AA465-49FB-4828-96B6-26084A6D5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" y="1536"/>
              <a:ext cx="985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P</a:t>
              </a:r>
            </a:p>
          </p:txBody>
        </p:sp>
        <p:sp>
          <p:nvSpPr>
            <p:cNvPr id="13329" name="Rectangle 80">
              <a:extLst>
                <a:ext uri="{FF2B5EF4-FFF2-40B4-BE49-F238E27FC236}">
                  <a16:creationId xmlns:a16="http://schemas.microsoft.com/office/drawing/2014/main" id="{4251F383-3F1D-477B-8A3A-400F78871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536"/>
              <a:ext cx="107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3330" name="Rectangle 81">
              <a:extLst>
                <a:ext uri="{FF2B5EF4-FFF2-40B4-BE49-F238E27FC236}">
                  <a16:creationId xmlns:a16="http://schemas.microsoft.com/office/drawing/2014/main" id="{012D3DE7-53A1-436D-BFDA-0F507ACEB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" y="1536"/>
              <a:ext cx="985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3331" name="Rectangle 82">
              <a:extLst>
                <a:ext uri="{FF2B5EF4-FFF2-40B4-BE49-F238E27FC236}">
                  <a16:creationId xmlns:a16="http://schemas.microsoft.com/office/drawing/2014/main" id="{EAE8435C-C2AE-4F58-8227-B99C1BC71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" y="1536"/>
              <a:ext cx="107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3332" name="Rectangle 83">
              <a:extLst>
                <a:ext uri="{FF2B5EF4-FFF2-40B4-BE49-F238E27FC236}">
                  <a16:creationId xmlns:a16="http://schemas.microsoft.com/office/drawing/2014/main" id="{757D125C-892F-4C3D-9CB3-FC6A85CAD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3" y="1536"/>
              <a:ext cx="98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∞</a:t>
              </a:r>
            </a:p>
          </p:txBody>
        </p:sp>
        <p:sp>
          <p:nvSpPr>
            <p:cNvPr id="13333" name="Rectangle 84">
              <a:extLst>
                <a:ext uri="{FF2B5EF4-FFF2-40B4-BE49-F238E27FC236}">
                  <a16:creationId xmlns:a16="http://schemas.microsoft.com/office/drawing/2014/main" id="{6654D884-802D-4842-90AF-5C2EE3F57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0" y="1536"/>
              <a:ext cx="1072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3334" name="Rectangle 85">
              <a:extLst>
                <a:ext uri="{FF2B5EF4-FFF2-40B4-BE49-F238E27FC236}">
                  <a16:creationId xmlns:a16="http://schemas.microsoft.com/office/drawing/2014/main" id="{30A093DA-5AB2-4F5F-BA37-955C1174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5" y="1536"/>
              <a:ext cx="98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0</a:t>
              </a:r>
            </a:p>
          </p:txBody>
        </p:sp>
        <p:sp>
          <p:nvSpPr>
            <p:cNvPr id="13335" name="Rectangle 86">
              <a:extLst>
                <a:ext uri="{FF2B5EF4-FFF2-40B4-BE49-F238E27FC236}">
                  <a16:creationId xmlns:a16="http://schemas.microsoft.com/office/drawing/2014/main" id="{EB50C173-C19B-4F03-976B-35335470F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2" y="1536"/>
              <a:ext cx="1072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3336" name="Rectangle 87">
              <a:extLst>
                <a:ext uri="{FF2B5EF4-FFF2-40B4-BE49-F238E27FC236}">
                  <a16:creationId xmlns:a16="http://schemas.microsoft.com/office/drawing/2014/main" id="{DFDAB679-B35E-4C39-B384-0A49F4813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" y="1920"/>
              <a:ext cx="985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PI</a:t>
              </a:r>
            </a:p>
          </p:txBody>
        </p:sp>
        <p:sp>
          <p:nvSpPr>
            <p:cNvPr id="13337" name="Rectangle 88">
              <a:extLst>
                <a:ext uri="{FF2B5EF4-FFF2-40B4-BE49-F238E27FC236}">
                  <a16:creationId xmlns:a16="http://schemas.microsoft.com/office/drawing/2014/main" id="{F2EEC32E-2620-42AB-880E-BD90EC8D7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920"/>
              <a:ext cx="107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3338" name="Rectangle 89">
              <a:extLst>
                <a:ext uri="{FF2B5EF4-FFF2-40B4-BE49-F238E27FC236}">
                  <a16:creationId xmlns:a16="http://schemas.microsoft.com/office/drawing/2014/main" id="{87736A6F-43B4-4682-86D9-185A4A4EE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" y="1920"/>
              <a:ext cx="985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/>
                <a:t>0.45K</a:t>
              </a:r>
              <a:r>
                <a:rPr lang="en-US" altLang="zh-CN" sz="2400" b="1" i="1" baseline="-25000"/>
                <a:t>ps</a:t>
              </a:r>
            </a:p>
          </p:txBody>
        </p:sp>
        <p:sp>
          <p:nvSpPr>
            <p:cNvPr id="13339" name="Rectangle 90">
              <a:extLst>
                <a:ext uri="{FF2B5EF4-FFF2-40B4-BE49-F238E27FC236}">
                  <a16:creationId xmlns:a16="http://schemas.microsoft.com/office/drawing/2014/main" id="{0BFE10F9-5125-4038-B6D3-77AE936E0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920"/>
              <a:ext cx="107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3340" name="Rectangle 91">
              <a:extLst>
                <a:ext uri="{FF2B5EF4-FFF2-40B4-BE49-F238E27FC236}">
                  <a16:creationId xmlns:a16="http://schemas.microsoft.com/office/drawing/2014/main" id="{B0E94A38-CFDE-4EC2-AE76-EFB685B2F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1" y="1920"/>
              <a:ext cx="98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0.83 </a:t>
              </a:r>
              <a:r>
                <a:rPr lang="en-US" altLang="zh-CN" sz="2400" b="1" i="1">
                  <a:solidFill>
                    <a:schemeClr val="tx2"/>
                  </a:solidFill>
                </a:rPr>
                <a:t>T</a:t>
              </a:r>
              <a:r>
                <a:rPr lang="en-US" altLang="zh-CN" sz="2400" b="1" i="1" baseline="-25000">
                  <a:solidFill>
                    <a:schemeClr val="tx2"/>
                  </a:solidFill>
                </a:rPr>
                <a:t>s</a:t>
              </a:r>
            </a:p>
          </p:txBody>
        </p:sp>
        <p:sp>
          <p:nvSpPr>
            <p:cNvPr id="13341" name="Rectangle 92">
              <a:extLst>
                <a:ext uri="{FF2B5EF4-FFF2-40B4-BE49-F238E27FC236}">
                  <a16:creationId xmlns:a16="http://schemas.microsoft.com/office/drawing/2014/main" id="{E2D7AE5F-376F-41F8-87F4-753889845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920"/>
              <a:ext cx="1072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3342" name="Rectangle 93">
              <a:extLst>
                <a:ext uri="{FF2B5EF4-FFF2-40B4-BE49-F238E27FC236}">
                  <a16:creationId xmlns:a16="http://schemas.microsoft.com/office/drawing/2014/main" id="{036501F7-1A85-4DD2-AAE1-07E78AA01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5" y="1920"/>
              <a:ext cx="98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0</a:t>
              </a:r>
            </a:p>
          </p:txBody>
        </p:sp>
        <p:sp>
          <p:nvSpPr>
            <p:cNvPr id="13343" name="Rectangle 94">
              <a:extLst>
                <a:ext uri="{FF2B5EF4-FFF2-40B4-BE49-F238E27FC236}">
                  <a16:creationId xmlns:a16="http://schemas.microsoft.com/office/drawing/2014/main" id="{917CF6AA-D3D4-4BAE-BD4E-BA30A68B8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2" y="1920"/>
              <a:ext cx="1072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3344" name="Rectangle 95">
              <a:extLst>
                <a:ext uri="{FF2B5EF4-FFF2-40B4-BE49-F238E27FC236}">
                  <a16:creationId xmlns:a16="http://schemas.microsoft.com/office/drawing/2014/main" id="{6B25007E-9437-41BD-A3B3-13AFC20AA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" y="2304"/>
              <a:ext cx="985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PID</a:t>
              </a:r>
            </a:p>
          </p:txBody>
        </p:sp>
        <p:sp>
          <p:nvSpPr>
            <p:cNvPr id="13345" name="Rectangle 96">
              <a:extLst>
                <a:ext uri="{FF2B5EF4-FFF2-40B4-BE49-F238E27FC236}">
                  <a16:creationId xmlns:a16="http://schemas.microsoft.com/office/drawing/2014/main" id="{65DD19A4-5CE6-464F-A5D6-B90EAFF77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304"/>
              <a:ext cx="107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3346" name="Rectangle 97">
              <a:extLst>
                <a:ext uri="{FF2B5EF4-FFF2-40B4-BE49-F238E27FC236}">
                  <a16:creationId xmlns:a16="http://schemas.microsoft.com/office/drawing/2014/main" id="{7D603B38-AA33-4304-B508-CF422B5D5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" y="2304"/>
              <a:ext cx="985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/>
                <a:t>0.6K</a:t>
              </a:r>
              <a:r>
                <a:rPr lang="en-US" altLang="zh-CN" sz="2400" b="1" i="1" baseline="-25000"/>
                <a:t>ps</a:t>
              </a:r>
            </a:p>
          </p:txBody>
        </p:sp>
        <p:sp>
          <p:nvSpPr>
            <p:cNvPr id="13347" name="Rectangle 98">
              <a:extLst>
                <a:ext uri="{FF2B5EF4-FFF2-40B4-BE49-F238E27FC236}">
                  <a16:creationId xmlns:a16="http://schemas.microsoft.com/office/drawing/2014/main" id="{AD0A6385-F796-4896-BBA5-40EC5A2A7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" y="2304"/>
              <a:ext cx="107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3348" name="Rectangle 99">
              <a:extLst>
                <a:ext uri="{FF2B5EF4-FFF2-40B4-BE49-F238E27FC236}">
                  <a16:creationId xmlns:a16="http://schemas.microsoft.com/office/drawing/2014/main" id="{DB5DA44B-AF97-459A-9A9D-6E140D1BC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3" y="2304"/>
              <a:ext cx="98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0.5</a:t>
              </a:r>
              <a:r>
                <a:rPr lang="en-US" altLang="zh-CN" sz="2400" b="1" i="1">
                  <a:solidFill>
                    <a:schemeClr val="tx2"/>
                  </a:solidFill>
                </a:rPr>
                <a:t>T</a:t>
              </a:r>
              <a:r>
                <a:rPr lang="en-US" altLang="zh-CN" sz="2400" b="1" i="1" baseline="-25000">
                  <a:solidFill>
                    <a:schemeClr val="tx2"/>
                  </a:solidFill>
                </a:rPr>
                <a:t>s</a:t>
              </a:r>
            </a:p>
          </p:txBody>
        </p:sp>
        <p:sp>
          <p:nvSpPr>
            <p:cNvPr id="13349" name="Rectangle 100">
              <a:extLst>
                <a:ext uri="{FF2B5EF4-FFF2-40B4-BE49-F238E27FC236}">
                  <a16:creationId xmlns:a16="http://schemas.microsoft.com/office/drawing/2014/main" id="{61D96124-AB9C-4662-928B-B5B8E3F2C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0" y="2304"/>
              <a:ext cx="1072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3350" name="Rectangle 101">
              <a:extLst>
                <a:ext uri="{FF2B5EF4-FFF2-40B4-BE49-F238E27FC236}">
                  <a16:creationId xmlns:a16="http://schemas.microsoft.com/office/drawing/2014/main" id="{983F2CC3-15A5-4CF0-AB1C-EF221B3E0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5" y="2304"/>
              <a:ext cx="98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0.125</a:t>
              </a:r>
              <a:r>
                <a:rPr lang="en-US" altLang="zh-CN" sz="2400" b="1" i="1">
                  <a:solidFill>
                    <a:schemeClr val="tx2"/>
                  </a:solidFill>
                </a:rPr>
                <a:t>T</a:t>
              </a:r>
              <a:r>
                <a:rPr lang="en-US" altLang="zh-CN" sz="2400" b="1" i="1" baseline="-25000">
                  <a:solidFill>
                    <a:schemeClr val="tx2"/>
                  </a:solidFill>
                </a:rPr>
                <a:t>s</a:t>
              </a:r>
            </a:p>
          </p:txBody>
        </p:sp>
        <p:sp>
          <p:nvSpPr>
            <p:cNvPr id="13351" name="Rectangle 102">
              <a:extLst>
                <a:ext uri="{FF2B5EF4-FFF2-40B4-BE49-F238E27FC236}">
                  <a16:creationId xmlns:a16="http://schemas.microsoft.com/office/drawing/2014/main" id="{18B0B316-8F96-4BDD-A222-23CC2D5B2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2" y="2304"/>
              <a:ext cx="1072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3352" name="Rectangle 103">
              <a:extLst>
                <a:ext uri="{FF2B5EF4-FFF2-40B4-BE49-F238E27FC236}">
                  <a16:creationId xmlns:a16="http://schemas.microsoft.com/office/drawing/2014/main" id="{E9000CC9-C198-434F-AB14-89CAA2F12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152"/>
              <a:ext cx="4292" cy="1542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3353" name="Rectangle 104">
              <a:extLst>
                <a:ext uri="{FF2B5EF4-FFF2-40B4-BE49-F238E27FC236}">
                  <a16:creationId xmlns:a16="http://schemas.microsoft.com/office/drawing/2014/main" id="{4074317B-C158-45F2-A73E-FF1540732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588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/>
                <a:t>0.5K</a:t>
              </a:r>
              <a:r>
                <a:rPr lang="en-US" altLang="zh-CN" sz="2400" b="1" i="1" baseline="-25000"/>
                <a:t>ps</a:t>
              </a:r>
            </a:p>
          </p:txBody>
        </p:sp>
      </p:grpSp>
      <p:sp>
        <p:nvSpPr>
          <p:cNvPr id="17513" name="Rectangle 105">
            <a:extLst>
              <a:ext uri="{FF2B5EF4-FFF2-40B4-BE49-F238E27FC236}">
                <a16:creationId xmlns:a16="http://schemas.microsoft.com/office/drawing/2014/main" id="{2B2EBB81-4D39-4DC0-BBDA-3374A7CEB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019800"/>
            <a:ext cx="202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</a:rPr>
              <a:t>进行细调整。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7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8" grpId="0" autoUpdateAnimBg="0"/>
      <p:bldP spid="1751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7" name="Object 5">
            <a:extLst>
              <a:ext uri="{FF2B5EF4-FFF2-40B4-BE49-F238E27FC236}">
                <a16:creationId xmlns:a16="http://schemas.microsoft.com/office/drawing/2014/main" id="{64145D53-C449-4DAF-9AD7-B08331A75F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381000"/>
          <a:ext cx="44958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位图图像" r:id="rId3" imgW="4495238" imgH="1561905" progId="Paint.Picture">
                  <p:embed/>
                </p:oleObj>
              </mc:Choice>
              <mc:Fallback>
                <p:oleObj name="位图图像" r:id="rId3" imgW="4495238" imgH="1561905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81000"/>
                        <a:ext cx="44958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Rectangle 6">
            <a:extLst>
              <a:ext uri="{FF2B5EF4-FFF2-40B4-BE49-F238E27FC236}">
                <a16:creationId xmlns:a16="http://schemas.microsoft.com/office/drawing/2014/main" id="{1E362673-342B-41AE-AAC4-89FCE5B79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04800"/>
            <a:ext cx="80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</a:rPr>
              <a:t>例：</a:t>
            </a:r>
          </a:p>
        </p:txBody>
      </p:sp>
      <p:graphicFrame>
        <p:nvGraphicFramePr>
          <p:cNvPr id="18439" name="Object 7">
            <a:extLst>
              <a:ext uri="{FF2B5EF4-FFF2-40B4-BE49-F238E27FC236}">
                <a16:creationId xmlns:a16="http://schemas.microsoft.com/office/drawing/2014/main" id="{AC5932E2-6EF2-4F7C-B0B0-FACDEAFDE6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905000"/>
          <a:ext cx="2943225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位图图像" r:id="rId5" imgW="2943636" imgH="1752381" progId="Paint.Picture">
                  <p:embed/>
                </p:oleObj>
              </mc:Choice>
              <mc:Fallback>
                <p:oleObj name="位图图像" r:id="rId5" imgW="2943636" imgH="1752381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05000"/>
                        <a:ext cx="2943225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Rectangle 8">
            <a:extLst>
              <a:ext uri="{FF2B5EF4-FFF2-40B4-BE49-F238E27FC236}">
                <a16:creationId xmlns:a16="http://schemas.microsoft.com/office/drawing/2014/main" id="{32918617-5C8C-4699-AF83-40B30299E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514600"/>
            <a:ext cx="101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tx2"/>
                </a:solidFill>
              </a:rPr>
              <a:t>K</a:t>
            </a:r>
            <a:r>
              <a:rPr lang="en-US" altLang="zh-CN" sz="2400" b="1" baseline="-25000">
                <a:solidFill>
                  <a:schemeClr val="tx2"/>
                </a:solidFill>
              </a:rPr>
              <a:t>ps</a:t>
            </a:r>
            <a:r>
              <a:rPr lang="en-US" altLang="zh-CN" sz="2400" b="1">
                <a:solidFill>
                  <a:schemeClr val="tx2"/>
                </a:solidFill>
              </a:rPr>
              <a:t> =1</a:t>
            </a:r>
          </a:p>
        </p:txBody>
      </p:sp>
      <p:graphicFrame>
        <p:nvGraphicFramePr>
          <p:cNvPr id="18441" name="Object 9">
            <a:extLst>
              <a:ext uri="{FF2B5EF4-FFF2-40B4-BE49-F238E27FC236}">
                <a16:creationId xmlns:a16="http://schemas.microsoft.com/office/drawing/2014/main" id="{75AF1940-D95B-436A-90B4-BD410D0F5F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1981200"/>
          <a:ext cx="3438525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位图图像" r:id="rId7" imgW="3438095" imgH="1666667" progId="Paint.Picture">
                  <p:embed/>
                </p:oleObj>
              </mc:Choice>
              <mc:Fallback>
                <p:oleObj name="位图图像" r:id="rId7" imgW="3438095" imgH="1666667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981200"/>
                        <a:ext cx="3438525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Rectangle 10">
            <a:extLst>
              <a:ext uri="{FF2B5EF4-FFF2-40B4-BE49-F238E27FC236}">
                <a16:creationId xmlns:a16="http://schemas.microsoft.com/office/drawing/2014/main" id="{CCA376CA-EB80-452E-8195-2248B16D5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667000"/>
            <a:ext cx="1166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tx2"/>
                </a:solidFill>
              </a:rPr>
              <a:t>K</a:t>
            </a:r>
            <a:r>
              <a:rPr lang="en-US" altLang="zh-CN" sz="2400" b="1" baseline="-25000">
                <a:solidFill>
                  <a:schemeClr val="tx2"/>
                </a:solidFill>
              </a:rPr>
              <a:t>ps</a:t>
            </a:r>
            <a:r>
              <a:rPr lang="en-US" altLang="zh-CN" sz="2400" b="1">
                <a:solidFill>
                  <a:schemeClr val="tx2"/>
                </a:solidFill>
              </a:rPr>
              <a:t> =10</a:t>
            </a:r>
          </a:p>
        </p:txBody>
      </p:sp>
      <p:graphicFrame>
        <p:nvGraphicFramePr>
          <p:cNvPr id="18443" name="Object 11">
            <a:extLst>
              <a:ext uri="{FF2B5EF4-FFF2-40B4-BE49-F238E27FC236}">
                <a16:creationId xmlns:a16="http://schemas.microsoft.com/office/drawing/2014/main" id="{82FD6FBD-C572-4469-9721-94CFFB4E71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886200"/>
          <a:ext cx="3219450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位图图像" r:id="rId9" imgW="3219899" imgH="1819529" progId="Paint.Picture">
                  <p:embed/>
                </p:oleObj>
              </mc:Choice>
              <mc:Fallback>
                <p:oleObj name="位图图像" r:id="rId9" imgW="3219899" imgH="1819529" progId="Paint.Pictur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86200"/>
                        <a:ext cx="3219450" cy="181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Rectangle 12">
            <a:extLst>
              <a:ext uri="{FF2B5EF4-FFF2-40B4-BE49-F238E27FC236}">
                <a16:creationId xmlns:a16="http://schemas.microsoft.com/office/drawing/2014/main" id="{74A462D4-C664-416B-897E-BA6C675DC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419600"/>
            <a:ext cx="1166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tx2"/>
                </a:solidFill>
              </a:rPr>
              <a:t>K</a:t>
            </a:r>
            <a:r>
              <a:rPr lang="en-US" altLang="zh-CN" sz="2400" b="1" baseline="-25000">
                <a:solidFill>
                  <a:schemeClr val="tx2"/>
                </a:solidFill>
              </a:rPr>
              <a:t>ps</a:t>
            </a:r>
            <a:r>
              <a:rPr lang="en-US" altLang="zh-CN" sz="2400" b="1">
                <a:solidFill>
                  <a:schemeClr val="tx2"/>
                </a:solidFill>
              </a:rPr>
              <a:t> =29</a:t>
            </a:r>
          </a:p>
        </p:txBody>
      </p:sp>
      <p:graphicFrame>
        <p:nvGraphicFramePr>
          <p:cNvPr id="18447" name="Object 15">
            <a:extLst>
              <a:ext uri="{FF2B5EF4-FFF2-40B4-BE49-F238E27FC236}">
                <a16:creationId xmlns:a16="http://schemas.microsoft.com/office/drawing/2014/main" id="{4F288A5C-5F89-44B6-84E5-DCA515E352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3886200"/>
          <a:ext cx="3076575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name="位图图像" r:id="rId11" imgW="3076190" imgH="1743318" progId="Paint.Picture">
                  <p:embed/>
                </p:oleObj>
              </mc:Choice>
              <mc:Fallback>
                <p:oleObj name="位图图像" r:id="rId11" imgW="3076190" imgH="1743318" progId="Paint.Picture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886200"/>
                        <a:ext cx="3076575" cy="174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8" name="Rectangle 16">
            <a:extLst>
              <a:ext uri="{FF2B5EF4-FFF2-40B4-BE49-F238E27FC236}">
                <a16:creationId xmlns:a16="http://schemas.microsoft.com/office/drawing/2014/main" id="{FDAA09E4-5A75-42BB-B613-55D14E543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114800"/>
            <a:ext cx="10906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tx2"/>
                </a:solidFill>
              </a:rPr>
              <a:t>K</a:t>
            </a:r>
            <a:r>
              <a:rPr lang="en-US" altLang="zh-CN" sz="2400" b="1" baseline="-25000">
                <a:solidFill>
                  <a:schemeClr val="tx2"/>
                </a:solidFill>
              </a:rPr>
              <a:t>ps</a:t>
            </a:r>
            <a:r>
              <a:rPr lang="en-US" altLang="zh-CN" sz="2400" b="1">
                <a:solidFill>
                  <a:schemeClr val="tx2"/>
                </a:solidFill>
              </a:rPr>
              <a:t>=30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tx2"/>
                </a:solidFill>
              </a:rPr>
              <a:t>T</a:t>
            </a:r>
            <a:r>
              <a:rPr lang="en-US" altLang="zh-CN" sz="2400" b="1" baseline="-25000">
                <a:solidFill>
                  <a:schemeClr val="tx2"/>
                </a:solidFill>
              </a:rPr>
              <a:t>s</a:t>
            </a:r>
            <a:r>
              <a:rPr lang="en-US" altLang="zh-CN" sz="2400" b="1">
                <a:solidFill>
                  <a:schemeClr val="tx2"/>
                </a:solidFill>
              </a:rPr>
              <a:t>=2.8</a:t>
            </a:r>
          </a:p>
        </p:txBody>
      </p:sp>
      <p:sp>
        <p:nvSpPr>
          <p:cNvPr id="18449" name="Rectangle 17">
            <a:extLst>
              <a:ext uri="{FF2B5EF4-FFF2-40B4-BE49-F238E27FC236}">
                <a16:creationId xmlns:a16="http://schemas.microsoft.com/office/drawing/2014/main" id="{576024C4-31E9-434B-BA2B-3E823EAA4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040438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</a:rPr>
              <a:t>采用</a:t>
            </a:r>
            <a:r>
              <a:rPr lang="en-US" altLang="zh-CN" sz="2400" b="1">
                <a:solidFill>
                  <a:schemeClr val="tx2"/>
                </a:solidFill>
              </a:rPr>
              <a:t>PID</a:t>
            </a:r>
            <a:r>
              <a:rPr lang="zh-CN" altLang="en-US" sz="2400" b="1">
                <a:solidFill>
                  <a:schemeClr val="tx2"/>
                </a:solidFill>
              </a:rPr>
              <a:t>控制，查表有</a:t>
            </a:r>
            <a:r>
              <a:rPr lang="en-US" altLang="zh-CN" sz="2400" b="1">
                <a:solidFill>
                  <a:schemeClr val="tx2"/>
                </a:solidFill>
              </a:rPr>
              <a:t>K</a:t>
            </a:r>
            <a:r>
              <a:rPr lang="en-US" altLang="zh-CN" sz="2400" b="1" baseline="-25000">
                <a:solidFill>
                  <a:schemeClr val="tx2"/>
                </a:solidFill>
              </a:rPr>
              <a:t>p</a:t>
            </a:r>
            <a:r>
              <a:rPr lang="zh-CN" altLang="en-US" sz="2400" b="1">
                <a:solidFill>
                  <a:schemeClr val="tx2"/>
                </a:solidFill>
              </a:rPr>
              <a:t>＝</a:t>
            </a:r>
            <a:r>
              <a:rPr lang="en-US" altLang="zh-CN" sz="2400" b="1">
                <a:solidFill>
                  <a:schemeClr val="tx2"/>
                </a:solidFill>
              </a:rPr>
              <a:t>18</a:t>
            </a:r>
            <a:r>
              <a:rPr lang="zh-CN" altLang="en-US" sz="2400" b="1">
                <a:solidFill>
                  <a:schemeClr val="tx2"/>
                </a:solidFill>
              </a:rPr>
              <a:t>，</a:t>
            </a:r>
            <a:r>
              <a:rPr lang="en-US" altLang="zh-CN" sz="2400" b="1">
                <a:solidFill>
                  <a:schemeClr val="tx2"/>
                </a:solidFill>
              </a:rPr>
              <a:t>T</a:t>
            </a:r>
            <a:r>
              <a:rPr lang="en-US" altLang="zh-CN" sz="2400" b="1" baseline="-25000">
                <a:solidFill>
                  <a:schemeClr val="tx2"/>
                </a:solidFill>
              </a:rPr>
              <a:t>i</a:t>
            </a:r>
            <a:r>
              <a:rPr lang="zh-CN" altLang="en-US" sz="2400" b="1">
                <a:solidFill>
                  <a:schemeClr val="tx2"/>
                </a:solidFill>
              </a:rPr>
              <a:t>＝</a:t>
            </a:r>
            <a:r>
              <a:rPr lang="en-US" altLang="zh-CN" sz="2400" b="1">
                <a:solidFill>
                  <a:schemeClr val="tx2"/>
                </a:solidFill>
              </a:rPr>
              <a:t>1.405, T</a:t>
            </a:r>
            <a:r>
              <a:rPr lang="en-US" altLang="zh-CN" sz="2400" b="1" baseline="-25000">
                <a:solidFill>
                  <a:schemeClr val="tx2"/>
                </a:solidFill>
              </a:rPr>
              <a:t>d</a:t>
            </a:r>
            <a:r>
              <a:rPr lang="zh-CN" altLang="en-US" sz="2400" b="1">
                <a:solidFill>
                  <a:schemeClr val="tx2"/>
                </a:solidFill>
              </a:rPr>
              <a:t>＝</a:t>
            </a:r>
            <a:r>
              <a:rPr lang="en-US" altLang="zh-CN" sz="2400" b="1">
                <a:solidFill>
                  <a:schemeClr val="tx2"/>
                </a:solidFill>
              </a:rPr>
              <a:t>0.3512</a:t>
            </a:r>
          </a:p>
        </p:txBody>
      </p:sp>
      <p:graphicFrame>
        <p:nvGraphicFramePr>
          <p:cNvPr id="18451" name="Object 19">
            <a:extLst>
              <a:ext uri="{FF2B5EF4-FFF2-40B4-BE49-F238E27FC236}">
                <a16:creationId xmlns:a16="http://schemas.microsoft.com/office/drawing/2014/main" id="{D5A6F748-48DC-4656-A803-6447EF1E22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0888" y="914400"/>
          <a:ext cx="20796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" name="Equation" r:id="rId13" imgW="1308100" imgH="419100" progId="Equation.3">
                  <p:embed/>
                </p:oleObj>
              </mc:Choice>
              <mc:Fallback>
                <p:oleObj name="Equation" r:id="rId13" imgW="1308100" imgH="4191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914400"/>
                        <a:ext cx="207962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0" grpId="0" autoUpdateAnimBg="0"/>
      <p:bldP spid="18442" grpId="0" autoUpdateAnimBg="0"/>
      <p:bldP spid="18444" grpId="0" autoUpdateAnimBg="0"/>
      <p:bldP spid="18448" grpId="0" autoUpdateAnimBg="0"/>
      <p:bldP spid="1844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7" name="Object 5">
            <a:extLst>
              <a:ext uri="{FF2B5EF4-FFF2-40B4-BE49-F238E27FC236}">
                <a16:creationId xmlns:a16="http://schemas.microsoft.com/office/drawing/2014/main" id="{C8C3FA72-58C4-4953-B335-4B24DC087A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3038475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位图图像" r:id="rId3" imgW="3038095" imgH="2010056" progId="Paint.Picture">
                  <p:embed/>
                </p:oleObj>
              </mc:Choice>
              <mc:Fallback>
                <p:oleObj name="位图图像" r:id="rId3" imgW="3038095" imgH="2010056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038475" cy="200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Rectangle 6">
            <a:extLst>
              <a:ext uri="{FF2B5EF4-FFF2-40B4-BE49-F238E27FC236}">
                <a16:creationId xmlns:a16="http://schemas.microsoft.com/office/drawing/2014/main" id="{081D4346-3C83-4B7D-9AA2-229017C28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52400"/>
            <a:ext cx="5943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tx2"/>
                </a:solidFill>
                <a:sym typeface="Symbol" panose="05050102010706020507" pitchFamily="18" charset="2"/>
              </a:rPr>
              <a:t></a:t>
            </a:r>
            <a:r>
              <a:rPr lang="en-US" altLang="zh-CN" sz="2400" b="1" baseline="-25000">
                <a:solidFill>
                  <a:schemeClr val="tx2"/>
                </a:solidFill>
                <a:sym typeface="Symbol" panose="05050102010706020507" pitchFamily="18" charset="2"/>
              </a:rPr>
              <a:t>p</a:t>
            </a:r>
            <a:r>
              <a:rPr lang="zh-CN" altLang="en-US" sz="2400" b="1">
                <a:solidFill>
                  <a:schemeClr val="tx2"/>
                </a:solidFill>
                <a:sym typeface="Symbol" panose="05050102010706020507" pitchFamily="18" charset="2"/>
              </a:rPr>
              <a:t>＝</a:t>
            </a:r>
            <a:r>
              <a:rPr lang="en-US" altLang="zh-CN" sz="2400" b="1">
                <a:solidFill>
                  <a:schemeClr val="tx2"/>
                </a:solidFill>
                <a:sym typeface="Symbol" panose="05050102010706020507" pitchFamily="18" charset="2"/>
              </a:rPr>
              <a:t>62</a:t>
            </a:r>
            <a:r>
              <a:rPr lang="zh-CN" altLang="en-US" sz="2400" b="1">
                <a:solidFill>
                  <a:schemeClr val="tx2"/>
                </a:solidFill>
                <a:sym typeface="Symbol" panose="05050102010706020507" pitchFamily="18" charset="2"/>
              </a:rPr>
              <a:t>％，’</a:t>
            </a:r>
            <a:r>
              <a:rPr lang="en-US" altLang="zh-CN" sz="2400" b="1" baseline="-25000">
                <a:solidFill>
                  <a:schemeClr val="tx2"/>
                </a:solidFill>
                <a:sym typeface="Symbol" panose="05050102010706020507" pitchFamily="18" charset="2"/>
              </a:rPr>
              <a:t>p</a:t>
            </a:r>
            <a:r>
              <a:rPr lang="zh-CN" altLang="en-US" sz="2400" b="1">
                <a:solidFill>
                  <a:schemeClr val="tx2"/>
                </a:solidFill>
                <a:sym typeface="Symbol" panose="05050102010706020507" pitchFamily="18" charset="2"/>
              </a:rPr>
              <a:t>＝</a:t>
            </a:r>
            <a:r>
              <a:rPr lang="en-US" altLang="zh-CN" sz="2400" b="1">
                <a:solidFill>
                  <a:schemeClr val="tx2"/>
                </a:solidFill>
                <a:sym typeface="Symbol" panose="05050102010706020507" pitchFamily="18" charset="2"/>
              </a:rPr>
              <a:t>15</a:t>
            </a:r>
            <a:r>
              <a:rPr lang="zh-CN" altLang="en-US" sz="2400" b="1">
                <a:solidFill>
                  <a:schemeClr val="tx2"/>
                </a:solidFill>
                <a:sym typeface="Symbol" panose="05050102010706020507" pitchFamily="18" charset="2"/>
              </a:rPr>
              <a:t>％满足</a:t>
            </a:r>
            <a:r>
              <a:rPr lang="en-US" altLang="zh-CN" sz="2400" b="1">
                <a:solidFill>
                  <a:schemeClr val="tx2"/>
                </a:solidFill>
                <a:sym typeface="Symbol" panose="05050102010706020507" pitchFamily="18" charset="2"/>
              </a:rPr>
              <a:t>4︰1</a:t>
            </a:r>
            <a:r>
              <a:rPr lang="zh-CN" altLang="en-US" sz="2400" b="1">
                <a:solidFill>
                  <a:schemeClr val="tx2"/>
                </a:solidFill>
                <a:sym typeface="Symbol" panose="05050102010706020507" pitchFamily="18" charset="2"/>
              </a:rPr>
              <a:t>，但超调量太大，需要调整。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  <a:sym typeface="Symbol" panose="05050102010706020507" pitchFamily="18" charset="2"/>
              </a:rPr>
              <a:t>增大微分作用减小积分作用，可以减小超调。</a:t>
            </a:r>
          </a:p>
        </p:txBody>
      </p:sp>
      <p:graphicFrame>
        <p:nvGraphicFramePr>
          <p:cNvPr id="33799" name="Object 7">
            <a:extLst>
              <a:ext uri="{FF2B5EF4-FFF2-40B4-BE49-F238E27FC236}">
                <a16:creationId xmlns:a16="http://schemas.microsoft.com/office/drawing/2014/main" id="{3FB85E9B-042D-4400-B907-9061B31E1B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2133600"/>
          <a:ext cx="2847975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位图图像" r:id="rId5" imgW="2847619" imgH="1924319" progId="Paint.Picture">
                  <p:embed/>
                </p:oleObj>
              </mc:Choice>
              <mc:Fallback>
                <p:oleObj name="位图图像" r:id="rId5" imgW="2847619" imgH="1924319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133600"/>
                        <a:ext cx="2847975" cy="192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Rectangle 8">
            <a:extLst>
              <a:ext uri="{FF2B5EF4-FFF2-40B4-BE49-F238E27FC236}">
                <a16:creationId xmlns:a16="http://schemas.microsoft.com/office/drawing/2014/main" id="{C9B4F105-7219-42B0-814E-042D18D6F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752600"/>
            <a:ext cx="41671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sym typeface="Symbol" panose="05050102010706020507" pitchFamily="18" charset="2"/>
              </a:rPr>
              <a:t>细调整</a:t>
            </a:r>
            <a:r>
              <a:rPr lang="zh-CN" altLang="en-US" sz="2400" b="1">
                <a:solidFill>
                  <a:schemeClr val="tx2"/>
                </a:solidFill>
                <a:sym typeface="Symbol" panose="05050102010706020507" pitchFamily="18" charset="2"/>
              </a:rPr>
              <a:t>是有规律的，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  <a:sym typeface="Symbol" panose="05050102010706020507" pitchFamily="18" charset="2"/>
              </a:rPr>
              <a:t>一般是</a:t>
            </a:r>
            <a:r>
              <a:rPr lang="zh-CN" altLang="en-US" sz="2400" b="1">
                <a:solidFill>
                  <a:srgbClr val="FF0000"/>
                </a:solidFill>
                <a:sym typeface="Symbol" panose="05050102010706020507" pitchFamily="18" charset="2"/>
              </a:rPr>
              <a:t>成比例</a:t>
            </a:r>
            <a:r>
              <a:rPr lang="zh-CN" altLang="en-US" sz="2400" b="1">
                <a:solidFill>
                  <a:schemeClr val="tx2"/>
                </a:solidFill>
                <a:sym typeface="Symbol" panose="05050102010706020507" pitchFamily="18" charset="2"/>
              </a:rPr>
              <a:t>的放大三个参数</a:t>
            </a:r>
          </a:p>
        </p:txBody>
      </p:sp>
      <p:sp>
        <p:nvSpPr>
          <p:cNvPr id="33801" name="Rectangle 9">
            <a:extLst>
              <a:ext uri="{FF2B5EF4-FFF2-40B4-BE49-F238E27FC236}">
                <a16:creationId xmlns:a16="http://schemas.microsoft.com/office/drawing/2014/main" id="{0638F2F4-F2AA-4EE8-ADF1-327AE436C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590800"/>
            <a:ext cx="59118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</a:rPr>
              <a:t>原来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tx2"/>
                </a:solidFill>
              </a:rPr>
              <a:t>K</a:t>
            </a:r>
            <a:r>
              <a:rPr lang="en-US" altLang="zh-CN" sz="2400" b="1" baseline="-25000">
                <a:solidFill>
                  <a:schemeClr val="tx2"/>
                </a:solidFill>
              </a:rPr>
              <a:t>p</a:t>
            </a:r>
            <a:r>
              <a:rPr lang="zh-CN" altLang="en-US" sz="2400" b="1">
                <a:solidFill>
                  <a:schemeClr val="tx2"/>
                </a:solidFill>
              </a:rPr>
              <a:t>＝</a:t>
            </a:r>
            <a:r>
              <a:rPr lang="en-US" altLang="zh-CN" sz="2400" b="1">
                <a:solidFill>
                  <a:schemeClr val="tx2"/>
                </a:solidFill>
              </a:rPr>
              <a:t>18</a:t>
            </a:r>
            <a:r>
              <a:rPr lang="zh-CN" altLang="en-US" sz="2400" b="1">
                <a:solidFill>
                  <a:schemeClr val="tx2"/>
                </a:solidFill>
              </a:rPr>
              <a:t>，</a:t>
            </a:r>
            <a:r>
              <a:rPr lang="en-US" altLang="zh-CN" sz="2400" b="1">
                <a:solidFill>
                  <a:schemeClr val="tx2"/>
                </a:solidFill>
              </a:rPr>
              <a:t>T</a:t>
            </a:r>
            <a:r>
              <a:rPr lang="en-US" altLang="zh-CN" sz="2400" b="1" baseline="-25000">
                <a:solidFill>
                  <a:schemeClr val="tx2"/>
                </a:solidFill>
              </a:rPr>
              <a:t>i</a:t>
            </a:r>
            <a:r>
              <a:rPr lang="zh-CN" altLang="en-US" sz="2400" b="1">
                <a:solidFill>
                  <a:schemeClr val="tx2"/>
                </a:solidFill>
              </a:rPr>
              <a:t>＝</a:t>
            </a:r>
            <a:r>
              <a:rPr lang="en-US" altLang="zh-CN" sz="2400" b="1">
                <a:solidFill>
                  <a:schemeClr val="tx2"/>
                </a:solidFill>
              </a:rPr>
              <a:t>1.405, T</a:t>
            </a:r>
            <a:r>
              <a:rPr lang="en-US" altLang="zh-CN" sz="2400" b="1" baseline="-25000">
                <a:solidFill>
                  <a:schemeClr val="tx2"/>
                </a:solidFill>
              </a:rPr>
              <a:t>d</a:t>
            </a:r>
            <a:r>
              <a:rPr lang="zh-CN" altLang="en-US" sz="2400" b="1">
                <a:solidFill>
                  <a:schemeClr val="tx2"/>
                </a:solidFill>
              </a:rPr>
              <a:t>＝</a:t>
            </a:r>
            <a:r>
              <a:rPr lang="en-US" altLang="zh-CN" sz="2400" b="1">
                <a:solidFill>
                  <a:schemeClr val="tx2"/>
                </a:solidFill>
              </a:rPr>
              <a:t>0.3512</a:t>
            </a:r>
            <a:r>
              <a:rPr lang="zh-CN" altLang="en-US" sz="2400" b="1">
                <a:solidFill>
                  <a:schemeClr val="tx2"/>
                </a:solidFill>
              </a:rPr>
              <a:t>， </a:t>
            </a:r>
            <a:r>
              <a:rPr lang="zh-CN" altLang="en-US" sz="2400" b="1">
                <a:solidFill>
                  <a:schemeClr val="tx2"/>
                </a:solidFill>
                <a:sym typeface="Symbol" panose="05050102010706020507" pitchFamily="18" charset="2"/>
              </a:rPr>
              <a:t></a:t>
            </a:r>
            <a:r>
              <a:rPr lang="en-US" altLang="zh-CN" sz="2400" b="1" baseline="-25000">
                <a:solidFill>
                  <a:schemeClr val="tx2"/>
                </a:solidFill>
                <a:sym typeface="Symbol" panose="05050102010706020507" pitchFamily="18" charset="2"/>
              </a:rPr>
              <a:t>p</a:t>
            </a:r>
            <a:r>
              <a:rPr lang="zh-CN" altLang="en-US" sz="2400" b="1">
                <a:solidFill>
                  <a:schemeClr val="tx2"/>
                </a:solidFill>
                <a:sym typeface="Symbol" panose="05050102010706020507" pitchFamily="18" charset="2"/>
              </a:rPr>
              <a:t>＝</a:t>
            </a:r>
            <a:r>
              <a:rPr lang="en-US" altLang="zh-CN" sz="2400" b="1">
                <a:solidFill>
                  <a:schemeClr val="tx2"/>
                </a:solidFill>
                <a:sym typeface="Symbol" panose="05050102010706020507" pitchFamily="18" charset="2"/>
              </a:rPr>
              <a:t>62</a:t>
            </a:r>
            <a:r>
              <a:rPr lang="zh-CN" altLang="en-US" sz="2400" b="1">
                <a:solidFill>
                  <a:schemeClr val="tx2"/>
                </a:solidFill>
                <a:sym typeface="Symbol" panose="05050102010706020507" pitchFamily="18" charset="2"/>
              </a:rPr>
              <a:t>％</a:t>
            </a:r>
            <a:endParaRPr lang="zh-CN" altLang="en-US" sz="2400" b="1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</a:rPr>
              <a:t>现在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tx2"/>
                </a:solidFill>
              </a:rPr>
              <a:t>K</a:t>
            </a:r>
            <a:r>
              <a:rPr lang="en-US" altLang="zh-CN" sz="2400" b="1" baseline="-25000">
                <a:solidFill>
                  <a:schemeClr val="tx2"/>
                </a:solidFill>
              </a:rPr>
              <a:t>p</a:t>
            </a:r>
            <a:r>
              <a:rPr lang="zh-CN" altLang="en-US" sz="2400" b="1">
                <a:solidFill>
                  <a:schemeClr val="tx2"/>
                </a:solidFill>
              </a:rPr>
              <a:t>＝</a:t>
            </a:r>
            <a:r>
              <a:rPr lang="en-US" altLang="zh-CN" sz="2400" b="1">
                <a:solidFill>
                  <a:schemeClr val="tx2"/>
                </a:solidFill>
              </a:rPr>
              <a:t>36</a:t>
            </a:r>
            <a:r>
              <a:rPr lang="zh-CN" altLang="en-US" sz="2400" b="1">
                <a:solidFill>
                  <a:schemeClr val="tx2"/>
                </a:solidFill>
              </a:rPr>
              <a:t>，</a:t>
            </a:r>
            <a:r>
              <a:rPr lang="en-US" altLang="zh-CN" sz="2400" b="1">
                <a:solidFill>
                  <a:schemeClr val="tx2"/>
                </a:solidFill>
              </a:rPr>
              <a:t>T</a:t>
            </a:r>
            <a:r>
              <a:rPr lang="en-US" altLang="zh-CN" sz="2400" b="1" baseline="-25000">
                <a:solidFill>
                  <a:schemeClr val="tx2"/>
                </a:solidFill>
              </a:rPr>
              <a:t>i</a:t>
            </a:r>
            <a:r>
              <a:rPr lang="zh-CN" altLang="en-US" sz="2400" b="1">
                <a:solidFill>
                  <a:schemeClr val="tx2"/>
                </a:solidFill>
              </a:rPr>
              <a:t>＝</a:t>
            </a:r>
            <a:r>
              <a:rPr lang="en-US" altLang="zh-CN" sz="2400" b="1">
                <a:solidFill>
                  <a:schemeClr val="tx2"/>
                </a:solidFill>
              </a:rPr>
              <a:t>2.81, T</a:t>
            </a:r>
            <a:r>
              <a:rPr lang="en-US" altLang="zh-CN" sz="2400" b="1" baseline="-25000">
                <a:solidFill>
                  <a:schemeClr val="tx2"/>
                </a:solidFill>
              </a:rPr>
              <a:t>d</a:t>
            </a:r>
            <a:r>
              <a:rPr lang="zh-CN" altLang="en-US" sz="2400" b="1">
                <a:solidFill>
                  <a:schemeClr val="tx2"/>
                </a:solidFill>
              </a:rPr>
              <a:t>＝</a:t>
            </a:r>
            <a:r>
              <a:rPr lang="en-US" altLang="zh-CN" sz="2400" b="1">
                <a:solidFill>
                  <a:schemeClr val="tx2"/>
                </a:solidFill>
              </a:rPr>
              <a:t>0.7</a:t>
            </a:r>
            <a:r>
              <a:rPr lang="zh-CN" altLang="en-US" sz="2400" b="1">
                <a:solidFill>
                  <a:schemeClr val="tx2"/>
                </a:solidFill>
              </a:rPr>
              <a:t>， </a:t>
            </a:r>
            <a:r>
              <a:rPr lang="zh-CN" altLang="en-US" sz="2400" b="1">
                <a:solidFill>
                  <a:schemeClr val="tx2"/>
                </a:solidFill>
                <a:sym typeface="Symbol" panose="05050102010706020507" pitchFamily="18" charset="2"/>
              </a:rPr>
              <a:t></a:t>
            </a:r>
            <a:r>
              <a:rPr lang="en-US" altLang="zh-CN" sz="2400" b="1" baseline="-25000">
                <a:solidFill>
                  <a:schemeClr val="tx2"/>
                </a:solidFill>
                <a:sym typeface="Symbol" panose="05050102010706020507" pitchFamily="18" charset="2"/>
              </a:rPr>
              <a:t>p</a:t>
            </a:r>
            <a:r>
              <a:rPr lang="zh-CN" altLang="en-US" sz="2400" b="1">
                <a:solidFill>
                  <a:schemeClr val="tx2"/>
                </a:solidFill>
                <a:sym typeface="Symbol" panose="05050102010706020507" pitchFamily="18" charset="2"/>
              </a:rPr>
              <a:t>＝</a:t>
            </a:r>
            <a:r>
              <a:rPr lang="en-US" altLang="zh-CN" sz="2400" b="1">
                <a:solidFill>
                  <a:schemeClr val="tx2"/>
                </a:solidFill>
                <a:sym typeface="Symbol" panose="05050102010706020507" pitchFamily="18" charset="2"/>
              </a:rPr>
              <a:t>30</a:t>
            </a:r>
            <a:r>
              <a:rPr lang="zh-CN" altLang="en-US" sz="2400" b="1">
                <a:solidFill>
                  <a:schemeClr val="tx2"/>
                </a:solidFill>
                <a:sym typeface="Symbol" panose="05050102010706020507" pitchFamily="18" charset="2"/>
              </a:rPr>
              <a:t>％</a:t>
            </a:r>
          </a:p>
        </p:txBody>
      </p:sp>
      <p:sp>
        <p:nvSpPr>
          <p:cNvPr id="33802" name="Rectangle 10">
            <a:extLst>
              <a:ext uri="{FF2B5EF4-FFF2-40B4-BE49-F238E27FC236}">
                <a16:creationId xmlns:a16="http://schemas.microsoft.com/office/drawing/2014/main" id="{BDFF2180-D437-4572-9E32-BB8D02D38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867400"/>
            <a:ext cx="7924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</a:rPr>
              <a:t>齐格勒和尼柯尔斯提出的确定</a:t>
            </a:r>
            <a:r>
              <a:rPr lang="en-US" altLang="zh-CN" sz="2400" b="1">
                <a:solidFill>
                  <a:schemeClr val="tx2"/>
                </a:solidFill>
              </a:rPr>
              <a:t>PID</a:t>
            </a:r>
            <a:r>
              <a:rPr lang="zh-CN" altLang="en-US" sz="2400" b="1">
                <a:solidFill>
                  <a:schemeClr val="tx2"/>
                </a:solidFill>
              </a:rPr>
              <a:t>三个参数的法则给出了一个参数调整的</a:t>
            </a:r>
            <a:r>
              <a:rPr lang="zh-CN" altLang="en-US" sz="2400" b="1">
                <a:solidFill>
                  <a:srgbClr val="FF0000"/>
                </a:solidFill>
              </a:rPr>
              <a:t>起点</a:t>
            </a:r>
          </a:p>
        </p:txBody>
      </p:sp>
      <p:graphicFrame>
        <p:nvGraphicFramePr>
          <p:cNvPr id="33804" name="Object 12">
            <a:extLst>
              <a:ext uri="{FF2B5EF4-FFF2-40B4-BE49-F238E27FC236}">
                <a16:creationId xmlns:a16="http://schemas.microsoft.com/office/drawing/2014/main" id="{4D282323-7A9A-4654-A91C-A02AB5DAB1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4114800"/>
          <a:ext cx="321945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位图图像" r:id="rId7" imgW="3219899" imgH="1676634" progId="Paint.Picture">
                  <p:embed/>
                </p:oleObj>
              </mc:Choice>
              <mc:Fallback>
                <p:oleObj name="位图图像" r:id="rId7" imgW="3219899" imgH="1676634" progId="Paint.Picture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114800"/>
                        <a:ext cx="321945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5" name="Rectangle 13">
            <a:extLst>
              <a:ext uri="{FF2B5EF4-FFF2-40B4-BE49-F238E27FC236}">
                <a16:creationId xmlns:a16="http://schemas.microsoft.com/office/drawing/2014/main" id="{3EC8B453-6F9E-4D47-8707-921651E05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343400"/>
            <a:ext cx="4572000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</a:rPr>
              <a:t>现在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tx2"/>
                </a:solidFill>
              </a:rPr>
              <a:t>K</a:t>
            </a:r>
            <a:r>
              <a:rPr lang="en-US" altLang="zh-CN" sz="2400" b="1" baseline="-25000">
                <a:solidFill>
                  <a:schemeClr val="tx2"/>
                </a:solidFill>
              </a:rPr>
              <a:t>p</a:t>
            </a:r>
            <a:r>
              <a:rPr lang="zh-CN" altLang="en-US" sz="2400" b="1">
                <a:solidFill>
                  <a:schemeClr val="tx2"/>
                </a:solidFill>
              </a:rPr>
              <a:t>＝</a:t>
            </a:r>
            <a:r>
              <a:rPr lang="en-US" altLang="zh-CN" sz="2400" b="1">
                <a:solidFill>
                  <a:schemeClr val="tx2"/>
                </a:solidFill>
              </a:rPr>
              <a:t>39.42</a:t>
            </a:r>
            <a:r>
              <a:rPr lang="zh-CN" altLang="en-US" sz="2400" b="1">
                <a:solidFill>
                  <a:schemeClr val="tx2"/>
                </a:solidFill>
              </a:rPr>
              <a:t>，</a:t>
            </a:r>
            <a:r>
              <a:rPr lang="en-US" altLang="zh-CN" sz="2400" b="1">
                <a:solidFill>
                  <a:schemeClr val="tx2"/>
                </a:solidFill>
              </a:rPr>
              <a:t>T</a:t>
            </a:r>
            <a:r>
              <a:rPr lang="en-US" altLang="zh-CN" sz="2400" b="1" baseline="-25000">
                <a:solidFill>
                  <a:schemeClr val="tx2"/>
                </a:solidFill>
              </a:rPr>
              <a:t>i</a:t>
            </a:r>
            <a:r>
              <a:rPr lang="zh-CN" altLang="en-US" sz="2400" b="1">
                <a:solidFill>
                  <a:schemeClr val="tx2"/>
                </a:solidFill>
              </a:rPr>
              <a:t>＝</a:t>
            </a:r>
            <a:r>
              <a:rPr lang="en-US" altLang="zh-CN" sz="2400" b="1">
                <a:solidFill>
                  <a:schemeClr val="tx2"/>
                </a:solidFill>
              </a:rPr>
              <a:t>3.077, T</a:t>
            </a:r>
            <a:r>
              <a:rPr lang="en-US" altLang="zh-CN" sz="2400" b="1" baseline="-25000">
                <a:solidFill>
                  <a:schemeClr val="tx2"/>
                </a:solidFill>
              </a:rPr>
              <a:t>d</a:t>
            </a:r>
            <a:r>
              <a:rPr lang="zh-CN" altLang="en-US" sz="2400" b="1">
                <a:solidFill>
                  <a:schemeClr val="tx2"/>
                </a:solidFill>
              </a:rPr>
              <a:t>＝</a:t>
            </a:r>
            <a:r>
              <a:rPr lang="en-US" altLang="zh-CN" sz="2400" b="1">
                <a:solidFill>
                  <a:schemeClr val="tx2"/>
                </a:solidFill>
              </a:rPr>
              <a:t>0.769</a:t>
            </a:r>
            <a:r>
              <a:rPr lang="zh-CN" altLang="en-US" sz="2400" b="1">
                <a:solidFill>
                  <a:schemeClr val="tx2"/>
                </a:solidFill>
              </a:rPr>
              <a:t>， </a:t>
            </a:r>
            <a:r>
              <a:rPr lang="zh-CN" altLang="en-US" sz="2400" b="1">
                <a:solidFill>
                  <a:schemeClr val="tx2"/>
                </a:solidFill>
                <a:sym typeface="Symbol" panose="05050102010706020507" pitchFamily="18" charset="2"/>
              </a:rPr>
              <a:t></a:t>
            </a:r>
            <a:r>
              <a:rPr lang="en-US" altLang="zh-CN" sz="2400" b="1" baseline="-25000">
                <a:solidFill>
                  <a:schemeClr val="tx2"/>
                </a:solidFill>
                <a:sym typeface="Symbol" panose="05050102010706020507" pitchFamily="18" charset="2"/>
              </a:rPr>
              <a:t>p</a:t>
            </a:r>
            <a:r>
              <a:rPr lang="zh-CN" altLang="en-US" sz="2400" b="1">
                <a:solidFill>
                  <a:schemeClr val="tx2"/>
                </a:solidFill>
                <a:sym typeface="Symbol" panose="05050102010706020507" pitchFamily="18" charset="2"/>
              </a:rPr>
              <a:t>＝</a:t>
            </a:r>
            <a:r>
              <a:rPr lang="en-US" altLang="zh-CN" sz="2400" b="1">
                <a:solidFill>
                  <a:schemeClr val="tx2"/>
                </a:solidFill>
                <a:sym typeface="Symbol" panose="05050102010706020507" pitchFamily="18" charset="2"/>
              </a:rPr>
              <a:t>20</a:t>
            </a:r>
            <a:r>
              <a:rPr lang="zh-CN" altLang="en-US" sz="2400" b="1">
                <a:solidFill>
                  <a:schemeClr val="tx2"/>
                </a:solidFill>
                <a:sym typeface="Symbol" panose="05050102010706020507" pitchFamily="18" charset="2"/>
              </a:rPr>
              <a:t>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3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38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3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3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38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38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3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3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3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build="p" autoUpdateAnimBg="0"/>
      <p:bldP spid="33800" grpId="0" build="p" autoUpdateAnimBg="0"/>
      <p:bldP spid="33801" grpId="0" build="p" autoUpdateAnimBg="0"/>
      <p:bldP spid="33802" grpId="0" build="p" autoUpdateAnimBg="0"/>
      <p:bldP spid="3380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>
            <a:extLst>
              <a:ext uri="{FF2B5EF4-FFF2-40B4-BE49-F238E27FC236}">
                <a16:creationId xmlns:a16="http://schemas.microsoft.com/office/drawing/2014/main" id="{7590B219-3313-415F-90CA-1FF72CDAF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2400"/>
            <a:ext cx="42719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latin typeface="+mn-lt"/>
              </a:rPr>
              <a:t>2</a:t>
            </a:r>
            <a:r>
              <a:rPr lang="zh-CN" altLang="en-US" sz="2400" b="1" dirty="0">
                <a:latin typeface="Wingdings-Regular" charset="0"/>
              </a:rPr>
              <a:t>、</a:t>
            </a:r>
            <a:r>
              <a:rPr lang="en-US" altLang="zh-CN" sz="2400" b="1" dirty="0">
                <a:latin typeface="TimesNewRoman,Bold" charset="0"/>
              </a:rPr>
              <a:t>P</a:t>
            </a:r>
            <a:r>
              <a:rPr lang="zh-CN" altLang="en-US" sz="2400" b="1" dirty="0">
                <a:latin typeface="TimesNewRoman,Bold" charset="0"/>
              </a:rPr>
              <a:t>、</a:t>
            </a:r>
            <a:r>
              <a:rPr lang="en-US" altLang="zh-CN" sz="2400" b="1" dirty="0">
                <a:latin typeface="TimesNewRoman,Bold" charset="0"/>
              </a:rPr>
              <a:t>I</a:t>
            </a:r>
            <a:r>
              <a:rPr lang="zh-CN" altLang="en-US" sz="2400" b="1" dirty="0">
                <a:latin typeface="TimesNewRoman,Bold" charset="0"/>
              </a:rPr>
              <a:t>、</a:t>
            </a:r>
            <a:r>
              <a:rPr lang="en-US" altLang="zh-CN" sz="2400" b="1" dirty="0">
                <a:latin typeface="TimesNewRoman,Bold" charset="0"/>
              </a:rPr>
              <a:t>D</a:t>
            </a:r>
            <a:r>
              <a:rPr lang="zh-CN" altLang="en-US" sz="2400" b="1" dirty="0">
                <a:latin typeface="宋体" panose="02010600030101010101" pitchFamily="2" charset="-122"/>
              </a:rPr>
              <a:t>对控制性能的影响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</a:rPr>
              <a:t>）</a:t>
            </a:r>
            <a:r>
              <a:rPr lang="en-US" altLang="zh-CN" sz="2400" b="1" dirty="0">
                <a:latin typeface="TimesNewRoman,Bold" charset="0"/>
              </a:rPr>
              <a:t>P</a:t>
            </a:r>
            <a:r>
              <a:rPr lang="zh-CN" altLang="en-US" sz="2400" b="1" dirty="0">
                <a:latin typeface="宋体" panose="02010600030101010101" pitchFamily="2" charset="-122"/>
              </a:rPr>
              <a:t>控制（比例控制）</a:t>
            </a:r>
          </a:p>
        </p:txBody>
      </p:sp>
      <p:graphicFrame>
        <p:nvGraphicFramePr>
          <p:cNvPr id="9221" name="Object 5">
            <a:extLst>
              <a:ext uri="{FF2B5EF4-FFF2-40B4-BE49-F238E27FC236}">
                <a16:creationId xmlns:a16="http://schemas.microsoft.com/office/drawing/2014/main" id="{FA99C93F-A56B-47D6-8064-8AF9C23FE8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990600"/>
          <a:ext cx="19050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r:id="rId3" imgW="736280" imgH="215806" progId="Equation.3">
                  <p:embed/>
                </p:oleObj>
              </mc:Choice>
              <mc:Fallback>
                <p:oleObj r:id="rId3" imgW="736280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990600"/>
                        <a:ext cx="19050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>
            <a:extLst>
              <a:ext uri="{FF2B5EF4-FFF2-40B4-BE49-F238E27FC236}">
                <a16:creationId xmlns:a16="http://schemas.microsoft.com/office/drawing/2014/main" id="{1775E585-0638-470F-AE14-C19756E907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152400"/>
          <a:ext cx="3562350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位图图像" r:id="rId5" imgW="3561905" imgH="1467055" progId="Paint.Picture">
                  <p:embed/>
                </p:oleObj>
              </mc:Choice>
              <mc:Fallback>
                <p:oleObj name="位图图像" r:id="rId5" imgW="3561905" imgH="1467055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52400"/>
                        <a:ext cx="3562350" cy="146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>
            <a:extLst>
              <a:ext uri="{FF2B5EF4-FFF2-40B4-BE49-F238E27FC236}">
                <a16:creationId xmlns:a16="http://schemas.microsoft.com/office/drawing/2014/main" id="{FD980B51-2008-45C6-9433-4C4C2C9CA3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1676400"/>
          <a:ext cx="144780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r:id="rId7" imgW="710891" imgH="418918" progId="Equation.3">
                  <p:embed/>
                </p:oleObj>
              </mc:Choice>
              <mc:Fallback>
                <p:oleObj r:id="rId7" imgW="710891" imgH="41891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76400"/>
                        <a:ext cx="1447800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Rectangle 10">
            <a:extLst>
              <a:ext uri="{FF2B5EF4-FFF2-40B4-BE49-F238E27FC236}">
                <a16:creationId xmlns:a16="http://schemas.microsoft.com/office/drawing/2014/main" id="{38178866-7696-43A7-8FF2-6DFFB9BCF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35238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>
                <a:latin typeface="TimesNewRoman" charset="0"/>
              </a:rPr>
              <a:t>GH(s)</a:t>
            </a:r>
            <a:r>
              <a:rPr lang="zh-CN" altLang="en-US" sz="2400" b="1">
                <a:latin typeface="TimesNewRoman" charset="0"/>
              </a:rPr>
              <a:t>为</a:t>
            </a:r>
            <a:r>
              <a:rPr lang="zh-CN" altLang="en-US" sz="2400" b="1">
                <a:solidFill>
                  <a:srgbClr val="FF0000"/>
                </a:solidFill>
                <a:latin typeface="TimesNewRoman" charset="0"/>
              </a:rPr>
              <a:t>未校正</a:t>
            </a:r>
            <a:r>
              <a:rPr lang="zh-CN" altLang="en-US" sz="2400" b="1">
                <a:latin typeface="TimesNewRoman" charset="0"/>
              </a:rPr>
              <a:t>部分，校正装置为比例放大器</a:t>
            </a:r>
            <a:r>
              <a:rPr lang="en-US" altLang="zh-CN" sz="2400" b="1">
                <a:latin typeface="TimesNewRoman" charset="0"/>
              </a:rPr>
              <a:t>K</a:t>
            </a:r>
            <a:r>
              <a:rPr lang="en-US" altLang="zh-CN" sz="2400" b="1" baseline="-25000">
                <a:latin typeface="TimesNewRoman" charset="0"/>
              </a:rPr>
              <a:t>p</a:t>
            </a:r>
            <a:r>
              <a:rPr lang="zh-CN" altLang="en-US" sz="2400" b="1">
                <a:latin typeface="TimesNewRoman" charset="0"/>
              </a:rPr>
              <a:t>，那么</a:t>
            </a:r>
            <a:endParaRPr lang="zh-CN" altLang="en-US" sz="2400" b="1" i="1">
              <a:latin typeface="TimesNewRoman" charset="0"/>
            </a:endParaRPr>
          </a:p>
        </p:txBody>
      </p:sp>
      <p:graphicFrame>
        <p:nvGraphicFramePr>
          <p:cNvPr id="9228" name="Object 12">
            <a:extLst>
              <a:ext uri="{FF2B5EF4-FFF2-40B4-BE49-F238E27FC236}">
                <a16:creationId xmlns:a16="http://schemas.microsoft.com/office/drawing/2014/main" id="{8D9C1820-E297-430E-8A37-3F506E3A3E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3048000"/>
          <a:ext cx="4343400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位图图像" r:id="rId9" imgW="4342857" imgH="2553056" progId="Paint.Picture">
                  <p:embed/>
                </p:oleObj>
              </mc:Choice>
              <mc:Fallback>
                <p:oleObj name="位图图像" r:id="rId9" imgW="4342857" imgH="2553056" progId="Paint.Picture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048000"/>
                        <a:ext cx="4343400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9" name="Rectangle 13">
            <a:extLst>
              <a:ext uri="{FF2B5EF4-FFF2-40B4-BE49-F238E27FC236}">
                <a16:creationId xmlns:a16="http://schemas.microsoft.com/office/drawing/2014/main" id="{55A6284A-363D-41EB-8485-8D0829A60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00400"/>
            <a:ext cx="4648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>
                <a:latin typeface="TimesNewRoman" charset="0"/>
              </a:rPr>
              <a:t>P</a:t>
            </a:r>
            <a:r>
              <a:rPr lang="zh-CN" altLang="en-US" sz="2400" b="1">
                <a:latin typeface="宋体" panose="02010600030101010101" pitchFamily="2" charset="-122"/>
              </a:rPr>
              <a:t>控制对系统性能的影响：</a:t>
            </a:r>
          </a:p>
          <a:p>
            <a:pPr eaLnBrk="1" hangingPunct="1">
              <a:buFontTx/>
              <a:buNone/>
            </a:pPr>
            <a:r>
              <a:rPr lang="en-US" altLang="zh-CN" sz="2400" i="1">
                <a:solidFill>
                  <a:srgbClr val="FF0000"/>
                </a:solidFill>
                <a:latin typeface="TimesNewRoman,Italic" charset="0"/>
              </a:rPr>
              <a:t>Kp</a:t>
            </a:r>
            <a:r>
              <a:rPr lang="en-US" altLang="zh-CN" sz="2400">
                <a:solidFill>
                  <a:srgbClr val="FF0000"/>
                </a:solidFill>
                <a:latin typeface="TimesNewRoman" charset="0"/>
              </a:rPr>
              <a:t>&gt;1</a:t>
            </a:r>
            <a:endParaRPr lang="en-US" altLang="zh-CN" sz="2400">
              <a:solidFill>
                <a:srgbClr val="FF0000"/>
              </a:solidFill>
              <a:latin typeface="TimesNewRoman,Italic" charset="0"/>
            </a:endParaRPr>
          </a:p>
          <a:p>
            <a:pPr eaLnBrk="1" hangingPunct="1"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开环增益加大，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稳态误差减小</a:t>
            </a:r>
            <a:r>
              <a:rPr lang="zh-CN" altLang="en-US" sz="2400" b="1">
                <a:latin typeface="宋体" panose="02010600030101010101" pitchFamily="2" charset="-122"/>
              </a:rPr>
              <a:t>；</a:t>
            </a:r>
          </a:p>
          <a:p>
            <a:pPr eaLnBrk="1" hangingPunct="1">
              <a:buFontTx/>
              <a:buNone/>
            </a:pPr>
            <a:r>
              <a:rPr lang="zh-CN" altLang="en-US" sz="2400" b="1">
                <a:latin typeface="Wingdings-Regular" charset="0"/>
              </a:rPr>
              <a:t> </a:t>
            </a:r>
            <a:r>
              <a:rPr lang="zh-CN" altLang="en-US" sz="2400" b="1">
                <a:latin typeface="宋体" panose="02010600030101010101" pitchFamily="2" charset="-122"/>
              </a:rPr>
              <a:t>幅值穿越频率增大；</a:t>
            </a:r>
          </a:p>
          <a:p>
            <a:pPr eaLnBrk="1" hangingPunct="1"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动态加快，相位裕度减小</a:t>
            </a:r>
          </a:p>
          <a:p>
            <a:pPr eaLnBrk="1" hangingPunct="1">
              <a:buFontTx/>
              <a:buNone/>
            </a:pPr>
            <a:r>
              <a:rPr lang="zh-CN" altLang="en-US" sz="2400" b="1">
                <a:latin typeface="Wingdings-Regular" charset="0"/>
              </a:rPr>
              <a:t> </a:t>
            </a:r>
            <a:r>
              <a:rPr lang="zh-CN" altLang="en-US" sz="2400" b="1">
                <a:latin typeface="宋体" panose="02010600030101010101" pitchFamily="2" charset="-122"/>
              </a:rPr>
              <a:t>系统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稳定程度变差</a:t>
            </a:r>
            <a:r>
              <a:rPr lang="zh-CN" altLang="en-US" sz="2400" b="1">
                <a:latin typeface="宋体" panose="02010600030101010101" pitchFamily="2" charset="-122"/>
              </a:rPr>
              <a:t>。</a:t>
            </a:r>
          </a:p>
          <a:p>
            <a:pPr eaLnBrk="1" hangingPunct="1">
              <a:buFontTx/>
              <a:buNone/>
            </a:pPr>
            <a:r>
              <a:rPr lang="en-US" altLang="zh-CN" sz="2400" i="1">
                <a:latin typeface="TimesNewRoman,Italic" charset="0"/>
              </a:rPr>
              <a:t>Kp</a:t>
            </a:r>
            <a:r>
              <a:rPr lang="en-US" altLang="zh-CN" sz="2400">
                <a:latin typeface="TimesNewRoman" charset="0"/>
              </a:rPr>
              <a:t>&lt;1</a:t>
            </a:r>
            <a:r>
              <a:rPr lang="zh-CN" altLang="en-US" sz="2400" b="1">
                <a:latin typeface="TimesNewRoman" charset="0"/>
              </a:rPr>
              <a:t>则反之。</a:t>
            </a:r>
            <a:endParaRPr lang="zh-CN" altLang="en-US" sz="24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9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9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9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9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9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9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92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 autoUpdateAnimBg="0"/>
      <p:bldP spid="9226" grpId="0" autoUpdateAnimBg="0"/>
      <p:bldP spid="922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>
            <a:extLst>
              <a:ext uri="{FF2B5EF4-FFF2-40B4-BE49-F238E27FC236}">
                <a16:creationId xmlns:a16="http://schemas.microsoft.com/office/drawing/2014/main" id="{6419CD4E-867E-49D0-A3BB-A5EB2DA63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597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（</a:t>
            </a:r>
            <a:r>
              <a:rPr lang="en-US" altLang="zh-CN" sz="2400" b="1">
                <a:latin typeface="宋体" panose="02010600030101010101" pitchFamily="2" charset="-122"/>
              </a:rPr>
              <a:t>2</a:t>
            </a:r>
            <a:r>
              <a:rPr lang="zh-CN" altLang="en-US" sz="2400" b="1">
                <a:latin typeface="宋体" panose="02010600030101010101" pitchFamily="2" charset="-122"/>
              </a:rPr>
              <a:t>）</a:t>
            </a:r>
            <a:r>
              <a:rPr lang="en-US" altLang="zh-CN" sz="2400" b="1">
                <a:latin typeface="TimesNewRoman,Bold" charset="0"/>
              </a:rPr>
              <a:t>I </a:t>
            </a:r>
            <a:r>
              <a:rPr lang="zh-CN" altLang="en-US" sz="2400" b="1">
                <a:latin typeface="宋体" panose="02010600030101010101" pitchFamily="2" charset="-122"/>
              </a:rPr>
              <a:t>控制（积分控制）</a:t>
            </a:r>
          </a:p>
        </p:txBody>
      </p:sp>
      <p:graphicFrame>
        <p:nvGraphicFramePr>
          <p:cNvPr id="10246" name="Object 6">
            <a:extLst>
              <a:ext uri="{FF2B5EF4-FFF2-40B4-BE49-F238E27FC236}">
                <a16:creationId xmlns:a16="http://schemas.microsoft.com/office/drawing/2014/main" id="{265F2C7F-82DD-4980-98E0-31F393C591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457200"/>
          <a:ext cx="285750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3" imgW="1104900" imgH="457200" progId="Equation.3">
                  <p:embed/>
                </p:oleObj>
              </mc:Choice>
              <mc:Fallback>
                <p:oleObj name="Equation" r:id="rId3" imgW="11049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57200"/>
                        <a:ext cx="2857500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>
            <a:extLst>
              <a:ext uri="{FF2B5EF4-FFF2-40B4-BE49-F238E27FC236}">
                <a16:creationId xmlns:a16="http://schemas.microsoft.com/office/drawing/2014/main" id="{F49F92D5-B963-4F8B-9FA5-30B134FA52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457200"/>
          <a:ext cx="1498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5" imgW="736600" imgH="457200" progId="Equation.3">
                  <p:embed/>
                </p:oleObj>
              </mc:Choice>
              <mc:Fallback>
                <p:oleObj name="Equation" r:id="rId5" imgW="7366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57200"/>
                        <a:ext cx="1498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Rectangle 10">
            <a:extLst>
              <a:ext uri="{FF2B5EF4-FFF2-40B4-BE49-F238E27FC236}">
                <a16:creationId xmlns:a16="http://schemas.microsoft.com/office/drawing/2014/main" id="{B2C8D406-944B-4C89-A07C-C5B62C8F4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6400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>
                <a:latin typeface="TimesNewRoman" charset="0"/>
              </a:rPr>
              <a:t>GH(s)</a:t>
            </a:r>
            <a:r>
              <a:rPr lang="zh-CN" altLang="en-US" sz="2400" b="1">
                <a:latin typeface="TimesNewRoman" charset="0"/>
              </a:rPr>
              <a:t>为为校正部分，校正装置为积分环节，那么</a:t>
            </a:r>
            <a:endParaRPr lang="zh-CN" altLang="en-US" sz="2400" b="1" i="1">
              <a:latin typeface="TimesNewRoman" charset="0"/>
            </a:endParaRPr>
          </a:p>
        </p:txBody>
      </p: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9079411A-5FBB-4A09-B6AB-6D2E070C9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648200"/>
            <a:ext cx="7391400" cy="213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CN" sz="2400" b="1">
                <a:latin typeface="TimesNewRoman" charset="0"/>
              </a:rPr>
              <a:t>I</a:t>
            </a:r>
            <a:r>
              <a:rPr lang="zh-CN" altLang="en-US" sz="2400" b="1">
                <a:latin typeface="宋体" panose="02010600030101010101" pitchFamily="2" charset="-122"/>
              </a:rPr>
              <a:t>控制对系统性能的影响：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  <a:latin typeface="宋体" panose="02010600030101010101" pitchFamily="2" charset="-122"/>
              </a:rPr>
              <a:t>系统型次提高，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稳态性能改善</a:t>
            </a:r>
            <a:r>
              <a:rPr lang="zh-CN" altLang="en-US" sz="2400" b="1">
                <a:solidFill>
                  <a:schemeClr val="tx2"/>
                </a:solidFill>
                <a:latin typeface="宋体" panose="02010600030101010101" pitchFamily="2" charset="-122"/>
              </a:rPr>
              <a:t>；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zh-CN" altLang="en-US" sz="2400" b="1">
                <a:latin typeface="Wingdings-Regular" charset="0"/>
              </a:rPr>
              <a:t> </a:t>
            </a:r>
            <a:r>
              <a:rPr lang="zh-CN" altLang="en-US" sz="2400" b="1">
                <a:latin typeface="宋体" panose="02010600030101010101" pitchFamily="2" charset="-122"/>
              </a:rPr>
              <a:t>剪切频率减小；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动态变慢</a:t>
            </a:r>
            <a:r>
              <a:rPr lang="zh-CN" altLang="en-US" sz="2400" b="1">
                <a:latin typeface="宋体" panose="02010600030101010101" pitchFamily="2" charset="-122"/>
              </a:rPr>
              <a:t>；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产生相位滞后；系统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稳定程度变差</a:t>
            </a:r>
            <a:r>
              <a:rPr lang="zh-CN" altLang="en-US" sz="2400" b="1">
                <a:latin typeface="宋体" panose="02010600030101010101" pitchFamily="2" charset="-122"/>
              </a:rPr>
              <a:t>。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积分控制一般不单独使用。</a:t>
            </a:r>
          </a:p>
        </p:txBody>
      </p:sp>
      <p:graphicFrame>
        <p:nvGraphicFramePr>
          <p:cNvPr id="10253" name="Object 13">
            <a:extLst>
              <a:ext uri="{FF2B5EF4-FFF2-40B4-BE49-F238E27FC236}">
                <a16:creationId xmlns:a16="http://schemas.microsoft.com/office/drawing/2014/main" id="{9C379B27-2389-4E35-B712-7B8E164AE5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133600"/>
          <a:ext cx="4972050" cy="252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位图图像" r:id="rId7" imgW="5200000" imgH="2638095" progId="Paint.Picture">
                  <p:embed/>
                </p:oleObj>
              </mc:Choice>
              <mc:Fallback>
                <p:oleObj name="位图图像" r:id="rId7" imgW="5200000" imgH="2638095" progId="Paint.Picture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133600"/>
                        <a:ext cx="4972050" cy="2522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0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0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0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0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utoUpdateAnimBg="0"/>
      <p:bldP spid="10250" grpId="0" autoUpdateAnimBg="0"/>
      <p:bldP spid="10252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>
            <a:extLst>
              <a:ext uri="{FF2B5EF4-FFF2-40B4-BE49-F238E27FC236}">
                <a16:creationId xmlns:a16="http://schemas.microsoft.com/office/drawing/2014/main" id="{9EFED7FB-F3EE-433D-9661-2D41FB248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2400"/>
            <a:ext cx="401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（</a:t>
            </a:r>
            <a:r>
              <a:rPr lang="en-US" altLang="zh-CN" sz="2400" b="1"/>
              <a:t>3</a:t>
            </a:r>
            <a:r>
              <a:rPr lang="zh-CN" altLang="en-US" sz="2400" b="1"/>
              <a:t>）比例微分控制作用</a:t>
            </a:r>
            <a:r>
              <a:rPr lang="en-US" altLang="zh-CN" sz="2400" b="1">
                <a:cs typeface="Times New Roman" panose="02020603050405020304" pitchFamily="18" charset="0"/>
              </a:rPr>
              <a:t>(PD)</a:t>
            </a:r>
          </a:p>
        </p:txBody>
      </p:sp>
      <p:graphicFrame>
        <p:nvGraphicFramePr>
          <p:cNvPr id="11269" name="Object 5">
            <a:extLst>
              <a:ext uri="{FF2B5EF4-FFF2-40B4-BE49-F238E27FC236}">
                <a16:creationId xmlns:a16="http://schemas.microsoft.com/office/drawing/2014/main" id="{5E7692B6-E405-4424-8DAC-CE844D0817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838200"/>
          <a:ext cx="31242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r:id="rId3" imgW="1562100" imgH="393700" progId="Equation.3">
                  <p:embed/>
                </p:oleObj>
              </mc:Choice>
              <mc:Fallback>
                <p:oleObj r:id="rId3" imgW="15621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838200"/>
                        <a:ext cx="31242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>
            <a:extLst>
              <a:ext uri="{FF2B5EF4-FFF2-40B4-BE49-F238E27FC236}">
                <a16:creationId xmlns:a16="http://schemas.microsoft.com/office/drawing/2014/main" id="{B363EC3D-98ED-4965-970D-A3DDDBEB38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676400"/>
          <a:ext cx="229076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r:id="rId5" imgW="1231366" imgH="418918" progId="Equation.3">
                  <p:embed/>
                </p:oleObj>
              </mc:Choice>
              <mc:Fallback>
                <p:oleObj r:id="rId5" imgW="1231366" imgH="41891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76400"/>
                        <a:ext cx="2290763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>
            <a:extLst>
              <a:ext uri="{FF2B5EF4-FFF2-40B4-BE49-F238E27FC236}">
                <a16:creationId xmlns:a16="http://schemas.microsoft.com/office/drawing/2014/main" id="{5AFB1BA8-7C1B-41BD-83E8-000373D702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304800"/>
          <a:ext cx="4686300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位图图像" r:id="rId7" imgW="4686954" imgH="1619476" progId="Paint.Picture">
                  <p:embed/>
                </p:oleObj>
              </mc:Choice>
              <mc:Fallback>
                <p:oleObj name="位图图像" r:id="rId7" imgW="4686954" imgH="1619476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04800"/>
                        <a:ext cx="4686300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0">
            <a:extLst>
              <a:ext uri="{FF2B5EF4-FFF2-40B4-BE49-F238E27FC236}">
                <a16:creationId xmlns:a16="http://schemas.microsoft.com/office/drawing/2014/main" id="{851D9E2E-E85F-4E0B-B6CD-A8F8D9D84D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2743200"/>
          <a:ext cx="5372100" cy="368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位图图像" r:id="rId9" imgW="5372850" imgH="3685714" progId="Paint.Picture">
                  <p:embed/>
                </p:oleObj>
              </mc:Choice>
              <mc:Fallback>
                <p:oleObj name="位图图像" r:id="rId9" imgW="5372850" imgH="3685714" progId="Paint.Pictur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743200"/>
                        <a:ext cx="5372100" cy="368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Rectangle 12">
            <a:extLst>
              <a:ext uri="{FF2B5EF4-FFF2-40B4-BE49-F238E27FC236}">
                <a16:creationId xmlns:a16="http://schemas.microsoft.com/office/drawing/2014/main" id="{6F9AF13A-E341-4E1E-A45F-76E5C97F8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200400"/>
            <a:ext cx="3276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比例微分的转折频率在</a:t>
            </a:r>
            <a:r>
              <a:rPr lang="en-US" altLang="zh-CN" sz="2400" b="1">
                <a:latin typeface="SymbolMT" charset="-122"/>
                <a:ea typeface="SymbolMT" charset="-122"/>
              </a:rPr>
              <a:t>ω</a:t>
            </a:r>
            <a:r>
              <a:rPr lang="en-US" altLang="zh-CN" sz="2400" b="1" i="1" baseline="-25000">
                <a:latin typeface="TimesNewRoman,Italic" charset="0"/>
              </a:rPr>
              <a:t>c</a:t>
            </a:r>
            <a:r>
              <a:rPr lang="zh-CN" altLang="en-US" sz="2400" b="1">
                <a:latin typeface="宋体" panose="02010600030101010101" pitchFamily="2" charset="-122"/>
              </a:rPr>
              <a:t>之前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SymbolMT" charset="-122"/>
                <a:ea typeface="SymbolMT" charset="-122"/>
              </a:rPr>
              <a:t>ω</a:t>
            </a:r>
            <a:r>
              <a:rPr lang="en-US" altLang="zh-CN" sz="2400" b="1" i="1" baseline="-25000">
                <a:latin typeface="TimesNewRoman,Italic" charset="0"/>
              </a:rPr>
              <a:t>c</a:t>
            </a:r>
            <a:r>
              <a:rPr lang="zh-CN" altLang="en-US" sz="2400" b="1">
                <a:latin typeface="宋体" panose="02010600030101010101" pitchFamily="2" charset="-122"/>
              </a:rPr>
              <a:t>增大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但相位裕度增加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1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1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1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utoUpdateAnimBg="0"/>
      <p:bldP spid="11276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>
            <a:extLst>
              <a:ext uri="{FF2B5EF4-FFF2-40B4-BE49-F238E27FC236}">
                <a16:creationId xmlns:a16="http://schemas.microsoft.com/office/drawing/2014/main" id="{A9E38476-4B97-4B27-8F46-616E1F647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400"/>
            <a:ext cx="83058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Wingdings-Regular" charset="0"/>
              </a:rPr>
              <a:t> </a:t>
            </a:r>
            <a:r>
              <a:rPr lang="zh-CN" altLang="en-US" sz="2400" b="1">
                <a:latin typeface="宋体" panose="02010600030101010101" pitchFamily="2" charset="-122"/>
              </a:rPr>
              <a:t>相位裕量增加，阻尼比增加，超调量下降，稳定性提高；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Wingdings-Regular" charset="0"/>
              </a:rPr>
              <a:t> </a:t>
            </a:r>
            <a:r>
              <a:rPr lang="en-US" altLang="zh-CN" sz="2400" b="1">
                <a:latin typeface="SymbolMT" charset="-122"/>
                <a:ea typeface="SymbolMT" charset="-122"/>
              </a:rPr>
              <a:t>ω</a:t>
            </a:r>
            <a:r>
              <a:rPr lang="en-US" altLang="zh-CN" sz="2400" b="1" i="1" baseline="-25000">
                <a:latin typeface="TimesNewRoman,Italic" charset="0"/>
              </a:rPr>
              <a:t>c</a:t>
            </a:r>
            <a:r>
              <a:rPr lang="zh-CN" altLang="en-US" sz="2400" b="1">
                <a:latin typeface="宋体" panose="02010600030101010101" pitchFamily="2" charset="-122"/>
              </a:rPr>
              <a:t>增大，快速性提高；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Wingdings-Regular" charset="0"/>
              </a:rPr>
              <a:t> </a:t>
            </a:r>
            <a:r>
              <a:rPr lang="zh-CN" altLang="en-US" sz="2400" b="1">
                <a:latin typeface="宋体" panose="02010600030101010101" pitchFamily="2" charset="-122"/>
              </a:rPr>
              <a:t>高频段增益上升，可能导致执行元件输出饱和，并且降低了系统抗干扰的能力。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综上所述，</a:t>
            </a:r>
            <a:r>
              <a:rPr lang="en-US" altLang="zh-CN" sz="2400" b="1">
                <a:solidFill>
                  <a:srgbClr val="FF0000"/>
                </a:solidFill>
                <a:latin typeface="TimesNewRoman" charset="0"/>
              </a:rPr>
              <a:t>PD</a:t>
            </a:r>
            <a:r>
              <a:rPr lang="zh-CN" altLang="en-US" sz="2400" b="1">
                <a:latin typeface="宋体" panose="02010600030101010101" pitchFamily="2" charset="-122"/>
              </a:rPr>
              <a:t>控制通过引入微分作用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改善</a:t>
            </a:r>
            <a:r>
              <a:rPr lang="zh-CN" altLang="en-US" sz="2400" b="1">
                <a:latin typeface="宋体" panose="02010600030101010101" pitchFamily="2" charset="-122"/>
              </a:rPr>
              <a:t>了系统的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动态性能</a:t>
            </a:r>
            <a:r>
              <a:rPr lang="zh-CN" altLang="en-US" sz="2400" b="1">
                <a:latin typeface="宋体" panose="02010600030101010101" pitchFamily="2" charset="-122"/>
              </a:rPr>
              <a:t>。但须注意，微分控制仅仅在系统的瞬态过程中起作用，一般不单独使用。</a:t>
            </a:r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1C56B8F6-5CA7-417C-B772-754B700FC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868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（</a:t>
            </a:r>
            <a:r>
              <a:rPr lang="en-US" altLang="zh-CN" sz="2400" b="1"/>
              <a:t>4</a:t>
            </a:r>
            <a:r>
              <a:rPr lang="zh-CN" altLang="en-US" sz="2400" b="1"/>
              <a:t>）比例积分微分控制作用</a:t>
            </a:r>
            <a:r>
              <a:rPr lang="en-US" altLang="zh-CN" sz="2400" b="1">
                <a:cs typeface="Times New Roman" panose="02020603050405020304" pitchFamily="18" charset="0"/>
              </a:rPr>
              <a:t>(PID)</a:t>
            </a:r>
          </a:p>
        </p:txBody>
      </p:sp>
      <p:graphicFrame>
        <p:nvGraphicFramePr>
          <p:cNvPr id="12294" name="Object 6">
            <a:extLst>
              <a:ext uri="{FF2B5EF4-FFF2-40B4-BE49-F238E27FC236}">
                <a16:creationId xmlns:a16="http://schemas.microsoft.com/office/drawing/2014/main" id="{87F93ABF-758E-4A94-8F9A-0640C2F566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200400"/>
          <a:ext cx="48006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r:id="rId3" imgW="2336800" imgH="431800" progId="Equation.3">
                  <p:embed/>
                </p:oleObj>
              </mc:Choice>
              <mc:Fallback>
                <p:oleObj r:id="rId3" imgW="23368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200400"/>
                        <a:ext cx="480060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>
            <a:extLst>
              <a:ext uri="{FF2B5EF4-FFF2-40B4-BE49-F238E27FC236}">
                <a16:creationId xmlns:a16="http://schemas.microsoft.com/office/drawing/2014/main" id="{9D92CE70-D5DA-42BF-B013-D6271A7EE1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3962400"/>
          <a:ext cx="43608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5" imgW="2019300" imgH="431800" progId="Equation.3">
                  <p:embed/>
                </p:oleObj>
              </mc:Choice>
              <mc:Fallback>
                <p:oleObj name="Equation" r:id="rId5" imgW="20193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962400"/>
                        <a:ext cx="43608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2" name="Rectangle 14">
            <a:extLst>
              <a:ext uri="{FF2B5EF4-FFF2-40B4-BE49-F238E27FC236}">
                <a16:creationId xmlns:a16="http://schemas.microsoft.com/office/drawing/2014/main" id="{86999A0F-8D8D-4F29-A193-8E5AFA530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029200"/>
            <a:ext cx="8534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NewRoman" charset="0"/>
              </a:rPr>
              <a:t>PID </a:t>
            </a:r>
            <a:r>
              <a:rPr lang="zh-CN" altLang="en-US" sz="2400" b="1">
                <a:latin typeface="宋体" panose="02010600030101010101" pitchFamily="2" charset="-122"/>
              </a:rPr>
              <a:t>控制器实际上是将</a:t>
            </a:r>
            <a:r>
              <a:rPr lang="en-US" altLang="zh-CN" sz="2400" b="1">
                <a:latin typeface="宋体" panose="02010600030101010101" pitchFamily="2" charset="-122"/>
              </a:rPr>
              <a:t>P</a:t>
            </a:r>
            <a:r>
              <a:rPr lang="zh-CN" altLang="en-US" sz="2400" b="1">
                <a:latin typeface="宋体" panose="02010600030101010101" pitchFamily="2" charset="-122"/>
              </a:rPr>
              <a:t>、</a:t>
            </a:r>
            <a:r>
              <a:rPr lang="en-US" altLang="zh-CN" sz="2400" b="1">
                <a:latin typeface="宋体" panose="02010600030101010101" pitchFamily="2" charset="-122"/>
              </a:rPr>
              <a:t>I</a:t>
            </a:r>
            <a:r>
              <a:rPr lang="zh-CN" altLang="en-US" sz="2400" b="1">
                <a:latin typeface="宋体" panose="02010600030101010101" pitchFamily="2" charset="-122"/>
              </a:rPr>
              <a:t>、</a:t>
            </a:r>
            <a:r>
              <a:rPr lang="en-US" altLang="zh-CN" sz="2400" b="1">
                <a:latin typeface="宋体" panose="02010600030101010101" pitchFamily="2" charset="-122"/>
              </a:rPr>
              <a:t>D</a:t>
            </a:r>
            <a:r>
              <a:rPr lang="zh-CN" altLang="en-US" sz="2400" b="1">
                <a:latin typeface="宋体" panose="02010600030101010101" pitchFamily="2" charset="-122"/>
              </a:rPr>
              <a:t>三种控制作用的加权组合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通常，</a:t>
            </a:r>
            <a:r>
              <a:rPr lang="en-US" altLang="zh-CN" sz="2400" b="1">
                <a:latin typeface="TimesNewRoman" charset="0"/>
              </a:rPr>
              <a:t>PID </a:t>
            </a:r>
            <a:r>
              <a:rPr lang="zh-CN" altLang="en-US" sz="2400" b="1">
                <a:latin typeface="宋体" panose="02010600030101010101" pitchFamily="2" charset="-122"/>
              </a:rPr>
              <a:t>控制器中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积分控制</a:t>
            </a:r>
            <a:r>
              <a:rPr lang="zh-CN" altLang="en-US" sz="2400" b="1">
                <a:latin typeface="宋体" panose="02010600030101010101" pitchFamily="2" charset="-122"/>
              </a:rPr>
              <a:t>作用发生在系统的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低频段</a:t>
            </a:r>
            <a:r>
              <a:rPr lang="zh-CN" altLang="en-US" sz="2400" b="1">
                <a:latin typeface="宋体" panose="02010600030101010101" pitchFamily="2" charset="-122"/>
              </a:rPr>
              <a:t>，以提高系统的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稳态性能</a:t>
            </a:r>
            <a:r>
              <a:rPr lang="zh-CN" altLang="en-US" sz="2400" b="1">
                <a:latin typeface="宋体" panose="02010600030101010101" pitchFamily="2" charset="-122"/>
              </a:rPr>
              <a:t>；而</a:t>
            </a:r>
            <a:r>
              <a:rPr lang="zh-CN" altLang="en-US" sz="2400" b="1">
                <a:solidFill>
                  <a:srgbClr val="6600FF"/>
                </a:solidFill>
                <a:latin typeface="宋体" panose="02010600030101010101" pitchFamily="2" charset="-122"/>
              </a:rPr>
              <a:t>微分控制</a:t>
            </a:r>
            <a:r>
              <a:rPr lang="zh-CN" altLang="en-US" sz="2400" b="1">
                <a:latin typeface="宋体" panose="02010600030101010101" pitchFamily="2" charset="-122"/>
              </a:rPr>
              <a:t>作用处于系统的</a:t>
            </a:r>
            <a:r>
              <a:rPr lang="zh-CN" altLang="en-US" sz="2400" b="1">
                <a:solidFill>
                  <a:srgbClr val="6600FF"/>
                </a:solidFill>
                <a:latin typeface="宋体" panose="02010600030101010101" pitchFamily="2" charset="-122"/>
              </a:rPr>
              <a:t>中频段</a:t>
            </a:r>
            <a:r>
              <a:rPr lang="zh-CN" altLang="en-US" sz="2400" b="1">
                <a:latin typeface="宋体" panose="02010600030101010101" pitchFamily="2" charset="-122"/>
              </a:rPr>
              <a:t>，以改善系统的</a:t>
            </a:r>
            <a:r>
              <a:rPr lang="zh-CN" altLang="en-US" sz="2400" b="1">
                <a:solidFill>
                  <a:srgbClr val="6600FF"/>
                </a:solidFill>
                <a:latin typeface="宋体" panose="02010600030101010101" pitchFamily="2" charset="-122"/>
              </a:rPr>
              <a:t>动态性能</a:t>
            </a:r>
            <a:r>
              <a:rPr lang="zh-CN" altLang="en-US" sz="2400" b="1">
                <a:latin typeface="宋体" panose="02010600030101010101" pitchFamily="2" charset="-122"/>
              </a:rPr>
              <a:t>，因此，有</a:t>
            </a:r>
            <a:r>
              <a:rPr lang="en-US" altLang="zh-CN" sz="2400" b="1">
                <a:latin typeface="SymbolMT" charset="-122"/>
                <a:ea typeface="SymbolMT" charset="-122"/>
              </a:rPr>
              <a:t>ω</a:t>
            </a:r>
            <a:r>
              <a:rPr lang="en-US" altLang="zh-CN" sz="2400" b="1" i="1" baseline="-25000">
                <a:latin typeface="TimesNewRoman,Italic" charset="0"/>
              </a:rPr>
              <a:t>i </a:t>
            </a:r>
            <a:r>
              <a:rPr lang="en-US" altLang="zh-CN" sz="2400" b="1">
                <a:latin typeface="TimesNewRoman" charset="0"/>
              </a:rPr>
              <a:t>&lt; </a:t>
            </a:r>
            <a:r>
              <a:rPr lang="en-US" altLang="zh-CN" sz="2400" b="1">
                <a:latin typeface="SymbolMT" charset="-122"/>
                <a:ea typeface="SymbolMT" charset="-122"/>
              </a:rPr>
              <a:t>ω</a:t>
            </a:r>
            <a:r>
              <a:rPr lang="en-US" altLang="zh-CN" sz="2400" b="1" i="1" baseline="-25000">
                <a:latin typeface="TimesNewRoman,Italic" charset="0"/>
              </a:rPr>
              <a:t>d</a:t>
            </a:r>
            <a:r>
              <a:rPr lang="zh-CN" altLang="en-US" sz="2400" b="1">
                <a:latin typeface="宋体" panose="02010600030101010101" pitchFamily="2" charset="-122"/>
              </a:rPr>
              <a:t>（即</a:t>
            </a:r>
            <a:r>
              <a:rPr lang="en-US" altLang="zh-CN" sz="2400" b="1" i="1">
                <a:latin typeface="TimesNewRoman,Italic" charset="0"/>
              </a:rPr>
              <a:t>T</a:t>
            </a:r>
            <a:r>
              <a:rPr lang="en-US" altLang="zh-CN" sz="2400" b="1" i="1" baseline="-25000">
                <a:latin typeface="TimesNewRoman,Italic" charset="0"/>
              </a:rPr>
              <a:t>i</a:t>
            </a:r>
            <a:r>
              <a:rPr lang="en-US" altLang="zh-CN" sz="2400" b="1" i="1">
                <a:latin typeface="TimesNewRoman,Italic" charset="0"/>
              </a:rPr>
              <a:t>&gt;T</a:t>
            </a:r>
            <a:r>
              <a:rPr lang="en-US" altLang="zh-CN" sz="2400" b="1" i="1" baseline="-25000">
                <a:latin typeface="TimesNewRoman,Italic" charset="0"/>
              </a:rPr>
              <a:t>d</a:t>
            </a:r>
            <a:r>
              <a:rPr lang="en-US" altLang="zh-CN" sz="2400" b="1" i="1">
                <a:latin typeface="TimesNewRoman,Italic" charset="0"/>
              </a:rPr>
              <a:t>)</a:t>
            </a:r>
          </a:p>
        </p:txBody>
      </p:sp>
      <p:graphicFrame>
        <p:nvGraphicFramePr>
          <p:cNvPr id="12303" name="Object 15">
            <a:extLst>
              <a:ext uri="{FF2B5EF4-FFF2-40B4-BE49-F238E27FC236}">
                <a16:creationId xmlns:a16="http://schemas.microsoft.com/office/drawing/2014/main" id="{51A45181-0ABF-40D6-921F-1C1D5205FD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3962400"/>
          <a:ext cx="2989263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7" imgW="1384300" imgH="457200" progId="Equation.3">
                  <p:embed/>
                </p:oleObj>
              </mc:Choice>
              <mc:Fallback>
                <p:oleObj name="Equation" r:id="rId7" imgW="13843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962400"/>
                        <a:ext cx="2989263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2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2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 autoUpdateAnimBg="0"/>
      <p:bldP spid="12293" grpId="0" build="p" autoUpdateAnimBg="0"/>
      <p:bldP spid="12302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6">
            <a:extLst>
              <a:ext uri="{FF2B5EF4-FFF2-40B4-BE49-F238E27FC236}">
                <a16:creationId xmlns:a16="http://schemas.microsoft.com/office/drawing/2014/main" id="{CAEECC4F-C78C-4D33-BDCC-3776A4313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495800"/>
            <a:ext cx="86868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NewRoman" charset="0"/>
              </a:rPr>
              <a:t>PID</a:t>
            </a:r>
            <a:r>
              <a:rPr lang="zh-CN" altLang="en-US" sz="2400" b="1">
                <a:latin typeface="宋体" panose="02010600030101010101" pitchFamily="2" charset="-122"/>
              </a:rPr>
              <a:t>控制器综合了比例控制、积分控制和微分控制各自的优点：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在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低频</a:t>
            </a:r>
            <a:r>
              <a:rPr lang="zh-CN" altLang="en-US" sz="2400" b="1">
                <a:latin typeface="宋体" panose="02010600030101010101" pitchFamily="2" charset="-122"/>
              </a:rPr>
              <a:t>段，</a:t>
            </a:r>
            <a:r>
              <a:rPr lang="en-US" altLang="zh-CN" sz="2400" b="1">
                <a:latin typeface="TimesNewRoman" charset="0"/>
              </a:rPr>
              <a:t>PID</a:t>
            </a:r>
            <a:r>
              <a:rPr lang="zh-CN" altLang="en-US" sz="2400" b="1">
                <a:latin typeface="宋体" panose="02010600030101010101" pitchFamily="2" charset="-122"/>
              </a:rPr>
              <a:t>控制器通过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积分控制</a:t>
            </a:r>
            <a:r>
              <a:rPr lang="zh-CN" altLang="en-US" sz="2400" b="1">
                <a:latin typeface="宋体" panose="02010600030101010101" pitchFamily="2" charset="-122"/>
              </a:rPr>
              <a:t>作用改善了系统的稳态性能；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在中频段，</a:t>
            </a:r>
            <a:r>
              <a:rPr lang="en-US" altLang="zh-CN" sz="2400" b="1">
                <a:latin typeface="TimesNewRoman" charset="0"/>
              </a:rPr>
              <a:t>PID</a:t>
            </a:r>
            <a:r>
              <a:rPr lang="zh-CN" altLang="en-US" sz="2400" b="1">
                <a:latin typeface="宋体" panose="02010600030101010101" pitchFamily="2" charset="-122"/>
              </a:rPr>
              <a:t>控制器通过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微分</a:t>
            </a:r>
            <a:r>
              <a:rPr lang="zh-CN" altLang="en-US" sz="2400" b="1">
                <a:latin typeface="宋体" panose="02010600030101010101" pitchFamily="2" charset="-122"/>
              </a:rPr>
              <a:t>控制作用，有效地提高了系统的动态性能。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由于只有三个参数需要确定，工程应用比较方便。</a:t>
            </a:r>
          </a:p>
        </p:txBody>
      </p:sp>
      <p:graphicFrame>
        <p:nvGraphicFramePr>
          <p:cNvPr id="13320" name="Object 8">
            <a:extLst>
              <a:ext uri="{FF2B5EF4-FFF2-40B4-BE49-F238E27FC236}">
                <a16:creationId xmlns:a16="http://schemas.microsoft.com/office/drawing/2014/main" id="{2832B49A-2D50-407B-8AFC-15208D0871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457200"/>
          <a:ext cx="5676900" cy="383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位图图像" r:id="rId3" imgW="4495238" imgH="3038095" progId="Paint.Picture">
                  <p:embed/>
                </p:oleObj>
              </mc:Choice>
              <mc:Fallback>
                <p:oleObj name="位图图像" r:id="rId3" imgW="4495238" imgH="3038095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57200"/>
                        <a:ext cx="5676900" cy="383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9426863-2B99-48DE-9620-F5F0289D03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553200" cy="533400"/>
          </a:xfrm>
        </p:spPr>
        <p:txBody>
          <a:bodyPr/>
          <a:lstStyle/>
          <a:p>
            <a:pPr eaLnBrk="1" hangingPunct="1"/>
            <a:r>
              <a:rPr lang="en-US" altLang="zh-CN" sz="2800" b="1" dirty="0"/>
              <a:t>6.4.2    </a:t>
            </a:r>
            <a:r>
              <a:rPr lang="en-US" altLang="zh-CN" sz="2800" b="1" dirty="0" err="1"/>
              <a:t>PID</a:t>
            </a:r>
            <a:r>
              <a:rPr lang="zh-CN" altLang="en-US" sz="2800" b="1" dirty="0"/>
              <a:t>控制器的参数工程整定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FFAB671E-8437-44A0-A357-F0089FDCC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762000"/>
            <a:ext cx="8218488" cy="526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</a:rPr>
              <a:t>所谓工程整定，就是根据经验公式确定参数。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</a:rPr>
              <a:t>工程整定的优点：对系统开环传递函数的模型要求不高。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</a:rPr>
              <a:t>常用的工程整定的方法：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</a:rPr>
              <a:t>	齐格勒和尼柯尔斯提出的确定</a:t>
            </a:r>
            <a:r>
              <a:rPr lang="en-US" altLang="zh-CN" sz="2400" b="1">
                <a:solidFill>
                  <a:schemeClr val="tx2"/>
                </a:solidFill>
              </a:rPr>
              <a:t>PID</a:t>
            </a:r>
            <a:r>
              <a:rPr lang="zh-CN" altLang="en-US" sz="2400" b="1">
                <a:solidFill>
                  <a:schemeClr val="tx2"/>
                </a:solidFill>
              </a:rPr>
              <a:t>三个参数的法则 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tx2"/>
                </a:solidFill>
              </a:rPr>
              <a:t>1</a:t>
            </a:r>
            <a:r>
              <a:rPr lang="zh-CN" altLang="en-US" sz="2400" b="1">
                <a:solidFill>
                  <a:schemeClr val="tx2"/>
                </a:solidFill>
              </a:rPr>
              <a:t>、动态响应法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</a:rPr>
              <a:t>	这种方法是通过实验，系统在开环的情况下，测出系统被控对象的动态</a:t>
            </a:r>
            <a:r>
              <a:rPr lang="zh-CN" altLang="en-US" sz="2400" b="1">
                <a:solidFill>
                  <a:srgbClr val="FF0000"/>
                </a:solidFill>
              </a:rPr>
              <a:t>阶跃响应曲线</a:t>
            </a:r>
            <a:r>
              <a:rPr lang="zh-CN" altLang="en-US" sz="2400" b="1">
                <a:solidFill>
                  <a:schemeClr val="tx2"/>
                </a:solidFill>
              </a:rPr>
              <a:t>，从动态响应曲线</a:t>
            </a:r>
            <a:r>
              <a:rPr lang="zh-CN" altLang="en-US" sz="2400" b="1">
                <a:solidFill>
                  <a:srgbClr val="FF0000"/>
                </a:solidFill>
              </a:rPr>
              <a:t>估计</a:t>
            </a:r>
            <a:r>
              <a:rPr lang="zh-CN" altLang="en-US" sz="2400" b="1">
                <a:solidFill>
                  <a:schemeClr val="tx2"/>
                </a:solidFill>
              </a:rPr>
              <a:t>出被控对象的</a:t>
            </a:r>
            <a:r>
              <a:rPr lang="zh-CN" altLang="en-US" sz="2400" b="1">
                <a:solidFill>
                  <a:srgbClr val="FF0000"/>
                </a:solidFill>
              </a:rPr>
              <a:t>传递函数</a:t>
            </a:r>
            <a:r>
              <a:rPr lang="zh-CN" altLang="en-US" sz="2400" b="1">
                <a:solidFill>
                  <a:schemeClr val="tx2"/>
                </a:solidFill>
              </a:rPr>
              <a:t>，然后通过齐格勒－尼柯尔斯给出的</a:t>
            </a:r>
            <a:r>
              <a:rPr lang="zh-CN" altLang="en-US" sz="2400" b="1">
                <a:solidFill>
                  <a:srgbClr val="FF0000"/>
                </a:solidFill>
              </a:rPr>
              <a:t>调整法则表</a:t>
            </a:r>
            <a:r>
              <a:rPr lang="zh-CN" altLang="en-US" sz="2400" b="1">
                <a:solidFill>
                  <a:schemeClr val="tx2"/>
                </a:solidFill>
              </a:rPr>
              <a:t>，确定</a:t>
            </a:r>
            <a:r>
              <a:rPr lang="en-US" altLang="zh-CN" sz="2400" b="1">
                <a:solidFill>
                  <a:schemeClr val="tx2"/>
                </a:solidFill>
              </a:rPr>
              <a:t>PID</a:t>
            </a:r>
            <a:r>
              <a:rPr lang="zh-CN" altLang="en-US" sz="2400" b="1">
                <a:solidFill>
                  <a:schemeClr val="tx2"/>
                </a:solidFill>
              </a:rPr>
              <a:t>控制器的参数 ，最后进行</a:t>
            </a:r>
            <a:r>
              <a:rPr lang="zh-CN" altLang="en-US" sz="2400" b="1">
                <a:solidFill>
                  <a:srgbClr val="FF0000"/>
                </a:solidFill>
              </a:rPr>
              <a:t>细调整。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1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6600FF"/>
                </a:solidFill>
              </a:rPr>
              <a:t>性能指标：</a:t>
            </a:r>
            <a:r>
              <a:rPr lang="zh-CN" altLang="en-US" sz="2400" b="1">
                <a:solidFill>
                  <a:schemeClr val="tx2"/>
                </a:solidFill>
              </a:rPr>
              <a:t>要求为保证阶跃响应的</a:t>
            </a:r>
            <a:r>
              <a:rPr lang="zh-CN" altLang="en-US" sz="2400" b="1">
                <a:solidFill>
                  <a:srgbClr val="FF0000"/>
                </a:solidFill>
              </a:rPr>
              <a:t>最大峰值与第二峰值的比为</a:t>
            </a:r>
            <a:r>
              <a:rPr lang="en-US" altLang="zh-CN" sz="2400" b="1">
                <a:solidFill>
                  <a:srgbClr val="FF0000"/>
                </a:solidFill>
              </a:rPr>
              <a:t>4︰1 </a:t>
            </a:r>
            <a:r>
              <a:rPr lang="zh-CN" altLang="en-US" sz="2400" b="1">
                <a:solidFill>
                  <a:srgbClr val="FF0000"/>
                </a:solidFill>
              </a:rPr>
              <a:t>（衰减比为</a:t>
            </a:r>
            <a:r>
              <a:rPr lang="en-US" altLang="zh-CN" sz="2400" b="1">
                <a:solidFill>
                  <a:srgbClr val="FF0000"/>
                </a:solidFill>
              </a:rPr>
              <a:t>4︰1 </a:t>
            </a:r>
            <a:r>
              <a:rPr lang="zh-CN" altLang="en-US" sz="2400" b="1">
                <a:solidFill>
                  <a:srgbClr val="FF0000"/>
                </a:solidFill>
              </a:rPr>
              <a:t>）。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适用范围：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</a:rPr>
              <a:t>系统开环传递函数</a:t>
            </a:r>
            <a:r>
              <a:rPr lang="zh-CN" altLang="en-US" sz="2400" b="1">
                <a:solidFill>
                  <a:srgbClr val="FF0000"/>
                </a:solidFill>
              </a:rPr>
              <a:t>不包括</a:t>
            </a:r>
            <a:r>
              <a:rPr lang="zh-CN" altLang="en-US" sz="2400" b="1">
                <a:solidFill>
                  <a:schemeClr val="tx2"/>
                </a:solidFill>
              </a:rPr>
              <a:t>积分环节和振荡环节。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27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6">
            <a:extLst>
              <a:ext uri="{FF2B5EF4-FFF2-40B4-BE49-F238E27FC236}">
                <a16:creationId xmlns:a16="http://schemas.microsoft.com/office/drawing/2014/main" id="{ACFB4057-B076-4825-AA35-54EAF5DE8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22018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</a:rPr>
              <a:t>阶跃响应曲线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</a:rPr>
              <a:t>特征为</a:t>
            </a:r>
            <a:r>
              <a:rPr lang="en-US" altLang="zh-CN" sz="2400" b="1">
                <a:solidFill>
                  <a:schemeClr val="tx2"/>
                </a:solidFill>
              </a:rPr>
              <a:t>S</a:t>
            </a:r>
            <a:r>
              <a:rPr lang="zh-CN" altLang="en-US" sz="2400" b="1">
                <a:solidFill>
                  <a:schemeClr val="tx2"/>
                </a:solidFill>
              </a:rPr>
              <a:t>型曲线</a:t>
            </a:r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8D236054-0270-4E94-A3ED-0B9ACD292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622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</a:rPr>
              <a:t>近似模型采用下列形式</a:t>
            </a:r>
          </a:p>
        </p:txBody>
      </p:sp>
      <p:graphicFrame>
        <p:nvGraphicFramePr>
          <p:cNvPr id="14346" name="Object 10">
            <a:extLst>
              <a:ext uri="{FF2B5EF4-FFF2-40B4-BE49-F238E27FC236}">
                <a16:creationId xmlns:a16="http://schemas.microsoft.com/office/drawing/2014/main" id="{30A9BDD2-B3CE-46BD-A2AF-BF746F7F82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2362200"/>
          <a:ext cx="4238625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位图图像" r:id="rId3" imgW="4238095" imgH="2457143" progId="Paint.Picture">
                  <p:embed/>
                </p:oleObj>
              </mc:Choice>
              <mc:Fallback>
                <p:oleObj name="位图图像" r:id="rId3" imgW="4238095" imgH="2457143" progId="Paint.Pictur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362200"/>
                        <a:ext cx="4238625" cy="245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7" name="Rectangle 11">
            <a:extLst>
              <a:ext uri="{FF2B5EF4-FFF2-40B4-BE49-F238E27FC236}">
                <a16:creationId xmlns:a16="http://schemas.microsoft.com/office/drawing/2014/main" id="{CDCAA5B5-6D36-4FAC-A023-410B0EB1C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038600"/>
            <a:ext cx="4495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</a:rPr>
              <a:t>过拐点作切线，与</a:t>
            </a:r>
            <a:r>
              <a:rPr lang="en-US" altLang="zh-CN" sz="2400" b="1">
                <a:solidFill>
                  <a:schemeClr val="tx2"/>
                </a:solidFill>
              </a:rPr>
              <a:t>c(∞)</a:t>
            </a:r>
            <a:r>
              <a:rPr lang="zh-CN" altLang="en-US" sz="2400" b="1">
                <a:solidFill>
                  <a:schemeClr val="tx2"/>
                </a:solidFill>
              </a:rPr>
              <a:t>相交</a:t>
            </a:r>
            <a:r>
              <a:rPr lang="en-US" altLang="zh-CN" sz="2400" b="1">
                <a:solidFill>
                  <a:schemeClr val="tx2"/>
                </a:solidFill>
              </a:rPr>
              <a:t>A</a:t>
            </a:r>
            <a:r>
              <a:rPr lang="zh-CN" altLang="en-US" sz="2400" b="1">
                <a:solidFill>
                  <a:schemeClr val="tx2"/>
                </a:solidFill>
              </a:rPr>
              <a:t>，与实轴相交</a:t>
            </a:r>
            <a:r>
              <a:rPr lang="en-US" altLang="zh-CN" sz="2400" b="1">
                <a:solidFill>
                  <a:schemeClr val="tx2"/>
                </a:solidFill>
              </a:rPr>
              <a:t>B</a:t>
            </a:r>
            <a:r>
              <a:rPr lang="zh-CN" altLang="en-US" sz="2400" b="1">
                <a:solidFill>
                  <a:schemeClr val="tx2"/>
                </a:solidFill>
              </a:rPr>
              <a:t>点，</a:t>
            </a:r>
            <a:r>
              <a:rPr lang="en-US" altLang="zh-CN" sz="2400" b="1">
                <a:solidFill>
                  <a:schemeClr val="tx2"/>
                </a:solidFill>
              </a:rPr>
              <a:t>A</a:t>
            </a:r>
            <a:r>
              <a:rPr lang="zh-CN" altLang="en-US" sz="2400" b="1">
                <a:solidFill>
                  <a:schemeClr val="tx2"/>
                </a:solidFill>
              </a:rPr>
              <a:t>点投影到实轴为</a:t>
            </a:r>
            <a:r>
              <a:rPr lang="en-US" altLang="zh-CN" sz="2400" b="1">
                <a:solidFill>
                  <a:schemeClr val="tx2"/>
                </a:solidFill>
              </a:rPr>
              <a:t>C</a:t>
            </a:r>
            <a:r>
              <a:rPr lang="zh-CN" altLang="en-US" sz="2400" b="1">
                <a:solidFill>
                  <a:schemeClr val="tx2"/>
                </a:solidFill>
              </a:rPr>
              <a:t>点。</a:t>
            </a:r>
          </a:p>
        </p:txBody>
      </p:sp>
      <p:graphicFrame>
        <p:nvGraphicFramePr>
          <p:cNvPr id="14348" name="Object 12">
            <a:extLst>
              <a:ext uri="{FF2B5EF4-FFF2-40B4-BE49-F238E27FC236}">
                <a16:creationId xmlns:a16="http://schemas.microsoft.com/office/drawing/2014/main" id="{77E1F287-DA8C-4759-9974-91CD455965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2895600"/>
          <a:ext cx="19812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r:id="rId5" imgW="888614" imgH="444307" progId="Equation.3">
                  <p:embed/>
                </p:oleObj>
              </mc:Choice>
              <mc:Fallback>
                <p:oleObj r:id="rId5" imgW="888614" imgH="44430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895600"/>
                        <a:ext cx="19812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14">
            <a:extLst>
              <a:ext uri="{FF2B5EF4-FFF2-40B4-BE49-F238E27FC236}">
                <a16:creationId xmlns:a16="http://schemas.microsoft.com/office/drawing/2014/main" id="{6853F012-40DD-4AD7-9776-6D3D7CE056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5181600"/>
          <a:ext cx="10191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7" imgW="457002" imgH="177723" progId="Equation.3">
                  <p:embed/>
                </p:oleObj>
              </mc:Choice>
              <mc:Fallback>
                <p:oleObj name="Equation" r:id="rId7" imgW="457002" imgH="17772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181600"/>
                        <a:ext cx="10191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1" name="Object 15">
            <a:extLst>
              <a:ext uri="{FF2B5EF4-FFF2-40B4-BE49-F238E27FC236}">
                <a16:creationId xmlns:a16="http://schemas.microsoft.com/office/drawing/2014/main" id="{AF80375C-59B6-479D-9F89-9AD6B6E4DD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6038" y="5715000"/>
          <a:ext cx="113188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Equation" r:id="rId9" imgW="507780" imgH="177723" progId="Equation.3">
                  <p:embed/>
                </p:oleObj>
              </mc:Choice>
              <mc:Fallback>
                <p:oleObj name="Equation" r:id="rId9" imgW="507780" imgH="177723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038" y="5715000"/>
                        <a:ext cx="1131887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2" name="Object 16">
            <a:extLst>
              <a:ext uri="{FF2B5EF4-FFF2-40B4-BE49-F238E27FC236}">
                <a16:creationId xmlns:a16="http://schemas.microsoft.com/office/drawing/2014/main" id="{7D8144D3-E564-4C03-86E8-51D5646495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5257800"/>
          <a:ext cx="2265363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Equation" r:id="rId11" imgW="1016000" imgH="393700" progId="Equation.3">
                  <p:embed/>
                </p:oleObj>
              </mc:Choice>
              <mc:Fallback>
                <p:oleObj name="Equation" r:id="rId11" imgW="1016000" imgH="3937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257800"/>
                        <a:ext cx="2265363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3" name="Object 17">
            <a:extLst>
              <a:ext uri="{FF2B5EF4-FFF2-40B4-BE49-F238E27FC236}">
                <a16:creationId xmlns:a16="http://schemas.microsoft.com/office/drawing/2014/main" id="{E7DD06CC-E89F-4624-8A1D-DD8E8963FF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00550" y="304800"/>
          <a:ext cx="4743450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位图图像" r:id="rId13" imgW="4742857" imgH="1895238" progId="Paint.Picture">
                  <p:embed/>
                </p:oleObj>
              </mc:Choice>
              <mc:Fallback>
                <p:oleObj name="位图图像" r:id="rId13" imgW="4742857" imgH="1895238" progId="Paint.Picture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550" y="304800"/>
                        <a:ext cx="4743450" cy="189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build="p" autoUpdateAnimBg="0"/>
      <p:bldP spid="14343" grpId="0" autoUpdateAnimBg="0"/>
      <p:bldP spid="1434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>
            <a:extLst>
              <a:ext uri="{FF2B5EF4-FFF2-40B4-BE49-F238E27FC236}">
                <a16:creationId xmlns:a16="http://schemas.microsoft.com/office/drawing/2014/main" id="{24897AD8-1024-46C7-ABD3-3BA69A8BA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10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</a:rPr>
              <a:t>查齐格勒－尼柯尔斯调整法则表</a:t>
            </a:r>
          </a:p>
        </p:txBody>
      </p:sp>
      <p:grpSp>
        <p:nvGrpSpPr>
          <p:cNvPr id="15476" name="Group 116">
            <a:extLst>
              <a:ext uri="{FF2B5EF4-FFF2-40B4-BE49-F238E27FC236}">
                <a16:creationId xmlns:a16="http://schemas.microsoft.com/office/drawing/2014/main" id="{BB8F46C1-F29F-4FE2-B85C-4BB75891D35A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990600"/>
            <a:ext cx="6880225" cy="2447925"/>
            <a:chOff x="240" y="1152"/>
            <a:chExt cx="4334" cy="1542"/>
          </a:xfrm>
        </p:grpSpPr>
        <p:sp>
          <p:nvSpPr>
            <p:cNvPr id="11269" name="Rectangle 63">
              <a:extLst>
                <a:ext uri="{FF2B5EF4-FFF2-40B4-BE49-F238E27FC236}">
                  <a16:creationId xmlns:a16="http://schemas.microsoft.com/office/drawing/2014/main" id="{7251A6CC-12B7-4001-8EE4-321179689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" y="1152"/>
              <a:ext cx="985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/>
                <a:t>控制器类型</a:t>
              </a:r>
            </a:p>
          </p:txBody>
        </p:sp>
        <p:sp>
          <p:nvSpPr>
            <p:cNvPr id="11270" name="Rectangle 79">
              <a:extLst>
                <a:ext uri="{FF2B5EF4-FFF2-40B4-BE49-F238E27FC236}">
                  <a16:creationId xmlns:a16="http://schemas.microsoft.com/office/drawing/2014/main" id="{AB50519E-D917-4878-B294-86FC35323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152"/>
              <a:ext cx="107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1271" name="Rectangle 64">
              <a:extLst>
                <a:ext uri="{FF2B5EF4-FFF2-40B4-BE49-F238E27FC236}">
                  <a16:creationId xmlns:a16="http://schemas.microsoft.com/office/drawing/2014/main" id="{D84E8476-6E39-4755-A5A2-3D56699EA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" y="1152"/>
              <a:ext cx="985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/>
                <a:t>K</a:t>
              </a:r>
              <a:r>
                <a:rPr lang="en-US" altLang="zh-CN" sz="2400" b="1" i="1" baseline="-30000"/>
                <a:t>p</a:t>
              </a:r>
              <a:endParaRPr lang="en-US" altLang="zh-CN" sz="2400" b="1"/>
            </a:p>
          </p:txBody>
        </p:sp>
        <p:sp>
          <p:nvSpPr>
            <p:cNvPr id="11272" name="Rectangle 81">
              <a:extLst>
                <a:ext uri="{FF2B5EF4-FFF2-40B4-BE49-F238E27FC236}">
                  <a16:creationId xmlns:a16="http://schemas.microsoft.com/office/drawing/2014/main" id="{8116A040-99CB-4588-99C1-CF2BCCA93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" y="1152"/>
              <a:ext cx="107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1273" name="Rectangle 65">
              <a:extLst>
                <a:ext uri="{FF2B5EF4-FFF2-40B4-BE49-F238E27FC236}">
                  <a16:creationId xmlns:a16="http://schemas.microsoft.com/office/drawing/2014/main" id="{74A6BAC7-4A0E-441A-902D-13182F366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3" y="1152"/>
              <a:ext cx="98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/>
                <a:t>T</a:t>
              </a:r>
              <a:r>
                <a:rPr lang="en-US" altLang="zh-CN" sz="2400" b="1" i="1" baseline="-30000"/>
                <a:t>i</a:t>
              </a:r>
              <a:endParaRPr lang="en-US" altLang="zh-CN" sz="2400" b="1"/>
            </a:p>
          </p:txBody>
        </p:sp>
        <p:sp>
          <p:nvSpPr>
            <p:cNvPr id="11274" name="Rectangle 83">
              <a:extLst>
                <a:ext uri="{FF2B5EF4-FFF2-40B4-BE49-F238E27FC236}">
                  <a16:creationId xmlns:a16="http://schemas.microsoft.com/office/drawing/2014/main" id="{4A8D84DA-DED3-4BE3-A357-59DDD20D9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0" y="1152"/>
              <a:ext cx="1072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1275" name="Rectangle 66">
              <a:extLst>
                <a:ext uri="{FF2B5EF4-FFF2-40B4-BE49-F238E27FC236}">
                  <a16:creationId xmlns:a16="http://schemas.microsoft.com/office/drawing/2014/main" id="{C4DA735F-EA76-4595-ACCC-89182C07B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5" y="1152"/>
              <a:ext cx="98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/>
                <a:t>T</a:t>
              </a:r>
              <a:r>
                <a:rPr lang="en-US" altLang="zh-CN" sz="2400" b="1" i="1" baseline="-30000"/>
                <a:t>d</a:t>
              </a:r>
              <a:endParaRPr lang="en-US" altLang="zh-CN" sz="2400" b="1"/>
            </a:p>
          </p:txBody>
        </p:sp>
        <p:sp>
          <p:nvSpPr>
            <p:cNvPr id="11276" name="Rectangle 85">
              <a:extLst>
                <a:ext uri="{FF2B5EF4-FFF2-40B4-BE49-F238E27FC236}">
                  <a16:creationId xmlns:a16="http://schemas.microsoft.com/office/drawing/2014/main" id="{4FF07AB7-0909-4B5E-BC07-2EDF35403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2" y="1152"/>
              <a:ext cx="1072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1277" name="Rectangle 67">
              <a:extLst>
                <a:ext uri="{FF2B5EF4-FFF2-40B4-BE49-F238E27FC236}">
                  <a16:creationId xmlns:a16="http://schemas.microsoft.com/office/drawing/2014/main" id="{4D01E2A7-3571-4B7F-8A07-AB044B419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" y="1536"/>
              <a:ext cx="985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P</a:t>
              </a:r>
            </a:p>
          </p:txBody>
        </p:sp>
        <p:sp>
          <p:nvSpPr>
            <p:cNvPr id="11278" name="Rectangle 87">
              <a:extLst>
                <a:ext uri="{FF2B5EF4-FFF2-40B4-BE49-F238E27FC236}">
                  <a16:creationId xmlns:a16="http://schemas.microsoft.com/office/drawing/2014/main" id="{56120486-DC62-41FD-9590-F160BAA6B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536"/>
              <a:ext cx="107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1279" name="Rectangle 68">
              <a:extLst>
                <a:ext uri="{FF2B5EF4-FFF2-40B4-BE49-F238E27FC236}">
                  <a16:creationId xmlns:a16="http://schemas.microsoft.com/office/drawing/2014/main" id="{AF459C26-0CDE-435B-9D4F-95668FA27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" y="1536"/>
              <a:ext cx="985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1280" name="Rectangle 89">
              <a:extLst>
                <a:ext uri="{FF2B5EF4-FFF2-40B4-BE49-F238E27FC236}">
                  <a16:creationId xmlns:a16="http://schemas.microsoft.com/office/drawing/2014/main" id="{5562B478-A4C3-4335-A13F-6CF9FA899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" y="1536"/>
              <a:ext cx="107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1281" name="Rectangle 69">
              <a:extLst>
                <a:ext uri="{FF2B5EF4-FFF2-40B4-BE49-F238E27FC236}">
                  <a16:creationId xmlns:a16="http://schemas.microsoft.com/office/drawing/2014/main" id="{54D81023-1A18-49BA-91A2-4FC94C064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3" y="1536"/>
              <a:ext cx="98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∞</a:t>
              </a:r>
            </a:p>
          </p:txBody>
        </p:sp>
        <p:sp>
          <p:nvSpPr>
            <p:cNvPr id="11282" name="Rectangle 91">
              <a:extLst>
                <a:ext uri="{FF2B5EF4-FFF2-40B4-BE49-F238E27FC236}">
                  <a16:creationId xmlns:a16="http://schemas.microsoft.com/office/drawing/2014/main" id="{16EC3CAE-62FD-4F23-B5CF-4979AB15D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0" y="1536"/>
              <a:ext cx="1072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1283" name="Rectangle 70">
              <a:extLst>
                <a:ext uri="{FF2B5EF4-FFF2-40B4-BE49-F238E27FC236}">
                  <a16:creationId xmlns:a16="http://schemas.microsoft.com/office/drawing/2014/main" id="{D1C1A034-A4C0-4240-92E3-A86E736F9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5" y="1536"/>
              <a:ext cx="98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0</a:t>
              </a:r>
            </a:p>
          </p:txBody>
        </p:sp>
        <p:sp>
          <p:nvSpPr>
            <p:cNvPr id="11284" name="Rectangle 93">
              <a:extLst>
                <a:ext uri="{FF2B5EF4-FFF2-40B4-BE49-F238E27FC236}">
                  <a16:creationId xmlns:a16="http://schemas.microsoft.com/office/drawing/2014/main" id="{440CF33B-C8AC-45C0-975F-346392882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2" y="1536"/>
              <a:ext cx="1072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1285" name="Rectangle 71">
              <a:extLst>
                <a:ext uri="{FF2B5EF4-FFF2-40B4-BE49-F238E27FC236}">
                  <a16:creationId xmlns:a16="http://schemas.microsoft.com/office/drawing/2014/main" id="{D8588301-0E1C-4E77-9BFC-42F6D0664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" y="1920"/>
              <a:ext cx="985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PI</a:t>
              </a:r>
            </a:p>
          </p:txBody>
        </p:sp>
        <p:sp>
          <p:nvSpPr>
            <p:cNvPr id="11286" name="Rectangle 95">
              <a:extLst>
                <a:ext uri="{FF2B5EF4-FFF2-40B4-BE49-F238E27FC236}">
                  <a16:creationId xmlns:a16="http://schemas.microsoft.com/office/drawing/2014/main" id="{7C73DCC3-E890-4402-9C51-101CCAD12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920"/>
              <a:ext cx="107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1287" name="Rectangle 72">
              <a:extLst>
                <a:ext uri="{FF2B5EF4-FFF2-40B4-BE49-F238E27FC236}">
                  <a16:creationId xmlns:a16="http://schemas.microsoft.com/office/drawing/2014/main" id="{3022580B-2486-4464-A991-90A44D4BA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5" y="1920"/>
              <a:ext cx="985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0.9T/</a:t>
              </a:r>
              <a:r>
                <a:rPr lang="en-US" altLang="zh-CN" sz="2400" b="1">
                  <a:sym typeface="Symbol" panose="05050102010706020507" pitchFamily="18" charset="2"/>
                </a:rPr>
                <a:t></a:t>
              </a:r>
              <a:endParaRPr lang="en-US" altLang="zh-CN" sz="2400" b="1"/>
            </a:p>
          </p:txBody>
        </p:sp>
        <p:sp>
          <p:nvSpPr>
            <p:cNvPr id="11288" name="Rectangle 97">
              <a:extLst>
                <a:ext uri="{FF2B5EF4-FFF2-40B4-BE49-F238E27FC236}">
                  <a16:creationId xmlns:a16="http://schemas.microsoft.com/office/drawing/2014/main" id="{A9F2F2F0-4834-494B-A1D9-3F361EF1A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920"/>
              <a:ext cx="107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1289" name="Rectangle 73">
              <a:extLst>
                <a:ext uri="{FF2B5EF4-FFF2-40B4-BE49-F238E27FC236}">
                  <a16:creationId xmlns:a16="http://schemas.microsoft.com/office/drawing/2014/main" id="{C659C27A-5376-447A-9FB5-40ADAC6E4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1" y="1920"/>
              <a:ext cx="98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3.3τ</a:t>
              </a:r>
            </a:p>
          </p:txBody>
        </p:sp>
        <p:sp>
          <p:nvSpPr>
            <p:cNvPr id="11290" name="Rectangle 99">
              <a:extLst>
                <a:ext uri="{FF2B5EF4-FFF2-40B4-BE49-F238E27FC236}">
                  <a16:creationId xmlns:a16="http://schemas.microsoft.com/office/drawing/2014/main" id="{CFFE7877-198A-490C-A191-6A98EAA15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920"/>
              <a:ext cx="1072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1291" name="Rectangle 74">
              <a:extLst>
                <a:ext uri="{FF2B5EF4-FFF2-40B4-BE49-F238E27FC236}">
                  <a16:creationId xmlns:a16="http://schemas.microsoft.com/office/drawing/2014/main" id="{904913B9-C888-4D48-9361-FD403EA5A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5" y="1920"/>
              <a:ext cx="98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0</a:t>
              </a:r>
            </a:p>
          </p:txBody>
        </p:sp>
        <p:sp>
          <p:nvSpPr>
            <p:cNvPr id="11292" name="Rectangle 101">
              <a:extLst>
                <a:ext uri="{FF2B5EF4-FFF2-40B4-BE49-F238E27FC236}">
                  <a16:creationId xmlns:a16="http://schemas.microsoft.com/office/drawing/2014/main" id="{AC9F2219-DFC1-4C3E-B933-05026812C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2" y="1920"/>
              <a:ext cx="1072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1293" name="Rectangle 75">
              <a:extLst>
                <a:ext uri="{FF2B5EF4-FFF2-40B4-BE49-F238E27FC236}">
                  <a16:creationId xmlns:a16="http://schemas.microsoft.com/office/drawing/2014/main" id="{EBF0DF5B-1B29-473A-B2F9-B73F2F370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" y="2304"/>
              <a:ext cx="985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PID</a:t>
              </a:r>
            </a:p>
          </p:txBody>
        </p:sp>
        <p:sp>
          <p:nvSpPr>
            <p:cNvPr id="11294" name="Rectangle 103">
              <a:extLst>
                <a:ext uri="{FF2B5EF4-FFF2-40B4-BE49-F238E27FC236}">
                  <a16:creationId xmlns:a16="http://schemas.microsoft.com/office/drawing/2014/main" id="{A7D11C49-5AA1-43A2-B842-7E62B621F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304"/>
              <a:ext cx="107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1295" name="Rectangle 76">
              <a:extLst>
                <a:ext uri="{FF2B5EF4-FFF2-40B4-BE49-F238E27FC236}">
                  <a16:creationId xmlns:a16="http://schemas.microsoft.com/office/drawing/2014/main" id="{D23132C1-BDA2-4453-A2E2-1110556B2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" y="2304"/>
              <a:ext cx="985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1.2T/</a:t>
              </a:r>
              <a:r>
                <a:rPr lang="en-US" altLang="zh-CN" sz="2400" b="1">
                  <a:sym typeface="Symbol" panose="05050102010706020507" pitchFamily="18" charset="2"/>
                </a:rPr>
                <a:t></a:t>
              </a:r>
              <a:endParaRPr lang="en-US" altLang="zh-CN" sz="2400" b="1"/>
            </a:p>
          </p:txBody>
        </p:sp>
        <p:sp>
          <p:nvSpPr>
            <p:cNvPr id="11296" name="Rectangle 105">
              <a:extLst>
                <a:ext uri="{FF2B5EF4-FFF2-40B4-BE49-F238E27FC236}">
                  <a16:creationId xmlns:a16="http://schemas.microsoft.com/office/drawing/2014/main" id="{F00C2112-39E1-4FFD-999E-FE79BEEB8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" y="2304"/>
              <a:ext cx="1071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1297" name="Rectangle 77">
              <a:extLst>
                <a:ext uri="{FF2B5EF4-FFF2-40B4-BE49-F238E27FC236}">
                  <a16:creationId xmlns:a16="http://schemas.microsoft.com/office/drawing/2014/main" id="{E0677A5D-8B8D-465C-8D21-ED8ADE657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3" y="2304"/>
              <a:ext cx="98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2τ</a:t>
              </a:r>
            </a:p>
          </p:txBody>
        </p:sp>
        <p:sp>
          <p:nvSpPr>
            <p:cNvPr id="11298" name="Rectangle 107">
              <a:extLst>
                <a:ext uri="{FF2B5EF4-FFF2-40B4-BE49-F238E27FC236}">
                  <a16:creationId xmlns:a16="http://schemas.microsoft.com/office/drawing/2014/main" id="{1C090106-3FB4-4A80-9815-EB0A4862F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0" y="2304"/>
              <a:ext cx="1072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1299" name="Rectangle 78">
              <a:extLst>
                <a:ext uri="{FF2B5EF4-FFF2-40B4-BE49-F238E27FC236}">
                  <a16:creationId xmlns:a16="http://schemas.microsoft.com/office/drawing/2014/main" id="{AE2905B1-39CA-43EC-AB72-DBE2AE794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5" y="2304"/>
              <a:ext cx="98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0.5τ</a:t>
              </a:r>
            </a:p>
          </p:txBody>
        </p:sp>
        <p:sp>
          <p:nvSpPr>
            <p:cNvPr id="11300" name="Rectangle 109">
              <a:extLst>
                <a:ext uri="{FF2B5EF4-FFF2-40B4-BE49-F238E27FC236}">
                  <a16:creationId xmlns:a16="http://schemas.microsoft.com/office/drawing/2014/main" id="{AA913F9E-6FB7-4282-802E-F85719902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2" y="2304"/>
              <a:ext cx="1072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1301" name="Rectangle 112">
              <a:extLst>
                <a:ext uri="{FF2B5EF4-FFF2-40B4-BE49-F238E27FC236}">
                  <a16:creationId xmlns:a16="http://schemas.microsoft.com/office/drawing/2014/main" id="{72C9BDA6-81F5-42C4-82B3-531196105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152"/>
              <a:ext cx="4292" cy="1542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1302" name="Rectangle 115">
              <a:extLst>
                <a:ext uri="{FF2B5EF4-FFF2-40B4-BE49-F238E27FC236}">
                  <a16:creationId xmlns:a16="http://schemas.microsoft.com/office/drawing/2014/main" id="{250B1451-8D3D-4B31-AB0A-077FC6838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584"/>
              <a:ext cx="3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T/</a:t>
              </a:r>
              <a:r>
                <a:rPr lang="en-US" altLang="zh-CN" sz="2400" b="1">
                  <a:sym typeface="Symbol" panose="05050102010706020507" pitchFamily="18" charset="2"/>
                </a:rPr>
                <a:t></a:t>
              </a:r>
              <a:endParaRPr lang="en-US" altLang="zh-CN" sz="2400" b="1"/>
            </a:p>
          </p:txBody>
        </p:sp>
      </p:grpSp>
      <p:sp>
        <p:nvSpPr>
          <p:cNvPr id="15477" name="Rectangle 117">
            <a:extLst>
              <a:ext uri="{FF2B5EF4-FFF2-40B4-BE49-F238E27FC236}">
                <a16:creationId xmlns:a16="http://schemas.microsoft.com/office/drawing/2014/main" id="{C4F8931E-56C4-407C-96F2-9466AE2D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581400"/>
            <a:ext cx="20256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</a:rPr>
              <a:t>进行细调整。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utoUpdateAnimBg="0"/>
      <p:bldP spid="15477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E7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1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840</Words>
  <Application>Microsoft Office PowerPoint</Application>
  <PresentationFormat>全屏显示(4:3)</PresentationFormat>
  <Paragraphs>118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SymbolMT</vt:lpstr>
      <vt:lpstr>TimesNewRoman</vt:lpstr>
      <vt:lpstr>TimesNewRoman,Bold</vt:lpstr>
      <vt:lpstr>TimesNewRoman,Italic</vt:lpstr>
      <vt:lpstr>Wingdings-Regular</vt:lpstr>
      <vt:lpstr>宋体</vt:lpstr>
      <vt:lpstr>Arial</vt:lpstr>
      <vt:lpstr>Symbol</vt:lpstr>
      <vt:lpstr>Times New Roman</vt:lpstr>
      <vt:lpstr>默认设计模板</vt:lpstr>
      <vt:lpstr>位图图像</vt:lpstr>
      <vt:lpstr>Equation.3</vt:lpstr>
      <vt:lpstr>Equation</vt:lpstr>
      <vt:lpstr>Bitmap Image</vt:lpstr>
      <vt:lpstr>6.4.1 PID控制器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6.4.2    PID控制器的参数工程整定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控制系统校正</dc:title>
  <dc:creator>TT</dc:creator>
  <cp:lastModifiedBy>Administrator</cp:lastModifiedBy>
  <cp:revision>71</cp:revision>
  <dcterms:created xsi:type="dcterms:W3CDTF">2003-10-30T18:23:01Z</dcterms:created>
  <dcterms:modified xsi:type="dcterms:W3CDTF">2022-11-19T03:43:38Z</dcterms:modified>
</cp:coreProperties>
</file>