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>
        <p:scale>
          <a:sx n="120" d="100"/>
          <a:sy n="120" d="100"/>
        </p:scale>
        <p:origin x="3996" y="9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builtin.com/data-science/box-cox-transformation-target-variabl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036EB3-908B-4B43-C026-7E1D57221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28F535B7-1FDD-3AE0-C265-1B0BE0797CF3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0CF6438D-FDAC-DE31-6D86-D0F4CC830AED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B14578C8-D38A-86AB-CD7D-77293CD2C3CB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" y="4376036"/>
            <a:ext cx="12136341" cy="17173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621: BUSINESS ANALYTICS AND DATA MINING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FINAL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fr-FR" sz="1800" dirty="0">
                <a:solidFill>
                  <a:schemeClr val="bg1"/>
                </a:solidFill>
              </a:rPr>
              <a:t>Group 2 - Gabriel Campos, Melissa Bowman, Alexander </a:t>
            </a:r>
            <a:r>
              <a:rPr lang="fr-FR" sz="1800" dirty="0" err="1">
                <a:solidFill>
                  <a:schemeClr val="bg1"/>
                </a:solidFill>
              </a:rPr>
              <a:t>Khaykin</a:t>
            </a:r>
            <a:r>
              <a:rPr lang="fr-FR" sz="1800" dirty="0">
                <a:solidFill>
                  <a:schemeClr val="bg1"/>
                </a:solidFill>
              </a:rPr>
              <a:t>, &amp; Jennifer </a:t>
            </a:r>
            <a:r>
              <a:rPr lang="fr-FR" sz="1800" dirty="0" err="1">
                <a:solidFill>
                  <a:schemeClr val="bg1"/>
                </a:solidFill>
              </a:rPr>
              <a:t>Abinette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FINAL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[can be </a:t>
            </a:r>
          </a:p>
          <a:p>
            <a:pPr algn="ctr"/>
            <a:r>
              <a:rPr lang="en-US" sz="1600" dirty="0"/>
              <a:t>removed if not used]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INSPECT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CLEAN | CONFIGURE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070074" y="179685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665718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Anti-Defamation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League (ADL)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Format: .csv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Using the data from hate_crime.csv, create a regression model for predicting future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anti-semitic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crime likelihood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Import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Cleansing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Transformation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Train/Test samples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Models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73AD9AD-3136-3307-9A34-C23306B23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416" y="2303513"/>
            <a:ext cx="362116" cy="362116"/>
          </a:xfrm>
          <a:prstGeom prst="rect">
            <a:avLst/>
          </a:prstGeom>
        </p:spPr>
      </p:pic>
      <p:pic>
        <p:nvPicPr>
          <p:cNvPr id="7" name="Graphic 6" descr="Meeting with solid fill">
            <a:extLst>
              <a:ext uri="{FF2B5EF4-FFF2-40B4-BE49-F238E27FC236}">
                <a16:creationId xmlns:a16="http://schemas.microsoft.com/office/drawing/2014/main" id="{80D62D57-67B2-D886-A279-5F1A1F367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6068" y="2289997"/>
            <a:ext cx="595115" cy="595115"/>
          </a:xfrm>
          <a:prstGeom prst="rect">
            <a:avLst/>
          </a:prstGeom>
        </p:spPr>
      </p:pic>
      <p:pic>
        <p:nvPicPr>
          <p:cNvPr id="12" name="Graphic 11" descr="Briefcase with solid fill">
            <a:extLst>
              <a:ext uri="{FF2B5EF4-FFF2-40B4-BE49-F238E27FC236}">
                <a16:creationId xmlns:a16="http://schemas.microsoft.com/office/drawing/2014/main" id="{93C25C05-A082-62E5-6AFA-8222CB5C3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0846" y="2345462"/>
            <a:ext cx="490307" cy="490307"/>
          </a:xfrm>
          <a:prstGeom prst="rect">
            <a:avLst/>
          </a:prstGeom>
        </p:spPr>
      </p:pic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431E5220-400B-9F59-2433-4815EF2EE8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0187" y="2333017"/>
            <a:ext cx="665223" cy="6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833B-CE3B-7C21-4404-95C5AF70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2" y="1042614"/>
            <a:ext cx="2792268" cy="99155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9528-DB70-1DED-DFEC-62B95863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0FF7F07-B5DB-C4D2-BC45-09612453C4C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Inspect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83D2C5-55CE-B8AB-DFE3-226BD5E4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0CBF45-F5DE-F168-534C-3FBC6327DCE3}"/>
              </a:ext>
            </a:extLst>
          </p:cNvPr>
          <p:cNvSpPr txBox="1"/>
          <p:nvPr/>
        </p:nvSpPr>
        <p:spPr>
          <a:xfrm>
            <a:off x="3018082" y="1110842"/>
            <a:ext cx="4252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imported from hate_crime.csv sourced from ADL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columns from data source are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columns are noted as having a high number of missing values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7B556A-959C-AA26-710C-66E0A8A0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659053"/>
            <a:ext cx="2170999" cy="335736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F1406C-B355-9E28-BAE8-697F7AA80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08" y="4298386"/>
            <a:ext cx="3152349" cy="171803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|Configure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516C7AD-4F0A-D7C8-795E-93DA7BB8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42395"/>
            <a:ext cx="5719079" cy="3914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65F1F-37F2-1DD0-D465-9431FFC169F3}"/>
              </a:ext>
            </a:extLst>
          </p:cNvPr>
          <p:cNvSpPr txBox="1"/>
          <p:nvPr/>
        </p:nvSpPr>
        <p:spPr>
          <a:xfrm>
            <a:off x="397565" y="1296063"/>
            <a:ext cx="1123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data point frequencies were used to replace existing categorical values &amp; Binary Column ‘</a:t>
            </a:r>
            <a:r>
              <a:rPr lang="en-US" dirty="0" err="1"/>
              <a:t>Antisemitic_crimes</a:t>
            </a:r>
            <a:r>
              <a:rPr lang="en-US" dirty="0"/>
              <a:t>’ was added to differentiate non antisemitic and antisemitic crimes, then stored to </a:t>
            </a:r>
            <a:r>
              <a:rPr lang="en-US" dirty="0" err="1"/>
              <a:t>df_hate_corr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5841E5-47F8-5185-33F3-E52AE40F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3" y="1939843"/>
            <a:ext cx="5966118" cy="37841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83CFCC-5E54-5DB5-E199-775E3075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7" y="5722802"/>
            <a:ext cx="9932983" cy="11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|Configure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7A7-0789-82AA-BD79-67B09329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79" y="1123732"/>
            <a:ext cx="5613621" cy="573426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271D4-EB9E-62D4-986B-D07771F0112C}"/>
              </a:ext>
            </a:extLst>
          </p:cNvPr>
          <p:cNvSpPr txBox="1"/>
          <p:nvPr/>
        </p:nvSpPr>
        <p:spPr>
          <a:xfrm>
            <a:off x="365760" y="1391478"/>
            <a:ext cx="4317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Train/Test datasets were drafted using</a:t>
            </a:r>
          </a:p>
          <a:p>
            <a:r>
              <a:rPr lang="en-US" dirty="0"/>
              <a:t>a 80/20 partition.</a:t>
            </a:r>
          </a:p>
          <a:p>
            <a:endParaRPr lang="en-US" dirty="0"/>
          </a:p>
          <a:p>
            <a:r>
              <a:rPr lang="en-US" dirty="0"/>
              <a:t>Visually we see many attributes lacking any</a:t>
            </a:r>
          </a:p>
          <a:p>
            <a:r>
              <a:rPr lang="en-US" dirty="0"/>
              <a:t>level of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 Configure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B569B0-D29C-865B-F783-33AF3294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" y="4006756"/>
            <a:ext cx="4433708" cy="2851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A3BD75-4779-7209-BB68-09386AEF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15" y="2810689"/>
            <a:ext cx="5043885" cy="4047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41E013-9FA7-F0C4-4744-80B855A2E6BF}"/>
              </a:ext>
            </a:extLst>
          </p:cNvPr>
          <p:cNvSpPr txBox="1"/>
          <p:nvPr/>
        </p:nvSpPr>
        <p:spPr>
          <a:xfrm>
            <a:off x="429370" y="1423283"/>
            <a:ext cx="112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values for </a:t>
            </a:r>
            <a:r>
              <a:rPr lang="en-US" dirty="0" err="1"/>
              <a:t>Antisemitic_crimes</a:t>
            </a:r>
            <a:r>
              <a:rPr lang="en-US" dirty="0"/>
              <a:t> show low correlation after the transformation for most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9BA2D-AA18-5E9C-C2C0-82546F31381C}"/>
              </a:ext>
            </a:extLst>
          </p:cNvPr>
          <p:cNvSpPr txBox="1"/>
          <p:nvPr/>
        </p:nvSpPr>
        <p:spPr>
          <a:xfrm>
            <a:off x="524786" y="2194560"/>
            <a:ext cx="6774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plots when inspecting for weighted values showed visually showed a lack of heteroskedasticity, due to lacking a ‘fan-like’ or ‘cone-shaped’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Obtaining the weighted values was not pursued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| Configure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(cont’d)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B20007-FD7E-BE6F-32EF-5B34531B2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3"/>
          <a:stretch/>
        </p:blipFill>
        <p:spPr>
          <a:xfrm>
            <a:off x="1" y="2810835"/>
            <a:ext cx="2794346" cy="1562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5B9B87-B7B5-7912-4A4D-D1EED1A20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6"/>
          <a:stretch/>
        </p:blipFill>
        <p:spPr>
          <a:xfrm>
            <a:off x="4698827" y="2810835"/>
            <a:ext cx="2794346" cy="1605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785C61-25D9-3926-E631-9491520791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73"/>
          <a:stretch/>
        </p:blipFill>
        <p:spPr>
          <a:xfrm>
            <a:off x="9397654" y="2807678"/>
            <a:ext cx="2794346" cy="16083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35CB27-1A6D-2760-EA72-5AE12FBD15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09" r="5245"/>
          <a:stretch/>
        </p:blipFill>
        <p:spPr>
          <a:xfrm>
            <a:off x="1" y="4920022"/>
            <a:ext cx="2647783" cy="1415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D37073-D44D-657D-8D50-3542767F9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101" y="4870759"/>
            <a:ext cx="2745798" cy="15136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872DB-FABD-0E68-437E-78F5D082A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7653" y="4863201"/>
            <a:ext cx="2794346" cy="15287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2D8F4F-A8C6-8F08-1AF9-39D2F2BD1584}"/>
              </a:ext>
            </a:extLst>
          </p:cNvPr>
          <p:cNvSpPr txBox="1"/>
          <p:nvPr/>
        </p:nvSpPr>
        <p:spPr>
          <a:xfrm>
            <a:off x="691764" y="4373181"/>
            <a:ext cx="19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data_year_freq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7AFBE-7CAB-6934-C585-D665833B909E}"/>
              </a:ext>
            </a:extLst>
          </p:cNvPr>
          <p:cNvSpPr txBox="1"/>
          <p:nvPr/>
        </p:nvSpPr>
        <p:spPr>
          <a:xfrm>
            <a:off x="837742" y="6304859"/>
            <a:ext cx="16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state_abbr_freq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71E85-FA40-9FBD-7006-619719CE79E8}"/>
              </a:ext>
            </a:extLst>
          </p:cNvPr>
          <p:cNvSpPr txBox="1"/>
          <p:nvPr/>
        </p:nvSpPr>
        <p:spPr>
          <a:xfrm>
            <a:off x="5783482" y="4416030"/>
            <a:ext cx="108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ori_freq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942BC-FFBD-DF43-1B5B-547FC572A633}"/>
              </a:ext>
            </a:extLst>
          </p:cNvPr>
          <p:cNvSpPr txBox="1"/>
          <p:nvPr/>
        </p:nvSpPr>
        <p:spPr>
          <a:xfrm>
            <a:off x="9721470" y="4369648"/>
            <a:ext cx="25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pug_agency_name_freq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A7C547-5667-A656-7115-BAAFAD67CCFC}"/>
              </a:ext>
            </a:extLst>
          </p:cNvPr>
          <p:cNvSpPr txBox="1"/>
          <p:nvPr/>
        </p:nvSpPr>
        <p:spPr>
          <a:xfrm>
            <a:off x="5438557" y="6328188"/>
            <a:ext cx="177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state_name_freq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449E7-11F0-38FA-94A9-7788E5A3059A}"/>
              </a:ext>
            </a:extLst>
          </p:cNvPr>
          <p:cNvSpPr txBox="1"/>
          <p:nvPr/>
        </p:nvSpPr>
        <p:spPr>
          <a:xfrm>
            <a:off x="10274411" y="6321488"/>
            <a:ext cx="168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bias_desc_freq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05AF3-CEC9-B2FB-31EE-4A1C372D87F9}"/>
              </a:ext>
            </a:extLst>
          </p:cNvPr>
          <p:cNvSpPr txBox="1"/>
          <p:nvPr/>
        </p:nvSpPr>
        <p:spPr>
          <a:xfrm>
            <a:off x="389614" y="1243096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below attribute were chosen to utilize the </a:t>
            </a:r>
            <a:r>
              <a:rPr lang="en-US" b="1" dirty="0">
                <a:hlinkClick r:id="rId9"/>
              </a:rPr>
              <a:t>Box-Cox transformation</a:t>
            </a:r>
            <a:r>
              <a:rPr lang="en-US" b="1" dirty="0"/>
              <a:t> </a:t>
            </a:r>
            <a:r>
              <a:rPr lang="en-US" dirty="0"/>
              <a:t>after the excluded variable were identified as incompatible. The Values were appended to the Train and Test dataset.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159</TotalTime>
  <Words>376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DATA 621: BUSINESS ANALYTICS AND DATA MINING FINAL PROJECT Presentation Group 2 - Gabriel Campos, Melissa Bowman, Alexander Khaykin, &amp; Jennifer Abinette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621: BUSINESS ANALYTICS AND DATA MINING FINAL PROJECT Presentation Group 2 - Gabriel Campos, Melissa Bowman, Alexander Khaykin, &amp; Jennifer Abinette</dc:title>
  <dc:creator>Stanford Lee</dc:creator>
  <cp:lastModifiedBy>Stanford Lee</cp:lastModifiedBy>
  <cp:revision>2</cp:revision>
  <dcterms:created xsi:type="dcterms:W3CDTF">2023-12-15T16:33:52Z</dcterms:created>
  <dcterms:modified xsi:type="dcterms:W3CDTF">2023-12-15T19:13:15Z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