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36" r:id="rId3"/>
    <p:sldId id="263" r:id="rId4"/>
    <p:sldId id="311" r:id="rId5"/>
    <p:sldId id="333" r:id="rId6"/>
    <p:sldId id="339" r:id="rId7"/>
    <p:sldId id="344" r:id="rId8"/>
    <p:sldId id="337" r:id="rId9"/>
    <p:sldId id="334" r:id="rId10"/>
    <p:sldId id="324" r:id="rId11"/>
    <p:sldId id="328" r:id="rId12"/>
    <p:sldId id="331" r:id="rId13"/>
    <p:sldId id="329" r:id="rId14"/>
    <p:sldId id="330" r:id="rId15"/>
    <p:sldId id="332" r:id="rId16"/>
    <p:sldId id="338" r:id="rId17"/>
    <p:sldId id="335" r:id="rId18"/>
    <p:sldId id="343" r:id="rId19"/>
  </p:sldIdLst>
  <p:sldSz cx="9144000" cy="6858000" type="screen4x3"/>
  <p:notesSz cx="6735763" cy="9869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7" autoAdjust="0"/>
    <p:restoredTop sz="53524" autoAdjust="0"/>
  </p:normalViewPr>
  <p:slideViewPr>
    <p:cSldViewPr>
      <p:cViewPr varScale="1">
        <p:scale>
          <a:sx n="133" d="100"/>
          <a:sy n="133" d="100"/>
        </p:scale>
        <p:origin x="1611" y="69"/>
      </p:cViewPr>
      <p:guideLst>
        <p:guide orient="horz" pos="148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09379" cy="648072"/>
          </a:xfrm>
          <a:prstGeom prst="rect">
            <a:avLst/>
          </a:prstGeom>
        </p:spPr>
      </p:pic>
      <p:sp>
        <p:nvSpPr>
          <p:cNvPr id="8" name="오각형 7"/>
          <p:cNvSpPr/>
          <p:nvPr userDrawn="1"/>
        </p:nvSpPr>
        <p:spPr>
          <a:xfrm rot="18900000" flipV="1">
            <a:off x="-124107" y="626477"/>
            <a:ext cx="316889" cy="199408"/>
          </a:xfrm>
          <a:custGeom>
            <a:avLst/>
            <a:gdLst/>
            <a:ahLst/>
            <a:cxnLst/>
            <a:rect l="l" t="t" r="r" b="b"/>
            <a:pathLst>
              <a:path w="316889" h="199408">
                <a:moveTo>
                  <a:pt x="217185" y="199408"/>
                </a:moveTo>
                <a:lnTo>
                  <a:pt x="316889" y="99704"/>
                </a:lnTo>
                <a:lnTo>
                  <a:pt x="217185" y="0"/>
                </a:lnTo>
                <a:lnTo>
                  <a:pt x="0" y="0"/>
                </a:lnTo>
                <a:lnTo>
                  <a:pt x="199408" y="19940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52"/>
          <p:cNvSpPr/>
          <p:nvPr userDrawn="1"/>
        </p:nvSpPr>
        <p:spPr>
          <a:xfrm>
            <a:off x="0" y="300657"/>
            <a:ext cx="225343" cy="473271"/>
          </a:xfrm>
          <a:custGeom>
            <a:avLst/>
            <a:gdLst/>
            <a:ahLst/>
            <a:cxnLst/>
            <a:rect l="l" t="t" r="r" b="b"/>
            <a:pathLst>
              <a:path w="225343" h="473271">
                <a:moveTo>
                  <a:pt x="0" y="0"/>
                </a:moveTo>
                <a:lnTo>
                  <a:pt x="225343" y="0"/>
                </a:lnTo>
                <a:lnTo>
                  <a:pt x="225343" y="247927"/>
                </a:lnTo>
                <a:lnTo>
                  <a:pt x="0" y="47327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B7034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95489" y="764704"/>
            <a:ext cx="8524983" cy="0"/>
          </a:xfrm>
          <a:prstGeom prst="line">
            <a:avLst/>
          </a:prstGeom>
          <a:ln w="158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00424" y="6561070"/>
            <a:ext cx="8524983" cy="0"/>
          </a:xfrm>
          <a:prstGeom prst="line">
            <a:avLst/>
          </a:prstGeom>
          <a:ln w="603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19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1FC14B-C5ED-48FE-8E3B-ACC64FE8129A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C15F34-4C6F-4D67-8013-DDB979DA7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7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1FC14B-C5ED-48FE-8E3B-ACC64FE8129A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C15F34-4C6F-4D67-8013-DDB979DA7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1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1FC14B-C5ED-48FE-8E3B-ACC64FE8129A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C15F34-4C6F-4D67-8013-DDB979DA7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8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1FC14B-C5ED-48FE-8E3B-ACC64FE8129A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C15F34-4C6F-4D67-8013-DDB979DA7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1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1FC14B-C5ED-48FE-8E3B-ACC64FE8129A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C15F34-4C6F-4D67-8013-DDB979DA7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58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1FC14B-C5ED-48FE-8E3B-ACC64FE8129A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C15F34-4C6F-4D67-8013-DDB979DA7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1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1FC14B-C5ED-48FE-8E3B-ACC64FE8129A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C15F34-4C6F-4D67-8013-DDB979DA7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2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1FC14B-C5ED-48FE-8E3B-ACC64FE8129A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C15F34-4C6F-4D67-8013-DDB979DA7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6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1FC14B-C5ED-48FE-8E3B-ACC64FE8129A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C15F34-4C6F-4D67-8013-DDB979DA7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7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1FC14B-C5ED-48FE-8E3B-ACC64FE8129A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C15F34-4C6F-4D67-8013-DDB979DA7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63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46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eelink.co.kr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yyh555@feelink.co.k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b="17560"/>
          <a:stretch/>
        </p:blipFill>
        <p:spPr>
          <a:xfrm>
            <a:off x="-46530" y="4374793"/>
            <a:ext cx="9140835" cy="2483207"/>
          </a:xfrm>
          <a:prstGeom prst="rect">
            <a:avLst/>
          </a:prstGeom>
        </p:spPr>
      </p:pic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74539" y="3717156"/>
            <a:ext cx="35591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0" lang="en-US" altLang="ko-KR" sz="16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Company Profile </a:t>
            </a:r>
            <a:r>
              <a:rPr kumimoji="0" lang="en-US" altLang="ko-KR" sz="1600" b="1" dirty="0">
                <a:latin typeface="맑은 고딕" pitchFamily="50" charset="-127"/>
                <a:ea typeface="맑은 고딕" pitchFamily="50" charset="-127"/>
              </a:rPr>
              <a:t>2024</a:t>
            </a:r>
            <a:r>
              <a:rPr kumimoji="0" lang="ko-KR" altLang="en-US" sz="1600" b="1" dirty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kumimoji="0" lang="en-US" altLang="ko-KR" sz="16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9" name="부제목 2"/>
          <p:cNvSpPr txBox="1">
            <a:spLocks/>
          </p:cNvSpPr>
          <p:nvPr/>
        </p:nvSpPr>
        <p:spPr>
          <a:xfrm>
            <a:off x="611560" y="2485059"/>
            <a:ext cx="6400800" cy="3127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 err="1"/>
              <a:t>IoT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기술 전문기업  </a:t>
            </a:r>
            <a:endParaRPr lang="en-US" sz="1400" b="1" dirty="0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539552" y="2957637"/>
            <a:ext cx="7344816" cy="47148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kern="0" dirty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3600" b="1" kern="0" dirty="0" err="1">
                <a:latin typeface="맑은 고딕" pitchFamily="50" charset="-127"/>
                <a:ea typeface="맑은 고딕" pitchFamily="50" charset="-127"/>
              </a:rPr>
              <a:t>필링크코리아</a:t>
            </a:r>
            <a:r>
              <a:rPr lang="ko-KR" altLang="en-US" sz="3600" b="1" kern="0" dirty="0">
                <a:latin typeface="맑은 고딕" pitchFamily="50" charset="-127"/>
                <a:ea typeface="맑은 고딕" pitchFamily="50" charset="-127"/>
              </a:rPr>
              <a:t> 회사소개서</a:t>
            </a:r>
            <a:endParaRPr lang="ko-KR" altLang="en-US" sz="36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95" t="17143"/>
          <a:stretch/>
        </p:blipFill>
        <p:spPr>
          <a:xfrm>
            <a:off x="6588224" y="260648"/>
            <a:ext cx="2167990" cy="2595620"/>
          </a:xfrm>
          <a:prstGeom prst="rect">
            <a:avLst/>
          </a:prstGeom>
        </p:spPr>
      </p:pic>
      <p:sp>
        <p:nvSpPr>
          <p:cNvPr id="10" name="텍스트 개체 틀 5"/>
          <p:cNvSpPr txBox="1">
            <a:spLocks/>
          </p:cNvSpPr>
          <p:nvPr/>
        </p:nvSpPr>
        <p:spPr>
          <a:xfrm>
            <a:off x="6804248" y="1124744"/>
            <a:ext cx="1728192" cy="9479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EE692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 err="1">
                <a:solidFill>
                  <a:schemeClr val="bg1"/>
                </a:solidFill>
                <a:ea typeface="Rix정고딕 M" panose="02020603020101020101" pitchFamily="18" charset="-127"/>
              </a:rPr>
              <a:t>IoT</a:t>
            </a:r>
            <a:endParaRPr lang="en-US" altLang="ko-KR" sz="2800" dirty="0">
              <a:solidFill>
                <a:schemeClr val="bg1"/>
              </a:solidFill>
              <a:ea typeface="Rix정고딕 M" panose="02020603020101020101" pitchFamily="18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ea typeface="Rix정고딕 M" panose="02020603020101020101" pitchFamily="18" charset="-127"/>
              </a:rPr>
              <a:t>Technology</a:t>
            </a:r>
            <a:endParaRPr lang="ko-KR" altLang="en-US" sz="2800" dirty="0">
              <a:solidFill>
                <a:schemeClr val="bg1"/>
              </a:solidFill>
              <a:ea typeface="Rix정고딕 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165304"/>
            <a:ext cx="1609379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66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788024" y="1412776"/>
            <a:ext cx="352839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50" dirty="0">
                <a:latin typeface="+mn-ea"/>
                <a:sym typeface="Wingdings 2"/>
              </a:rPr>
              <a:t>- </a:t>
            </a:r>
            <a:r>
              <a:rPr lang="ko-KR" altLang="en-US" sz="1050" dirty="0">
                <a:latin typeface="+mn-ea"/>
                <a:sym typeface="Wingdings 2"/>
              </a:rPr>
              <a:t>지게차 트랜스미션 전용 전자제어장치</a:t>
            </a:r>
            <a:r>
              <a:rPr lang="en-US" altLang="ko-KR" sz="1050" dirty="0">
                <a:latin typeface="+mn-ea"/>
                <a:sym typeface="Wingdings 2"/>
              </a:rPr>
              <a:t>(ECU)</a:t>
            </a:r>
          </a:p>
          <a:p>
            <a:pPr>
              <a:lnSpc>
                <a:spcPct val="200000"/>
              </a:lnSpc>
            </a:pPr>
            <a:r>
              <a:rPr lang="en-US" altLang="ko-KR" sz="1050" dirty="0">
                <a:latin typeface="+mn-ea"/>
                <a:sym typeface="Wingdings 2"/>
              </a:rPr>
              <a:t>- No-Torque Converter </a:t>
            </a:r>
            <a:r>
              <a:rPr lang="ko-KR" altLang="en-US" sz="1050" dirty="0">
                <a:latin typeface="+mn-ea"/>
                <a:sym typeface="Wingdings 2"/>
              </a:rPr>
              <a:t>방식 </a:t>
            </a:r>
            <a:r>
              <a:rPr lang="en-US" altLang="ko-KR" sz="1050" dirty="0">
                <a:latin typeface="+mn-ea"/>
                <a:sym typeface="Wingdings 2"/>
              </a:rPr>
              <a:t>I</a:t>
            </a:r>
            <a:r>
              <a:rPr lang="ko-KR" altLang="en-US" sz="1050" dirty="0">
                <a:latin typeface="+mn-ea"/>
                <a:sym typeface="Wingdings 2"/>
              </a:rPr>
              <a:t>社 트랜스미션 전용 장치 </a:t>
            </a:r>
            <a:endParaRPr lang="en-US" altLang="ko-KR" sz="1050" dirty="0">
              <a:latin typeface="+mn-ea"/>
              <a:sym typeface="Wingdings 2"/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>
                <a:latin typeface="+mn-ea"/>
                <a:sym typeface="Wingdings 2"/>
              </a:rPr>
              <a:t>- </a:t>
            </a:r>
            <a:r>
              <a:rPr lang="ko-KR" altLang="en-US" sz="1050" dirty="0">
                <a:latin typeface="+mn-ea"/>
                <a:sym typeface="Wingdings 2"/>
              </a:rPr>
              <a:t>기존 </a:t>
            </a:r>
            <a:r>
              <a:rPr lang="ko-KR" altLang="en-US" sz="1050" dirty="0" err="1">
                <a:latin typeface="+mn-ea"/>
                <a:sym typeface="Wingdings 2"/>
              </a:rPr>
              <a:t>엔진식</a:t>
            </a:r>
            <a:r>
              <a:rPr lang="ko-KR" altLang="en-US" sz="1050" dirty="0">
                <a:latin typeface="+mn-ea"/>
                <a:sym typeface="Wingdings 2"/>
              </a:rPr>
              <a:t> 지게차 대비 </a:t>
            </a:r>
            <a:r>
              <a:rPr lang="ko-KR" altLang="en-US" sz="1100" b="1" u="sng" dirty="0">
                <a:latin typeface="+mn-ea"/>
                <a:sym typeface="Wingdings 2"/>
              </a:rPr>
              <a:t>에너지 </a:t>
            </a:r>
            <a:r>
              <a:rPr lang="ko-KR" altLang="en-US" sz="1100" b="1" u="sng" dirty="0" err="1">
                <a:latin typeface="+mn-ea"/>
                <a:sym typeface="Wingdings 2"/>
              </a:rPr>
              <a:t>절감율</a:t>
            </a:r>
            <a:r>
              <a:rPr lang="ko-KR" altLang="en-US" sz="1100" b="1" u="sng" dirty="0">
                <a:latin typeface="+mn-ea"/>
                <a:sym typeface="Wingdings 2"/>
              </a:rPr>
              <a:t> </a:t>
            </a:r>
            <a:r>
              <a:rPr lang="en-US" altLang="ko-KR" sz="1100" b="1" u="sng" dirty="0">
                <a:latin typeface="+mn-ea"/>
                <a:sym typeface="Wingdings 2"/>
              </a:rPr>
              <a:t>33% </a:t>
            </a:r>
            <a:r>
              <a:rPr lang="ko-KR" altLang="en-US" sz="1050" dirty="0">
                <a:latin typeface="+mn-ea"/>
                <a:sym typeface="Wingdings 2"/>
              </a:rPr>
              <a:t>이상</a:t>
            </a:r>
            <a:endParaRPr lang="en-US" altLang="ko-KR" sz="1050" dirty="0">
              <a:latin typeface="+mn-ea"/>
              <a:sym typeface="Wingdings 2"/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>
                <a:latin typeface="+mn-ea"/>
                <a:sym typeface="Wingdings 2"/>
              </a:rPr>
              <a:t>- </a:t>
            </a:r>
            <a:r>
              <a:rPr lang="ko-KR" altLang="en-US" sz="1050" dirty="0">
                <a:latin typeface="+mn-ea"/>
                <a:sym typeface="Wingdings 2"/>
              </a:rPr>
              <a:t>기존 </a:t>
            </a:r>
            <a:r>
              <a:rPr lang="ko-KR" altLang="en-US" sz="1050" dirty="0" err="1">
                <a:latin typeface="+mn-ea"/>
                <a:sym typeface="Wingdings 2"/>
              </a:rPr>
              <a:t>전동식</a:t>
            </a:r>
            <a:r>
              <a:rPr lang="ko-KR" altLang="en-US" sz="1050" dirty="0">
                <a:latin typeface="+mn-ea"/>
                <a:sym typeface="Wingdings 2"/>
              </a:rPr>
              <a:t> 지게차 적용 </a:t>
            </a:r>
            <a:r>
              <a:rPr lang="ko-KR" altLang="en-US" sz="1100" b="1" u="sng" dirty="0">
                <a:latin typeface="+mn-ea"/>
                <a:sym typeface="Wingdings 2"/>
              </a:rPr>
              <a:t>배터리 운용시간 </a:t>
            </a:r>
            <a:r>
              <a:rPr lang="en-US" altLang="ko-KR" sz="1100" b="1" u="sng" dirty="0">
                <a:latin typeface="+mn-ea"/>
                <a:sym typeface="Wingdings 2"/>
              </a:rPr>
              <a:t>2</a:t>
            </a:r>
            <a:r>
              <a:rPr lang="ko-KR" altLang="en-US" sz="1100" b="1" u="sng" dirty="0">
                <a:latin typeface="+mn-ea"/>
                <a:sym typeface="Wingdings 2"/>
              </a:rPr>
              <a:t>배 </a:t>
            </a:r>
            <a:r>
              <a:rPr lang="ko-KR" altLang="en-US" sz="1050" dirty="0">
                <a:latin typeface="+mn-ea"/>
                <a:sym typeface="Wingdings 2"/>
              </a:rPr>
              <a:t>증가</a:t>
            </a:r>
            <a:endParaRPr lang="en-US" altLang="ko-KR" sz="1050" dirty="0">
              <a:latin typeface="+mn-ea"/>
              <a:sym typeface="Wingdings 2"/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>
                <a:latin typeface="+mn-ea"/>
                <a:sym typeface="Wingdings 2"/>
              </a:rPr>
              <a:t>- </a:t>
            </a:r>
            <a:r>
              <a:rPr lang="ko-KR" altLang="en-US" sz="1050" dirty="0">
                <a:latin typeface="+mn-ea"/>
                <a:sym typeface="Wingdings 2"/>
              </a:rPr>
              <a:t>트랜스미션 자가진단 및 안전사고 예방 기능</a:t>
            </a:r>
            <a:endParaRPr lang="en-US" altLang="ko-KR" sz="1050" dirty="0">
              <a:latin typeface="+mn-ea"/>
              <a:sym typeface="Wingdings 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980728"/>
            <a:ext cx="466711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|</a:t>
            </a:r>
            <a:r>
              <a:rPr lang="en-US" altLang="ko-KR" b="1" dirty="0"/>
              <a:t> T-ECU</a:t>
            </a:r>
            <a:r>
              <a:rPr lang="en-US" altLang="ko-KR" sz="1400" dirty="0">
                <a:solidFill>
                  <a:prstClr val="black"/>
                </a:solidFill>
              </a:rPr>
              <a:t>(Transmission Electronic Control Unit) </a:t>
            </a:r>
            <a:r>
              <a:rPr lang="ko-KR" altLang="en-US" sz="1400" dirty="0">
                <a:solidFill>
                  <a:prstClr val="black"/>
                </a:solidFill>
              </a:rPr>
              <a:t>솔루션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508302"/>
            <a:ext cx="353776" cy="3537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4503" y="5445224"/>
            <a:ext cx="1829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자가 진단 기능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78093" y="5445224"/>
            <a:ext cx="1649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latin typeface="+mn-ea"/>
              </a:rPr>
              <a:t>최적 운행 알고리즘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560" y="5733255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 오일교체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필터교환 </a:t>
            </a:r>
            <a:r>
              <a:rPr lang="ko-KR" altLang="en-US" sz="800" dirty="0" err="1">
                <a:latin typeface="+mn-ea"/>
              </a:rPr>
              <a:t>알람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전자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기계적 결함 진단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사고 예방 기능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5512270"/>
            <a:ext cx="359485" cy="35948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76056" y="5445224"/>
            <a:ext cx="143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데이터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관리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149" y="3717032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B0F0"/>
                </a:solidFill>
              </a:rPr>
              <a:t>|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주요실적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5656" y="3720879"/>
            <a:ext cx="57606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+mn-ea"/>
                <a:sym typeface="Wingdings 2"/>
              </a:rPr>
              <a:t>2022</a:t>
            </a:r>
            <a:r>
              <a:rPr lang="ko-KR" altLang="en-US" sz="1050" dirty="0">
                <a:latin typeface="+mn-ea"/>
                <a:sym typeface="Wingdings 2"/>
              </a:rPr>
              <a:t>년 </a:t>
            </a:r>
            <a:r>
              <a:rPr lang="en-US" altLang="ko-KR" sz="1050" dirty="0">
                <a:latin typeface="+mn-ea"/>
                <a:sym typeface="Wingdings 2"/>
              </a:rPr>
              <a:t>12</a:t>
            </a:r>
            <a:r>
              <a:rPr lang="ko-KR" altLang="en-US" sz="1050" dirty="0">
                <a:latin typeface="+mn-ea"/>
                <a:sym typeface="Wingdings 2"/>
              </a:rPr>
              <a:t>월 </a:t>
            </a:r>
            <a:r>
              <a:rPr lang="en-US" altLang="ko-KR" sz="1050" dirty="0">
                <a:latin typeface="+mn-ea"/>
                <a:sym typeface="Wingdings 2"/>
              </a:rPr>
              <a:t>:</a:t>
            </a:r>
            <a:r>
              <a:rPr lang="ko-KR" altLang="en-US" sz="1050" dirty="0">
                <a:latin typeface="+mn-ea"/>
                <a:sym typeface="Wingdings 2"/>
              </a:rPr>
              <a:t> </a:t>
            </a:r>
            <a:r>
              <a:rPr lang="en-US" altLang="ko-KR" sz="1050" dirty="0">
                <a:latin typeface="+mn-ea"/>
                <a:sym typeface="Wingdings 2"/>
              </a:rPr>
              <a:t>4</a:t>
            </a:r>
            <a:r>
              <a:rPr lang="ko-KR" altLang="en-US" sz="1050" dirty="0">
                <a:latin typeface="+mn-ea"/>
                <a:sym typeface="Wingdings 2"/>
              </a:rPr>
              <a:t>세대 엔진 지게차용 </a:t>
            </a:r>
            <a:r>
              <a:rPr lang="en-US" altLang="ko-KR" sz="1050" dirty="0">
                <a:latin typeface="+mn-ea"/>
                <a:sym typeface="Wingdings 2"/>
              </a:rPr>
              <a:t>T-ECU </a:t>
            </a:r>
            <a:r>
              <a:rPr lang="ko-KR" altLang="en-US" sz="1050" dirty="0">
                <a:latin typeface="+mn-ea"/>
                <a:sym typeface="Wingdings 2"/>
              </a:rPr>
              <a:t>개발 및 납품 </a:t>
            </a:r>
            <a:endParaRPr lang="en-US" altLang="ko-KR" sz="1050" dirty="0">
              <a:latin typeface="+mn-ea"/>
              <a:sym typeface="Wingdings 2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+mn-ea"/>
                <a:sym typeface="Wingdings 2"/>
              </a:rPr>
              <a:t>2023</a:t>
            </a:r>
            <a:r>
              <a:rPr lang="ko-KR" altLang="en-US" sz="1050" dirty="0">
                <a:latin typeface="+mn-ea"/>
                <a:sym typeface="Wingdings 2"/>
              </a:rPr>
              <a:t>년 </a:t>
            </a:r>
            <a:r>
              <a:rPr lang="en-US" altLang="ko-KR" sz="1050" dirty="0">
                <a:latin typeface="+mn-ea"/>
                <a:sym typeface="Wingdings 2"/>
              </a:rPr>
              <a:t>08</a:t>
            </a:r>
            <a:r>
              <a:rPr lang="ko-KR" altLang="en-US" sz="1050" dirty="0">
                <a:latin typeface="+mn-ea"/>
                <a:sym typeface="Wingdings 2"/>
              </a:rPr>
              <a:t>월 </a:t>
            </a:r>
            <a:r>
              <a:rPr lang="en-US" altLang="ko-KR" sz="1050" dirty="0">
                <a:latin typeface="+mn-ea"/>
                <a:sym typeface="Wingdings 2"/>
              </a:rPr>
              <a:t>: T-ECU </a:t>
            </a:r>
            <a:r>
              <a:rPr lang="ko-KR" altLang="en-US" sz="1050" dirty="0">
                <a:latin typeface="+mn-ea"/>
                <a:sym typeface="Wingdings 2"/>
              </a:rPr>
              <a:t>전용 클러스터 보급형 단말기 개발 및 납품</a:t>
            </a:r>
            <a:r>
              <a:rPr lang="en-US" altLang="ko-KR" sz="1050" dirty="0">
                <a:latin typeface="+mn-ea"/>
                <a:sym typeface="Wingdings 2"/>
              </a:rPr>
              <a:t> 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+mn-ea"/>
                <a:sym typeface="Wingdings 2"/>
              </a:rPr>
              <a:t>2023</a:t>
            </a:r>
            <a:r>
              <a:rPr lang="ko-KR" altLang="en-US" sz="1050" dirty="0">
                <a:latin typeface="+mn-ea"/>
                <a:sym typeface="Wingdings 2"/>
              </a:rPr>
              <a:t>년 </a:t>
            </a:r>
            <a:r>
              <a:rPr lang="en-US" altLang="ko-KR" sz="1050" dirty="0">
                <a:latin typeface="+mn-ea"/>
                <a:sym typeface="Wingdings 2"/>
              </a:rPr>
              <a:t>11</a:t>
            </a:r>
            <a:r>
              <a:rPr lang="ko-KR" altLang="en-US" sz="1050" dirty="0">
                <a:latin typeface="+mn-ea"/>
                <a:sym typeface="Wingdings 2"/>
              </a:rPr>
              <a:t>월 </a:t>
            </a:r>
            <a:r>
              <a:rPr lang="en-US" altLang="ko-KR" sz="1050" dirty="0">
                <a:latin typeface="+mn-ea"/>
                <a:sym typeface="Wingdings 2"/>
              </a:rPr>
              <a:t>: T-ECU </a:t>
            </a:r>
            <a:r>
              <a:rPr lang="ko-KR" altLang="en-US" sz="1050" dirty="0">
                <a:latin typeface="+mn-ea"/>
                <a:sym typeface="Wingdings 2"/>
              </a:rPr>
              <a:t>전용 클러스터 고급형 단말기 개발 및 납품</a:t>
            </a:r>
            <a:endParaRPr lang="en-US" altLang="ko-KR" sz="1050" dirty="0">
              <a:latin typeface="+mn-ea"/>
              <a:sym typeface="Wingdings 2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+mn-ea"/>
                <a:sym typeface="Wingdings 2"/>
              </a:rPr>
              <a:t>2023</a:t>
            </a:r>
            <a:r>
              <a:rPr lang="ko-KR" altLang="en-US" sz="1050" dirty="0">
                <a:latin typeface="+mn-ea"/>
                <a:sym typeface="Wingdings 2"/>
              </a:rPr>
              <a:t>년 </a:t>
            </a:r>
            <a:r>
              <a:rPr lang="en-US" altLang="ko-KR" sz="1050" dirty="0">
                <a:latin typeface="+mn-ea"/>
                <a:sym typeface="Wingdings 2"/>
              </a:rPr>
              <a:t>12</a:t>
            </a:r>
            <a:r>
              <a:rPr lang="ko-KR" altLang="en-US" sz="1050" dirty="0">
                <a:latin typeface="+mn-ea"/>
                <a:sym typeface="Wingdings 2"/>
              </a:rPr>
              <a:t>월 </a:t>
            </a:r>
            <a:r>
              <a:rPr lang="en-US" altLang="ko-KR" sz="1050" dirty="0">
                <a:latin typeface="+mn-ea"/>
                <a:sym typeface="Wingdings 2"/>
              </a:rPr>
              <a:t>: 5</a:t>
            </a:r>
            <a:r>
              <a:rPr lang="ko-KR" altLang="en-US" sz="1050" dirty="0">
                <a:latin typeface="+mn-ea"/>
                <a:sym typeface="Wingdings 2"/>
              </a:rPr>
              <a:t>세대 전동 지게차용 </a:t>
            </a:r>
            <a:r>
              <a:rPr lang="en-US" altLang="ko-KR" sz="1050" dirty="0">
                <a:latin typeface="+mn-ea"/>
                <a:sym typeface="Wingdings 2"/>
              </a:rPr>
              <a:t>T-ECU </a:t>
            </a:r>
            <a:r>
              <a:rPr lang="ko-KR" altLang="en-US" sz="1050" dirty="0">
                <a:latin typeface="+mn-ea"/>
                <a:sym typeface="Wingdings 2"/>
              </a:rPr>
              <a:t>개발 중 </a:t>
            </a:r>
            <a:endParaRPr lang="en-US" altLang="ko-KR" sz="1050" dirty="0">
              <a:latin typeface="+mn-ea"/>
              <a:sym typeface="Wingdings 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5013176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B0F0"/>
                </a:solidFill>
              </a:rPr>
              <a:t>|</a:t>
            </a:r>
            <a:r>
              <a:rPr lang="en-US" altLang="ko-KR" sz="1600" b="1"/>
              <a:t> </a:t>
            </a:r>
            <a:r>
              <a:rPr lang="ko-KR" altLang="en-US" sz="1600" b="1"/>
              <a:t>제품특징</a:t>
            </a:r>
          </a:p>
        </p:txBody>
      </p:sp>
      <p:pic>
        <p:nvPicPr>
          <p:cNvPr id="1026" name="_x144435080" descr="EMB00000230100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59" y="1484784"/>
            <a:ext cx="2084333" cy="151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_x227856848" descr="EMB0000023010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138" y="1700585"/>
            <a:ext cx="876556" cy="10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:\Users\Administrator\Desktop\작업\이미지 및 아이콘\dddddd3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98" y="5370780"/>
            <a:ext cx="504056" cy="54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255493" y="5445224"/>
            <a:ext cx="143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환경설정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07091" y="5733255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Anti-Roll Back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Auto-Jerk Prevent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Auto-Emergency</a:t>
            </a:r>
            <a:endParaRPr lang="ko-KR" altLang="en-US" sz="8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53536" y="5733255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 운행정보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작업시간 관리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전용 </a:t>
            </a:r>
            <a:r>
              <a:rPr lang="en-US" altLang="ko-KR" sz="800" dirty="0">
                <a:latin typeface="+mn-ea"/>
              </a:rPr>
              <a:t>Display </a:t>
            </a:r>
            <a:r>
              <a:rPr lang="ko-KR" altLang="en-US" sz="800" dirty="0">
                <a:latin typeface="+mn-ea"/>
              </a:rPr>
              <a:t>장치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차량 관리 정보 </a:t>
            </a:r>
            <a:r>
              <a:rPr lang="ko-KR" altLang="en-US" sz="800" dirty="0" err="1">
                <a:latin typeface="+mn-ea"/>
              </a:rPr>
              <a:t>레포트</a:t>
            </a:r>
            <a:endParaRPr lang="ko-KR" altLang="en-US" sz="8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36296" y="5733255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 차종 별 최적운행 환경 설정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환경 설정 정보 원격 관리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pic>
        <p:nvPicPr>
          <p:cNvPr id="1027" name="Picture 3" descr="C:\Users\Yang Yong Hee\Desktop\INFI\IoT자료\디자인업체\FEELINK_지게차_GUI_Cluster_Concept_image\FEELINK_지게차_GUI_Cluster_Concept_image\Concept 04-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740" y="3423106"/>
            <a:ext cx="2313684" cy="144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12"/>
          <p:cNvGrpSpPr/>
          <p:nvPr/>
        </p:nvGrpSpPr>
        <p:grpSpPr>
          <a:xfrm>
            <a:off x="2411760" y="5481976"/>
            <a:ext cx="366333" cy="380102"/>
            <a:chOff x="2776538" y="117475"/>
            <a:chExt cx="973138" cy="91598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Freeform 71"/>
            <p:cNvSpPr>
              <a:spLocks/>
            </p:cNvSpPr>
            <p:nvPr/>
          </p:nvSpPr>
          <p:spPr bwMode="auto">
            <a:xfrm>
              <a:off x="3071813" y="117475"/>
              <a:ext cx="153988" cy="103188"/>
            </a:xfrm>
            <a:custGeom>
              <a:avLst/>
              <a:gdLst>
                <a:gd name="T0" fmla="*/ 387 w 387"/>
                <a:gd name="T1" fmla="*/ 263 h 263"/>
                <a:gd name="T2" fmla="*/ 387 w 387"/>
                <a:gd name="T3" fmla="*/ 0 h 263"/>
                <a:gd name="T4" fmla="*/ 0 w 387"/>
                <a:gd name="T5" fmla="*/ 0 h 263"/>
                <a:gd name="T6" fmla="*/ 0 w 387"/>
                <a:gd name="T7" fmla="*/ 263 h 263"/>
                <a:gd name="T8" fmla="*/ 0 w 387"/>
                <a:gd name="T9" fmla="*/ 263 h 263"/>
                <a:gd name="T10" fmla="*/ 21 w 387"/>
                <a:gd name="T11" fmla="*/ 253 h 263"/>
                <a:gd name="T12" fmla="*/ 43 w 387"/>
                <a:gd name="T13" fmla="*/ 242 h 263"/>
                <a:gd name="T14" fmla="*/ 68 w 387"/>
                <a:gd name="T15" fmla="*/ 232 h 263"/>
                <a:gd name="T16" fmla="*/ 92 w 387"/>
                <a:gd name="T17" fmla="*/ 225 h 263"/>
                <a:gd name="T18" fmla="*/ 116 w 387"/>
                <a:gd name="T19" fmla="*/ 219 h 263"/>
                <a:gd name="T20" fmla="*/ 141 w 387"/>
                <a:gd name="T21" fmla="*/ 214 h 263"/>
                <a:gd name="T22" fmla="*/ 167 w 387"/>
                <a:gd name="T23" fmla="*/ 211 h 263"/>
                <a:gd name="T24" fmla="*/ 194 w 387"/>
                <a:gd name="T25" fmla="*/ 210 h 263"/>
                <a:gd name="T26" fmla="*/ 194 w 387"/>
                <a:gd name="T27" fmla="*/ 210 h 263"/>
                <a:gd name="T28" fmla="*/ 220 w 387"/>
                <a:gd name="T29" fmla="*/ 211 h 263"/>
                <a:gd name="T30" fmla="*/ 246 w 387"/>
                <a:gd name="T31" fmla="*/ 214 h 263"/>
                <a:gd name="T32" fmla="*/ 271 w 387"/>
                <a:gd name="T33" fmla="*/ 219 h 263"/>
                <a:gd name="T34" fmla="*/ 295 w 387"/>
                <a:gd name="T35" fmla="*/ 225 h 263"/>
                <a:gd name="T36" fmla="*/ 320 w 387"/>
                <a:gd name="T37" fmla="*/ 232 h 263"/>
                <a:gd name="T38" fmla="*/ 343 w 387"/>
                <a:gd name="T39" fmla="*/ 242 h 263"/>
                <a:gd name="T40" fmla="*/ 366 w 387"/>
                <a:gd name="T41" fmla="*/ 253 h 263"/>
                <a:gd name="T42" fmla="*/ 387 w 387"/>
                <a:gd name="T43" fmla="*/ 263 h 263"/>
                <a:gd name="T44" fmla="*/ 387 w 387"/>
                <a:gd name="T45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7" h="263">
                  <a:moveTo>
                    <a:pt x="387" y="263"/>
                  </a:moveTo>
                  <a:lnTo>
                    <a:pt x="387" y="0"/>
                  </a:lnTo>
                  <a:lnTo>
                    <a:pt x="0" y="0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1" y="253"/>
                  </a:lnTo>
                  <a:lnTo>
                    <a:pt x="43" y="242"/>
                  </a:lnTo>
                  <a:lnTo>
                    <a:pt x="68" y="232"/>
                  </a:lnTo>
                  <a:lnTo>
                    <a:pt x="92" y="225"/>
                  </a:lnTo>
                  <a:lnTo>
                    <a:pt x="116" y="219"/>
                  </a:lnTo>
                  <a:lnTo>
                    <a:pt x="141" y="214"/>
                  </a:lnTo>
                  <a:lnTo>
                    <a:pt x="167" y="211"/>
                  </a:lnTo>
                  <a:lnTo>
                    <a:pt x="194" y="210"/>
                  </a:lnTo>
                  <a:lnTo>
                    <a:pt x="194" y="210"/>
                  </a:lnTo>
                  <a:lnTo>
                    <a:pt x="220" y="211"/>
                  </a:lnTo>
                  <a:lnTo>
                    <a:pt x="246" y="214"/>
                  </a:lnTo>
                  <a:lnTo>
                    <a:pt x="271" y="219"/>
                  </a:lnTo>
                  <a:lnTo>
                    <a:pt x="295" y="225"/>
                  </a:lnTo>
                  <a:lnTo>
                    <a:pt x="320" y="232"/>
                  </a:lnTo>
                  <a:lnTo>
                    <a:pt x="343" y="242"/>
                  </a:lnTo>
                  <a:lnTo>
                    <a:pt x="366" y="253"/>
                  </a:lnTo>
                  <a:lnTo>
                    <a:pt x="387" y="263"/>
                  </a:lnTo>
                  <a:lnTo>
                    <a:pt x="387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Freeform 72"/>
            <p:cNvSpPr>
              <a:spLocks/>
            </p:cNvSpPr>
            <p:nvPr/>
          </p:nvSpPr>
          <p:spPr bwMode="auto">
            <a:xfrm>
              <a:off x="3071813" y="482600"/>
              <a:ext cx="153988" cy="198438"/>
            </a:xfrm>
            <a:custGeom>
              <a:avLst/>
              <a:gdLst>
                <a:gd name="T0" fmla="*/ 0 w 387"/>
                <a:gd name="T1" fmla="*/ 0 h 500"/>
                <a:gd name="T2" fmla="*/ 0 w 387"/>
                <a:gd name="T3" fmla="*/ 216 h 500"/>
                <a:gd name="T4" fmla="*/ 0 w 387"/>
                <a:gd name="T5" fmla="*/ 500 h 500"/>
                <a:gd name="T6" fmla="*/ 194 w 387"/>
                <a:gd name="T7" fmla="*/ 358 h 500"/>
                <a:gd name="T8" fmla="*/ 387 w 387"/>
                <a:gd name="T9" fmla="*/ 500 h 500"/>
                <a:gd name="T10" fmla="*/ 387 w 387"/>
                <a:gd name="T11" fmla="*/ 216 h 500"/>
                <a:gd name="T12" fmla="*/ 387 w 387"/>
                <a:gd name="T13" fmla="*/ 0 h 500"/>
                <a:gd name="T14" fmla="*/ 387 w 387"/>
                <a:gd name="T15" fmla="*/ 0 h 500"/>
                <a:gd name="T16" fmla="*/ 366 w 387"/>
                <a:gd name="T17" fmla="*/ 13 h 500"/>
                <a:gd name="T18" fmla="*/ 343 w 387"/>
                <a:gd name="T19" fmla="*/ 23 h 500"/>
                <a:gd name="T20" fmla="*/ 320 w 387"/>
                <a:gd name="T21" fmla="*/ 32 h 500"/>
                <a:gd name="T22" fmla="*/ 295 w 387"/>
                <a:gd name="T23" fmla="*/ 39 h 500"/>
                <a:gd name="T24" fmla="*/ 271 w 387"/>
                <a:gd name="T25" fmla="*/ 45 h 500"/>
                <a:gd name="T26" fmla="*/ 246 w 387"/>
                <a:gd name="T27" fmla="*/ 50 h 500"/>
                <a:gd name="T28" fmla="*/ 220 w 387"/>
                <a:gd name="T29" fmla="*/ 53 h 500"/>
                <a:gd name="T30" fmla="*/ 194 w 387"/>
                <a:gd name="T31" fmla="*/ 54 h 500"/>
                <a:gd name="T32" fmla="*/ 194 w 387"/>
                <a:gd name="T33" fmla="*/ 54 h 500"/>
                <a:gd name="T34" fmla="*/ 167 w 387"/>
                <a:gd name="T35" fmla="*/ 53 h 500"/>
                <a:gd name="T36" fmla="*/ 141 w 387"/>
                <a:gd name="T37" fmla="*/ 50 h 500"/>
                <a:gd name="T38" fmla="*/ 116 w 387"/>
                <a:gd name="T39" fmla="*/ 45 h 500"/>
                <a:gd name="T40" fmla="*/ 92 w 387"/>
                <a:gd name="T41" fmla="*/ 39 h 500"/>
                <a:gd name="T42" fmla="*/ 68 w 387"/>
                <a:gd name="T43" fmla="*/ 32 h 500"/>
                <a:gd name="T44" fmla="*/ 43 w 387"/>
                <a:gd name="T45" fmla="*/ 23 h 500"/>
                <a:gd name="T46" fmla="*/ 21 w 387"/>
                <a:gd name="T47" fmla="*/ 13 h 500"/>
                <a:gd name="T48" fmla="*/ 0 w 387"/>
                <a:gd name="T49" fmla="*/ 0 h 500"/>
                <a:gd name="T50" fmla="*/ 0 w 387"/>
                <a:gd name="T5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7" h="500">
                  <a:moveTo>
                    <a:pt x="0" y="0"/>
                  </a:moveTo>
                  <a:lnTo>
                    <a:pt x="0" y="216"/>
                  </a:lnTo>
                  <a:lnTo>
                    <a:pt x="0" y="500"/>
                  </a:lnTo>
                  <a:lnTo>
                    <a:pt x="194" y="358"/>
                  </a:lnTo>
                  <a:lnTo>
                    <a:pt x="387" y="500"/>
                  </a:lnTo>
                  <a:lnTo>
                    <a:pt x="387" y="216"/>
                  </a:lnTo>
                  <a:lnTo>
                    <a:pt x="387" y="0"/>
                  </a:lnTo>
                  <a:lnTo>
                    <a:pt x="387" y="0"/>
                  </a:lnTo>
                  <a:lnTo>
                    <a:pt x="366" y="13"/>
                  </a:lnTo>
                  <a:lnTo>
                    <a:pt x="343" y="23"/>
                  </a:lnTo>
                  <a:lnTo>
                    <a:pt x="320" y="32"/>
                  </a:lnTo>
                  <a:lnTo>
                    <a:pt x="295" y="39"/>
                  </a:lnTo>
                  <a:lnTo>
                    <a:pt x="271" y="45"/>
                  </a:lnTo>
                  <a:lnTo>
                    <a:pt x="246" y="50"/>
                  </a:lnTo>
                  <a:lnTo>
                    <a:pt x="220" y="53"/>
                  </a:lnTo>
                  <a:lnTo>
                    <a:pt x="194" y="54"/>
                  </a:lnTo>
                  <a:lnTo>
                    <a:pt x="194" y="54"/>
                  </a:lnTo>
                  <a:lnTo>
                    <a:pt x="167" y="53"/>
                  </a:lnTo>
                  <a:lnTo>
                    <a:pt x="141" y="50"/>
                  </a:lnTo>
                  <a:lnTo>
                    <a:pt x="116" y="45"/>
                  </a:lnTo>
                  <a:lnTo>
                    <a:pt x="92" y="39"/>
                  </a:lnTo>
                  <a:lnTo>
                    <a:pt x="68" y="32"/>
                  </a:lnTo>
                  <a:lnTo>
                    <a:pt x="43" y="23"/>
                  </a:lnTo>
                  <a:lnTo>
                    <a:pt x="21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Freeform 73"/>
            <p:cNvSpPr>
              <a:spLocks noEditPoints="1"/>
            </p:cNvSpPr>
            <p:nvPr/>
          </p:nvSpPr>
          <p:spPr bwMode="auto">
            <a:xfrm>
              <a:off x="3035300" y="238125"/>
              <a:ext cx="227013" cy="228600"/>
            </a:xfrm>
            <a:custGeom>
              <a:avLst/>
              <a:gdLst>
                <a:gd name="T0" fmla="*/ 303 w 576"/>
                <a:gd name="T1" fmla="*/ 575 h 575"/>
                <a:gd name="T2" fmla="*/ 347 w 576"/>
                <a:gd name="T3" fmla="*/ 569 h 575"/>
                <a:gd name="T4" fmla="*/ 425 w 576"/>
                <a:gd name="T5" fmla="*/ 540 h 575"/>
                <a:gd name="T6" fmla="*/ 492 w 576"/>
                <a:gd name="T7" fmla="*/ 492 h 575"/>
                <a:gd name="T8" fmla="*/ 542 w 576"/>
                <a:gd name="T9" fmla="*/ 425 h 575"/>
                <a:gd name="T10" fmla="*/ 570 w 576"/>
                <a:gd name="T11" fmla="*/ 346 h 575"/>
                <a:gd name="T12" fmla="*/ 576 w 576"/>
                <a:gd name="T13" fmla="*/ 303 h 575"/>
                <a:gd name="T14" fmla="*/ 576 w 576"/>
                <a:gd name="T15" fmla="*/ 272 h 575"/>
                <a:gd name="T16" fmla="*/ 570 w 576"/>
                <a:gd name="T17" fmla="*/ 230 h 575"/>
                <a:gd name="T18" fmla="*/ 542 w 576"/>
                <a:gd name="T19" fmla="*/ 151 h 575"/>
                <a:gd name="T20" fmla="*/ 492 w 576"/>
                <a:gd name="T21" fmla="*/ 84 h 575"/>
                <a:gd name="T22" fmla="*/ 425 w 576"/>
                <a:gd name="T23" fmla="*/ 35 h 575"/>
                <a:gd name="T24" fmla="*/ 347 w 576"/>
                <a:gd name="T25" fmla="*/ 6 h 575"/>
                <a:gd name="T26" fmla="*/ 303 w 576"/>
                <a:gd name="T27" fmla="*/ 1 h 575"/>
                <a:gd name="T28" fmla="*/ 274 w 576"/>
                <a:gd name="T29" fmla="*/ 1 h 575"/>
                <a:gd name="T30" fmla="*/ 230 w 576"/>
                <a:gd name="T31" fmla="*/ 6 h 575"/>
                <a:gd name="T32" fmla="*/ 152 w 576"/>
                <a:gd name="T33" fmla="*/ 35 h 575"/>
                <a:gd name="T34" fmla="*/ 85 w 576"/>
                <a:gd name="T35" fmla="*/ 84 h 575"/>
                <a:gd name="T36" fmla="*/ 35 w 576"/>
                <a:gd name="T37" fmla="*/ 151 h 575"/>
                <a:gd name="T38" fmla="*/ 6 w 576"/>
                <a:gd name="T39" fmla="*/ 230 h 575"/>
                <a:gd name="T40" fmla="*/ 1 w 576"/>
                <a:gd name="T41" fmla="*/ 272 h 575"/>
                <a:gd name="T42" fmla="*/ 1 w 576"/>
                <a:gd name="T43" fmla="*/ 303 h 575"/>
                <a:gd name="T44" fmla="*/ 6 w 576"/>
                <a:gd name="T45" fmla="*/ 346 h 575"/>
                <a:gd name="T46" fmla="*/ 35 w 576"/>
                <a:gd name="T47" fmla="*/ 425 h 575"/>
                <a:gd name="T48" fmla="*/ 85 w 576"/>
                <a:gd name="T49" fmla="*/ 492 h 575"/>
                <a:gd name="T50" fmla="*/ 152 w 576"/>
                <a:gd name="T51" fmla="*/ 540 h 575"/>
                <a:gd name="T52" fmla="*/ 230 w 576"/>
                <a:gd name="T53" fmla="*/ 569 h 575"/>
                <a:gd name="T54" fmla="*/ 274 w 576"/>
                <a:gd name="T55" fmla="*/ 575 h 575"/>
                <a:gd name="T56" fmla="*/ 289 w 576"/>
                <a:gd name="T57" fmla="*/ 137 h 575"/>
                <a:gd name="T58" fmla="*/ 319 w 576"/>
                <a:gd name="T59" fmla="*/ 139 h 575"/>
                <a:gd name="T60" fmla="*/ 360 w 576"/>
                <a:gd name="T61" fmla="*/ 155 h 575"/>
                <a:gd name="T62" fmla="*/ 395 w 576"/>
                <a:gd name="T63" fmla="*/ 180 h 575"/>
                <a:gd name="T64" fmla="*/ 422 w 576"/>
                <a:gd name="T65" fmla="*/ 215 h 575"/>
                <a:gd name="T66" fmla="*/ 436 w 576"/>
                <a:gd name="T67" fmla="*/ 258 h 575"/>
                <a:gd name="T68" fmla="*/ 440 w 576"/>
                <a:gd name="T69" fmla="*/ 288 h 575"/>
                <a:gd name="T70" fmla="*/ 433 w 576"/>
                <a:gd name="T71" fmla="*/ 333 h 575"/>
                <a:gd name="T72" fmla="*/ 413 w 576"/>
                <a:gd name="T73" fmla="*/ 372 h 575"/>
                <a:gd name="T74" fmla="*/ 384 w 576"/>
                <a:gd name="T75" fmla="*/ 404 h 575"/>
                <a:gd name="T76" fmla="*/ 348 w 576"/>
                <a:gd name="T77" fmla="*/ 427 h 575"/>
                <a:gd name="T78" fmla="*/ 304 w 576"/>
                <a:gd name="T79" fmla="*/ 438 h 575"/>
                <a:gd name="T80" fmla="*/ 273 w 576"/>
                <a:gd name="T81" fmla="*/ 438 h 575"/>
                <a:gd name="T82" fmla="*/ 229 w 576"/>
                <a:gd name="T83" fmla="*/ 427 h 575"/>
                <a:gd name="T84" fmla="*/ 193 w 576"/>
                <a:gd name="T85" fmla="*/ 404 h 575"/>
                <a:gd name="T86" fmla="*/ 163 w 576"/>
                <a:gd name="T87" fmla="*/ 372 h 575"/>
                <a:gd name="T88" fmla="*/ 144 w 576"/>
                <a:gd name="T89" fmla="*/ 333 h 575"/>
                <a:gd name="T90" fmla="*/ 137 w 576"/>
                <a:gd name="T91" fmla="*/ 288 h 575"/>
                <a:gd name="T92" fmla="*/ 141 w 576"/>
                <a:gd name="T93" fmla="*/ 258 h 575"/>
                <a:gd name="T94" fmla="*/ 155 w 576"/>
                <a:gd name="T95" fmla="*/ 215 h 575"/>
                <a:gd name="T96" fmla="*/ 182 w 576"/>
                <a:gd name="T97" fmla="*/ 180 h 575"/>
                <a:gd name="T98" fmla="*/ 216 w 576"/>
                <a:gd name="T99" fmla="*/ 155 h 575"/>
                <a:gd name="T100" fmla="*/ 258 w 576"/>
                <a:gd name="T101" fmla="*/ 139 h 575"/>
                <a:gd name="T102" fmla="*/ 289 w 576"/>
                <a:gd name="T103" fmla="*/ 137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" h="575">
                  <a:moveTo>
                    <a:pt x="289" y="575"/>
                  </a:moveTo>
                  <a:lnTo>
                    <a:pt x="289" y="575"/>
                  </a:lnTo>
                  <a:lnTo>
                    <a:pt x="303" y="575"/>
                  </a:lnTo>
                  <a:lnTo>
                    <a:pt x="318" y="574"/>
                  </a:lnTo>
                  <a:lnTo>
                    <a:pt x="332" y="572"/>
                  </a:lnTo>
                  <a:lnTo>
                    <a:pt x="347" y="569"/>
                  </a:lnTo>
                  <a:lnTo>
                    <a:pt x="375" y="562"/>
                  </a:lnTo>
                  <a:lnTo>
                    <a:pt x="400" y="552"/>
                  </a:lnTo>
                  <a:lnTo>
                    <a:pt x="425" y="540"/>
                  </a:lnTo>
                  <a:lnTo>
                    <a:pt x="450" y="527"/>
                  </a:lnTo>
                  <a:lnTo>
                    <a:pt x="472" y="510"/>
                  </a:lnTo>
                  <a:lnTo>
                    <a:pt x="492" y="492"/>
                  </a:lnTo>
                  <a:lnTo>
                    <a:pt x="510" y="471"/>
                  </a:lnTo>
                  <a:lnTo>
                    <a:pt x="527" y="448"/>
                  </a:lnTo>
                  <a:lnTo>
                    <a:pt x="542" y="425"/>
                  </a:lnTo>
                  <a:lnTo>
                    <a:pt x="554" y="400"/>
                  </a:lnTo>
                  <a:lnTo>
                    <a:pt x="564" y="373"/>
                  </a:lnTo>
                  <a:lnTo>
                    <a:pt x="570" y="346"/>
                  </a:lnTo>
                  <a:lnTo>
                    <a:pt x="573" y="332"/>
                  </a:lnTo>
                  <a:lnTo>
                    <a:pt x="575" y="317"/>
                  </a:lnTo>
                  <a:lnTo>
                    <a:pt x="576" y="303"/>
                  </a:lnTo>
                  <a:lnTo>
                    <a:pt x="576" y="288"/>
                  </a:lnTo>
                  <a:lnTo>
                    <a:pt x="576" y="288"/>
                  </a:lnTo>
                  <a:lnTo>
                    <a:pt x="576" y="272"/>
                  </a:lnTo>
                  <a:lnTo>
                    <a:pt x="575" y="258"/>
                  </a:lnTo>
                  <a:lnTo>
                    <a:pt x="573" y="244"/>
                  </a:lnTo>
                  <a:lnTo>
                    <a:pt x="570" y="230"/>
                  </a:lnTo>
                  <a:lnTo>
                    <a:pt x="564" y="202"/>
                  </a:lnTo>
                  <a:lnTo>
                    <a:pt x="554" y="175"/>
                  </a:lnTo>
                  <a:lnTo>
                    <a:pt x="542" y="151"/>
                  </a:lnTo>
                  <a:lnTo>
                    <a:pt x="527" y="127"/>
                  </a:lnTo>
                  <a:lnTo>
                    <a:pt x="510" y="105"/>
                  </a:lnTo>
                  <a:lnTo>
                    <a:pt x="492" y="84"/>
                  </a:lnTo>
                  <a:lnTo>
                    <a:pt x="472" y="65"/>
                  </a:lnTo>
                  <a:lnTo>
                    <a:pt x="450" y="49"/>
                  </a:lnTo>
                  <a:lnTo>
                    <a:pt x="425" y="35"/>
                  </a:lnTo>
                  <a:lnTo>
                    <a:pt x="400" y="23"/>
                  </a:lnTo>
                  <a:lnTo>
                    <a:pt x="375" y="13"/>
                  </a:lnTo>
                  <a:lnTo>
                    <a:pt x="347" y="6"/>
                  </a:lnTo>
                  <a:lnTo>
                    <a:pt x="332" y="3"/>
                  </a:lnTo>
                  <a:lnTo>
                    <a:pt x="318" y="1"/>
                  </a:lnTo>
                  <a:lnTo>
                    <a:pt x="303" y="1"/>
                  </a:lnTo>
                  <a:lnTo>
                    <a:pt x="289" y="0"/>
                  </a:lnTo>
                  <a:lnTo>
                    <a:pt x="289" y="0"/>
                  </a:lnTo>
                  <a:lnTo>
                    <a:pt x="274" y="1"/>
                  </a:lnTo>
                  <a:lnTo>
                    <a:pt x="259" y="1"/>
                  </a:lnTo>
                  <a:lnTo>
                    <a:pt x="245" y="3"/>
                  </a:lnTo>
                  <a:lnTo>
                    <a:pt x="230" y="6"/>
                  </a:lnTo>
                  <a:lnTo>
                    <a:pt x="203" y="13"/>
                  </a:lnTo>
                  <a:lnTo>
                    <a:pt x="177" y="23"/>
                  </a:lnTo>
                  <a:lnTo>
                    <a:pt x="152" y="35"/>
                  </a:lnTo>
                  <a:lnTo>
                    <a:pt x="127" y="49"/>
                  </a:lnTo>
                  <a:lnTo>
                    <a:pt x="106" y="65"/>
                  </a:lnTo>
                  <a:lnTo>
                    <a:pt x="85" y="84"/>
                  </a:lnTo>
                  <a:lnTo>
                    <a:pt x="67" y="105"/>
                  </a:lnTo>
                  <a:lnTo>
                    <a:pt x="50" y="127"/>
                  </a:lnTo>
                  <a:lnTo>
                    <a:pt x="35" y="151"/>
                  </a:lnTo>
                  <a:lnTo>
                    <a:pt x="23" y="175"/>
                  </a:lnTo>
                  <a:lnTo>
                    <a:pt x="14" y="202"/>
                  </a:lnTo>
                  <a:lnTo>
                    <a:pt x="6" y="230"/>
                  </a:lnTo>
                  <a:lnTo>
                    <a:pt x="4" y="244"/>
                  </a:lnTo>
                  <a:lnTo>
                    <a:pt x="3" y="258"/>
                  </a:lnTo>
                  <a:lnTo>
                    <a:pt x="1" y="27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1" y="303"/>
                  </a:lnTo>
                  <a:lnTo>
                    <a:pt x="3" y="317"/>
                  </a:lnTo>
                  <a:lnTo>
                    <a:pt x="4" y="332"/>
                  </a:lnTo>
                  <a:lnTo>
                    <a:pt x="6" y="346"/>
                  </a:lnTo>
                  <a:lnTo>
                    <a:pt x="14" y="373"/>
                  </a:lnTo>
                  <a:lnTo>
                    <a:pt x="23" y="400"/>
                  </a:lnTo>
                  <a:lnTo>
                    <a:pt x="35" y="425"/>
                  </a:lnTo>
                  <a:lnTo>
                    <a:pt x="50" y="448"/>
                  </a:lnTo>
                  <a:lnTo>
                    <a:pt x="67" y="471"/>
                  </a:lnTo>
                  <a:lnTo>
                    <a:pt x="85" y="492"/>
                  </a:lnTo>
                  <a:lnTo>
                    <a:pt x="106" y="510"/>
                  </a:lnTo>
                  <a:lnTo>
                    <a:pt x="127" y="527"/>
                  </a:lnTo>
                  <a:lnTo>
                    <a:pt x="152" y="540"/>
                  </a:lnTo>
                  <a:lnTo>
                    <a:pt x="177" y="552"/>
                  </a:lnTo>
                  <a:lnTo>
                    <a:pt x="203" y="562"/>
                  </a:lnTo>
                  <a:lnTo>
                    <a:pt x="230" y="569"/>
                  </a:lnTo>
                  <a:lnTo>
                    <a:pt x="245" y="572"/>
                  </a:lnTo>
                  <a:lnTo>
                    <a:pt x="259" y="574"/>
                  </a:lnTo>
                  <a:lnTo>
                    <a:pt x="274" y="575"/>
                  </a:lnTo>
                  <a:lnTo>
                    <a:pt x="289" y="575"/>
                  </a:lnTo>
                  <a:lnTo>
                    <a:pt x="289" y="575"/>
                  </a:lnTo>
                  <a:close/>
                  <a:moveTo>
                    <a:pt x="289" y="137"/>
                  </a:moveTo>
                  <a:lnTo>
                    <a:pt x="289" y="137"/>
                  </a:lnTo>
                  <a:lnTo>
                    <a:pt x="304" y="137"/>
                  </a:lnTo>
                  <a:lnTo>
                    <a:pt x="319" y="139"/>
                  </a:lnTo>
                  <a:lnTo>
                    <a:pt x="333" y="143"/>
                  </a:lnTo>
                  <a:lnTo>
                    <a:pt x="348" y="149"/>
                  </a:lnTo>
                  <a:lnTo>
                    <a:pt x="360" y="155"/>
                  </a:lnTo>
                  <a:lnTo>
                    <a:pt x="373" y="162"/>
                  </a:lnTo>
                  <a:lnTo>
                    <a:pt x="384" y="170"/>
                  </a:lnTo>
                  <a:lnTo>
                    <a:pt x="395" y="180"/>
                  </a:lnTo>
                  <a:lnTo>
                    <a:pt x="405" y="191"/>
                  </a:lnTo>
                  <a:lnTo>
                    <a:pt x="413" y="203"/>
                  </a:lnTo>
                  <a:lnTo>
                    <a:pt x="422" y="215"/>
                  </a:lnTo>
                  <a:lnTo>
                    <a:pt x="428" y="229"/>
                  </a:lnTo>
                  <a:lnTo>
                    <a:pt x="433" y="243"/>
                  </a:lnTo>
                  <a:lnTo>
                    <a:pt x="436" y="258"/>
                  </a:lnTo>
                  <a:lnTo>
                    <a:pt x="439" y="272"/>
                  </a:lnTo>
                  <a:lnTo>
                    <a:pt x="440" y="288"/>
                  </a:lnTo>
                  <a:lnTo>
                    <a:pt x="440" y="288"/>
                  </a:lnTo>
                  <a:lnTo>
                    <a:pt x="439" y="303"/>
                  </a:lnTo>
                  <a:lnTo>
                    <a:pt x="436" y="318"/>
                  </a:lnTo>
                  <a:lnTo>
                    <a:pt x="433" y="333"/>
                  </a:lnTo>
                  <a:lnTo>
                    <a:pt x="428" y="346"/>
                  </a:lnTo>
                  <a:lnTo>
                    <a:pt x="422" y="360"/>
                  </a:lnTo>
                  <a:lnTo>
                    <a:pt x="413" y="372"/>
                  </a:lnTo>
                  <a:lnTo>
                    <a:pt x="405" y="384"/>
                  </a:lnTo>
                  <a:lnTo>
                    <a:pt x="395" y="395"/>
                  </a:lnTo>
                  <a:lnTo>
                    <a:pt x="384" y="404"/>
                  </a:lnTo>
                  <a:lnTo>
                    <a:pt x="373" y="413"/>
                  </a:lnTo>
                  <a:lnTo>
                    <a:pt x="360" y="420"/>
                  </a:lnTo>
                  <a:lnTo>
                    <a:pt x="348" y="427"/>
                  </a:lnTo>
                  <a:lnTo>
                    <a:pt x="333" y="432"/>
                  </a:lnTo>
                  <a:lnTo>
                    <a:pt x="319" y="436"/>
                  </a:lnTo>
                  <a:lnTo>
                    <a:pt x="304" y="438"/>
                  </a:lnTo>
                  <a:lnTo>
                    <a:pt x="289" y="438"/>
                  </a:lnTo>
                  <a:lnTo>
                    <a:pt x="289" y="438"/>
                  </a:lnTo>
                  <a:lnTo>
                    <a:pt x="273" y="438"/>
                  </a:lnTo>
                  <a:lnTo>
                    <a:pt x="258" y="436"/>
                  </a:lnTo>
                  <a:lnTo>
                    <a:pt x="244" y="432"/>
                  </a:lnTo>
                  <a:lnTo>
                    <a:pt x="229" y="427"/>
                  </a:lnTo>
                  <a:lnTo>
                    <a:pt x="216" y="420"/>
                  </a:lnTo>
                  <a:lnTo>
                    <a:pt x="204" y="413"/>
                  </a:lnTo>
                  <a:lnTo>
                    <a:pt x="193" y="404"/>
                  </a:lnTo>
                  <a:lnTo>
                    <a:pt x="182" y="395"/>
                  </a:lnTo>
                  <a:lnTo>
                    <a:pt x="172" y="384"/>
                  </a:lnTo>
                  <a:lnTo>
                    <a:pt x="163" y="372"/>
                  </a:lnTo>
                  <a:lnTo>
                    <a:pt x="155" y="360"/>
                  </a:lnTo>
                  <a:lnTo>
                    <a:pt x="149" y="346"/>
                  </a:lnTo>
                  <a:lnTo>
                    <a:pt x="144" y="333"/>
                  </a:lnTo>
                  <a:lnTo>
                    <a:pt x="141" y="318"/>
                  </a:lnTo>
                  <a:lnTo>
                    <a:pt x="138" y="303"/>
                  </a:lnTo>
                  <a:lnTo>
                    <a:pt x="137" y="288"/>
                  </a:lnTo>
                  <a:lnTo>
                    <a:pt x="137" y="288"/>
                  </a:lnTo>
                  <a:lnTo>
                    <a:pt x="138" y="272"/>
                  </a:lnTo>
                  <a:lnTo>
                    <a:pt x="141" y="258"/>
                  </a:lnTo>
                  <a:lnTo>
                    <a:pt x="144" y="243"/>
                  </a:lnTo>
                  <a:lnTo>
                    <a:pt x="149" y="229"/>
                  </a:lnTo>
                  <a:lnTo>
                    <a:pt x="155" y="215"/>
                  </a:lnTo>
                  <a:lnTo>
                    <a:pt x="163" y="203"/>
                  </a:lnTo>
                  <a:lnTo>
                    <a:pt x="172" y="191"/>
                  </a:lnTo>
                  <a:lnTo>
                    <a:pt x="182" y="180"/>
                  </a:lnTo>
                  <a:lnTo>
                    <a:pt x="193" y="170"/>
                  </a:lnTo>
                  <a:lnTo>
                    <a:pt x="204" y="162"/>
                  </a:lnTo>
                  <a:lnTo>
                    <a:pt x="216" y="155"/>
                  </a:lnTo>
                  <a:lnTo>
                    <a:pt x="229" y="149"/>
                  </a:lnTo>
                  <a:lnTo>
                    <a:pt x="244" y="143"/>
                  </a:lnTo>
                  <a:lnTo>
                    <a:pt x="258" y="139"/>
                  </a:lnTo>
                  <a:lnTo>
                    <a:pt x="273" y="137"/>
                  </a:lnTo>
                  <a:lnTo>
                    <a:pt x="289" y="137"/>
                  </a:lnTo>
                  <a:lnTo>
                    <a:pt x="289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Freeform 74"/>
            <p:cNvSpPr>
              <a:spLocks noEditPoints="1"/>
            </p:cNvSpPr>
            <p:nvPr/>
          </p:nvSpPr>
          <p:spPr bwMode="auto">
            <a:xfrm>
              <a:off x="2776538" y="144463"/>
              <a:ext cx="973138" cy="889000"/>
            </a:xfrm>
            <a:custGeom>
              <a:avLst/>
              <a:gdLst>
                <a:gd name="T0" fmla="*/ 2077 w 2449"/>
                <a:gd name="T1" fmla="*/ 357 h 2242"/>
                <a:gd name="T2" fmla="*/ 2065 w 2449"/>
                <a:gd name="T3" fmla="*/ 226 h 2242"/>
                <a:gd name="T4" fmla="*/ 2033 w 2449"/>
                <a:gd name="T5" fmla="*/ 131 h 2242"/>
                <a:gd name="T6" fmla="*/ 1990 w 2449"/>
                <a:gd name="T7" fmla="*/ 68 h 2242"/>
                <a:gd name="T8" fmla="*/ 1939 w 2449"/>
                <a:gd name="T9" fmla="*/ 28 h 2242"/>
                <a:gd name="T10" fmla="*/ 1841 w 2449"/>
                <a:gd name="T11" fmla="*/ 2 h 2242"/>
                <a:gd name="T12" fmla="*/ 1826 w 2449"/>
                <a:gd name="T13" fmla="*/ 103 h 2242"/>
                <a:gd name="T14" fmla="*/ 1877 w 2449"/>
                <a:gd name="T15" fmla="*/ 113 h 2242"/>
                <a:gd name="T16" fmla="*/ 1927 w 2449"/>
                <a:gd name="T17" fmla="*/ 153 h 2242"/>
                <a:gd name="T18" fmla="*/ 1964 w 2449"/>
                <a:gd name="T19" fmla="*/ 246 h 2242"/>
                <a:gd name="T20" fmla="*/ 1974 w 2449"/>
                <a:gd name="T21" fmla="*/ 357 h 2242"/>
                <a:gd name="T22" fmla="*/ 921 w 2449"/>
                <a:gd name="T23" fmla="*/ 1931 h 2242"/>
                <a:gd name="T24" fmla="*/ 904 w 2449"/>
                <a:gd name="T25" fmla="*/ 2012 h 2242"/>
                <a:gd name="T26" fmla="*/ 844 w 2449"/>
                <a:gd name="T27" fmla="*/ 2092 h 2242"/>
                <a:gd name="T28" fmla="*/ 752 w 2449"/>
                <a:gd name="T29" fmla="*/ 2135 h 2242"/>
                <a:gd name="T30" fmla="*/ 669 w 2449"/>
                <a:gd name="T31" fmla="*/ 2135 h 2242"/>
                <a:gd name="T32" fmla="*/ 578 w 2449"/>
                <a:gd name="T33" fmla="*/ 2092 h 2242"/>
                <a:gd name="T34" fmla="*/ 517 w 2449"/>
                <a:gd name="T35" fmla="*/ 2012 h 2242"/>
                <a:gd name="T36" fmla="*/ 502 w 2449"/>
                <a:gd name="T37" fmla="*/ 872 h 2242"/>
                <a:gd name="T38" fmla="*/ 497 w 2449"/>
                <a:gd name="T39" fmla="*/ 273 h 2242"/>
                <a:gd name="T40" fmla="*/ 454 w 2449"/>
                <a:gd name="T41" fmla="*/ 125 h 2242"/>
                <a:gd name="T42" fmla="*/ 251 w 2449"/>
                <a:gd name="T43" fmla="*/ 0 h 2242"/>
                <a:gd name="T44" fmla="*/ 159 w 2449"/>
                <a:gd name="T45" fmla="*/ 18 h 2242"/>
                <a:gd name="T46" fmla="*/ 97 w 2449"/>
                <a:gd name="T47" fmla="*/ 58 h 2242"/>
                <a:gd name="T48" fmla="*/ 51 w 2449"/>
                <a:gd name="T49" fmla="*/ 117 h 2242"/>
                <a:gd name="T50" fmla="*/ 17 w 2449"/>
                <a:gd name="T51" fmla="*/ 204 h 2242"/>
                <a:gd name="T52" fmla="*/ 1 w 2449"/>
                <a:gd name="T53" fmla="*/ 326 h 2242"/>
                <a:gd name="T54" fmla="*/ 399 w 2449"/>
                <a:gd name="T55" fmla="*/ 1931 h 2242"/>
                <a:gd name="T56" fmla="*/ 405 w 2449"/>
                <a:gd name="T57" fmla="*/ 1994 h 2242"/>
                <a:gd name="T58" fmla="*/ 430 w 2449"/>
                <a:gd name="T59" fmla="*/ 2065 h 2242"/>
                <a:gd name="T60" fmla="*/ 491 w 2449"/>
                <a:gd name="T61" fmla="*/ 2151 h 2242"/>
                <a:gd name="T62" fmla="*/ 575 w 2449"/>
                <a:gd name="T63" fmla="*/ 2212 h 2242"/>
                <a:gd name="T64" fmla="*/ 648 w 2449"/>
                <a:gd name="T65" fmla="*/ 2236 h 2242"/>
                <a:gd name="T66" fmla="*/ 2136 w 2449"/>
                <a:gd name="T67" fmla="*/ 2242 h 2242"/>
                <a:gd name="T68" fmla="*/ 2199 w 2449"/>
                <a:gd name="T69" fmla="*/ 2236 h 2242"/>
                <a:gd name="T70" fmla="*/ 2272 w 2449"/>
                <a:gd name="T71" fmla="*/ 2212 h 2242"/>
                <a:gd name="T72" fmla="*/ 2357 w 2449"/>
                <a:gd name="T73" fmla="*/ 2151 h 2242"/>
                <a:gd name="T74" fmla="*/ 2417 w 2449"/>
                <a:gd name="T75" fmla="*/ 2065 h 2242"/>
                <a:gd name="T76" fmla="*/ 2442 w 2449"/>
                <a:gd name="T77" fmla="*/ 1994 h 2242"/>
                <a:gd name="T78" fmla="*/ 2449 w 2449"/>
                <a:gd name="T79" fmla="*/ 1557 h 2242"/>
                <a:gd name="T80" fmla="*/ 103 w 2449"/>
                <a:gd name="T81" fmla="*/ 335 h 2242"/>
                <a:gd name="T82" fmla="*/ 117 w 2449"/>
                <a:gd name="T83" fmla="*/ 226 h 2242"/>
                <a:gd name="T84" fmla="*/ 162 w 2449"/>
                <a:gd name="T85" fmla="*/ 138 h 2242"/>
                <a:gd name="T86" fmla="*/ 210 w 2449"/>
                <a:gd name="T87" fmla="*/ 109 h 2242"/>
                <a:gd name="T88" fmla="*/ 251 w 2449"/>
                <a:gd name="T89" fmla="*/ 103 h 2242"/>
                <a:gd name="T90" fmla="*/ 302 w 2449"/>
                <a:gd name="T91" fmla="*/ 113 h 2242"/>
                <a:gd name="T92" fmla="*/ 351 w 2449"/>
                <a:gd name="T93" fmla="*/ 153 h 2242"/>
                <a:gd name="T94" fmla="*/ 389 w 2449"/>
                <a:gd name="T95" fmla="*/ 246 h 2242"/>
                <a:gd name="T96" fmla="*/ 399 w 2449"/>
                <a:gd name="T97" fmla="*/ 357 h 2242"/>
                <a:gd name="T98" fmla="*/ 2345 w 2449"/>
                <a:gd name="T99" fmla="*/ 1953 h 2242"/>
                <a:gd name="T100" fmla="*/ 2311 w 2449"/>
                <a:gd name="T101" fmla="*/ 2047 h 2242"/>
                <a:gd name="T102" fmla="*/ 2237 w 2449"/>
                <a:gd name="T103" fmla="*/ 2115 h 2242"/>
                <a:gd name="T104" fmla="*/ 2136 w 2449"/>
                <a:gd name="T105" fmla="*/ 2140 h 2242"/>
                <a:gd name="T106" fmla="*/ 990 w 2449"/>
                <a:gd name="T107" fmla="*/ 2070 h 2242"/>
                <a:gd name="T108" fmla="*/ 1023 w 2449"/>
                <a:gd name="T109" fmla="*/ 193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49" h="2242">
                  <a:moveTo>
                    <a:pt x="2077" y="1557"/>
                  </a:moveTo>
                  <a:lnTo>
                    <a:pt x="2077" y="872"/>
                  </a:lnTo>
                  <a:lnTo>
                    <a:pt x="2077" y="550"/>
                  </a:lnTo>
                  <a:lnTo>
                    <a:pt x="2077" y="357"/>
                  </a:lnTo>
                  <a:lnTo>
                    <a:pt x="2077" y="357"/>
                  </a:lnTo>
                  <a:lnTo>
                    <a:pt x="2076" y="326"/>
                  </a:lnTo>
                  <a:lnTo>
                    <a:pt x="2074" y="300"/>
                  </a:lnTo>
                  <a:lnTo>
                    <a:pt x="2072" y="273"/>
                  </a:lnTo>
                  <a:lnTo>
                    <a:pt x="2068" y="249"/>
                  </a:lnTo>
                  <a:lnTo>
                    <a:pt x="2065" y="226"/>
                  </a:lnTo>
                  <a:lnTo>
                    <a:pt x="2060" y="204"/>
                  </a:lnTo>
                  <a:lnTo>
                    <a:pt x="2054" y="185"/>
                  </a:lnTo>
                  <a:lnTo>
                    <a:pt x="2048" y="165"/>
                  </a:lnTo>
                  <a:lnTo>
                    <a:pt x="2040" y="148"/>
                  </a:lnTo>
                  <a:lnTo>
                    <a:pt x="2033" y="131"/>
                  </a:lnTo>
                  <a:lnTo>
                    <a:pt x="2026" y="117"/>
                  </a:lnTo>
                  <a:lnTo>
                    <a:pt x="2017" y="103"/>
                  </a:lnTo>
                  <a:lnTo>
                    <a:pt x="2008" y="90"/>
                  </a:lnTo>
                  <a:lnTo>
                    <a:pt x="1999" y="78"/>
                  </a:lnTo>
                  <a:lnTo>
                    <a:pt x="1990" y="68"/>
                  </a:lnTo>
                  <a:lnTo>
                    <a:pt x="1980" y="58"/>
                  </a:lnTo>
                  <a:lnTo>
                    <a:pt x="1969" y="50"/>
                  </a:lnTo>
                  <a:lnTo>
                    <a:pt x="1959" y="42"/>
                  </a:lnTo>
                  <a:lnTo>
                    <a:pt x="1948" y="35"/>
                  </a:lnTo>
                  <a:lnTo>
                    <a:pt x="1939" y="28"/>
                  </a:lnTo>
                  <a:lnTo>
                    <a:pt x="1917" y="18"/>
                  </a:lnTo>
                  <a:lnTo>
                    <a:pt x="1896" y="11"/>
                  </a:lnTo>
                  <a:lnTo>
                    <a:pt x="1877" y="6"/>
                  </a:lnTo>
                  <a:lnTo>
                    <a:pt x="1859" y="3"/>
                  </a:lnTo>
                  <a:lnTo>
                    <a:pt x="1841" y="2"/>
                  </a:lnTo>
                  <a:lnTo>
                    <a:pt x="1826" y="0"/>
                  </a:lnTo>
                  <a:lnTo>
                    <a:pt x="1273" y="0"/>
                  </a:lnTo>
                  <a:lnTo>
                    <a:pt x="1273" y="103"/>
                  </a:lnTo>
                  <a:lnTo>
                    <a:pt x="1826" y="103"/>
                  </a:lnTo>
                  <a:lnTo>
                    <a:pt x="1826" y="103"/>
                  </a:lnTo>
                  <a:lnTo>
                    <a:pt x="1837" y="103"/>
                  </a:lnTo>
                  <a:lnTo>
                    <a:pt x="1848" y="105"/>
                  </a:lnTo>
                  <a:lnTo>
                    <a:pt x="1857" y="107"/>
                  </a:lnTo>
                  <a:lnTo>
                    <a:pt x="1867" y="109"/>
                  </a:lnTo>
                  <a:lnTo>
                    <a:pt x="1877" y="113"/>
                  </a:lnTo>
                  <a:lnTo>
                    <a:pt x="1885" y="117"/>
                  </a:lnTo>
                  <a:lnTo>
                    <a:pt x="1893" y="122"/>
                  </a:lnTo>
                  <a:lnTo>
                    <a:pt x="1901" y="126"/>
                  </a:lnTo>
                  <a:lnTo>
                    <a:pt x="1914" y="138"/>
                  </a:lnTo>
                  <a:lnTo>
                    <a:pt x="1927" y="153"/>
                  </a:lnTo>
                  <a:lnTo>
                    <a:pt x="1937" y="169"/>
                  </a:lnTo>
                  <a:lnTo>
                    <a:pt x="1946" y="187"/>
                  </a:lnTo>
                  <a:lnTo>
                    <a:pt x="1953" y="205"/>
                  </a:lnTo>
                  <a:lnTo>
                    <a:pt x="1959" y="226"/>
                  </a:lnTo>
                  <a:lnTo>
                    <a:pt x="1964" y="246"/>
                  </a:lnTo>
                  <a:lnTo>
                    <a:pt x="1968" y="268"/>
                  </a:lnTo>
                  <a:lnTo>
                    <a:pt x="1971" y="290"/>
                  </a:lnTo>
                  <a:lnTo>
                    <a:pt x="1973" y="312"/>
                  </a:lnTo>
                  <a:lnTo>
                    <a:pt x="1974" y="335"/>
                  </a:lnTo>
                  <a:lnTo>
                    <a:pt x="1974" y="357"/>
                  </a:lnTo>
                  <a:lnTo>
                    <a:pt x="1974" y="550"/>
                  </a:lnTo>
                  <a:lnTo>
                    <a:pt x="1974" y="872"/>
                  </a:lnTo>
                  <a:lnTo>
                    <a:pt x="1974" y="1557"/>
                  </a:lnTo>
                  <a:lnTo>
                    <a:pt x="921" y="1557"/>
                  </a:lnTo>
                  <a:lnTo>
                    <a:pt x="921" y="1931"/>
                  </a:lnTo>
                  <a:lnTo>
                    <a:pt x="921" y="1931"/>
                  </a:lnTo>
                  <a:lnTo>
                    <a:pt x="920" y="1953"/>
                  </a:lnTo>
                  <a:lnTo>
                    <a:pt x="916" y="1973"/>
                  </a:lnTo>
                  <a:lnTo>
                    <a:pt x="911" y="1992"/>
                  </a:lnTo>
                  <a:lnTo>
                    <a:pt x="904" y="2012"/>
                  </a:lnTo>
                  <a:lnTo>
                    <a:pt x="895" y="2030"/>
                  </a:lnTo>
                  <a:lnTo>
                    <a:pt x="884" y="2047"/>
                  </a:lnTo>
                  <a:lnTo>
                    <a:pt x="872" y="2064"/>
                  </a:lnTo>
                  <a:lnTo>
                    <a:pt x="859" y="2079"/>
                  </a:lnTo>
                  <a:lnTo>
                    <a:pt x="844" y="2092"/>
                  </a:lnTo>
                  <a:lnTo>
                    <a:pt x="828" y="2104"/>
                  </a:lnTo>
                  <a:lnTo>
                    <a:pt x="811" y="2115"/>
                  </a:lnTo>
                  <a:lnTo>
                    <a:pt x="792" y="2123"/>
                  </a:lnTo>
                  <a:lnTo>
                    <a:pt x="773" y="2131"/>
                  </a:lnTo>
                  <a:lnTo>
                    <a:pt x="752" y="2135"/>
                  </a:lnTo>
                  <a:lnTo>
                    <a:pt x="732" y="2139"/>
                  </a:lnTo>
                  <a:lnTo>
                    <a:pt x="711" y="2140"/>
                  </a:lnTo>
                  <a:lnTo>
                    <a:pt x="711" y="2140"/>
                  </a:lnTo>
                  <a:lnTo>
                    <a:pt x="689" y="2139"/>
                  </a:lnTo>
                  <a:lnTo>
                    <a:pt x="669" y="2135"/>
                  </a:lnTo>
                  <a:lnTo>
                    <a:pt x="648" y="2131"/>
                  </a:lnTo>
                  <a:lnTo>
                    <a:pt x="629" y="2123"/>
                  </a:lnTo>
                  <a:lnTo>
                    <a:pt x="611" y="2115"/>
                  </a:lnTo>
                  <a:lnTo>
                    <a:pt x="594" y="2104"/>
                  </a:lnTo>
                  <a:lnTo>
                    <a:pt x="578" y="2092"/>
                  </a:lnTo>
                  <a:lnTo>
                    <a:pt x="563" y="2079"/>
                  </a:lnTo>
                  <a:lnTo>
                    <a:pt x="549" y="2064"/>
                  </a:lnTo>
                  <a:lnTo>
                    <a:pt x="537" y="2047"/>
                  </a:lnTo>
                  <a:lnTo>
                    <a:pt x="527" y="2030"/>
                  </a:lnTo>
                  <a:lnTo>
                    <a:pt x="517" y="2012"/>
                  </a:lnTo>
                  <a:lnTo>
                    <a:pt x="511" y="1992"/>
                  </a:lnTo>
                  <a:lnTo>
                    <a:pt x="505" y="1973"/>
                  </a:lnTo>
                  <a:lnTo>
                    <a:pt x="503" y="1953"/>
                  </a:lnTo>
                  <a:lnTo>
                    <a:pt x="502" y="1931"/>
                  </a:lnTo>
                  <a:lnTo>
                    <a:pt x="502" y="872"/>
                  </a:lnTo>
                  <a:lnTo>
                    <a:pt x="502" y="550"/>
                  </a:lnTo>
                  <a:lnTo>
                    <a:pt x="502" y="357"/>
                  </a:lnTo>
                  <a:lnTo>
                    <a:pt x="502" y="357"/>
                  </a:lnTo>
                  <a:lnTo>
                    <a:pt x="500" y="313"/>
                  </a:lnTo>
                  <a:lnTo>
                    <a:pt x="497" y="273"/>
                  </a:lnTo>
                  <a:lnTo>
                    <a:pt x="492" y="238"/>
                  </a:lnTo>
                  <a:lnTo>
                    <a:pt x="485" y="205"/>
                  </a:lnTo>
                  <a:lnTo>
                    <a:pt x="476" y="175"/>
                  </a:lnTo>
                  <a:lnTo>
                    <a:pt x="466" y="148"/>
                  </a:lnTo>
                  <a:lnTo>
                    <a:pt x="454" y="125"/>
                  </a:lnTo>
                  <a:lnTo>
                    <a:pt x="442" y="103"/>
                  </a:lnTo>
                  <a:lnTo>
                    <a:pt x="606" y="103"/>
                  </a:lnTo>
                  <a:lnTo>
                    <a:pt x="606" y="0"/>
                  </a:lnTo>
                  <a:lnTo>
                    <a:pt x="251" y="0"/>
                  </a:lnTo>
                  <a:lnTo>
                    <a:pt x="251" y="0"/>
                  </a:lnTo>
                  <a:lnTo>
                    <a:pt x="235" y="2"/>
                  </a:lnTo>
                  <a:lnTo>
                    <a:pt x="218" y="3"/>
                  </a:lnTo>
                  <a:lnTo>
                    <a:pt x="200" y="6"/>
                  </a:lnTo>
                  <a:lnTo>
                    <a:pt x="179" y="11"/>
                  </a:lnTo>
                  <a:lnTo>
                    <a:pt x="159" y="18"/>
                  </a:lnTo>
                  <a:lnTo>
                    <a:pt x="138" y="28"/>
                  </a:lnTo>
                  <a:lnTo>
                    <a:pt x="128" y="35"/>
                  </a:lnTo>
                  <a:lnTo>
                    <a:pt x="117" y="42"/>
                  </a:lnTo>
                  <a:lnTo>
                    <a:pt x="108" y="50"/>
                  </a:lnTo>
                  <a:lnTo>
                    <a:pt x="97" y="58"/>
                  </a:lnTo>
                  <a:lnTo>
                    <a:pt x="87" y="68"/>
                  </a:lnTo>
                  <a:lnTo>
                    <a:pt x="77" y="78"/>
                  </a:lnTo>
                  <a:lnTo>
                    <a:pt x="68" y="90"/>
                  </a:lnTo>
                  <a:lnTo>
                    <a:pt x="59" y="103"/>
                  </a:lnTo>
                  <a:lnTo>
                    <a:pt x="51" y="117"/>
                  </a:lnTo>
                  <a:lnTo>
                    <a:pt x="44" y="131"/>
                  </a:lnTo>
                  <a:lnTo>
                    <a:pt x="35" y="148"/>
                  </a:lnTo>
                  <a:lnTo>
                    <a:pt x="29" y="165"/>
                  </a:lnTo>
                  <a:lnTo>
                    <a:pt x="22" y="185"/>
                  </a:lnTo>
                  <a:lnTo>
                    <a:pt x="17" y="204"/>
                  </a:lnTo>
                  <a:lnTo>
                    <a:pt x="12" y="226"/>
                  </a:lnTo>
                  <a:lnTo>
                    <a:pt x="7" y="249"/>
                  </a:lnTo>
                  <a:lnTo>
                    <a:pt x="5" y="273"/>
                  </a:lnTo>
                  <a:lnTo>
                    <a:pt x="2" y="300"/>
                  </a:lnTo>
                  <a:lnTo>
                    <a:pt x="1" y="326"/>
                  </a:lnTo>
                  <a:lnTo>
                    <a:pt x="0" y="357"/>
                  </a:lnTo>
                  <a:lnTo>
                    <a:pt x="0" y="604"/>
                  </a:lnTo>
                  <a:lnTo>
                    <a:pt x="399" y="604"/>
                  </a:lnTo>
                  <a:lnTo>
                    <a:pt x="399" y="872"/>
                  </a:lnTo>
                  <a:lnTo>
                    <a:pt x="399" y="1931"/>
                  </a:lnTo>
                  <a:lnTo>
                    <a:pt x="399" y="1931"/>
                  </a:lnTo>
                  <a:lnTo>
                    <a:pt x="400" y="1946"/>
                  </a:lnTo>
                  <a:lnTo>
                    <a:pt x="401" y="1962"/>
                  </a:lnTo>
                  <a:lnTo>
                    <a:pt x="402" y="1978"/>
                  </a:lnTo>
                  <a:lnTo>
                    <a:pt x="405" y="1994"/>
                  </a:lnTo>
                  <a:lnTo>
                    <a:pt x="408" y="2008"/>
                  </a:lnTo>
                  <a:lnTo>
                    <a:pt x="413" y="2023"/>
                  </a:lnTo>
                  <a:lnTo>
                    <a:pt x="418" y="2037"/>
                  </a:lnTo>
                  <a:lnTo>
                    <a:pt x="423" y="2052"/>
                  </a:lnTo>
                  <a:lnTo>
                    <a:pt x="430" y="2065"/>
                  </a:lnTo>
                  <a:lnTo>
                    <a:pt x="436" y="2080"/>
                  </a:lnTo>
                  <a:lnTo>
                    <a:pt x="445" y="2092"/>
                  </a:lnTo>
                  <a:lnTo>
                    <a:pt x="452" y="2105"/>
                  </a:lnTo>
                  <a:lnTo>
                    <a:pt x="470" y="2129"/>
                  </a:lnTo>
                  <a:lnTo>
                    <a:pt x="491" y="2151"/>
                  </a:lnTo>
                  <a:lnTo>
                    <a:pt x="512" y="2172"/>
                  </a:lnTo>
                  <a:lnTo>
                    <a:pt x="537" y="2189"/>
                  </a:lnTo>
                  <a:lnTo>
                    <a:pt x="549" y="2197"/>
                  </a:lnTo>
                  <a:lnTo>
                    <a:pt x="562" y="2205"/>
                  </a:lnTo>
                  <a:lnTo>
                    <a:pt x="575" y="2212"/>
                  </a:lnTo>
                  <a:lnTo>
                    <a:pt x="590" y="2218"/>
                  </a:lnTo>
                  <a:lnTo>
                    <a:pt x="603" y="2224"/>
                  </a:lnTo>
                  <a:lnTo>
                    <a:pt x="618" y="2229"/>
                  </a:lnTo>
                  <a:lnTo>
                    <a:pt x="632" y="2232"/>
                  </a:lnTo>
                  <a:lnTo>
                    <a:pt x="648" y="2236"/>
                  </a:lnTo>
                  <a:lnTo>
                    <a:pt x="664" y="2238"/>
                  </a:lnTo>
                  <a:lnTo>
                    <a:pt x="678" y="2241"/>
                  </a:lnTo>
                  <a:lnTo>
                    <a:pt x="694" y="2242"/>
                  </a:lnTo>
                  <a:lnTo>
                    <a:pt x="711" y="2242"/>
                  </a:lnTo>
                  <a:lnTo>
                    <a:pt x="2136" y="2242"/>
                  </a:lnTo>
                  <a:lnTo>
                    <a:pt x="2136" y="2242"/>
                  </a:lnTo>
                  <a:lnTo>
                    <a:pt x="2152" y="2242"/>
                  </a:lnTo>
                  <a:lnTo>
                    <a:pt x="2169" y="2241"/>
                  </a:lnTo>
                  <a:lnTo>
                    <a:pt x="2183" y="2238"/>
                  </a:lnTo>
                  <a:lnTo>
                    <a:pt x="2199" y="2236"/>
                  </a:lnTo>
                  <a:lnTo>
                    <a:pt x="2214" y="2232"/>
                  </a:lnTo>
                  <a:lnTo>
                    <a:pt x="2229" y="2229"/>
                  </a:lnTo>
                  <a:lnTo>
                    <a:pt x="2244" y="2224"/>
                  </a:lnTo>
                  <a:lnTo>
                    <a:pt x="2257" y="2218"/>
                  </a:lnTo>
                  <a:lnTo>
                    <a:pt x="2272" y="2212"/>
                  </a:lnTo>
                  <a:lnTo>
                    <a:pt x="2285" y="2205"/>
                  </a:lnTo>
                  <a:lnTo>
                    <a:pt x="2299" y="2197"/>
                  </a:lnTo>
                  <a:lnTo>
                    <a:pt x="2311" y="2189"/>
                  </a:lnTo>
                  <a:lnTo>
                    <a:pt x="2335" y="2172"/>
                  </a:lnTo>
                  <a:lnTo>
                    <a:pt x="2357" y="2151"/>
                  </a:lnTo>
                  <a:lnTo>
                    <a:pt x="2377" y="2129"/>
                  </a:lnTo>
                  <a:lnTo>
                    <a:pt x="2395" y="2105"/>
                  </a:lnTo>
                  <a:lnTo>
                    <a:pt x="2403" y="2092"/>
                  </a:lnTo>
                  <a:lnTo>
                    <a:pt x="2411" y="2080"/>
                  </a:lnTo>
                  <a:lnTo>
                    <a:pt x="2417" y="2065"/>
                  </a:lnTo>
                  <a:lnTo>
                    <a:pt x="2423" y="2052"/>
                  </a:lnTo>
                  <a:lnTo>
                    <a:pt x="2429" y="2037"/>
                  </a:lnTo>
                  <a:lnTo>
                    <a:pt x="2434" y="2023"/>
                  </a:lnTo>
                  <a:lnTo>
                    <a:pt x="2439" y="2008"/>
                  </a:lnTo>
                  <a:lnTo>
                    <a:pt x="2442" y="1994"/>
                  </a:lnTo>
                  <a:lnTo>
                    <a:pt x="2445" y="1978"/>
                  </a:lnTo>
                  <a:lnTo>
                    <a:pt x="2446" y="1962"/>
                  </a:lnTo>
                  <a:lnTo>
                    <a:pt x="2448" y="1946"/>
                  </a:lnTo>
                  <a:lnTo>
                    <a:pt x="2449" y="1931"/>
                  </a:lnTo>
                  <a:lnTo>
                    <a:pt x="2449" y="1557"/>
                  </a:lnTo>
                  <a:lnTo>
                    <a:pt x="2077" y="1557"/>
                  </a:lnTo>
                  <a:close/>
                  <a:moveTo>
                    <a:pt x="103" y="501"/>
                  </a:moveTo>
                  <a:lnTo>
                    <a:pt x="103" y="357"/>
                  </a:lnTo>
                  <a:lnTo>
                    <a:pt x="103" y="357"/>
                  </a:lnTo>
                  <a:lnTo>
                    <a:pt x="103" y="335"/>
                  </a:lnTo>
                  <a:lnTo>
                    <a:pt x="104" y="312"/>
                  </a:lnTo>
                  <a:lnTo>
                    <a:pt x="105" y="290"/>
                  </a:lnTo>
                  <a:lnTo>
                    <a:pt x="109" y="268"/>
                  </a:lnTo>
                  <a:lnTo>
                    <a:pt x="113" y="246"/>
                  </a:lnTo>
                  <a:lnTo>
                    <a:pt x="117" y="226"/>
                  </a:lnTo>
                  <a:lnTo>
                    <a:pt x="123" y="205"/>
                  </a:lnTo>
                  <a:lnTo>
                    <a:pt x="131" y="187"/>
                  </a:lnTo>
                  <a:lnTo>
                    <a:pt x="139" y="169"/>
                  </a:lnTo>
                  <a:lnTo>
                    <a:pt x="150" y="153"/>
                  </a:lnTo>
                  <a:lnTo>
                    <a:pt x="162" y="138"/>
                  </a:lnTo>
                  <a:lnTo>
                    <a:pt x="176" y="126"/>
                  </a:lnTo>
                  <a:lnTo>
                    <a:pt x="184" y="122"/>
                  </a:lnTo>
                  <a:lnTo>
                    <a:pt x="191" y="117"/>
                  </a:lnTo>
                  <a:lnTo>
                    <a:pt x="200" y="113"/>
                  </a:lnTo>
                  <a:lnTo>
                    <a:pt x="210" y="109"/>
                  </a:lnTo>
                  <a:lnTo>
                    <a:pt x="219" y="107"/>
                  </a:lnTo>
                  <a:lnTo>
                    <a:pt x="229" y="105"/>
                  </a:lnTo>
                  <a:lnTo>
                    <a:pt x="240" y="103"/>
                  </a:lnTo>
                  <a:lnTo>
                    <a:pt x="251" y="103"/>
                  </a:lnTo>
                  <a:lnTo>
                    <a:pt x="251" y="103"/>
                  </a:lnTo>
                  <a:lnTo>
                    <a:pt x="262" y="103"/>
                  </a:lnTo>
                  <a:lnTo>
                    <a:pt x="273" y="105"/>
                  </a:lnTo>
                  <a:lnTo>
                    <a:pt x="282" y="107"/>
                  </a:lnTo>
                  <a:lnTo>
                    <a:pt x="292" y="109"/>
                  </a:lnTo>
                  <a:lnTo>
                    <a:pt x="302" y="113"/>
                  </a:lnTo>
                  <a:lnTo>
                    <a:pt x="310" y="117"/>
                  </a:lnTo>
                  <a:lnTo>
                    <a:pt x="317" y="122"/>
                  </a:lnTo>
                  <a:lnTo>
                    <a:pt x="326" y="126"/>
                  </a:lnTo>
                  <a:lnTo>
                    <a:pt x="339" y="138"/>
                  </a:lnTo>
                  <a:lnTo>
                    <a:pt x="351" y="153"/>
                  </a:lnTo>
                  <a:lnTo>
                    <a:pt x="362" y="169"/>
                  </a:lnTo>
                  <a:lnTo>
                    <a:pt x="371" y="187"/>
                  </a:lnTo>
                  <a:lnTo>
                    <a:pt x="378" y="205"/>
                  </a:lnTo>
                  <a:lnTo>
                    <a:pt x="384" y="226"/>
                  </a:lnTo>
                  <a:lnTo>
                    <a:pt x="389" y="246"/>
                  </a:lnTo>
                  <a:lnTo>
                    <a:pt x="392" y="268"/>
                  </a:lnTo>
                  <a:lnTo>
                    <a:pt x="396" y="290"/>
                  </a:lnTo>
                  <a:lnTo>
                    <a:pt x="397" y="312"/>
                  </a:lnTo>
                  <a:lnTo>
                    <a:pt x="399" y="335"/>
                  </a:lnTo>
                  <a:lnTo>
                    <a:pt x="399" y="357"/>
                  </a:lnTo>
                  <a:lnTo>
                    <a:pt x="399" y="501"/>
                  </a:lnTo>
                  <a:lnTo>
                    <a:pt x="103" y="501"/>
                  </a:lnTo>
                  <a:close/>
                  <a:moveTo>
                    <a:pt x="2346" y="1931"/>
                  </a:moveTo>
                  <a:lnTo>
                    <a:pt x="2346" y="1931"/>
                  </a:lnTo>
                  <a:lnTo>
                    <a:pt x="2345" y="1953"/>
                  </a:lnTo>
                  <a:lnTo>
                    <a:pt x="2342" y="1973"/>
                  </a:lnTo>
                  <a:lnTo>
                    <a:pt x="2336" y="1992"/>
                  </a:lnTo>
                  <a:lnTo>
                    <a:pt x="2329" y="2012"/>
                  </a:lnTo>
                  <a:lnTo>
                    <a:pt x="2320" y="2030"/>
                  </a:lnTo>
                  <a:lnTo>
                    <a:pt x="2311" y="2047"/>
                  </a:lnTo>
                  <a:lnTo>
                    <a:pt x="2299" y="2064"/>
                  </a:lnTo>
                  <a:lnTo>
                    <a:pt x="2284" y="2079"/>
                  </a:lnTo>
                  <a:lnTo>
                    <a:pt x="2269" y="2092"/>
                  </a:lnTo>
                  <a:lnTo>
                    <a:pt x="2254" y="2104"/>
                  </a:lnTo>
                  <a:lnTo>
                    <a:pt x="2237" y="2115"/>
                  </a:lnTo>
                  <a:lnTo>
                    <a:pt x="2217" y="2123"/>
                  </a:lnTo>
                  <a:lnTo>
                    <a:pt x="2199" y="2131"/>
                  </a:lnTo>
                  <a:lnTo>
                    <a:pt x="2179" y="2135"/>
                  </a:lnTo>
                  <a:lnTo>
                    <a:pt x="2158" y="2139"/>
                  </a:lnTo>
                  <a:lnTo>
                    <a:pt x="2136" y="2140"/>
                  </a:lnTo>
                  <a:lnTo>
                    <a:pt x="941" y="2140"/>
                  </a:lnTo>
                  <a:lnTo>
                    <a:pt x="941" y="2140"/>
                  </a:lnTo>
                  <a:lnTo>
                    <a:pt x="960" y="2119"/>
                  </a:lnTo>
                  <a:lnTo>
                    <a:pt x="975" y="2095"/>
                  </a:lnTo>
                  <a:lnTo>
                    <a:pt x="990" y="2070"/>
                  </a:lnTo>
                  <a:lnTo>
                    <a:pt x="1001" y="2045"/>
                  </a:lnTo>
                  <a:lnTo>
                    <a:pt x="1010" y="2018"/>
                  </a:lnTo>
                  <a:lnTo>
                    <a:pt x="1018" y="1990"/>
                  </a:lnTo>
                  <a:lnTo>
                    <a:pt x="1021" y="1961"/>
                  </a:lnTo>
                  <a:lnTo>
                    <a:pt x="1023" y="1931"/>
                  </a:lnTo>
                  <a:lnTo>
                    <a:pt x="1023" y="1660"/>
                  </a:lnTo>
                  <a:lnTo>
                    <a:pt x="2346" y="1660"/>
                  </a:lnTo>
                  <a:lnTo>
                    <a:pt x="2346" y="19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Rectangle 75"/>
            <p:cNvSpPr>
              <a:spLocks noChangeArrowheads="1"/>
            </p:cNvSpPr>
            <p:nvPr/>
          </p:nvSpPr>
          <p:spPr bwMode="auto">
            <a:xfrm>
              <a:off x="3325813" y="404813"/>
              <a:ext cx="138113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Rectangle 76"/>
            <p:cNvSpPr>
              <a:spLocks noChangeArrowheads="1"/>
            </p:cNvSpPr>
            <p:nvPr/>
          </p:nvSpPr>
          <p:spPr bwMode="auto">
            <a:xfrm>
              <a:off x="3279775" y="509588"/>
              <a:ext cx="184150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Rectangle 77"/>
            <p:cNvSpPr>
              <a:spLocks noChangeArrowheads="1"/>
            </p:cNvSpPr>
            <p:nvPr/>
          </p:nvSpPr>
          <p:spPr bwMode="auto">
            <a:xfrm>
              <a:off x="3317875" y="614363"/>
              <a:ext cx="146050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2" name="Rectangle 19"/>
          <p:cNvSpPr txBox="1">
            <a:spLocks noChangeArrowheads="1"/>
          </p:cNvSpPr>
          <p:nvPr/>
        </p:nvSpPr>
        <p:spPr bwMode="auto">
          <a:xfrm>
            <a:off x="233749" y="245790"/>
            <a:ext cx="743183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anchor="b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kern="0" spc="-30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02</a:t>
            </a:r>
            <a:r>
              <a:rPr kumimoji="0" lang="en-US" altLang="ko-KR" sz="3600" b="1" kern="0" spc="-3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kumimoji="0" lang="ko-KR" altLang="en-US" sz="3600" b="1" i="0" u="none" strike="noStrike" kern="0" cap="none" spc="-3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55576" y="203498"/>
            <a:ext cx="260994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haroni" panose="02010803020104030203" pitchFamily="2" charset="-79"/>
              </a:rPr>
              <a:t>Business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58632" y="435675"/>
            <a:ext cx="1266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itchFamily="34" charset="0"/>
              </a:rPr>
              <a:t>Smart Car Part</a:t>
            </a:r>
            <a:endParaRPr lang="ko-KR" altLang="en-US" sz="1000" b="1" kern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73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788024" y="1412776"/>
            <a:ext cx="352839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sym typeface="Wingdings 2"/>
              </a:rPr>
              <a:t>- </a:t>
            </a:r>
            <a:r>
              <a:rPr lang="ko-KR" altLang="en-US" sz="1050" dirty="0">
                <a:latin typeface="+mn-ea"/>
                <a:sym typeface="Wingdings 2"/>
              </a:rPr>
              <a:t>차량</a:t>
            </a:r>
            <a:r>
              <a:rPr lang="en-US" altLang="ko-KR" sz="1050" dirty="0">
                <a:latin typeface="+mn-ea"/>
                <a:sym typeface="Wingdings 2"/>
              </a:rPr>
              <a:t> </a:t>
            </a:r>
            <a:r>
              <a:rPr lang="ko-KR" altLang="en-US" sz="1050" dirty="0">
                <a:latin typeface="+mn-ea"/>
                <a:sym typeface="Wingdings 2"/>
              </a:rPr>
              <a:t>사고 시 사고 상황을 자동 감지하여 사고정보를 </a:t>
            </a:r>
            <a:endParaRPr lang="en-US" altLang="ko-KR" sz="1050" dirty="0">
              <a:latin typeface="+mn-ea"/>
              <a:sym typeface="Wingdings 2"/>
            </a:endParaRPr>
          </a:p>
          <a:p>
            <a:r>
              <a:rPr lang="en-US" altLang="ko-KR" sz="1050" dirty="0">
                <a:latin typeface="+mn-ea"/>
                <a:sym typeface="Wingdings 2"/>
              </a:rPr>
              <a:t>  E-Call </a:t>
            </a:r>
            <a:r>
              <a:rPr lang="ko-KR" altLang="en-US" sz="1050" dirty="0">
                <a:latin typeface="+mn-ea"/>
                <a:sym typeface="Wingdings 2"/>
              </a:rPr>
              <a:t>센터로 전송 장치</a:t>
            </a:r>
            <a:endParaRPr lang="en-US" altLang="ko-KR" sz="1050" dirty="0">
              <a:latin typeface="+mn-ea"/>
              <a:sym typeface="Wingdings 2"/>
            </a:endParaRPr>
          </a:p>
          <a:p>
            <a:endParaRPr lang="en-US" altLang="ko-KR" sz="1050" dirty="0">
              <a:latin typeface="+mn-ea"/>
              <a:sym typeface="Wingdings 2"/>
            </a:endParaRPr>
          </a:p>
          <a:p>
            <a:r>
              <a:rPr lang="en-US" altLang="ko-KR" sz="1050" dirty="0">
                <a:latin typeface="+mn-ea"/>
                <a:sym typeface="Wingdings 2"/>
              </a:rPr>
              <a:t>- </a:t>
            </a:r>
            <a:r>
              <a:rPr lang="ko-KR" altLang="en-US" sz="1050" dirty="0">
                <a:latin typeface="+mn-ea"/>
                <a:sym typeface="Wingdings 2"/>
              </a:rPr>
              <a:t>사고 발생 자동 인지 후 </a:t>
            </a:r>
            <a:r>
              <a:rPr lang="en-US" altLang="ko-KR" sz="1050" dirty="0">
                <a:latin typeface="+mn-ea"/>
                <a:sym typeface="Wingdings 2"/>
              </a:rPr>
              <a:t>E-Call </a:t>
            </a:r>
            <a:r>
              <a:rPr lang="ko-KR" altLang="en-US" sz="1050" dirty="0">
                <a:latin typeface="+mn-ea"/>
                <a:sym typeface="Wingdings 2"/>
              </a:rPr>
              <a:t>센터와 음성 통화 및 </a:t>
            </a:r>
            <a:endParaRPr lang="en-US" altLang="ko-KR" sz="1050" dirty="0">
              <a:latin typeface="+mn-ea"/>
              <a:sym typeface="Wingdings 2"/>
            </a:endParaRPr>
          </a:p>
          <a:p>
            <a:r>
              <a:rPr lang="ko-KR" altLang="en-US" sz="1050" dirty="0">
                <a:latin typeface="+mn-ea"/>
                <a:sym typeface="Wingdings 2"/>
              </a:rPr>
              <a:t>  구관기관 자동 연결</a:t>
            </a:r>
            <a:endParaRPr lang="en-US" altLang="ko-KR" sz="1050" dirty="0">
              <a:latin typeface="+mn-ea"/>
              <a:sym typeface="Wingdings 2"/>
            </a:endParaRPr>
          </a:p>
          <a:p>
            <a:endParaRPr lang="en-US" altLang="ko-KR" sz="1050" dirty="0">
              <a:latin typeface="+mn-ea"/>
              <a:sym typeface="Wingdings 2"/>
            </a:endParaRPr>
          </a:p>
          <a:p>
            <a:r>
              <a:rPr lang="en-US" altLang="ko-KR" sz="1050" dirty="0">
                <a:latin typeface="+mn-ea"/>
                <a:sym typeface="Wingdings 2"/>
              </a:rPr>
              <a:t>- </a:t>
            </a:r>
            <a:r>
              <a:rPr lang="ko-KR" altLang="en-US" sz="1050" dirty="0">
                <a:latin typeface="+mn-ea"/>
                <a:sym typeface="Wingdings 2"/>
              </a:rPr>
              <a:t>차량 기본 장착용 </a:t>
            </a:r>
            <a:r>
              <a:rPr lang="en-US" altLang="ko-KR" sz="1050" dirty="0">
                <a:latin typeface="+mn-ea"/>
                <a:sym typeface="Wingdings 2"/>
              </a:rPr>
              <a:t>E-Call </a:t>
            </a:r>
            <a:r>
              <a:rPr lang="ko-KR" altLang="en-US" sz="1050" dirty="0">
                <a:latin typeface="+mn-ea"/>
                <a:sym typeface="Wingdings 2"/>
              </a:rPr>
              <a:t>시스템 및 안전성 평가 기술  </a:t>
            </a:r>
            <a:endParaRPr lang="en-US" altLang="ko-KR" sz="1050" dirty="0">
              <a:latin typeface="+mn-ea"/>
              <a:sym typeface="Wingdings 2"/>
            </a:endParaRPr>
          </a:p>
          <a:p>
            <a:r>
              <a:rPr lang="ko-KR" altLang="en-US" sz="1050" dirty="0">
                <a:latin typeface="+mn-ea"/>
                <a:sym typeface="Wingdings 2"/>
              </a:rPr>
              <a:t>  개발 및 실증 완료</a:t>
            </a:r>
            <a:endParaRPr lang="en-US" altLang="ko-KR" sz="1050" dirty="0">
              <a:latin typeface="+mn-ea"/>
              <a:sym typeface="Wingdings 2"/>
            </a:endParaRPr>
          </a:p>
          <a:p>
            <a:endParaRPr lang="en-US" altLang="ko-KR" sz="1050" dirty="0">
              <a:latin typeface="+mn-ea"/>
              <a:sym typeface="Wingdings 2"/>
            </a:endParaRPr>
          </a:p>
          <a:p>
            <a:r>
              <a:rPr lang="en-US" altLang="ko-KR" sz="1050" dirty="0">
                <a:latin typeface="+mn-ea"/>
                <a:sym typeface="Wingdings 2"/>
              </a:rPr>
              <a:t>- E-Call </a:t>
            </a:r>
            <a:r>
              <a:rPr lang="ko-KR" altLang="en-US" sz="1050" dirty="0">
                <a:latin typeface="+mn-ea"/>
                <a:sym typeface="Wingdings 2"/>
              </a:rPr>
              <a:t>시스템 장착 의무화 </a:t>
            </a:r>
            <a:endParaRPr lang="en-US" altLang="ko-KR" sz="1050" dirty="0">
              <a:latin typeface="+mn-ea"/>
              <a:sym typeface="Wingdings 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980728"/>
            <a:ext cx="548720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|</a:t>
            </a:r>
            <a:r>
              <a:rPr lang="en-US" altLang="ko-KR" b="1" dirty="0"/>
              <a:t> E-Call &amp; DSM</a:t>
            </a:r>
            <a:r>
              <a:rPr lang="en-US" altLang="ko-KR" sz="1400" dirty="0">
                <a:solidFill>
                  <a:prstClr val="black"/>
                </a:solidFill>
              </a:rPr>
              <a:t>(Emergency Call &amp; Driver Status Monitoring)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508302"/>
            <a:ext cx="353776" cy="3537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4503" y="5445224"/>
            <a:ext cx="1829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통합 실증 시험 완료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0101" y="5445224"/>
            <a:ext cx="1649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LET </a:t>
            </a:r>
            <a:r>
              <a:rPr lang="ko-KR" altLang="en-US" sz="1200" b="1" dirty="0">
                <a:latin typeface="+mn-ea"/>
              </a:rPr>
              <a:t>기반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시스템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560" y="5733255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 교통안전공단 실증 시험 완료 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안정성 평가기술 검증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E-Call </a:t>
            </a:r>
            <a:r>
              <a:rPr lang="ko-KR" altLang="en-US" sz="800" dirty="0">
                <a:latin typeface="+mn-ea"/>
              </a:rPr>
              <a:t>센터와 연결 시험 완료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5512270"/>
            <a:ext cx="359485" cy="35948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76056" y="5445224"/>
            <a:ext cx="143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도입 비용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149" y="3717032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B0F0"/>
                </a:solidFill>
              </a:rPr>
              <a:t>|</a:t>
            </a:r>
            <a:r>
              <a:rPr lang="en-US" altLang="ko-KR" sz="1600" b="1"/>
              <a:t> </a:t>
            </a:r>
            <a:r>
              <a:rPr lang="ko-KR" altLang="en-US" sz="1600" b="1"/>
              <a:t>주요실적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5656" y="3720879"/>
            <a:ext cx="5760640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+mn-ea"/>
                <a:sym typeface="Wingdings 2"/>
              </a:rPr>
              <a:t>2022</a:t>
            </a:r>
            <a:r>
              <a:rPr lang="ko-KR" altLang="en-US" sz="1050" dirty="0">
                <a:latin typeface="+mn-ea"/>
                <a:sym typeface="Wingdings 2"/>
              </a:rPr>
              <a:t>년 </a:t>
            </a:r>
            <a:r>
              <a:rPr lang="en-US" altLang="ko-KR" sz="1050" dirty="0">
                <a:latin typeface="+mn-ea"/>
                <a:sym typeface="Wingdings 2"/>
              </a:rPr>
              <a:t>09</a:t>
            </a:r>
            <a:r>
              <a:rPr lang="ko-KR" altLang="en-US" sz="1050" dirty="0">
                <a:latin typeface="+mn-ea"/>
                <a:sym typeface="Wingdings 2"/>
              </a:rPr>
              <a:t>월 </a:t>
            </a:r>
            <a:r>
              <a:rPr lang="en-US" altLang="ko-KR" sz="1050" dirty="0">
                <a:latin typeface="+mn-ea"/>
                <a:sym typeface="Wingdings 2"/>
              </a:rPr>
              <a:t>:</a:t>
            </a:r>
            <a:r>
              <a:rPr lang="ko-KR" altLang="en-US" sz="1050" dirty="0">
                <a:latin typeface="+mn-ea"/>
                <a:sym typeface="Wingdings 2"/>
              </a:rPr>
              <a:t> 보급형 </a:t>
            </a:r>
            <a:r>
              <a:rPr lang="en-US" altLang="ko-KR" sz="1050" dirty="0">
                <a:latin typeface="+mn-ea"/>
                <a:sym typeface="Wingdings 2"/>
              </a:rPr>
              <a:t>E-Call 1</a:t>
            </a:r>
            <a:r>
              <a:rPr lang="ko-KR" altLang="en-US" sz="1050" dirty="0">
                <a:latin typeface="+mn-ea"/>
                <a:sym typeface="Wingdings 2"/>
              </a:rPr>
              <a:t>차 단말기 개발 및 납품</a:t>
            </a:r>
            <a:endParaRPr lang="en-US" altLang="ko-KR" sz="1050" dirty="0">
              <a:latin typeface="+mn-ea"/>
              <a:sym typeface="Wingdings 2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+mn-ea"/>
                <a:sym typeface="Wingdings 2"/>
              </a:rPr>
              <a:t>2022</a:t>
            </a:r>
            <a:r>
              <a:rPr lang="ko-KR" altLang="en-US" sz="1050" dirty="0">
                <a:latin typeface="+mn-ea"/>
                <a:sym typeface="Wingdings 2"/>
              </a:rPr>
              <a:t>년 </a:t>
            </a:r>
            <a:r>
              <a:rPr lang="en-US" altLang="ko-KR" sz="1050" dirty="0">
                <a:latin typeface="+mn-ea"/>
                <a:sym typeface="Wingdings 2"/>
              </a:rPr>
              <a:t>12</a:t>
            </a:r>
            <a:r>
              <a:rPr lang="ko-KR" altLang="en-US" sz="1050" dirty="0">
                <a:latin typeface="+mn-ea"/>
                <a:sym typeface="Wingdings 2"/>
              </a:rPr>
              <a:t>월 </a:t>
            </a:r>
            <a:r>
              <a:rPr lang="en-US" altLang="ko-KR" sz="1050" dirty="0">
                <a:latin typeface="+mn-ea"/>
                <a:sym typeface="Wingdings 2"/>
              </a:rPr>
              <a:t>: </a:t>
            </a:r>
            <a:r>
              <a:rPr lang="ko-KR" altLang="en-US" sz="1050" dirty="0">
                <a:latin typeface="+mn-ea"/>
                <a:sym typeface="Wingdings 2"/>
              </a:rPr>
              <a:t>보급형 </a:t>
            </a:r>
            <a:r>
              <a:rPr lang="en-US" altLang="ko-KR" sz="1050" dirty="0">
                <a:latin typeface="+mn-ea"/>
                <a:sym typeface="Wingdings 2"/>
              </a:rPr>
              <a:t>DSM </a:t>
            </a:r>
            <a:r>
              <a:rPr lang="ko-KR" altLang="en-US" sz="1050" dirty="0">
                <a:latin typeface="+mn-ea"/>
                <a:sym typeface="Wingdings 2"/>
              </a:rPr>
              <a:t>단말기 개발 및 납품</a:t>
            </a:r>
            <a:endParaRPr lang="en-US" altLang="ko-KR" sz="1050" dirty="0">
              <a:latin typeface="+mn-ea"/>
              <a:sym typeface="Wingdings 2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+mn-ea"/>
                <a:sym typeface="Wingdings 2"/>
              </a:rPr>
              <a:t>2023</a:t>
            </a:r>
            <a:r>
              <a:rPr lang="ko-KR" altLang="en-US" sz="1050" dirty="0">
                <a:latin typeface="+mn-ea"/>
                <a:sym typeface="Wingdings 2"/>
              </a:rPr>
              <a:t>년 </a:t>
            </a:r>
            <a:r>
              <a:rPr lang="en-US" altLang="ko-KR" sz="1050" dirty="0">
                <a:latin typeface="+mn-ea"/>
                <a:sym typeface="Wingdings 2"/>
              </a:rPr>
              <a:t>03</a:t>
            </a:r>
            <a:r>
              <a:rPr lang="ko-KR" altLang="en-US" sz="1050" dirty="0">
                <a:latin typeface="+mn-ea"/>
                <a:sym typeface="Wingdings 2"/>
              </a:rPr>
              <a:t>월 </a:t>
            </a:r>
            <a:r>
              <a:rPr lang="en-US" altLang="ko-KR" sz="1050" dirty="0">
                <a:latin typeface="+mn-ea"/>
                <a:sym typeface="Wingdings 2"/>
              </a:rPr>
              <a:t>: </a:t>
            </a:r>
            <a:r>
              <a:rPr lang="ko-KR" altLang="en-US" sz="1050" dirty="0">
                <a:latin typeface="+mn-ea"/>
                <a:sym typeface="Wingdings 2"/>
              </a:rPr>
              <a:t>보급형 </a:t>
            </a:r>
            <a:r>
              <a:rPr lang="en-US" altLang="ko-KR" sz="1050" dirty="0">
                <a:latin typeface="+mn-ea"/>
                <a:sym typeface="Wingdings 2"/>
              </a:rPr>
              <a:t>E-Call </a:t>
            </a:r>
            <a:r>
              <a:rPr lang="ko-KR" altLang="en-US" sz="1050" dirty="0">
                <a:latin typeface="+mn-ea"/>
                <a:sym typeface="Wingdings 2"/>
              </a:rPr>
              <a:t>단말기 시제품 양산 </a:t>
            </a:r>
            <a:r>
              <a:rPr lang="ko-KR" altLang="en-US" sz="1050" dirty="0" err="1">
                <a:latin typeface="+mn-ea"/>
                <a:sym typeface="Wingdings 2"/>
              </a:rPr>
              <a:t>준비중</a:t>
            </a:r>
            <a:r>
              <a:rPr lang="ko-KR" altLang="en-US" sz="1050" dirty="0">
                <a:latin typeface="+mn-ea"/>
                <a:sym typeface="Wingdings 2"/>
              </a:rPr>
              <a:t>  </a:t>
            </a:r>
            <a:endParaRPr lang="en-US" altLang="ko-KR" sz="1050" dirty="0">
              <a:latin typeface="+mn-ea"/>
              <a:sym typeface="Wingdings 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5013176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B0F0"/>
                </a:solidFill>
              </a:rPr>
              <a:t>|</a:t>
            </a:r>
            <a:r>
              <a:rPr lang="en-US" altLang="ko-KR" sz="1600" b="1"/>
              <a:t> </a:t>
            </a:r>
            <a:r>
              <a:rPr lang="ko-KR" altLang="en-US" sz="1600" b="1"/>
              <a:t>제품특징</a:t>
            </a:r>
          </a:p>
        </p:txBody>
      </p:sp>
      <p:pic>
        <p:nvPicPr>
          <p:cNvPr id="36" name="Picture 4" descr="C:\Users\Administrator\Desktop\작업\이미지 및 아이콘\dddddd3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98" y="5370780"/>
            <a:ext cx="504056" cy="54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255493" y="5445224"/>
            <a:ext cx="143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장착 의무화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79099" y="5733255"/>
            <a:ext cx="1303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 해외 </a:t>
            </a:r>
            <a:r>
              <a:rPr lang="en-US" altLang="ko-KR" sz="800" dirty="0">
                <a:latin typeface="+mn-ea"/>
              </a:rPr>
              <a:t>E-Call 2G/3G </a:t>
            </a:r>
            <a:r>
              <a:rPr lang="ko-KR" altLang="en-US" sz="800" dirty="0">
                <a:latin typeface="+mn-ea"/>
              </a:rPr>
              <a:t>기반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LTE </a:t>
            </a:r>
            <a:r>
              <a:rPr lang="ko-KR" altLang="en-US" sz="800" dirty="0">
                <a:latin typeface="+mn-ea"/>
              </a:rPr>
              <a:t>기반 실증 완료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국내 통신 표준 지원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53536" y="5733255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기존 단말기 대비 </a:t>
            </a:r>
            <a:r>
              <a:rPr lang="en-US" altLang="ko-KR" sz="800" dirty="0">
                <a:latin typeface="+mn-ea"/>
              </a:rPr>
              <a:t>50% </a:t>
            </a:r>
            <a:r>
              <a:rPr lang="ko-KR" altLang="en-US" sz="800" dirty="0">
                <a:latin typeface="+mn-ea"/>
              </a:rPr>
              <a:t>가격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36296" y="5733255"/>
            <a:ext cx="132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유럽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러시아 이미 법제화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2022</a:t>
            </a:r>
            <a:r>
              <a:rPr lang="ko-KR" altLang="en-US" sz="800" dirty="0">
                <a:latin typeface="+mn-ea"/>
              </a:rPr>
              <a:t>년 </a:t>
            </a:r>
            <a:r>
              <a:rPr lang="en-US" altLang="ko-KR" sz="800" dirty="0">
                <a:latin typeface="+mn-ea"/>
              </a:rPr>
              <a:t>7</a:t>
            </a:r>
            <a:r>
              <a:rPr lang="ko-KR" altLang="en-US" sz="800" dirty="0">
                <a:latin typeface="+mn-ea"/>
              </a:rPr>
              <a:t>월 법안 발의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539351"/>
            <a:ext cx="3600399" cy="1673625"/>
          </a:xfrm>
          <a:prstGeom prst="rect">
            <a:avLst/>
          </a:prstGeom>
        </p:spPr>
      </p:pic>
      <p:pic>
        <p:nvPicPr>
          <p:cNvPr id="24" name="_x144435080" descr="EMB00000230100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077072"/>
            <a:ext cx="1171334" cy="58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_x227506144" descr="EMB00000230100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457" y="3590667"/>
            <a:ext cx="1295799" cy="63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12"/>
          <p:cNvGrpSpPr/>
          <p:nvPr/>
        </p:nvGrpSpPr>
        <p:grpSpPr>
          <a:xfrm>
            <a:off x="2411760" y="5481976"/>
            <a:ext cx="366333" cy="380102"/>
            <a:chOff x="2776538" y="117475"/>
            <a:chExt cx="973138" cy="91598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9" name="Freeform 71"/>
            <p:cNvSpPr>
              <a:spLocks/>
            </p:cNvSpPr>
            <p:nvPr/>
          </p:nvSpPr>
          <p:spPr bwMode="auto">
            <a:xfrm>
              <a:off x="3071813" y="117475"/>
              <a:ext cx="153988" cy="103188"/>
            </a:xfrm>
            <a:custGeom>
              <a:avLst/>
              <a:gdLst>
                <a:gd name="T0" fmla="*/ 387 w 387"/>
                <a:gd name="T1" fmla="*/ 263 h 263"/>
                <a:gd name="T2" fmla="*/ 387 w 387"/>
                <a:gd name="T3" fmla="*/ 0 h 263"/>
                <a:gd name="T4" fmla="*/ 0 w 387"/>
                <a:gd name="T5" fmla="*/ 0 h 263"/>
                <a:gd name="T6" fmla="*/ 0 w 387"/>
                <a:gd name="T7" fmla="*/ 263 h 263"/>
                <a:gd name="T8" fmla="*/ 0 w 387"/>
                <a:gd name="T9" fmla="*/ 263 h 263"/>
                <a:gd name="T10" fmla="*/ 21 w 387"/>
                <a:gd name="T11" fmla="*/ 253 h 263"/>
                <a:gd name="T12" fmla="*/ 43 w 387"/>
                <a:gd name="T13" fmla="*/ 242 h 263"/>
                <a:gd name="T14" fmla="*/ 68 w 387"/>
                <a:gd name="T15" fmla="*/ 232 h 263"/>
                <a:gd name="T16" fmla="*/ 92 w 387"/>
                <a:gd name="T17" fmla="*/ 225 h 263"/>
                <a:gd name="T18" fmla="*/ 116 w 387"/>
                <a:gd name="T19" fmla="*/ 219 h 263"/>
                <a:gd name="T20" fmla="*/ 141 w 387"/>
                <a:gd name="T21" fmla="*/ 214 h 263"/>
                <a:gd name="T22" fmla="*/ 167 w 387"/>
                <a:gd name="T23" fmla="*/ 211 h 263"/>
                <a:gd name="T24" fmla="*/ 194 w 387"/>
                <a:gd name="T25" fmla="*/ 210 h 263"/>
                <a:gd name="T26" fmla="*/ 194 w 387"/>
                <a:gd name="T27" fmla="*/ 210 h 263"/>
                <a:gd name="T28" fmla="*/ 220 w 387"/>
                <a:gd name="T29" fmla="*/ 211 h 263"/>
                <a:gd name="T30" fmla="*/ 246 w 387"/>
                <a:gd name="T31" fmla="*/ 214 h 263"/>
                <a:gd name="T32" fmla="*/ 271 w 387"/>
                <a:gd name="T33" fmla="*/ 219 h 263"/>
                <a:gd name="T34" fmla="*/ 295 w 387"/>
                <a:gd name="T35" fmla="*/ 225 h 263"/>
                <a:gd name="T36" fmla="*/ 320 w 387"/>
                <a:gd name="T37" fmla="*/ 232 h 263"/>
                <a:gd name="T38" fmla="*/ 343 w 387"/>
                <a:gd name="T39" fmla="*/ 242 h 263"/>
                <a:gd name="T40" fmla="*/ 366 w 387"/>
                <a:gd name="T41" fmla="*/ 253 h 263"/>
                <a:gd name="T42" fmla="*/ 387 w 387"/>
                <a:gd name="T43" fmla="*/ 263 h 263"/>
                <a:gd name="T44" fmla="*/ 387 w 387"/>
                <a:gd name="T45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7" h="263">
                  <a:moveTo>
                    <a:pt x="387" y="263"/>
                  </a:moveTo>
                  <a:lnTo>
                    <a:pt x="387" y="0"/>
                  </a:lnTo>
                  <a:lnTo>
                    <a:pt x="0" y="0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1" y="253"/>
                  </a:lnTo>
                  <a:lnTo>
                    <a:pt x="43" y="242"/>
                  </a:lnTo>
                  <a:lnTo>
                    <a:pt x="68" y="232"/>
                  </a:lnTo>
                  <a:lnTo>
                    <a:pt x="92" y="225"/>
                  </a:lnTo>
                  <a:lnTo>
                    <a:pt x="116" y="219"/>
                  </a:lnTo>
                  <a:lnTo>
                    <a:pt x="141" y="214"/>
                  </a:lnTo>
                  <a:lnTo>
                    <a:pt x="167" y="211"/>
                  </a:lnTo>
                  <a:lnTo>
                    <a:pt x="194" y="210"/>
                  </a:lnTo>
                  <a:lnTo>
                    <a:pt x="194" y="210"/>
                  </a:lnTo>
                  <a:lnTo>
                    <a:pt x="220" y="211"/>
                  </a:lnTo>
                  <a:lnTo>
                    <a:pt x="246" y="214"/>
                  </a:lnTo>
                  <a:lnTo>
                    <a:pt x="271" y="219"/>
                  </a:lnTo>
                  <a:lnTo>
                    <a:pt x="295" y="225"/>
                  </a:lnTo>
                  <a:lnTo>
                    <a:pt x="320" y="232"/>
                  </a:lnTo>
                  <a:lnTo>
                    <a:pt x="343" y="242"/>
                  </a:lnTo>
                  <a:lnTo>
                    <a:pt x="366" y="253"/>
                  </a:lnTo>
                  <a:lnTo>
                    <a:pt x="387" y="263"/>
                  </a:lnTo>
                  <a:lnTo>
                    <a:pt x="387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Freeform 72"/>
            <p:cNvSpPr>
              <a:spLocks/>
            </p:cNvSpPr>
            <p:nvPr/>
          </p:nvSpPr>
          <p:spPr bwMode="auto">
            <a:xfrm>
              <a:off x="3071813" y="482600"/>
              <a:ext cx="153988" cy="198438"/>
            </a:xfrm>
            <a:custGeom>
              <a:avLst/>
              <a:gdLst>
                <a:gd name="T0" fmla="*/ 0 w 387"/>
                <a:gd name="T1" fmla="*/ 0 h 500"/>
                <a:gd name="T2" fmla="*/ 0 w 387"/>
                <a:gd name="T3" fmla="*/ 216 h 500"/>
                <a:gd name="T4" fmla="*/ 0 w 387"/>
                <a:gd name="T5" fmla="*/ 500 h 500"/>
                <a:gd name="T6" fmla="*/ 194 w 387"/>
                <a:gd name="T7" fmla="*/ 358 h 500"/>
                <a:gd name="T8" fmla="*/ 387 w 387"/>
                <a:gd name="T9" fmla="*/ 500 h 500"/>
                <a:gd name="T10" fmla="*/ 387 w 387"/>
                <a:gd name="T11" fmla="*/ 216 h 500"/>
                <a:gd name="T12" fmla="*/ 387 w 387"/>
                <a:gd name="T13" fmla="*/ 0 h 500"/>
                <a:gd name="T14" fmla="*/ 387 w 387"/>
                <a:gd name="T15" fmla="*/ 0 h 500"/>
                <a:gd name="T16" fmla="*/ 366 w 387"/>
                <a:gd name="T17" fmla="*/ 13 h 500"/>
                <a:gd name="T18" fmla="*/ 343 w 387"/>
                <a:gd name="T19" fmla="*/ 23 h 500"/>
                <a:gd name="T20" fmla="*/ 320 w 387"/>
                <a:gd name="T21" fmla="*/ 32 h 500"/>
                <a:gd name="T22" fmla="*/ 295 w 387"/>
                <a:gd name="T23" fmla="*/ 39 h 500"/>
                <a:gd name="T24" fmla="*/ 271 w 387"/>
                <a:gd name="T25" fmla="*/ 45 h 500"/>
                <a:gd name="T26" fmla="*/ 246 w 387"/>
                <a:gd name="T27" fmla="*/ 50 h 500"/>
                <a:gd name="T28" fmla="*/ 220 w 387"/>
                <a:gd name="T29" fmla="*/ 53 h 500"/>
                <a:gd name="T30" fmla="*/ 194 w 387"/>
                <a:gd name="T31" fmla="*/ 54 h 500"/>
                <a:gd name="T32" fmla="*/ 194 w 387"/>
                <a:gd name="T33" fmla="*/ 54 h 500"/>
                <a:gd name="T34" fmla="*/ 167 w 387"/>
                <a:gd name="T35" fmla="*/ 53 h 500"/>
                <a:gd name="T36" fmla="*/ 141 w 387"/>
                <a:gd name="T37" fmla="*/ 50 h 500"/>
                <a:gd name="T38" fmla="*/ 116 w 387"/>
                <a:gd name="T39" fmla="*/ 45 h 500"/>
                <a:gd name="T40" fmla="*/ 92 w 387"/>
                <a:gd name="T41" fmla="*/ 39 h 500"/>
                <a:gd name="T42" fmla="*/ 68 w 387"/>
                <a:gd name="T43" fmla="*/ 32 h 500"/>
                <a:gd name="T44" fmla="*/ 43 w 387"/>
                <a:gd name="T45" fmla="*/ 23 h 500"/>
                <a:gd name="T46" fmla="*/ 21 w 387"/>
                <a:gd name="T47" fmla="*/ 13 h 500"/>
                <a:gd name="T48" fmla="*/ 0 w 387"/>
                <a:gd name="T49" fmla="*/ 0 h 500"/>
                <a:gd name="T50" fmla="*/ 0 w 387"/>
                <a:gd name="T5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7" h="500">
                  <a:moveTo>
                    <a:pt x="0" y="0"/>
                  </a:moveTo>
                  <a:lnTo>
                    <a:pt x="0" y="216"/>
                  </a:lnTo>
                  <a:lnTo>
                    <a:pt x="0" y="500"/>
                  </a:lnTo>
                  <a:lnTo>
                    <a:pt x="194" y="358"/>
                  </a:lnTo>
                  <a:lnTo>
                    <a:pt x="387" y="500"/>
                  </a:lnTo>
                  <a:lnTo>
                    <a:pt x="387" y="216"/>
                  </a:lnTo>
                  <a:lnTo>
                    <a:pt x="387" y="0"/>
                  </a:lnTo>
                  <a:lnTo>
                    <a:pt x="387" y="0"/>
                  </a:lnTo>
                  <a:lnTo>
                    <a:pt x="366" y="13"/>
                  </a:lnTo>
                  <a:lnTo>
                    <a:pt x="343" y="23"/>
                  </a:lnTo>
                  <a:lnTo>
                    <a:pt x="320" y="32"/>
                  </a:lnTo>
                  <a:lnTo>
                    <a:pt x="295" y="39"/>
                  </a:lnTo>
                  <a:lnTo>
                    <a:pt x="271" y="45"/>
                  </a:lnTo>
                  <a:lnTo>
                    <a:pt x="246" y="50"/>
                  </a:lnTo>
                  <a:lnTo>
                    <a:pt x="220" y="53"/>
                  </a:lnTo>
                  <a:lnTo>
                    <a:pt x="194" y="54"/>
                  </a:lnTo>
                  <a:lnTo>
                    <a:pt x="194" y="54"/>
                  </a:lnTo>
                  <a:lnTo>
                    <a:pt x="167" y="53"/>
                  </a:lnTo>
                  <a:lnTo>
                    <a:pt x="141" y="50"/>
                  </a:lnTo>
                  <a:lnTo>
                    <a:pt x="116" y="45"/>
                  </a:lnTo>
                  <a:lnTo>
                    <a:pt x="92" y="39"/>
                  </a:lnTo>
                  <a:lnTo>
                    <a:pt x="68" y="32"/>
                  </a:lnTo>
                  <a:lnTo>
                    <a:pt x="43" y="23"/>
                  </a:lnTo>
                  <a:lnTo>
                    <a:pt x="21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Freeform 73"/>
            <p:cNvSpPr>
              <a:spLocks noEditPoints="1"/>
            </p:cNvSpPr>
            <p:nvPr/>
          </p:nvSpPr>
          <p:spPr bwMode="auto">
            <a:xfrm>
              <a:off x="3035300" y="238125"/>
              <a:ext cx="227013" cy="228600"/>
            </a:xfrm>
            <a:custGeom>
              <a:avLst/>
              <a:gdLst>
                <a:gd name="T0" fmla="*/ 303 w 576"/>
                <a:gd name="T1" fmla="*/ 575 h 575"/>
                <a:gd name="T2" fmla="*/ 347 w 576"/>
                <a:gd name="T3" fmla="*/ 569 h 575"/>
                <a:gd name="T4" fmla="*/ 425 w 576"/>
                <a:gd name="T5" fmla="*/ 540 h 575"/>
                <a:gd name="T6" fmla="*/ 492 w 576"/>
                <a:gd name="T7" fmla="*/ 492 h 575"/>
                <a:gd name="T8" fmla="*/ 542 w 576"/>
                <a:gd name="T9" fmla="*/ 425 h 575"/>
                <a:gd name="T10" fmla="*/ 570 w 576"/>
                <a:gd name="T11" fmla="*/ 346 h 575"/>
                <a:gd name="T12" fmla="*/ 576 w 576"/>
                <a:gd name="T13" fmla="*/ 303 h 575"/>
                <a:gd name="T14" fmla="*/ 576 w 576"/>
                <a:gd name="T15" fmla="*/ 272 h 575"/>
                <a:gd name="T16" fmla="*/ 570 w 576"/>
                <a:gd name="T17" fmla="*/ 230 h 575"/>
                <a:gd name="T18" fmla="*/ 542 w 576"/>
                <a:gd name="T19" fmla="*/ 151 h 575"/>
                <a:gd name="T20" fmla="*/ 492 w 576"/>
                <a:gd name="T21" fmla="*/ 84 h 575"/>
                <a:gd name="T22" fmla="*/ 425 w 576"/>
                <a:gd name="T23" fmla="*/ 35 h 575"/>
                <a:gd name="T24" fmla="*/ 347 w 576"/>
                <a:gd name="T25" fmla="*/ 6 h 575"/>
                <a:gd name="T26" fmla="*/ 303 w 576"/>
                <a:gd name="T27" fmla="*/ 1 h 575"/>
                <a:gd name="T28" fmla="*/ 274 w 576"/>
                <a:gd name="T29" fmla="*/ 1 h 575"/>
                <a:gd name="T30" fmla="*/ 230 w 576"/>
                <a:gd name="T31" fmla="*/ 6 h 575"/>
                <a:gd name="T32" fmla="*/ 152 w 576"/>
                <a:gd name="T33" fmla="*/ 35 h 575"/>
                <a:gd name="T34" fmla="*/ 85 w 576"/>
                <a:gd name="T35" fmla="*/ 84 h 575"/>
                <a:gd name="T36" fmla="*/ 35 w 576"/>
                <a:gd name="T37" fmla="*/ 151 h 575"/>
                <a:gd name="T38" fmla="*/ 6 w 576"/>
                <a:gd name="T39" fmla="*/ 230 h 575"/>
                <a:gd name="T40" fmla="*/ 1 w 576"/>
                <a:gd name="T41" fmla="*/ 272 h 575"/>
                <a:gd name="T42" fmla="*/ 1 w 576"/>
                <a:gd name="T43" fmla="*/ 303 h 575"/>
                <a:gd name="T44" fmla="*/ 6 w 576"/>
                <a:gd name="T45" fmla="*/ 346 h 575"/>
                <a:gd name="T46" fmla="*/ 35 w 576"/>
                <a:gd name="T47" fmla="*/ 425 h 575"/>
                <a:gd name="T48" fmla="*/ 85 w 576"/>
                <a:gd name="T49" fmla="*/ 492 h 575"/>
                <a:gd name="T50" fmla="*/ 152 w 576"/>
                <a:gd name="T51" fmla="*/ 540 h 575"/>
                <a:gd name="T52" fmla="*/ 230 w 576"/>
                <a:gd name="T53" fmla="*/ 569 h 575"/>
                <a:gd name="T54" fmla="*/ 274 w 576"/>
                <a:gd name="T55" fmla="*/ 575 h 575"/>
                <a:gd name="T56" fmla="*/ 289 w 576"/>
                <a:gd name="T57" fmla="*/ 137 h 575"/>
                <a:gd name="T58" fmla="*/ 319 w 576"/>
                <a:gd name="T59" fmla="*/ 139 h 575"/>
                <a:gd name="T60" fmla="*/ 360 w 576"/>
                <a:gd name="T61" fmla="*/ 155 h 575"/>
                <a:gd name="T62" fmla="*/ 395 w 576"/>
                <a:gd name="T63" fmla="*/ 180 h 575"/>
                <a:gd name="T64" fmla="*/ 422 w 576"/>
                <a:gd name="T65" fmla="*/ 215 h 575"/>
                <a:gd name="T66" fmla="*/ 436 w 576"/>
                <a:gd name="T67" fmla="*/ 258 h 575"/>
                <a:gd name="T68" fmla="*/ 440 w 576"/>
                <a:gd name="T69" fmla="*/ 288 h 575"/>
                <a:gd name="T70" fmla="*/ 433 w 576"/>
                <a:gd name="T71" fmla="*/ 333 h 575"/>
                <a:gd name="T72" fmla="*/ 413 w 576"/>
                <a:gd name="T73" fmla="*/ 372 h 575"/>
                <a:gd name="T74" fmla="*/ 384 w 576"/>
                <a:gd name="T75" fmla="*/ 404 h 575"/>
                <a:gd name="T76" fmla="*/ 348 w 576"/>
                <a:gd name="T77" fmla="*/ 427 h 575"/>
                <a:gd name="T78" fmla="*/ 304 w 576"/>
                <a:gd name="T79" fmla="*/ 438 h 575"/>
                <a:gd name="T80" fmla="*/ 273 w 576"/>
                <a:gd name="T81" fmla="*/ 438 h 575"/>
                <a:gd name="T82" fmla="*/ 229 w 576"/>
                <a:gd name="T83" fmla="*/ 427 h 575"/>
                <a:gd name="T84" fmla="*/ 193 w 576"/>
                <a:gd name="T85" fmla="*/ 404 h 575"/>
                <a:gd name="T86" fmla="*/ 163 w 576"/>
                <a:gd name="T87" fmla="*/ 372 h 575"/>
                <a:gd name="T88" fmla="*/ 144 w 576"/>
                <a:gd name="T89" fmla="*/ 333 h 575"/>
                <a:gd name="T90" fmla="*/ 137 w 576"/>
                <a:gd name="T91" fmla="*/ 288 h 575"/>
                <a:gd name="T92" fmla="*/ 141 w 576"/>
                <a:gd name="T93" fmla="*/ 258 h 575"/>
                <a:gd name="T94" fmla="*/ 155 w 576"/>
                <a:gd name="T95" fmla="*/ 215 h 575"/>
                <a:gd name="T96" fmla="*/ 182 w 576"/>
                <a:gd name="T97" fmla="*/ 180 h 575"/>
                <a:gd name="T98" fmla="*/ 216 w 576"/>
                <a:gd name="T99" fmla="*/ 155 h 575"/>
                <a:gd name="T100" fmla="*/ 258 w 576"/>
                <a:gd name="T101" fmla="*/ 139 h 575"/>
                <a:gd name="T102" fmla="*/ 289 w 576"/>
                <a:gd name="T103" fmla="*/ 137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" h="575">
                  <a:moveTo>
                    <a:pt x="289" y="575"/>
                  </a:moveTo>
                  <a:lnTo>
                    <a:pt x="289" y="575"/>
                  </a:lnTo>
                  <a:lnTo>
                    <a:pt x="303" y="575"/>
                  </a:lnTo>
                  <a:lnTo>
                    <a:pt x="318" y="574"/>
                  </a:lnTo>
                  <a:lnTo>
                    <a:pt x="332" y="572"/>
                  </a:lnTo>
                  <a:lnTo>
                    <a:pt x="347" y="569"/>
                  </a:lnTo>
                  <a:lnTo>
                    <a:pt x="375" y="562"/>
                  </a:lnTo>
                  <a:lnTo>
                    <a:pt x="400" y="552"/>
                  </a:lnTo>
                  <a:lnTo>
                    <a:pt x="425" y="540"/>
                  </a:lnTo>
                  <a:lnTo>
                    <a:pt x="450" y="527"/>
                  </a:lnTo>
                  <a:lnTo>
                    <a:pt x="472" y="510"/>
                  </a:lnTo>
                  <a:lnTo>
                    <a:pt x="492" y="492"/>
                  </a:lnTo>
                  <a:lnTo>
                    <a:pt x="510" y="471"/>
                  </a:lnTo>
                  <a:lnTo>
                    <a:pt x="527" y="448"/>
                  </a:lnTo>
                  <a:lnTo>
                    <a:pt x="542" y="425"/>
                  </a:lnTo>
                  <a:lnTo>
                    <a:pt x="554" y="400"/>
                  </a:lnTo>
                  <a:lnTo>
                    <a:pt x="564" y="373"/>
                  </a:lnTo>
                  <a:lnTo>
                    <a:pt x="570" y="346"/>
                  </a:lnTo>
                  <a:lnTo>
                    <a:pt x="573" y="332"/>
                  </a:lnTo>
                  <a:lnTo>
                    <a:pt x="575" y="317"/>
                  </a:lnTo>
                  <a:lnTo>
                    <a:pt x="576" y="303"/>
                  </a:lnTo>
                  <a:lnTo>
                    <a:pt x="576" y="288"/>
                  </a:lnTo>
                  <a:lnTo>
                    <a:pt x="576" y="288"/>
                  </a:lnTo>
                  <a:lnTo>
                    <a:pt x="576" y="272"/>
                  </a:lnTo>
                  <a:lnTo>
                    <a:pt x="575" y="258"/>
                  </a:lnTo>
                  <a:lnTo>
                    <a:pt x="573" y="244"/>
                  </a:lnTo>
                  <a:lnTo>
                    <a:pt x="570" y="230"/>
                  </a:lnTo>
                  <a:lnTo>
                    <a:pt x="564" y="202"/>
                  </a:lnTo>
                  <a:lnTo>
                    <a:pt x="554" y="175"/>
                  </a:lnTo>
                  <a:lnTo>
                    <a:pt x="542" y="151"/>
                  </a:lnTo>
                  <a:lnTo>
                    <a:pt x="527" y="127"/>
                  </a:lnTo>
                  <a:lnTo>
                    <a:pt x="510" y="105"/>
                  </a:lnTo>
                  <a:lnTo>
                    <a:pt x="492" y="84"/>
                  </a:lnTo>
                  <a:lnTo>
                    <a:pt x="472" y="65"/>
                  </a:lnTo>
                  <a:lnTo>
                    <a:pt x="450" y="49"/>
                  </a:lnTo>
                  <a:lnTo>
                    <a:pt x="425" y="35"/>
                  </a:lnTo>
                  <a:lnTo>
                    <a:pt x="400" y="23"/>
                  </a:lnTo>
                  <a:lnTo>
                    <a:pt x="375" y="13"/>
                  </a:lnTo>
                  <a:lnTo>
                    <a:pt x="347" y="6"/>
                  </a:lnTo>
                  <a:lnTo>
                    <a:pt x="332" y="3"/>
                  </a:lnTo>
                  <a:lnTo>
                    <a:pt x="318" y="1"/>
                  </a:lnTo>
                  <a:lnTo>
                    <a:pt x="303" y="1"/>
                  </a:lnTo>
                  <a:lnTo>
                    <a:pt x="289" y="0"/>
                  </a:lnTo>
                  <a:lnTo>
                    <a:pt x="289" y="0"/>
                  </a:lnTo>
                  <a:lnTo>
                    <a:pt x="274" y="1"/>
                  </a:lnTo>
                  <a:lnTo>
                    <a:pt x="259" y="1"/>
                  </a:lnTo>
                  <a:lnTo>
                    <a:pt x="245" y="3"/>
                  </a:lnTo>
                  <a:lnTo>
                    <a:pt x="230" y="6"/>
                  </a:lnTo>
                  <a:lnTo>
                    <a:pt x="203" y="13"/>
                  </a:lnTo>
                  <a:lnTo>
                    <a:pt x="177" y="23"/>
                  </a:lnTo>
                  <a:lnTo>
                    <a:pt x="152" y="35"/>
                  </a:lnTo>
                  <a:lnTo>
                    <a:pt x="127" y="49"/>
                  </a:lnTo>
                  <a:lnTo>
                    <a:pt x="106" y="65"/>
                  </a:lnTo>
                  <a:lnTo>
                    <a:pt x="85" y="84"/>
                  </a:lnTo>
                  <a:lnTo>
                    <a:pt x="67" y="105"/>
                  </a:lnTo>
                  <a:lnTo>
                    <a:pt x="50" y="127"/>
                  </a:lnTo>
                  <a:lnTo>
                    <a:pt x="35" y="151"/>
                  </a:lnTo>
                  <a:lnTo>
                    <a:pt x="23" y="175"/>
                  </a:lnTo>
                  <a:lnTo>
                    <a:pt x="14" y="202"/>
                  </a:lnTo>
                  <a:lnTo>
                    <a:pt x="6" y="230"/>
                  </a:lnTo>
                  <a:lnTo>
                    <a:pt x="4" y="244"/>
                  </a:lnTo>
                  <a:lnTo>
                    <a:pt x="3" y="258"/>
                  </a:lnTo>
                  <a:lnTo>
                    <a:pt x="1" y="27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1" y="303"/>
                  </a:lnTo>
                  <a:lnTo>
                    <a:pt x="3" y="317"/>
                  </a:lnTo>
                  <a:lnTo>
                    <a:pt x="4" y="332"/>
                  </a:lnTo>
                  <a:lnTo>
                    <a:pt x="6" y="346"/>
                  </a:lnTo>
                  <a:lnTo>
                    <a:pt x="14" y="373"/>
                  </a:lnTo>
                  <a:lnTo>
                    <a:pt x="23" y="400"/>
                  </a:lnTo>
                  <a:lnTo>
                    <a:pt x="35" y="425"/>
                  </a:lnTo>
                  <a:lnTo>
                    <a:pt x="50" y="448"/>
                  </a:lnTo>
                  <a:lnTo>
                    <a:pt x="67" y="471"/>
                  </a:lnTo>
                  <a:lnTo>
                    <a:pt x="85" y="492"/>
                  </a:lnTo>
                  <a:lnTo>
                    <a:pt x="106" y="510"/>
                  </a:lnTo>
                  <a:lnTo>
                    <a:pt x="127" y="527"/>
                  </a:lnTo>
                  <a:lnTo>
                    <a:pt x="152" y="540"/>
                  </a:lnTo>
                  <a:lnTo>
                    <a:pt x="177" y="552"/>
                  </a:lnTo>
                  <a:lnTo>
                    <a:pt x="203" y="562"/>
                  </a:lnTo>
                  <a:lnTo>
                    <a:pt x="230" y="569"/>
                  </a:lnTo>
                  <a:lnTo>
                    <a:pt x="245" y="572"/>
                  </a:lnTo>
                  <a:lnTo>
                    <a:pt x="259" y="574"/>
                  </a:lnTo>
                  <a:lnTo>
                    <a:pt x="274" y="575"/>
                  </a:lnTo>
                  <a:lnTo>
                    <a:pt x="289" y="575"/>
                  </a:lnTo>
                  <a:lnTo>
                    <a:pt x="289" y="575"/>
                  </a:lnTo>
                  <a:close/>
                  <a:moveTo>
                    <a:pt x="289" y="137"/>
                  </a:moveTo>
                  <a:lnTo>
                    <a:pt x="289" y="137"/>
                  </a:lnTo>
                  <a:lnTo>
                    <a:pt x="304" y="137"/>
                  </a:lnTo>
                  <a:lnTo>
                    <a:pt x="319" y="139"/>
                  </a:lnTo>
                  <a:lnTo>
                    <a:pt x="333" y="143"/>
                  </a:lnTo>
                  <a:lnTo>
                    <a:pt x="348" y="149"/>
                  </a:lnTo>
                  <a:lnTo>
                    <a:pt x="360" y="155"/>
                  </a:lnTo>
                  <a:lnTo>
                    <a:pt x="373" y="162"/>
                  </a:lnTo>
                  <a:lnTo>
                    <a:pt x="384" y="170"/>
                  </a:lnTo>
                  <a:lnTo>
                    <a:pt x="395" y="180"/>
                  </a:lnTo>
                  <a:lnTo>
                    <a:pt x="405" y="191"/>
                  </a:lnTo>
                  <a:lnTo>
                    <a:pt x="413" y="203"/>
                  </a:lnTo>
                  <a:lnTo>
                    <a:pt x="422" y="215"/>
                  </a:lnTo>
                  <a:lnTo>
                    <a:pt x="428" y="229"/>
                  </a:lnTo>
                  <a:lnTo>
                    <a:pt x="433" y="243"/>
                  </a:lnTo>
                  <a:lnTo>
                    <a:pt x="436" y="258"/>
                  </a:lnTo>
                  <a:lnTo>
                    <a:pt x="439" y="272"/>
                  </a:lnTo>
                  <a:lnTo>
                    <a:pt x="440" y="288"/>
                  </a:lnTo>
                  <a:lnTo>
                    <a:pt x="440" y="288"/>
                  </a:lnTo>
                  <a:lnTo>
                    <a:pt x="439" y="303"/>
                  </a:lnTo>
                  <a:lnTo>
                    <a:pt x="436" y="318"/>
                  </a:lnTo>
                  <a:lnTo>
                    <a:pt x="433" y="333"/>
                  </a:lnTo>
                  <a:lnTo>
                    <a:pt x="428" y="346"/>
                  </a:lnTo>
                  <a:lnTo>
                    <a:pt x="422" y="360"/>
                  </a:lnTo>
                  <a:lnTo>
                    <a:pt x="413" y="372"/>
                  </a:lnTo>
                  <a:lnTo>
                    <a:pt x="405" y="384"/>
                  </a:lnTo>
                  <a:lnTo>
                    <a:pt x="395" y="395"/>
                  </a:lnTo>
                  <a:lnTo>
                    <a:pt x="384" y="404"/>
                  </a:lnTo>
                  <a:lnTo>
                    <a:pt x="373" y="413"/>
                  </a:lnTo>
                  <a:lnTo>
                    <a:pt x="360" y="420"/>
                  </a:lnTo>
                  <a:lnTo>
                    <a:pt x="348" y="427"/>
                  </a:lnTo>
                  <a:lnTo>
                    <a:pt x="333" y="432"/>
                  </a:lnTo>
                  <a:lnTo>
                    <a:pt x="319" y="436"/>
                  </a:lnTo>
                  <a:lnTo>
                    <a:pt x="304" y="438"/>
                  </a:lnTo>
                  <a:lnTo>
                    <a:pt x="289" y="438"/>
                  </a:lnTo>
                  <a:lnTo>
                    <a:pt x="289" y="438"/>
                  </a:lnTo>
                  <a:lnTo>
                    <a:pt x="273" y="438"/>
                  </a:lnTo>
                  <a:lnTo>
                    <a:pt x="258" y="436"/>
                  </a:lnTo>
                  <a:lnTo>
                    <a:pt x="244" y="432"/>
                  </a:lnTo>
                  <a:lnTo>
                    <a:pt x="229" y="427"/>
                  </a:lnTo>
                  <a:lnTo>
                    <a:pt x="216" y="420"/>
                  </a:lnTo>
                  <a:lnTo>
                    <a:pt x="204" y="413"/>
                  </a:lnTo>
                  <a:lnTo>
                    <a:pt x="193" y="404"/>
                  </a:lnTo>
                  <a:lnTo>
                    <a:pt x="182" y="395"/>
                  </a:lnTo>
                  <a:lnTo>
                    <a:pt x="172" y="384"/>
                  </a:lnTo>
                  <a:lnTo>
                    <a:pt x="163" y="372"/>
                  </a:lnTo>
                  <a:lnTo>
                    <a:pt x="155" y="360"/>
                  </a:lnTo>
                  <a:lnTo>
                    <a:pt x="149" y="346"/>
                  </a:lnTo>
                  <a:lnTo>
                    <a:pt x="144" y="333"/>
                  </a:lnTo>
                  <a:lnTo>
                    <a:pt x="141" y="318"/>
                  </a:lnTo>
                  <a:lnTo>
                    <a:pt x="138" y="303"/>
                  </a:lnTo>
                  <a:lnTo>
                    <a:pt x="137" y="288"/>
                  </a:lnTo>
                  <a:lnTo>
                    <a:pt x="137" y="288"/>
                  </a:lnTo>
                  <a:lnTo>
                    <a:pt x="138" y="272"/>
                  </a:lnTo>
                  <a:lnTo>
                    <a:pt x="141" y="258"/>
                  </a:lnTo>
                  <a:lnTo>
                    <a:pt x="144" y="243"/>
                  </a:lnTo>
                  <a:lnTo>
                    <a:pt x="149" y="229"/>
                  </a:lnTo>
                  <a:lnTo>
                    <a:pt x="155" y="215"/>
                  </a:lnTo>
                  <a:lnTo>
                    <a:pt x="163" y="203"/>
                  </a:lnTo>
                  <a:lnTo>
                    <a:pt x="172" y="191"/>
                  </a:lnTo>
                  <a:lnTo>
                    <a:pt x="182" y="180"/>
                  </a:lnTo>
                  <a:lnTo>
                    <a:pt x="193" y="170"/>
                  </a:lnTo>
                  <a:lnTo>
                    <a:pt x="204" y="162"/>
                  </a:lnTo>
                  <a:lnTo>
                    <a:pt x="216" y="155"/>
                  </a:lnTo>
                  <a:lnTo>
                    <a:pt x="229" y="149"/>
                  </a:lnTo>
                  <a:lnTo>
                    <a:pt x="244" y="143"/>
                  </a:lnTo>
                  <a:lnTo>
                    <a:pt x="258" y="139"/>
                  </a:lnTo>
                  <a:lnTo>
                    <a:pt x="273" y="137"/>
                  </a:lnTo>
                  <a:lnTo>
                    <a:pt x="289" y="137"/>
                  </a:lnTo>
                  <a:lnTo>
                    <a:pt x="289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Freeform 74"/>
            <p:cNvSpPr>
              <a:spLocks noEditPoints="1"/>
            </p:cNvSpPr>
            <p:nvPr/>
          </p:nvSpPr>
          <p:spPr bwMode="auto">
            <a:xfrm>
              <a:off x="2776538" y="144463"/>
              <a:ext cx="973138" cy="889000"/>
            </a:xfrm>
            <a:custGeom>
              <a:avLst/>
              <a:gdLst>
                <a:gd name="T0" fmla="*/ 2077 w 2449"/>
                <a:gd name="T1" fmla="*/ 357 h 2242"/>
                <a:gd name="T2" fmla="*/ 2065 w 2449"/>
                <a:gd name="T3" fmla="*/ 226 h 2242"/>
                <a:gd name="T4" fmla="*/ 2033 w 2449"/>
                <a:gd name="T5" fmla="*/ 131 h 2242"/>
                <a:gd name="T6" fmla="*/ 1990 w 2449"/>
                <a:gd name="T7" fmla="*/ 68 h 2242"/>
                <a:gd name="T8" fmla="*/ 1939 w 2449"/>
                <a:gd name="T9" fmla="*/ 28 h 2242"/>
                <a:gd name="T10" fmla="*/ 1841 w 2449"/>
                <a:gd name="T11" fmla="*/ 2 h 2242"/>
                <a:gd name="T12" fmla="*/ 1826 w 2449"/>
                <a:gd name="T13" fmla="*/ 103 h 2242"/>
                <a:gd name="T14" fmla="*/ 1877 w 2449"/>
                <a:gd name="T15" fmla="*/ 113 h 2242"/>
                <a:gd name="T16" fmla="*/ 1927 w 2449"/>
                <a:gd name="T17" fmla="*/ 153 h 2242"/>
                <a:gd name="T18" fmla="*/ 1964 w 2449"/>
                <a:gd name="T19" fmla="*/ 246 h 2242"/>
                <a:gd name="T20" fmla="*/ 1974 w 2449"/>
                <a:gd name="T21" fmla="*/ 357 h 2242"/>
                <a:gd name="T22" fmla="*/ 921 w 2449"/>
                <a:gd name="T23" fmla="*/ 1931 h 2242"/>
                <a:gd name="T24" fmla="*/ 904 w 2449"/>
                <a:gd name="T25" fmla="*/ 2012 h 2242"/>
                <a:gd name="T26" fmla="*/ 844 w 2449"/>
                <a:gd name="T27" fmla="*/ 2092 h 2242"/>
                <a:gd name="T28" fmla="*/ 752 w 2449"/>
                <a:gd name="T29" fmla="*/ 2135 h 2242"/>
                <a:gd name="T30" fmla="*/ 669 w 2449"/>
                <a:gd name="T31" fmla="*/ 2135 h 2242"/>
                <a:gd name="T32" fmla="*/ 578 w 2449"/>
                <a:gd name="T33" fmla="*/ 2092 h 2242"/>
                <a:gd name="T34" fmla="*/ 517 w 2449"/>
                <a:gd name="T35" fmla="*/ 2012 h 2242"/>
                <a:gd name="T36" fmla="*/ 502 w 2449"/>
                <a:gd name="T37" fmla="*/ 872 h 2242"/>
                <a:gd name="T38" fmla="*/ 497 w 2449"/>
                <a:gd name="T39" fmla="*/ 273 h 2242"/>
                <a:gd name="T40" fmla="*/ 454 w 2449"/>
                <a:gd name="T41" fmla="*/ 125 h 2242"/>
                <a:gd name="T42" fmla="*/ 251 w 2449"/>
                <a:gd name="T43" fmla="*/ 0 h 2242"/>
                <a:gd name="T44" fmla="*/ 159 w 2449"/>
                <a:gd name="T45" fmla="*/ 18 h 2242"/>
                <a:gd name="T46" fmla="*/ 97 w 2449"/>
                <a:gd name="T47" fmla="*/ 58 h 2242"/>
                <a:gd name="T48" fmla="*/ 51 w 2449"/>
                <a:gd name="T49" fmla="*/ 117 h 2242"/>
                <a:gd name="T50" fmla="*/ 17 w 2449"/>
                <a:gd name="T51" fmla="*/ 204 h 2242"/>
                <a:gd name="T52" fmla="*/ 1 w 2449"/>
                <a:gd name="T53" fmla="*/ 326 h 2242"/>
                <a:gd name="T54" fmla="*/ 399 w 2449"/>
                <a:gd name="T55" fmla="*/ 1931 h 2242"/>
                <a:gd name="T56" fmla="*/ 405 w 2449"/>
                <a:gd name="T57" fmla="*/ 1994 h 2242"/>
                <a:gd name="T58" fmla="*/ 430 w 2449"/>
                <a:gd name="T59" fmla="*/ 2065 h 2242"/>
                <a:gd name="T60" fmla="*/ 491 w 2449"/>
                <a:gd name="T61" fmla="*/ 2151 h 2242"/>
                <a:gd name="T62" fmla="*/ 575 w 2449"/>
                <a:gd name="T63" fmla="*/ 2212 h 2242"/>
                <a:gd name="T64" fmla="*/ 648 w 2449"/>
                <a:gd name="T65" fmla="*/ 2236 h 2242"/>
                <a:gd name="T66" fmla="*/ 2136 w 2449"/>
                <a:gd name="T67" fmla="*/ 2242 h 2242"/>
                <a:gd name="T68" fmla="*/ 2199 w 2449"/>
                <a:gd name="T69" fmla="*/ 2236 h 2242"/>
                <a:gd name="T70" fmla="*/ 2272 w 2449"/>
                <a:gd name="T71" fmla="*/ 2212 h 2242"/>
                <a:gd name="T72" fmla="*/ 2357 w 2449"/>
                <a:gd name="T73" fmla="*/ 2151 h 2242"/>
                <a:gd name="T74" fmla="*/ 2417 w 2449"/>
                <a:gd name="T75" fmla="*/ 2065 h 2242"/>
                <a:gd name="T76" fmla="*/ 2442 w 2449"/>
                <a:gd name="T77" fmla="*/ 1994 h 2242"/>
                <a:gd name="T78" fmla="*/ 2449 w 2449"/>
                <a:gd name="T79" fmla="*/ 1557 h 2242"/>
                <a:gd name="T80" fmla="*/ 103 w 2449"/>
                <a:gd name="T81" fmla="*/ 335 h 2242"/>
                <a:gd name="T82" fmla="*/ 117 w 2449"/>
                <a:gd name="T83" fmla="*/ 226 h 2242"/>
                <a:gd name="T84" fmla="*/ 162 w 2449"/>
                <a:gd name="T85" fmla="*/ 138 h 2242"/>
                <a:gd name="T86" fmla="*/ 210 w 2449"/>
                <a:gd name="T87" fmla="*/ 109 h 2242"/>
                <a:gd name="T88" fmla="*/ 251 w 2449"/>
                <a:gd name="T89" fmla="*/ 103 h 2242"/>
                <a:gd name="T90" fmla="*/ 302 w 2449"/>
                <a:gd name="T91" fmla="*/ 113 h 2242"/>
                <a:gd name="T92" fmla="*/ 351 w 2449"/>
                <a:gd name="T93" fmla="*/ 153 h 2242"/>
                <a:gd name="T94" fmla="*/ 389 w 2449"/>
                <a:gd name="T95" fmla="*/ 246 h 2242"/>
                <a:gd name="T96" fmla="*/ 399 w 2449"/>
                <a:gd name="T97" fmla="*/ 357 h 2242"/>
                <a:gd name="T98" fmla="*/ 2345 w 2449"/>
                <a:gd name="T99" fmla="*/ 1953 h 2242"/>
                <a:gd name="T100" fmla="*/ 2311 w 2449"/>
                <a:gd name="T101" fmla="*/ 2047 h 2242"/>
                <a:gd name="T102" fmla="*/ 2237 w 2449"/>
                <a:gd name="T103" fmla="*/ 2115 h 2242"/>
                <a:gd name="T104" fmla="*/ 2136 w 2449"/>
                <a:gd name="T105" fmla="*/ 2140 h 2242"/>
                <a:gd name="T106" fmla="*/ 990 w 2449"/>
                <a:gd name="T107" fmla="*/ 2070 h 2242"/>
                <a:gd name="T108" fmla="*/ 1023 w 2449"/>
                <a:gd name="T109" fmla="*/ 193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49" h="2242">
                  <a:moveTo>
                    <a:pt x="2077" y="1557"/>
                  </a:moveTo>
                  <a:lnTo>
                    <a:pt x="2077" y="872"/>
                  </a:lnTo>
                  <a:lnTo>
                    <a:pt x="2077" y="550"/>
                  </a:lnTo>
                  <a:lnTo>
                    <a:pt x="2077" y="357"/>
                  </a:lnTo>
                  <a:lnTo>
                    <a:pt x="2077" y="357"/>
                  </a:lnTo>
                  <a:lnTo>
                    <a:pt x="2076" y="326"/>
                  </a:lnTo>
                  <a:lnTo>
                    <a:pt x="2074" y="300"/>
                  </a:lnTo>
                  <a:lnTo>
                    <a:pt x="2072" y="273"/>
                  </a:lnTo>
                  <a:lnTo>
                    <a:pt x="2068" y="249"/>
                  </a:lnTo>
                  <a:lnTo>
                    <a:pt x="2065" y="226"/>
                  </a:lnTo>
                  <a:lnTo>
                    <a:pt x="2060" y="204"/>
                  </a:lnTo>
                  <a:lnTo>
                    <a:pt x="2054" y="185"/>
                  </a:lnTo>
                  <a:lnTo>
                    <a:pt x="2048" y="165"/>
                  </a:lnTo>
                  <a:lnTo>
                    <a:pt x="2040" y="148"/>
                  </a:lnTo>
                  <a:lnTo>
                    <a:pt x="2033" y="131"/>
                  </a:lnTo>
                  <a:lnTo>
                    <a:pt x="2026" y="117"/>
                  </a:lnTo>
                  <a:lnTo>
                    <a:pt x="2017" y="103"/>
                  </a:lnTo>
                  <a:lnTo>
                    <a:pt x="2008" y="90"/>
                  </a:lnTo>
                  <a:lnTo>
                    <a:pt x="1999" y="78"/>
                  </a:lnTo>
                  <a:lnTo>
                    <a:pt x="1990" y="68"/>
                  </a:lnTo>
                  <a:lnTo>
                    <a:pt x="1980" y="58"/>
                  </a:lnTo>
                  <a:lnTo>
                    <a:pt x="1969" y="50"/>
                  </a:lnTo>
                  <a:lnTo>
                    <a:pt x="1959" y="42"/>
                  </a:lnTo>
                  <a:lnTo>
                    <a:pt x="1948" y="35"/>
                  </a:lnTo>
                  <a:lnTo>
                    <a:pt x="1939" y="28"/>
                  </a:lnTo>
                  <a:lnTo>
                    <a:pt x="1917" y="18"/>
                  </a:lnTo>
                  <a:lnTo>
                    <a:pt x="1896" y="11"/>
                  </a:lnTo>
                  <a:lnTo>
                    <a:pt x="1877" y="6"/>
                  </a:lnTo>
                  <a:lnTo>
                    <a:pt x="1859" y="3"/>
                  </a:lnTo>
                  <a:lnTo>
                    <a:pt x="1841" y="2"/>
                  </a:lnTo>
                  <a:lnTo>
                    <a:pt x="1826" y="0"/>
                  </a:lnTo>
                  <a:lnTo>
                    <a:pt x="1273" y="0"/>
                  </a:lnTo>
                  <a:lnTo>
                    <a:pt x="1273" y="103"/>
                  </a:lnTo>
                  <a:lnTo>
                    <a:pt x="1826" y="103"/>
                  </a:lnTo>
                  <a:lnTo>
                    <a:pt x="1826" y="103"/>
                  </a:lnTo>
                  <a:lnTo>
                    <a:pt x="1837" y="103"/>
                  </a:lnTo>
                  <a:lnTo>
                    <a:pt x="1848" y="105"/>
                  </a:lnTo>
                  <a:lnTo>
                    <a:pt x="1857" y="107"/>
                  </a:lnTo>
                  <a:lnTo>
                    <a:pt x="1867" y="109"/>
                  </a:lnTo>
                  <a:lnTo>
                    <a:pt x="1877" y="113"/>
                  </a:lnTo>
                  <a:lnTo>
                    <a:pt x="1885" y="117"/>
                  </a:lnTo>
                  <a:lnTo>
                    <a:pt x="1893" y="122"/>
                  </a:lnTo>
                  <a:lnTo>
                    <a:pt x="1901" y="126"/>
                  </a:lnTo>
                  <a:lnTo>
                    <a:pt x="1914" y="138"/>
                  </a:lnTo>
                  <a:lnTo>
                    <a:pt x="1927" y="153"/>
                  </a:lnTo>
                  <a:lnTo>
                    <a:pt x="1937" y="169"/>
                  </a:lnTo>
                  <a:lnTo>
                    <a:pt x="1946" y="187"/>
                  </a:lnTo>
                  <a:lnTo>
                    <a:pt x="1953" y="205"/>
                  </a:lnTo>
                  <a:lnTo>
                    <a:pt x="1959" y="226"/>
                  </a:lnTo>
                  <a:lnTo>
                    <a:pt x="1964" y="246"/>
                  </a:lnTo>
                  <a:lnTo>
                    <a:pt x="1968" y="268"/>
                  </a:lnTo>
                  <a:lnTo>
                    <a:pt x="1971" y="290"/>
                  </a:lnTo>
                  <a:lnTo>
                    <a:pt x="1973" y="312"/>
                  </a:lnTo>
                  <a:lnTo>
                    <a:pt x="1974" y="335"/>
                  </a:lnTo>
                  <a:lnTo>
                    <a:pt x="1974" y="357"/>
                  </a:lnTo>
                  <a:lnTo>
                    <a:pt x="1974" y="550"/>
                  </a:lnTo>
                  <a:lnTo>
                    <a:pt x="1974" y="872"/>
                  </a:lnTo>
                  <a:lnTo>
                    <a:pt x="1974" y="1557"/>
                  </a:lnTo>
                  <a:lnTo>
                    <a:pt x="921" y="1557"/>
                  </a:lnTo>
                  <a:lnTo>
                    <a:pt x="921" y="1931"/>
                  </a:lnTo>
                  <a:lnTo>
                    <a:pt x="921" y="1931"/>
                  </a:lnTo>
                  <a:lnTo>
                    <a:pt x="920" y="1953"/>
                  </a:lnTo>
                  <a:lnTo>
                    <a:pt x="916" y="1973"/>
                  </a:lnTo>
                  <a:lnTo>
                    <a:pt x="911" y="1992"/>
                  </a:lnTo>
                  <a:lnTo>
                    <a:pt x="904" y="2012"/>
                  </a:lnTo>
                  <a:lnTo>
                    <a:pt x="895" y="2030"/>
                  </a:lnTo>
                  <a:lnTo>
                    <a:pt x="884" y="2047"/>
                  </a:lnTo>
                  <a:lnTo>
                    <a:pt x="872" y="2064"/>
                  </a:lnTo>
                  <a:lnTo>
                    <a:pt x="859" y="2079"/>
                  </a:lnTo>
                  <a:lnTo>
                    <a:pt x="844" y="2092"/>
                  </a:lnTo>
                  <a:lnTo>
                    <a:pt x="828" y="2104"/>
                  </a:lnTo>
                  <a:lnTo>
                    <a:pt x="811" y="2115"/>
                  </a:lnTo>
                  <a:lnTo>
                    <a:pt x="792" y="2123"/>
                  </a:lnTo>
                  <a:lnTo>
                    <a:pt x="773" y="2131"/>
                  </a:lnTo>
                  <a:lnTo>
                    <a:pt x="752" y="2135"/>
                  </a:lnTo>
                  <a:lnTo>
                    <a:pt x="732" y="2139"/>
                  </a:lnTo>
                  <a:lnTo>
                    <a:pt x="711" y="2140"/>
                  </a:lnTo>
                  <a:lnTo>
                    <a:pt x="711" y="2140"/>
                  </a:lnTo>
                  <a:lnTo>
                    <a:pt x="689" y="2139"/>
                  </a:lnTo>
                  <a:lnTo>
                    <a:pt x="669" y="2135"/>
                  </a:lnTo>
                  <a:lnTo>
                    <a:pt x="648" y="2131"/>
                  </a:lnTo>
                  <a:lnTo>
                    <a:pt x="629" y="2123"/>
                  </a:lnTo>
                  <a:lnTo>
                    <a:pt x="611" y="2115"/>
                  </a:lnTo>
                  <a:lnTo>
                    <a:pt x="594" y="2104"/>
                  </a:lnTo>
                  <a:lnTo>
                    <a:pt x="578" y="2092"/>
                  </a:lnTo>
                  <a:lnTo>
                    <a:pt x="563" y="2079"/>
                  </a:lnTo>
                  <a:lnTo>
                    <a:pt x="549" y="2064"/>
                  </a:lnTo>
                  <a:lnTo>
                    <a:pt x="537" y="2047"/>
                  </a:lnTo>
                  <a:lnTo>
                    <a:pt x="527" y="2030"/>
                  </a:lnTo>
                  <a:lnTo>
                    <a:pt x="517" y="2012"/>
                  </a:lnTo>
                  <a:lnTo>
                    <a:pt x="511" y="1992"/>
                  </a:lnTo>
                  <a:lnTo>
                    <a:pt x="505" y="1973"/>
                  </a:lnTo>
                  <a:lnTo>
                    <a:pt x="503" y="1953"/>
                  </a:lnTo>
                  <a:lnTo>
                    <a:pt x="502" y="1931"/>
                  </a:lnTo>
                  <a:lnTo>
                    <a:pt x="502" y="872"/>
                  </a:lnTo>
                  <a:lnTo>
                    <a:pt x="502" y="550"/>
                  </a:lnTo>
                  <a:lnTo>
                    <a:pt x="502" y="357"/>
                  </a:lnTo>
                  <a:lnTo>
                    <a:pt x="502" y="357"/>
                  </a:lnTo>
                  <a:lnTo>
                    <a:pt x="500" y="313"/>
                  </a:lnTo>
                  <a:lnTo>
                    <a:pt x="497" y="273"/>
                  </a:lnTo>
                  <a:lnTo>
                    <a:pt x="492" y="238"/>
                  </a:lnTo>
                  <a:lnTo>
                    <a:pt x="485" y="205"/>
                  </a:lnTo>
                  <a:lnTo>
                    <a:pt x="476" y="175"/>
                  </a:lnTo>
                  <a:lnTo>
                    <a:pt x="466" y="148"/>
                  </a:lnTo>
                  <a:lnTo>
                    <a:pt x="454" y="125"/>
                  </a:lnTo>
                  <a:lnTo>
                    <a:pt x="442" y="103"/>
                  </a:lnTo>
                  <a:lnTo>
                    <a:pt x="606" y="103"/>
                  </a:lnTo>
                  <a:lnTo>
                    <a:pt x="606" y="0"/>
                  </a:lnTo>
                  <a:lnTo>
                    <a:pt x="251" y="0"/>
                  </a:lnTo>
                  <a:lnTo>
                    <a:pt x="251" y="0"/>
                  </a:lnTo>
                  <a:lnTo>
                    <a:pt x="235" y="2"/>
                  </a:lnTo>
                  <a:lnTo>
                    <a:pt x="218" y="3"/>
                  </a:lnTo>
                  <a:lnTo>
                    <a:pt x="200" y="6"/>
                  </a:lnTo>
                  <a:lnTo>
                    <a:pt x="179" y="11"/>
                  </a:lnTo>
                  <a:lnTo>
                    <a:pt x="159" y="18"/>
                  </a:lnTo>
                  <a:lnTo>
                    <a:pt x="138" y="28"/>
                  </a:lnTo>
                  <a:lnTo>
                    <a:pt x="128" y="35"/>
                  </a:lnTo>
                  <a:lnTo>
                    <a:pt x="117" y="42"/>
                  </a:lnTo>
                  <a:lnTo>
                    <a:pt x="108" y="50"/>
                  </a:lnTo>
                  <a:lnTo>
                    <a:pt x="97" y="58"/>
                  </a:lnTo>
                  <a:lnTo>
                    <a:pt x="87" y="68"/>
                  </a:lnTo>
                  <a:lnTo>
                    <a:pt x="77" y="78"/>
                  </a:lnTo>
                  <a:lnTo>
                    <a:pt x="68" y="90"/>
                  </a:lnTo>
                  <a:lnTo>
                    <a:pt x="59" y="103"/>
                  </a:lnTo>
                  <a:lnTo>
                    <a:pt x="51" y="117"/>
                  </a:lnTo>
                  <a:lnTo>
                    <a:pt x="44" y="131"/>
                  </a:lnTo>
                  <a:lnTo>
                    <a:pt x="35" y="148"/>
                  </a:lnTo>
                  <a:lnTo>
                    <a:pt x="29" y="165"/>
                  </a:lnTo>
                  <a:lnTo>
                    <a:pt x="22" y="185"/>
                  </a:lnTo>
                  <a:lnTo>
                    <a:pt x="17" y="204"/>
                  </a:lnTo>
                  <a:lnTo>
                    <a:pt x="12" y="226"/>
                  </a:lnTo>
                  <a:lnTo>
                    <a:pt x="7" y="249"/>
                  </a:lnTo>
                  <a:lnTo>
                    <a:pt x="5" y="273"/>
                  </a:lnTo>
                  <a:lnTo>
                    <a:pt x="2" y="300"/>
                  </a:lnTo>
                  <a:lnTo>
                    <a:pt x="1" y="326"/>
                  </a:lnTo>
                  <a:lnTo>
                    <a:pt x="0" y="357"/>
                  </a:lnTo>
                  <a:lnTo>
                    <a:pt x="0" y="604"/>
                  </a:lnTo>
                  <a:lnTo>
                    <a:pt x="399" y="604"/>
                  </a:lnTo>
                  <a:lnTo>
                    <a:pt x="399" y="872"/>
                  </a:lnTo>
                  <a:lnTo>
                    <a:pt x="399" y="1931"/>
                  </a:lnTo>
                  <a:lnTo>
                    <a:pt x="399" y="1931"/>
                  </a:lnTo>
                  <a:lnTo>
                    <a:pt x="400" y="1946"/>
                  </a:lnTo>
                  <a:lnTo>
                    <a:pt x="401" y="1962"/>
                  </a:lnTo>
                  <a:lnTo>
                    <a:pt x="402" y="1978"/>
                  </a:lnTo>
                  <a:lnTo>
                    <a:pt x="405" y="1994"/>
                  </a:lnTo>
                  <a:lnTo>
                    <a:pt x="408" y="2008"/>
                  </a:lnTo>
                  <a:lnTo>
                    <a:pt x="413" y="2023"/>
                  </a:lnTo>
                  <a:lnTo>
                    <a:pt x="418" y="2037"/>
                  </a:lnTo>
                  <a:lnTo>
                    <a:pt x="423" y="2052"/>
                  </a:lnTo>
                  <a:lnTo>
                    <a:pt x="430" y="2065"/>
                  </a:lnTo>
                  <a:lnTo>
                    <a:pt x="436" y="2080"/>
                  </a:lnTo>
                  <a:lnTo>
                    <a:pt x="445" y="2092"/>
                  </a:lnTo>
                  <a:lnTo>
                    <a:pt x="452" y="2105"/>
                  </a:lnTo>
                  <a:lnTo>
                    <a:pt x="470" y="2129"/>
                  </a:lnTo>
                  <a:lnTo>
                    <a:pt x="491" y="2151"/>
                  </a:lnTo>
                  <a:lnTo>
                    <a:pt x="512" y="2172"/>
                  </a:lnTo>
                  <a:lnTo>
                    <a:pt x="537" y="2189"/>
                  </a:lnTo>
                  <a:lnTo>
                    <a:pt x="549" y="2197"/>
                  </a:lnTo>
                  <a:lnTo>
                    <a:pt x="562" y="2205"/>
                  </a:lnTo>
                  <a:lnTo>
                    <a:pt x="575" y="2212"/>
                  </a:lnTo>
                  <a:lnTo>
                    <a:pt x="590" y="2218"/>
                  </a:lnTo>
                  <a:lnTo>
                    <a:pt x="603" y="2224"/>
                  </a:lnTo>
                  <a:lnTo>
                    <a:pt x="618" y="2229"/>
                  </a:lnTo>
                  <a:lnTo>
                    <a:pt x="632" y="2232"/>
                  </a:lnTo>
                  <a:lnTo>
                    <a:pt x="648" y="2236"/>
                  </a:lnTo>
                  <a:lnTo>
                    <a:pt x="664" y="2238"/>
                  </a:lnTo>
                  <a:lnTo>
                    <a:pt x="678" y="2241"/>
                  </a:lnTo>
                  <a:lnTo>
                    <a:pt x="694" y="2242"/>
                  </a:lnTo>
                  <a:lnTo>
                    <a:pt x="711" y="2242"/>
                  </a:lnTo>
                  <a:lnTo>
                    <a:pt x="2136" y="2242"/>
                  </a:lnTo>
                  <a:lnTo>
                    <a:pt x="2136" y="2242"/>
                  </a:lnTo>
                  <a:lnTo>
                    <a:pt x="2152" y="2242"/>
                  </a:lnTo>
                  <a:lnTo>
                    <a:pt x="2169" y="2241"/>
                  </a:lnTo>
                  <a:lnTo>
                    <a:pt x="2183" y="2238"/>
                  </a:lnTo>
                  <a:lnTo>
                    <a:pt x="2199" y="2236"/>
                  </a:lnTo>
                  <a:lnTo>
                    <a:pt x="2214" y="2232"/>
                  </a:lnTo>
                  <a:lnTo>
                    <a:pt x="2229" y="2229"/>
                  </a:lnTo>
                  <a:lnTo>
                    <a:pt x="2244" y="2224"/>
                  </a:lnTo>
                  <a:lnTo>
                    <a:pt x="2257" y="2218"/>
                  </a:lnTo>
                  <a:lnTo>
                    <a:pt x="2272" y="2212"/>
                  </a:lnTo>
                  <a:lnTo>
                    <a:pt x="2285" y="2205"/>
                  </a:lnTo>
                  <a:lnTo>
                    <a:pt x="2299" y="2197"/>
                  </a:lnTo>
                  <a:lnTo>
                    <a:pt x="2311" y="2189"/>
                  </a:lnTo>
                  <a:lnTo>
                    <a:pt x="2335" y="2172"/>
                  </a:lnTo>
                  <a:lnTo>
                    <a:pt x="2357" y="2151"/>
                  </a:lnTo>
                  <a:lnTo>
                    <a:pt x="2377" y="2129"/>
                  </a:lnTo>
                  <a:lnTo>
                    <a:pt x="2395" y="2105"/>
                  </a:lnTo>
                  <a:lnTo>
                    <a:pt x="2403" y="2092"/>
                  </a:lnTo>
                  <a:lnTo>
                    <a:pt x="2411" y="2080"/>
                  </a:lnTo>
                  <a:lnTo>
                    <a:pt x="2417" y="2065"/>
                  </a:lnTo>
                  <a:lnTo>
                    <a:pt x="2423" y="2052"/>
                  </a:lnTo>
                  <a:lnTo>
                    <a:pt x="2429" y="2037"/>
                  </a:lnTo>
                  <a:lnTo>
                    <a:pt x="2434" y="2023"/>
                  </a:lnTo>
                  <a:lnTo>
                    <a:pt x="2439" y="2008"/>
                  </a:lnTo>
                  <a:lnTo>
                    <a:pt x="2442" y="1994"/>
                  </a:lnTo>
                  <a:lnTo>
                    <a:pt x="2445" y="1978"/>
                  </a:lnTo>
                  <a:lnTo>
                    <a:pt x="2446" y="1962"/>
                  </a:lnTo>
                  <a:lnTo>
                    <a:pt x="2448" y="1946"/>
                  </a:lnTo>
                  <a:lnTo>
                    <a:pt x="2449" y="1931"/>
                  </a:lnTo>
                  <a:lnTo>
                    <a:pt x="2449" y="1557"/>
                  </a:lnTo>
                  <a:lnTo>
                    <a:pt x="2077" y="1557"/>
                  </a:lnTo>
                  <a:close/>
                  <a:moveTo>
                    <a:pt x="103" y="501"/>
                  </a:moveTo>
                  <a:lnTo>
                    <a:pt x="103" y="357"/>
                  </a:lnTo>
                  <a:lnTo>
                    <a:pt x="103" y="357"/>
                  </a:lnTo>
                  <a:lnTo>
                    <a:pt x="103" y="335"/>
                  </a:lnTo>
                  <a:lnTo>
                    <a:pt x="104" y="312"/>
                  </a:lnTo>
                  <a:lnTo>
                    <a:pt x="105" y="290"/>
                  </a:lnTo>
                  <a:lnTo>
                    <a:pt x="109" y="268"/>
                  </a:lnTo>
                  <a:lnTo>
                    <a:pt x="113" y="246"/>
                  </a:lnTo>
                  <a:lnTo>
                    <a:pt x="117" y="226"/>
                  </a:lnTo>
                  <a:lnTo>
                    <a:pt x="123" y="205"/>
                  </a:lnTo>
                  <a:lnTo>
                    <a:pt x="131" y="187"/>
                  </a:lnTo>
                  <a:lnTo>
                    <a:pt x="139" y="169"/>
                  </a:lnTo>
                  <a:lnTo>
                    <a:pt x="150" y="153"/>
                  </a:lnTo>
                  <a:lnTo>
                    <a:pt x="162" y="138"/>
                  </a:lnTo>
                  <a:lnTo>
                    <a:pt x="176" y="126"/>
                  </a:lnTo>
                  <a:lnTo>
                    <a:pt x="184" y="122"/>
                  </a:lnTo>
                  <a:lnTo>
                    <a:pt x="191" y="117"/>
                  </a:lnTo>
                  <a:lnTo>
                    <a:pt x="200" y="113"/>
                  </a:lnTo>
                  <a:lnTo>
                    <a:pt x="210" y="109"/>
                  </a:lnTo>
                  <a:lnTo>
                    <a:pt x="219" y="107"/>
                  </a:lnTo>
                  <a:lnTo>
                    <a:pt x="229" y="105"/>
                  </a:lnTo>
                  <a:lnTo>
                    <a:pt x="240" y="103"/>
                  </a:lnTo>
                  <a:lnTo>
                    <a:pt x="251" y="103"/>
                  </a:lnTo>
                  <a:lnTo>
                    <a:pt x="251" y="103"/>
                  </a:lnTo>
                  <a:lnTo>
                    <a:pt x="262" y="103"/>
                  </a:lnTo>
                  <a:lnTo>
                    <a:pt x="273" y="105"/>
                  </a:lnTo>
                  <a:lnTo>
                    <a:pt x="282" y="107"/>
                  </a:lnTo>
                  <a:lnTo>
                    <a:pt x="292" y="109"/>
                  </a:lnTo>
                  <a:lnTo>
                    <a:pt x="302" y="113"/>
                  </a:lnTo>
                  <a:lnTo>
                    <a:pt x="310" y="117"/>
                  </a:lnTo>
                  <a:lnTo>
                    <a:pt x="317" y="122"/>
                  </a:lnTo>
                  <a:lnTo>
                    <a:pt x="326" y="126"/>
                  </a:lnTo>
                  <a:lnTo>
                    <a:pt x="339" y="138"/>
                  </a:lnTo>
                  <a:lnTo>
                    <a:pt x="351" y="153"/>
                  </a:lnTo>
                  <a:lnTo>
                    <a:pt x="362" y="169"/>
                  </a:lnTo>
                  <a:lnTo>
                    <a:pt x="371" y="187"/>
                  </a:lnTo>
                  <a:lnTo>
                    <a:pt x="378" y="205"/>
                  </a:lnTo>
                  <a:lnTo>
                    <a:pt x="384" y="226"/>
                  </a:lnTo>
                  <a:lnTo>
                    <a:pt x="389" y="246"/>
                  </a:lnTo>
                  <a:lnTo>
                    <a:pt x="392" y="268"/>
                  </a:lnTo>
                  <a:lnTo>
                    <a:pt x="396" y="290"/>
                  </a:lnTo>
                  <a:lnTo>
                    <a:pt x="397" y="312"/>
                  </a:lnTo>
                  <a:lnTo>
                    <a:pt x="399" y="335"/>
                  </a:lnTo>
                  <a:lnTo>
                    <a:pt x="399" y="357"/>
                  </a:lnTo>
                  <a:lnTo>
                    <a:pt x="399" y="501"/>
                  </a:lnTo>
                  <a:lnTo>
                    <a:pt x="103" y="501"/>
                  </a:lnTo>
                  <a:close/>
                  <a:moveTo>
                    <a:pt x="2346" y="1931"/>
                  </a:moveTo>
                  <a:lnTo>
                    <a:pt x="2346" y="1931"/>
                  </a:lnTo>
                  <a:lnTo>
                    <a:pt x="2345" y="1953"/>
                  </a:lnTo>
                  <a:lnTo>
                    <a:pt x="2342" y="1973"/>
                  </a:lnTo>
                  <a:lnTo>
                    <a:pt x="2336" y="1992"/>
                  </a:lnTo>
                  <a:lnTo>
                    <a:pt x="2329" y="2012"/>
                  </a:lnTo>
                  <a:lnTo>
                    <a:pt x="2320" y="2030"/>
                  </a:lnTo>
                  <a:lnTo>
                    <a:pt x="2311" y="2047"/>
                  </a:lnTo>
                  <a:lnTo>
                    <a:pt x="2299" y="2064"/>
                  </a:lnTo>
                  <a:lnTo>
                    <a:pt x="2284" y="2079"/>
                  </a:lnTo>
                  <a:lnTo>
                    <a:pt x="2269" y="2092"/>
                  </a:lnTo>
                  <a:lnTo>
                    <a:pt x="2254" y="2104"/>
                  </a:lnTo>
                  <a:lnTo>
                    <a:pt x="2237" y="2115"/>
                  </a:lnTo>
                  <a:lnTo>
                    <a:pt x="2217" y="2123"/>
                  </a:lnTo>
                  <a:lnTo>
                    <a:pt x="2199" y="2131"/>
                  </a:lnTo>
                  <a:lnTo>
                    <a:pt x="2179" y="2135"/>
                  </a:lnTo>
                  <a:lnTo>
                    <a:pt x="2158" y="2139"/>
                  </a:lnTo>
                  <a:lnTo>
                    <a:pt x="2136" y="2140"/>
                  </a:lnTo>
                  <a:lnTo>
                    <a:pt x="941" y="2140"/>
                  </a:lnTo>
                  <a:lnTo>
                    <a:pt x="941" y="2140"/>
                  </a:lnTo>
                  <a:lnTo>
                    <a:pt x="960" y="2119"/>
                  </a:lnTo>
                  <a:lnTo>
                    <a:pt x="975" y="2095"/>
                  </a:lnTo>
                  <a:lnTo>
                    <a:pt x="990" y="2070"/>
                  </a:lnTo>
                  <a:lnTo>
                    <a:pt x="1001" y="2045"/>
                  </a:lnTo>
                  <a:lnTo>
                    <a:pt x="1010" y="2018"/>
                  </a:lnTo>
                  <a:lnTo>
                    <a:pt x="1018" y="1990"/>
                  </a:lnTo>
                  <a:lnTo>
                    <a:pt x="1021" y="1961"/>
                  </a:lnTo>
                  <a:lnTo>
                    <a:pt x="1023" y="1931"/>
                  </a:lnTo>
                  <a:lnTo>
                    <a:pt x="1023" y="1660"/>
                  </a:lnTo>
                  <a:lnTo>
                    <a:pt x="2346" y="1660"/>
                  </a:lnTo>
                  <a:lnTo>
                    <a:pt x="2346" y="19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Rectangle 75"/>
            <p:cNvSpPr>
              <a:spLocks noChangeArrowheads="1"/>
            </p:cNvSpPr>
            <p:nvPr/>
          </p:nvSpPr>
          <p:spPr bwMode="auto">
            <a:xfrm>
              <a:off x="3325813" y="404813"/>
              <a:ext cx="138113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Rectangle 76"/>
            <p:cNvSpPr>
              <a:spLocks noChangeArrowheads="1"/>
            </p:cNvSpPr>
            <p:nvPr/>
          </p:nvSpPr>
          <p:spPr bwMode="auto">
            <a:xfrm>
              <a:off x="3279775" y="509588"/>
              <a:ext cx="184150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Rectangle 77"/>
            <p:cNvSpPr>
              <a:spLocks noChangeArrowheads="1"/>
            </p:cNvSpPr>
            <p:nvPr/>
          </p:nvSpPr>
          <p:spPr bwMode="auto">
            <a:xfrm>
              <a:off x="3317875" y="614363"/>
              <a:ext cx="146050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4" name="Rectangle 19"/>
          <p:cNvSpPr txBox="1">
            <a:spLocks noChangeArrowheads="1"/>
          </p:cNvSpPr>
          <p:nvPr/>
        </p:nvSpPr>
        <p:spPr bwMode="auto">
          <a:xfrm>
            <a:off x="233749" y="245790"/>
            <a:ext cx="743183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anchor="b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kern="0" spc="-30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02</a:t>
            </a:r>
            <a:r>
              <a:rPr kumimoji="0" lang="en-US" altLang="ko-KR" sz="3600" b="1" kern="0" spc="-3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kumimoji="0" lang="ko-KR" altLang="en-US" sz="3600" b="1" i="0" u="none" strike="noStrike" kern="0" cap="none" spc="-3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55576" y="203498"/>
            <a:ext cx="260994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haroni" panose="02010803020104030203" pitchFamily="2" charset="-79"/>
              </a:rPr>
              <a:t>Business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58632" y="435675"/>
            <a:ext cx="12666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itchFamily="34" charset="0"/>
              </a:rPr>
              <a:t>Smart Car Part</a:t>
            </a:r>
            <a:endParaRPr lang="ko-KR" altLang="en-US" sz="1000" b="1" kern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3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788024" y="1412776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sym typeface="Wingdings 2"/>
              </a:rPr>
              <a:t>- 2</a:t>
            </a:r>
            <a:r>
              <a:rPr lang="ko-KR" altLang="en-US" sz="1050" dirty="0">
                <a:latin typeface="+mn-ea"/>
                <a:sym typeface="Wingdings 2"/>
              </a:rPr>
              <a:t>차 전지 자기력 배양</a:t>
            </a:r>
            <a:r>
              <a:rPr lang="en-US" altLang="ko-KR" sz="1050" dirty="0">
                <a:latin typeface="+mn-ea"/>
                <a:sym typeface="Wingdings 2"/>
              </a:rPr>
              <a:t> </a:t>
            </a:r>
            <a:r>
              <a:rPr lang="ko-KR" altLang="en-US" sz="1050" dirty="0">
                <a:latin typeface="+mn-ea"/>
                <a:sym typeface="Wingdings 2"/>
              </a:rPr>
              <a:t>생산 설비의 실시간 자기력 </a:t>
            </a:r>
            <a:endParaRPr lang="en-US" altLang="ko-KR" sz="1050" dirty="0">
              <a:latin typeface="+mn-ea"/>
              <a:sym typeface="Wingdings 2"/>
            </a:endParaRPr>
          </a:p>
          <a:p>
            <a:r>
              <a:rPr lang="ko-KR" altLang="en-US" sz="1050" dirty="0">
                <a:latin typeface="+mn-ea"/>
                <a:sym typeface="Wingdings 2"/>
              </a:rPr>
              <a:t>  정보 측정 및 운영 모니터링 시스템 </a:t>
            </a:r>
            <a:endParaRPr lang="en-US" altLang="ko-KR" sz="1050" dirty="0">
              <a:latin typeface="+mn-ea"/>
              <a:sym typeface="Wingdings 2"/>
            </a:endParaRPr>
          </a:p>
          <a:p>
            <a:endParaRPr lang="en-US" altLang="ko-KR" sz="1050" dirty="0">
              <a:latin typeface="+mn-ea"/>
              <a:sym typeface="Wingdings 2"/>
            </a:endParaRPr>
          </a:p>
          <a:p>
            <a:r>
              <a:rPr lang="en-US" altLang="ko-KR" sz="1050" dirty="0">
                <a:latin typeface="+mn-ea"/>
                <a:sym typeface="Wingdings 2"/>
              </a:rPr>
              <a:t>- Coater </a:t>
            </a:r>
            <a:r>
              <a:rPr lang="ko-KR" altLang="en-US" sz="1050" dirty="0">
                <a:latin typeface="+mn-ea"/>
                <a:sym typeface="Wingdings 2"/>
              </a:rPr>
              <a:t>별 </a:t>
            </a:r>
            <a:r>
              <a:rPr lang="en-US" altLang="ko-KR" sz="1050" dirty="0">
                <a:latin typeface="+mn-ea"/>
                <a:sym typeface="Wingdings 2"/>
              </a:rPr>
              <a:t>2</a:t>
            </a:r>
            <a:r>
              <a:rPr lang="ko-KR" altLang="en-US" sz="1050" dirty="0">
                <a:latin typeface="+mn-ea"/>
                <a:sym typeface="Wingdings 2"/>
              </a:rPr>
              <a:t>개의 가우스 센서 설치하여 </a:t>
            </a:r>
            <a:r>
              <a:rPr lang="en-US" altLang="ko-KR" sz="1050" dirty="0">
                <a:latin typeface="+mn-ea"/>
                <a:sym typeface="Wingdings 2"/>
              </a:rPr>
              <a:t>Coater</a:t>
            </a:r>
            <a:r>
              <a:rPr lang="ko-KR" altLang="en-US" sz="1050" dirty="0">
                <a:latin typeface="+mn-ea"/>
                <a:sym typeface="Wingdings 2"/>
              </a:rPr>
              <a:t>의</a:t>
            </a:r>
            <a:endParaRPr lang="en-US" altLang="ko-KR" sz="1050" dirty="0">
              <a:latin typeface="+mn-ea"/>
              <a:sym typeface="Wingdings 2"/>
            </a:endParaRPr>
          </a:p>
          <a:p>
            <a:r>
              <a:rPr lang="en-US" altLang="ko-KR" sz="1050" dirty="0">
                <a:latin typeface="+mn-ea"/>
                <a:sym typeface="Wingdings 2"/>
              </a:rPr>
              <a:t>  </a:t>
            </a:r>
            <a:r>
              <a:rPr lang="ko-KR" altLang="en-US" sz="1050" dirty="0">
                <a:latin typeface="+mn-ea"/>
                <a:sym typeface="Wingdings 2"/>
              </a:rPr>
              <a:t>운영 상태 값 전송 </a:t>
            </a:r>
            <a:endParaRPr lang="en-US" altLang="ko-KR" sz="1050" dirty="0">
              <a:latin typeface="+mn-ea"/>
              <a:sym typeface="Wingdings 2"/>
            </a:endParaRPr>
          </a:p>
          <a:p>
            <a:endParaRPr lang="en-US" altLang="ko-KR" sz="1050" dirty="0">
              <a:latin typeface="+mn-ea"/>
              <a:sym typeface="Wingdings 2"/>
            </a:endParaRPr>
          </a:p>
          <a:p>
            <a:r>
              <a:rPr lang="en-US" altLang="ko-KR" sz="1050" dirty="0">
                <a:latin typeface="+mn-ea"/>
                <a:sym typeface="Wingdings 2"/>
              </a:rPr>
              <a:t>- </a:t>
            </a:r>
            <a:r>
              <a:rPr lang="ko-KR" altLang="en-US" sz="1050" dirty="0">
                <a:latin typeface="+mn-ea"/>
                <a:sym typeface="Wingdings 2"/>
              </a:rPr>
              <a:t>자기배양설비 공급 업체 현장 실증 중 </a:t>
            </a:r>
            <a:endParaRPr lang="en-US" altLang="ko-KR" sz="1050" dirty="0">
              <a:latin typeface="+mn-ea"/>
              <a:sym typeface="Wingdings 2"/>
            </a:endParaRPr>
          </a:p>
          <a:p>
            <a:endParaRPr lang="en-US" altLang="ko-KR" sz="1050" dirty="0">
              <a:latin typeface="+mn-ea"/>
              <a:sym typeface="Wingdings 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980728"/>
            <a:ext cx="28905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|</a:t>
            </a:r>
            <a:r>
              <a:rPr lang="en-US" altLang="ko-KR" b="1" dirty="0"/>
              <a:t> </a:t>
            </a:r>
            <a:r>
              <a:rPr lang="ko-KR" altLang="en-US" b="1" dirty="0"/>
              <a:t>실시간 자기력 측정 장치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508302"/>
            <a:ext cx="353776" cy="3537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4503" y="5445224"/>
            <a:ext cx="1829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실시간 모니터링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0101" y="5445224"/>
            <a:ext cx="1649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환경 설정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560" y="5733255"/>
            <a:ext cx="166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 실시간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자기력 데이터 모니터링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자기력 데이터 </a:t>
            </a:r>
            <a:r>
              <a:rPr lang="ko-KR" altLang="en-US" sz="800" dirty="0" err="1">
                <a:latin typeface="+mn-ea"/>
              </a:rPr>
              <a:t>알람</a:t>
            </a:r>
            <a:r>
              <a:rPr lang="ko-KR" altLang="en-US" sz="800" dirty="0">
                <a:latin typeface="+mn-ea"/>
              </a:rPr>
              <a:t> 기능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에러 상태 실시간 </a:t>
            </a:r>
            <a:r>
              <a:rPr lang="ko-KR" altLang="en-US" sz="800" dirty="0" err="1">
                <a:latin typeface="+mn-ea"/>
              </a:rPr>
              <a:t>알람</a:t>
            </a:r>
            <a:r>
              <a:rPr lang="ko-KR" altLang="en-US" sz="800" dirty="0">
                <a:latin typeface="+mn-ea"/>
              </a:rPr>
              <a:t> 기능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5512270"/>
            <a:ext cx="359485" cy="35948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76056" y="5445224"/>
            <a:ext cx="1709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latin typeface="+mn-ea"/>
              </a:rPr>
              <a:t>동작 상태 모니터링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149" y="3717032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B0F0"/>
                </a:solidFill>
              </a:rPr>
              <a:t>|</a:t>
            </a:r>
            <a:r>
              <a:rPr lang="en-US" altLang="ko-KR" sz="1600" b="1"/>
              <a:t> </a:t>
            </a:r>
            <a:r>
              <a:rPr lang="ko-KR" altLang="en-US" sz="1600" b="1"/>
              <a:t>주요실적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5656" y="3720879"/>
            <a:ext cx="57606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+mn-ea"/>
                <a:sym typeface="Wingdings 2"/>
              </a:rPr>
              <a:t>2022</a:t>
            </a:r>
            <a:r>
              <a:rPr lang="ko-KR" altLang="en-US" sz="1050" dirty="0">
                <a:latin typeface="+mn-ea"/>
                <a:sym typeface="Wingdings 2"/>
              </a:rPr>
              <a:t>년 </a:t>
            </a:r>
            <a:r>
              <a:rPr lang="en-US" altLang="ko-KR" sz="1050" dirty="0">
                <a:latin typeface="+mn-ea"/>
                <a:sym typeface="Wingdings 2"/>
              </a:rPr>
              <a:t>10</a:t>
            </a:r>
            <a:r>
              <a:rPr lang="ko-KR" altLang="en-US" sz="1050" dirty="0">
                <a:latin typeface="+mn-ea"/>
                <a:sym typeface="Wingdings 2"/>
              </a:rPr>
              <a:t>월 </a:t>
            </a:r>
            <a:r>
              <a:rPr lang="en-US" altLang="ko-KR" sz="1050" dirty="0">
                <a:latin typeface="+mn-ea"/>
                <a:sym typeface="Wingdings 2"/>
              </a:rPr>
              <a:t>:</a:t>
            </a:r>
            <a:r>
              <a:rPr lang="ko-KR" altLang="en-US" sz="1050" dirty="0">
                <a:latin typeface="+mn-ea"/>
                <a:sym typeface="Wingdings 2"/>
              </a:rPr>
              <a:t> </a:t>
            </a:r>
            <a:r>
              <a:rPr lang="en-US" altLang="ko-KR" sz="1050" dirty="0">
                <a:latin typeface="+mn-ea"/>
                <a:sym typeface="Wingdings 2"/>
              </a:rPr>
              <a:t>1</a:t>
            </a:r>
            <a:r>
              <a:rPr lang="ko-KR" altLang="en-US" sz="1050" dirty="0">
                <a:latin typeface="+mn-ea"/>
                <a:sym typeface="Wingdings 2"/>
              </a:rPr>
              <a:t>차 측정 장치 개발  </a:t>
            </a:r>
            <a:endParaRPr lang="en-US" altLang="ko-KR" sz="1050" dirty="0">
              <a:latin typeface="+mn-ea"/>
              <a:sym typeface="Wingdings 2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+mn-ea"/>
                <a:sym typeface="Wingdings 2"/>
              </a:rPr>
              <a:t>2023</a:t>
            </a:r>
            <a:r>
              <a:rPr lang="ko-KR" altLang="en-US" sz="1050" dirty="0">
                <a:latin typeface="+mn-ea"/>
                <a:sym typeface="Wingdings 2"/>
              </a:rPr>
              <a:t>년 </a:t>
            </a:r>
            <a:r>
              <a:rPr lang="en-US" altLang="ko-KR" sz="1050" dirty="0">
                <a:latin typeface="+mn-ea"/>
                <a:sym typeface="Wingdings 2"/>
              </a:rPr>
              <a:t>01</a:t>
            </a:r>
            <a:r>
              <a:rPr lang="ko-KR" altLang="en-US" sz="1050" dirty="0">
                <a:latin typeface="+mn-ea"/>
                <a:sym typeface="Wingdings 2"/>
              </a:rPr>
              <a:t>월 </a:t>
            </a:r>
            <a:r>
              <a:rPr lang="en-US" altLang="ko-KR" sz="1050" dirty="0">
                <a:latin typeface="+mn-ea"/>
                <a:sym typeface="Wingdings 2"/>
              </a:rPr>
              <a:t>: 2</a:t>
            </a:r>
            <a:r>
              <a:rPr lang="ko-KR" altLang="en-US" sz="1050" dirty="0">
                <a:latin typeface="+mn-ea"/>
                <a:sym typeface="Wingdings 2"/>
              </a:rPr>
              <a:t>차 측정 장치 개발 및 실증</a:t>
            </a:r>
            <a:endParaRPr lang="en-US" altLang="ko-KR" sz="1050" dirty="0">
              <a:latin typeface="+mn-ea"/>
              <a:sym typeface="Wingdings 2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+mn-ea"/>
                <a:sym typeface="Wingdings 2"/>
              </a:rPr>
              <a:t>2023</a:t>
            </a:r>
            <a:r>
              <a:rPr lang="ko-KR" altLang="en-US" sz="1050" dirty="0">
                <a:latin typeface="+mn-ea"/>
                <a:sym typeface="Wingdings 2"/>
              </a:rPr>
              <a:t>년 </a:t>
            </a:r>
            <a:r>
              <a:rPr lang="en-US" altLang="ko-KR" sz="1050" dirty="0">
                <a:latin typeface="+mn-ea"/>
                <a:sym typeface="Wingdings 2"/>
              </a:rPr>
              <a:t>03</a:t>
            </a:r>
            <a:r>
              <a:rPr lang="ko-KR" altLang="en-US" sz="1050" dirty="0">
                <a:latin typeface="+mn-ea"/>
                <a:sym typeface="Wingdings 2"/>
              </a:rPr>
              <a:t>월 </a:t>
            </a:r>
            <a:r>
              <a:rPr lang="en-US" altLang="ko-KR" sz="1050" dirty="0">
                <a:latin typeface="+mn-ea"/>
                <a:sym typeface="Wingdings 2"/>
              </a:rPr>
              <a:t>: </a:t>
            </a:r>
            <a:r>
              <a:rPr lang="ko-KR" altLang="en-US" sz="1050" dirty="0">
                <a:latin typeface="+mn-ea"/>
                <a:sym typeface="Wingdings 2"/>
              </a:rPr>
              <a:t>중국</a:t>
            </a:r>
            <a:r>
              <a:rPr lang="en-US" altLang="ko-KR" sz="1050" dirty="0">
                <a:latin typeface="+mn-ea"/>
                <a:sym typeface="Wingdings 2"/>
              </a:rPr>
              <a:t>/</a:t>
            </a:r>
            <a:r>
              <a:rPr lang="ko-KR" altLang="en-US" sz="1050" dirty="0">
                <a:latin typeface="+mn-ea"/>
                <a:sym typeface="Wingdings 2"/>
              </a:rPr>
              <a:t>헝가리 자기력 배양장치 </a:t>
            </a:r>
            <a:r>
              <a:rPr lang="en-US" altLang="ko-KR" sz="1050" dirty="0">
                <a:latin typeface="+mn-ea"/>
                <a:sym typeface="Wingdings 2"/>
              </a:rPr>
              <a:t>8</a:t>
            </a:r>
            <a:r>
              <a:rPr lang="ko-KR" altLang="en-US" sz="1050" dirty="0">
                <a:latin typeface="+mn-ea"/>
                <a:sym typeface="Wingdings 2"/>
              </a:rPr>
              <a:t>개 생산 라인 납품 </a:t>
            </a:r>
            <a:endParaRPr lang="en-US" altLang="ko-KR" sz="1050" dirty="0">
              <a:latin typeface="+mn-ea"/>
              <a:sym typeface="Wingdings 2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+mn-ea"/>
                <a:sym typeface="Wingdings 2"/>
              </a:rPr>
              <a:t>2024</a:t>
            </a:r>
            <a:r>
              <a:rPr lang="ko-KR" altLang="en-US" sz="1050" dirty="0">
                <a:latin typeface="+mn-ea"/>
                <a:sym typeface="Wingdings 2"/>
              </a:rPr>
              <a:t>년 </a:t>
            </a:r>
            <a:r>
              <a:rPr lang="en-US" altLang="ko-KR" sz="1050" dirty="0">
                <a:latin typeface="+mn-ea"/>
                <a:sym typeface="Wingdings 2"/>
              </a:rPr>
              <a:t>03</a:t>
            </a:r>
            <a:r>
              <a:rPr lang="ko-KR" altLang="en-US" sz="1050" dirty="0">
                <a:latin typeface="+mn-ea"/>
                <a:sym typeface="Wingdings 2"/>
              </a:rPr>
              <a:t>월 </a:t>
            </a:r>
            <a:r>
              <a:rPr lang="en-US" altLang="ko-KR" sz="1050" dirty="0">
                <a:latin typeface="+mn-ea"/>
                <a:sym typeface="Wingdings 2"/>
              </a:rPr>
              <a:t>: </a:t>
            </a:r>
            <a:r>
              <a:rPr lang="ko-KR" altLang="en-US" sz="1050" dirty="0">
                <a:latin typeface="+mn-ea"/>
                <a:sym typeface="Wingdings 2"/>
              </a:rPr>
              <a:t>중국</a:t>
            </a:r>
            <a:r>
              <a:rPr lang="en-US" altLang="ko-KR" sz="1050" dirty="0">
                <a:latin typeface="+mn-ea"/>
                <a:sym typeface="Wingdings 2"/>
              </a:rPr>
              <a:t>/</a:t>
            </a:r>
            <a:r>
              <a:rPr lang="ko-KR" altLang="en-US" sz="1050" dirty="0">
                <a:latin typeface="+mn-ea"/>
                <a:sym typeface="Wingdings 2"/>
              </a:rPr>
              <a:t>헝가리</a:t>
            </a:r>
            <a:r>
              <a:rPr lang="en-US" altLang="ko-KR" sz="1050" dirty="0">
                <a:latin typeface="+mn-ea"/>
                <a:sym typeface="Wingdings 2"/>
              </a:rPr>
              <a:t>/</a:t>
            </a:r>
            <a:r>
              <a:rPr lang="ko-KR" altLang="en-US" sz="1050" dirty="0">
                <a:latin typeface="+mn-ea"/>
                <a:sym typeface="Wingdings 2"/>
              </a:rPr>
              <a:t>미국 자기력 배양장치 </a:t>
            </a:r>
            <a:r>
              <a:rPr lang="en-US" altLang="ko-KR" sz="1050" dirty="0">
                <a:latin typeface="+mn-ea"/>
                <a:sym typeface="Wingdings 2"/>
              </a:rPr>
              <a:t>5</a:t>
            </a:r>
            <a:r>
              <a:rPr lang="ko-KR" altLang="en-US" sz="1050" dirty="0">
                <a:latin typeface="+mn-ea"/>
                <a:sym typeface="Wingdings 2"/>
              </a:rPr>
              <a:t>개 생산라인 납품 예정 </a:t>
            </a:r>
            <a:endParaRPr lang="en-US" altLang="ko-KR" sz="1050" dirty="0">
              <a:latin typeface="+mn-ea"/>
              <a:sym typeface="Wingdings 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5013176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B0F0"/>
                </a:solidFill>
              </a:rPr>
              <a:t>|</a:t>
            </a:r>
            <a:r>
              <a:rPr lang="en-US" altLang="ko-KR" sz="1600" b="1"/>
              <a:t> </a:t>
            </a:r>
            <a:r>
              <a:rPr lang="ko-KR" altLang="en-US" sz="1600" b="1"/>
              <a:t>제품특징</a:t>
            </a:r>
          </a:p>
        </p:txBody>
      </p:sp>
      <p:pic>
        <p:nvPicPr>
          <p:cNvPr id="36" name="Picture 4" descr="C:\Users\Administrator\Desktop\작업\이미지 및 아이콘\dddddd3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98" y="5370780"/>
            <a:ext cx="504056" cy="54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255493" y="5445224"/>
            <a:ext cx="143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상위 시스템 연동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79099" y="5733255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 자기력 기준치 설정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PLC </a:t>
            </a:r>
            <a:r>
              <a:rPr lang="ko-KR" altLang="en-US" sz="800" dirty="0">
                <a:latin typeface="+mn-ea"/>
              </a:rPr>
              <a:t>연동 설정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53536" y="5733255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Processing / Non-Processing </a:t>
            </a:r>
            <a:endParaRPr lang="ko-KR" altLang="en-US" sz="8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36296" y="5733255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상위 </a:t>
            </a:r>
            <a:r>
              <a:rPr lang="en-US" altLang="ko-KR" sz="800" dirty="0">
                <a:latin typeface="+mn-ea"/>
              </a:rPr>
              <a:t>PLC </a:t>
            </a:r>
            <a:r>
              <a:rPr lang="ko-KR" altLang="en-US" sz="800" dirty="0">
                <a:latin typeface="+mn-ea"/>
              </a:rPr>
              <a:t>시스템 연동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2568924" cy="1656184"/>
          </a:xfrm>
          <a:prstGeom prst="rect">
            <a:avLst/>
          </a:prstGeom>
        </p:spPr>
      </p:pic>
      <p:pic>
        <p:nvPicPr>
          <p:cNvPr id="25" name="Picture 3" descr="C:\Users\Yang Yong Hee\Desktop\KakaoTalk_20230130_125757407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40830"/>
            <a:ext cx="1253813" cy="167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12"/>
          <p:cNvGrpSpPr/>
          <p:nvPr/>
        </p:nvGrpSpPr>
        <p:grpSpPr>
          <a:xfrm>
            <a:off x="2411760" y="5481976"/>
            <a:ext cx="366333" cy="380102"/>
            <a:chOff x="2776538" y="117475"/>
            <a:chExt cx="973138" cy="91598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7" name="Freeform 71"/>
            <p:cNvSpPr>
              <a:spLocks/>
            </p:cNvSpPr>
            <p:nvPr/>
          </p:nvSpPr>
          <p:spPr bwMode="auto">
            <a:xfrm>
              <a:off x="3071813" y="117475"/>
              <a:ext cx="153988" cy="103188"/>
            </a:xfrm>
            <a:custGeom>
              <a:avLst/>
              <a:gdLst>
                <a:gd name="T0" fmla="*/ 387 w 387"/>
                <a:gd name="T1" fmla="*/ 263 h 263"/>
                <a:gd name="T2" fmla="*/ 387 w 387"/>
                <a:gd name="T3" fmla="*/ 0 h 263"/>
                <a:gd name="T4" fmla="*/ 0 w 387"/>
                <a:gd name="T5" fmla="*/ 0 h 263"/>
                <a:gd name="T6" fmla="*/ 0 w 387"/>
                <a:gd name="T7" fmla="*/ 263 h 263"/>
                <a:gd name="T8" fmla="*/ 0 w 387"/>
                <a:gd name="T9" fmla="*/ 263 h 263"/>
                <a:gd name="T10" fmla="*/ 21 w 387"/>
                <a:gd name="T11" fmla="*/ 253 h 263"/>
                <a:gd name="T12" fmla="*/ 43 w 387"/>
                <a:gd name="T13" fmla="*/ 242 h 263"/>
                <a:gd name="T14" fmla="*/ 68 w 387"/>
                <a:gd name="T15" fmla="*/ 232 h 263"/>
                <a:gd name="T16" fmla="*/ 92 w 387"/>
                <a:gd name="T17" fmla="*/ 225 h 263"/>
                <a:gd name="T18" fmla="*/ 116 w 387"/>
                <a:gd name="T19" fmla="*/ 219 h 263"/>
                <a:gd name="T20" fmla="*/ 141 w 387"/>
                <a:gd name="T21" fmla="*/ 214 h 263"/>
                <a:gd name="T22" fmla="*/ 167 w 387"/>
                <a:gd name="T23" fmla="*/ 211 h 263"/>
                <a:gd name="T24" fmla="*/ 194 w 387"/>
                <a:gd name="T25" fmla="*/ 210 h 263"/>
                <a:gd name="T26" fmla="*/ 194 w 387"/>
                <a:gd name="T27" fmla="*/ 210 h 263"/>
                <a:gd name="T28" fmla="*/ 220 w 387"/>
                <a:gd name="T29" fmla="*/ 211 h 263"/>
                <a:gd name="T30" fmla="*/ 246 w 387"/>
                <a:gd name="T31" fmla="*/ 214 h 263"/>
                <a:gd name="T32" fmla="*/ 271 w 387"/>
                <a:gd name="T33" fmla="*/ 219 h 263"/>
                <a:gd name="T34" fmla="*/ 295 w 387"/>
                <a:gd name="T35" fmla="*/ 225 h 263"/>
                <a:gd name="T36" fmla="*/ 320 w 387"/>
                <a:gd name="T37" fmla="*/ 232 h 263"/>
                <a:gd name="T38" fmla="*/ 343 w 387"/>
                <a:gd name="T39" fmla="*/ 242 h 263"/>
                <a:gd name="T40" fmla="*/ 366 w 387"/>
                <a:gd name="T41" fmla="*/ 253 h 263"/>
                <a:gd name="T42" fmla="*/ 387 w 387"/>
                <a:gd name="T43" fmla="*/ 263 h 263"/>
                <a:gd name="T44" fmla="*/ 387 w 387"/>
                <a:gd name="T45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7" h="263">
                  <a:moveTo>
                    <a:pt x="387" y="263"/>
                  </a:moveTo>
                  <a:lnTo>
                    <a:pt x="387" y="0"/>
                  </a:lnTo>
                  <a:lnTo>
                    <a:pt x="0" y="0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1" y="253"/>
                  </a:lnTo>
                  <a:lnTo>
                    <a:pt x="43" y="242"/>
                  </a:lnTo>
                  <a:lnTo>
                    <a:pt x="68" y="232"/>
                  </a:lnTo>
                  <a:lnTo>
                    <a:pt x="92" y="225"/>
                  </a:lnTo>
                  <a:lnTo>
                    <a:pt x="116" y="219"/>
                  </a:lnTo>
                  <a:lnTo>
                    <a:pt x="141" y="214"/>
                  </a:lnTo>
                  <a:lnTo>
                    <a:pt x="167" y="211"/>
                  </a:lnTo>
                  <a:lnTo>
                    <a:pt x="194" y="210"/>
                  </a:lnTo>
                  <a:lnTo>
                    <a:pt x="194" y="210"/>
                  </a:lnTo>
                  <a:lnTo>
                    <a:pt x="220" y="211"/>
                  </a:lnTo>
                  <a:lnTo>
                    <a:pt x="246" y="214"/>
                  </a:lnTo>
                  <a:lnTo>
                    <a:pt x="271" y="219"/>
                  </a:lnTo>
                  <a:lnTo>
                    <a:pt x="295" y="225"/>
                  </a:lnTo>
                  <a:lnTo>
                    <a:pt x="320" y="232"/>
                  </a:lnTo>
                  <a:lnTo>
                    <a:pt x="343" y="242"/>
                  </a:lnTo>
                  <a:lnTo>
                    <a:pt x="366" y="253"/>
                  </a:lnTo>
                  <a:lnTo>
                    <a:pt x="387" y="263"/>
                  </a:lnTo>
                  <a:lnTo>
                    <a:pt x="387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Freeform 72"/>
            <p:cNvSpPr>
              <a:spLocks/>
            </p:cNvSpPr>
            <p:nvPr/>
          </p:nvSpPr>
          <p:spPr bwMode="auto">
            <a:xfrm>
              <a:off x="3071813" y="482600"/>
              <a:ext cx="153988" cy="198438"/>
            </a:xfrm>
            <a:custGeom>
              <a:avLst/>
              <a:gdLst>
                <a:gd name="T0" fmla="*/ 0 w 387"/>
                <a:gd name="T1" fmla="*/ 0 h 500"/>
                <a:gd name="T2" fmla="*/ 0 w 387"/>
                <a:gd name="T3" fmla="*/ 216 h 500"/>
                <a:gd name="T4" fmla="*/ 0 w 387"/>
                <a:gd name="T5" fmla="*/ 500 h 500"/>
                <a:gd name="T6" fmla="*/ 194 w 387"/>
                <a:gd name="T7" fmla="*/ 358 h 500"/>
                <a:gd name="T8" fmla="*/ 387 w 387"/>
                <a:gd name="T9" fmla="*/ 500 h 500"/>
                <a:gd name="T10" fmla="*/ 387 w 387"/>
                <a:gd name="T11" fmla="*/ 216 h 500"/>
                <a:gd name="T12" fmla="*/ 387 w 387"/>
                <a:gd name="T13" fmla="*/ 0 h 500"/>
                <a:gd name="T14" fmla="*/ 387 w 387"/>
                <a:gd name="T15" fmla="*/ 0 h 500"/>
                <a:gd name="T16" fmla="*/ 366 w 387"/>
                <a:gd name="T17" fmla="*/ 13 h 500"/>
                <a:gd name="T18" fmla="*/ 343 w 387"/>
                <a:gd name="T19" fmla="*/ 23 h 500"/>
                <a:gd name="T20" fmla="*/ 320 w 387"/>
                <a:gd name="T21" fmla="*/ 32 h 500"/>
                <a:gd name="T22" fmla="*/ 295 w 387"/>
                <a:gd name="T23" fmla="*/ 39 h 500"/>
                <a:gd name="T24" fmla="*/ 271 w 387"/>
                <a:gd name="T25" fmla="*/ 45 h 500"/>
                <a:gd name="T26" fmla="*/ 246 w 387"/>
                <a:gd name="T27" fmla="*/ 50 h 500"/>
                <a:gd name="T28" fmla="*/ 220 w 387"/>
                <a:gd name="T29" fmla="*/ 53 h 500"/>
                <a:gd name="T30" fmla="*/ 194 w 387"/>
                <a:gd name="T31" fmla="*/ 54 h 500"/>
                <a:gd name="T32" fmla="*/ 194 w 387"/>
                <a:gd name="T33" fmla="*/ 54 h 500"/>
                <a:gd name="T34" fmla="*/ 167 w 387"/>
                <a:gd name="T35" fmla="*/ 53 h 500"/>
                <a:gd name="T36" fmla="*/ 141 w 387"/>
                <a:gd name="T37" fmla="*/ 50 h 500"/>
                <a:gd name="T38" fmla="*/ 116 w 387"/>
                <a:gd name="T39" fmla="*/ 45 h 500"/>
                <a:gd name="T40" fmla="*/ 92 w 387"/>
                <a:gd name="T41" fmla="*/ 39 h 500"/>
                <a:gd name="T42" fmla="*/ 68 w 387"/>
                <a:gd name="T43" fmla="*/ 32 h 500"/>
                <a:gd name="T44" fmla="*/ 43 w 387"/>
                <a:gd name="T45" fmla="*/ 23 h 500"/>
                <a:gd name="T46" fmla="*/ 21 w 387"/>
                <a:gd name="T47" fmla="*/ 13 h 500"/>
                <a:gd name="T48" fmla="*/ 0 w 387"/>
                <a:gd name="T49" fmla="*/ 0 h 500"/>
                <a:gd name="T50" fmla="*/ 0 w 387"/>
                <a:gd name="T5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7" h="500">
                  <a:moveTo>
                    <a:pt x="0" y="0"/>
                  </a:moveTo>
                  <a:lnTo>
                    <a:pt x="0" y="216"/>
                  </a:lnTo>
                  <a:lnTo>
                    <a:pt x="0" y="500"/>
                  </a:lnTo>
                  <a:lnTo>
                    <a:pt x="194" y="358"/>
                  </a:lnTo>
                  <a:lnTo>
                    <a:pt x="387" y="500"/>
                  </a:lnTo>
                  <a:lnTo>
                    <a:pt x="387" y="216"/>
                  </a:lnTo>
                  <a:lnTo>
                    <a:pt x="387" y="0"/>
                  </a:lnTo>
                  <a:lnTo>
                    <a:pt x="387" y="0"/>
                  </a:lnTo>
                  <a:lnTo>
                    <a:pt x="366" y="13"/>
                  </a:lnTo>
                  <a:lnTo>
                    <a:pt x="343" y="23"/>
                  </a:lnTo>
                  <a:lnTo>
                    <a:pt x="320" y="32"/>
                  </a:lnTo>
                  <a:lnTo>
                    <a:pt x="295" y="39"/>
                  </a:lnTo>
                  <a:lnTo>
                    <a:pt x="271" y="45"/>
                  </a:lnTo>
                  <a:lnTo>
                    <a:pt x="246" y="50"/>
                  </a:lnTo>
                  <a:lnTo>
                    <a:pt x="220" y="53"/>
                  </a:lnTo>
                  <a:lnTo>
                    <a:pt x="194" y="54"/>
                  </a:lnTo>
                  <a:lnTo>
                    <a:pt x="194" y="54"/>
                  </a:lnTo>
                  <a:lnTo>
                    <a:pt x="167" y="53"/>
                  </a:lnTo>
                  <a:lnTo>
                    <a:pt x="141" y="50"/>
                  </a:lnTo>
                  <a:lnTo>
                    <a:pt x="116" y="45"/>
                  </a:lnTo>
                  <a:lnTo>
                    <a:pt x="92" y="39"/>
                  </a:lnTo>
                  <a:lnTo>
                    <a:pt x="68" y="32"/>
                  </a:lnTo>
                  <a:lnTo>
                    <a:pt x="43" y="23"/>
                  </a:lnTo>
                  <a:lnTo>
                    <a:pt x="21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Freeform 73"/>
            <p:cNvSpPr>
              <a:spLocks noEditPoints="1"/>
            </p:cNvSpPr>
            <p:nvPr/>
          </p:nvSpPr>
          <p:spPr bwMode="auto">
            <a:xfrm>
              <a:off x="3035300" y="238125"/>
              <a:ext cx="227013" cy="228600"/>
            </a:xfrm>
            <a:custGeom>
              <a:avLst/>
              <a:gdLst>
                <a:gd name="T0" fmla="*/ 303 w 576"/>
                <a:gd name="T1" fmla="*/ 575 h 575"/>
                <a:gd name="T2" fmla="*/ 347 w 576"/>
                <a:gd name="T3" fmla="*/ 569 h 575"/>
                <a:gd name="T4" fmla="*/ 425 w 576"/>
                <a:gd name="T5" fmla="*/ 540 h 575"/>
                <a:gd name="T6" fmla="*/ 492 w 576"/>
                <a:gd name="T7" fmla="*/ 492 h 575"/>
                <a:gd name="T8" fmla="*/ 542 w 576"/>
                <a:gd name="T9" fmla="*/ 425 h 575"/>
                <a:gd name="T10" fmla="*/ 570 w 576"/>
                <a:gd name="T11" fmla="*/ 346 h 575"/>
                <a:gd name="T12" fmla="*/ 576 w 576"/>
                <a:gd name="T13" fmla="*/ 303 h 575"/>
                <a:gd name="T14" fmla="*/ 576 w 576"/>
                <a:gd name="T15" fmla="*/ 272 h 575"/>
                <a:gd name="T16" fmla="*/ 570 w 576"/>
                <a:gd name="T17" fmla="*/ 230 h 575"/>
                <a:gd name="T18" fmla="*/ 542 w 576"/>
                <a:gd name="T19" fmla="*/ 151 h 575"/>
                <a:gd name="T20" fmla="*/ 492 w 576"/>
                <a:gd name="T21" fmla="*/ 84 h 575"/>
                <a:gd name="T22" fmla="*/ 425 w 576"/>
                <a:gd name="T23" fmla="*/ 35 h 575"/>
                <a:gd name="T24" fmla="*/ 347 w 576"/>
                <a:gd name="T25" fmla="*/ 6 h 575"/>
                <a:gd name="T26" fmla="*/ 303 w 576"/>
                <a:gd name="T27" fmla="*/ 1 h 575"/>
                <a:gd name="T28" fmla="*/ 274 w 576"/>
                <a:gd name="T29" fmla="*/ 1 h 575"/>
                <a:gd name="T30" fmla="*/ 230 w 576"/>
                <a:gd name="T31" fmla="*/ 6 h 575"/>
                <a:gd name="T32" fmla="*/ 152 w 576"/>
                <a:gd name="T33" fmla="*/ 35 h 575"/>
                <a:gd name="T34" fmla="*/ 85 w 576"/>
                <a:gd name="T35" fmla="*/ 84 h 575"/>
                <a:gd name="T36" fmla="*/ 35 w 576"/>
                <a:gd name="T37" fmla="*/ 151 h 575"/>
                <a:gd name="T38" fmla="*/ 6 w 576"/>
                <a:gd name="T39" fmla="*/ 230 h 575"/>
                <a:gd name="T40" fmla="*/ 1 w 576"/>
                <a:gd name="T41" fmla="*/ 272 h 575"/>
                <a:gd name="T42" fmla="*/ 1 w 576"/>
                <a:gd name="T43" fmla="*/ 303 h 575"/>
                <a:gd name="T44" fmla="*/ 6 w 576"/>
                <a:gd name="T45" fmla="*/ 346 h 575"/>
                <a:gd name="T46" fmla="*/ 35 w 576"/>
                <a:gd name="T47" fmla="*/ 425 h 575"/>
                <a:gd name="T48" fmla="*/ 85 w 576"/>
                <a:gd name="T49" fmla="*/ 492 h 575"/>
                <a:gd name="T50" fmla="*/ 152 w 576"/>
                <a:gd name="T51" fmla="*/ 540 h 575"/>
                <a:gd name="T52" fmla="*/ 230 w 576"/>
                <a:gd name="T53" fmla="*/ 569 h 575"/>
                <a:gd name="T54" fmla="*/ 274 w 576"/>
                <a:gd name="T55" fmla="*/ 575 h 575"/>
                <a:gd name="T56" fmla="*/ 289 w 576"/>
                <a:gd name="T57" fmla="*/ 137 h 575"/>
                <a:gd name="T58" fmla="*/ 319 w 576"/>
                <a:gd name="T59" fmla="*/ 139 h 575"/>
                <a:gd name="T60" fmla="*/ 360 w 576"/>
                <a:gd name="T61" fmla="*/ 155 h 575"/>
                <a:gd name="T62" fmla="*/ 395 w 576"/>
                <a:gd name="T63" fmla="*/ 180 h 575"/>
                <a:gd name="T64" fmla="*/ 422 w 576"/>
                <a:gd name="T65" fmla="*/ 215 h 575"/>
                <a:gd name="T66" fmla="*/ 436 w 576"/>
                <a:gd name="T67" fmla="*/ 258 h 575"/>
                <a:gd name="T68" fmla="*/ 440 w 576"/>
                <a:gd name="T69" fmla="*/ 288 h 575"/>
                <a:gd name="T70" fmla="*/ 433 w 576"/>
                <a:gd name="T71" fmla="*/ 333 h 575"/>
                <a:gd name="T72" fmla="*/ 413 w 576"/>
                <a:gd name="T73" fmla="*/ 372 h 575"/>
                <a:gd name="T74" fmla="*/ 384 w 576"/>
                <a:gd name="T75" fmla="*/ 404 h 575"/>
                <a:gd name="T76" fmla="*/ 348 w 576"/>
                <a:gd name="T77" fmla="*/ 427 h 575"/>
                <a:gd name="T78" fmla="*/ 304 w 576"/>
                <a:gd name="T79" fmla="*/ 438 h 575"/>
                <a:gd name="T80" fmla="*/ 273 w 576"/>
                <a:gd name="T81" fmla="*/ 438 h 575"/>
                <a:gd name="T82" fmla="*/ 229 w 576"/>
                <a:gd name="T83" fmla="*/ 427 h 575"/>
                <a:gd name="T84" fmla="*/ 193 w 576"/>
                <a:gd name="T85" fmla="*/ 404 h 575"/>
                <a:gd name="T86" fmla="*/ 163 w 576"/>
                <a:gd name="T87" fmla="*/ 372 h 575"/>
                <a:gd name="T88" fmla="*/ 144 w 576"/>
                <a:gd name="T89" fmla="*/ 333 h 575"/>
                <a:gd name="T90" fmla="*/ 137 w 576"/>
                <a:gd name="T91" fmla="*/ 288 h 575"/>
                <a:gd name="T92" fmla="*/ 141 w 576"/>
                <a:gd name="T93" fmla="*/ 258 h 575"/>
                <a:gd name="T94" fmla="*/ 155 w 576"/>
                <a:gd name="T95" fmla="*/ 215 h 575"/>
                <a:gd name="T96" fmla="*/ 182 w 576"/>
                <a:gd name="T97" fmla="*/ 180 h 575"/>
                <a:gd name="T98" fmla="*/ 216 w 576"/>
                <a:gd name="T99" fmla="*/ 155 h 575"/>
                <a:gd name="T100" fmla="*/ 258 w 576"/>
                <a:gd name="T101" fmla="*/ 139 h 575"/>
                <a:gd name="T102" fmla="*/ 289 w 576"/>
                <a:gd name="T103" fmla="*/ 137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" h="575">
                  <a:moveTo>
                    <a:pt x="289" y="575"/>
                  </a:moveTo>
                  <a:lnTo>
                    <a:pt x="289" y="575"/>
                  </a:lnTo>
                  <a:lnTo>
                    <a:pt x="303" y="575"/>
                  </a:lnTo>
                  <a:lnTo>
                    <a:pt x="318" y="574"/>
                  </a:lnTo>
                  <a:lnTo>
                    <a:pt x="332" y="572"/>
                  </a:lnTo>
                  <a:lnTo>
                    <a:pt x="347" y="569"/>
                  </a:lnTo>
                  <a:lnTo>
                    <a:pt x="375" y="562"/>
                  </a:lnTo>
                  <a:lnTo>
                    <a:pt x="400" y="552"/>
                  </a:lnTo>
                  <a:lnTo>
                    <a:pt x="425" y="540"/>
                  </a:lnTo>
                  <a:lnTo>
                    <a:pt x="450" y="527"/>
                  </a:lnTo>
                  <a:lnTo>
                    <a:pt x="472" y="510"/>
                  </a:lnTo>
                  <a:lnTo>
                    <a:pt x="492" y="492"/>
                  </a:lnTo>
                  <a:lnTo>
                    <a:pt x="510" y="471"/>
                  </a:lnTo>
                  <a:lnTo>
                    <a:pt x="527" y="448"/>
                  </a:lnTo>
                  <a:lnTo>
                    <a:pt x="542" y="425"/>
                  </a:lnTo>
                  <a:lnTo>
                    <a:pt x="554" y="400"/>
                  </a:lnTo>
                  <a:lnTo>
                    <a:pt x="564" y="373"/>
                  </a:lnTo>
                  <a:lnTo>
                    <a:pt x="570" y="346"/>
                  </a:lnTo>
                  <a:lnTo>
                    <a:pt x="573" y="332"/>
                  </a:lnTo>
                  <a:lnTo>
                    <a:pt x="575" y="317"/>
                  </a:lnTo>
                  <a:lnTo>
                    <a:pt x="576" y="303"/>
                  </a:lnTo>
                  <a:lnTo>
                    <a:pt x="576" y="288"/>
                  </a:lnTo>
                  <a:lnTo>
                    <a:pt x="576" y="288"/>
                  </a:lnTo>
                  <a:lnTo>
                    <a:pt x="576" y="272"/>
                  </a:lnTo>
                  <a:lnTo>
                    <a:pt x="575" y="258"/>
                  </a:lnTo>
                  <a:lnTo>
                    <a:pt x="573" y="244"/>
                  </a:lnTo>
                  <a:lnTo>
                    <a:pt x="570" y="230"/>
                  </a:lnTo>
                  <a:lnTo>
                    <a:pt x="564" y="202"/>
                  </a:lnTo>
                  <a:lnTo>
                    <a:pt x="554" y="175"/>
                  </a:lnTo>
                  <a:lnTo>
                    <a:pt x="542" y="151"/>
                  </a:lnTo>
                  <a:lnTo>
                    <a:pt x="527" y="127"/>
                  </a:lnTo>
                  <a:lnTo>
                    <a:pt x="510" y="105"/>
                  </a:lnTo>
                  <a:lnTo>
                    <a:pt x="492" y="84"/>
                  </a:lnTo>
                  <a:lnTo>
                    <a:pt x="472" y="65"/>
                  </a:lnTo>
                  <a:lnTo>
                    <a:pt x="450" y="49"/>
                  </a:lnTo>
                  <a:lnTo>
                    <a:pt x="425" y="35"/>
                  </a:lnTo>
                  <a:lnTo>
                    <a:pt x="400" y="23"/>
                  </a:lnTo>
                  <a:lnTo>
                    <a:pt x="375" y="13"/>
                  </a:lnTo>
                  <a:lnTo>
                    <a:pt x="347" y="6"/>
                  </a:lnTo>
                  <a:lnTo>
                    <a:pt x="332" y="3"/>
                  </a:lnTo>
                  <a:lnTo>
                    <a:pt x="318" y="1"/>
                  </a:lnTo>
                  <a:lnTo>
                    <a:pt x="303" y="1"/>
                  </a:lnTo>
                  <a:lnTo>
                    <a:pt x="289" y="0"/>
                  </a:lnTo>
                  <a:lnTo>
                    <a:pt x="289" y="0"/>
                  </a:lnTo>
                  <a:lnTo>
                    <a:pt x="274" y="1"/>
                  </a:lnTo>
                  <a:lnTo>
                    <a:pt x="259" y="1"/>
                  </a:lnTo>
                  <a:lnTo>
                    <a:pt x="245" y="3"/>
                  </a:lnTo>
                  <a:lnTo>
                    <a:pt x="230" y="6"/>
                  </a:lnTo>
                  <a:lnTo>
                    <a:pt x="203" y="13"/>
                  </a:lnTo>
                  <a:lnTo>
                    <a:pt x="177" y="23"/>
                  </a:lnTo>
                  <a:lnTo>
                    <a:pt x="152" y="35"/>
                  </a:lnTo>
                  <a:lnTo>
                    <a:pt x="127" y="49"/>
                  </a:lnTo>
                  <a:lnTo>
                    <a:pt x="106" y="65"/>
                  </a:lnTo>
                  <a:lnTo>
                    <a:pt x="85" y="84"/>
                  </a:lnTo>
                  <a:lnTo>
                    <a:pt x="67" y="105"/>
                  </a:lnTo>
                  <a:lnTo>
                    <a:pt x="50" y="127"/>
                  </a:lnTo>
                  <a:lnTo>
                    <a:pt x="35" y="151"/>
                  </a:lnTo>
                  <a:lnTo>
                    <a:pt x="23" y="175"/>
                  </a:lnTo>
                  <a:lnTo>
                    <a:pt x="14" y="202"/>
                  </a:lnTo>
                  <a:lnTo>
                    <a:pt x="6" y="230"/>
                  </a:lnTo>
                  <a:lnTo>
                    <a:pt x="4" y="244"/>
                  </a:lnTo>
                  <a:lnTo>
                    <a:pt x="3" y="258"/>
                  </a:lnTo>
                  <a:lnTo>
                    <a:pt x="1" y="27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1" y="303"/>
                  </a:lnTo>
                  <a:lnTo>
                    <a:pt x="3" y="317"/>
                  </a:lnTo>
                  <a:lnTo>
                    <a:pt x="4" y="332"/>
                  </a:lnTo>
                  <a:lnTo>
                    <a:pt x="6" y="346"/>
                  </a:lnTo>
                  <a:lnTo>
                    <a:pt x="14" y="373"/>
                  </a:lnTo>
                  <a:lnTo>
                    <a:pt x="23" y="400"/>
                  </a:lnTo>
                  <a:lnTo>
                    <a:pt x="35" y="425"/>
                  </a:lnTo>
                  <a:lnTo>
                    <a:pt x="50" y="448"/>
                  </a:lnTo>
                  <a:lnTo>
                    <a:pt x="67" y="471"/>
                  </a:lnTo>
                  <a:lnTo>
                    <a:pt x="85" y="492"/>
                  </a:lnTo>
                  <a:lnTo>
                    <a:pt x="106" y="510"/>
                  </a:lnTo>
                  <a:lnTo>
                    <a:pt x="127" y="527"/>
                  </a:lnTo>
                  <a:lnTo>
                    <a:pt x="152" y="540"/>
                  </a:lnTo>
                  <a:lnTo>
                    <a:pt x="177" y="552"/>
                  </a:lnTo>
                  <a:lnTo>
                    <a:pt x="203" y="562"/>
                  </a:lnTo>
                  <a:lnTo>
                    <a:pt x="230" y="569"/>
                  </a:lnTo>
                  <a:lnTo>
                    <a:pt x="245" y="572"/>
                  </a:lnTo>
                  <a:lnTo>
                    <a:pt x="259" y="574"/>
                  </a:lnTo>
                  <a:lnTo>
                    <a:pt x="274" y="575"/>
                  </a:lnTo>
                  <a:lnTo>
                    <a:pt x="289" y="575"/>
                  </a:lnTo>
                  <a:lnTo>
                    <a:pt x="289" y="575"/>
                  </a:lnTo>
                  <a:close/>
                  <a:moveTo>
                    <a:pt x="289" y="137"/>
                  </a:moveTo>
                  <a:lnTo>
                    <a:pt x="289" y="137"/>
                  </a:lnTo>
                  <a:lnTo>
                    <a:pt x="304" y="137"/>
                  </a:lnTo>
                  <a:lnTo>
                    <a:pt x="319" y="139"/>
                  </a:lnTo>
                  <a:lnTo>
                    <a:pt x="333" y="143"/>
                  </a:lnTo>
                  <a:lnTo>
                    <a:pt x="348" y="149"/>
                  </a:lnTo>
                  <a:lnTo>
                    <a:pt x="360" y="155"/>
                  </a:lnTo>
                  <a:lnTo>
                    <a:pt x="373" y="162"/>
                  </a:lnTo>
                  <a:lnTo>
                    <a:pt x="384" y="170"/>
                  </a:lnTo>
                  <a:lnTo>
                    <a:pt x="395" y="180"/>
                  </a:lnTo>
                  <a:lnTo>
                    <a:pt x="405" y="191"/>
                  </a:lnTo>
                  <a:lnTo>
                    <a:pt x="413" y="203"/>
                  </a:lnTo>
                  <a:lnTo>
                    <a:pt x="422" y="215"/>
                  </a:lnTo>
                  <a:lnTo>
                    <a:pt x="428" y="229"/>
                  </a:lnTo>
                  <a:lnTo>
                    <a:pt x="433" y="243"/>
                  </a:lnTo>
                  <a:lnTo>
                    <a:pt x="436" y="258"/>
                  </a:lnTo>
                  <a:lnTo>
                    <a:pt x="439" y="272"/>
                  </a:lnTo>
                  <a:lnTo>
                    <a:pt x="440" y="288"/>
                  </a:lnTo>
                  <a:lnTo>
                    <a:pt x="440" y="288"/>
                  </a:lnTo>
                  <a:lnTo>
                    <a:pt x="439" y="303"/>
                  </a:lnTo>
                  <a:lnTo>
                    <a:pt x="436" y="318"/>
                  </a:lnTo>
                  <a:lnTo>
                    <a:pt x="433" y="333"/>
                  </a:lnTo>
                  <a:lnTo>
                    <a:pt x="428" y="346"/>
                  </a:lnTo>
                  <a:lnTo>
                    <a:pt x="422" y="360"/>
                  </a:lnTo>
                  <a:lnTo>
                    <a:pt x="413" y="372"/>
                  </a:lnTo>
                  <a:lnTo>
                    <a:pt x="405" y="384"/>
                  </a:lnTo>
                  <a:lnTo>
                    <a:pt x="395" y="395"/>
                  </a:lnTo>
                  <a:lnTo>
                    <a:pt x="384" y="404"/>
                  </a:lnTo>
                  <a:lnTo>
                    <a:pt x="373" y="413"/>
                  </a:lnTo>
                  <a:lnTo>
                    <a:pt x="360" y="420"/>
                  </a:lnTo>
                  <a:lnTo>
                    <a:pt x="348" y="427"/>
                  </a:lnTo>
                  <a:lnTo>
                    <a:pt x="333" y="432"/>
                  </a:lnTo>
                  <a:lnTo>
                    <a:pt x="319" y="436"/>
                  </a:lnTo>
                  <a:lnTo>
                    <a:pt x="304" y="438"/>
                  </a:lnTo>
                  <a:lnTo>
                    <a:pt x="289" y="438"/>
                  </a:lnTo>
                  <a:lnTo>
                    <a:pt x="289" y="438"/>
                  </a:lnTo>
                  <a:lnTo>
                    <a:pt x="273" y="438"/>
                  </a:lnTo>
                  <a:lnTo>
                    <a:pt x="258" y="436"/>
                  </a:lnTo>
                  <a:lnTo>
                    <a:pt x="244" y="432"/>
                  </a:lnTo>
                  <a:lnTo>
                    <a:pt x="229" y="427"/>
                  </a:lnTo>
                  <a:lnTo>
                    <a:pt x="216" y="420"/>
                  </a:lnTo>
                  <a:lnTo>
                    <a:pt x="204" y="413"/>
                  </a:lnTo>
                  <a:lnTo>
                    <a:pt x="193" y="404"/>
                  </a:lnTo>
                  <a:lnTo>
                    <a:pt x="182" y="395"/>
                  </a:lnTo>
                  <a:lnTo>
                    <a:pt x="172" y="384"/>
                  </a:lnTo>
                  <a:lnTo>
                    <a:pt x="163" y="372"/>
                  </a:lnTo>
                  <a:lnTo>
                    <a:pt x="155" y="360"/>
                  </a:lnTo>
                  <a:lnTo>
                    <a:pt x="149" y="346"/>
                  </a:lnTo>
                  <a:lnTo>
                    <a:pt x="144" y="333"/>
                  </a:lnTo>
                  <a:lnTo>
                    <a:pt x="141" y="318"/>
                  </a:lnTo>
                  <a:lnTo>
                    <a:pt x="138" y="303"/>
                  </a:lnTo>
                  <a:lnTo>
                    <a:pt x="137" y="288"/>
                  </a:lnTo>
                  <a:lnTo>
                    <a:pt x="137" y="288"/>
                  </a:lnTo>
                  <a:lnTo>
                    <a:pt x="138" y="272"/>
                  </a:lnTo>
                  <a:lnTo>
                    <a:pt x="141" y="258"/>
                  </a:lnTo>
                  <a:lnTo>
                    <a:pt x="144" y="243"/>
                  </a:lnTo>
                  <a:lnTo>
                    <a:pt x="149" y="229"/>
                  </a:lnTo>
                  <a:lnTo>
                    <a:pt x="155" y="215"/>
                  </a:lnTo>
                  <a:lnTo>
                    <a:pt x="163" y="203"/>
                  </a:lnTo>
                  <a:lnTo>
                    <a:pt x="172" y="191"/>
                  </a:lnTo>
                  <a:lnTo>
                    <a:pt x="182" y="180"/>
                  </a:lnTo>
                  <a:lnTo>
                    <a:pt x="193" y="170"/>
                  </a:lnTo>
                  <a:lnTo>
                    <a:pt x="204" y="162"/>
                  </a:lnTo>
                  <a:lnTo>
                    <a:pt x="216" y="155"/>
                  </a:lnTo>
                  <a:lnTo>
                    <a:pt x="229" y="149"/>
                  </a:lnTo>
                  <a:lnTo>
                    <a:pt x="244" y="143"/>
                  </a:lnTo>
                  <a:lnTo>
                    <a:pt x="258" y="139"/>
                  </a:lnTo>
                  <a:lnTo>
                    <a:pt x="273" y="137"/>
                  </a:lnTo>
                  <a:lnTo>
                    <a:pt x="289" y="137"/>
                  </a:lnTo>
                  <a:lnTo>
                    <a:pt x="289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Freeform 74"/>
            <p:cNvSpPr>
              <a:spLocks noEditPoints="1"/>
            </p:cNvSpPr>
            <p:nvPr/>
          </p:nvSpPr>
          <p:spPr bwMode="auto">
            <a:xfrm>
              <a:off x="2776538" y="144463"/>
              <a:ext cx="973138" cy="889000"/>
            </a:xfrm>
            <a:custGeom>
              <a:avLst/>
              <a:gdLst>
                <a:gd name="T0" fmla="*/ 2077 w 2449"/>
                <a:gd name="T1" fmla="*/ 357 h 2242"/>
                <a:gd name="T2" fmla="*/ 2065 w 2449"/>
                <a:gd name="T3" fmla="*/ 226 h 2242"/>
                <a:gd name="T4" fmla="*/ 2033 w 2449"/>
                <a:gd name="T5" fmla="*/ 131 h 2242"/>
                <a:gd name="T6" fmla="*/ 1990 w 2449"/>
                <a:gd name="T7" fmla="*/ 68 h 2242"/>
                <a:gd name="T8" fmla="*/ 1939 w 2449"/>
                <a:gd name="T9" fmla="*/ 28 h 2242"/>
                <a:gd name="T10" fmla="*/ 1841 w 2449"/>
                <a:gd name="T11" fmla="*/ 2 h 2242"/>
                <a:gd name="T12" fmla="*/ 1826 w 2449"/>
                <a:gd name="T13" fmla="*/ 103 h 2242"/>
                <a:gd name="T14" fmla="*/ 1877 w 2449"/>
                <a:gd name="T15" fmla="*/ 113 h 2242"/>
                <a:gd name="T16" fmla="*/ 1927 w 2449"/>
                <a:gd name="T17" fmla="*/ 153 h 2242"/>
                <a:gd name="T18" fmla="*/ 1964 w 2449"/>
                <a:gd name="T19" fmla="*/ 246 h 2242"/>
                <a:gd name="T20" fmla="*/ 1974 w 2449"/>
                <a:gd name="T21" fmla="*/ 357 h 2242"/>
                <a:gd name="T22" fmla="*/ 921 w 2449"/>
                <a:gd name="T23" fmla="*/ 1931 h 2242"/>
                <a:gd name="T24" fmla="*/ 904 w 2449"/>
                <a:gd name="T25" fmla="*/ 2012 h 2242"/>
                <a:gd name="T26" fmla="*/ 844 w 2449"/>
                <a:gd name="T27" fmla="*/ 2092 h 2242"/>
                <a:gd name="T28" fmla="*/ 752 w 2449"/>
                <a:gd name="T29" fmla="*/ 2135 h 2242"/>
                <a:gd name="T30" fmla="*/ 669 w 2449"/>
                <a:gd name="T31" fmla="*/ 2135 h 2242"/>
                <a:gd name="T32" fmla="*/ 578 w 2449"/>
                <a:gd name="T33" fmla="*/ 2092 h 2242"/>
                <a:gd name="T34" fmla="*/ 517 w 2449"/>
                <a:gd name="T35" fmla="*/ 2012 h 2242"/>
                <a:gd name="T36" fmla="*/ 502 w 2449"/>
                <a:gd name="T37" fmla="*/ 872 h 2242"/>
                <a:gd name="T38" fmla="*/ 497 w 2449"/>
                <a:gd name="T39" fmla="*/ 273 h 2242"/>
                <a:gd name="T40" fmla="*/ 454 w 2449"/>
                <a:gd name="T41" fmla="*/ 125 h 2242"/>
                <a:gd name="T42" fmla="*/ 251 w 2449"/>
                <a:gd name="T43" fmla="*/ 0 h 2242"/>
                <a:gd name="T44" fmla="*/ 159 w 2449"/>
                <a:gd name="T45" fmla="*/ 18 h 2242"/>
                <a:gd name="T46" fmla="*/ 97 w 2449"/>
                <a:gd name="T47" fmla="*/ 58 h 2242"/>
                <a:gd name="T48" fmla="*/ 51 w 2449"/>
                <a:gd name="T49" fmla="*/ 117 h 2242"/>
                <a:gd name="T50" fmla="*/ 17 w 2449"/>
                <a:gd name="T51" fmla="*/ 204 h 2242"/>
                <a:gd name="T52" fmla="*/ 1 w 2449"/>
                <a:gd name="T53" fmla="*/ 326 h 2242"/>
                <a:gd name="T54" fmla="*/ 399 w 2449"/>
                <a:gd name="T55" fmla="*/ 1931 h 2242"/>
                <a:gd name="T56" fmla="*/ 405 w 2449"/>
                <a:gd name="T57" fmla="*/ 1994 h 2242"/>
                <a:gd name="T58" fmla="*/ 430 w 2449"/>
                <a:gd name="T59" fmla="*/ 2065 h 2242"/>
                <a:gd name="T60" fmla="*/ 491 w 2449"/>
                <a:gd name="T61" fmla="*/ 2151 h 2242"/>
                <a:gd name="T62" fmla="*/ 575 w 2449"/>
                <a:gd name="T63" fmla="*/ 2212 h 2242"/>
                <a:gd name="T64" fmla="*/ 648 w 2449"/>
                <a:gd name="T65" fmla="*/ 2236 h 2242"/>
                <a:gd name="T66" fmla="*/ 2136 w 2449"/>
                <a:gd name="T67" fmla="*/ 2242 h 2242"/>
                <a:gd name="T68" fmla="*/ 2199 w 2449"/>
                <a:gd name="T69" fmla="*/ 2236 h 2242"/>
                <a:gd name="T70" fmla="*/ 2272 w 2449"/>
                <a:gd name="T71" fmla="*/ 2212 h 2242"/>
                <a:gd name="T72" fmla="*/ 2357 w 2449"/>
                <a:gd name="T73" fmla="*/ 2151 h 2242"/>
                <a:gd name="T74" fmla="*/ 2417 w 2449"/>
                <a:gd name="T75" fmla="*/ 2065 h 2242"/>
                <a:gd name="T76" fmla="*/ 2442 w 2449"/>
                <a:gd name="T77" fmla="*/ 1994 h 2242"/>
                <a:gd name="T78" fmla="*/ 2449 w 2449"/>
                <a:gd name="T79" fmla="*/ 1557 h 2242"/>
                <a:gd name="T80" fmla="*/ 103 w 2449"/>
                <a:gd name="T81" fmla="*/ 335 h 2242"/>
                <a:gd name="T82" fmla="*/ 117 w 2449"/>
                <a:gd name="T83" fmla="*/ 226 h 2242"/>
                <a:gd name="T84" fmla="*/ 162 w 2449"/>
                <a:gd name="T85" fmla="*/ 138 h 2242"/>
                <a:gd name="T86" fmla="*/ 210 w 2449"/>
                <a:gd name="T87" fmla="*/ 109 h 2242"/>
                <a:gd name="T88" fmla="*/ 251 w 2449"/>
                <a:gd name="T89" fmla="*/ 103 h 2242"/>
                <a:gd name="T90" fmla="*/ 302 w 2449"/>
                <a:gd name="T91" fmla="*/ 113 h 2242"/>
                <a:gd name="T92" fmla="*/ 351 w 2449"/>
                <a:gd name="T93" fmla="*/ 153 h 2242"/>
                <a:gd name="T94" fmla="*/ 389 w 2449"/>
                <a:gd name="T95" fmla="*/ 246 h 2242"/>
                <a:gd name="T96" fmla="*/ 399 w 2449"/>
                <a:gd name="T97" fmla="*/ 357 h 2242"/>
                <a:gd name="T98" fmla="*/ 2345 w 2449"/>
                <a:gd name="T99" fmla="*/ 1953 h 2242"/>
                <a:gd name="T100" fmla="*/ 2311 w 2449"/>
                <a:gd name="T101" fmla="*/ 2047 h 2242"/>
                <a:gd name="T102" fmla="*/ 2237 w 2449"/>
                <a:gd name="T103" fmla="*/ 2115 h 2242"/>
                <a:gd name="T104" fmla="*/ 2136 w 2449"/>
                <a:gd name="T105" fmla="*/ 2140 h 2242"/>
                <a:gd name="T106" fmla="*/ 990 w 2449"/>
                <a:gd name="T107" fmla="*/ 2070 h 2242"/>
                <a:gd name="T108" fmla="*/ 1023 w 2449"/>
                <a:gd name="T109" fmla="*/ 193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49" h="2242">
                  <a:moveTo>
                    <a:pt x="2077" y="1557"/>
                  </a:moveTo>
                  <a:lnTo>
                    <a:pt x="2077" y="872"/>
                  </a:lnTo>
                  <a:lnTo>
                    <a:pt x="2077" y="550"/>
                  </a:lnTo>
                  <a:lnTo>
                    <a:pt x="2077" y="357"/>
                  </a:lnTo>
                  <a:lnTo>
                    <a:pt x="2077" y="357"/>
                  </a:lnTo>
                  <a:lnTo>
                    <a:pt x="2076" y="326"/>
                  </a:lnTo>
                  <a:lnTo>
                    <a:pt x="2074" y="300"/>
                  </a:lnTo>
                  <a:lnTo>
                    <a:pt x="2072" y="273"/>
                  </a:lnTo>
                  <a:lnTo>
                    <a:pt x="2068" y="249"/>
                  </a:lnTo>
                  <a:lnTo>
                    <a:pt x="2065" y="226"/>
                  </a:lnTo>
                  <a:lnTo>
                    <a:pt x="2060" y="204"/>
                  </a:lnTo>
                  <a:lnTo>
                    <a:pt x="2054" y="185"/>
                  </a:lnTo>
                  <a:lnTo>
                    <a:pt x="2048" y="165"/>
                  </a:lnTo>
                  <a:lnTo>
                    <a:pt x="2040" y="148"/>
                  </a:lnTo>
                  <a:lnTo>
                    <a:pt x="2033" y="131"/>
                  </a:lnTo>
                  <a:lnTo>
                    <a:pt x="2026" y="117"/>
                  </a:lnTo>
                  <a:lnTo>
                    <a:pt x="2017" y="103"/>
                  </a:lnTo>
                  <a:lnTo>
                    <a:pt x="2008" y="90"/>
                  </a:lnTo>
                  <a:lnTo>
                    <a:pt x="1999" y="78"/>
                  </a:lnTo>
                  <a:lnTo>
                    <a:pt x="1990" y="68"/>
                  </a:lnTo>
                  <a:lnTo>
                    <a:pt x="1980" y="58"/>
                  </a:lnTo>
                  <a:lnTo>
                    <a:pt x="1969" y="50"/>
                  </a:lnTo>
                  <a:lnTo>
                    <a:pt x="1959" y="42"/>
                  </a:lnTo>
                  <a:lnTo>
                    <a:pt x="1948" y="35"/>
                  </a:lnTo>
                  <a:lnTo>
                    <a:pt x="1939" y="28"/>
                  </a:lnTo>
                  <a:lnTo>
                    <a:pt x="1917" y="18"/>
                  </a:lnTo>
                  <a:lnTo>
                    <a:pt x="1896" y="11"/>
                  </a:lnTo>
                  <a:lnTo>
                    <a:pt x="1877" y="6"/>
                  </a:lnTo>
                  <a:lnTo>
                    <a:pt x="1859" y="3"/>
                  </a:lnTo>
                  <a:lnTo>
                    <a:pt x="1841" y="2"/>
                  </a:lnTo>
                  <a:lnTo>
                    <a:pt x="1826" y="0"/>
                  </a:lnTo>
                  <a:lnTo>
                    <a:pt x="1273" y="0"/>
                  </a:lnTo>
                  <a:lnTo>
                    <a:pt x="1273" y="103"/>
                  </a:lnTo>
                  <a:lnTo>
                    <a:pt x="1826" y="103"/>
                  </a:lnTo>
                  <a:lnTo>
                    <a:pt x="1826" y="103"/>
                  </a:lnTo>
                  <a:lnTo>
                    <a:pt x="1837" y="103"/>
                  </a:lnTo>
                  <a:lnTo>
                    <a:pt x="1848" y="105"/>
                  </a:lnTo>
                  <a:lnTo>
                    <a:pt x="1857" y="107"/>
                  </a:lnTo>
                  <a:lnTo>
                    <a:pt x="1867" y="109"/>
                  </a:lnTo>
                  <a:lnTo>
                    <a:pt x="1877" y="113"/>
                  </a:lnTo>
                  <a:lnTo>
                    <a:pt x="1885" y="117"/>
                  </a:lnTo>
                  <a:lnTo>
                    <a:pt x="1893" y="122"/>
                  </a:lnTo>
                  <a:lnTo>
                    <a:pt x="1901" y="126"/>
                  </a:lnTo>
                  <a:lnTo>
                    <a:pt x="1914" y="138"/>
                  </a:lnTo>
                  <a:lnTo>
                    <a:pt x="1927" y="153"/>
                  </a:lnTo>
                  <a:lnTo>
                    <a:pt x="1937" y="169"/>
                  </a:lnTo>
                  <a:lnTo>
                    <a:pt x="1946" y="187"/>
                  </a:lnTo>
                  <a:lnTo>
                    <a:pt x="1953" y="205"/>
                  </a:lnTo>
                  <a:lnTo>
                    <a:pt x="1959" y="226"/>
                  </a:lnTo>
                  <a:lnTo>
                    <a:pt x="1964" y="246"/>
                  </a:lnTo>
                  <a:lnTo>
                    <a:pt x="1968" y="268"/>
                  </a:lnTo>
                  <a:lnTo>
                    <a:pt x="1971" y="290"/>
                  </a:lnTo>
                  <a:lnTo>
                    <a:pt x="1973" y="312"/>
                  </a:lnTo>
                  <a:lnTo>
                    <a:pt x="1974" y="335"/>
                  </a:lnTo>
                  <a:lnTo>
                    <a:pt x="1974" y="357"/>
                  </a:lnTo>
                  <a:lnTo>
                    <a:pt x="1974" y="550"/>
                  </a:lnTo>
                  <a:lnTo>
                    <a:pt x="1974" y="872"/>
                  </a:lnTo>
                  <a:lnTo>
                    <a:pt x="1974" y="1557"/>
                  </a:lnTo>
                  <a:lnTo>
                    <a:pt x="921" y="1557"/>
                  </a:lnTo>
                  <a:lnTo>
                    <a:pt x="921" y="1931"/>
                  </a:lnTo>
                  <a:lnTo>
                    <a:pt x="921" y="1931"/>
                  </a:lnTo>
                  <a:lnTo>
                    <a:pt x="920" y="1953"/>
                  </a:lnTo>
                  <a:lnTo>
                    <a:pt x="916" y="1973"/>
                  </a:lnTo>
                  <a:lnTo>
                    <a:pt x="911" y="1992"/>
                  </a:lnTo>
                  <a:lnTo>
                    <a:pt x="904" y="2012"/>
                  </a:lnTo>
                  <a:lnTo>
                    <a:pt x="895" y="2030"/>
                  </a:lnTo>
                  <a:lnTo>
                    <a:pt x="884" y="2047"/>
                  </a:lnTo>
                  <a:lnTo>
                    <a:pt x="872" y="2064"/>
                  </a:lnTo>
                  <a:lnTo>
                    <a:pt x="859" y="2079"/>
                  </a:lnTo>
                  <a:lnTo>
                    <a:pt x="844" y="2092"/>
                  </a:lnTo>
                  <a:lnTo>
                    <a:pt x="828" y="2104"/>
                  </a:lnTo>
                  <a:lnTo>
                    <a:pt x="811" y="2115"/>
                  </a:lnTo>
                  <a:lnTo>
                    <a:pt x="792" y="2123"/>
                  </a:lnTo>
                  <a:lnTo>
                    <a:pt x="773" y="2131"/>
                  </a:lnTo>
                  <a:lnTo>
                    <a:pt x="752" y="2135"/>
                  </a:lnTo>
                  <a:lnTo>
                    <a:pt x="732" y="2139"/>
                  </a:lnTo>
                  <a:lnTo>
                    <a:pt x="711" y="2140"/>
                  </a:lnTo>
                  <a:lnTo>
                    <a:pt x="711" y="2140"/>
                  </a:lnTo>
                  <a:lnTo>
                    <a:pt x="689" y="2139"/>
                  </a:lnTo>
                  <a:lnTo>
                    <a:pt x="669" y="2135"/>
                  </a:lnTo>
                  <a:lnTo>
                    <a:pt x="648" y="2131"/>
                  </a:lnTo>
                  <a:lnTo>
                    <a:pt x="629" y="2123"/>
                  </a:lnTo>
                  <a:lnTo>
                    <a:pt x="611" y="2115"/>
                  </a:lnTo>
                  <a:lnTo>
                    <a:pt x="594" y="2104"/>
                  </a:lnTo>
                  <a:lnTo>
                    <a:pt x="578" y="2092"/>
                  </a:lnTo>
                  <a:lnTo>
                    <a:pt x="563" y="2079"/>
                  </a:lnTo>
                  <a:lnTo>
                    <a:pt x="549" y="2064"/>
                  </a:lnTo>
                  <a:lnTo>
                    <a:pt x="537" y="2047"/>
                  </a:lnTo>
                  <a:lnTo>
                    <a:pt x="527" y="2030"/>
                  </a:lnTo>
                  <a:lnTo>
                    <a:pt x="517" y="2012"/>
                  </a:lnTo>
                  <a:lnTo>
                    <a:pt x="511" y="1992"/>
                  </a:lnTo>
                  <a:lnTo>
                    <a:pt x="505" y="1973"/>
                  </a:lnTo>
                  <a:lnTo>
                    <a:pt x="503" y="1953"/>
                  </a:lnTo>
                  <a:lnTo>
                    <a:pt x="502" y="1931"/>
                  </a:lnTo>
                  <a:lnTo>
                    <a:pt x="502" y="872"/>
                  </a:lnTo>
                  <a:lnTo>
                    <a:pt x="502" y="550"/>
                  </a:lnTo>
                  <a:lnTo>
                    <a:pt x="502" y="357"/>
                  </a:lnTo>
                  <a:lnTo>
                    <a:pt x="502" y="357"/>
                  </a:lnTo>
                  <a:lnTo>
                    <a:pt x="500" y="313"/>
                  </a:lnTo>
                  <a:lnTo>
                    <a:pt x="497" y="273"/>
                  </a:lnTo>
                  <a:lnTo>
                    <a:pt x="492" y="238"/>
                  </a:lnTo>
                  <a:lnTo>
                    <a:pt x="485" y="205"/>
                  </a:lnTo>
                  <a:lnTo>
                    <a:pt x="476" y="175"/>
                  </a:lnTo>
                  <a:lnTo>
                    <a:pt x="466" y="148"/>
                  </a:lnTo>
                  <a:lnTo>
                    <a:pt x="454" y="125"/>
                  </a:lnTo>
                  <a:lnTo>
                    <a:pt x="442" y="103"/>
                  </a:lnTo>
                  <a:lnTo>
                    <a:pt x="606" y="103"/>
                  </a:lnTo>
                  <a:lnTo>
                    <a:pt x="606" y="0"/>
                  </a:lnTo>
                  <a:lnTo>
                    <a:pt x="251" y="0"/>
                  </a:lnTo>
                  <a:lnTo>
                    <a:pt x="251" y="0"/>
                  </a:lnTo>
                  <a:lnTo>
                    <a:pt x="235" y="2"/>
                  </a:lnTo>
                  <a:lnTo>
                    <a:pt x="218" y="3"/>
                  </a:lnTo>
                  <a:lnTo>
                    <a:pt x="200" y="6"/>
                  </a:lnTo>
                  <a:lnTo>
                    <a:pt x="179" y="11"/>
                  </a:lnTo>
                  <a:lnTo>
                    <a:pt x="159" y="18"/>
                  </a:lnTo>
                  <a:lnTo>
                    <a:pt x="138" y="28"/>
                  </a:lnTo>
                  <a:lnTo>
                    <a:pt x="128" y="35"/>
                  </a:lnTo>
                  <a:lnTo>
                    <a:pt x="117" y="42"/>
                  </a:lnTo>
                  <a:lnTo>
                    <a:pt x="108" y="50"/>
                  </a:lnTo>
                  <a:lnTo>
                    <a:pt x="97" y="58"/>
                  </a:lnTo>
                  <a:lnTo>
                    <a:pt x="87" y="68"/>
                  </a:lnTo>
                  <a:lnTo>
                    <a:pt x="77" y="78"/>
                  </a:lnTo>
                  <a:lnTo>
                    <a:pt x="68" y="90"/>
                  </a:lnTo>
                  <a:lnTo>
                    <a:pt x="59" y="103"/>
                  </a:lnTo>
                  <a:lnTo>
                    <a:pt x="51" y="117"/>
                  </a:lnTo>
                  <a:lnTo>
                    <a:pt x="44" y="131"/>
                  </a:lnTo>
                  <a:lnTo>
                    <a:pt x="35" y="148"/>
                  </a:lnTo>
                  <a:lnTo>
                    <a:pt x="29" y="165"/>
                  </a:lnTo>
                  <a:lnTo>
                    <a:pt x="22" y="185"/>
                  </a:lnTo>
                  <a:lnTo>
                    <a:pt x="17" y="204"/>
                  </a:lnTo>
                  <a:lnTo>
                    <a:pt x="12" y="226"/>
                  </a:lnTo>
                  <a:lnTo>
                    <a:pt x="7" y="249"/>
                  </a:lnTo>
                  <a:lnTo>
                    <a:pt x="5" y="273"/>
                  </a:lnTo>
                  <a:lnTo>
                    <a:pt x="2" y="300"/>
                  </a:lnTo>
                  <a:lnTo>
                    <a:pt x="1" y="326"/>
                  </a:lnTo>
                  <a:lnTo>
                    <a:pt x="0" y="357"/>
                  </a:lnTo>
                  <a:lnTo>
                    <a:pt x="0" y="604"/>
                  </a:lnTo>
                  <a:lnTo>
                    <a:pt x="399" y="604"/>
                  </a:lnTo>
                  <a:lnTo>
                    <a:pt x="399" y="872"/>
                  </a:lnTo>
                  <a:lnTo>
                    <a:pt x="399" y="1931"/>
                  </a:lnTo>
                  <a:lnTo>
                    <a:pt x="399" y="1931"/>
                  </a:lnTo>
                  <a:lnTo>
                    <a:pt x="400" y="1946"/>
                  </a:lnTo>
                  <a:lnTo>
                    <a:pt x="401" y="1962"/>
                  </a:lnTo>
                  <a:lnTo>
                    <a:pt x="402" y="1978"/>
                  </a:lnTo>
                  <a:lnTo>
                    <a:pt x="405" y="1994"/>
                  </a:lnTo>
                  <a:lnTo>
                    <a:pt x="408" y="2008"/>
                  </a:lnTo>
                  <a:lnTo>
                    <a:pt x="413" y="2023"/>
                  </a:lnTo>
                  <a:lnTo>
                    <a:pt x="418" y="2037"/>
                  </a:lnTo>
                  <a:lnTo>
                    <a:pt x="423" y="2052"/>
                  </a:lnTo>
                  <a:lnTo>
                    <a:pt x="430" y="2065"/>
                  </a:lnTo>
                  <a:lnTo>
                    <a:pt x="436" y="2080"/>
                  </a:lnTo>
                  <a:lnTo>
                    <a:pt x="445" y="2092"/>
                  </a:lnTo>
                  <a:lnTo>
                    <a:pt x="452" y="2105"/>
                  </a:lnTo>
                  <a:lnTo>
                    <a:pt x="470" y="2129"/>
                  </a:lnTo>
                  <a:lnTo>
                    <a:pt x="491" y="2151"/>
                  </a:lnTo>
                  <a:lnTo>
                    <a:pt x="512" y="2172"/>
                  </a:lnTo>
                  <a:lnTo>
                    <a:pt x="537" y="2189"/>
                  </a:lnTo>
                  <a:lnTo>
                    <a:pt x="549" y="2197"/>
                  </a:lnTo>
                  <a:lnTo>
                    <a:pt x="562" y="2205"/>
                  </a:lnTo>
                  <a:lnTo>
                    <a:pt x="575" y="2212"/>
                  </a:lnTo>
                  <a:lnTo>
                    <a:pt x="590" y="2218"/>
                  </a:lnTo>
                  <a:lnTo>
                    <a:pt x="603" y="2224"/>
                  </a:lnTo>
                  <a:lnTo>
                    <a:pt x="618" y="2229"/>
                  </a:lnTo>
                  <a:lnTo>
                    <a:pt x="632" y="2232"/>
                  </a:lnTo>
                  <a:lnTo>
                    <a:pt x="648" y="2236"/>
                  </a:lnTo>
                  <a:lnTo>
                    <a:pt x="664" y="2238"/>
                  </a:lnTo>
                  <a:lnTo>
                    <a:pt x="678" y="2241"/>
                  </a:lnTo>
                  <a:lnTo>
                    <a:pt x="694" y="2242"/>
                  </a:lnTo>
                  <a:lnTo>
                    <a:pt x="711" y="2242"/>
                  </a:lnTo>
                  <a:lnTo>
                    <a:pt x="2136" y="2242"/>
                  </a:lnTo>
                  <a:lnTo>
                    <a:pt x="2136" y="2242"/>
                  </a:lnTo>
                  <a:lnTo>
                    <a:pt x="2152" y="2242"/>
                  </a:lnTo>
                  <a:lnTo>
                    <a:pt x="2169" y="2241"/>
                  </a:lnTo>
                  <a:lnTo>
                    <a:pt x="2183" y="2238"/>
                  </a:lnTo>
                  <a:lnTo>
                    <a:pt x="2199" y="2236"/>
                  </a:lnTo>
                  <a:lnTo>
                    <a:pt x="2214" y="2232"/>
                  </a:lnTo>
                  <a:lnTo>
                    <a:pt x="2229" y="2229"/>
                  </a:lnTo>
                  <a:lnTo>
                    <a:pt x="2244" y="2224"/>
                  </a:lnTo>
                  <a:lnTo>
                    <a:pt x="2257" y="2218"/>
                  </a:lnTo>
                  <a:lnTo>
                    <a:pt x="2272" y="2212"/>
                  </a:lnTo>
                  <a:lnTo>
                    <a:pt x="2285" y="2205"/>
                  </a:lnTo>
                  <a:lnTo>
                    <a:pt x="2299" y="2197"/>
                  </a:lnTo>
                  <a:lnTo>
                    <a:pt x="2311" y="2189"/>
                  </a:lnTo>
                  <a:lnTo>
                    <a:pt x="2335" y="2172"/>
                  </a:lnTo>
                  <a:lnTo>
                    <a:pt x="2357" y="2151"/>
                  </a:lnTo>
                  <a:lnTo>
                    <a:pt x="2377" y="2129"/>
                  </a:lnTo>
                  <a:lnTo>
                    <a:pt x="2395" y="2105"/>
                  </a:lnTo>
                  <a:lnTo>
                    <a:pt x="2403" y="2092"/>
                  </a:lnTo>
                  <a:lnTo>
                    <a:pt x="2411" y="2080"/>
                  </a:lnTo>
                  <a:lnTo>
                    <a:pt x="2417" y="2065"/>
                  </a:lnTo>
                  <a:lnTo>
                    <a:pt x="2423" y="2052"/>
                  </a:lnTo>
                  <a:lnTo>
                    <a:pt x="2429" y="2037"/>
                  </a:lnTo>
                  <a:lnTo>
                    <a:pt x="2434" y="2023"/>
                  </a:lnTo>
                  <a:lnTo>
                    <a:pt x="2439" y="2008"/>
                  </a:lnTo>
                  <a:lnTo>
                    <a:pt x="2442" y="1994"/>
                  </a:lnTo>
                  <a:lnTo>
                    <a:pt x="2445" y="1978"/>
                  </a:lnTo>
                  <a:lnTo>
                    <a:pt x="2446" y="1962"/>
                  </a:lnTo>
                  <a:lnTo>
                    <a:pt x="2448" y="1946"/>
                  </a:lnTo>
                  <a:lnTo>
                    <a:pt x="2449" y="1931"/>
                  </a:lnTo>
                  <a:lnTo>
                    <a:pt x="2449" y="1557"/>
                  </a:lnTo>
                  <a:lnTo>
                    <a:pt x="2077" y="1557"/>
                  </a:lnTo>
                  <a:close/>
                  <a:moveTo>
                    <a:pt x="103" y="501"/>
                  </a:moveTo>
                  <a:lnTo>
                    <a:pt x="103" y="357"/>
                  </a:lnTo>
                  <a:lnTo>
                    <a:pt x="103" y="357"/>
                  </a:lnTo>
                  <a:lnTo>
                    <a:pt x="103" y="335"/>
                  </a:lnTo>
                  <a:lnTo>
                    <a:pt x="104" y="312"/>
                  </a:lnTo>
                  <a:lnTo>
                    <a:pt x="105" y="290"/>
                  </a:lnTo>
                  <a:lnTo>
                    <a:pt x="109" y="268"/>
                  </a:lnTo>
                  <a:lnTo>
                    <a:pt x="113" y="246"/>
                  </a:lnTo>
                  <a:lnTo>
                    <a:pt x="117" y="226"/>
                  </a:lnTo>
                  <a:lnTo>
                    <a:pt x="123" y="205"/>
                  </a:lnTo>
                  <a:lnTo>
                    <a:pt x="131" y="187"/>
                  </a:lnTo>
                  <a:lnTo>
                    <a:pt x="139" y="169"/>
                  </a:lnTo>
                  <a:lnTo>
                    <a:pt x="150" y="153"/>
                  </a:lnTo>
                  <a:lnTo>
                    <a:pt x="162" y="138"/>
                  </a:lnTo>
                  <a:lnTo>
                    <a:pt x="176" y="126"/>
                  </a:lnTo>
                  <a:lnTo>
                    <a:pt x="184" y="122"/>
                  </a:lnTo>
                  <a:lnTo>
                    <a:pt x="191" y="117"/>
                  </a:lnTo>
                  <a:lnTo>
                    <a:pt x="200" y="113"/>
                  </a:lnTo>
                  <a:lnTo>
                    <a:pt x="210" y="109"/>
                  </a:lnTo>
                  <a:lnTo>
                    <a:pt x="219" y="107"/>
                  </a:lnTo>
                  <a:lnTo>
                    <a:pt x="229" y="105"/>
                  </a:lnTo>
                  <a:lnTo>
                    <a:pt x="240" y="103"/>
                  </a:lnTo>
                  <a:lnTo>
                    <a:pt x="251" y="103"/>
                  </a:lnTo>
                  <a:lnTo>
                    <a:pt x="251" y="103"/>
                  </a:lnTo>
                  <a:lnTo>
                    <a:pt x="262" y="103"/>
                  </a:lnTo>
                  <a:lnTo>
                    <a:pt x="273" y="105"/>
                  </a:lnTo>
                  <a:lnTo>
                    <a:pt x="282" y="107"/>
                  </a:lnTo>
                  <a:lnTo>
                    <a:pt x="292" y="109"/>
                  </a:lnTo>
                  <a:lnTo>
                    <a:pt x="302" y="113"/>
                  </a:lnTo>
                  <a:lnTo>
                    <a:pt x="310" y="117"/>
                  </a:lnTo>
                  <a:lnTo>
                    <a:pt x="317" y="122"/>
                  </a:lnTo>
                  <a:lnTo>
                    <a:pt x="326" y="126"/>
                  </a:lnTo>
                  <a:lnTo>
                    <a:pt x="339" y="138"/>
                  </a:lnTo>
                  <a:lnTo>
                    <a:pt x="351" y="153"/>
                  </a:lnTo>
                  <a:lnTo>
                    <a:pt x="362" y="169"/>
                  </a:lnTo>
                  <a:lnTo>
                    <a:pt x="371" y="187"/>
                  </a:lnTo>
                  <a:lnTo>
                    <a:pt x="378" y="205"/>
                  </a:lnTo>
                  <a:lnTo>
                    <a:pt x="384" y="226"/>
                  </a:lnTo>
                  <a:lnTo>
                    <a:pt x="389" y="246"/>
                  </a:lnTo>
                  <a:lnTo>
                    <a:pt x="392" y="268"/>
                  </a:lnTo>
                  <a:lnTo>
                    <a:pt x="396" y="290"/>
                  </a:lnTo>
                  <a:lnTo>
                    <a:pt x="397" y="312"/>
                  </a:lnTo>
                  <a:lnTo>
                    <a:pt x="399" y="335"/>
                  </a:lnTo>
                  <a:lnTo>
                    <a:pt x="399" y="357"/>
                  </a:lnTo>
                  <a:lnTo>
                    <a:pt x="399" y="501"/>
                  </a:lnTo>
                  <a:lnTo>
                    <a:pt x="103" y="501"/>
                  </a:lnTo>
                  <a:close/>
                  <a:moveTo>
                    <a:pt x="2346" y="1931"/>
                  </a:moveTo>
                  <a:lnTo>
                    <a:pt x="2346" y="1931"/>
                  </a:lnTo>
                  <a:lnTo>
                    <a:pt x="2345" y="1953"/>
                  </a:lnTo>
                  <a:lnTo>
                    <a:pt x="2342" y="1973"/>
                  </a:lnTo>
                  <a:lnTo>
                    <a:pt x="2336" y="1992"/>
                  </a:lnTo>
                  <a:lnTo>
                    <a:pt x="2329" y="2012"/>
                  </a:lnTo>
                  <a:lnTo>
                    <a:pt x="2320" y="2030"/>
                  </a:lnTo>
                  <a:lnTo>
                    <a:pt x="2311" y="2047"/>
                  </a:lnTo>
                  <a:lnTo>
                    <a:pt x="2299" y="2064"/>
                  </a:lnTo>
                  <a:lnTo>
                    <a:pt x="2284" y="2079"/>
                  </a:lnTo>
                  <a:lnTo>
                    <a:pt x="2269" y="2092"/>
                  </a:lnTo>
                  <a:lnTo>
                    <a:pt x="2254" y="2104"/>
                  </a:lnTo>
                  <a:lnTo>
                    <a:pt x="2237" y="2115"/>
                  </a:lnTo>
                  <a:lnTo>
                    <a:pt x="2217" y="2123"/>
                  </a:lnTo>
                  <a:lnTo>
                    <a:pt x="2199" y="2131"/>
                  </a:lnTo>
                  <a:lnTo>
                    <a:pt x="2179" y="2135"/>
                  </a:lnTo>
                  <a:lnTo>
                    <a:pt x="2158" y="2139"/>
                  </a:lnTo>
                  <a:lnTo>
                    <a:pt x="2136" y="2140"/>
                  </a:lnTo>
                  <a:lnTo>
                    <a:pt x="941" y="2140"/>
                  </a:lnTo>
                  <a:lnTo>
                    <a:pt x="941" y="2140"/>
                  </a:lnTo>
                  <a:lnTo>
                    <a:pt x="960" y="2119"/>
                  </a:lnTo>
                  <a:lnTo>
                    <a:pt x="975" y="2095"/>
                  </a:lnTo>
                  <a:lnTo>
                    <a:pt x="990" y="2070"/>
                  </a:lnTo>
                  <a:lnTo>
                    <a:pt x="1001" y="2045"/>
                  </a:lnTo>
                  <a:lnTo>
                    <a:pt x="1010" y="2018"/>
                  </a:lnTo>
                  <a:lnTo>
                    <a:pt x="1018" y="1990"/>
                  </a:lnTo>
                  <a:lnTo>
                    <a:pt x="1021" y="1961"/>
                  </a:lnTo>
                  <a:lnTo>
                    <a:pt x="1023" y="1931"/>
                  </a:lnTo>
                  <a:lnTo>
                    <a:pt x="1023" y="1660"/>
                  </a:lnTo>
                  <a:lnTo>
                    <a:pt x="2346" y="1660"/>
                  </a:lnTo>
                  <a:lnTo>
                    <a:pt x="2346" y="19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Rectangle 75"/>
            <p:cNvSpPr>
              <a:spLocks noChangeArrowheads="1"/>
            </p:cNvSpPr>
            <p:nvPr/>
          </p:nvSpPr>
          <p:spPr bwMode="auto">
            <a:xfrm>
              <a:off x="3325813" y="404813"/>
              <a:ext cx="138113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Rectangle 76"/>
            <p:cNvSpPr>
              <a:spLocks noChangeArrowheads="1"/>
            </p:cNvSpPr>
            <p:nvPr/>
          </p:nvSpPr>
          <p:spPr bwMode="auto">
            <a:xfrm>
              <a:off x="3279775" y="509588"/>
              <a:ext cx="184150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Rectangle 77"/>
            <p:cNvSpPr>
              <a:spLocks noChangeArrowheads="1"/>
            </p:cNvSpPr>
            <p:nvPr/>
          </p:nvSpPr>
          <p:spPr bwMode="auto">
            <a:xfrm>
              <a:off x="3317875" y="614363"/>
              <a:ext cx="146050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3" name="Rectangle 19"/>
          <p:cNvSpPr txBox="1">
            <a:spLocks noChangeArrowheads="1"/>
          </p:cNvSpPr>
          <p:nvPr/>
        </p:nvSpPr>
        <p:spPr bwMode="auto">
          <a:xfrm>
            <a:off x="233749" y="245790"/>
            <a:ext cx="743183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anchor="b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kern="0" spc="-30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02</a:t>
            </a:r>
            <a:r>
              <a:rPr kumimoji="0" lang="en-US" altLang="ko-KR" sz="3600" b="1" kern="0" spc="-3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kumimoji="0" lang="ko-KR" altLang="en-US" sz="3600" b="1" i="0" u="none" strike="noStrike" kern="0" cap="none" spc="-3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5576" y="203498"/>
            <a:ext cx="260994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haroni" panose="02010803020104030203" pitchFamily="2" charset="-79"/>
              </a:rPr>
              <a:t>Business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58632" y="435675"/>
            <a:ext cx="1560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itchFamily="34" charset="0"/>
              </a:rPr>
              <a:t>Smart Factory Part</a:t>
            </a:r>
            <a:endParaRPr lang="ko-KR" altLang="en-US" sz="1000" b="1" kern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0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788024" y="1412776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sym typeface="Wingdings 2"/>
              </a:rPr>
              <a:t>- OLED </a:t>
            </a:r>
            <a:r>
              <a:rPr lang="ko-KR" altLang="en-US" sz="1050" dirty="0">
                <a:latin typeface="+mn-ea"/>
                <a:sym typeface="Wingdings 2"/>
              </a:rPr>
              <a:t>생산 설비 </a:t>
            </a:r>
            <a:r>
              <a:rPr lang="en-US" altLang="ko-KR" sz="1050" dirty="0">
                <a:latin typeface="+mn-ea"/>
                <a:sym typeface="Wingdings 2"/>
              </a:rPr>
              <a:t>Sputter </a:t>
            </a:r>
            <a:r>
              <a:rPr lang="ko-KR" altLang="en-US" sz="1050" dirty="0">
                <a:latin typeface="+mn-ea"/>
                <a:sym typeface="Wingdings 2"/>
              </a:rPr>
              <a:t>장치의 자기부상 이송장치의 </a:t>
            </a:r>
            <a:endParaRPr lang="en-US" altLang="ko-KR" sz="1050" dirty="0">
              <a:latin typeface="+mn-ea"/>
              <a:sym typeface="Wingdings 2"/>
            </a:endParaRPr>
          </a:p>
          <a:p>
            <a:r>
              <a:rPr lang="ko-KR" altLang="en-US" sz="1050" dirty="0">
                <a:latin typeface="+mn-ea"/>
                <a:sym typeface="Wingdings 2"/>
              </a:rPr>
              <a:t>  최적 운영 제어 및 실시간 운영 모니터링 시스템 </a:t>
            </a:r>
            <a:endParaRPr lang="en-US" altLang="ko-KR" sz="1050" dirty="0">
              <a:latin typeface="+mn-ea"/>
              <a:sym typeface="Wingdings 2"/>
            </a:endParaRPr>
          </a:p>
          <a:p>
            <a:endParaRPr lang="en-US" altLang="ko-KR" sz="1050" dirty="0">
              <a:latin typeface="+mn-ea"/>
              <a:sym typeface="Wingdings 2"/>
            </a:endParaRPr>
          </a:p>
          <a:p>
            <a:r>
              <a:rPr lang="en-US" altLang="ko-KR" sz="1050" dirty="0">
                <a:latin typeface="+mn-ea"/>
                <a:sym typeface="Wingdings 2"/>
              </a:rPr>
              <a:t>- OLED </a:t>
            </a:r>
            <a:r>
              <a:rPr lang="ko-KR" altLang="en-US" sz="1050" dirty="0">
                <a:latin typeface="+mn-ea"/>
                <a:sym typeface="Wingdings 2"/>
              </a:rPr>
              <a:t>생산 설비 진동</a:t>
            </a:r>
            <a:r>
              <a:rPr lang="en-US" altLang="ko-KR" sz="1050" dirty="0">
                <a:latin typeface="+mn-ea"/>
                <a:sym typeface="Wingdings 2"/>
              </a:rPr>
              <a:t>/</a:t>
            </a:r>
            <a:r>
              <a:rPr lang="ko-KR" altLang="en-US" sz="1050" dirty="0">
                <a:latin typeface="+mn-ea"/>
                <a:sym typeface="Wingdings 2"/>
              </a:rPr>
              <a:t>부하 정보를 실시간 감지</a:t>
            </a:r>
            <a:r>
              <a:rPr lang="en-US" altLang="ko-KR" sz="1050" dirty="0">
                <a:latin typeface="+mn-ea"/>
                <a:sym typeface="Wingdings 2"/>
              </a:rPr>
              <a:t>, </a:t>
            </a:r>
            <a:r>
              <a:rPr lang="ko-KR" altLang="en-US" sz="1050" dirty="0">
                <a:latin typeface="+mn-ea"/>
                <a:sym typeface="Wingdings 2"/>
              </a:rPr>
              <a:t>파티</a:t>
            </a:r>
            <a:endParaRPr lang="en-US" altLang="ko-KR" sz="1050" dirty="0">
              <a:latin typeface="+mn-ea"/>
              <a:sym typeface="Wingdings 2"/>
            </a:endParaRPr>
          </a:p>
          <a:p>
            <a:r>
              <a:rPr lang="ko-KR" altLang="en-US" sz="1050" dirty="0">
                <a:latin typeface="+mn-ea"/>
                <a:sym typeface="Wingdings 2"/>
              </a:rPr>
              <a:t>  클</a:t>
            </a:r>
            <a:r>
              <a:rPr lang="en-US" altLang="ko-KR" sz="1050" dirty="0">
                <a:latin typeface="+mn-ea"/>
                <a:sym typeface="Wingdings 2"/>
              </a:rPr>
              <a:t>(</a:t>
            </a:r>
            <a:r>
              <a:rPr lang="ko-KR" altLang="en-US" sz="1050" dirty="0">
                <a:latin typeface="+mn-ea"/>
                <a:sym typeface="Wingdings 2"/>
              </a:rPr>
              <a:t>먼지</a:t>
            </a:r>
            <a:r>
              <a:rPr lang="en-US" altLang="ko-KR" sz="1050" dirty="0">
                <a:latin typeface="+mn-ea"/>
                <a:sym typeface="Wingdings 2"/>
              </a:rPr>
              <a:t>) </a:t>
            </a:r>
            <a:r>
              <a:rPr lang="ko-KR" altLang="en-US" sz="1050" dirty="0">
                <a:latin typeface="+mn-ea"/>
                <a:sym typeface="Wingdings 2"/>
              </a:rPr>
              <a:t>발생 원인 방지 생산성 향상</a:t>
            </a:r>
            <a:endParaRPr lang="en-US" altLang="ko-KR" sz="1050" dirty="0">
              <a:latin typeface="+mn-ea"/>
              <a:sym typeface="Wingdings 2"/>
            </a:endParaRPr>
          </a:p>
          <a:p>
            <a:endParaRPr lang="en-US" altLang="ko-KR" sz="1050" dirty="0">
              <a:latin typeface="+mn-ea"/>
              <a:sym typeface="Wingdings 2"/>
            </a:endParaRPr>
          </a:p>
          <a:p>
            <a:r>
              <a:rPr lang="en-US" altLang="ko-KR" sz="1050" dirty="0">
                <a:latin typeface="+mn-ea"/>
                <a:sym typeface="Wingdings 2"/>
              </a:rPr>
              <a:t>- OLED </a:t>
            </a:r>
            <a:r>
              <a:rPr lang="ko-KR" altLang="en-US" sz="1050" dirty="0">
                <a:latin typeface="+mn-ea"/>
                <a:sym typeface="Wingdings 2"/>
              </a:rPr>
              <a:t>제조 </a:t>
            </a:r>
            <a:r>
              <a:rPr lang="en-US" altLang="ko-KR" sz="1050" dirty="0">
                <a:latin typeface="+mn-ea"/>
                <a:sym typeface="Wingdings 2"/>
              </a:rPr>
              <a:t>1</a:t>
            </a:r>
            <a:r>
              <a:rPr lang="ko-KR" altLang="en-US" sz="1050" dirty="0">
                <a:latin typeface="+mn-ea"/>
                <a:sym typeface="Wingdings 2"/>
              </a:rPr>
              <a:t>차 </a:t>
            </a:r>
            <a:r>
              <a:rPr lang="ko-KR" altLang="en-US" sz="1050" dirty="0" err="1">
                <a:latin typeface="+mn-ea"/>
                <a:sym typeface="Wingdings 2"/>
              </a:rPr>
              <a:t>공급사</a:t>
            </a:r>
            <a:r>
              <a:rPr lang="ko-KR" altLang="en-US" sz="1050" dirty="0">
                <a:latin typeface="+mn-ea"/>
                <a:sym typeface="Wingdings 2"/>
              </a:rPr>
              <a:t> </a:t>
            </a:r>
            <a:r>
              <a:rPr lang="en-US" altLang="ko-KR" sz="1050" dirty="0">
                <a:latin typeface="+mn-ea"/>
                <a:sym typeface="Wingdings 2"/>
              </a:rPr>
              <a:t>S</a:t>
            </a:r>
            <a:r>
              <a:rPr lang="ko-KR" altLang="en-US" sz="1050" dirty="0">
                <a:latin typeface="+mn-ea"/>
                <a:sym typeface="Wingdings 2"/>
              </a:rPr>
              <a:t>社</a:t>
            </a:r>
            <a:r>
              <a:rPr lang="en-US" altLang="ko-KR" sz="1050" dirty="0">
                <a:latin typeface="+mn-ea"/>
                <a:sym typeface="Wingdings 2"/>
              </a:rPr>
              <a:t>, I</a:t>
            </a:r>
            <a:r>
              <a:rPr lang="ko-KR" altLang="en-US" sz="1050" dirty="0">
                <a:latin typeface="+mn-ea"/>
                <a:sym typeface="Wingdings 2"/>
              </a:rPr>
              <a:t>社 </a:t>
            </a:r>
            <a:r>
              <a:rPr lang="en-US" altLang="ko-KR" sz="1050" dirty="0">
                <a:latin typeface="+mn-ea"/>
                <a:sym typeface="Wingdings 2"/>
              </a:rPr>
              <a:t>2</a:t>
            </a:r>
            <a:r>
              <a:rPr lang="ko-KR" altLang="en-US" sz="1050" dirty="0">
                <a:latin typeface="+mn-ea"/>
                <a:sym typeface="Wingdings 2"/>
              </a:rPr>
              <a:t>년간 실증 </a:t>
            </a:r>
            <a:endParaRPr lang="en-US" altLang="ko-KR" sz="1050" dirty="0">
              <a:latin typeface="+mn-ea"/>
              <a:sym typeface="Wingdings 2"/>
            </a:endParaRPr>
          </a:p>
          <a:p>
            <a:endParaRPr lang="en-US" altLang="ko-KR" sz="1050" dirty="0">
              <a:latin typeface="+mn-ea"/>
              <a:sym typeface="Wingdings 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980728"/>
            <a:ext cx="358303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|</a:t>
            </a:r>
            <a:r>
              <a:rPr lang="en-US" altLang="ko-KR" b="1" dirty="0"/>
              <a:t> </a:t>
            </a:r>
            <a:r>
              <a:rPr lang="ko-KR" altLang="en-US" b="1" dirty="0"/>
              <a:t>자기부상 이송장치 제어시스템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508302"/>
            <a:ext cx="353776" cy="3537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4503" y="5445224"/>
            <a:ext cx="1829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실시간 모니터링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0101" y="5445224"/>
            <a:ext cx="1649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최적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운영 알고리즘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560" y="5733255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 실시간 부하 데이터 모니터링 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실시간 진동 데이터 모니터링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LMS </a:t>
            </a:r>
            <a:r>
              <a:rPr lang="ko-KR" altLang="en-US" sz="800" dirty="0">
                <a:latin typeface="+mn-ea"/>
              </a:rPr>
              <a:t>실시간 연동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5512270"/>
            <a:ext cx="359485" cy="35948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76056" y="5445224"/>
            <a:ext cx="143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진동센서 연동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149" y="3717032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B0F0"/>
                </a:solidFill>
              </a:rPr>
              <a:t>|</a:t>
            </a:r>
            <a:r>
              <a:rPr lang="en-US" altLang="ko-KR" sz="1600" b="1"/>
              <a:t> </a:t>
            </a:r>
            <a:r>
              <a:rPr lang="ko-KR" altLang="en-US" sz="1600" b="1"/>
              <a:t>주요실적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5656" y="3720879"/>
            <a:ext cx="57606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+mn-ea"/>
                <a:sym typeface="Wingdings 2"/>
              </a:rPr>
              <a:t>2021</a:t>
            </a:r>
            <a:r>
              <a:rPr lang="ko-KR" altLang="en-US" sz="1050" dirty="0">
                <a:latin typeface="+mn-ea"/>
                <a:sym typeface="Wingdings 2"/>
              </a:rPr>
              <a:t>년 </a:t>
            </a:r>
            <a:r>
              <a:rPr lang="en-US" altLang="ko-KR" sz="1050" dirty="0">
                <a:latin typeface="+mn-ea"/>
                <a:sym typeface="Wingdings 2"/>
              </a:rPr>
              <a:t>08</a:t>
            </a:r>
            <a:r>
              <a:rPr lang="ko-KR" altLang="en-US" sz="1050" dirty="0">
                <a:latin typeface="+mn-ea"/>
                <a:sym typeface="Wingdings 2"/>
              </a:rPr>
              <a:t>월 </a:t>
            </a:r>
            <a:r>
              <a:rPr lang="en-US" altLang="ko-KR" sz="1050" dirty="0">
                <a:latin typeface="+mn-ea"/>
                <a:sym typeface="Wingdings 2"/>
              </a:rPr>
              <a:t>:</a:t>
            </a:r>
            <a:r>
              <a:rPr lang="ko-KR" altLang="en-US" sz="1050" dirty="0">
                <a:latin typeface="+mn-ea"/>
                <a:sym typeface="Wingdings 2"/>
              </a:rPr>
              <a:t> </a:t>
            </a:r>
            <a:r>
              <a:rPr lang="en-US" altLang="ko-KR" sz="1050" dirty="0">
                <a:latin typeface="+mn-ea"/>
                <a:sym typeface="Wingdings 2"/>
              </a:rPr>
              <a:t>1</a:t>
            </a:r>
            <a:r>
              <a:rPr lang="ko-KR" altLang="en-US" sz="1050" dirty="0">
                <a:latin typeface="+mn-ea"/>
                <a:sym typeface="Wingdings 2"/>
              </a:rPr>
              <a:t>차 제품 개발 및 납품 </a:t>
            </a:r>
            <a:endParaRPr lang="en-US" altLang="ko-KR" sz="1050" dirty="0">
              <a:latin typeface="+mn-ea"/>
              <a:sym typeface="Wingdings 2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+mn-ea"/>
                <a:sym typeface="Wingdings 2"/>
              </a:rPr>
              <a:t>2022</a:t>
            </a:r>
            <a:r>
              <a:rPr lang="ko-KR" altLang="en-US" sz="1050" dirty="0">
                <a:latin typeface="+mn-ea"/>
                <a:sym typeface="Wingdings 2"/>
              </a:rPr>
              <a:t>년 </a:t>
            </a:r>
            <a:r>
              <a:rPr lang="en-US" altLang="ko-KR" sz="1050" dirty="0">
                <a:latin typeface="+mn-ea"/>
                <a:sym typeface="Wingdings 2"/>
              </a:rPr>
              <a:t>11</a:t>
            </a:r>
            <a:r>
              <a:rPr lang="ko-KR" altLang="en-US" sz="1050" dirty="0">
                <a:latin typeface="+mn-ea"/>
                <a:sym typeface="Wingdings 2"/>
              </a:rPr>
              <a:t>월 </a:t>
            </a:r>
            <a:r>
              <a:rPr lang="en-US" altLang="ko-KR" sz="1050" dirty="0">
                <a:latin typeface="+mn-ea"/>
                <a:sym typeface="Wingdings 2"/>
              </a:rPr>
              <a:t>: 2</a:t>
            </a:r>
            <a:r>
              <a:rPr lang="ko-KR" altLang="en-US" sz="1050" dirty="0">
                <a:latin typeface="+mn-ea"/>
                <a:sym typeface="Wingdings 2"/>
              </a:rPr>
              <a:t>차 제품 개발 및 납품</a:t>
            </a:r>
            <a:endParaRPr lang="en-US" altLang="ko-KR" sz="1050" dirty="0">
              <a:latin typeface="+mn-ea"/>
              <a:sym typeface="Wingdings 2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+mn-ea"/>
                <a:sym typeface="Wingdings 2"/>
              </a:rPr>
              <a:t>2023</a:t>
            </a:r>
            <a:r>
              <a:rPr lang="ko-KR" altLang="en-US" sz="1050" dirty="0">
                <a:latin typeface="+mn-ea"/>
                <a:sym typeface="Wingdings 2"/>
              </a:rPr>
              <a:t>년 </a:t>
            </a:r>
            <a:r>
              <a:rPr lang="en-US" altLang="ko-KR" sz="1050" dirty="0">
                <a:latin typeface="+mn-ea"/>
                <a:sym typeface="Wingdings 2"/>
              </a:rPr>
              <a:t>06</a:t>
            </a:r>
            <a:r>
              <a:rPr lang="ko-KR" altLang="en-US" sz="1050" dirty="0">
                <a:latin typeface="+mn-ea"/>
                <a:sym typeface="Wingdings 2"/>
              </a:rPr>
              <a:t>월 </a:t>
            </a:r>
            <a:r>
              <a:rPr lang="en-US" altLang="ko-KR" sz="1050" dirty="0">
                <a:latin typeface="+mn-ea"/>
                <a:sym typeface="Wingdings 2"/>
              </a:rPr>
              <a:t>: 3</a:t>
            </a:r>
            <a:r>
              <a:rPr lang="ko-KR" altLang="en-US" sz="1050" dirty="0">
                <a:latin typeface="+mn-ea"/>
                <a:sym typeface="Wingdings 2"/>
              </a:rPr>
              <a:t>차 제품 개발 및 납품</a:t>
            </a:r>
            <a:endParaRPr lang="en-US" altLang="ko-KR" sz="1050" dirty="0">
              <a:latin typeface="+mn-ea"/>
              <a:sym typeface="Wingdings 2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+mn-ea"/>
                <a:sym typeface="Wingdings 2"/>
              </a:rPr>
              <a:t>2023</a:t>
            </a:r>
            <a:r>
              <a:rPr lang="ko-KR" altLang="en-US" sz="1050" dirty="0">
                <a:latin typeface="+mn-ea"/>
                <a:sym typeface="Wingdings 2"/>
              </a:rPr>
              <a:t>년 </a:t>
            </a:r>
            <a:r>
              <a:rPr lang="en-US" altLang="ko-KR" sz="1050" dirty="0">
                <a:latin typeface="+mn-ea"/>
                <a:sym typeface="Wingdings 2"/>
              </a:rPr>
              <a:t>12</a:t>
            </a:r>
            <a:r>
              <a:rPr lang="ko-KR" altLang="en-US" sz="1050" dirty="0">
                <a:latin typeface="+mn-ea"/>
                <a:sym typeface="Wingdings 2"/>
              </a:rPr>
              <a:t>월 </a:t>
            </a:r>
            <a:r>
              <a:rPr lang="en-US" altLang="ko-KR" sz="1050" dirty="0">
                <a:latin typeface="+mn-ea"/>
                <a:sym typeface="Wingdings 2"/>
              </a:rPr>
              <a:t>: 10.5G </a:t>
            </a:r>
            <a:r>
              <a:rPr lang="ko-KR" altLang="en-US" sz="1050" dirty="0">
                <a:latin typeface="+mn-ea"/>
                <a:sym typeface="Wingdings 2"/>
              </a:rPr>
              <a:t>생산설비 적용 납품 </a:t>
            </a:r>
            <a:endParaRPr lang="en-US" altLang="ko-KR" sz="1050" dirty="0">
              <a:latin typeface="+mn-ea"/>
              <a:sym typeface="Wingdings 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5013176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B0F0"/>
                </a:solidFill>
              </a:rPr>
              <a:t>|</a:t>
            </a:r>
            <a:r>
              <a:rPr lang="en-US" altLang="ko-KR" sz="1600" b="1"/>
              <a:t> </a:t>
            </a:r>
            <a:r>
              <a:rPr lang="ko-KR" altLang="en-US" sz="1600" b="1"/>
              <a:t>제품특징</a:t>
            </a:r>
          </a:p>
        </p:txBody>
      </p:sp>
      <p:pic>
        <p:nvPicPr>
          <p:cNvPr id="36" name="Picture 4" descr="C:\Users\Administrator\Desktop\작업\이미지 및 아이콘\dddddd3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98" y="5370780"/>
            <a:ext cx="504056" cy="54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255493" y="5445224"/>
            <a:ext cx="143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국책과제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79099" y="5733255"/>
            <a:ext cx="1497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 최적 운영 데이터 학습 기능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최적제어 알고리즘 생성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실시간 최적 운영 제어 기능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53536" y="5733255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실시간 무선 진동 센서 개발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36296" y="5733255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2021</a:t>
            </a:r>
            <a:r>
              <a:rPr lang="ko-KR" altLang="en-US" sz="800" dirty="0">
                <a:latin typeface="+mn-ea"/>
              </a:rPr>
              <a:t>년 </a:t>
            </a:r>
            <a:r>
              <a:rPr lang="ko-KR" altLang="en-US" sz="800" dirty="0" err="1">
                <a:latin typeface="+mn-ea"/>
              </a:rPr>
              <a:t>소부장</a:t>
            </a:r>
            <a:r>
              <a:rPr lang="ko-KR" altLang="en-US" sz="800" dirty="0">
                <a:latin typeface="+mn-ea"/>
              </a:rPr>
              <a:t> 과제 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외산 기술 국산화</a:t>
            </a:r>
          </a:p>
        </p:txBody>
      </p:sp>
      <p:pic>
        <p:nvPicPr>
          <p:cNvPr id="3075" name="_x228417640" descr="EMB0000023010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05" y="1555175"/>
            <a:ext cx="858206" cy="190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Yang Yong Hee\Desktop\KakaoTalk_20230119_14253722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82740"/>
            <a:ext cx="2719228" cy="184626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12"/>
          <p:cNvGrpSpPr/>
          <p:nvPr/>
        </p:nvGrpSpPr>
        <p:grpSpPr>
          <a:xfrm>
            <a:off x="2411760" y="5481976"/>
            <a:ext cx="366333" cy="380102"/>
            <a:chOff x="2776538" y="117475"/>
            <a:chExt cx="973138" cy="91598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4" name="Freeform 71"/>
            <p:cNvSpPr>
              <a:spLocks/>
            </p:cNvSpPr>
            <p:nvPr/>
          </p:nvSpPr>
          <p:spPr bwMode="auto">
            <a:xfrm>
              <a:off x="3071813" y="117475"/>
              <a:ext cx="153988" cy="103188"/>
            </a:xfrm>
            <a:custGeom>
              <a:avLst/>
              <a:gdLst>
                <a:gd name="T0" fmla="*/ 387 w 387"/>
                <a:gd name="T1" fmla="*/ 263 h 263"/>
                <a:gd name="T2" fmla="*/ 387 w 387"/>
                <a:gd name="T3" fmla="*/ 0 h 263"/>
                <a:gd name="T4" fmla="*/ 0 w 387"/>
                <a:gd name="T5" fmla="*/ 0 h 263"/>
                <a:gd name="T6" fmla="*/ 0 w 387"/>
                <a:gd name="T7" fmla="*/ 263 h 263"/>
                <a:gd name="T8" fmla="*/ 0 w 387"/>
                <a:gd name="T9" fmla="*/ 263 h 263"/>
                <a:gd name="T10" fmla="*/ 21 w 387"/>
                <a:gd name="T11" fmla="*/ 253 h 263"/>
                <a:gd name="T12" fmla="*/ 43 w 387"/>
                <a:gd name="T13" fmla="*/ 242 h 263"/>
                <a:gd name="T14" fmla="*/ 68 w 387"/>
                <a:gd name="T15" fmla="*/ 232 h 263"/>
                <a:gd name="T16" fmla="*/ 92 w 387"/>
                <a:gd name="T17" fmla="*/ 225 h 263"/>
                <a:gd name="T18" fmla="*/ 116 w 387"/>
                <a:gd name="T19" fmla="*/ 219 h 263"/>
                <a:gd name="T20" fmla="*/ 141 w 387"/>
                <a:gd name="T21" fmla="*/ 214 h 263"/>
                <a:gd name="T22" fmla="*/ 167 w 387"/>
                <a:gd name="T23" fmla="*/ 211 h 263"/>
                <a:gd name="T24" fmla="*/ 194 w 387"/>
                <a:gd name="T25" fmla="*/ 210 h 263"/>
                <a:gd name="T26" fmla="*/ 194 w 387"/>
                <a:gd name="T27" fmla="*/ 210 h 263"/>
                <a:gd name="T28" fmla="*/ 220 w 387"/>
                <a:gd name="T29" fmla="*/ 211 h 263"/>
                <a:gd name="T30" fmla="*/ 246 w 387"/>
                <a:gd name="T31" fmla="*/ 214 h 263"/>
                <a:gd name="T32" fmla="*/ 271 w 387"/>
                <a:gd name="T33" fmla="*/ 219 h 263"/>
                <a:gd name="T34" fmla="*/ 295 w 387"/>
                <a:gd name="T35" fmla="*/ 225 h 263"/>
                <a:gd name="T36" fmla="*/ 320 w 387"/>
                <a:gd name="T37" fmla="*/ 232 h 263"/>
                <a:gd name="T38" fmla="*/ 343 w 387"/>
                <a:gd name="T39" fmla="*/ 242 h 263"/>
                <a:gd name="T40" fmla="*/ 366 w 387"/>
                <a:gd name="T41" fmla="*/ 253 h 263"/>
                <a:gd name="T42" fmla="*/ 387 w 387"/>
                <a:gd name="T43" fmla="*/ 263 h 263"/>
                <a:gd name="T44" fmla="*/ 387 w 387"/>
                <a:gd name="T45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7" h="263">
                  <a:moveTo>
                    <a:pt x="387" y="263"/>
                  </a:moveTo>
                  <a:lnTo>
                    <a:pt x="387" y="0"/>
                  </a:lnTo>
                  <a:lnTo>
                    <a:pt x="0" y="0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1" y="253"/>
                  </a:lnTo>
                  <a:lnTo>
                    <a:pt x="43" y="242"/>
                  </a:lnTo>
                  <a:lnTo>
                    <a:pt x="68" y="232"/>
                  </a:lnTo>
                  <a:lnTo>
                    <a:pt x="92" y="225"/>
                  </a:lnTo>
                  <a:lnTo>
                    <a:pt x="116" y="219"/>
                  </a:lnTo>
                  <a:lnTo>
                    <a:pt x="141" y="214"/>
                  </a:lnTo>
                  <a:lnTo>
                    <a:pt x="167" y="211"/>
                  </a:lnTo>
                  <a:lnTo>
                    <a:pt x="194" y="210"/>
                  </a:lnTo>
                  <a:lnTo>
                    <a:pt x="194" y="210"/>
                  </a:lnTo>
                  <a:lnTo>
                    <a:pt x="220" y="211"/>
                  </a:lnTo>
                  <a:lnTo>
                    <a:pt x="246" y="214"/>
                  </a:lnTo>
                  <a:lnTo>
                    <a:pt x="271" y="219"/>
                  </a:lnTo>
                  <a:lnTo>
                    <a:pt x="295" y="225"/>
                  </a:lnTo>
                  <a:lnTo>
                    <a:pt x="320" y="232"/>
                  </a:lnTo>
                  <a:lnTo>
                    <a:pt x="343" y="242"/>
                  </a:lnTo>
                  <a:lnTo>
                    <a:pt x="366" y="253"/>
                  </a:lnTo>
                  <a:lnTo>
                    <a:pt x="387" y="263"/>
                  </a:lnTo>
                  <a:lnTo>
                    <a:pt x="387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Freeform 72"/>
            <p:cNvSpPr>
              <a:spLocks/>
            </p:cNvSpPr>
            <p:nvPr/>
          </p:nvSpPr>
          <p:spPr bwMode="auto">
            <a:xfrm>
              <a:off x="3071813" y="482600"/>
              <a:ext cx="153988" cy="198438"/>
            </a:xfrm>
            <a:custGeom>
              <a:avLst/>
              <a:gdLst>
                <a:gd name="T0" fmla="*/ 0 w 387"/>
                <a:gd name="T1" fmla="*/ 0 h 500"/>
                <a:gd name="T2" fmla="*/ 0 w 387"/>
                <a:gd name="T3" fmla="*/ 216 h 500"/>
                <a:gd name="T4" fmla="*/ 0 w 387"/>
                <a:gd name="T5" fmla="*/ 500 h 500"/>
                <a:gd name="T6" fmla="*/ 194 w 387"/>
                <a:gd name="T7" fmla="*/ 358 h 500"/>
                <a:gd name="T8" fmla="*/ 387 w 387"/>
                <a:gd name="T9" fmla="*/ 500 h 500"/>
                <a:gd name="T10" fmla="*/ 387 w 387"/>
                <a:gd name="T11" fmla="*/ 216 h 500"/>
                <a:gd name="T12" fmla="*/ 387 w 387"/>
                <a:gd name="T13" fmla="*/ 0 h 500"/>
                <a:gd name="T14" fmla="*/ 387 w 387"/>
                <a:gd name="T15" fmla="*/ 0 h 500"/>
                <a:gd name="T16" fmla="*/ 366 w 387"/>
                <a:gd name="T17" fmla="*/ 13 h 500"/>
                <a:gd name="T18" fmla="*/ 343 w 387"/>
                <a:gd name="T19" fmla="*/ 23 h 500"/>
                <a:gd name="T20" fmla="*/ 320 w 387"/>
                <a:gd name="T21" fmla="*/ 32 h 500"/>
                <a:gd name="T22" fmla="*/ 295 w 387"/>
                <a:gd name="T23" fmla="*/ 39 h 500"/>
                <a:gd name="T24" fmla="*/ 271 w 387"/>
                <a:gd name="T25" fmla="*/ 45 h 500"/>
                <a:gd name="T26" fmla="*/ 246 w 387"/>
                <a:gd name="T27" fmla="*/ 50 h 500"/>
                <a:gd name="T28" fmla="*/ 220 w 387"/>
                <a:gd name="T29" fmla="*/ 53 h 500"/>
                <a:gd name="T30" fmla="*/ 194 w 387"/>
                <a:gd name="T31" fmla="*/ 54 h 500"/>
                <a:gd name="T32" fmla="*/ 194 w 387"/>
                <a:gd name="T33" fmla="*/ 54 h 500"/>
                <a:gd name="T34" fmla="*/ 167 w 387"/>
                <a:gd name="T35" fmla="*/ 53 h 500"/>
                <a:gd name="T36" fmla="*/ 141 w 387"/>
                <a:gd name="T37" fmla="*/ 50 h 500"/>
                <a:gd name="T38" fmla="*/ 116 w 387"/>
                <a:gd name="T39" fmla="*/ 45 h 500"/>
                <a:gd name="T40" fmla="*/ 92 w 387"/>
                <a:gd name="T41" fmla="*/ 39 h 500"/>
                <a:gd name="T42" fmla="*/ 68 w 387"/>
                <a:gd name="T43" fmla="*/ 32 h 500"/>
                <a:gd name="T44" fmla="*/ 43 w 387"/>
                <a:gd name="T45" fmla="*/ 23 h 500"/>
                <a:gd name="T46" fmla="*/ 21 w 387"/>
                <a:gd name="T47" fmla="*/ 13 h 500"/>
                <a:gd name="T48" fmla="*/ 0 w 387"/>
                <a:gd name="T49" fmla="*/ 0 h 500"/>
                <a:gd name="T50" fmla="*/ 0 w 387"/>
                <a:gd name="T5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7" h="500">
                  <a:moveTo>
                    <a:pt x="0" y="0"/>
                  </a:moveTo>
                  <a:lnTo>
                    <a:pt x="0" y="216"/>
                  </a:lnTo>
                  <a:lnTo>
                    <a:pt x="0" y="500"/>
                  </a:lnTo>
                  <a:lnTo>
                    <a:pt x="194" y="358"/>
                  </a:lnTo>
                  <a:lnTo>
                    <a:pt x="387" y="500"/>
                  </a:lnTo>
                  <a:lnTo>
                    <a:pt x="387" y="216"/>
                  </a:lnTo>
                  <a:lnTo>
                    <a:pt x="387" y="0"/>
                  </a:lnTo>
                  <a:lnTo>
                    <a:pt x="387" y="0"/>
                  </a:lnTo>
                  <a:lnTo>
                    <a:pt x="366" y="13"/>
                  </a:lnTo>
                  <a:lnTo>
                    <a:pt x="343" y="23"/>
                  </a:lnTo>
                  <a:lnTo>
                    <a:pt x="320" y="32"/>
                  </a:lnTo>
                  <a:lnTo>
                    <a:pt x="295" y="39"/>
                  </a:lnTo>
                  <a:lnTo>
                    <a:pt x="271" y="45"/>
                  </a:lnTo>
                  <a:lnTo>
                    <a:pt x="246" y="50"/>
                  </a:lnTo>
                  <a:lnTo>
                    <a:pt x="220" y="53"/>
                  </a:lnTo>
                  <a:lnTo>
                    <a:pt x="194" y="54"/>
                  </a:lnTo>
                  <a:lnTo>
                    <a:pt x="194" y="54"/>
                  </a:lnTo>
                  <a:lnTo>
                    <a:pt x="167" y="53"/>
                  </a:lnTo>
                  <a:lnTo>
                    <a:pt x="141" y="50"/>
                  </a:lnTo>
                  <a:lnTo>
                    <a:pt x="116" y="45"/>
                  </a:lnTo>
                  <a:lnTo>
                    <a:pt x="92" y="39"/>
                  </a:lnTo>
                  <a:lnTo>
                    <a:pt x="68" y="32"/>
                  </a:lnTo>
                  <a:lnTo>
                    <a:pt x="43" y="23"/>
                  </a:lnTo>
                  <a:lnTo>
                    <a:pt x="21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Freeform 73"/>
            <p:cNvSpPr>
              <a:spLocks noEditPoints="1"/>
            </p:cNvSpPr>
            <p:nvPr/>
          </p:nvSpPr>
          <p:spPr bwMode="auto">
            <a:xfrm>
              <a:off x="3035300" y="238125"/>
              <a:ext cx="227013" cy="228600"/>
            </a:xfrm>
            <a:custGeom>
              <a:avLst/>
              <a:gdLst>
                <a:gd name="T0" fmla="*/ 303 w 576"/>
                <a:gd name="T1" fmla="*/ 575 h 575"/>
                <a:gd name="T2" fmla="*/ 347 w 576"/>
                <a:gd name="T3" fmla="*/ 569 h 575"/>
                <a:gd name="T4" fmla="*/ 425 w 576"/>
                <a:gd name="T5" fmla="*/ 540 h 575"/>
                <a:gd name="T6" fmla="*/ 492 w 576"/>
                <a:gd name="T7" fmla="*/ 492 h 575"/>
                <a:gd name="T8" fmla="*/ 542 w 576"/>
                <a:gd name="T9" fmla="*/ 425 h 575"/>
                <a:gd name="T10" fmla="*/ 570 w 576"/>
                <a:gd name="T11" fmla="*/ 346 h 575"/>
                <a:gd name="T12" fmla="*/ 576 w 576"/>
                <a:gd name="T13" fmla="*/ 303 h 575"/>
                <a:gd name="T14" fmla="*/ 576 w 576"/>
                <a:gd name="T15" fmla="*/ 272 h 575"/>
                <a:gd name="T16" fmla="*/ 570 w 576"/>
                <a:gd name="T17" fmla="*/ 230 h 575"/>
                <a:gd name="T18" fmla="*/ 542 w 576"/>
                <a:gd name="T19" fmla="*/ 151 h 575"/>
                <a:gd name="T20" fmla="*/ 492 w 576"/>
                <a:gd name="T21" fmla="*/ 84 h 575"/>
                <a:gd name="T22" fmla="*/ 425 w 576"/>
                <a:gd name="T23" fmla="*/ 35 h 575"/>
                <a:gd name="T24" fmla="*/ 347 w 576"/>
                <a:gd name="T25" fmla="*/ 6 h 575"/>
                <a:gd name="T26" fmla="*/ 303 w 576"/>
                <a:gd name="T27" fmla="*/ 1 h 575"/>
                <a:gd name="T28" fmla="*/ 274 w 576"/>
                <a:gd name="T29" fmla="*/ 1 h 575"/>
                <a:gd name="T30" fmla="*/ 230 w 576"/>
                <a:gd name="T31" fmla="*/ 6 h 575"/>
                <a:gd name="T32" fmla="*/ 152 w 576"/>
                <a:gd name="T33" fmla="*/ 35 h 575"/>
                <a:gd name="T34" fmla="*/ 85 w 576"/>
                <a:gd name="T35" fmla="*/ 84 h 575"/>
                <a:gd name="T36" fmla="*/ 35 w 576"/>
                <a:gd name="T37" fmla="*/ 151 h 575"/>
                <a:gd name="T38" fmla="*/ 6 w 576"/>
                <a:gd name="T39" fmla="*/ 230 h 575"/>
                <a:gd name="T40" fmla="*/ 1 w 576"/>
                <a:gd name="T41" fmla="*/ 272 h 575"/>
                <a:gd name="T42" fmla="*/ 1 w 576"/>
                <a:gd name="T43" fmla="*/ 303 h 575"/>
                <a:gd name="T44" fmla="*/ 6 w 576"/>
                <a:gd name="T45" fmla="*/ 346 h 575"/>
                <a:gd name="T46" fmla="*/ 35 w 576"/>
                <a:gd name="T47" fmla="*/ 425 h 575"/>
                <a:gd name="T48" fmla="*/ 85 w 576"/>
                <a:gd name="T49" fmla="*/ 492 h 575"/>
                <a:gd name="T50" fmla="*/ 152 w 576"/>
                <a:gd name="T51" fmla="*/ 540 h 575"/>
                <a:gd name="T52" fmla="*/ 230 w 576"/>
                <a:gd name="T53" fmla="*/ 569 h 575"/>
                <a:gd name="T54" fmla="*/ 274 w 576"/>
                <a:gd name="T55" fmla="*/ 575 h 575"/>
                <a:gd name="T56" fmla="*/ 289 w 576"/>
                <a:gd name="T57" fmla="*/ 137 h 575"/>
                <a:gd name="T58" fmla="*/ 319 w 576"/>
                <a:gd name="T59" fmla="*/ 139 h 575"/>
                <a:gd name="T60" fmla="*/ 360 w 576"/>
                <a:gd name="T61" fmla="*/ 155 h 575"/>
                <a:gd name="T62" fmla="*/ 395 w 576"/>
                <a:gd name="T63" fmla="*/ 180 h 575"/>
                <a:gd name="T64" fmla="*/ 422 w 576"/>
                <a:gd name="T65" fmla="*/ 215 h 575"/>
                <a:gd name="T66" fmla="*/ 436 w 576"/>
                <a:gd name="T67" fmla="*/ 258 h 575"/>
                <a:gd name="T68" fmla="*/ 440 w 576"/>
                <a:gd name="T69" fmla="*/ 288 h 575"/>
                <a:gd name="T70" fmla="*/ 433 w 576"/>
                <a:gd name="T71" fmla="*/ 333 h 575"/>
                <a:gd name="T72" fmla="*/ 413 w 576"/>
                <a:gd name="T73" fmla="*/ 372 h 575"/>
                <a:gd name="T74" fmla="*/ 384 w 576"/>
                <a:gd name="T75" fmla="*/ 404 h 575"/>
                <a:gd name="T76" fmla="*/ 348 w 576"/>
                <a:gd name="T77" fmla="*/ 427 h 575"/>
                <a:gd name="T78" fmla="*/ 304 w 576"/>
                <a:gd name="T79" fmla="*/ 438 h 575"/>
                <a:gd name="T80" fmla="*/ 273 w 576"/>
                <a:gd name="T81" fmla="*/ 438 h 575"/>
                <a:gd name="T82" fmla="*/ 229 w 576"/>
                <a:gd name="T83" fmla="*/ 427 h 575"/>
                <a:gd name="T84" fmla="*/ 193 w 576"/>
                <a:gd name="T85" fmla="*/ 404 h 575"/>
                <a:gd name="T86" fmla="*/ 163 w 576"/>
                <a:gd name="T87" fmla="*/ 372 h 575"/>
                <a:gd name="T88" fmla="*/ 144 w 576"/>
                <a:gd name="T89" fmla="*/ 333 h 575"/>
                <a:gd name="T90" fmla="*/ 137 w 576"/>
                <a:gd name="T91" fmla="*/ 288 h 575"/>
                <a:gd name="T92" fmla="*/ 141 w 576"/>
                <a:gd name="T93" fmla="*/ 258 h 575"/>
                <a:gd name="T94" fmla="*/ 155 w 576"/>
                <a:gd name="T95" fmla="*/ 215 h 575"/>
                <a:gd name="T96" fmla="*/ 182 w 576"/>
                <a:gd name="T97" fmla="*/ 180 h 575"/>
                <a:gd name="T98" fmla="*/ 216 w 576"/>
                <a:gd name="T99" fmla="*/ 155 h 575"/>
                <a:gd name="T100" fmla="*/ 258 w 576"/>
                <a:gd name="T101" fmla="*/ 139 h 575"/>
                <a:gd name="T102" fmla="*/ 289 w 576"/>
                <a:gd name="T103" fmla="*/ 137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" h="575">
                  <a:moveTo>
                    <a:pt x="289" y="575"/>
                  </a:moveTo>
                  <a:lnTo>
                    <a:pt x="289" y="575"/>
                  </a:lnTo>
                  <a:lnTo>
                    <a:pt x="303" y="575"/>
                  </a:lnTo>
                  <a:lnTo>
                    <a:pt x="318" y="574"/>
                  </a:lnTo>
                  <a:lnTo>
                    <a:pt x="332" y="572"/>
                  </a:lnTo>
                  <a:lnTo>
                    <a:pt x="347" y="569"/>
                  </a:lnTo>
                  <a:lnTo>
                    <a:pt x="375" y="562"/>
                  </a:lnTo>
                  <a:lnTo>
                    <a:pt x="400" y="552"/>
                  </a:lnTo>
                  <a:lnTo>
                    <a:pt x="425" y="540"/>
                  </a:lnTo>
                  <a:lnTo>
                    <a:pt x="450" y="527"/>
                  </a:lnTo>
                  <a:lnTo>
                    <a:pt x="472" y="510"/>
                  </a:lnTo>
                  <a:lnTo>
                    <a:pt x="492" y="492"/>
                  </a:lnTo>
                  <a:lnTo>
                    <a:pt x="510" y="471"/>
                  </a:lnTo>
                  <a:lnTo>
                    <a:pt x="527" y="448"/>
                  </a:lnTo>
                  <a:lnTo>
                    <a:pt x="542" y="425"/>
                  </a:lnTo>
                  <a:lnTo>
                    <a:pt x="554" y="400"/>
                  </a:lnTo>
                  <a:lnTo>
                    <a:pt x="564" y="373"/>
                  </a:lnTo>
                  <a:lnTo>
                    <a:pt x="570" y="346"/>
                  </a:lnTo>
                  <a:lnTo>
                    <a:pt x="573" y="332"/>
                  </a:lnTo>
                  <a:lnTo>
                    <a:pt x="575" y="317"/>
                  </a:lnTo>
                  <a:lnTo>
                    <a:pt x="576" y="303"/>
                  </a:lnTo>
                  <a:lnTo>
                    <a:pt x="576" y="288"/>
                  </a:lnTo>
                  <a:lnTo>
                    <a:pt x="576" y="288"/>
                  </a:lnTo>
                  <a:lnTo>
                    <a:pt x="576" y="272"/>
                  </a:lnTo>
                  <a:lnTo>
                    <a:pt x="575" y="258"/>
                  </a:lnTo>
                  <a:lnTo>
                    <a:pt x="573" y="244"/>
                  </a:lnTo>
                  <a:lnTo>
                    <a:pt x="570" y="230"/>
                  </a:lnTo>
                  <a:lnTo>
                    <a:pt x="564" y="202"/>
                  </a:lnTo>
                  <a:lnTo>
                    <a:pt x="554" y="175"/>
                  </a:lnTo>
                  <a:lnTo>
                    <a:pt x="542" y="151"/>
                  </a:lnTo>
                  <a:lnTo>
                    <a:pt x="527" y="127"/>
                  </a:lnTo>
                  <a:lnTo>
                    <a:pt x="510" y="105"/>
                  </a:lnTo>
                  <a:lnTo>
                    <a:pt x="492" y="84"/>
                  </a:lnTo>
                  <a:lnTo>
                    <a:pt x="472" y="65"/>
                  </a:lnTo>
                  <a:lnTo>
                    <a:pt x="450" y="49"/>
                  </a:lnTo>
                  <a:lnTo>
                    <a:pt x="425" y="35"/>
                  </a:lnTo>
                  <a:lnTo>
                    <a:pt x="400" y="23"/>
                  </a:lnTo>
                  <a:lnTo>
                    <a:pt x="375" y="13"/>
                  </a:lnTo>
                  <a:lnTo>
                    <a:pt x="347" y="6"/>
                  </a:lnTo>
                  <a:lnTo>
                    <a:pt x="332" y="3"/>
                  </a:lnTo>
                  <a:lnTo>
                    <a:pt x="318" y="1"/>
                  </a:lnTo>
                  <a:lnTo>
                    <a:pt x="303" y="1"/>
                  </a:lnTo>
                  <a:lnTo>
                    <a:pt x="289" y="0"/>
                  </a:lnTo>
                  <a:lnTo>
                    <a:pt x="289" y="0"/>
                  </a:lnTo>
                  <a:lnTo>
                    <a:pt x="274" y="1"/>
                  </a:lnTo>
                  <a:lnTo>
                    <a:pt x="259" y="1"/>
                  </a:lnTo>
                  <a:lnTo>
                    <a:pt x="245" y="3"/>
                  </a:lnTo>
                  <a:lnTo>
                    <a:pt x="230" y="6"/>
                  </a:lnTo>
                  <a:lnTo>
                    <a:pt x="203" y="13"/>
                  </a:lnTo>
                  <a:lnTo>
                    <a:pt x="177" y="23"/>
                  </a:lnTo>
                  <a:lnTo>
                    <a:pt x="152" y="35"/>
                  </a:lnTo>
                  <a:lnTo>
                    <a:pt x="127" y="49"/>
                  </a:lnTo>
                  <a:lnTo>
                    <a:pt x="106" y="65"/>
                  </a:lnTo>
                  <a:lnTo>
                    <a:pt x="85" y="84"/>
                  </a:lnTo>
                  <a:lnTo>
                    <a:pt x="67" y="105"/>
                  </a:lnTo>
                  <a:lnTo>
                    <a:pt x="50" y="127"/>
                  </a:lnTo>
                  <a:lnTo>
                    <a:pt x="35" y="151"/>
                  </a:lnTo>
                  <a:lnTo>
                    <a:pt x="23" y="175"/>
                  </a:lnTo>
                  <a:lnTo>
                    <a:pt x="14" y="202"/>
                  </a:lnTo>
                  <a:lnTo>
                    <a:pt x="6" y="230"/>
                  </a:lnTo>
                  <a:lnTo>
                    <a:pt x="4" y="244"/>
                  </a:lnTo>
                  <a:lnTo>
                    <a:pt x="3" y="258"/>
                  </a:lnTo>
                  <a:lnTo>
                    <a:pt x="1" y="27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1" y="303"/>
                  </a:lnTo>
                  <a:lnTo>
                    <a:pt x="3" y="317"/>
                  </a:lnTo>
                  <a:lnTo>
                    <a:pt x="4" y="332"/>
                  </a:lnTo>
                  <a:lnTo>
                    <a:pt x="6" y="346"/>
                  </a:lnTo>
                  <a:lnTo>
                    <a:pt x="14" y="373"/>
                  </a:lnTo>
                  <a:lnTo>
                    <a:pt x="23" y="400"/>
                  </a:lnTo>
                  <a:lnTo>
                    <a:pt x="35" y="425"/>
                  </a:lnTo>
                  <a:lnTo>
                    <a:pt x="50" y="448"/>
                  </a:lnTo>
                  <a:lnTo>
                    <a:pt x="67" y="471"/>
                  </a:lnTo>
                  <a:lnTo>
                    <a:pt x="85" y="492"/>
                  </a:lnTo>
                  <a:lnTo>
                    <a:pt x="106" y="510"/>
                  </a:lnTo>
                  <a:lnTo>
                    <a:pt x="127" y="527"/>
                  </a:lnTo>
                  <a:lnTo>
                    <a:pt x="152" y="540"/>
                  </a:lnTo>
                  <a:lnTo>
                    <a:pt x="177" y="552"/>
                  </a:lnTo>
                  <a:lnTo>
                    <a:pt x="203" y="562"/>
                  </a:lnTo>
                  <a:lnTo>
                    <a:pt x="230" y="569"/>
                  </a:lnTo>
                  <a:lnTo>
                    <a:pt x="245" y="572"/>
                  </a:lnTo>
                  <a:lnTo>
                    <a:pt x="259" y="574"/>
                  </a:lnTo>
                  <a:lnTo>
                    <a:pt x="274" y="575"/>
                  </a:lnTo>
                  <a:lnTo>
                    <a:pt x="289" y="575"/>
                  </a:lnTo>
                  <a:lnTo>
                    <a:pt x="289" y="575"/>
                  </a:lnTo>
                  <a:close/>
                  <a:moveTo>
                    <a:pt x="289" y="137"/>
                  </a:moveTo>
                  <a:lnTo>
                    <a:pt x="289" y="137"/>
                  </a:lnTo>
                  <a:lnTo>
                    <a:pt x="304" y="137"/>
                  </a:lnTo>
                  <a:lnTo>
                    <a:pt x="319" y="139"/>
                  </a:lnTo>
                  <a:lnTo>
                    <a:pt x="333" y="143"/>
                  </a:lnTo>
                  <a:lnTo>
                    <a:pt x="348" y="149"/>
                  </a:lnTo>
                  <a:lnTo>
                    <a:pt x="360" y="155"/>
                  </a:lnTo>
                  <a:lnTo>
                    <a:pt x="373" y="162"/>
                  </a:lnTo>
                  <a:lnTo>
                    <a:pt x="384" y="170"/>
                  </a:lnTo>
                  <a:lnTo>
                    <a:pt x="395" y="180"/>
                  </a:lnTo>
                  <a:lnTo>
                    <a:pt x="405" y="191"/>
                  </a:lnTo>
                  <a:lnTo>
                    <a:pt x="413" y="203"/>
                  </a:lnTo>
                  <a:lnTo>
                    <a:pt x="422" y="215"/>
                  </a:lnTo>
                  <a:lnTo>
                    <a:pt x="428" y="229"/>
                  </a:lnTo>
                  <a:lnTo>
                    <a:pt x="433" y="243"/>
                  </a:lnTo>
                  <a:lnTo>
                    <a:pt x="436" y="258"/>
                  </a:lnTo>
                  <a:lnTo>
                    <a:pt x="439" y="272"/>
                  </a:lnTo>
                  <a:lnTo>
                    <a:pt x="440" y="288"/>
                  </a:lnTo>
                  <a:lnTo>
                    <a:pt x="440" y="288"/>
                  </a:lnTo>
                  <a:lnTo>
                    <a:pt x="439" y="303"/>
                  </a:lnTo>
                  <a:lnTo>
                    <a:pt x="436" y="318"/>
                  </a:lnTo>
                  <a:lnTo>
                    <a:pt x="433" y="333"/>
                  </a:lnTo>
                  <a:lnTo>
                    <a:pt x="428" y="346"/>
                  </a:lnTo>
                  <a:lnTo>
                    <a:pt x="422" y="360"/>
                  </a:lnTo>
                  <a:lnTo>
                    <a:pt x="413" y="372"/>
                  </a:lnTo>
                  <a:lnTo>
                    <a:pt x="405" y="384"/>
                  </a:lnTo>
                  <a:lnTo>
                    <a:pt x="395" y="395"/>
                  </a:lnTo>
                  <a:lnTo>
                    <a:pt x="384" y="404"/>
                  </a:lnTo>
                  <a:lnTo>
                    <a:pt x="373" y="413"/>
                  </a:lnTo>
                  <a:lnTo>
                    <a:pt x="360" y="420"/>
                  </a:lnTo>
                  <a:lnTo>
                    <a:pt x="348" y="427"/>
                  </a:lnTo>
                  <a:lnTo>
                    <a:pt x="333" y="432"/>
                  </a:lnTo>
                  <a:lnTo>
                    <a:pt x="319" y="436"/>
                  </a:lnTo>
                  <a:lnTo>
                    <a:pt x="304" y="438"/>
                  </a:lnTo>
                  <a:lnTo>
                    <a:pt x="289" y="438"/>
                  </a:lnTo>
                  <a:lnTo>
                    <a:pt x="289" y="438"/>
                  </a:lnTo>
                  <a:lnTo>
                    <a:pt x="273" y="438"/>
                  </a:lnTo>
                  <a:lnTo>
                    <a:pt x="258" y="436"/>
                  </a:lnTo>
                  <a:lnTo>
                    <a:pt x="244" y="432"/>
                  </a:lnTo>
                  <a:lnTo>
                    <a:pt x="229" y="427"/>
                  </a:lnTo>
                  <a:lnTo>
                    <a:pt x="216" y="420"/>
                  </a:lnTo>
                  <a:lnTo>
                    <a:pt x="204" y="413"/>
                  </a:lnTo>
                  <a:lnTo>
                    <a:pt x="193" y="404"/>
                  </a:lnTo>
                  <a:lnTo>
                    <a:pt x="182" y="395"/>
                  </a:lnTo>
                  <a:lnTo>
                    <a:pt x="172" y="384"/>
                  </a:lnTo>
                  <a:lnTo>
                    <a:pt x="163" y="372"/>
                  </a:lnTo>
                  <a:lnTo>
                    <a:pt x="155" y="360"/>
                  </a:lnTo>
                  <a:lnTo>
                    <a:pt x="149" y="346"/>
                  </a:lnTo>
                  <a:lnTo>
                    <a:pt x="144" y="333"/>
                  </a:lnTo>
                  <a:lnTo>
                    <a:pt x="141" y="318"/>
                  </a:lnTo>
                  <a:lnTo>
                    <a:pt x="138" y="303"/>
                  </a:lnTo>
                  <a:lnTo>
                    <a:pt x="137" y="288"/>
                  </a:lnTo>
                  <a:lnTo>
                    <a:pt x="137" y="288"/>
                  </a:lnTo>
                  <a:lnTo>
                    <a:pt x="138" y="272"/>
                  </a:lnTo>
                  <a:lnTo>
                    <a:pt x="141" y="258"/>
                  </a:lnTo>
                  <a:lnTo>
                    <a:pt x="144" y="243"/>
                  </a:lnTo>
                  <a:lnTo>
                    <a:pt x="149" y="229"/>
                  </a:lnTo>
                  <a:lnTo>
                    <a:pt x="155" y="215"/>
                  </a:lnTo>
                  <a:lnTo>
                    <a:pt x="163" y="203"/>
                  </a:lnTo>
                  <a:lnTo>
                    <a:pt x="172" y="191"/>
                  </a:lnTo>
                  <a:lnTo>
                    <a:pt x="182" y="180"/>
                  </a:lnTo>
                  <a:lnTo>
                    <a:pt x="193" y="170"/>
                  </a:lnTo>
                  <a:lnTo>
                    <a:pt x="204" y="162"/>
                  </a:lnTo>
                  <a:lnTo>
                    <a:pt x="216" y="155"/>
                  </a:lnTo>
                  <a:lnTo>
                    <a:pt x="229" y="149"/>
                  </a:lnTo>
                  <a:lnTo>
                    <a:pt x="244" y="143"/>
                  </a:lnTo>
                  <a:lnTo>
                    <a:pt x="258" y="139"/>
                  </a:lnTo>
                  <a:lnTo>
                    <a:pt x="273" y="137"/>
                  </a:lnTo>
                  <a:lnTo>
                    <a:pt x="289" y="137"/>
                  </a:lnTo>
                  <a:lnTo>
                    <a:pt x="289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Freeform 74"/>
            <p:cNvSpPr>
              <a:spLocks noEditPoints="1"/>
            </p:cNvSpPr>
            <p:nvPr/>
          </p:nvSpPr>
          <p:spPr bwMode="auto">
            <a:xfrm>
              <a:off x="2776538" y="144463"/>
              <a:ext cx="973138" cy="889000"/>
            </a:xfrm>
            <a:custGeom>
              <a:avLst/>
              <a:gdLst>
                <a:gd name="T0" fmla="*/ 2077 w 2449"/>
                <a:gd name="T1" fmla="*/ 357 h 2242"/>
                <a:gd name="T2" fmla="*/ 2065 w 2449"/>
                <a:gd name="T3" fmla="*/ 226 h 2242"/>
                <a:gd name="T4" fmla="*/ 2033 w 2449"/>
                <a:gd name="T5" fmla="*/ 131 h 2242"/>
                <a:gd name="T6" fmla="*/ 1990 w 2449"/>
                <a:gd name="T7" fmla="*/ 68 h 2242"/>
                <a:gd name="T8" fmla="*/ 1939 w 2449"/>
                <a:gd name="T9" fmla="*/ 28 h 2242"/>
                <a:gd name="T10" fmla="*/ 1841 w 2449"/>
                <a:gd name="T11" fmla="*/ 2 h 2242"/>
                <a:gd name="T12" fmla="*/ 1826 w 2449"/>
                <a:gd name="T13" fmla="*/ 103 h 2242"/>
                <a:gd name="T14" fmla="*/ 1877 w 2449"/>
                <a:gd name="T15" fmla="*/ 113 h 2242"/>
                <a:gd name="T16" fmla="*/ 1927 w 2449"/>
                <a:gd name="T17" fmla="*/ 153 h 2242"/>
                <a:gd name="T18" fmla="*/ 1964 w 2449"/>
                <a:gd name="T19" fmla="*/ 246 h 2242"/>
                <a:gd name="T20" fmla="*/ 1974 w 2449"/>
                <a:gd name="T21" fmla="*/ 357 h 2242"/>
                <a:gd name="T22" fmla="*/ 921 w 2449"/>
                <a:gd name="T23" fmla="*/ 1931 h 2242"/>
                <a:gd name="T24" fmla="*/ 904 w 2449"/>
                <a:gd name="T25" fmla="*/ 2012 h 2242"/>
                <a:gd name="T26" fmla="*/ 844 w 2449"/>
                <a:gd name="T27" fmla="*/ 2092 h 2242"/>
                <a:gd name="T28" fmla="*/ 752 w 2449"/>
                <a:gd name="T29" fmla="*/ 2135 h 2242"/>
                <a:gd name="T30" fmla="*/ 669 w 2449"/>
                <a:gd name="T31" fmla="*/ 2135 h 2242"/>
                <a:gd name="T32" fmla="*/ 578 w 2449"/>
                <a:gd name="T33" fmla="*/ 2092 h 2242"/>
                <a:gd name="T34" fmla="*/ 517 w 2449"/>
                <a:gd name="T35" fmla="*/ 2012 h 2242"/>
                <a:gd name="T36" fmla="*/ 502 w 2449"/>
                <a:gd name="T37" fmla="*/ 872 h 2242"/>
                <a:gd name="T38" fmla="*/ 497 w 2449"/>
                <a:gd name="T39" fmla="*/ 273 h 2242"/>
                <a:gd name="T40" fmla="*/ 454 w 2449"/>
                <a:gd name="T41" fmla="*/ 125 h 2242"/>
                <a:gd name="T42" fmla="*/ 251 w 2449"/>
                <a:gd name="T43" fmla="*/ 0 h 2242"/>
                <a:gd name="T44" fmla="*/ 159 w 2449"/>
                <a:gd name="T45" fmla="*/ 18 h 2242"/>
                <a:gd name="T46" fmla="*/ 97 w 2449"/>
                <a:gd name="T47" fmla="*/ 58 h 2242"/>
                <a:gd name="T48" fmla="*/ 51 w 2449"/>
                <a:gd name="T49" fmla="*/ 117 h 2242"/>
                <a:gd name="T50" fmla="*/ 17 w 2449"/>
                <a:gd name="T51" fmla="*/ 204 h 2242"/>
                <a:gd name="T52" fmla="*/ 1 w 2449"/>
                <a:gd name="T53" fmla="*/ 326 h 2242"/>
                <a:gd name="T54" fmla="*/ 399 w 2449"/>
                <a:gd name="T55" fmla="*/ 1931 h 2242"/>
                <a:gd name="T56" fmla="*/ 405 w 2449"/>
                <a:gd name="T57" fmla="*/ 1994 h 2242"/>
                <a:gd name="T58" fmla="*/ 430 w 2449"/>
                <a:gd name="T59" fmla="*/ 2065 h 2242"/>
                <a:gd name="T60" fmla="*/ 491 w 2449"/>
                <a:gd name="T61" fmla="*/ 2151 h 2242"/>
                <a:gd name="T62" fmla="*/ 575 w 2449"/>
                <a:gd name="T63" fmla="*/ 2212 h 2242"/>
                <a:gd name="T64" fmla="*/ 648 w 2449"/>
                <a:gd name="T65" fmla="*/ 2236 h 2242"/>
                <a:gd name="T66" fmla="*/ 2136 w 2449"/>
                <a:gd name="T67" fmla="*/ 2242 h 2242"/>
                <a:gd name="T68" fmla="*/ 2199 w 2449"/>
                <a:gd name="T69" fmla="*/ 2236 h 2242"/>
                <a:gd name="T70" fmla="*/ 2272 w 2449"/>
                <a:gd name="T71" fmla="*/ 2212 h 2242"/>
                <a:gd name="T72" fmla="*/ 2357 w 2449"/>
                <a:gd name="T73" fmla="*/ 2151 h 2242"/>
                <a:gd name="T74" fmla="*/ 2417 w 2449"/>
                <a:gd name="T75" fmla="*/ 2065 h 2242"/>
                <a:gd name="T76" fmla="*/ 2442 w 2449"/>
                <a:gd name="T77" fmla="*/ 1994 h 2242"/>
                <a:gd name="T78" fmla="*/ 2449 w 2449"/>
                <a:gd name="T79" fmla="*/ 1557 h 2242"/>
                <a:gd name="T80" fmla="*/ 103 w 2449"/>
                <a:gd name="T81" fmla="*/ 335 h 2242"/>
                <a:gd name="T82" fmla="*/ 117 w 2449"/>
                <a:gd name="T83" fmla="*/ 226 h 2242"/>
                <a:gd name="T84" fmla="*/ 162 w 2449"/>
                <a:gd name="T85" fmla="*/ 138 h 2242"/>
                <a:gd name="T86" fmla="*/ 210 w 2449"/>
                <a:gd name="T87" fmla="*/ 109 h 2242"/>
                <a:gd name="T88" fmla="*/ 251 w 2449"/>
                <a:gd name="T89" fmla="*/ 103 h 2242"/>
                <a:gd name="T90" fmla="*/ 302 w 2449"/>
                <a:gd name="T91" fmla="*/ 113 h 2242"/>
                <a:gd name="T92" fmla="*/ 351 w 2449"/>
                <a:gd name="T93" fmla="*/ 153 h 2242"/>
                <a:gd name="T94" fmla="*/ 389 w 2449"/>
                <a:gd name="T95" fmla="*/ 246 h 2242"/>
                <a:gd name="T96" fmla="*/ 399 w 2449"/>
                <a:gd name="T97" fmla="*/ 357 h 2242"/>
                <a:gd name="T98" fmla="*/ 2345 w 2449"/>
                <a:gd name="T99" fmla="*/ 1953 h 2242"/>
                <a:gd name="T100" fmla="*/ 2311 w 2449"/>
                <a:gd name="T101" fmla="*/ 2047 h 2242"/>
                <a:gd name="T102" fmla="*/ 2237 w 2449"/>
                <a:gd name="T103" fmla="*/ 2115 h 2242"/>
                <a:gd name="T104" fmla="*/ 2136 w 2449"/>
                <a:gd name="T105" fmla="*/ 2140 h 2242"/>
                <a:gd name="T106" fmla="*/ 990 w 2449"/>
                <a:gd name="T107" fmla="*/ 2070 h 2242"/>
                <a:gd name="T108" fmla="*/ 1023 w 2449"/>
                <a:gd name="T109" fmla="*/ 193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49" h="2242">
                  <a:moveTo>
                    <a:pt x="2077" y="1557"/>
                  </a:moveTo>
                  <a:lnTo>
                    <a:pt x="2077" y="872"/>
                  </a:lnTo>
                  <a:lnTo>
                    <a:pt x="2077" y="550"/>
                  </a:lnTo>
                  <a:lnTo>
                    <a:pt x="2077" y="357"/>
                  </a:lnTo>
                  <a:lnTo>
                    <a:pt x="2077" y="357"/>
                  </a:lnTo>
                  <a:lnTo>
                    <a:pt x="2076" y="326"/>
                  </a:lnTo>
                  <a:lnTo>
                    <a:pt x="2074" y="300"/>
                  </a:lnTo>
                  <a:lnTo>
                    <a:pt x="2072" y="273"/>
                  </a:lnTo>
                  <a:lnTo>
                    <a:pt x="2068" y="249"/>
                  </a:lnTo>
                  <a:lnTo>
                    <a:pt x="2065" y="226"/>
                  </a:lnTo>
                  <a:lnTo>
                    <a:pt x="2060" y="204"/>
                  </a:lnTo>
                  <a:lnTo>
                    <a:pt x="2054" y="185"/>
                  </a:lnTo>
                  <a:lnTo>
                    <a:pt x="2048" y="165"/>
                  </a:lnTo>
                  <a:lnTo>
                    <a:pt x="2040" y="148"/>
                  </a:lnTo>
                  <a:lnTo>
                    <a:pt x="2033" y="131"/>
                  </a:lnTo>
                  <a:lnTo>
                    <a:pt x="2026" y="117"/>
                  </a:lnTo>
                  <a:lnTo>
                    <a:pt x="2017" y="103"/>
                  </a:lnTo>
                  <a:lnTo>
                    <a:pt x="2008" y="90"/>
                  </a:lnTo>
                  <a:lnTo>
                    <a:pt x="1999" y="78"/>
                  </a:lnTo>
                  <a:lnTo>
                    <a:pt x="1990" y="68"/>
                  </a:lnTo>
                  <a:lnTo>
                    <a:pt x="1980" y="58"/>
                  </a:lnTo>
                  <a:lnTo>
                    <a:pt x="1969" y="50"/>
                  </a:lnTo>
                  <a:lnTo>
                    <a:pt x="1959" y="42"/>
                  </a:lnTo>
                  <a:lnTo>
                    <a:pt x="1948" y="35"/>
                  </a:lnTo>
                  <a:lnTo>
                    <a:pt x="1939" y="28"/>
                  </a:lnTo>
                  <a:lnTo>
                    <a:pt x="1917" y="18"/>
                  </a:lnTo>
                  <a:lnTo>
                    <a:pt x="1896" y="11"/>
                  </a:lnTo>
                  <a:lnTo>
                    <a:pt x="1877" y="6"/>
                  </a:lnTo>
                  <a:lnTo>
                    <a:pt x="1859" y="3"/>
                  </a:lnTo>
                  <a:lnTo>
                    <a:pt x="1841" y="2"/>
                  </a:lnTo>
                  <a:lnTo>
                    <a:pt x="1826" y="0"/>
                  </a:lnTo>
                  <a:lnTo>
                    <a:pt x="1273" y="0"/>
                  </a:lnTo>
                  <a:lnTo>
                    <a:pt x="1273" y="103"/>
                  </a:lnTo>
                  <a:lnTo>
                    <a:pt x="1826" y="103"/>
                  </a:lnTo>
                  <a:lnTo>
                    <a:pt x="1826" y="103"/>
                  </a:lnTo>
                  <a:lnTo>
                    <a:pt x="1837" y="103"/>
                  </a:lnTo>
                  <a:lnTo>
                    <a:pt x="1848" y="105"/>
                  </a:lnTo>
                  <a:lnTo>
                    <a:pt x="1857" y="107"/>
                  </a:lnTo>
                  <a:lnTo>
                    <a:pt x="1867" y="109"/>
                  </a:lnTo>
                  <a:lnTo>
                    <a:pt x="1877" y="113"/>
                  </a:lnTo>
                  <a:lnTo>
                    <a:pt x="1885" y="117"/>
                  </a:lnTo>
                  <a:lnTo>
                    <a:pt x="1893" y="122"/>
                  </a:lnTo>
                  <a:lnTo>
                    <a:pt x="1901" y="126"/>
                  </a:lnTo>
                  <a:lnTo>
                    <a:pt x="1914" y="138"/>
                  </a:lnTo>
                  <a:lnTo>
                    <a:pt x="1927" y="153"/>
                  </a:lnTo>
                  <a:lnTo>
                    <a:pt x="1937" y="169"/>
                  </a:lnTo>
                  <a:lnTo>
                    <a:pt x="1946" y="187"/>
                  </a:lnTo>
                  <a:lnTo>
                    <a:pt x="1953" y="205"/>
                  </a:lnTo>
                  <a:lnTo>
                    <a:pt x="1959" y="226"/>
                  </a:lnTo>
                  <a:lnTo>
                    <a:pt x="1964" y="246"/>
                  </a:lnTo>
                  <a:lnTo>
                    <a:pt x="1968" y="268"/>
                  </a:lnTo>
                  <a:lnTo>
                    <a:pt x="1971" y="290"/>
                  </a:lnTo>
                  <a:lnTo>
                    <a:pt x="1973" y="312"/>
                  </a:lnTo>
                  <a:lnTo>
                    <a:pt x="1974" y="335"/>
                  </a:lnTo>
                  <a:lnTo>
                    <a:pt x="1974" y="357"/>
                  </a:lnTo>
                  <a:lnTo>
                    <a:pt x="1974" y="550"/>
                  </a:lnTo>
                  <a:lnTo>
                    <a:pt x="1974" y="872"/>
                  </a:lnTo>
                  <a:lnTo>
                    <a:pt x="1974" y="1557"/>
                  </a:lnTo>
                  <a:lnTo>
                    <a:pt x="921" y="1557"/>
                  </a:lnTo>
                  <a:lnTo>
                    <a:pt x="921" y="1931"/>
                  </a:lnTo>
                  <a:lnTo>
                    <a:pt x="921" y="1931"/>
                  </a:lnTo>
                  <a:lnTo>
                    <a:pt x="920" y="1953"/>
                  </a:lnTo>
                  <a:lnTo>
                    <a:pt x="916" y="1973"/>
                  </a:lnTo>
                  <a:lnTo>
                    <a:pt x="911" y="1992"/>
                  </a:lnTo>
                  <a:lnTo>
                    <a:pt x="904" y="2012"/>
                  </a:lnTo>
                  <a:lnTo>
                    <a:pt x="895" y="2030"/>
                  </a:lnTo>
                  <a:lnTo>
                    <a:pt x="884" y="2047"/>
                  </a:lnTo>
                  <a:lnTo>
                    <a:pt x="872" y="2064"/>
                  </a:lnTo>
                  <a:lnTo>
                    <a:pt x="859" y="2079"/>
                  </a:lnTo>
                  <a:lnTo>
                    <a:pt x="844" y="2092"/>
                  </a:lnTo>
                  <a:lnTo>
                    <a:pt x="828" y="2104"/>
                  </a:lnTo>
                  <a:lnTo>
                    <a:pt x="811" y="2115"/>
                  </a:lnTo>
                  <a:lnTo>
                    <a:pt x="792" y="2123"/>
                  </a:lnTo>
                  <a:lnTo>
                    <a:pt x="773" y="2131"/>
                  </a:lnTo>
                  <a:lnTo>
                    <a:pt x="752" y="2135"/>
                  </a:lnTo>
                  <a:lnTo>
                    <a:pt x="732" y="2139"/>
                  </a:lnTo>
                  <a:lnTo>
                    <a:pt x="711" y="2140"/>
                  </a:lnTo>
                  <a:lnTo>
                    <a:pt x="711" y="2140"/>
                  </a:lnTo>
                  <a:lnTo>
                    <a:pt x="689" y="2139"/>
                  </a:lnTo>
                  <a:lnTo>
                    <a:pt x="669" y="2135"/>
                  </a:lnTo>
                  <a:lnTo>
                    <a:pt x="648" y="2131"/>
                  </a:lnTo>
                  <a:lnTo>
                    <a:pt x="629" y="2123"/>
                  </a:lnTo>
                  <a:lnTo>
                    <a:pt x="611" y="2115"/>
                  </a:lnTo>
                  <a:lnTo>
                    <a:pt x="594" y="2104"/>
                  </a:lnTo>
                  <a:lnTo>
                    <a:pt x="578" y="2092"/>
                  </a:lnTo>
                  <a:lnTo>
                    <a:pt x="563" y="2079"/>
                  </a:lnTo>
                  <a:lnTo>
                    <a:pt x="549" y="2064"/>
                  </a:lnTo>
                  <a:lnTo>
                    <a:pt x="537" y="2047"/>
                  </a:lnTo>
                  <a:lnTo>
                    <a:pt x="527" y="2030"/>
                  </a:lnTo>
                  <a:lnTo>
                    <a:pt x="517" y="2012"/>
                  </a:lnTo>
                  <a:lnTo>
                    <a:pt x="511" y="1992"/>
                  </a:lnTo>
                  <a:lnTo>
                    <a:pt x="505" y="1973"/>
                  </a:lnTo>
                  <a:lnTo>
                    <a:pt x="503" y="1953"/>
                  </a:lnTo>
                  <a:lnTo>
                    <a:pt x="502" y="1931"/>
                  </a:lnTo>
                  <a:lnTo>
                    <a:pt x="502" y="872"/>
                  </a:lnTo>
                  <a:lnTo>
                    <a:pt x="502" y="550"/>
                  </a:lnTo>
                  <a:lnTo>
                    <a:pt x="502" y="357"/>
                  </a:lnTo>
                  <a:lnTo>
                    <a:pt x="502" y="357"/>
                  </a:lnTo>
                  <a:lnTo>
                    <a:pt x="500" y="313"/>
                  </a:lnTo>
                  <a:lnTo>
                    <a:pt x="497" y="273"/>
                  </a:lnTo>
                  <a:lnTo>
                    <a:pt x="492" y="238"/>
                  </a:lnTo>
                  <a:lnTo>
                    <a:pt x="485" y="205"/>
                  </a:lnTo>
                  <a:lnTo>
                    <a:pt x="476" y="175"/>
                  </a:lnTo>
                  <a:lnTo>
                    <a:pt x="466" y="148"/>
                  </a:lnTo>
                  <a:lnTo>
                    <a:pt x="454" y="125"/>
                  </a:lnTo>
                  <a:lnTo>
                    <a:pt x="442" y="103"/>
                  </a:lnTo>
                  <a:lnTo>
                    <a:pt x="606" y="103"/>
                  </a:lnTo>
                  <a:lnTo>
                    <a:pt x="606" y="0"/>
                  </a:lnTo>
                  <a:lnTo>
                    <a:pt x="251" y="0"/>
                  </a:lnTo>
                  <a:lnTo>
                    <a:pt x="251" y="0"/>
                  </a:lnTo>
                  <a:lnTo>
                    <a:pt x="235" y="2"/>
                  </a:lnTo>
                  <a:lnTo>
                    <a:pt x="218" y="3"/>
                  </a:lnTo>
                  <a:lnTo>
                    <a:pt x="200" y="6"/>
                  </a:lnTo>
                  <a:lnTo>
                    <a:pt x="179" y="11"/>
                  </a:lnTo>
                  <a:lnTo>
                    <a:pt x="159" y="18"/>
                  </a:lnTo>
                  <a:lnTo>
                    <a:pt x="138" y="28"/>
                  </a:lnTo>
                  <a:lnTo>
                    <a:pt x="128" y="35"/>
                  </a:lnTo>
                  <a:lnTo>
                    <a:pt x="117" y="42"/>
                  </a:lnTo>
                  <a:lnTo>
                    <a:pt x="108" y="50"/>
                  </a:lnTo>
                  <a:lnTo>
                    <a:pt x="97" y="58"/>
                  </a:lnTo>
                  <a:lnTo>
                    <a:pt x="87" y="68"/>
                  </a:lnTo>
                  <a:lnTo>
                    <a:pt x="77" y="78"/>
                  </a:lnTo>
                  <a:lnTo>
                    <a:pt x="68" y="90"/>
                  </a:lnTo>
                  <a:lnTo>
                    <a:pt x="59" y="103"/>
                  </a:lnTo>
                  <a:lnTo>
                    <a:pt x="51" y="117"/>
                  </a:lnTo>
                  <a:lnTo>
                    <a:pt x="44" y="131"/>
                  </a:lnTo>
                  <a:lnTo>
                    <a:pt x="35" y="148"/>
                  </a:lnTo>
                  <a:lnTo>
                    <a:pt x="29" y="165"/>
                  </a:lnTo>
                  <a:lnTo>
                    <a:pt x="22" y="185"/>
                  </a:lnTo>
                  <a:lnTo>
                    <a:pt x="17" y="204"/>
                  </a:lnTo>
                  <a:lnTo>
                    <a:pt x="12" y="226"/>
                  </a:lnTo>
                  <a:lnTo>
                    <a:pt x="7" y="249"/>
                  </a:lnTo>
                  <a:lnTo>
                    <a:pt x="5" y="273"/>
                  </a:lnTo>
                  <a:lnTo>
                    <a:pt x="2" y="300"/>
                  </a:lnTo>
                  <a:lnTo>
                    <a:pt x="1" y="326"/>
                  </a:lnTo>
                  <a:lnTo>
                    <a:pt x="0" y="357"/>
                  </a:lnTo>
                  <a:lnTo>
                    <a:pt x="0" y="604"/>
                  </a:lnTo>
                  <a:lnTo>
                    <a:pt x="399" y="604"/>
                  </a:lnTo>
                  <a:lnTo>
                    <a:pt x="399" y="872"/>
                  </a:lnTo>
                  <a:lnTo>
                    <a:pt x="399" y="1931"/>
                  </a:lnTo>
                  <a:lnTo>
                    <a:pt x="399" y="1931"/>
                  </a:lnTo>
                  <a:lnTo>
                    <a:pt x="400" y="1946"/>
                  </a:lnTo>
                  <a:lnTo>
                    <a:pt x="401" y="1962"/>
                  </a:lnTo>
                  <a:lnTo>
                    <a:pt x="402" y="1978"/>
                  </a:lnTo>
                  <a:lnTo>
                    <a:pt x="405" y="1994"/>
                  </a:lnTo>
                  <a:lnTo>
                    <a:pt x="408" y="2008"/>
                  </a:lnTo>
                  <a:lnTo>
                    <a:pt x="413" y="2023"/>
                  </a:lnTo>
                  <a:lnTo>
                    <a:pt x="418" y="2037"/>
                  </a:lnTo>
                  <a:lnTo>
                    <a:pt x="423" y="2052"/>
                  </a:lnTo>
                  <a:lnTo>
                    <a:pt x="430" y="2065"/>
                  </a:lnTo>
                  <a:lnTo>
                    <a:pt x="436" y="2080"/>
                  </a:lnTo>
                  <a:lnTo>
                    <a:pt x="445" y="2092"/>
                  </a:lnTo>
                  <a:lnTo>
                    <a:pt x="452" y="2105"/>
                  </a:lnTo>
                  <a:lnTo>
                    <a:pt x="470" y="2129"/>
                  </a:lnTo>
                  <a:lnTo>
                    <a:pt x="491" y="2151"/>
                  </a:lnTo>
                  <a:lnTo>
                    <a:pt x="512" y="2172"/>
                  </a:lnTo>
                  <a:lnTo>
                    <a:pt x="537" y="2189"/>
                  </a:lnTo>
                  <a:lnTo>
                    <a:pt x="549" y="2197"/>
                  </a:lnTo>
                  <a:lnTo>
                    <a:pt x="562" y="2205"/>
                  </a:lnTo>
                  <a:lnTo>
                    <a:pt x="575" y="2212"/>
                  </a:lnTo>
                  <a:lnTo>
                    <a:pt x="590" y="2218"/>
                  </a:lnTo>
                  <a:lnTo>
                    <a:pt x="603" y="2224"/>
                  </a:lnTo>
                  <a:lnTo>
                    <a:pt x="618" y="2229"/>
                  </a:lnTo>
                  <a:lnTo>
                    <a:pt x="632" y="2232"/>
                  </a:lnTo>
                  <a:lnTo>
                    <a:pt x="648" y="2236"/>
                  </a:lnTo>
                  <a:lnTo>
                    <a:pt x="664" y="2238"/>
                  </a:lnTo>
                  <a:lnTo>
                    <a:pt x="678" y="2241"/>
                  </a:lnTo>
                  <a:lnTo>
                    <a:pt x="694" y="2242"/>
                  </a:lnTo>
                  <a:lnTo>
                    <a:pt x="711" y="2242"/>
                  </a:lnTo>
                  <a:lnTo>
                    <a:pt x="2136" y="2242"/>
                  </a:lnTo>
                  <a:lnTo>
                    <a:pt x="2136" y="2242"/>
                  </a:lnTo>
                  <a:lnTo>
                    <a:pt x="2152" y="2242"/>
                  </a:lnTo>
                  <a:lnTo>
                    <a:pt x="2169" y="2241"/>
                  </a:lnTo>
                  <a:lnTo>
                    <a:pt x="2183" y="2238"/>
                  </a:lnTo>
                  <a:lnTo>
                    <a:pt x="2199" y="2236"/>
                  </a:lnTo>
                  <a:lnTo>
                    <a:pt x="2214" y="2232"/>
                  </a:lnTo>
                  <a:lnTo>
                    <a:pt x="2229" y="2229"/>
                  </a:lnTo>
                  <a:lnTo>
                    <a:pt x="2244" y="2224"/>
                  </a:lnTo>
                  <a:lnTo>
                    <a:pt x="2257" y="2218"/>
                  </a:lnTo>
                  <a:lnTo>
                    <a:pt x="2272" y="2212"/>
                  </a:lnTo>
                  <a:lnTo>
                    <a:pt x="2285" y="2205"/>
                  </a:lnTo>
                  <a:lnTo>
                    <a:pt x="2299" y="2197"/>
                  </a:lnTo>
                  <a:lnTo>
                    <a:pt x="2311" y="2189"/>
                  </a:lnTo>
                  <a:lnTo>
                    <a:pt x="2335" y="2172"/>
                  </a:lnTo>
                  <a:lnTo>
                    <a:pt x="2357" y="2151"/>
                  </a:lnTo>
                  <a:lnTo>
                    <a:pt x="2377" y="2129"/>
                  </a:lnTo>
                  <a:lnTo>
                    <a:pt x="2395" y="2105"/>
                  </a:lnTo>
                  <a:lnTo>
                    <a:pt x="2403" y="2092"/>
                  </a:lnTo>
                  <a:lnTo>
                    <a:pt x="2411" y="2080"/>
                  </a:lnTo>
                  <a:lnTo>
                    <a:pt x="2417" y="2065"/>
                  </a:lnTo>
                  <a:lnTo>
                    <a:pt x="2423" y="2052"/>
                  </a:lnTo>
                  <a:lnTo>
                    <a:pt x="2429" y="2037"/>
                  </a:lnTo>
                  <a:lnTo>
                    <a:pt x="2434" y="2023"/>
                  </a:lnTo>
                  <a:lnTo>
                    <a:pt x="2439" y="2008"/>
                  </a:lnTo>
                  <a:lnTo>
                    <a:pt x="2442" y="1994"/>
                  </a:lnTo>
                  <a:lnTo>
                    <a:pt x="2445" y="1978"/>
                  </a:lnTo>
                  <a:lnTo>
                    <a:pt x="2446" y="1962"/>
                  </a:lnTo>
                  <a:lnTo>
                    <a:pt x="2448" y="1946"/>
                  </a:lnTo>
                  <a:lnTo>
                    <a:pt x="2449" y="1931"/>
                  </a:lnTo>
                  <a:lnTo>
                    <a:pt x="2449" y="1557"/>
                  </a:lnTo>
                  <a:lnTo>
                    <a:pt x="2077" y="1557"/>
                  </a:lnTo>
                  <a:close/>
                  <a:moveTo>
                    <a:pt x="103" y="501"/>
                  </a:moveTo>
                  <a:lnTo>
                    <a:pt x="103" y="357"/>
                  </a:lnTo>
                  <a:lnTo>
                    <a:pt x="103" y="357"/>
                  </a:lnTo>
                  <a:lnTo>
                    <a:pt x="103" y="335"/>
                  </a:lnTo>
                  <a:lnTo>
                    <a:pt x="104" y="312"/>
                  </a:lnTo>
                  <a:lnTo>
                    <a:pt x="105" y="290"/>
                  </a:lnTo>
                  <a:lnTo>
                    <a:pt x="109" y="268"/>
                  </a:lnTo>
                  <a:lnTo>
                    <a:pt x="113" y="246"/>
                  </a:lnTo>
                  <a:lnTo>
                    <a:pt x="117" y="226"/>
                  </a:lnTo>
                  <a:lnTo>
                    <a:pt x="123" y="205"/>
                  </a:lnTo>
                  <a:lnTo>
                    <a:pt x="131" y="187"/>
                  </a:lnTo>
                  <a:lnTo>
                    <a:pt x="139" y="169"/>
                  </a:lnTo>
                  <a:lnTo>
                    <a:pt x="150" y="153"/>
                  </a:lnTo>
                  <a:lnTo>
                    <a:pt x="162" y="138"/>
                  </a:lnTo>
                  <a:lnTo>
                    <a:pt x="176" y="126"/>
                  </a:lnTo>
                  <a:lnTo>
                    <a:pt x="184" y="122"/>
                  </a:lnTo>
                  <a:lnTo>
                    <a:pt x="191" y="117"/>
                  </a:lnTo>
                  <a:lnTo>
                    <a:pt x="200" y="113"/>
                  </a:lnTo>
                  <a:lnTo>
                    <a:pt x="210" y="109"/>
                  </a:lnTo>
                  <a:lnTo>
                    <a:pt x="219" y="107"/>
                  </a:lnTo>
                  <a:lnTo>
                    <a:pt x="229" y="105"/>
                  </a:lnTo>
                  <a:lnTo>
                    <a:pt x="240" y="103"/>
                  </a:lnTo>
                  <a:lnTo>
                    <a:pt x="251" y="103"/>
                  </a:lnTo>
                  <a:lnTo>
                    <a:pt x="251" y="103"/>
                  </a:lnTo>
                  <a:lnTo>
                    <a:pt x="262" y="103"/>
                  </a:lnTo>
                  <a:lnTo>
                    <a:pt x="273" y="105"/>
                  </a:lnTo>
                  <a:lnTo>
                    <a:pt x="282" y="107"/>
                  </a:lnTo>
                  <a:lnTo>
                    <a:pt x="292" y="109"/>
                  </a:lnTo>
                  <a:lnTo>
                    <a:pt x="302" y="113"/>
                  </a:lnTo>
                  <a:lnTo>
                    <a:pt x="310" y="117"/>
                  </a:lnTo>
                  <a:lnTo>
                    <a:pt x="317" y="122"/>
                  </a:lnTo>
                  <a:lnTo>
                    <a:pt x="326" y="126"/>
                  </a:lnTo>
                  <a:lnTo>
                    <a:pt x="339" y="138"/>
                  </a:lnTo>
                  <a:lnTo>
                    <a:pt x="351" y="153"/>
                  </a:lnTo>
                  <a:lnTo>
                    <a:pt x="362" y="169"/>
                  </a:lnTo>
                  <a:lnTo>
                    <a:pt x="371" y="187"/>
                  </a:lnTo>
                  <a:lnTo>
                    <a:pt x="378" y="205"/>
                  </a:lnTo>
                  <a:lnTo>
                    <a:pt x="384" y="226"/>
                  </a:lnTo>
                  <a:lnTo>
                    <a:pt x="389" y="246"/>
                  </a:lnTo>
                  <a:lnTo>
                    <a:pt x="392" y="268"/>
                  </a:lnTo>
                  <a:lnTo>
                    <a:pt x="396" y="290"/>
                  </a:lnTo>
                  <a:lnTo>
                    <a:pt x="397" y="312"/>
                  </a:lnTo>
                  <a:lnTo>
                    <a:pt x="399" y="335"/>
                  </a:lnTo>
                  <a:lnTo>
                    <a:pt x="399" y="357"/>
                  </a:lnTo>
                  <a:lnTo>
                    <a:pt x="399" y="501"/>
                  </a:lnTo>
                  <a:lnTo>
                    <a:pt x="103" y="501"/>
                  </a:lnTo>
                  <a:close/>
                  <a:moveTo>
                    <a:pt x="2346" y="1931"/>
                  </a:moveTo>
                  <a:lnTo>
                    <a:pt x="2346" y="1931"/>
                  </a:lnTo>
                  <a:lnTo>
                    <a:pt x="2345" y="1953"/>
                  </a:lnTo>
                  <a:lnTo>
                    <a:pt x="2342" y="1973"/>
                  </a:lnTo>
                  <a:lnTo>
                    <a:pt x="2336" y="1992"/>
                  </a:lnTo>
                  <a:lnTo>
                    <a:pt x="2329" y="2012"/>
                  </a:lnTo>
                  <a:lnTo>
                    <a:pt x="2320" y="2030"/>
                  </a:lnTo>
                  <a:lnTo>
                    <a:pt x="2311" y="2047"/>
                  </a:lnTo>
                  <a:lnTo>
                    <a:pt x="2299" y="2064"/>
                  </a:lnTo>
                  <a:lnTo>
                    <a:pt x="2284" y="2079"/>
                  </a:lnTo>
                  <a:lnTo>
                    <a:pt x="2269" y="2092"/>
                  </a:lnTo>
                  <a:lnTo>
                    <a:pt x="2254" y="2104"/>
                  </a:lnTo>
                  <a:lnTo>
                    <a:pt x="2237" y="2115"/>
                  </a:lnTo>
                  <a:lnTo>
                    <a:pt x="2217" y="2123"/>
                  </a:lnTo>
                  <a:lnTo>
                    <a:pt x="2199" y="2131"/>
                  </a:lnTo>
                  <a:lnTo>
                    <a:pt x="2179" y="2135"/>
                  </a:lnTo>
                  <a:lnTo>
                    <a:pt x="2158" y="2139"/>
                  </a:lnTo>
                  <a:lnTo>
                    <a:pt x="2136" y="2140"/>
                  </a:lnTo>
                  <a:lnTo>
                    <a:pt x="941" y="2140"/>
                  </a:lnTo>
                  <a:lnTo>
                    <a:pt x="941" y="2140"/>
                  </a:lnTo>
                  <a:lnTo>
                    <a:pt x="960" y="2119"/>
                  </a:lnTo>
                  <a:lnTo>
                    <a:pt x="975" y="2095"/>
                  </a:lnTo>
                  <a:lnTo>
                    <a:pt x="990" y="2070"/>
                  </a:lnTo>
                  <a:lnTo>
                    <a:pt x="1001" y="2045"/>
                  </a:lnTo>
                  <a:lnTo>
                    <a:pt x="1010" y="2018"/>
                  </a:lnTo>
                  <a:lnTo>
                    <a:pt x="1018" y="1990"/>
                  </a:lnTo>
                  <a:lnTo>
                    <a:pt x="1021" y="1961"/>
                  </a:lnTo>
                  <a:lnTo>
                    <a:pt x="1023" y="1931"/>
                  </a:lnTo>
                  <a:lnTo>
                    <a:pt x="1023" y="1660"/>
                  </a:lnTo>
                  <a:lnTo>
                    <a:pt x="2346" y="1660"/>
                  </a:lnTo>
                  <a:lnTo>
                    <a:pt x="2346" y="19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Rectangle 75"/>
            <p:cNvSpPr>
              <a:spLocks noChangeArrowheads="1"/>
            </p:cNvSpPr>
            <p:nvPr/>
          </p:nvSpPr>
          <p:spPr bwMode="auto">
            <a:xfrm>
              <a:off x="3325813" y="404813"/>
              <a:ext cx="138113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Rectangle 76"/>
            <p:cNvSpPr>
              <a:spLocks noChangeArrowheads="1"/>
            </p:cNvSpPr>
            <p:nvPr/>
          </p:nvSpPr>
          <p:spPr bwMode="auto">
            <a:xfrm>
              <a:off x="3279775" y="509588"/>
              <a:ext cx="184150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Rectangle 77"/>
            <p:cNvSpPr>
              <a:spLocks noChangeArrowheads="1"/>
            </p:cNvSpPr>
            <p:nvPr/>
          </p:nvSpPr>
          <p:spPr bwMode="auto">
            <a:xfrm>
              <a:off x="3317875" y="614363"/>
              <a:ext cx="146050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8" name="Rectangle 19"/>
          <p:cNvSpPr txBox="1">
            <a:spLocks noChangeArrowheads="1"/>
          </p:cNvSpPr>
          <p:nvPr/>
        </p:nvSpPr>
        <p:spPr bwMode="auto">
          <a:xfrm>
            <a:off x="233749" y="245790"/>
            <a:ext cx="743183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anchor="b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kern="0" spc="-30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02</a:t>
            </a:r>
            <a:r>
              <a:rPr kumimoji="0" lang="en-US" altLang="ko-KR" sz="3600" b="1" kern="0" spc="-3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kumimoji="0" lang="ko-KR" altLang="en-US" sz="3600" b="1" i="0" u="none" strike="noStrike" kern="0" cap="none" spc="-3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55576" y="203498"/>
            <a:ext cx="260994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haroni" panose="02010803020104030203" pitchFamily="2" charset="-79"/>
              </a:rPr>
              <a:t>Business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58632" y="435675"/>
            <a:ext cx="1560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itchFamily="34" charset="0"/>
              </a:rPr>
              <a:t>Smart Factory Part</a:t>
            </a:r>
            <a:endParaRPr lang="ko-KR" altLang="en-US" sz="1000" b="1" kern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4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788024" y="1412776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sym typeface="Wingdings 2"/>
              </a:rPr>
              <a:t>- OLED </a:t>
            </a:r>
            <a:r>
              <a:rPr lang="ko-KR" altLang="en-US" sz="1050" dirty="0">
                <a:latin typeface="+mn-ea"/>
                <a:sym typeface="Wingdings 2"/>
              </a:rPr>
              <a:t>생산 설비 적용 무선 실시간 진동 정보 측정 </a:t>
            </a:r>
            <a:endParaRPr lang="en-US" altLang="ko-KR" sz="1050" dirty="0">
              <a:latin typeface="+mn-ea"/>
              <a:sym typeface="Wingdings 2"/>
            </a:endParaRPr>
          </a:p>
          <a:p>
            <a:r>
              <a:rPr lang="ko-KR" altLang="en-US" sz="1050" dirty="0">
                <a:latin typeface="+mn-ea"/>
                <a:sym typeface="Wingdings 2"/>
              </a:rPr>
              <a:t>  센서 및 운영 시스템 </a:t>
            </a:r>
            <a:endParaRPr lang="en-US" altLang="ko-KR" sz="1050" dirty="0">
              <a:latin typeface="+mn-ea"/>
              <a:sym typeface="Wingdings 2"/>
            </a:endParaRPr>
          </a:p>
          <a:p>
            <a:endParaRPr lang="en-US" altLang="ko-KR" sz="1050" dirty="0">
              <a:latin typeface="+mn-ea"/>
              <a:sym typeface="Wingdings 2"/>
            </a:endParaRPr>
          </a:p>
          <a:p>
            <a:r>
              <a:rPr lang="en-US" altLang="ko-KR" sz="1050" dirty="0">
                <a:latin typeface="+mn-ea"/>
                <a:sym typeface="Wingdings 2"/>
              </a:rPr>
              <a:t>- OLED </a:t>
            </a:r>
            <a:r>
              <a:rPr lang="ko-KR" altLang="en-US" sz="1050" dirty="0">
                <a:latin typeface="+mn-ea"/>
                <a:sym typeface="Wingdings 2"/>
              </a:rPr>
              <a:t>생산 설비에서 발생하는 진동 정보를 감지</a:t>
            </a:r>
            <a:r>
              <a:rPr lang="en-US" altLang="ko-KR" sz="1050" dirty="0">
                <a:latin typeface="+mn-ea"/>
                <a:sym typeface="Wingdings 2"/>
              </a:rPr>
              <a:t>  </a:t>
            </a:r>
          </a:p>
          <a:p>
            <a:r>
              <a:rPr lang="ko-KR" altLang="en-US" sz="1050" dirty="0">
                <a:latin typeface="+mn-ea"/>
                <a:sym typeface="Wingdings 2"/>
              </a:rPr>
              <a:t>  </a:t>
            </a:r>
            <a:r>
              <a:rPr lang="ko-KR" altLang="en-US" sz="1050" dirty="0" err="1">
                <a:latin typeface="+mn-ea"/>
                <a:sym typeface="Wingdings 2"/>
              </a:rPr>
              <a:t>파티클</a:t>
            </a:r>
            <a:r>
              <a:rPr lang="en-US" altLang="ko-KR" sz="1050" dirty="0">
                <a:latin typeface="+mn-ea"/>
                <a:sym typeface="Wingdings 2"/>
              </a:rPr>
              <a:t>(</a:t>
            </a:r>
            <a:r>
              <a:rPr lang="ko-KR" altLang="en-US" sz="1050" dirty="0">
                <a:latin typeface="+mn-ea"/>
                <a:sym typeface="Wingdings 2"/>
              </a:rPr>
              <a:t>먼지</a:t>
            </a:r>
            <a:r>
              <a:rPr lang="en-US" altLang="ko-KR" sz="1050" dirty="0">
                <a:latin typeface="+mn-ea"/>
                <a:sym typeface="Wingdings 2"/>
              </a:rPr>
              <a:t>) </a:t>
            </a:r>
            <a:r>
              <a:rPr lang="ko-KR" altLang="en-US" sz="1050" dirty="0">
                <a:latin typeface="+mn-ea"/>
                <a:sym typeface="Wingdings 2"/>
              </a:rPr>
              <a:t>발생을 방지하여 생산성 향상</a:t>
            </a:r>
            <a:endParaRPr lang="en-US" altLang="ko-KR" sz="1050" dirty="0">
              <a:latin typeface="+mn-ea"/>
              <a:sym typeface="Wingdings 2"/>
            </a:endParaRPr>
          </a:p>
          <a:p>
            <a:endParaRPr lang="en-US" altLang="ko-KR" sz="1050" dirty="0">
              <a:latin typeface="+mn-ea"/>
              <a:sym typeface="Wingdings 2"/>
            </a:endParaRPr>
          </a:p>
          <a:p>
            <a:r>
              <a:rPr lang="en-US" altLang="ko-KR" sz="1050" dirty="0">
                <a:latin typeface="+mn-ea"/>
                <a:sym typeface="Wingdings 2"/>
              </a:rPr>
              <a:t>- OLED </a:t>
            </a:r>
            <a:r>
              <a:rPr lang="ko-KR" altLang="en-US" sz="1050" dirty="0">
                <a:latin typeface="+mn-ea"/>
                <a:sym typeface="Wingdings 2"/>
              </a:rPr>
              <a:t>제조 </a:t>
            </a:r>
            <a:r>
              <a:rPr lang="en-US" altLang="ko-KR" sz="1050" dirty="0">
                <a:latin typeface="+mn-ea"/>
                <a:sym typeface="Wingdings 2"/>
              </a:rPr>
              <a:t>1</a:t>
            </a:r>
            <a:r>
              <a:rPr lang="ko-KR" altLang="en-US" sz="1050" dirty="0">
                <a:latin typeface="+mn-ea"/>
                <a:sym typeface="Wingdings 2"/>
              </a:rPr>
              <a:t>차 </a:t>
            </a:r>
            <a:r>
              <a:rPr lang="ko-KR" altLang="en-US" sz="1050" dirty="0" err="1">
                <a:latin typeface="+mn-ea"/>
                <a:sym typeface="Wingdings 2"/>
              </a:rPr>
              <a:t>공급사</a:t>
            </a:r>
            <a:r>
              <a:rPr lang="ko-KR" altLang="en-US" sz="1050" dirty="0">
                <a:latin typeface="+mn-ea"/>
                <a:sym typeface="Wingdings 2"/>
              </a:rPr>
              <a:t> </a:t>
            </a:r>
            <a:r>
              <a:rPr lang="en-US" altLang="ko-KR" sz="1050" dirty="0">
                <a:latin typeface="+mn-ea"/>
                <a:sym typeface="Wingdings 2"/>
              </a:rPr>
              <a:t>S</a:t>
            </a:r>
            <a:r>
              <a:rPr lang="ko-KR" altLang="en-US" sz="1050" dirty="0">
                <a:latin typeface="+mn-ea"/>
                <a:sym typeface="Wingdings 2"/>
              </a:rPr>
              <a:t>사</a:t>
            </a:r>
            <a:r>
              <a:rPr lang="en-US" altLang="ko-KR" sz="1050" dirty="0">
                <a:latin typeface="+mn-ea"/>
                <a:sym typeface="Wingdings 2"/>
              </a:rPr>
              <a:t>, I</a:t>
            </a:r>
            <a:r>
              <a:rPr lang="ko-KR" altLang="en-US" sz="1050" dirty="0">
                <a:latin typeface="+mn-ea"/>
                <a:sym typeface="Wingdings 2"/>
              </a:rPr>
              <a:t>사에서 실증 예정 </a:t>
            </a:r>
            <a:endParaRPr lang="en-US" altLang="ko-KR" sz="1050" dirty="0">
              <a:latin typeface="+mn-ea"/>
              <a:sym typeface="Wingdings 2"/>
            </a:endParaRPr>
          </a:p>
          <a:p>
            <a:endParaRPr lang="en-US" altLang="ko-KR" sz="1050" dirty="0">
              <a:latin typeface="+mn-ea"/>
              <a:sym typeface="Wingdings 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980728"/>
            <a:ext cx="420820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|</a:t>
            </a:r>
            <a:r>
              <a:rPr lang="en-US" altLang="ko-KR" b="1" dirty="0"/>
              <a:t> </a:t>
            </a:r>
            <a:r>
              <a:rPr lang="ko-KR" altLang="en-US" b="1" dirty="0"/>
              <a:t>무선 실시간 진동 데이터 측정 시스템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508302"/>
            <a:ext cx="353776" cy="3537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4503" y="5445224"/>
            <a:ext cx="1829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실시간 모니터링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0101" y="5445224"/>
            <a:ext cx="1649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데이터 신뢰성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560" y="5733255"/>
            <a:ext cx="1600118" cy="253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 실시간 진동 데이터 모니터링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5512270"/>
            <a:ext cx="359485" cy="35948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76056" y="5445224"/>
            <a:ext cx="143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무선</a:t>
            </a:r>
            <a:r>
              <a:rPr lang="en-US" altLang="ko-KR" sz="1200" b="1" dirty="0">
                <a:latin typeface="+mn-ea"/>
              </a:rPr>
              <a:t>/</a:t>
            </a:r>
            <a:r>
              <a:rPr lang="ko-KR" altLang="en-US" sz="1200" b="1" dirty="0">
                <a:latin typeface="+mn-ea"/>
              </a:rPr>
              <a:t>배터리 연동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149" y="3717032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B0F0"/>
                </a:solidFill>
              </a:rPr>
              <a:t>|</a:t>
            </a:r>
            <a:r>
              <a:rPr lang="en-US" altLang="ko-KR" sz="1600" b="1"/>
              <a:t> </a:t>
            </a:r>
            <a:r>
              <a:rPr lang="ko-KR" altLang="en-US" sz="1600" b="1"/>
              <a:t>주요실적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5656" y="3720879"/>
            <a:ext cx="5760640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+mn-ea"/>
                <a:sym typeface="Wingdings 2"/>
              </a:rPr>
              <a:t>2022</a:t>
            </a:r>
            <a:r>
              <a:rPr lang="ko-KR" altLang="en-US" sz="1050" dirty="0">
                <a:latin typeface="+mn-ea"/>
                <a:sym typeface="Wingdings 2"/>
              </a:rPr>
              <a:t>년 </a:t>
            </a:r>
            <a:r>
              <a:rPr lang="en-US" altLang="ko-KR" sz="1050" dirty="0">
                <a:latin typeface="+mn-ea"/>
                <a:sym typeface="Wingdings 2"/>
              </a:rPr>
              <a:t>08</a:t>
            </a:r>
            <a:r>
              <a:rPr lang="ko-KR" altLang="en-US" sz="1050" dirty="0">
                <a:latin typeface="+mn-ea"/>
                <a:sym typeface="Wingdings 2"/>
              </a:rPr>
              <a:t>월 </a:t>
            </a:r>
            <a:r>
              <a:rPr lang="en-US" altLang="ko-KR" sz="1050" dirty="0">
                <a:latin typeface="+mn-ea"/>
                <a:sym typeface="Wingdings 2"/>
              </a:rPr>
              <a:t>:</a:t>
            </a:r>
            <a:r>
              <a:rPr lang="ko-KR" altLang="en-US" sz="1050" dirty="0">
                <a:latin typeface="+mn-ea"/>
                <a:sym typeface="Wingdings 2"/>
              </a:rPr>
              <a:t> </a:t>
            </a:r>
            <a:r>
              <a:rPr lang="en-US" altLang="ko-KR" sz="1050" dirty="0">
                <a:latin typeface="+mn-ea"/>
                <a:sym typeface="Wingdings 2"/>
              </a:rPr>
              <a:t>1</a:t>
            </a:r>
            <a:r>
              <a:rPr lang="ko-KR" altLang="en-US" sz="1050" dirty="0">
                <a:latin typeface="+mn-ea"/>
                <a:sym typeface="Wingdings 2"/>
              </a:rPr>
              <a:t>차 제품 개발 및 납품</a:t>
            </a:r>
            <a:endParaRPr lang="en-US" altLang="ko-KR" sz="1050" dirty="0">
              <a:latin typeface="+mn-ea"/>
              <a:sym typeface="Wingdings 2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+mn-ea"/>
                <a:sym typeface="Wingdings 2"/>
              </a:rPr>
              <a:t>2023</a:t>
            </a:r>
            <a:r>
              <a:rPr lang="ko-KR" altLang="en-US" sz="1050" dirty="0">
                <a:latin typeface="+mn-ea"/>
                <a:sym typeface="Wingdings 2"/>
              </a:rPr>
              <a:t>년 </a:t>
            </a:r>
            <a:r>
              <a:rPr lang="en-US" altLang="ko-KR" sz="1050" dirty="0">
                <a:latin typeface="+mn-ea"/>
                <a:sym typeface="Wingdings 2"/>
              </a:rPr>
              <a:t>02</a:t>
            </a:r>
            <a:r>
              <a:rPr lang="ko-KR" altLang="en-US" sz="1050" dirty="0">
                <a:latin typeface="+mn-ea"/>
                <a:sym typeface="Wingdings 2"/>
              </a:rPr>
              <a:t>월 </a:t>
            </a:r>
            <a:r>
              <a:rPr lang="en-US" altLang="ko-KR" sz="1050" dirty="0">
                <a:latin typeface="+mn-ea"/>
                <a:sym typeface="Wingdings 2"/>
              </a:rPr>
              <a:t>: 2</a:t>
            </a:r>
            <a:r>
              <a:rPr lang="ko-KR" altLang="en-US" sz="1050" dirty="0">
                <a:latin typeface="+mn-ea"/>
                <a:sym typeface="Wingdings 2"/>
              </a:rPr>
              <a:t>차 제품 개발  및 납품</a:t>
            </a:r>
            <a:endParaRPr lang="en-US" altLang="ko-KR" sz="1050" dirty="0">
              <a:latin typeface="+mn-ea"/>
              <a:sym typeface="Wingdings 2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+mn-ea"/>
                <a:sym typeface="Wingdings 2"/>
              </a:rPr>
              <a:t>2023</a:t>
            </a:r>
            <a:r>
              <a:rPr lang="ko-KR" altLang="en-US" sz="1050" dirty="0">
                <a:latin typeface="+mn-ea"/>
                <a:sym typeface="Wingdings 2"/>
              </a:rPr>
              <a:t>년 </a:t>
            </a:r>
            <a:r>
              <a:rPr lang="en-US" altLang="ko-KR" sz="1050" dirty="0">
                <a:latin typeface="+mn-ea"/>
                <a:sym typeface="Wingdings 2"/>
              </a:rPr>
              <a:t>10</a:t>
            </a:r>
            <a:r>
              <a:rPr lang="ko-KR" altLang="en-US" sz="1050" dirty="0">
                <a:latin typeface="+mn-ea"/>
                <a:sym typeface="Wingdings 2"/>
              </a:rPr>
              <a:t>월 </a:t>
            </a:r>
            <a:r>
              <a:rPr lang="en-US" altLang="ko-KR" sz="1050" dirty="0">
                <a:latin typeface="+mn-ea"/>
                <a:sym typeface="Wingdings 2"/>
              </a:rPr>
              <a:t>: </a:t>
            </a:r>
            <a:r>
              <a:rPr lang="ko-KR" altLang="en-US" sz="1050" dirty="0">
                <a:latin typeface="+mn-ea"/>
                <a:sym typeface="Wingdings 2"/>
              </a:rPr>
              <a:t>생산라인 실증  </a:t>
            </a:r>
            <a:endParaRPr lang="en-US" altLang="ko-KR" sz="1050" dirty="0">
              <a:latin typeface="+mn-ea"/>
              <a:sym typeface="Wingdings 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5013176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B0F0"/>
                </a:solidFill>
              </a:rPr>
              <a:t>|</a:t>
            </a:r>
            <a:r>
              <a:rPr lang="en-US" altLang="ko-KR" sz="1600" b="1"/>
              <a:t> </a:t>
            </a:r>
            <a:r>
              <a:rPr lang="ko-KR" altLang="en-US" sz="1600" b="1"/>
              <a:t>제품특징</a:t>
            </a:r>
          </a:p>
        </p:txBody>
      </p:sp>
      <p:pic>
        <p:nvPicPr>
          <p:cNvPr id="36" name="Picture 4" descr="C:\Users\Administrator\Desktop\작업\이미지 및 아이콘\dddddd3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98" y="5370780"/>
            <a:ext cx="504056" cy="54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255493" y="5445224"/>
            <a:ext cx="143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분석 기능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79099" y="5733255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 미 </a:t>
            </a:r>
            <a:r>
              <a:rPr lang="en-US" altLang="ko-KR" sz="800" dirty="0" err="1">
                <a:latin typeface="+mn-ea"/>
              </a:rPr>
              <a:t>EnDaq</a:t>
            </a:r>
            <a:r>
              <a:rPr lang="ko-KR" altLang="en-US" sz="800" dirty="0">
                <a:latin typeface="+mn-ea"/>
              </a:rPr>
              <a:t>社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제품 성능 검증 완료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Sampling Rate : 2K </a:t>
            </a:r>
            <a:r>
              <a:rPr lang="ko-KR" altLang="en-US" sz="800" dirty="0">
                <a:latin typeface="+mn-ea"/>
              </a:rPr>
              <a:t>지원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53536" y="5733255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No Wire, </a:t>
            </a:r>
            <a:r>
              <a:rPr lang="ko-KR" altLang="en-US" sz="800" dirty="0">
                <a:latin typeface="+mn-ea"/>
              </a:rPr>
              <a:t>이송장치 설치 가능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최대 </a:t>
            </a: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시간 운용 가능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36296" y="5733255"/>
            <a:ext cx="1563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진동 데이터 주파수 분석 가능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1" y="1556792"/>
            <a:ext cx="2579271" cy="16628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700808"/>
            <a:ext cx="1025112" cy="1141651"/>
          </a:xfrm>
          <a:prstGeom prst="rect">
            <a:avLst/>
          </a:prstGeom>
        </p:spPr>
      </p:pic>
      <p:grpSp>
        <p:nvGrpSpPr>
          <p:cNvPr id="22" name="Group 12"/>
          <p:cNvGrpSpPr/>
          <p:nvPr/>
        </p:nvGrpSpPr>
        <p:grpSpPr>
          <a:xfrm>
            <a:off x="2411760" y="5481976"/>
            <a:ext cx="366333" cy="380102"/>
            <a:chOff x="2776538" y="117475"/>
            <a:chExt cx="973138" cy="91598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4" name="Freeform 71"/>
            <p:cNvSpPr>
              <a:spLocks/>
            </p:cNvSpPr>
            <p:nvPr/>
          </p:nvSpPr>
          <p:spPr bwMode="auto">
            <a:xfrm>
              <a:off x="3071813" y="117475"/>
              <a:ext cx="153988" cy="103188"/>
            </a:xfrm>
            <a:custGeom>
              <a:avLst/>
              <a:gdLst>
                <a:gd name="T0" fmla="*/ 387 w 387"/>
                <a:gd name="T1" fmla="*/ 263 h 263"/>
                <a:gd name="T2" fmla="*/ 387 w 387"/>
                <a:gd name="T3" fmla="*/ 0 h 263"/>
                <a:gd name="T4" fmla="*/ 0 w 387"/>
                <a:gd name="T5" fmla="*/ 0 h 263"/>
                <a:gd name="T6" fmla="*/ 0 w 387"/>
                <a:gd name="T7" fmla="*/ 263 h 263"/>
                <a:gd name="T8" fmla="*/ 0 w 387"/>
                <a:gd name="T9" fmla="*/ 263 h 263"/>
                <a:gd name="T10" fmla="*/ 21 w 387"/>
                <a:gd name="T11" fmla="*/ 253 h 263"/>
                <a:gd name="T12" fmla="*/ 43 w 387"/>
                <a:gd name="T13" fmla="*/ 242 h 263"/>
                <a:gd name="T14" fmla="*/ 68 w 387"/>
                <a:gd name="T15" fmla="*/ 232 h 263"/>
                <a:gd name="T16" fmla="*/ 92 w 387"/>
                <a:gd name="T17" fmla="*/ 225 h 263"/>
                <a:gd name="T18" fmla="*/ 116 w 387"/>
                <a:gd name="T19" fmla="*/ 219 h 263"/>
                <a:gd name="T20" fmla="*/ 141 w 387"/>
                <a:gd name="T21" fmla="*/ 214 h 263"/>
                <a:gd name="T22" fmla="*/ 167 w 387"/>
                <a:gd name="T23" fmla="*/ 211 h 263"/>
                <a:gd name="T24" fmla="*/ 194 w 387"/>
                <a:gd name="T25" fmla="*/ 210 h 263"/>
                <a:gd name="T26" fmla="*/ 194 w 387"/>
                <a:gd name="T27" fmla="*/ 210 h 263"/>
                <a:gd name="T28" fmla="*/ 220 w 387"/>
                <a:gd name="T29" fmla="*/ 211 h 263"/>
                <a:gd name="T30" fmla="*/ 246 w 387"/>
                <a:gd name="T31" fmla="*/ 214 h 263"/>
                <a:gd name="T32" fmla="*/ 271 w 387"/>
                <a:gd name="T33" fmla="*/ 219 h 263"/>
                <a:gd name="T34" fmla="*/ 295 w 387"/>
                <a:gd name="T35" fmla="*/ 225 h 263"/>
                <a:gd name="T36" fmla="*/ 320 w 387"/>
                <a:gd name="T37" fmla="*/ 232 h 263"/>
                <a:gd name="T38" fmla="*/ 343 w 387"/>
                <a:gd name="T39" fmla="*/ 242 h 263"/>
                <a:gd name="T40" fmla="*/ 366 w 387"/>
                <a:gd name="T41" fmla="*/ 253 h 263"/>
                <a:gd name="T42" fmla="*/ 387 w 387"/>
                <a:gd name="T43" fmla="*/ 263 h 263"/>
                <a:gd name="T44" fmla="*/ 387 w 387"/>
                <a:gd name="T45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7" h="263">
                  <a:moveTo>
                    <a:pt x="387" y="263"/>
                  </a:moveTo>
                  <a:lnTo>
                    <a:pt x="387" y="0"/>
                  </a:lnTo>
                  <a:lnTo>
                    <a:pt x="0" y="0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1" y="253"/>
                  </a:lnTo>
                  <a:lnTo>
                    <a:pt x="43" y="242"/>
                  </a:lnTo>
                  <a:lnTo>
                    <a:pt x="68" y="232"/>
                  </a:lnTo>
                  <a:lnTo>
                    <a:pt x="92" y="225"/>
                  </a:lnTo>
                  <a:lnTo>
                    <a:pt x="116" y="219"/>
                  </a:lnTo>
                  <a:lnTo>
                    <a:pt x="141" y="214"/>
                  </a:lnTo>
                  <a:lnTo>
                    <a:pt x="167" y="211"/>
                  </a:lnTo>
                  <a:lnTo>
                    <a:pt x="194" y="210"/>
                  </a:lnTo>
                  <a:lnTo>
                    <a:pt x="194" y="210"/>
                  </a:lnTo>
                  <a:lnTo>
                    <a:pt x="220" y="211"/>
                  </a:lnTo>
                  <a:lnTo>
                    <a:pt x="246" y="214"/>
                  </a:lnTo>
                  <a:lnTo>
                    <a:pt x="271" y="219"/>
                  </a:lnTo>
                  <a:lnTo>
                    <a:pt x="295" y="225"/>
                  </a:lnTo>
                  <a:lnTo>
                    <a:pt x="320" y="232"/>
                  </a:lnTo>
                  <a:lnTo>
                    <a:pt x="343" y="242"/>
                  </a:lnTo>
                  <a:lnTo>
                    <a:pt x="366" y="253"/>
                  </a:lnTo>
                  <a:lnTo>
                    <a:pt x="387" y="263"/>
                  </a:lnTo>
                  <a:lnTo>
                    <a:pt x="387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Freeform 72"/>
            <p:cNvSpPr>
              <a:spLocks/>
            </p:cNvSpPr>
            <p:nvPr/>
          </p:nvSpPr>
          <p:spPr bwMode="auto">
            <a:xfrm>
              <a:off x="3071813" y="482600"/>
              <a:ext cx="153988" cy="198438"/>
            </a:xfrm>
            <a:custGeom>
              <a:avLst/>
              <a:gdLst>
                <a:gd name="T0" fmla="*/ 0 w 387"/>
                <a:gd name="T1" fmla="*/ 0 h 500"/>
                <a:gd name="T2" fmla="*/ 0 w 387"/>
                <a:gd name="T3" fmla="*/ 216 h 500"/>
                <a:gd name="T4" fmla="*/ 0 w 387"/>
                <a:gd name="T5" fmla="*/ 500 h 500"/>
                <a:gd name="T6" fmla="*/ 194 w 387"/>
                <a:gd name="T7" fmla="*/ 358 h 500"/>
                <a:gd name="T8" fmla="*/ 387 w 387"/>
                <a:gd name="T9" fmla="*/ 500 h 500"/>
                <a:gd name="T10" fmla="*/ 387 w 387"/>
                <a:gd name="T11" fmla="*/ 216 h 500"/>
                <a:gd name="T12" fmla="*/ 387 w 387"/>
                <a:gd name="T13" fmla="*/ 0 h 500"/>
                <a:gd name="T14" fmla="*/ 387 w 387"/>
                <a:gd name="T15" fmla="*/ 0 h 500"/>
                <a:gd name="T16" fmla="*/ 366 w 387"/>
                <a:gd name="T17" fmla="*/ 13 h 500"/>
                <a:gd name="T18" fmla="*/ 343 w 387"/>
                <a:gd name="T19" fmla="*/ 23 h 500"/>
                <a:gd name="T20" fmla="*/ 320 w 387"/>
                <a:gd name="T21" fmla="*/ 32 h 500"/>
                <a:gd name="T22" fmla="*/ 295 w 387"/>
                <a:gd name="T23" fmla="*/ 39 h 500"/>
                <a:gd name="T24" fmla="*/ 271 w 387"/>
                <a:gd name="T25" fmla="*/ 45 h 500"/>
                <a:gd name="T26" fmla="*/ 246 w 387"/>
                <a:gd name="T27" fmla="*/ 50 h 500"/>
                <a:gd name="T28" fmla="*/ 220 w 387"/>
                <a:gd name="T29" fmla="*/ 53 h 500"/>
                <a:gd name="T30" fmla="*/ 194 w 387"/>
                <a:gd name="T31" fmla="*/ 54 h 500"/>
                <a:gd name="T32" fmla="*/ 194 w 387"/>
                <a:gd name="T33" fmla="*/ 54 h 500"/>
                <a:gd name="T34" fmla="*/ 167 w 387"/>
                <a:gd name="T35" fmla="*/ 53 h 500"/>
                <a:gd name="T36" fmla="*/ 141 w 387"/>
                <a:gd name="T37" fmla="*/ 50 h 500"/>
                <a:gd name="T38" fmla="*/ 116 w 387"/>
                <a:gd name="T39" fmla="*/ 45 h 500"/>
                <a:gd name="T40" fmla="*/ 92 w 387"/>
                <a:gd name="T41" fmla="*/ 39 h 500"/>
                <a:gd name="T42" fmla="*/ 68 w 387"/>
                <a:gd name="T43" fmla="*/ 32 h 500"/>
                <a:gd name="T44" fmla="*/ 43 w 387"/>
                <a:gd name="T45" fmla="*/ 23 h 500"/>
                <a:gd name="T46" fmla="*/ 21 w 387"/>
                <a:gd name="T47" fmla="*/ 13 h 500"/>
                <a:gd name="T48" fmla="*/ 0 w 387"/>
                <a:gd name="T49" fmla="*/ 0 h 500"/>
                <a:gd name="T50" fmla="*/ 0 w 387"/>
                <a:gd name="T5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7" h="500">
                  <a:moveTo>
                    <a:pt x="0" y="0"/>
                  </a:moveTo>
                  <a:lnTo>
                    <a:pt x="0" y="216"/>
                  </a:lnTo>
                  <a:lnTo>
                    <a:pt x="0" y="500"/>
                  </a:lnTo>
                  <a:lnTo>
                    <a:pt x="194" y="358"/>
                  </a:lnTo>
                  <a:lnTo>
                    <a:pt x="387" y="500"/>
                  </a:lnTo>
                  <a:lnTo>
                    <a:pt x="387" y="216"/>
                  </a:lnTo>
                  <a:lnTo>
                    <a:pt x="387" y="0"/>
                  </a:lnTo>
                  <a:lnTo>
                    <a:pt x="387" y="0"/>
                  </a:lnTo>
                  <a:lnTo>
                    <a:pt x="366" y="13"/>
                  </a:lnTo>
                  <a:lnTo>
                    <a:pt x="343" y="23"/>
                  </a:lnTo>
                  <a:lnTo>
                    <a:pt x="320" y="32"/>
                  </a:lnTo>
                  <a:lnTo>
                    <a:pt x="295" y="39"/>
                  </a:lnTo>
                  <a:lnTo>
                    <a:pt x="271" y="45"/>
                  </a:lnTo>
                  <a:lnTo>
                    <a:pt x="246" y="50"/>
                  </a:lnTo>
                  <a:lnTo>
                    <a:pt x="220" y="53"/>
                  </a:lnTo>
                  <a:lnTo>
                    <a:pt x="194" y="54"/>
                  </a:lnTo>
                  <a:lnTo>
                    <a:pt x="194" y="54"/>
                  </a:lnTo>
                  <a:lnTo>
                    <a:pt x="167" y="53"/>
                  </a:lnTo>
                  <a:lnTo>
                    <a:pt x="141" y="50"/>
                  </a:lnTo>
                  <a:lnTo>
                    <a:pt x="116" y="45"/>
                  </a:lnTo>
                  <a:lnTo>
                    <a:pt x="92" y="39"/>
                  </a:lnTo>
                  <a:lnTo>
                    <a:pt x="68" y="32"/>
                  </a:lnTo>
                  <a:lnTo>
                    <a:pt x="43" y="23"/>
                  </a:lnTo>
                  <a:lnTo>
                    <a:pt x="21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Freeform 73"/>
            <p:cNvSpPr>
              <a:spLocks noEditPoints="1"/>
            </p:cNvSpPr>
            <p:nvPr/>
          </p:nvSpPr>
          <p:spPr bwMode="auto">
            <a:xfrm>
              <a:off x="3035300" y="238125"/>
              <a:ext cx="227013" cy="228600"/>
            </a:xfrm>
            <a:custGeom>
              <a:avLst/>
              <a:gdLst>
                <a:gd name="T0" fmla="*/ 303 w 576"/>
                <a:gd name="T1" fmla="*/ 575 h 575"/>
                <a:gd name="T2" fmla="*/ 347 w 576"/>
                <a:gd name="T3" fmla="*/ 569 h 575"/>
                <a:gd name="T4" fmla="*/ 425 w 576"/>
                <a:gd name="T5" fmla="*/ 540 h 575"/>
                <a:gd name="T6" fmla="*/ 492 w 576"/>
                <a:gd name="T7" fmla="*/ 492 h 575"/>
                <a:gd name="T8" fmla="*/ 542 w 576"/>
                <a:gd name="T9" fmla="*/ 425 h 575"/>
                <a:gd name="T10" fmla="*/ 570 w 576"/>
                <a:gd name="T11" fmla="*/ 346 h 575"/>
                <a:gd name="T12" fmla="*/ 576 w 576"/>
                <a:gd name="T13" fmla="*/ 303 h 575"/>
                <a:gd name="T14" fmla="*/ 576 w 576"/>
                <a:gd name="T15" fmla="*/ 272 h 575"/>
                <a:gd name="T16" fmla="*/ 570 w 576"/>
                <a:gd name="T17" fmla="*/ 230 h 575"/>
                <a:gd name="T18" fmla="*/ 542 w 576"/>
                <a:gd name="T19" fmla="*/ 151 h 575"/>
                <a:gd name="T20" fmla="*/ 492 w 576"/>
                <a:gd name="T21" fmla="*/ 84 h 575"/>
                <a:gd name="T22" fmla="*/ 425 w 576"/>
                <a:gd name="T23" fmla="*/ 35 h 575"/>
                <a:gd name="T24" fmla="*/ 347 w 576"/>
                <a:gd name="T25" fmla="*/ 6 h 575"/>
                <a:gd name="T26" fmla="*/ 303 w 576"/>
                <a:gd name="T27" fmla="*/ 1 h 575"/>
                <a:gd name="T28" fmla="*/ 274 w 576"/>
                <a:gd name="T29" fmla="*/ 1 h 575"/>
                <a:gd name="T30" fmla="*/ 230 w 576"/>
                <a:gd name="T31" fmla="*/ 6 h 575"/>
                <a:gd name="T32" fmla="*/ 152 w 576"/>
                <a:gd name="T33" fmla="*/ 35 h 575"/>
                <a:gd name="T34" fmla="*/ 85 w 576"/>
                <a:gd name="T35" fmla="*/ 84 h 575"/>
                <a:gd name="T36" fmla="*/ 35 w 576"/>
                <a:gd name="T37" fmla="*/ 151 h 575"/>
                <a:gd name="T38" fmla="*/ 6 w 576"/>
                <a:gd name="T39" fmla="*/ 230 h 575"/>
                <a:gd name="T40" fmla="*/ 1 w 576"/>
                <a:gd name="T41" fmla="*/ 272 h 575"/>
                <a:gd name="T42" fmla="*/ 1 w 576"/>
                <a:gd name="T43" fmla="*/ 303 h 575"/>
                <a:gd name="T44" fmla="*/ 6 w 576"/>
                <a:gd name="T45" fmla="*/ 346 h 575"/>
                <a:gd name="T46" fmla="*/ 35 w 576"/>
                <a:gd name="T47" fmla="*/ 425 h 575"/>
                <a:gd name="T48" fmla="*/ 85 w 576"/>
                <a:gd name="T49" fmla="*/ 492 h 575"/>
                <a:gd name="T50" fmla="*/ 152 w 576"/>
                <a:gd name="T51" fmla="*/ 540 h 575"/>
                <a:gd name="T52" fmla="*/ 230 w 576"/>
                <a:gd name="T53" fmla="*/ 569 h 575"/>
                <a:gd name="T54" fmla="*/ 274 w 576"/>
                <a:gd name="T55" fmla="*/ 575 h 575"/>
                <a:gd name="T56" fmla="*/ 289 w 576"/>
                <a:gd name="T57" fmla="*/ 137 h 575"/>
                <a:gd name="T58" fmla="*/ 319 w 576"/>
                <a:gd name="T59" fmla="*/ 139 h 575"/>
                <a:gd name="T60" fmla="*/ 360 w 576"/>
                <a:gd name="T61" fmla="*/ 155 h 575"/>
                <a:gd name="T62" fmla="*/ 395 w 576"/>
                <a:gd name="T63" fmla="*/ 180 h 575"/>
                <a:gd name="T64" fmla="*/ 422 w 576"/>
                <a:gd name="T65" fmla="*/ 215 h 575"/>
                <a:gd name="T66" fmla="*/ 436 w 576"/>
                <a:gd name="T67" fmla="*/ 258 h 575"/>
                <a:gd name="T68" fmla="*/ 440 w 576"/>
                <a:gd name="T69" fmla="*/ 288 h 575"/>
                <a:gd name="T70" fmla="*/ 433 w 576"/>
                <a:gd name="T71" fmla="*/ 333 h 575"/>
                <a:gd name="T72" fmla="*/ 413 w 576"/>
                <a:gd name="T73" fmla="*/ 372 h 575"/>
                <a:gd name="T74" fmla="*/ 384 w 576"/>
                <a:gd name="T75" fmla="*/ 404 h 575"/>
                <a:gd name="T76" fmla="*/ 348 w 576"/>
                <a:gd name="T77" fmla="*/ 427 h 575"/>
                <a:gd name="T78" fmla="*/ 304 w 576"/>
                <a:gd name="T79" fmla="*/ 438 h 575"/>
                <a:gd name="T80" fmla="*/ 273 w 576"/>
                <a:gd name="T81" fmla="*/ 438 h 575"/>
                <a:gd name="T82" fmla="*/ 229 w 576"/>
                <a:gd name="T83" fmla="*/ 427 h 575"/>
                <a:gd name="T84" fmla="*/ 193 w 576"/>
                <a:gd name="T85" fmla="*/ 404 h 575"/>
                <a:gd name="T86" fmla="*/ 163 w 576"/>
                <a:gd name="T87" fmla="*/ 372 h 575"/>
                <a:gd name="T88" fmla="*/ 144 w 576"/>
                <a:gd name="T89" fmla="*/ 333 h 575"/>
                <a:gd name="T90" fmla="*/ 137 w 576"/>
                <a:gd name="T91" fmla="*/ 288 h 575"/>
                <a:gd name="T92" fmla="*/ 141 w 576"/>
                <a:gd name="T93" fmla="*/ 258 h 575"/>
                <a:gd name="T94" fmla="*/ 155 w 576"/>
                <a:gd name="T95" fmla="*/ 215 h 575"/>
                <a:gd name="T96" fmla="*/ 182 w 576"/>
                <a:gd name="T97" fmla="*/ 180 h 575"/>
                <a:gd name="T98" fmla="*/ 216 w 576"/>
                <a:gd name="T99" fmla="*/ 155 h 575"/>
                <a:gd name="T100" fmla="*/ 258 w 576"/>
                <a:gd name="T101" fmla="*/ 139 h 575"/>
                <a:gd name="T102" fmla="*/ 289 w 576"/>
                <a:gd name="T103" fmla="*/ 137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" h="575">
                  <a:moveTo>
                    <a:pt x="289" y="575"/>
                  </a:moveTo>
                  <a:lnTo>
                    <a:pt x="289" y="575"/>
                  </a:lnTo>
                  <a:lnTo>
                    <a:pt x="303" y="575"/>
                  </a:lnTo>
                  <a:lnTo>
                    <a:pt x="318" y="574"/>
                  </a:lnTo>
                  <a:lnTo>
                    <a:pt x="332" y="572"/>
                  </a:lnTo>
                  <a:lnTo>
                    <a:pt x="347" y="569"/>
                  </a:lnTo>
                  <a:lnTo>
                    <a:pt x="375" y="562"/>
                  </a:lnTo>
                  <a:lnTo>
                    <a:pt x="400" y="552"/>
                  </a:lnTo>
                  <a:lnTo>
                    <a:pt x="425" y="540"/>
                  </a:lnTo>
                  <a:lnTo>
                    <a:pt x="450" y="527"/>
                  </a:lnTo>
                  <a:lnTo>
                    <a:pt x="472" y="510"/>
                  </a:lnTo>
                  <a:lnTo>
                    <a:pt x="492" y="492"/>
                  </a:lnTo>
                  <a:lnTo>
                    <a:pt x="510" y="471"/>
                  </a:lnTo>
                  <a:lnTo>
                    <a:pt x="527" y="448"/>
                  </a:lnTo>
                  <a:lnTo>
                    <a:pt x="542" y="425"/>
                  </a:lnTo>
                  <a:lnTo>
                    <a:pt x="554" y="400"/>
                  </a:lnTo>
                  <a:lnTo>
                    <a:pt x="564" y="373"/>
                  </a:lnTo>
                  <a:lnTo>
                    <a:pt x="570" y="346"/>
                  </a:lnTo>
                  <a:lnTo>
                    <a:pt x="573" y="332"/>
                  </a:lnTo>
                  <a:lnTo>
                    <a:pt x="575" y="317"/>
                  </a:lnTo>
                  <a:lnTo>
                    <a:pt x="576" y="303"/>
                  </a:lnTo>
                  <a:lnTo>
                    <a:pt x="576" y="288"/>
                  </a:lnTo>
                  <a:lnTo>
                    <a:pt x="576" y="288"/>
                  </a:lnTo>
                  <a:lnTo>
                    <a:pt x="576" y="272"/>
                  </a:lnTo>
                  <a:lnTo>
                    <a:pt x="575" y="258"/>
                  </a:lnTo>
                  <a:lnTo>
                    <a:pt x="573" y="244"/>
                  </a:lnTo>
                  <a:lnTo>
                    <a:pt x="570" y="230"/>
                  </a:lnTo>
                  <a:lnTo>
                    <a:pt x="564" y="202"/>
                  </a:lnTo>
                  <a:lnTo>
                    <a:pt x="554" y="175"/>
                  </a:lnTo>
                  <a:lnTo>
                    <a:pt x="542" y="151"/>
                  </a:lnTo>
                  <a:lnTo>
                    <a:pt x="527" y="127"/>
                  </a:lnTo>
                  <a:lnTo>
                    <a:pt x="510" y="105"/>
                  </a:lnTo>
                  <a:lnTo>
                    <a:pt x="492" y="84"/>
                  </a:lnTo>
                  <a:lnTo>
                    <a:pt x="472" y="65"/>
                  </a:lnTo>
                  <a:lnTo>
                    <a:pt x="450" y="49"/>
                  </a:lnTo>
                  <a:lnTo>
                    <a:pt x="425" y="35"/>
                  </a:lnTo>
                  <a:lnTo>
                    <a:pt x="400" y="23"/>
                  </a:lnTo>
                  <a:lnTo>
                    <a:pt x="375" y="13"/>
                  </a:lnTo>
                  <a:lnTo>
                    <a:pt x="347" y="6"/>
                  </a:lnTo>
                  <a:lnTo>
                    <a:pt x="332" y="3"/>
                  </a:lnTo>
                  <a:lnTo>
                    <a:pt x="318" y="1"/>
                  </a:lnTo>
                  <a:lnTo>
                    <a:pt x="303" y="1"/>
                  </a:lnTo>
                  <a:lnTo>
                    <a:pt x="289" y="0"/>
                  </a:lnTo>
                  <a:lnTo>
                    <a:pt x="289" y="0"/>
                  </a:lnTo>
                  <a:lnTo>
                    <a:pt x="274" y="1"/>
                  </a:lnTo>
                  <a:lnTo>
                    <a:pt x="259" y="1"/>
                  </a:lnTo>
                  <a:lnTo>
                    <a:pt x="245" y="3"/>
                  </a:lnTo>
                  <a:lnTo>
                    <a:pt x="230" y="6"/>
                  </a:lnTo>
                  <a:lnTo>
                    <a:pt x="203" y="13"/>
                  </a:lnTo>
                  <a:lnTo>
                    <a:pt x="177" y="23"/>
                  </a:lnTo>
                  <a:lnTo>
                    <a:pt x="152" y="35"/>
                  </a:lnTo>
                  <a:lnTo>
                    <a:pt x="127" y="49"/>
                  </a:lnTo>
                  <a:lnTo>
                    <a:pt x="106" y="65"/>
                  </a:lnTo>
                  <a:lnTo>
                    <a:pt x="85" y="84"/>
                  </a:lnTo>
                  <a:lnTo>
                    <a:pt x="67" y="105"/>
                  </a:lnTo>
                  <a:lnTo>
                    <a:pt x="50" y="127"/>
                  </a:lnTo>
                  <a:lnTo>
                    <a:pt x="35" y="151"/>
                  </a:lnTo>
                  <a:lnTo>
                    <a:pt x="23" y="175"/>
                  </a:lnTo>
                  <a:lnTo>
                    <a:pt x="14" y="202"/>
                  </a:lnTo>
                  <a:lnTo>
                    <a:pt x="6" y="230"/>
                  </a:lnTo>
                  <a:lnTo>
                    <a:pt x="4" y="244"/>
                  </a:lnTo>
                  <a:lnTo>
                    <a:pt x="3" y="258"/>
                  </a:lnTo>
                  <a:lnTo>
                    <a:pt x="1" y="27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1" y="303"/>
                  </a:lnTo>
                  <a:lnTo>
                    <a:pt x="3" y="317"/>
                  </a:lnTo>
                  <a:lnTo>
                    <a:pt x="4" y="332"/>
                  </a:lnTo>
                  <a:lnTo>
                    <a:pt x="6" y="346"/>
                  </a:lnTo>
                  <a:lnTo>
                    <a:pt x="14" y="373"/>
                  </a:lnTo>
                  <a:lnTo>
                    <a:pt x="23" y="400"/>
                  </a:lnTo>
                  <a:lnTo>
                    <a:pt x="35" y="425"/>
                  </a:lnTo>
                  <a:lnTo>
                    <a:pt x="50" y="448"/>
                  </a:lnTo>
                  <a:lnTo>
                    <a:pt x="67" y="471"/>
                  </a:lnTo>
                  <a:lnTo>
                    <a:pt x="85" y="492"/>
                  </a:lnTo>
                  <a:lnTo>
                    <a:pt x="106" y="510"/>
                  </a:lnTo>
                  <a:lnTo>
                    <a:pt x="127" y="527"/>
                  </a:lnTo>
                  <a:lnTo>
                    <a:pt x="152" y="540"/>
                  </a:lnTo>
                  <a:lnTo>
                    <a:pt x="177" y="552"/>
                  </a:lnTo>
                  <a:lnTo>
                    <a:pt x="203" y="562"/>
                  </a:lnTo>
                  <a:lnTo>
                    <a:pt x="230" y="569"/>
                  </a:lnTo>
                  <a:lnTo>
                    <a:pt x="245" y="572"/>
                  </a:lnTo>
                  <a:lnTo>
                    <a:pt x="259" y="574"/>
                  </a:lnTo>
                  <a:lnTo>
                    <a:pt x="274" y="575"/>
                  </a:lnTo>
                  <a:lnTo>
                    <a:pt x="289" y="575"/>
                  </a:lnTo>
                  <a:lnTo>
                    <a:pt x="289" y="575"/>
                  </a:lnTo>
                  <a:close/>
                  <a:moveTo>
                    <a:pt x="289" y="137"/>
                  </a:moveTo>
                  <a:lnTo>
                    <a:pt x="289" y="137"/>
                  </a:lnTo>
                  <a:lnTo>
                    <a:pt x="304" y="137"/>
                  </a:lnTo>
                  <a:lnTo>
                    <a:pt x="319" y="139"/>
                  </a:lnTo>
                  <a:lnTo>
                    <a:pt x="333" y="143"/>
                  </a:lnTo>
                  <a:lnTo>
                    <a:pt x="348" y="149"/>
                  </a:lnTo>
                  <a:lnTo>
                    <a:pt x="360" y="155"/>
                  </a:lnTo>
                  <a:lnTo>
                    <a:pt x="373" y="162"/>
                  </a:lnTo>
                  <a:lnTo>
                    <a:pt x="384" y="170"/>
                  </a:lnTo>
                  <a:lnTo>
                    <a:pt x="395" y="180"/>
                  </a:lnTo>
                  <a:lnTo>
                    <a:pt x="405" y="191"/>
                  </a:lnTo>
                  <a:lnTo>
                    <a:pt x="413" y="203"/>
                  </a:lnTo>
                  <a:lnTo>
                    <a:pt x="422" y="215"/>
                  </a:lnTo>
                  <a:lnTo>
                    <a:pt x="428" y="229"/>
                  </a:lnTo>
                  <a:lnTo>
                    <a:pt x="433" y="243"/>
                  </a:lnTo>
                  <a:lnTo>
                    <a:pt x="436" y="258"/>
                  </a:lnTo>
                  <a:lnTo>
                    <a:pt x="439" y="272"/>
                  </a:lnTo>
                  <a:lnTo>
                    <a:pt x="440" y="288"/>
                  </a:lnTo>
                  <a:lnTo>
                    <a:pt x="440" y="288"/>
                  </a:lnTo>
                  <a:lnTo>
                    <a:pt x="439" y="303"/>
                  </a:lnTo>
                  <a:lnTo>
                    <a:pt x="436" y="318"/>
                  </a:lnTo>
                  <a:lnTo>
                    <a:pt x="433" y="333"/>
                  </a:lnTo>
                  <a:lnTo>
                    <a:pt x="428" y="346"/>
                  </a:lnTo>
                  <a:lnTo>
                    <a:pt x="422" y="360"/>
                  </a:lnTo>
                  <a:lnTo>
                    <a:pt x="413" y="372"/>
                  </a:lnTo>
                  <a:lnTo>
                    <a:pt x="405" y="384"/>
                  </a:lnTo>
                  <a:lnTo>
                    <a:pt x="395" y="395"/>
                  </a:lnTo>
                  <a:lnTo>
                    <a:pt x="384" y="404"/>
                  </a:lnTo>
                  <a:lnTo>
                    <a:pt x="373" y="413"/>
                  </a:lnTo>
                  <a:lnTo>
                    <a:pt x="360" y="420"/>
                  </a:lnTo>
                  <a:lnTo>
                    <a:pt x="348" y="427"/>
                  </a:lnTo>
                  <a:lnTo>
                    <a:pt x="333" y="432"/>
                  </a:lnTo>
                  <a:lnTo>
                    <a:pt x="319" y="436"/>
                  </a:lnTo>
                  <a:lnTo>
                    <a:pt x="304" y="438"/>
                  </a:lnTo>
                  <a:lnTo>
                    <a:pt x="289" y="438"/>
                  </a:lnTo>
                  <a:lnTo>
                    <a:pt x="289" y="438"/>
                  </a:lnTo>
                  <a:lnTo>
                    <a:pt x="273" y="438"/>
                  </a:lnTo>
                  <a:lnTo>
                    <a:pt x="258" y="436"/>
                  </a:lnTo>
                  <a:lnTo>
                    <a:pt x="244" y="432"/>
                  </a:lnTo>
                  <a:lnTo>
                    <a:pt x="229" y="427"/>
                  </a:lnTo>
                  <a:lnTo>
                    <a:pt x="216" y="420"/>
                  </a:lnTo>
                  <a:lnTo>
                    <a:pt x="204" y="413"/>
                  </a:lnTo>
                  <a:lnTo>
                    <a:pt x="193" y="404"/>
                  </a:lnTo>
                  <a:lnTo>
                    <a:pt x="182" y="395"/>
                  </a:lnTo>
                  <a:lnTo>
                    <a:pt x="172" y="384"/>
                  </a:lnTo>
                  <a:lnTo>
                    <a:pt x="163" y="372"/>
                  </a:lnTo>
                  <a:lnTo>
                    <a:pt x="155" y="360"/>
                  </a:lnTo>
                  <a:lnTo>
                    <a:pt x="149" y="346"/>
                  </a:lnTo>
                  <a:lnTo>
                    <a:pt x="144" y="333"/>
                  </a:lnTo>
                  <a:lnTo>
                    <a:pt x="141" y="318"/>
                  </a:lnTo>
                  <a:lnTo>
                    <a:pt x="138" y="303"/>
                  </a:lnTo>
                  <a:lnTo>
                    <a:pt x="137" y="288"/>
                  </a:lnTo>
                  <a:lnTo>
                    <a:pt x="137" y="288"/>
                  </a:lnTo>
                  <a:lnTo>
                    <a:pt x="138" y="272"/>
                  </a:lnTo>
                  <a:lnTo>
                    <a:pt x="141" y="258"/>
                  </a:lnTo>
                  <a:lnTo>
                    <a:pt x="144" y="243"/>
                  </a:lnTo>
                  <a:lnTo>
                    <a:pt x="149" y="229"/>
                  </a:lnTo>
                  <a:lnTo>
                    <a:pt x="155" y="215"/>
                  </a:lnTo>
                  <a:lnTo>
                    <a:pt x="163" y="203"/>
                  </a:lnTo>
                  <a:lnTo>
                    <a:pt x="172" y="191"/>
                  </a:lnTo>
                  <a:lnTo>
                    <a:pt x="182" y="180"/>
                  </a:lnTo>
                  <a:lnTo>
                    <a:pt x="193" y="170"/>
                  </a:lnTo>
                  <a:lnTo>
                    <a:pt x="204" y="162"/>
                  </a:lnTo>
                  <a:lnTo>
                    <a:pt x="216" y="155"/>
                  </a:lnTo>
                  <a:lnTo>
                    <a:pt x="229" y="149"/>
                  </a:lnTo>
                  <a:lnTo>
                    <a:pt x="244" y="143"/>
                  </a:lnTo>
                  <a:lnTo>
                    <a:pt x="258" y="139"/>
                  </a:lnTo>
                  <a:lnTo>
                    <a:pt x="273" y="137"/>
                  </a:lnTo>
                  <a:lnTo>
                    <a:pt x="289" y="137"/>
                  </a:lnTo>
                  <a:lnTo>
                    <a:pt x="289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Freeform 74"/>
            <p:cNvSpPr>
              <a:spLocks noEditPoints="1"/>
            </p:cNvSpPr>
            <p:nvPr/>
          </p:nvSpPr>
          <p:spPr bwMode="auto">
            <a:xfrm>
              <a:off x="2776538" y="144463"/>
              <a:ext cx="973138" cy="889000"/>
            </a:xfrm>
            <a:custGeom>
              <a:avLst/>
              <a:gdLst>
                <a:gd name="T0" fmla="*/ 2077 w 2449"/>
                <a:gd name="T1" fmla="*/ 357 h 2242"/>
                <a:gd name="T2" fmla="*/ 2065 w 2449"/>
                <a:gd name="T3" fmla="*/ 226 h 2242"/>
                <a:gd name="T4" fmla="*/ 2033 w 2449"/>
                <a:gd name="T5" fmla="*/ 131 h 2242"/>
                <a:gd name="T6" fmla="*/ 1990 w 2449"/>
                <a:gd name="T7" fmla="*/ 68 h 2242"/>
                <a:gd name="T8" fmla="*/ 1939 w 2449"/>
                <a:gd name="T9" fmla="*/ 28 h 2242"/>
                <a:gd name="T10" fmla="*/ 1841 w 2449"/>
                <a:gd name="T11" fmla="*/ 2 h 2242"/>
                <a:gd name="T12" fmla="*/ 1826 w 2449"/>
                <a:gd name="T13" fmla="*/ 103 h 2242"/>
                <a:gd name="T14" fmla="*/ 1877 w 2449"/>
                <a:gd name="T15" fmla="*/ 113 h 2242"/>
                <a:gd name="T16" fmla="*/ 1927 w 2449"/>
                <a:gd name="T17" fmla="*/ 153 h 2242"/>
                <a:gd name="T18" fmla="*/ 1964 w 2449"/>
                <a:gd name="T19" fmla="*/ 246 h 2242"/>
                <a:gd name="T20" fmla="*/ 1974 w 2449"/>
                <a:gd name="T21" fmla="*/ 357 h 2242"/>
                <a:gd name="T22" fmla="*/ 921 w 2449"/>
                <a:gd name="T23" fmla="*/ 1931 h 2242"/>
                <a:gd name="T24" fmla="*/ 904 w 2449"/>
                <a:gd name="T25" fmla="*/ 2012 h 2242"/>
                <a:gd name="T26" fmla="*/ 844 w 2449"/>
                <a:gd name="T27" fmla="*/ 2092 h 2242"/>
                <a:gd name="T28" fmla="*/ 752 w 2449"/>
                <a:gd name="T29" fmla="*/ 2135 h 2242"/>
                <a:gd name="T30" fmla="*/ 669 w 2449"/>
                <a:gd name="T31" fmla="*/ 2135 h 2242"/>
                <a:gd name="T32" fmla="*/ 578 w 2449"/>
                <a:gd name="T33" fmla="*/ 2092 h 2242"/>
                <a:gd name="T34" fmla="*/ 517 w 2449"/>
                <a:gd name="T35" fmla="*/ 2012 h 2242"/>
                <a:gd name="T36" fmla="*/ 502 w 2449"/>
                <a:gd name="T37" fmla="*/ 872 h 2242"/>
                <a:gd name="T38" fmla="*/ 497 w 2449"/>
                <a:gd name="T39" fmla="*/ 273 h 2242"/>
                <a:gd name="T40" fmla="*/ 454 w 2449"/>
                <a:gd name="T41" fmla="*/ 125 h 2242"/>
                <a:gd name="T42" fmla="*/ 251 w 2449"/>
                <a:gd name="T43" fmla="*/ 0 h 2242"/>
                <a:gd name="T44" fmla="*/ 159 w 2449"/>
                <a:gd name="T45" fmla="*/ 18 h 2242"/>
                <a:gd name="T46" fmla="*/ 97 w 2449"/>
                <a:gd name="T47" fmla="*/ 58 h 2242"/>
                <a:gd name="T48" fmla="*/ 51 w 2449"/>
                <a:gd name="T49" fmla="*/ 117 h 2242"/>
                <a:gd name="T50" fmla="*/ 17 w 2449"/>
                <a:gd name="T51" fmla="*/ 204 h 2242"/>
                <a:gd name="T52" fmla="*/ 1 w 2449"/>
                <a:gd name="T53" fmla="*/ 326 h 2242"/>
                <a:gd name="T54" fmla="*/ 399 w 2449"/>
                <a:gd name="T55" fmla="*/ 1931 h 2242"/>
                <a:gd name="T56" fmla="*/ 405 w 2449"/>
                <a:gd name="T57" fmla="*/ 1994 h 2242"/>
                <a:gd name="T58" fmla="*/ 430 w 2449"/>
                <a:gd name="T59" fmla="*/ 2065 h 2242"/>
                <a:gd name="T60" fmla="*/ 491 w 2449"/>
                <a:gd name="T61" fmla="*/ 2151 h 2242"/>
                <a:gd name="T62" fmla="*/ 575 w 2449"/>
                <a:gd name="T63" fmla="*/ 2212 h 2242"/>
                <a:gd name="T64" fmla="*/ 648 w 2449"/>
                <a:gd name="T65" fmla="*/ 2236 h 2242"/>
                <a:gd name="T66" fmla="*/ 2136 w 2449"/>
                <a:gd name="T67" fmla="*/ 2242 h 2242"/>
                <a:gd name="T68" fmla="*/ 2199 w 2449"/>
                <a:gd name="T69" fmla="*/ 2236 h 2242"/>
                <a:gd name="T70" fmla="*/ 2272 w 2449"/>
                <a:gd name="T71" fmla="*/ 2212 h 2242"/>
                <a:gd name="T72" fmla="*/ 2357 w 2449"/>
                <a:gd name="T73" fmla="*/ 2151 h 2242"/>
                <a:gd name="T74" fmla="*/ 2417 w 2449"/>
                <a:gd name="T75" fmla="*/ 2065 h 2242"/>
                <a:gd name="T76" fmla="*/ 2442 w 2449"/>
                <a:gd name="T77" fmla="*/ 1994 h 2242"/>
                <a:gd name="T78" fmla="*/ 2449 w 2449"/>
                <a:gd name="T79" fmla="*/ 1557 h 2242"/>
                <a:gd name="T80" fmla="*/ 103 w 2449"/>
                <a:gd name="T81" fmla="*/ 335 h 2242"/>
                <a:gd name="T82" fmla="*/ 117 w 2449"/>
                <a:gd name="T83" fmla="*/ 226 h 2242"/>
                <a:gd name="T84" fmla="*/ 162 w 2449"/>
                <a:gd name="T85" fmla="*/ 138 h 2242"/>
                <a:gd name="T86" fmla="*/ 210 w 2449"/>
                <a:gd name="T87" fmla="*/ 109 h 2242"/>
                <a:gd name="T88" fmla="*/ 251 w 2449"/>
                <a:gd name="T89" fmla="*/ 103 h 2242"/>
                <a:gd name="T90" fmla="*/ 302 w 2449"/>
                <a:gd name="T91" fmla="*/ 113 h 2242"/>
                <a:gd name="T92" fmla="*/ 351 w 2449"/>
                <a:gd name="T93" fmla="*/ 153 h 2242"/>
                <a:gd name="T94" fmla="*/ 389 w 2449"/>
                <a:gd name="T95" fmla="*/ 246 h 2242"/>
                <a:gd name="T96" fmla="*/ 399 w 2449"/>
                <a:gd name="T97" fmla="*/ 357 h 2242"/>
                <a:gd name="T98" fmla="*/ 2345 w 2449"/>
                <a:gd name="T99" fmla="*/ 1953 h 2242"/>
                <a:gd name="T100" fmla="*/ 2311 w 2449"/>
                <a:gd name="T101" fmla="*/ 2047 h 2242"/>
                <a:gd name="T102" fmla="*/ 2237 w 2449"/>
                <a:gd name="T103" fmla="*/ 2115 h 2242"/>
                <a:gd name="T104" fmla="*/ 2136 w 2449"/>
                <a:gd name="T105" fmla="*/ 2140 h 2242"/>
                <a:gd name="T106" fmla="*/ 990 w 2449"/>
                <a:gd name="T107" fmla="*/ 2070 h 2242"/>
                <a:gd name="T108" fmla="*/ 1023 w 2449"/>
                <a:gd name="T109" fmla="*/ 193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49" h="2242">
                  <a:moveTo>
                    <a:pt x="2077" y="1557"/>
                  </a:moveTo>
                  <a:lnTo>
                    <a:pt x="2077" y="872"/>
                  </a:lnTo>
                  <a:lnTo>
                    <a:pt x="2077" y="550"/>
                  </a:lnTo>
                  <a:lnTo>
                    <a:pt x="2077" y="357"/>
                  </a:lnTo>
                  <a:lnTo>
                    <a:pt x="2077" y="357"/>
                  </a:lnTo>
                  <a:lnTo>
                    <a:pt x="2076" y="326"/>
                  </a:lnTo>
                  <a:lnTo>
                    <a:pt x="2074" y="300"/>
                  </a:lnTo>
                  <a:lnTo>
                    <a:pt x="2072" y="273"/>
                  </a:lnTo>
                  <a:lnTo>
                    <a:pt x="2068" y="249"/>
                  </a:lnTo>
                  <a:lnTo>
                    <a:pt x="2065" y="226"/>
                  </a:lnTo>
                  <a:lnTo>
                    <a:pt x="2060" y="204"/>
                  </a:lnTo>
                  <a:lnTo>
                    <a:pt x="2054" y="185"/>
                  </a:lnTo>
                  <a:lnTo>
                    <a:pt x="2048" y="165"/>
                  </a:lnTo>
                  <a:lnTo>
                    <a:pt x="2040" y="148"/>
                  </a:lnTo>
                  <a:lnTo>
                    <a:pt x="2033" y="131"/>
                  </a:lnTo>
                  <a:lnTo>
                    <a:pt x="2026" y="117"/>
                  </a:lnTo>
                  <a:lnTo>
                    <a:pt x="2017" y="103"/>
                  </a:lnTo>
                  <a:lnTo>
                    <a:pt x="2008" y="90"/>
                  </a:lnTo>
                  <a:lnTo>
                    <a:pt x="1999" y="78"/>
                  </a:lnTo>
                  <a:lnTo>
                    <a:pt x="1990" y="68"/>
                  </a:lnTo>
                  <a:lnTo>
                    <a:pt x="1980" y="58"/>
                  </a:lnTo>
                  <a:lnTo>
                    <a:pt x="1969" y="50"/>
                  </a:lnTo>
                  <a:lnTo>
                    <a:pt x="1959" y="42"/>
                  </a:lnTo>
                  <a:lnTo>
                    <a:pt x="1948" y="35"/>
                  </a:lnTo>
                  <a:lnTo>
                    <a:pt x="1939" y="28"/>
                  </a:lnTo>
                  <a:lnTo>
                    <a:pt x="1917" y="18"/>
                  </a:lnTo>
                  <a:lnTo>
                    <a:pt x="1896" y="11"/>
                  </a:lnTo>
                  <a:lnTo>
                    <a:pt x="1877" y="6"/>
                  </a:lnTo>
                  <a:lnTo>
                    <a:pt x="1859" y="3"/>
                  </a:lnTo>
                  <a:lnTo>
                    <a:pt x="1841" y="2"/>
                  </a:lnTo>
                  <a:lnTo>
                    <a:pt x="1826" y="0"/>
                  </a:lnTo>
                  <a:lnTo>
                    <a:pt x="1273" y="0"/>
                  </a:lnTo>
                  <a:lnTo>
                    <a:pt x="1273" y="103"/>
                  </a:lnTo>
                  <a:lnTo>
                    <a:pt x="1826" y="103"/>
                  </a:lnTo>
                  <a:lnTo>
                    <a:pt x="1826" y="103"/>
                  </a:lnTo>
                  <a:lnTo>
                    <a:pt x="1837" y="103"/>
                  </a:lnTo>
                  <a:lnTo>
                    <a:pt x="1848" y="105"/>
                  </a:lnTo>
                  <a:lnTo>
                    <a:pt x="1857" y="107"/>
                  </a:lnTo>
                  <a:lnTo>
                    <a:pt x="1867" y="109"/>
                  </a:lnTo>
                  <a:lnTo>
                    <a:pt x="1877" y="113"/>
                  </a:lnTo>
                  <a:lnTo>
                    <a:pt x="1885" y="117"/>
                  </a:lnTo>
                  <a:lnTo>
                    <a:pt x="1893" y="122"/>
                  </a:lnTo>
                  <a:lnTo>
                    <a:pt x="1901" y="126"/>
                  </a:lnTo>
                  <a:lnTo>
                    <a:pt x="1914" y="138"/>
                  </a:lnTo>
                  <a:lnTo>
                    <a:pt x="1927" y="153"/>
                  </a:lnTo>
                  <a:lnTo>
                    <a:pt x="1937" y="169"/>
                  </a:lnTo>
                  <a:lnTo>
                    <a:pt x="1946" y="187"/>
                  </a:lnTo>
                  <a:lnTo>
                    <a:pt x="1953" y="205"/>
                  </a:lnTo>
                  <a:lnTo>
                    <a:pt x="1959" y="226"/>
                  </a:lnTo>
                  <a:lnTo>
                    <a:pt x="1964" y="246"/>
                  </a:lnTo>
                  <a:lnTo>
                    <a:pt x="1968" y="268"/>
                  </a:lnTo>
                  <a:lnTo>
                    <a:pt x="1971" y="290"/>
                  </a:lnTo>
                  <a:lnTo>
                    <a:pt x="1973" y="312"/>
                  </a:lnTo>
                  <a:lnTo>
                    <a:pt x="1974" y="335"/>
                  </a:lnTo>
                  <a:lnTo>
                    <a:pt x="1974" y="357"/>
                  </a:lnTo>
                  <a:lnTo>
                    <a:pt x="1974" y="550"/>
                  </a:lnTo>
                  <a:lnTo>
                    <a:pt x="1974" y="872"/>
                  </a:lnTo>
                  <a:lnTo>
                    <a:pt x="1974" y="1557"/>
                  </a:lnTo>
                  <a:lnTo>
                    <a:pt x="921" y="1557"/>
                  </a:lnTo>
                  <a:lnTo>
                    <a:pt x="921" y="1931"/>
                  </a:lnTo>
                  <a:lnTo>
                    <a:pt x="921" y="1931"/>
                  </a:lnTo>
                  <a:lnTo>
                    <a:pt x="920" y="1953"/>
                  </a:lnTo>
                  <a:lnTo>
                    <a:pt x="916" y="1973"/>
                  </a:lnTo>
                  <a:lnTo>
                    <a:pt x="911" y="1992"/>
                  </a:lnTo>
                  <a:lnTo>
                    <a:pt x="904" y="2012"/>
                  </a:lnTo>
                  <a:lnTo>
                    <a:pt x="895" y="2030"/>
                  </a:lnTo>
                  <a:lnTo>
                    <a:pt x="884" y="2047"/>
                  </a:lnTo>
                  <a:lnTo>
                    <a:pt x="872" y="2064"/>
                  </a:lnTo>
                  <a:lnTo>
                    <a:pt x="859" y="2079"/>
                  </a:lnTo>
                  <a:lnTo>
                    <a:pt x="844" y="2092"/>
                  </a:lnTo>
                  <a:lnTo>
                    <a:pt x="828" y="2104"/>
                  </a:lnTo>
                  <a:lnTo>
                    <a:pt x="811" y="2115"/>
                  </a:lnTo>
                  <a:lnTo>
                    <a:pt x="792" y="2123"/>
                  </a:lnTo>
                  <a:lnTo>
                    <a:pt x="773" y="2131"/>
                  </a:lnTo>
                  <a:lnTo>
                    <a:pt x="752" y="2135"/>
                  </a:lnTo>
                  <a:lnTo>
                    <a:pt x="732" y="2139"/>
                  </a:lnTo>
                  <a:lnTo>
                    <a:pt x="711" y="2140"/>
                  </a:lnTo>
                  <a:lnTo>
                    <a:pt x="711" y="2140"/>
                  </a:lnTo>
                  <a:lnTo>
                    <a:pt x="689" y="2139"/>
                  </a:lnTo>
                  <a:lnTo>
                    <a:pt x="669" y="2135"/>
                  </a:lnTo>
                  <a:lnTo>
                    <a:pt x="648" y="2131"/>
                  </a:lnTo>
                  <a:lnTo>
                    <a:pt x="629" y="2123"/>
                  </a:lnTo>
                  <a:lnTo>
                    <a:pt x="611" y="2115"/>
                  </a:lnTo>
                  <a:lnTo>
                    <a:pt x="594" y="2104"/>
                  </a:lnTo>
                  <a:lnTo>
                    <a:pt x="578" y="2092"/>
                  </a:lnTo>
                  <a:lnTo>
                    <a:pt x="563" y="2079"/>
                  </a:lnTo>
                  <a:lnTo>
                    <a:pt x="549" y="2064"/>
                  </a:lnTo>
                  <a:lnTo>
                    <a:pt x="537" y="2047"/>
                  </a:lnTo>
                  <a:lnTo>
                    <a:pt x="527" y="2030"/>
                  </a:lnTo>
                  <a:lnTo>
                    <a:pt x="517" y="2012"/>
                  </a:lnTo>
                  <a:lnTo>
                    <a:pt x="511" y="1992"/>
                  </a:lnTo>
                  <a:lnTo>
                    <a:pt x="505" y="1973"/>
                  </a:lnTo>
                  <a:lnTo>
                    <a:pt x="503" y="1953"/>
                  </a:lnTo>
                  <a:lnTo>
                    <a:pt x="502" y="1931"/>
                  </a:lnTo>
                  <a:lnTo>
                    <a:pt x="502" y="872"/>
                  </a:lnTo>
                  <a:lnTo>
                    <a:pt x="502" y="550"/>
                  </a:lnTo>
                  <a:lnTo>
                    <a:pt x="502" y="357"/>
                  </a:lnTo>
                  <a:lnTo>
                    <a:pt x="502" y="357"/>
                  </a:lnTo>
                  <a:lnTo>
                    <a:pt x="500" y="313"/>
                  </a:lnTo>
                  <a:lnTo>
                    <a:pt x="497" y="273"/>
                  </a:lnTo>
                  <a:lnTo>
                    <a:pt x="492" y="238"/>
                  </a:lnTo>
                  <a:lnTo>
                    <a:pt x="485" y="205"/>
                  </a:lnTo>
                  <a:lnTo>
                    <a:pt x="476" y="175"/>
                  </a:lnTo>
                  <a:lnTo>
                    <a:pt x="466" y="148"/>
                  </a:lnTo>
                  <a:lnTo>
                    <a:pt x="454" y="125"/>
                  </a:lnTo>
                  <a:lnTo>
                    <a:pt x="442" y="103"/>
                  </a:lnTo>
                  <a:lnTo>
                    <a:pt x="606" y="103"/>
                  </a:lnTo>
                  <a:lnTo>
                    <a:pt x="606" y="0"/>
                  </a:lnTo>
                  <a:lnTo>
                    <a:pt x="251" y="0"/>
                  </a:lnTo>
                  <a:lnTo>
                    <a:pt x="251" y="0"/>
                  </a:lnTo>
                  <a:lnTo>
                    <a:pt x="235" y="2"/>
                  </a:lnTo>
                  <a:lnTo>
                    <a:pt x="218" y="3"/>
                  </a:lnTo>
                  <a:lnTo>
                    <a:pt x="200" y="6"/>
                  </a:lnTo>
                  <a:lnTo>
                    <a:pt x="179" y="11"/>
                  </a:lnTo>
                  <a:lnTo>
                    <a:pt x="159" y="18"/>
                  </a:lnTo>
                  <a:lnTo>
                    <a:pt x="138" y="28"/>
                  </a:lnTo>
                  <a:lnTo>
                    <a:pt x="128" y="35"/>
                  </a:lnTo>
                  <a:lnTo>
                    <a:pt x="117" y="42"/>
                  </a:lnTo>
                  <a:lnTo>
                    <a:pt x="108" y="50"/>
                  </a:lnTo>
                  <a:lnTo>
                    <a:pt x="97" y="58"/>
                  </a:lnTo>
                  <a:lnTo>
                    <a:pt x="87" y="68"/>
                  </a:lnTo>
                  <a:lnTo>
                    <a:pt x="77" y="78"/>
                  </a:lnTo>
                  <a:lnTo>
                    <a:pt x="68" y="90"/>
                  </a:lnTo>
                  <a:lnTo>
                    <a:pt x="59" y="103"/>
                  </a:lnTo>
                  <a:lnTo>
                    <a:pt x="51" y="117"/>
                  </a:lnTo>
                  <a:lnTo>
                    <a:pt x="44" y="131"/>
                  </a:lnTo>
                  <a:lnTo>
                    <a:pt x="35" y="148"/>
                  </a:lnTo>
                  <a:lnTo>
                    <a:pt x="29" y="165"/>
                  </a:lnTo>
                  <a:lnTo>
                    <a:pt x="22" y="185"/>
                  </a:lnTo>
                  <a:lnTo>
                    <a:pt x="17" y="204"/>
                  </a:lnTo>
                  <a:lnTo>
                    <a:pt x="12" y="226"/>
                  </a:lnTo>
                  <a:lnTo>
                    <a:pt x="7" y="249"/>
                  </a:lnTo>
                  <a:lnTo>
                    <a:pt x="5" y="273"/>
                  </a:lnTo>
                  <a:lnTo>
                    <a:pt x="2" y="300"/>
                  </a:lnTo>
                  <a:lnTo>
                    <a:pt x="1" y="326"/>
                  </a:lnTo>
                  <a:lnTo>
                    <a:pt x="0" y="357"/>
                  </a:lnTo>
                  <a:lnTo>
                    <a:pt x="0" y="604"/>
                  </a:lnTo>
                  <a:lnTo>
                    <a:pt x="399" y="604"/>
                  </a:lnTo>
                  <a:lnTo>
                    <a:pt x="399" y="872"/>
                  </a:lnTo>
                  <a:lnTo>
                    <a:pt x="399" y="1931"/>
                  </a:lnTo>
                  <a:lnTo>
                    <a:pt x="399" y="1931"/>
                  </a:lnTo>
                  <a:lnTo>
                    <a:pt x="400" y="1946"/>
                  </a:lnTo>
                  <a:lnTo>
                    <a:pt x="401" y="1962"/>
                  </a:lnTo>
                  <a:lnTo>
                    <a:pt x="402" y="1978"/>
                  </a:lnTo>
                  <a:lnTo>
                    <a:pt x="405" y="1994"/>
                  </a:lnTo>
                  <a:lnTo>
                    <a:pt x="408" y="2008"/>
                  </a:lnTo>
                  <a:lnTo>
                    <a:pt x="413" y="2023"/>
                  </a:lnTo>
                  <a:lnTo>
                    <a:pt x="418" y="2037"/>
                  </a:lnTo>
                  <a:lnTo>
                    <a:pt x="423" y="2052"/>
                  </a:lnTo>
                  <a:lnTo>
                    <a:pt x="430" y="2065"/>
                  </a:lnTo>
                  <a:lnTo>
                    <a:pt x="436" y="2080"/>
                  </a:lnTo>
                  <a:lnTo>
                    <a:pt x="445" y="2092"/>
                  </a:lnTo>
                  <a:lnTo>
                    <a:pt x="452" y="2105"/>
                  </a:lnTo>
                  <a:lnTo>
                    <a:pt x="470" y="2129"/>
                  </a:lnTo>
                  <a:lnTo>
                    <a:pt x="491" y="2151"/>
                  </a:lnTo>
                  <a:lnTo>
                    <a:pt x="512" y="2172"/>
                  </a:lnTo>
                  <a:lnTo>
                    <a:pt x="537" y="2189"/>
                  </a:lnTo>
                  <a:lnTo>
                    <a:pt x="549" y="2197"/>
                  </a:lnTo>
                  <a:lnTo>
                    <a:pt x="562" y="2205"/>
                  </a:lnTo>
                  <a:lnTo>
                    <a:pt x="575" y="2212"/>
                  </a:lnTo>
                  <a:lnTo>
                    <a:pt x="590" y="2218"/>
                  </a:lnTo>
                  <a:lnTo>
                    <a:pt x="603" y="2224"/>
                  </a:lnTo>
                  <a:lnTo>
                    <a:pt x="618" y="2229"/>
                  </a:lnTo>
                  <a:lnTo>
                    <a:pt x="632" y="2232"/>
                  </a:lnTo>
                  <a:lnTo>
                    <a:pt x="648" y="2236"/>
                  </a:lnTo>
                  <a:lnTo>
                    <a:pt x="664" y="2238"/>
                  </a:lnTo>
                  <a:lnTo>
                    <a:pt x="678" y="2241"/>
                  </a:lnTo>
                  <a:lnTo>
                    <a:pt x="694" y="2242"/>
                  </a:lnTo>
                  <a:lnTo>
                    <a:pt x="711" y="2242"/>
                  </a:lnTo>
                  <a:lnTo>
                    <a:pt x="2136" y="2242"/>
                  </a:lnTo>
                  <a:lnTo>
                    <a:pt x="2136" y="2242"/>
                  </a:lnTo>
                  <a:lnTo>
                    <a:pt x="2152" y="2242"/>
                  </a:lnTo>
                  <a:lnTo>
                    <a:pt x="2169" y="2241"/>
                  </a:lnTo>
                  <a:lnTo>
                    <a:pt x="2183" y="2238"/>
                  </a:lnTo>
                  <a:lnTo>
                    <a:pt x="2199" y="2236"/>
                  </a:lnTo>
                  <a:lnTo>
                    <a:pt x="2214" y="2232"/>
                  </a:lnTo>
                  <a:lnTo>
                    <a:pt x="2229" y="2229"/>
                  </a:lnTo>
                  <a:lnTo>
                    <a:pt x="2244" y="2224"/>
                  </a:lnTo>
                  <a:lnTo>
                    <a:pt x="2257" y="2218"/>
                  </a:lnTo>
                  <a:lnTo>
                    <a:pt x="2272" y="2212"/>
                  </a:lnTo>
                  <a:lnTo>
                    <a:pt x="2285" y="2205"/>
                  </a:lnTo>
                  <a:lnTo>
                    <a:pt x="2299" y="2197"/>
                  </a:lnTo>
                  <a:lnTo>
                    <a:pt x="2311" y="2189"/>
                  </a:lnTo>
                  <a:lnTo>
                    <a:pt x="2335" y="2172"/>
                  </a:lnTo>
                  <a:lnTo>
                    <a:pt x="2357" y="2151"/>
                  </a:lnTo>
                  <a:lnTo>
                    <a:pt x="2377" y="2129"/>
                  </a:lnTo>
                  <a:lnTo>
                    <a:pt x="2395" y="2105"/>
                  </a:lnTo>
                  <a:lnTo>
                    <a:pt x="2403" y="2092"/>
                  </a:lnTo>
                  <a:lnTo>
                    <a:pt x="2411" y="2080"/>
                  </a:lnTo>
                  <a:lnTo>
                    <a:pt x="2417" y="2065"/>
                  </a:lnTo>
                  <a:lnTo>
                    <a:pt x="2423" y="2052"/>
                  </a:lnTo>
                  <a:lnTo>
                    <a:pt x="2429" y="2037"/>
                  </a:lnTo>
                  <a:lnTo>
                    <a:pt x="2434" y="2023"/>
                  </a:lnTo>
                  <a:lnTo>
                    <a:pt x="2439" y="2008"/>
                  </a:lnTo>
                  <a:lnTo>
                    <a:pt x="2442" y="1994"/>
                  </a:lnTo>
                  <a:lnTo>
                    <a:pt x="2445" y="1978"/>
                  </a:lnTo>
                  <a:lnTo>
                    <a:pt x="2446" y="1962"/>
                  </a:lnTo>
                  <a:lnTo>
                    <a:pt x="2448" y="1946"/>
                  </a:lnTo>
                  <a:lnTo>
                    <a:pt x="2449" y="1931"/>
                  </a:lnTo>
                  <a:lnTo>
                    <a:pt x="2449" y="1557"/>
                  </a:lnTo>
                  <a:lnTo>
                    <a:pt x="2077" y="1557"/>
                  </a:lnTo>
                  <a:close/>
                  <a:moveTo>
                    <a:pt x="103" y="501"/>
                  </a:moveTo>
                  <a:lnTo>
                    <a:pt x="103" y="357"/>
                  </a:lnTo>
                  <a:lnTo>
                    <a:pt x="103" y="357"/>
                  </a:lnTo>
                  <a:lnTo>
                    <a:pt x="103" y="335"/>
                  </a:lnTo>
                  <a:lnTo>
                    <a:pt x="104" y="312"/>
                  </a:lnTo>
                  <a:lnTo>
                    <a:pt x="105" y="290"/>
                  </a:lnTo>
                  <a:lnTo>
                    <a:pt x="109" y="268"/>
                  </a:lnTo>
                  <a:lnTo>
                    <a:pt x="113" y="246"/>
                  </a:lnTo>
                  <a:lnTo>
                    <a:pt x="117" y="226"/>
                  </a:lnTo>
                  <a:lnTo>
                    <a:pt x="123" y="205"/>
                  </a:lnTo>
                  <a:lnTo>
                    <a:pt x="131" y="187"/>
                  </a:lnTo>
                  <a:lnTo>
                    <a:pt x="139" y="169"/>
                  </a:lnTo>
                  <a:lnTo>
                    <a:pt x="150" y="153"/>
                  </a:lnTo>
                  <a:lnTo>
                    <a:pt x="162" y="138"/>
                  </a:lnTo>
                  <a:lnTo>
                    <a:pt x="176" y="126"/>
                  </a:lnTo>
                  <a:lnTo>
                    <a:pt x="184" y="122"/>
                  </a:lnTo>
                  <a:lnTo>
                    <a:pt x="191" y="117"/>
                  </a:lnTo>
                  <a:lnTo>
                    <a:pt x="200" y="113"/>
                  </a:lnTo>
                  <a:lnTo>
                    <a:pt x="210" y="109"/>
                  </a:lnTo>
                  <a:lnTo>
                    <a:pt x="219" y="107"/>
                  </a:lnTo>
                  <a:lnTo>
                    <a:pt x="229" y="105"/>
                  </a:lnTo>
                  <a:lnTo>
                    <a:pt x="240" y="103"/>
                  </a:lnTo>
                  <a:lnTo>
                    <a:pt x="251" y="103"/>
                  </a:lnTo>
                  <a:lnTo>
                    <a:pt x="251" y="103"/>
                  </a:lnTo>
                  <a:lnTo>
                    <a:pt x="262" y="103"/>
                  </a:lnTo>
                  <a:lnTo>
                    <a:pt x="273" y="105"/>
                  </a:lnTo>
                  <a:lnTo>
                    <a:pt x="282" y="107"/>
                  </a:lnTo>
                  <a:lnTo>
                    <a:pt x="292" y="109"/>
                  </a:lnTo>
                  <a:lnTo>
                    <a:pt x="302" y="113"/>
                  </a:lnTo>
                  <a:lnTo>
                    <a:pt x="310" y="117"/>
                  </a:lnTo>
                  <a:lnTo>
                    <a:pt x="317" y="122"/>
                  </a:lnTo>
                  <a:lnTo>
                    <a:pt x="326" y="126"/>
                  </a:lnTo>
                  <a:lnTo>
                    <a:pt x="339" y="138"/>
                  </a:lnTo>
                  <a:lnTo>
                    <a:pt x="351" y="153"/>
                  </a:lnTo>
                  <a:lnTo>
                    <a:pt x="362" y="169"/>
                  </a:lnTo>
                  <a:lnTo>
                    <a:pt x="371" y="187"/>
                  </a:lnTo>
                  <a:lnTo>
                    <a:pt x="378" y="205"/>
                  </a:lnTo>
                  <a:lnTo>
                    <a:pt x="384" y="226"/>
                  </a:lnTo>
                  <a:lnTo>
                    <a:pt x="389" y="246"/>
                  </a:lnTo>
                  <a:lnTo>
                    <a:pt x="392" y="268"/>
                  </a:lnTo>
                  <a:lnTo>
                    <a:pt x="396" y="290"/>
                  </a:lnTo>
                  <a:lnTo>
                    <a:pt x="397" y="312"/>
                  </a:lnTo>
                  <a:lnTo>
                    <a:pt x="399" y="335"/>
                  </a:lnTo>
                  <a:lnTo>
                    <a:pt x="399" y="357"/>
                  </a:lnTo>
                  <a:lnTo>
                    <a:pt x="399" y="501"/>
                  </a:lnTo>
                  <a:lnTo>
                    <a:pt x="103" y="501"/>
                  </a:lnTo>
                  <a:close/>
                  <a:moveTo>
                    <a:pt x="2346" y="1931"/>
                  </a:moveTo>
                  <a:lnTo>
                    <a:pt x="2346" y="1931"/>
                  </a:lnTo>
                  <a:lnTo>
                    <a:pt x="2345" y="1953"/>
                  </a:lnTo>
                  <a:lnTo>
                    <a:pt x="2342" y="1973"/>
                  </a:lnTo>
                  <a:lnTo>
                    <a:pt x="2336" y="1992"/>
                  </a:lnTo>
                  <a:lnTo>
                    <a:pt x="2329" y="2012"/>
                  </a:lnTo>
                  <a:lnTo>
                    <a:pt x="2320" y="2030"/>
                  </a:lnTo>
                  <a:lnTo>
                    <a:pt x="2311" y="2047"/>
                  </a:lnTo>
                  <a:lnTo>
                    <a:pt x="2299" y="2064"/>
                  </a:lnTo>
                  <a:lnTo>
                    <a:pt x="2284" y="2079"/>
                  </a:lnTo>
                  <a:lnTo>
                    <a:pt x="2269" y="2092"/>
                  </a:lnTo>
                  <a:lnTo>
                    <a:pt x="2254" y="2104"/>
                  </a:lnTo>
                  <a:lnTo>
                    <a:pt x="2237" y="2115"/>
                  </a:lnTo>
                  <a:lnTo>
                    <a:pt x="2217" y="2123"/>
                  </a:lnTo>
                  <a:lnTo>
                    <a:pt x="2199" y="2131"/>
                  </a:lnTo>
                  <a:lnTo>
                    <a:pt x="2179" y="2135"/>
                  </a:lnTo>
                  <a:lnTo>
                    <a:pt x="2158" y="2139"/>
                  </a:lnTo>
                  <a:lnTo>
                    <a:pt x="2136" y="2140"/>
                  </a:lnTo>
                  <a:lnTo>
                    <a:pt x="941" y="2140"/>
                  </a:lnTo>
                  <a:lnTo>
                    <a:pt x="941" y="2140"/>
                  </a:lnTo>
                  <a:lnTo>
                    <a:pt x="960" y="2119"/>
                  </a:lnTo>
                  <a:lnTo>
                    <a:pt x="975" y="2095"/>
                  </a:lnTo>
                  <a:lnTo>
                    <a:pt x="990" y="2070"/>
                  </a:lnTo>
                  <a:lnTo>
                    <a:pt x="1001" y="2045"/>
                  </a:lnTo>
                  <a:lnTo>
                    <a:pt x="1010" y="2018"/>
                  </a:lnTo>
                  <a:lnTo>
                    <a:pt x="1018" y="1990"/>
                  </a:lnTo>
                  <a:lnTo>
                    <a:pt x="1021" y="1961"/>
                  </a:lnTo>
                  <a:lnTo>
                    <a:pt x="1023" y="1931"/>
                  </a:lnTo>
                  <a:lnTo>
                    <a:pt x="1023" y="1660"/>
                  </a:lnTo>
                  <a:lnTo>
                    <a:pt x="2346" y="1660"/>
                  </a:lnTo>
                  <a:lnTo>
                    <a:pt x="2346" y="19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Rectangle 75"/>
            <p:cNvSpPr>
              <a:spLocks noChangeArrowheads="1"/>
            </p:cNvSpPr>
            <p:nvPr/>
          </p:nvSpPr>
          <p:spPr bwMode="auto">
            <a:xfrm>
              <a:off x="3325813" y="404813"/>
              <a:ext cx="138113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Rectangle 76"/>
            <p:cNvSpPr>
              <a:spLocks noChangeArrowheads="1"/>
            </p:cNvSpPr>
            <p:nvPr/>
          </p:nvSpPr>
          <p:spPr bwMode="auto">
            <a:xfrm>
              <a:off x="3279775" y="509588"/>
              <a:ext cx="184150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Rectangle 77"/>
            <p:cNvSpPr>
              <a:spLocks noChangeArrowheads="1"/>
            </p:cNvSpPr>
            <p:nvPr/>
          </p:nvSpPr>
          <p:spPr bwMode="auto">
            <a:xfrm>
              <a:off x="3317875" y="614363"/>
              <a:ext cx="146050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8" name="Rectangle 19"/>
          <p:cNvSpPr txBox="1">
            <a:spLocks noChangeArrowheads="1"/>
          </p:cNvSpPr>
          <p:nvPr/>
        </p:nvSpPr>
        <p:spPr bwMode="auto">
          <a:xfrm>
            <a:off x="233749" y="245790"/>
            <a:ext cx="743183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anchor="b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kern="0" spc="-30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02</a:t>
            </a:r>
            <a:r>
              <a:rPr kumimoji="0" lang="en-US" altLang="ko-KR" sz="3600" b="1" kern="0" spc="-3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kumimoji="0" lang="ko-KR" altLang="en-US" sz="3600" b="1" i="0" u="none" strike="noStrike" kern="0" cap="none" spc="-3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55576" y="203498"/>
            <a:ext cx="260994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haroni" panose="02010803020104030203" pitchFamily="2" charset="-79"/>
              </a:rPr>
              <a:t>Business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58632" y="435675"/>
            <a:ext cx="1560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itchFamily="34" charset="0"/>
              </a:rPr>
              <a:t>Smart Factory Part</a:t>
            </a:r>
            <a:endParaRPr lang="ko-KR" altLang="en-US" sz="1000" b="1" kern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138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788024" y="1412776"/>
            <a:ext cx="35283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sym typeface="Wingdings 2"/>
              </a:rPr>
              <a:t>- OLED </a:t>
            </a:r>
            <a:r>
              <a:rPr lang="ko-KR" altLang="en-US" sz="1050" dirty="0">
                <a:latin typeface="+mn-ea"/>
                <a:sym typeface="Wingdings 2"/>
              </a:rPr>
              <a:t>생산 설비 적용 </a:t>
            </a:r>
            <a:r>
              <a:rPr lang="en-US" altLang="ko-KR" sz="1050" dirty="0">
                <a:latin typeface="+mn-ea"/>
                <a:sym typeface="Wingdings 2"/>
              </a:rPr>
              <a:t> </a:t>
            </a:r>
            <a:r>
              <a:rPr lang="ko-KR" altLang="en-US" sz="1050" dirty="0">
                <a:latin typeface="+mn-ea"/>
                <a:sym typeface="Wingdings 2"/>
              </a:rPr>
              <a:t>공정 데이터 분석 시스템</a:t>
            </a:r>
            <a:endParaRPr lang="en-US" altLang="ko-KR" sz="1050" dirty="0">
              <a:latin typeface="+mn-ea"/>
              <a:sym typeface="Wingdings 2"/>
            </a:endParaRPr>
          </a:p>
          <a:p>
            <a:endParaRPr lang="en-US" altLang="ko-KR" sz="1050" dirty="0">
              <a:latin typeface="+mn-ea"/>
              <a:sym typeface="Wingdings 2"/>
            </a:endParaRPr>
          </a:p>
          <a:p>
            <a:r>
              <a:rPr lang="en-US" altLang="ko-KR" sz="1050" dirty="0">
                <a:latin typeface="+mn-ea"/>
                <a:sym typeface="Wingdings 2"/>
              </a:rPr>
              <a:t>- </a:t>
            </a:r>
            <a:r>
              <a:rPr lang="ko-KR" altLang="en-US" sz="1050" dirty="0">
                <a:latin typeface="+mn-ea"/>
                <a:sym typeface="Wingdings 2"/>
              </a:rPr>
              <a:t>진공</a:t>
            </a:r>
            <a:r>
              <a:rPr lang="en-US" altLang="ko-KR" sz="1050" dirty="0">
                <a:latin typeface="+mn-ea"/>
                <a:sym typeface="Wingdings 2"/>
              </a:rPr>
              <a:t>/</a:t>
            </a:r>
            <a:r>
              <a:rPr lang="ko-KR" altLang="en-US" sz="1050" dirty="0">
                <a:latin typeface="+mn-ea"/>
                <a:sym typeface="Wingdings 2"/>
              </a:rPr>
              <a:t>소스 데이터 로그 분석</a:t>
            </a:r>
            <a:endParaRPr lang="en-US" altLang="ko-KR" sz="1050" dirty="0">
              <a:latin typeface="+mn-ea"/>
              <a:sym typeface="Wingdings 2"/>
            </a:endParaRPr>
          </a:p>
          <a:p>
            <a:endParaRPr lang="en-US" altLang="ko-KR" sz="1050" dirty="0">
              <a:latin typeface="+mn-ea"/>
              <a:sym typeface="Wingdings 2"/>
            </a:endParaRPr>
          </a:p>
          <a:p>
            <a:r>
              <a:rPr lang="en-US" altLang="ko-KR" sz="1050" dirty="0">
                <a:latin typeface="+mn-ea"/>
                <a:sym typeface="Wingdings 2"/>
              </a:rPr>
              <a:t>- OLED </a:t>
            </a:r>
            <a:r>
              <a:rPr lang="ko-KR" altLang="en-US" sz="1050" dirty="0">
                <a:latin typeface="+mn-ea"/>
                <a:sym typeface="Wingdings 2"/>
              </a:rPr>
              <a:t>제조 </a:t>
            </a:r>
            <a:r>
              <a:rPr lang="en-US" altLang="ko-KR" sz="1050" dirty="0">
                <a:latin typeface="+mn-ea"/>
                <a:sym typeface="Wingdings 2"/>
              </a:rPr>
              <a:t>1</a:t>
            </a:r>
            <a:r>
              <a:rPr lang="ko-KR" altLang="en-US" sz="1050" dirty="0">
                <a:latin typeface="+mn-ea"/>
                <a:sym typeface="Wingdings 2"/>
              </a:rPr>
              <a:t>차 </a:t>
            </a:r>
            <a:r>
              <a:rPr lang="ko-KR" altLang="en-US" sz="1050" dirty="0" err="1">
                <a:latin typeface="+mn-ea"/>
                <a:sym typeface="Wingdings 2"/>
              </a:rPr>
              <a:t>공급사</a:t>
            </a:r>
            <a:r>
              <a:rPr lang="ko-KR" altLang="en-US" sz="1050" dirty="0">
                <a:latin typeface="+mn-ea"/>
                <a:sym typeface="Wingdings 2"/>
              </a:rPr>
              <a:t> </a:t>
            </a:r>
            <a:r>
              <a:rPr lang="en-US" altLang="ko-KR" sz="1050" dirty="0">
                <a:latin typeface="+mn-ea"/>
                <a:sym typeface="Wingdings 2"/>
              </a:rPr>
              <a:t>S</a:t>
            </a:r>
            <a:r>
              <a:rPr lang="ko-KR" altLang="en-US" sz="1050" dirty="0">
                <a:latin typeface="+mn-ea"/>
                <a:sym typeface="Wingdings 2"/>
              </a:rPr>
              <a:t>사 실증  </a:t>
            </a:r>
            <a:endParaRPr lang="en-US" altLang="ko-KR" sz="1050" dirty="0">
              <a:latin typeface="+mn-ea"/>
              <a:sym typeface="Wingdings 2"/>
            </a:endParaRPr>
          </a:p>
          <a:p>
            <a:endParaRPr lang="en-US" altLang="ko-KR" sz="1050" dirty="0">
              <a:latin typeface="+mn-ea"/>
              <a:sym typeface="Wingdings 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980728"/>
            <a:ext cx="483978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|</a:t>
            </a:r>
            <a:r>
              <a:rPr lang="en-US" altLang="ko-KR" b="1" dirty="0"/>
              <a:t> OLED </a:t>
            </a:r>
            <a:r>
              <a:rPr lang="ko-KR" altLang="en-US" b="1" dirty="0"/>
              <a:t>공정 데이터 </a:t>
            </a:r>
            <a:r>
              <a:rPr lang="en-US" altLang="ko-KR" b="1" dirty="0"/>
              <a:t>(</a:t>
            </a:r>
            <a:r>
              <a:rPr lang="ko-KR" altLang="en-US" b="1" dirty="0"/>
              <a:t>진공</a:t>
            </a:r>
            <a:r>
              <a:rPr lang="en-US" altLang="ko-KR" b="1" dirty="0"/>
              <a:t>/</a:t>
            </a:r>
            <a:r>
              <a:rPr lang="ko-KR" altLang="en-US" b="1" dirty="0"/>
              <a:t>소스</a:t>
            </a:r>
            <a:r>
              <a:rPr lang="en-US" altLang="ko-KR" b="1" dirty="0"/>
              <a:t>) </a:t>
            </a:r>
            <a:r>
              <a:rPr lang="ko-KR" altLang="en-US" b="1" dirty="0"/>
              <a:t>분석 시스템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508302"/>
            <a:ext cx="353776" cy="3537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54503" y="5445224"/>
            <a:ext cx="1829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latin typeface="+mn-ea"/>
              </a:rPr>
              <a:t>빅데이터</a:t>
            </a:r>
            <a:r>
              <a:rPr lang="ko-KR" altLang="en-US" sz="1200" b="1" dirty="0">
                <a:latin typeface="+mn-ea"/>
              </a:rPr>
              <a:t> 구축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0101" y="5445224"/>
            <a:ext cx="1649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이상 검출 알고리즘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560" y="5733255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 몽고</a:t>
            </a:r>
            <a:r>
              <a:rPr lang="en-US" altLang="ko-KR" sz="800" dirty="0">
                <a:latin typeface="+mn-ea"/>
              </a:rPr>
              <a:t>DB </a:t>
            </a:r>
            <a:r>
              <a:rPr lang="ko-KR" altLang="en-US" sz="800" dirty="0">
                <a:latin typeface="+mn-ea"/>
              </a:rPr>
              <a:t>기반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OLED </a:t>
            </a:r>
            <a:r>
              <a:rPr lang="ko-KR" altLang="en-US" sz="800" dirty="0">
                <a:latin typeface="+mn-ea"/>
              </a:rPr>
              <a:t>생산설비 적용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소스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진공 로그 데이터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5512270"/>
            <a:ext cx="359485" cy="35948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76056" y="5445224"/>
            <a:ext cx="1709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데이터 조회 및 분석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1149" y="3717032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B0F0"/>
                </a:solidFill>
              </a:rPr>
              <a:t>|</a:t>
            </a:r>
            <a:r>
              <a:rPr lang="en-US" altLang="ko-KR" sz="1600" b="1"/>
              <a:t> </a:t>
            </a:r>
            <a:r>
              <a:rPr lang="ko-KR" altLang="en-US" sz="1600" b="1"/>
              <a:t>주요실적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5656" y="3720879"/>
            <a:ext cx="5760640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+mn-ea"/>
                <a:sym typeface="Wingdings 2"/>
              </a:rPr>
              <a:t>2021</a:t>
            </a:r>
            <a:r>
              <a:rPr lang="ko-KR" altLang="en-US" sz="1050" dirty="0">
                <a:latin typeface="+mn-ea"/>
                <a:sym typeface="Wingdings 2"/>
              </a:rPr>
              <a:t>년 </a:t>
            </a:r>
            <a:r>
              <a:rPr lang="en-US" altLang="ko-KR" sz="1050" dirty="0">
                <a:latin typeface="+mn-ea"/>
                <a:sym typeface="Wingdings 2"/>
              </a:rPr>
              <a:t>02</a:t>
            </a:r>
            <a:r>
              <a:rPr lang="ko-KR" altLang="en-US" sz="1050" dirty="0">
                <a:latin typeface="+mn-ea"/>
                <a:sym typeface="Wingdings 2"/>
              </a:rPr>
              <a:t>월 </a:t>
            </a:r>
            <a:r>
              <a:rPr lang="en-US" altLang="ko-KR" sz="1050" dirty="0">
                <a:latin typeface="+mn-ea"/>
                <a:sym typeface="Wingdings 2"/>
              </a:rPr>
              <a:t>:</a:t>
            </a:r>
            <a:r>
              <a:rPr lang="ko-KR" altLang="en-US" sz="1050" dirty="0">
                <a:latin typeface="+mn-ea"/>
                <a:sym typeface="Wingdings 2"/>
              </a:rPr>
              <a:t> </a:t>
            </a:r>
            <a:r>
              <a:rPr lang="ko-KR" altLang="en-US" sz="1050" dirty="0" err="1">
                <a:latin typeface="+mn-ea"/>
                <a:sym typeface="Wingdings 2"/>
              </a:rPr>
              <a:t>얼라인</a:t>
            </a:r>
            <a:r>
              <a:rPr lang="ko-KR" altLang="en-US" sz="1050" dirty="0">
                <a:latin typeface="+mn-ea"/>
                <a:sym typeface="Wingdings 2"/>
              </a:rPr>
              <a:t> 공정 데이터 분석 시스템 개발  </a:t>
            </a:r>
            <a:endParaRPr lang="en-US" altLang="ko-KR" sz="1050" dirty="0">
              <a:latin typeface="+mn-ea"/>
              <a:sym typeface="Wingdings 2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+mn-ea"/>
                <a:sym typeface="Wingdings 2"/>
              </a:rPr>
              <a:t>2021</a:t>
            </a:r>
            <a:r>
              <a:rPr lang="ko-KR" altLang="en-US" sz="1050" dirty="0">
                <a:latin typeface="+mn-ea"/>
                <a:sym typeface="Wingdings 2"/>
              </a:rPr>
              <a:t>년 </a:t>
            </a:r>
            <a:r>
              <a:rPr lang="en-US" altLang="ko-KR" sz="1050" dirty="0">
                <a:latin typeface="+mn-ea"/>
                <a:sym typeface="Wingdings 2"/>
              </a:rPr>
              <a:t>12</a:t>
            </a:r>
            <a:r>
              <a:rPr lang="ko-KR" altLang="en-US" sz="1050" dirty="0">
                <a:latin typeface="+mn-ea"/>
                <a:sym typeface="Wingdings 2"/>
              </a:rPr>
              <a:t>월 </a:t>
            </a:r>
            <a:r>
              <a:rPr lang="en-US" altLang="ko-KR" sz="1050" dirty="0">
                <a:latin typeface="+mn-ea"/>
                <a:sym typeface="Wingdings 2"/>
              </a:rPr>
              <a:t>: </a:t>
            </a:r>
            <a:r>
              <a:rPr lang="ko-KR" altLang="en-US" sz="1050" dirty="0">
                <a:latin typeface="+mn-ea"/>
                <a:sym typeface="Wingdings 2"/>
              </a:rPr>
              <a:t>진공</a:t>
            </a:r>
            <a:r>
              <a:rPr lang="en-US" altLang="ko-KR" sz="1050" dirty="0">
                <a:latin typeface="+mn-ea"/>
                <a:sym typeface="Wingdings 2"/>
              </a:rPr>
              <a:t>/</a:t>
            </a:r>
            <a:r>
              <a:rPr lang="ko-KR" altLang="en-US" sz="1050" dirty="0">
                <a:latin typeface="+mn-ea"/>
                <a:sym typeface="Wingdings 2"/>
              </a:rPr>
              <a:t>소스 데이터 분석 시스템 개발</a:t>
            </a:r>
            <a:endParaRPr lang="en-US" altLang="ko-KR" sz="1050" dirty="0">
              <a:latin typeface="+mn-ea"/>
              <a:sym typeface="Wingdings 2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+mn-ea"/>
                <a:sym typeface="Wingdings 2"/>
              </a:rPr>
              <a:t>2022</a:t>
            </a:r>
            <a:r>
              <a:rPr lang="ko-KR" altLang="en-US" sz="1050" dirty="0">
                <a:latin typeface="+mn-ea"/>
                <a:sym typeface="Wingdings 2"/>
              </a:rPr>
              <a:t>년 </a:t>
            </a:r>
            <a:r>
              <a:rPr lang="en-US" altLang="ko-KR" sz="1050" dirty="0">
                <a:latin typeface="+mn-ea"/>
                <a:sym typeface="Wingdings 2"/>
              </a:rPr>
              <a:t>12</a:t>
            </a:r>
            <a:r>
              <a:rPr lang="ko-KR" altLang="en-US" sz="1050" dirty="0">
                <a:latin typeface="+mn-ea"/>
                <a:sym typeface="Wingdings 2"/>
              </a:rPr>
              <a:t>월 </a:t>
            </a:r>
            <a:r>
              <a:rPr lang="en-US" altLang="ko-KR" sz="1050" dirty="0">
                <a:latin typeface="+mn-ea"/>
                <a:sym typeface="Wingdings 2"/>
              </a:rPr>
              <a:t>: I</a:t>
            </a:r>
            <a:r>
              <a:rPr lang="ko-KR" altLang="en-US" sz="1050" dirty="0" err="1">
                <a:latin typeface="+mn-ea"/>
                <a:sym typeface="Wingdings 2"/>
              </a:rPr>
              <a:t>社얼라인</a:t>
            </a:r>
            <a:r>
              <a:rPr lang="ko-KR" altLang="en-US" sz="1050" dirty="0">
                <a:latin typeface="+mn-ea"/>
                <a:sym typeface="Wingdings 2"/>
              </a:rPr>
              <a:t> 공정 </a:t>
            </a:r>
            <a:r>
              <a:rPr lang="en-US" altLang="ko-KR" sz="1050" dirty="0">
                <a:latin typeface="+mn-ea"/>
                <a:sym typeface="Wingdings 2"/>
              </a:rPr>
              <a:t>MCC </a:t>
            </a:r>
            <a:r>
              <a:rPr lang="ko-KR" altLang="en-US" sz="1050" dirty="0">
                <a:latin typeface="+mn-ea"/>
                <a:sym typeface="Wingdings 2"/>
              </a:rPr>
              <a:t>차트 시스템 개발 </a:t>
            </a:r>
            <a:endParaRPr lang="en-US" altLang="ko-KR" sz="1050" dirty="0">
              <a:latin typeface="+mn-ea"/>
              <a:sym typeface="Wingdings 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5013176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B0F0"/>
                </a:solidFill>
              </a:rPr>
              <a:t>|</a:t>
            </a:r>
            <a:r>
              <a:rPr lang="en-US" altLang="ko-KR" sz="1600" b="1"/>
              <a:t> </a:t>
            </a:r>
            <a:r>
              <a:rPr lang="ko-KR" altLang="en-US" sz="1600" b="1"/>
              <a:t>제품특징</a:t>
            </a:r>
          </a:p>
        </p:txBody>
      </p:sp>
      <p:pic>
        <p:nvPicPr>
          <p:cNvPr id="36" name="Picture 4" descr="C:\Users\Administrator\Desktop\작업\이미지 및 아이콘\dddddd3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98" y="5370780"/>
            <a:ext cx="504056" cy="54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255493" y="5445224"/>
            <a:ext cx="143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MCC </a:t>
            </a:r>
            <a:r>
              <a:rPr lang="ko-KR" altLang="en-US" sz="1200" b="1" dirty="0">
                <a:latin typeface="+mn-ea"/>
              </a:rPr>
              <a:t>차트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79099" y="5733255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 </a:t>
            </a:r>
            <a:r>
              <a:rPr lang="en-US" altLang="ko-KR" sz="800" dirty="0">
                <a:latin typeface="+mn-ea"/>
              </a:rPr>
              <a:t>Rule </a:t>
            </a:r>
            <a:r>
              <a:rPr lang="ko-KR" altLang="en-US" sz="800" dirty="0">
                <a:latin typeface="+mn-ea"/>
              </a:rPr>
              <a:t>기반 이상검출 알고리즘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이상 데이터 추출 </a:t>
            </a:r>
            <a:r>
              <a:rPr lang="en-US" altLang="ko-KR" sz="800" dirty="0">
                <a:latin typeface="+mn-ea"/>
              </a:rPr>
              <a:t> </a:t>
            </a:r>
            <a:endParaRPr lang="ko-KR" altLang="en-US" sz="8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53536" y="5733255"/>
            <a:ext cx="135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진공 데이터 조회 및 분석</a:t>
            </a:r>
            <a:endParaRPr lang="en-US" altLang="ko-KR" sz="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소스 데이터 조회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및 분석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36296" y="5733255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+mn-ea"/>
              </a:rPr>
              <a:t>이상 검출 데이터 상세 분석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096A5E2-EF0D-43C2-864F-DD5397CC2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36" y="1452284"/>
            <a:ext cx="3402124" cy="20487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126203"/>
            <a:ext cx="3744416" cy="1425938"/>
          </a:xfrm>
          <a:prstGeom prst="rect">
            <a:avLst/>
          </a:prstGeom>
        </p:spPr>
      </p:pic>
      <p:grpSp>
        <p:nvGrpSpPr>
          <p:cNvPr id="24" name="Group 12"/>
          <p:cNvGrpSpPr/>
          <p:nvPr/>
        </p:nvGrpSpPr>
        <p:grpSpPr>
          <a:xfrm>
            <a:off x="2411760" y="5481976"/>
            <a:ext cx="366333" cy="380102"/>
            <a:chOff x="2776538" y="117475"/>
            <a:chExt cx="973138" cy="91598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5" name="Freeform 71"/>
            <p:cNvSpPr>
              <a:spLocks/>
            </p:cNvSpPr>
            <p:nvPr/>
          </p:nvSpPr>
          <p:spPr bwMode="auto">
            <a:xfrm>
              <a:off x="3071813" y="117475"/>
              <a:ext cx="153988" cy="103188"/>
            </a:xfrm>
            <a:custGeom>
              <a:avLst/>
              <a:gdLst>
                <a:gd name="T0" fmla="*/ 387 w 387"/>
                <a:gd name="T1" fmla="*/ 263 h 263"/>
                <a:gd name="T2" fmla="*/ 387 w 387"/>
                <a:gd name="T3" fmla="*/ 0 h 263"/>
                <a:gd name="T4" fmla="*/ 0 w 387"/>
                <a:gd name="T5" fmla="*/ 0 h 263"/>
                <a:gd name="T6" fmla="*/ 0 w 387"/>
                <a:gd name="T7" fmla="*/ 263 h 263"/>
                <a:gd name="T8" fmla="*/ 0 w 387"/>
                <a:gd name="T9" fmla="*/ 263 h 263"/>
                <a:gd name="T10" fmla="*/ 21 w 387"/>
                <a:gd name="T11" fmla="*/ 253 h 263"/>
                <a:gd name="T12" fmla="*/ 43 w 387"/>
                <a:gd name="T13" fmla="*/ 242 h 263"/>
                <a:gd name="T14" fmla="*/ 68 w 387"/>
                <a:gd name="T15" fmla="*/ 232 h 263"/>
                <a:gd name="T16" fmla="*/ 92 w 387"/>
                <a:gd name="T17" fmla="*/ 225 h 263"/>
                <a:gd name="T18" fmla="*/ 116 w 387"/>
                <a:gd name="T19" fmla="*/ 219 h 263"/>
                <a:gd name="T20" fmla="*/ 141 w 387"/>
                <a:gd name="T21" fmla="*/ 214 h 263"/>
                <a:gd name="T22" fmla="*/ 167 w 387"/>
                <a:gd name="T23" fmla="*/ 211 h 263"/>
                <a:gd name="T24" fmla="*/ 194 w 387"/>
                <a:gd name="T25" fmla="*/ 210 h 263"/>
                <a:gd name="T26" fmla="*/ 194 w 387"/>
                <a:gd name="T27" fmla="*/ 210 h 263"/>
                <a:gd name="T28" fmla="*/ 220 w 387"/>
                <a:gd name="T29" fmla="*/ 211 h 263"/>
                <a:gd name="T30" fmla="*/ 246 w 387"/>
                <a:gd name="T31" fmla="*/ 214 h 263"/>
                <a:gd name="T32" fmla="*/ 271 w 387"/>
                <a:gd name="T33" fmla="*/ 219 h 263"/>
                <a:gd name="T34" fmla="*/ 295 w 387"/>
                <a:gd name="T35" fmla="*/ 225 h 263"/>
                <a:gd name="T36" fmla="*/ 320 w 387"/>
                <a:gd name="T37" fmla="*/ 232 h 263"/>
                <a:gd name="T38" fmla="*/ 343 w 387"/>
                <a:gd name="T39" fmla="*/ 242 h 263"/>
                <a:gd name="T40" fmla="*/ 366 w 387"/>
                <a:gd name="T41" fmla="*/ 253 h 263"/>
                <a:gd name="T42" fmla="*/ 387 w 387"/>
                <a:gd name="T43" fmla="*/ 263 h 263"/>
                <a:gd name="T44" fmla="*/ 387 w 387"/>
                <a:gd name="T45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7" h="263">
                  <a:moveTo>
                    <a:pt x="387" y="263"/>
                  </a:moveTo>
                  <a:lnTo>
                    <a:pt x="387" y="0"/>
                  </a:lnTo>
                  <a:lnTo>
                    <a:pt x="0" y="0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1" y="253"/>
                  </a:lnTo>
                  <a:lnTo>
                    <a:pt x="43" y="242"/>
                  </a:lnTo>
                  <a:lnTo>
                    <a:pt x="68" y="232"/>
                  </a:lnTo>
                  <a:lnTo>
                    <a:pt x="92" y="225"/>
                  </a:lnTo>
                  <a:lnTo>
                    <a:pt x="116" y="219"/>
                  </a:lnTo>
                  <a:lnTo>
                    <a:pt x="141" y="214"/>
                  </a:lnTo>
                  <a:lnTo>
                    <a:pt x="167" y="211"/>
                  </a:lnTo>
                  <a:lnTo>
                    <a:pt x="194" y="210"/>
                  </a:lnTo>
                  <a:lnTo>
                    <a:pt x="194" y="210"/>
                  </a:lnTo>
                  <a:lnTo>
                    <a:pt x="220" y="211"/>
                  </a:lnTo>
                  <a:lnTo>
                    <a:pt x="246" y="214"/>
                  </a:lnTo>
                  <a:lnTo>
                    <a:pt x="271" y="219"/>
                  </a:lnTo>
                  <a:lnTo>
                    <a:pt x="295" y="225"/>
                  </a:lnTo>
                  <a:lnTo>
                    <a:pt x="320" y="232"/>
                  </a:lnTo>
                  <a:lnTo>
                    <a:pt x="343" y="242"/>
                  </a:lnTo>
                  <a:lnTo>
                    <a:pt x="366" y="253"/>
                  </a:lnTo>
                  <a:lnTo>
                    <a:pt x="387" y="263"/>
                  </a:lnTo>
                  <a:lnTo>
                    <a:pt x="387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Freeform 72"/>
            <p:cNvSpPr>
              <a:spLocks/>
            </p:cNvSpPr>
            <p:nvPr/>
          </p:nvSpPr>
          <p:spPr bwMode="auto">
            <a:xfrm>
              <a:off x="3071813" y="482600"/>
              <a:ext cx="153988" cy="198438"/>
            </a:xfrm>
            <a:custGeom>
              <a:avLst/>
              <a:gdLst>
                <a:gd name="T0" fmla="*/ 0 w 387"/>
                <a:gd name="T1" fmla="*/ 0 h 500"/>
                <a:gd name="T2" fmla="*/ 0 w 387"/>
                <a:gd name="T3" fmla="*/ 216 h 500"/>
                <a:gd name="T4" fmla="*/ 0 w 387"/>
                <a:gd name="T5" fmla="*/ 500 h 500"/>
                <a:gd name="T6" fmla="*/ 194 w 387"/>
                <a:gd name="T7" fmla="*/ 358 h 500"/>
                <a:gd name="T8" fmla="*/ 387 w 387"/>
                <a:gd name="T9" fmla="*/ 500 h 500"/>
                <a:gd name="T10" fmla="*/ 387 w 387"/>
                <a:gd name="T11" fmla="*/ 216 h 500"/>
                <a:gd name="T12" fmla="*/ 387 w 387"/>
                <a:gd name="T13" fmla="*/ 0 h 500"/>
                <a:gd name="T14" fmla="*/ 387 w 387"/>
                <a:gd name="T15" fmla="*/ 0 h 500"/>
                <a:gd name="T16" fmla="*/ 366 w 387"/>
                <a:gd name="T17" fmla="*/ 13 h 500"/>
                <a:gd name="T18" fmla="*/ 343 w 387"/>
                <a:gd name="T19" fmla="*/ 23 h 500"/>
                <a:gd name="T20" fmla="*/ 320 w 387"/>
                <a:gd name="T21" fmla="*/ 32 h 500"/>
                <a:gd name="T22" fmla="*/ 295 w 387"/>
                <a:gd name="T23" fmla="*/ 39 h 500"/>
                <a:gd name="T24" fmla="*/ 271 w 387"/>
                <a:gd name="T25" fmla="*/ 45 h 500"/>
                <a:gd name="T26" fmla="*/ 246 w 387"/>
                <a:gd name="T27" fmla="*/ 50 h 500"/>
                <a:gd name="T28" fmla="*/ 220 w 387"/>
                <a:gd name="T29" fmla="*/ 53 h 500"/>
                <a:gd name="T30" fmla="*/ 194 w 387"/>
                <a:gd name="T31" fmla="*/ 54 h 500"/>
                <a:gd name="T32" fmla="*/ 194 w 387"/>
                <a:gd name="T33" fmla="*/ 54 h 500"/>
                <a:gd name="T34" fmla="*/ 167 w 387"/>
                <a:gd name="T35" fmla="*/ 53 h 500"/>
                <a:gd name="T36" fmla="*/ 141 w 387"/>
                <a:gd name="T37" fmla="*/ 50 h 500"/>
                <a:gd name="T38" fmla="*/ 116 w 387"/>
                <a:gd name="T39" fmla="*/ 45 h 500"/>
                <a:gd name="T40" fmla="*/ 92 w 387"/>
                <a:gd name="T41" fmla="*/ 39 h 500"/>
                <a:gd name="T42" fmla="*/ 68 w 387"/>
                <a:gd name="T43" fmla="*/ 32 h 500"/>
                <a:gd name="T44" fmla="*/ 43 w 387"/>
                <a:gd name="T45" fmla="*/ 23 h 500"/>
                <a:gd name="T46" fmla="*/ 21 w 387"/>
                <a:gd name="T47" fmla="*/ 13 h 500"/>
                <a:gd name="T48" fmla="*/ 0 w 387"/>
                <a:gd name="T49" fmla="*/ 0 h 500"/>
                <a:gd name="T50" fmla="*/ 0 w 387"/>
                <a:gd name="T5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7" h="500">
                  <a:moveTo>
                    <a:pt x="0" y="0"/>
                  </a:moveTo>
                  <a:lnTo>
                    <a:pt x="0" y="216"/>
                  </a:lnTo>
                  <a:lnTo>
                    <a:pt x="0" y="500"/>
                  </a:lnTo>
                  <a:lnTo>
                    <a:pt x="194" y="358"/>
                  </a:lnTo>
                  <a:lnTo>
                    <a:pt x="387" y="500"/>
                  </a:lnTo>
                  <a:lnTo>
                    <a:pt x="387" y="216"/>
                  </a:lnTo>
                  <a:lnTo>
                    <a:pt x="387" y="0"/>
                  </a:lnTo>
                  <a:lnTo>
                    <a:pt x="387" y="0"/>
                  </a:lnTo>
                  <a:lnTo>
                    <a:pt x="366" y="13"/>
                  </a:lnTo>
                  <a:lnTo>
                    <a:pt x="343" y="23"/>
                  </a:lnTo>
                  <a:lnTo>
                    <a:pt x="320" y="32"/>
                  </a:lnTo>
                  <a:lnTo>
                    <a:pt x="295" y="39"/>
                  </a:lnTo>
                  <a:lnTo>
                    <a:pt x="271" y="45"/>
                  </a:lnTo>
                  <a:lnTo>
                    <a:pt x="246" y="50"/>
                  </a:lnTo>
                  <a:lnTo>
                    <a:pt x="220" y="53"/>
                  </a:lnTo>
                  <a:lnTo>
                    <a:pt x="194" y="54"/>
                  </a:lnTo>
                  <a:lnTo>
                    <a:pt x="194" y="54"/>
                  </a:lnTo>
                  <a:lnTo>
                    <a:pt x="167" y="53"/>
                  </a:lnTo>
                  <a:lnTo>
                    <a:pt x="141" y="50"/>
                  </a:lnTo>
                  <a:lnTo>
                    <a:pt x="116" y="45"/>
                  </a:lnTo>
                  <a:lnTo>
                    <a:pt x="92" y="39"/>
                  </a:lnTo>
                  <a:lnTo>
                    <a:pt x="68" y="32"/>
                  </a:lnTo>
                  <a:lnTo>
                    <a:pt x="43" y="23"/>
                  </a:lnTo>
                  <a:lnTo>
                    <a:pt x="21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Freeform 73"/>
            <p:cNvSpPr>
              <a:spLocks noEditPoints="1"/>
            </p:cNvSpPr>
            <p:nvPr/>
          </p:nvSpPr>
          <p:spPr bwMode="auto">
            <a:xfrm>
              <a:off x="3035300" y="238125"/>
              <a:ext cx="227013" cy="228600"/>
            </a:xfrm>
            <a:custGeom>
              <a:avLst/>
              <a:gdLst>
                <a:gd name="T0" fmla="*/ 303 w 576"/>
                <a:gd name="T1" fmla="*/ 575 h 575"/>
                <a:gd name="T2" fmla="*/ 347 w 576"/>
                <a:gd name="T3" fmla="*/ 569 h 575"/>
                <a:gd name="T4" fmla="*/ 425 w 576"/>
                <a:gd name="T5" fmla="*/ 540 h 575"/>
                <a:gd name="T6" fmla="*/ 492 w 576"/>
                <a:gd name="T7" fmla="*/ 492 h 575"/>
                <a:gd name="T8" fmla="*/ 542 w 576"/>
                <a:gd name="T9" fmla="*/ 425 h 575"/>
                <a:gd name="T10" fmla="*/ 570 w 576"/>
                <a:gd name="T11" fmla="*/ 346 h 575"/>
                <a:gd name="T12" fmla="*/ 576 w 576"/>
                <a:gd name="T13" fmla="*/ 303 h 575"/>
                <a:gd name="T14" fmla="*/ 576 w 576"/>
                <a:gd name="T15" fmla="*/ 272 h 575"/>
                <a:gd name="T16" fmla="*/ 570 w 576"/>
                <a:gd name="T17" fmla="*/ 230 h 575"/>
                <a:gd name="T18" fmla="*/ 542 w 576"/>
                <a:gd name="T19" fmla="*/ 151 h 575"/>
                <a:gd name="T20" fmla="*/ 492 w 576"/>
                <a:gd name="T21" fmla="*/ 84 h 575"/>
                <a:gd name="T22" fmla="*/ 425 w 576"/>
                <a:gd name="T23" fmla="*/ 35 h 575"/>
                <a:gd name="T24" fmla="*/ 347 w 576"/>
                <a:gd name="T25" fmla="*/ 6 h 575"/>
                <a:gd name="T26" fmla="*/ 303 w 576"/>
                <a:gd name="T27" fmla="*/ 1 h 575"/>
                <a:gd name="T28" fmla="*/ 274 w 576"/>
                <a:gd name="T29" fmla="*/ 1 h 575"/>
                <a:gd name="T30" fmla="*/ 230 w 576"/>
                <a:gd name="T31" fmla="*/ 6 h 575"/>
                <a:gd name="T32" fmla="*/ 152 w 576"/>
                <a:gd name="T33" fmla="*/ 35 h 575"/>
                <a:gd name="T34" fmla="*/ 85 w 576"/>
                <a:gd name="T35" fmla="*/ 84 h 575"/>
                <a:gd name="T36" fmla="*/ 35 w 576"/>
                <a:gd name="T37" fmla="*/ 151 h 575"/>
                <a:gd name="T38" fmla="*/ 6 w 576"/>
                <a:gd name="T39" fmla="*/ 230 h 575"/>
                <a:gd name="T40" fmla="*/ 1 w 576"/>
                <a:gd name="T41" fmla="*/ 272 h 575"/>
                <a:gd name="T42" fmla="*/ 1 w 576"/>
                <a:gd name="T43" fmla="*/ 303 h 575"/>
                <a:gd name="T44" fmla="*/ 6 w 576"/>
                <a:gd name="T45" fmla="*/ 346 h 575"/>
                <a:gd name="T46" fmla="*/ 35 w 576"/>
                <a:gd name="T47" fmla="*/ 425 h 575"/>
                <a:gd name="T48" fmla="*/ 85 w 576"/>
                <a:gd name="T49" fmla="*/ 492 h 575"/>
                <a:gd name="T50" fmla="*/ 152 w 576"/>
                <a:gd name="T51" fmla="*/ 540 h 575"/>
                <a:gd name="T52" fmla="*/ 230 w 576"/>
                <a:gd name="T53" fmla="*/ 569 h 575"/>
                <a:gd name="T54" fmla="*/ 274 w 576"/>
                <a:gd name="T55" fmla="*/ 575 h 575"/>
                <a:gd name="T56" fmla="*/ 289 w 576"/>
                <a:gd name="T57" fmla="*/ 137 h 575"/>
                <a:gd name="T58" fmla="*/ 319 w 576"/>
                <a:gd name="T59" fmla="*/ 139 h 575"/>
                <a:gd name="T60" fmla="*/ 360 w 576"/>
                <a:gd name="T61" fmla="*/ 155 h 575"/>
                <a:gd name="T62" fmla="*/ 395 w 576"/>
                <a:gd name="T63" fmla="*/ 180 h 575"/>
                <a:gd name="T64" fmla="*/ 422 w 576"/>
                <a:gd name="T65" fmla="*/ 215 h 575"/>
                <a:gd name="T66" fmla="*/ 436 w 576"/>
                <a:gd name="T67" fmla="*/ 258 h 575"/>
                <a:gd name="T68" fmla="*/ 440 w 576"/>
                <a:gd name="T69" fmla="*/ 288 h 575"/>
                <a:gd name="T70" fmla="*/ 433 w 576"/>
                <a:gd name="T71" fmla="*/ 333 h 575"/>
                <a:gd name="T72" fmla="*/ 413 w 576"/>
                <a:gd name="T73" fmla="*/ 372 h 575"/>
                <a:gd name="T74" fmla="*/ 384 w 576"/>
                <a:gd name="T75" fmla="*/ 404 h 575"/>
                <a:gd name="T76" fmla="*/ 348 w 576"/>
                <a:gd name="T77" fmla="*/ 427 h 575"/>
                <a:gd name="T78" fmla="*/ 304 w 576"/>
                <a:gd name="T79" fmla="*/ 438 h 575"/>
                <a:gd name="T80" fmla="*/ 273 w 576"/>
                <a:gd name="T81" fmla="*/ 438 h 575"/>
                <a:gd name="T82" fmla="*/ 229 w 576"/>
                <a:gd name="T83" fmla="*/ 427 h 575"/>
                <a:gd name="T84" fmla="*/ 193 w 576"/>
                <a:gd name="T85" fmla="*/ 404 h 575"/>
                <a:gd name="T86" fmla="*/ 163 w 576"/>
                <a:gd name="T87" fmla="*/ 372 h 575"/>
                <a:gd name="T88" fmla="*/ 144 w 576"/>
                <a:gd name="T89" fmla="*/ 333 h 575"/>
                <a:gd name="T90" fmla="*/ 137 w 576"/>
                <a:gd name="T91" fmla="*/ 288 h 575"/>
                <a:gd name="T92" fmla="*/ 141 w 576"/>
                <a:gd name="T93" fmla="*/ 258 h 575"/>
                <a:gd name="T94" fmla="*/ 155 w 576"/>
                <a:gd name="T95" fmla="*/ 215 h 575"/>
                <a:gd name="T96" fmla="*/ 182 w 576"/>
                <a:gd name="T97" fmla="*/ 180 h 575"/>
                <a:gd name="T98" fmla="*/ 216 w 576"/>
                <a:gd name="T99" fmla="*/ 155 h 575"/>
                <a:gd name="T100" fmla="*/ 258 w 576"/>
                <a:gd name="T101" fmla="*/ 139 h 575"/>
                <a:gd name="T102" fmla="*/ 289 w 576"/>
                <a:gd name="T103" fmla="*/ 137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" h="575">
                  <a:moveTo>
                    <a:pt x="289" y="575"/>
                  </a:moveTo>
                  <a:lnTo>
                    <a:pt x="289" y="575"/>
                  </a:lnTo>
                  <a:lnTo>
                    <a:pt x="303" y="575"/>
                  </a:lnTo>
                  <a:lnTo>
                    <a:pt x="318" y="574"/>
                  </a:lnTo>
                  <a:lnTo>
                    <a:pt x="332" y="572"/>
                  </a:lnTo>
                  <a:lnTo>
                    <a:pt x="347" y="569"/>
                  </a:lnTo>
                  <a:lnTo>
                    <a:pt x="375" y="562"/>
                  </a:lnTo>
                  <a:lnTo>
                    <a:pt x="400" y="552"/>
                  </a:lnTo>
                  <a:lnTo>
                    <a:pt x="425" y="540"/>
                  </a:lnTo>
                  <a:lnTo>
                    <a:pt x="450" y="527"/>
                  </a:lnTo>
                  <a:lnTo>
                    <a:pt x="472" y="510"/>
                  </a:lnTo>
                  <a:lnTo>
                    <a:pt x="492" y="492"/>
                  </a:lnTo>
                  <a:lnTo>
                    <a:pt x="510" y="471"/>
                  </a:lnTo>
                  <a:lnTo>
                    <a:pt x="527" y="448"/>
                  </a:lnTo>
                  <a:lnTo>
                    <a:pt x="542" y="425"/>
                  </a:lnTo>
                  <a:lnTo>
                    <a:pt x="554" y="400"/>
                  </a:lnTo>
                  <a:lnTo>
                    <a:pt x="564" y="373"/>
                  </a:lnTo>
                  <a:lnTo>
                    <a:pt x="570" y="346"/>
                  </a:lnTo>
                  <a:lnTo>
                    <a:pt x="573" y="332"/>
                  </a:lnTo>
                  <a:lnTo>
                    <a:pt x="575" y="317"/>
                  </a:lnTo>
                  <a:lnTo>
                    <a:pt x="576" y="303"/>
                  </a:lnTo>
                  <a:lnTo>
                    <a:pt x="576" y="288"/>
                  </a:lnTo>
                  <a:lnTo>
                    <a:pt x="576" y="288"/>
                  </a:lnTo>
                  <a:lnTo>
                    <a:pt x="576" y="272"/>
                  </a:lnTo>
                  <a:lnTo>
                    <a:pt x="575" y="258"/>
                  </a:lnTo>
                  <a:lnTo>
                    <a:pt x="573" y="244"/>
                  </a:lnTo>
                  <a:lnTo>
                    <a:pt x="570" y="230"/>
                  </a:lnTo>
                  <a:lnTo>
                    <a:pt x="564" y="202"/>
                  </a:lnTo>
                  <a:lnTo>
                    <a:pt x="554" y="175"/>
                  </a:lnTo>
                  <a:lnTo>
                    <a:pt x="542" y="151"/>
                  </a:lnTo>
                  <a:lnTo>
                    <a:pt x="527" y="127"/>
                  </a:lnTo>
                  <a:lnTo>
                    <a:pt x="510" y="105"/>
                  </a:lnTo>
                  <a:lnTo>
                    <a:pt x="492" y="84"/>
                  </a:lnTo>
                  <a:lnTo>
                    <a:pt x="472" y="65"/>
                  </a:lnTo>
                  <a:lnTo>
                    <a:pt x="450" y="49"/>
                  </a:lnTo>
                  <a:lnTo>
                    <a:pt x="425" y="35"/>
                  </a:lnTo>
                  <a:lnTo>
                    <a:pt x="400" y="23"/>
                  </a:lnTo>
                  <a:lnTo>
                    <a:pt x="375" y="13"/>
                  </a:lnTo>
                  <a:lnTo>
                    <a:pt x="347" y="6"/>
                  </a:lnTo>
                  <a:lnTo>
                    <a:pt x="332" y="3"/>
                  </a:lnTo>
                  <a:lnTo>
                    <a:pt x="318" y="1"/>
                  </a:lnTo>
                  <a:lnTo>
                    <a:pt x="303" y="1"/>
                  </a:lnTo>
                  <a:lnTo>
                    <a:pt x="289" y="0"/>
                  </a:lnTo>
                  <a:lnTo>
                    <a:pt x="289" y="0"/>
                  </a:lnTo>
                  <a:lnTo>
                    <a:pt x="274" y="1"/>
                  </a:lnTo>
                  <a:lnTo>
                    <a:pt x="259" y="1"/>
                  </a:lnTo>
                  <a:lnTo>
                    <a:pt x="245" y="3"/>
                  </a:lnTo>
                  <a:lnTo>
                    <a:pt x="230" y="6"/>
                  </a:lnTo>
                  <a:lnTo>
                    <a:pt x="203" y="13"/>
                  </a:lnTo>
                  <a:lnTo>
                    <a:pt x="177" y="23"/>
                  </a:lnTo>
                  <a:lnTo>
                    <a:pt x="152" y="35"/>
                  </a:lnTo>
                  <a:lnTo>
                    <a:pt x="127" y="49"/>
                  </a:lnTo>
                  <a:lnTo>
                    <a:pt x="106" y="65"/>
                  </a:lnTo>
                  <a:lnTo>
                    <a:pt x="85" y="84"/>
                  </a:lnTo>
                  <a:lnTo>
                    <a:pt x="67" y="105"/>
                  </a:lnTo>
                  <a:lnTo>
                    <a:pt x="50" y="127"/>
                  </a:lnTo>
                  <a:lnTo>
                    <a:pt x="35" y="151"/>
                  </a:lnTo>
                  <a:lnTo>
                    <a:pt x="23" y="175"/>
                  </a:lnTo>
                  <a:lnTo>
                    <a:pt x="14" y="202"/>
                  </a:lnTo>
                  <a:lnTo>
                    <a:pt x="6" y="230"/>
                  </a:lnTo>
                  <a:lnTo>
                    <a:pt x="4" y="244"/>
                  </a:lnTo>
                  <a:lnTo>
                    <a:pt x="3" y="258"/>
                  </a:lnTo>
                  <a:lnTo>
                    <a:pt x="1" y="27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1" y="303"/>
                  </a:lnTo>
                  <a:lnTo>
                    <a:pt x="3" y="317"/>
                  </a:lnTo>
                  <a:lnTo>
                    <a:pt x="4" y="332"/>
                  </a:lnTo>
                  <a:lnTo>
                    <a:pt x="6" y="346"/>
                  </a:lnTo>
                  <a:lnTo>
                    <a:pt x="14" y="373"/>
                  </a:lnTo>
                  <a:lnTo>
                    <a:pt x="23" y="400"/>
                  </a:lnTo>
                  <a:lnTo>
                    <a:pt x="35" y="425"/>
                  </a:lnTo>
                  <a:lnTo>
                    <a:pt x="50" y="448"/>
                  </a:lnTo>
                  <a:lnTo>
                    <a:pt x="67" y="471"/>
                  </a:lnTo>
                  <a:lnTo>
                    <a:pt x="85" y="492"/>
                  </a:lnTo>
                  <a:lnTo>
                    <a:pt x="106" y="510"/>
                  </a:lnTo>
                  <a:lnTo>
                    <a:pt x="127" y="527"/>
                  </a:lnTo>
                  <a:lnTo>
                    <a:pt x="152" y="540"/>
                  </a:lnTo>
                  <a:lnTo>
                    <a:pt x="177" y="552"/>
                  </a:lnTo>
                  <a:lnTo>
                    <a:pt x="203" y="562"/>
                  </a:lnTo>
                  <a:lnTo>
                    <a:pt x="230" y="569"/>
                  </a:lnTo>
                  <a:lnTo>
                    <a:pt x="245" y="572"/>
                  </a:lnTo>
                  <a:lnTo>
                    <a:pt x="259" y="574"/>
                  </a:lnTo>
                  <a:lnTo>
                    <a:pt x="274" y="575"/>
                  </a:lnTo>
                  <a:lnTo>
                    <a:pt x="289" y="575"/>
                  </a:lnTo>
                  <a:lnTo>
                    <a:pt x="289" y="575"/>
                  </a:lnTo>
                  <a:close/>
                  <a:moveTo>
                    <a:pt x="289" y="137"/>
                  </a:moveTo>
                  <a:lnTo>
                    <a:pt x="289" y="137"/>
                  </a:lnTo>
                  <a:lnTo>
                    <a:pt x="304" y="137"/>
                  </a:lnTo>
                  <a:lnTo>
                    <a:pt x="319" y="139"/>
                  </a:lnTo>
                  <a:lnTo>
                    <a:pt x="333" y="143"/>
                  </a:lnTo>
                  <a:lnTo>
                    <a:pt x="348" y="149"/>
                  </a:lnTo>
                  <a:lnTo>
                    <a:pt x="360" y="155"/>
                  </a:lnTo>
                  <a:lnTo>
                    <a:pt x="373" y="162"/>
                  </a:lnTo>
                  <a:lnTo>
                    <a:pt x="384" y="170"/>
                  </a:lnTo>
                  <a:lnTo>
                    <a:pt x="395" y="180"/>
                  </a:lnTo>
                  <a:lnTo>
                    <a:pt x="405" y="191"/>
                  </a:lnTo>
                  <a:lnTo>
                    <a:pt x="413" y="203"/>
                  </a:lnTo>
                  <a:lnTo>
                    <a:pt x="422" y="215"/>
                  </a:lnTo>
                  <a:lnTo>
                    <a:pt x="428" y="229"/>
                  </a:lnTo>
                  <a:lnTo>
                    <a:pt x="433" y="243"/>
                  </a:lnTo>
                  <a:lnTo>
                    <a:pt x="436" y="258"/>
                  </a:lnTo>
                  <a:lnTo>
                    <a:pt x="439" y="272"/>
                  </a:lnTo>
                  <a:lnTo>
                    <a:pt x="440" y="288"/>
                  </a:lnTo>
                  <a:lnTo>
                    <a:pt x="440" y="288"/>
                  </a:lnTo>
                  <a:lnTo>
                    <a:pt x="439" y="303"/>
                  </a:lnTo>
                  <a:lnTo>
                    <a:pt x="436" y="318"/>
                  </a:lnTo>
                  <a:lnTo>
                    <a:pt x="433" y="333"/>
                  </a:lnTo>
                  <a:lnTo>
                    <a:pt x="428" y="346"/>
                  </a:lnTo>
                  <a:lnTo>
                    <a:pt x="422" y="360"/>
                  </a:lnTo>
                  <a:lnTo>
                    <a:pt x="413" y="372"/>
                  </a:lnTo>
                  <a:lnTo>
                    <a:pt x="405" y="384"/>
                  </a:lnTo>
                  <a:lnTo>
                    <a:pt x="395" y="395"/>
                  </a:lnTo>
                  <a:lnTo>
                    <a:pt x="384" y="404"/>
                  </a:lnTo>
                  <a:lnTo>
                    <a:pt x="373" y="413"/>
                  </a:lnTo>
                  <a:lnTo>
                    <a:pt x="360" y="420"/>
                  </a:lnTo>
                  <a:lnTo>
                    <a:pt x="348" y="427"/>
                  </a:lnTo>
                  <a:lnTo>
                    <a:pt x="333" y="432"/>
                  </a:lnTo>
                  <a:lnTo>
                    <a:pt x="319" y="436"/>
                  </a:lnTo>
                  <a:lnTo>
                    <a:pt x="304" y="438"/>
                  </a:lnTo>
                  <a:lnTo>
                    <a:pt x="289" y="438"/>
                  </a:lnTo>
                  <a:lnTo>
                    <a:pt x="289" y="438"/>
                  </a:lnTo>
                  <a:lnTo>
                    <a:pt x="273" y="438"/>
                  </a:lnTo>
                  <a:lnTo>
                    <a:pt x="258" y="436"/>
                  </a:lnTo>
                  <a:lnTo>
                    <a:pt x="244" y="432"/>
                  </a:lnTo>
                  <a:lnTo>
                    <a:pt x="229" y="427"/>
                  </a:lnTo>
                  <a:lnTo>
                    <a:pt x="216" y="420"/>
                  </a:lnTo>
                  <a:lnTo>
                    <a:pt x="204" y="413"/>
                  </a:lnTo>
                  <a:lnTo>
                    <a:pt x="193" y="404"/>
                  </a:lnTo>
                  <a:lnTo>
                    <a:pt x="182" y="395"/>
                  </a:lnTo>
                  <a:lnTo>
                    <a:pt x="172" y="384"/>
                  </a:lnTo>
                  <a:lnTo>
                    <a:pt x="163" y="372"/>
                  </a:lnTo>
                  <a:lnTo>
                    <a:pt x="155" y="360"/>
                  </a:lnTo>
                  <a:lnTo>
                    <a:pt x="149" y="346"/>
                  </a:lnTo>
                  <a:lnTo>
                    <a:pt x="144" y="333"/>
                  </a:lnTo>
                  <a:lnTo>
                    <a:pt x="141" y="318"/>
                  </a:lnTo>
                  <a:lnTo>
                    <a:pt x="138" y="303"/>
                  </a:lnTo>
                  <a:lnTo>
                    <a:pt x="137" y="288"/>
                  </a:lnTo>
                  <a:lnTo>
                    <a:pt x="137" y="288"/>
                  </a:lnTo>
                  <a:lnTo>
                    <a:pt x="138" y="272"/>
                  </a:lnTo>
                  <a:lnTo>
                    <a:pt x="141" y="258"/>
                  </a:lnTo>
                  <a:lnTo>
                    <a:pt x="144" y="243"/>
                  </a:lnTo>
                  <a:lnTo>
                    <a:pt x="149" y="229"/>
                  </a:lnTo>
                  <a:lnTo>
                    <a:pt x="155" y="215"/>
                  </a:lnTo>
                  <a:lnTo>
                    <a:pt x="163" y="203"/>
                  </a:lnTo>
                  <a:lnTo>
                    <a:pt x="172" y="191"/>
                  </a:lnTo>
                  <a:lnTo>
                    <a:pt x="182" y="180"/>
                  </a:lnTo>
                  <a:lnTo>
                    <a:pt x="193" y="170"/>
                  </a:lnTo>
                  <a:lnTo>
                    <a:pt x="204" y="162"/>
                  </a:lnTo>
                  <a:lnTo>
                    <a:pt x="216" y="155"/>
                  </a:lnTo>
                  <a:lnTo>
                    <a:pt x="229" y="149"/>
                  </a:lnTo>
                  <a:lnTo>
                    <a:pt x="244" y="143"/>
                  </a:lnTo>
                  <a:lnTo>
                    <a:pt x="258" y="139"/>
                  </a:lnTo>
                  <a:lnTo>
                    <a:pt x="273" y="137"/>
                  </a:lnTo>
                  <a:lnTo>
                    <a:pt x="289" y="137"/>
                  </a:lnTo>
                  <a:lnTo>
                    <a:pt x="289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Freeform 74"/>
            <p:cNvSpPr>
              <a:spLocks noEditPoints="1"/>
            </p:cNvSpPr>
            <p:nvPr/>
          </p:nvSpPr>
          <p:spPr bwMode="auto">
            <a:xfrm>
              <a:off x="2776538" y="144463"/>
              <a:ext cx="973138" cy="889000"/>
            </a:xfrm>
            <a:custGeom>
              <a:avLst/>
              <a:gdLst>
                <a:gd name="T0" fmla="*/ 2077 w 2449"/>
                <a:gd name="T1" fmla="*/ 357 h 2242"/>
                <a:gd name="T2" fmla="*/ 2065 w 2449"/>
                <a:gd name="T3" fmla="*/ 226 h 2242"/>
                <a:gd name="T4" fmla="*/ 2033 w 2449"/>
                <a:gd name="T5" fmla="*/ 131 h 2242"/>
                <a:gd name="T6" fmla="*/ 1990 w 2449"/>
                <a:gd name="T7" fmla="*/ 68 h 2242"/>
                <a:gd name="T8" fmla="*/ 1939 w 2449"/>
                <a:gd name="T9" fmla="*/ 28 h 2242"/>
                <a:gd name="T10" fmla="*/ 1841 w 2449"/>
                <a:gd name="T11" fmla="*/ 2 h 2242"/>
                <a:gd name="T12" fmla="*/ 1826 w 2449"/>
                <a:gd name="T13" fmla="*/ 103 h 2242"/>
                <a:gd name="T14" fmla="*/ 1877 w 2449"/>
                <a:gd name="T15" fmla="*/ 113 h 2242"/>
                <a:gd name="T16" fmla="*/ 1927 w 2449"/>
                <a:gd name="T17" fmla="*/ 153 h 2242"/>
                <a:gd name="T18" fmla="*/ 1964 w 2449"/>
                <a:gd name="T19" fmla="*/ 246 h 2242"/>
                <a:gd name="T20" fmla="*/ 1974 w 2449"/>
                <a:gd name="T21" fmla="*/ 357 h 2242"/>
                <a:gd name="T22" fmla="*/ 921 w 2449"/>
                <a:gd name="T23" fmla="*/ 1931 h 2242"/>
                <a:gd name="T24" fmla="*/ 904 w 2449"/>
                <a:gd name="T25" fmla="*/ 2012 h 2242"/>
                <a:gd name="T26" fmla="*/ 844 w 2449"/>
                <a:gd name="T27" fmla="*/ 2092 h 2242"/>
                <a:gd name="T28" fmla="*/ 752 w 2449"/>
                <a:gd name="T29" fmla="*/ 2135 h 2242"/>
                <a:gd name="T30" fmla="*/ 669 w 2449"/>
                <a:gd name="T31" fmla="*/ 2135 h 2242"/>
                <a:gd name="T32" fmla="*/ 578 w 2449"/>
                <a:gd name="T33" fmla="*/ 2092 h 2242"/>
                <a:gd name="T34" fmla="*/ 517 w 2449"/>
                <a:gd name="T35" fmla="*/ 2012 h 2242"/>
                <a:gd name="T36" fmla="*/ 502 w 2449"/>
                <a:gd name="T37" fmla="*/ 872 h 2242"/>
                <a:gd name="T38" fmla="*/ 497 w 2449"/>
                <a:gd name="T39" fmla="*/ 273 h 2242"/>
                <a:gd name="T40" fmla="*/ 454 w 2449"/>
                <a:gd name="T41" fmla="*/ 125 h 2242"/>
                <a:gd name="T42" fmla="*/ 251 w 2449"/>
                <a:gd name="T43" fmla="*/ 0 h 2242"/>
                <a:gd name="T44" fmla="*/ 159 w 2449"/>
                <a:gd name="T45" fmla="*/ 18 h 2242"/>
                <a:gd name="T46" fmla="*/ 97 w 2449"/>
                <a:gd name="T47" fmla="*/ 58 h 2242"/>
                <a:gd name="T48" fmla="*/ 51 w 2449"/>
                <a:gd name="T49" fmla="*/ 117 h 2242"/>
                <a:gd name="T50" fmla="*/ 17 w 2449"/>
                <a:gd name="T51" fmla="*/ 204 h 2242"/>
                <a:gd name="T52" fmla="*/ 1 w 2449"/>
                <a:gd name="T53" fmla="*/ 326 h 2242"/>
                <a:gd name="T54" fmla="*/ 399 w 2449"/>
                <a:gd name="T55" fmla="*/ 1931 h 2242"/>
                <a:gd name="T56" fmla="*/ 405 w 2449"/>
                <a:gd name="T57" fmla="*/ 1994 h 2242"/>
                <a:gd name="T58" fmla="*/ 430 w 2449"/>
                <a:gd name="T59" fmla="*/ 2065 h 2242"/>
                <a:gd name="T60" fmla="*/ 491 w 2449"/>
                <a:gd name="T61" fmla="*/ 2151 h 2242"/>
                <a:gd name="T62" fmla="*/ 575 w 2449"/>
                <a:gd name="T63" fmla="*/ 2212 h 2242"/>
                <a:gd name="T64" fmla="*/ 648 w 2449"/>
                <a:gd name="T65" fmla="*/ 2236 h 2242"/>
                <a:gd name="T66" fmla="*/ 2136 w 2449"/>
                <a:gd name="T67" fmla="*/ 2242 h 2242"/>
                <a:gd name="T68" fmla="*/ 2199 w 2449"/>
                <a:gd name="T69" fmla="*/ 2236 h 2242"/>
                <a:gd name="T70" fmla="*/ 2272 w 2449"/>
                <a:gd name="T71" fmla="*/ 2212 h 2242"/>
                <a:gd name="T72" fmla="*/ 2357 w 2449"/>
                <a:gd name="T73" fmla="*/ 2151 h 2242"/>
                <a:gd name="T74" fmla="*/ 2417 w 2449"/>
                <a:gd name="T75" fmla="*/ 2065 h 2242"/>
                <a:gd name="T76" fmla="*/ 2442 w 2449"/>
                <a:gd name="T77" fmla="*/ 1994 h 2242"/>
                <a:gd name="T78" fmla="*/ 2449 w 2449"/>
                <a:gd name="T79" fmla="*/ 1557 h 2242"/>
                <a:gd name="T80" fmla="*/ 103 w 2449"/>
                <a:gd name="T81" fmla="*/ 335 h 2242"/>
                <a:gd name="T82" fmla="*/ 117 w 2449"/>
                <a:gd name="T83" fmla="*/ 226 h 2242"/>
                <a:gd name="T84" fmla="*/ 162 w 2449"/>
                <a:gd name="T85" fmla="*/ 138 h 2242"/>
                <a:gd name="T86" fmla="*/ 210 w 2449"/>
                <a:gd name="T87" fmla="*/ 109 h 2242"/>
                <a:gd name="T88" fmla="*/ 251 w 2449"/>
                <a:gd name="T89" fmla="*/ 103 h 2242"/>
                <a:gd name="T90" fmla="*/ 302 w 2449"/>
                <a:gd name="T91" fmla="*/ 113 h 2242"/>
                <a:gd name="T92" fmla="*/ 351 w 2449"/>
                <a:gd name="T93" fmla="*/ 153 h 2242"/>
                <a:gd name="T94" fmla="*/ 389 w 2449"/>
                <a:gd name="T95" fmla="*/ 246 h 2242"/>
                <a:gd name="T96" fmla="*/ 399 w 2449"/>
                <a:gd name="T97" fmla="*/ 357 h 2242"/>
                <a:gd name="T98" fmla="*/ 2345 w 2449"/>
                <a:gd name="T99" fmla="*/ 1953 h 2242"/>
                <a:gd name="T100" fmla="*/ 2311 w 2449"/>
                <a:gd name="T101" fmla="*/ 2047 h 2242"/>
                <a:gd name="T102" fmla="*/ 2237 w 2449"/>
                <a:gd name="T103" fmla="*/ 2115 h 2242"/>
                <a:gd name="T104" fmla="*/ 2136 w 2449"/>
                <a:gd name="T105" fmla="*/ 2140 h 2242"/>
                <a:gd name="T106" fmla="*/ 990 w 2449"/>
                <a:gd name="T107" fmla="*/ 2070 h 2242"/>
                <a:gd name="T108" fmla="*/ 1023 w 2449"/>
                <a:gd name="T109" fmla="*/ 1931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49" h="2242">
                  <a:moveTo>
                    <a:pt x="2077" y="1557"/>
                  </a:moveTo>
                  <a:lnTo>
                    <a:pt x="2077" y="872"/>
                  </a:lnTo>
                  <a:lnTo>
                    <a:pt x="2077" y="550"/>
                  </a:lnTo>
                  <a:lnTo>
                    <a:pt x="2077" y="357"/>
                  </a:lnTo>
                  <a:lnTo>
                    <a:pt x="2077" y="357"/>
                  </a:lnTo>
                  <a:lnTo>
                    <a:pt x="2076" y="326"/>
                  </a:lnTo>
                  <a:lnTo>
                    <a:pt x="2074" y="300"/>
                  </a:lnTo>
                  <a:lnTo>
                    <a:pt x="2072" y="273"/>
                  </a:lnTo>
                  <a:lnTo>
                    <a:pt x="2068" y="249"/>
                  </a:lnTo>
                  <a:lnTo>
                    <a:pt x="2065" y="226"/>
                  </a:lnTo>
                  <a:lnTo>
                    <a:pt x="2060" y="204"/>
                  </a:lnTo>
                  <a:lnTo>
                    <a:pt x="2054" y="185"/>
                  </a:lnTo>
                  <a:lnTo>
                    <a:pt x="2048" y="165"/>
                  </a:lnTo>
                  <a:lnTo>
                    <a:pt x="2040" y="148"/>
                  </a:lnTo>
                  <a:lnTo>
                    <a:pt x="2033" y="131"/>
                  </a:lnTo>
                  <a:lnTo>
                    <a:pt x="2026" y="117"/>
                  </a:lnTo>
                  <a:lnTo>
                    <a:pt x="2017" y="103"/>
                  </a:lnTo>
                  <a:lnTo>
                    <a:pt x="2008" y="90"/>
                  </a:lnTo>
                  <a:lnTo>
                    <a:pt x="1999" y="78"/>
                  </a:lnTo>
                  <a:lnTo>
                    <a:pt x="1990" y="68"/>
                  </a:lnTo>
                  <a:lnTo>
                    <a:pt x="1980" y="58"/>
                  </a:lnTo>
                  <a:lnTo>
                    <a:pt x="1969" y="50"/>
                  </a:lnTo>
                  <a:lnTo>
                    <a:pt x="1959" y="42"/>
                  </a:lnTo>
                  <a:lnTo>
                    <a:pt x="1948" y="35"/>
                  </a:lnTo>
                  <a:lnTo>
                    <a:pt x="1939" y="28"/>
                  </a:lnTo>
                  <a:lnTo>
                    <a:pt x="1917" y="18"/>
                  </a:lnTo>
                  <a:lnTo>
                    <a:pt x="1896" y="11"/>
                  </a:lnTo>
                  <a:lnTo>
                    <a:pt x="1877" y="6"/>
                  </a:lnTo>
                  <a:lnTo>
                    <a:pt x="1859" y="3"/>
                  </a:lnTo>
                  <a:lnTo>
                    <a:pt x="1841" y="2"/>
                  </a:lnTo>
                  <a:lnTo>
                    <a:pt x="1826" y="0"/>
                  </a:lnTo>
                  <a:lnTo>
                    <a:pt x="1273" y="0"/>
                  </a:lnTo>
                  <a:lnTo>
                    <a:pt x="1273" y="103"/>
                  </a:lnTo>
                  <a:lnTo>
                    <a:pt x="1826" y="103"/>
                  </a:lnTo>
                  <a:lnTo>
                    <a:pt x="1826" y="103"/>
                  </a:lnTo>
                  <a:lnTo>
                    <a:pt x="1837" y="103"/>
                  </a:lnTo>
                  <a:lnTo>
                    <a:pt x="1848" y="105"/>
                  </a:lnTo>
                  <a:lnTo>
                    <a:pt x="1857" y="107"/>
                  </a:lnTo>
                  <a:lnTo>
                    <a:pt x="1867" y="109"/>
                  </a:lnTo>
                  <a:lnTo>
                    <a:pt x="1877" y="113"/>
                  </a:lnTo>
                  <a:lnTo>
                    <a:pt x="1885" y="117"/>
                  </a:lnTo>
                  <a:lnTo>
                    <a:pt x="1893" y="122"/>
                  </a:lnTo>
                  <a:lnTo>
                    <a:pt x="1901" y="126"/>
                  </a:lnTo>
                  <a:lnTo>
                    <a:pt x="1914" y="138"/>
                  </a:lnTo>
                  <a:lnTo>
                    <a:pt x="1927" y="153"/>
                  </a:lnTo>
                  <a:lnTo>
                    <a:pt x="1937" y="169"/>
                  </a:lnTo>
                  <a:lnTo>
                    <a:pt x="1946" y="187"/>
                  </a:lnTo>
                  <a:lnTo>
                    <a:pt x="1953" y="205"/>
                  </a:lnTo>
                  <a:lnTo>
                    <a:pt x="1959" y="226"/>
                  </a:lnTo>
                  <a:lnTo>
                    <a:pt x="1964" y="246"/>
                  </a:lnTo>
                  <a:lnTo>
                    <a:pt x="1968" y="268"/>
                  </a:lnTo>
                  <a:lnTo>
                    <a:pt x="1971" y="290"/>
                  </a:lnTo>
                  <a:lnTo>
                    <a:pt x="1973" y="312"/>
                  </a:lnTo>
                  <a:lnTo>
                    <a:pt x="1974" y="335"/>
                  </a:lnTo>
                  <a:lnTo>
                    <a:pt x="1974" y="357"/>
                  </a:lnTo>
                  <a:lnTo>
                    <a:pt x="1974" y="550"/>
                  </a:lnTo>
                  <a:lnTo>
                    <a:pt x="1974" y="872"/>
                  </a:lnTo>
                  <a:lnTo>
                    <a:pt x="1974" y="1557"/>
                  </a:lnTo>
                  <a:lnTo>
                    <a:pt x="921" y="1557"/>
                  </a:lnTo>
                  <a:lnTo>
                    <a:pt x="921" y="1931"/>
                  </a:lnTo>
                  <a:lnTo>
                    <a:pt x="921" y="1931"/>
                  </a:lnTo>
                  <a:lnTo>
                    <a:pt x="920" y="1953"/>
                  </a:lnTo>
                  <a:lnTo>
                    <a:pt x="916" y="1973"/>
                  </a:lnTo>
                  <a:lnTo>
                    <a:pt x="911" y="1992"/>
                  </a:lnTo>
                  <a:lnTo>
                    <a:pt x="904" y="2012"/>
                  </a:lnTo>
                  <a:lnTo>
                    <a:pt x="895" y="2030"/>
                  </a:lnTo>
                  <a:lnTo>
                    <a:pt x="884" y="2047"/>
                  </a:lnTo>
                  <a:lnTo>
                    <a:pt x="872" y="2064"/>
                  </a:lnTo>
                  <a:lnTo>
                    <a:pt x="859" y="2079"/>
                  </a:lnTo>
                  <a:lnTo>
                    <a:pt x="844" y="2092"/>
                  </a:lnTo>
                  <a:lnTo>
                    <a:pt x="828" y="2104"/>
                  </a:lnTo>
                  <a:lnTo>
                    <a:pt x="811" y="2115"/>
                  </a:lnTo>
                  <a:lnTo>
                    <a:pt x="792" y="2123"/>
                  </a:lnTo>
                  <a:lnTo>
                    <a:pt x="773" y="2131"/>
                  </a:lnTo>
                  <a:lnTo>
                    <a:pt x="752" y="2135"/>
                  </a:lnTo>
                  <a:lnTo>
                    <a:pt x="732" y="2139"/>
                  </a:lnTo>
                  <a:lnTo>
                    <a:pt x="711" y="2140"/>
                  </a:lnTo>
                  <a:lnTo>
                    <a:pt x="711" y="2140"/>
                  </a:lnTo>
                  <a:lnTo>
                    <a:pt x="689" y="2139"/>
                  </a:lnTo>
                  <a:lnTo>
                    <a:pt x="669" y="2135"/>
                  </a:lnTo>
                  <a:lnTo>
                    <a:pt x="648" y="2131"/>
                  </a:lnTo>
                  <a:lnTo>
                    <a:pt x="629" y="2123"/>
                  </a:lnTo>
                  <a:lnTo>
                    <a:pt x="611" y="2115"/>
                  </a:lnTo>
                  <a:lnTo>
                    <a:pt x="594" y="2104"/>
                  </a:lnTo>
                  <a:lnTo>
                    <a:pt x="578" y="2092"/>
                  </a:lnTo>
                  <a:lnTo>
                    <a:pt x="563" y="2079"/>
                  </a:lnTo>
                  <a:lnTo>
                    <a:pt x="549" y="2064"/>
                  </a:lnTo>
                  <a:lnTo>
                    <a:pt x="537" y="2047"/>
                  </a:lnTo>
                  <a:lnTo>
                    <a:pt x="527" y="2030"/>
                  </a:lnTo>
                  <a:lnTo>
                    <a:pt x="517" y="2012"/>
                  </a:lnTo>
                  <a:lnTo>
                    <a:pt x="511" y="1992"/>
                  </a:lnTo>
                  <a:lnTo>
                    <a:pt x="505" y="1973"/>
                  </a:lnTo>
                  <a:lnTo>
                    <a:pt x="503" y="1953"/>
                  </a:lnTo>
                  <a:lnTo>
                    <a:pt x="502" y="1931"/>
                  </a:lnTo>
                  <a:lnTo>
                    <a:pt x="502" y="872"/>
                  </a:lnTo>
                  <a:lnTo>
                    <a:pt x="502" y="550"/>
                  </a:lnTo>
                  <a:lnTo>
                    <a:pt x="502" y="357"/>
                  </a:lnTo>
                  <a:lnTo>
                    <a:pt x="502" y="357"/>
                  </a:lnTo>
                  <a:lnTo>
                    <a:pt x="500" y="313"/>
                  </a:lnTo>
                  <a:lnTo>
                    <a:pt x="497" y="273"/>
                  </a:lnTo>
                  <a:lnTo>
                    <a:pt x="492" y="238"/>
                  </a:lnTo>
                  <a:lnTo>
                    <a:pt x="485" y="205"/>
                  </a:lnTo>
                  <a:lnTo>
                    <a:pt x="476" y="175"/>
                  </a:lnTo>
                  <a:lnTo>
                    <a:pt x="466" y="148"/>
                  </a:lnTo>
                  <a:lnTo>
                    <a:pt x="454" y="125"/>
                  </a:lnTo>
                  <a:lnTo>
                    <a:pt x="442" y="103"/>
                  </a:lnTo>
                  <a:lnTo>
                    <a:pt x="606" y="103"/>
                  </a:lnTo>
                  <a:lnTo>
                    <a:pt x="606" y="0"/>
                  </a:lnTo>
                  <a:lnTo>
                    <a:pt x="251" y="0"/>
                  </a:lnTo>
                  <a:lnTo>
                    <a:pt x="251" y="0"/>
                  </a:lnTo>
                  <a:lnTo>
                    <a:pt x="235" y="2"/>
                  </a:lnTo>
                  <a:lnTo>
                    <a:pt x="218" y="3"/>
                  </a:lnTo>
                  <a:lnTo>
                    <a:pt x="200" y="6"/>
                  </a:lnTo>
                  <a:lnTo>
                    <a:pt x="179" y="11"/>
                  </a:lnTo>
                  <a:lnTo>
                    <a:pt x="159" y="18"/>
                  </a:lnTo>
                  <a:lnTo>
                    <a:pt x="138" y="28"/>
                  </a:lnTo>
                  <a:lnTo>
                    <a:pt x="128" y="35"/>
                  </a:lnTo>
                  <a:lnTo>
                    <a:pt x="117" y="42"/>
                  </a:lnTo>
                  <a:lnTo>
                    <a:pt x="108" y="50"/>
                  </a:lnTo>
                  <a:lnTo>
                    <a:pt x="97" y="58"/>
                  </a:lnTo>
                  <a:lnTo>
                    <a:pt x="87" y="68"/>
                  </a:lnTo>
                  <a:lnTo>
                    <a:pt x="77" y="78"/>
                  </a:lnTo>
                  <a:lnTo>
                    <a:pt x="68" y="90"/>
                  </a:lnTo>
                  <a:lnTo>
                    <a:pt x="59" y="103"/>
                  </a:lnTo>
                  <a:lnTo>
                    <a:pt x="51" y="117"/>
                  </a:lnTo>
                  <a:lnTo>
                    <a:pt x="44" y="131"/>
                  </a:lnTo>
                  <a:lnTo>
                    <a:pt x="35" y="148"/>
                  </a:lnTo>
                  <a:lnTo>
                    <a:pt x="29" y="165"/>
                  </a:lnTo>
                  <a:lnTo>
                    <a:pt x="22" y="185"/>
                  </a:lnTo>
                  <a:lnTo>
                    <a:pt x="17" y="204"/>
                  </a:lnTo>
                  <a:lnTo>
                    <a:pt x="12" y="226"/>
                  </a:lnTo>
                  <a:lnTo>
                    <a:pt x="7" y="249"/>
                  </a:lnTo>
                  <a:lnTo>
                    <a:pt x="5" y="273"/>
                  </a:lnTo>
                  <a:lnTo>
                    <a:pt x="2" y="300"/>
                  </a:lnTo>
                  <a:lnTo>
                    <a:pt x="1" y="326"/>
                  </a:lnTo>
                  <a:lnTo>
                    <a:pt x="0" y="357"/>
                  </a:lnTo>
                  <a:lnTo>
                    <a:pt x="0" y="604"/>
                  </a:lnTo>
                  <a:lnTo>
                    <a:pt x="399" y="604"/>
                  </a:lnTo>
                  <a:lnTo>
                    <a:pt x="399" y="872"/>
                  </a:lnTo>
                  <a:lnTo>
                    <a:pt x="399" y="1931"/>
                  </a:lnTo>
                  <a:lnTo>
                    <a:pt x="399" y="1931"/>
                  </a:lnTo>
                  <a:lnTo>
                    <a:pt x="400" y="1946"/>
                  </a:lnTo>
                  <a:lnTo>
                    <a:pt x="401" y="1962"/>
                  </a:lnTo>
                  <a:lnTo>
                    <a:pt x="402" y="1978"/>
                  </a:lnTo>
                  <a:lnTo>
                    <a:pt x="405" y="1994"/>
                  </a:lnTo>
                  <a:lnTo>
                    <a:pt x="408" y="2008"/>
                  </a:lnTo>
                  <a:lnTo>
                    <a:pt x="413" y="2023"/>
                  </a:lnTo>
                  <a:lnTo>
                    <a:pt x="418" y="2037"/>
                  </a:lnTo>
                  <a:lnTo>
                    <a:pt x="423" y="2052"/>
                  </a:lnTo>
                  <a:lnTo>
                    <a:pt x="430" y="2065"/>
                  </a:lnTo>
                  <a:lnTo>
                    <a:pt x="436" y="2080"/>
                  </a:lnTo>
                  <a:lnTo>
                    <a:pt x="445" y="2092"/>
                  </a:lnTo>
                  <a:lnTo>
                    <a:pt x="452" y="2105"/>
                  </a:lnTo>
                  <a:lnTo>
                    <a:pt x="470" y="2129"/>
                  </a:lnTo>
                  <a:lnTo>
                    <a:pt x="491" y="2151"/>
                  </a:lnTo>
                  <a:lnTo>
                    <a:pt x="512" y="2172"/>
                  </a:lnTo>
                  <a:lnTo>
                    <a:pt x="537" y="2189"/>
                  </a:lnTo>
                  <a:lnTo>
                    <a:pt x="549" y="2197"/>
                  </a:lnTo>
                  <a:lnTo>
                    <a:pt x="562" y="2205"/>
                  </a:lnTo>
                  <a:lnTo>
                    <a:pt x="575" y="2212"/>
                  </a:lnTo>
                  <a:lnTo>
                    <a:pt x="590" y="2218"/>
                  </a:lnTo>
                  <a:lnTo>
                    <a:pt x="603" y="2224"/>
                  </a:lnTo>
                  <a:lnTo>
                    <a:pt x="618" y="2229"/>
                  </a:lnTo>
                  <a:lnTo>
                    <a:pt x="632" y="2232"/>
                  </a:lnTo>
                  <a:lnTo>
                    <a:pt x="648" y="2236"/>
                  </a:lnTo>
                  <a:lnTo>
                    <a:pt x="664" y="2238"/>
                  </a:lnTo>
                  <a:lnTo>
                    <a:pt x="678" y="2241"/>
                  </a:lnTo>
                  <a:lnTo>
                    <a:pt x="694" y="2242"/>
                  </a:lnTo>
                  <a:lnTo>
                    <a:pt x="711" y="2242"/>
                  </a:lnTo>
                  <a:lnTo>
                    <a:pt x="2136" y="2242"/>
                  </a:lnTo>
                  <a:lnTo>
                    <a:pt x="2136" y="2242"/>
                  </a:lnTo>
                  <a:lnTo>
                    <a:pt x="2152" y="2242"/>
                  </a:lnTo>
                  <a:lnTo>
                    <a:pt x="2169" y="2241"/>
                  </a:lnTo>
                  <a:lnTo>
                    <a:pt x="2183" y="2238"/>
                  </a:lnTo>
                  <a:lnTo>
                    <a:pt x="2199" y="2236"/>
                  </a:lnTo>
                  <a:lnTo>
                    <a:pt x="2214" y="2232"/>
                  </a:lnTo>
                  <a:lnTo>
                    <a:pt x="2229" y="2229"/>
                  </a:lnTo>
                  <a:lnTo>
                    <a:pt x="2244" y="2224"/>
                  </a:lnTo>
                  <a:lnTo>
                    <a:pt x="2257" y="2218"/>
                  </a:lnTo>
                  <a:lnTo>
                    <a:pt x="2272" y="2212"/>
                  </a:lnTo>
                  <a:lnTo>
                    <a:pt x="2285" y="2205"/>
                  </a:lnTo>
                  <a:lnTo>
                    <a:pt x="2299" y="2197"/>
                  </a:lnTo>
                  <a:lnTo>
                    <a:pt x="2311" y="2189"/>
                  </a:lnTo>
                  <a:lnTo>
                    <a:pt x="2335" y="2172"/>
                  </a:lnTo>
                  <a:lnTo>
                    <a:pt x="2357" y="2151"/>
                  </a:lnTo>
                  <a:lnTo>
                    <a:pt x="2377" y="2129"/>
                  </a:lnTo>
                  <a:lnTo>
                    <a:pt x="2395" y="2105"/>
                  </a:lnTo>
                  <a:lnTo>
                    <a:pt x="2403" y="2092"/>
                  </a:lnTo>
                  <a:lnTo>
                    <a:pt x="2411" y="2080"/>
                  </a:lnTo>
                  <a:lnTo>
                    <a:pt x="2417" y="2065"/>
                  </a:lnTo>
                  <a:lnTo>
                    <a:pt x="2423" y="2052"/>
                  </a:lnTo>
                  <a:lnTo>
                    <a:pt x="2429" y="2037"/>
                  </a:lnTo>
                  <a:lnTo>
                    <a:pt x="2434" y="2023"/>
                  </a:lnTo>
                  <a:lnTo>
                    <a:pt x="2439" y="2008"/>
                  </a:lnTo>
                  <a:lnTo>
                    <a:pt x="2442" y="1994"/>
                  </a:lnTo>
                  <a:lnTo>
                    <a:pt x="2445" y="1978"/>
                  </a:lnTo>
                  <a:lnTo>
                    <a:pt x="2446" y="1962"/>
                  </a:lnTo>
                  <a:lnTo>
                    <a:pt x="2448" y="1946"/>
                  </a:lnTo>
                  <a:lnTo>
                    <a:pt x="2449" y="1931"/>
                  </a:lnTo>
                  <a:lnTo>
                    <a:pt x="2449" y="1557"/>
                  </a:lnTo>
                  <a:lnTo>
                    <a:pt x="2077" y="1557"/>
                  </a:lnTo>
                  <a:close/>
                  <a:moveTo>
                    <a:pt x="103" y="501"/>
                  </a:moveTo>
                  <a:lnTo>
                    <a:pt x="103" y="357"/>
                  </a:lnTo>
                  <a:lnTo>
                    <a:pt x="103" y="357"/>
                  </a:lnTo>
                  <a:lnTo>
                    <a:pt x="103" y="335"/>
                  </a:lnTo>
                  <a:lnTo>
                    <a:pt x="104" y="312"/>
                  </a:lnTo>
                  <a:lnTo>
                    <a:pt x="105" y="290"/>
                  </a:lnTo>
                  <a:lnTo>
                    <a:pt x="109" y="268"/>
                  </a:lnTo>
                  <a:lnTo>
                    <a:pt x="113" y="246"/>
                  </a:lnTo>
                  <a:lnTo>
                    <a:pt x="117" y="226"/>
                  </a:lnTo>
                  <a:lnTo>
                    <a:pt x="123" y="205"/>
                  </a:lnTo>
                  <a:lnTo>
                    <a:pt x="131" y="187"/>
                  </a:lnTo>
                  <a:lnTo>
                    <a:pt x="139" y="169"/>
                  </a:lnTo>
                  <a:lnTo>
                    <a:pt x="150" y="153"/>
                  </a:lnTo>
                  <a:lnTo>
                    <a:pt x="162" y="138"/>
                  </a:lnTo>
                  <a:lnTo>
                    <a:pt x="176" y="126"/>
                  </a:lnTo>
                  <a:lnTo>
                    <a:pt x="184" y="122"/>
                  </a:lnTo>
                  <a:lnTo>
                    <a:pt x="191" y="117"/>
                  </a:lnTo>
                  <a:lnTo>
                    <a:pt x="200" y="113"/>
                  </a:lnTo>
                  <a:lnTo>
                    <a:pt x="210" y="109"/>
                  </a:lnTo>
                  <a:lnTo>
                    <a:pt x="219" y="107"/>
                  </a:lnTo>
                  <a:lnTo>
                    <a:pt x="229" y="105"/>
                  </a:lnTo>
                  <a:lnTo>
                    <a:pt x="240" y="103"/>
                  </a:lnTo>
                  <a:lnTo>
                    <a:pt x="251" y="103"/>
                  </a:lnTo>
                  <a:lnTo>
                    <a:pt x="251" y="103"/>
                  </a:lnTo>
                  <a:lnTo>
                    <a:pt x="262" y="103"/>
                  </a:lnTo>
                  <a:lnTo>
                    <a:pt x="273" y="105"/>
                  </a:lnTo>
                  <a:lnTo>
                    <a:pt x="282" y="107"/>
                  </a:lnTo>
                  <a:lnTo>
                    <a:pt x="292" y="109"/>
                  </a:lnTo>
                  <a:lnTo>
                    <a:pt x="302" y="113"/>
                  </a:lnTo>
                  <a:lnTo>
                    <a:pt x="310" y="117"/>
                  </a:lnTo>
                  <a:lnTo>
                    <a:pt x="317" y="122"/>
                  </a:lnTo>
                  <a:lnTo>
                    <a:pt x="326" y="126"/>
                  </a:lnTo>
                  <a:lnTo>
                    <a:pt x="339" y="138"/>
                  </a:lnTo>
                  <a:lnTo>
                    <a:pt x="351" y="153"/>
                  </a:lnTo>
                  <a:lnTo>
                    <a:pt x="362" y="169"/>
                  </a:lnTo>
                  <a:lnTo>
                    <a:pt x="371" y="187"/>
                  </a:lnTo>
                  <a:lnTo>
                    <a:pt x="378" y="205"/>
                  </a:lnTo>
                  <a:lnTo>
                    <a:pt x="384" y="226"/>
                  </a:lnTo>
                  <a:lnTo>
                    <a:pt x="389" y="246"/>
                  </a:lnTo>
                  <a:lnTo>
                    <a:pt x="392" y="268"/>
                  </a:lnTo>
                  <a:lnTo>
                    <a:pt x="396" y="290"/>
                  </a:lnTo>
                  <a:lnTo>
                    <a:pt x="397" y="312"/>
                  </a:lnTo>
                  <a:lnTo>
                    <a:pt x="399" y="335"/>
                  </a:lnTo>
                  <a:lnTo>
                    <a:pt x="399" y="357"/>
                  </a:lnTo>
                  <a:lnTo>
                    <a:pt x="399" y="501"/>
                  </a:lnTo>
                  <a:lnTo>
                    <a:pt x="103" y="501"/>
                  </a:lnTo>
                  <a:close/>
                  <a:moveTo>
                    <a:pt x="2346" y="1931"/>
                  </a:moveTo>
                  <a:lnTo>
                    <a:pt x="2346" y="1931"/>
                  </a:lnTo>
                  <a:lnTo>
                    <a:pt x="2345" y="1953"/>
                  </a:lnTo>
                  <a:lnTo>
                    <a:pt x="2342" y="1973"/>
                  </a:lnTo>
                  <a:lnTo>
                    <a:pt x="2336" y="1992"/>
                  </a:lnTo>
                  <a:lnTo>
                    <a:pt x="2329" y="2012"/>
                  </a:lnTo>
                  <a:lnTo>
                    <a:pt x="2320" y="2030"/>
                  </a:lnTo>
                  <a:lnTo>
                    <a:pt x="2311" y="2047"/>
                  </a:lnTo>
                  <a:lnTo>
                    <a:pt x="2299" y="2064"/>
                  </a:lnTo>
                  <a:lnTo>
                    <a:pt x="2284" y="2079"/>
                  </a:lnTo>
                  <a:lnTo>
                    <a:pt x="2269" y="2092"/>
                  </a:lnTo>
                  <a:lnTo>
                    <a:pt x="2254" y="2104"/>
                  </a:lnTo>
                  <a:lnTo>
                    <a:pt x="2237" y="2115"/>
                  </a:lnTo>
                  <a:lnTo>
                    <a:pt x="2217" y="2123"/>
                  </a:lnTo>
                  <a:lnTo>
                    <a:pt x="2199" y="2131"/>
                  </a:lnTo>
                  <a:lnTo>
                    <a:pt x="2179" y="2135"/>
                  </a:lnTo>
                  <a:lnTo>
                    <a:pt x="2158" y="2139"/>
                  </a:lnTo>
                  <a:lnTo>
                    <a:pt x="2136" y="2140"/>
                  </a:lnTo>
                  <a:lnTo>
                    <a:pt x="941" y="2140"/>
                  </a:lnTo>
                  <a:lnTo>
                    <a:pt x="941" y="2140"/>
                  </a:lnTo>
                  <a:lnTo>
                    <a:pt x="960" y="2119"/>
                  </a:lnTo>
                  <a:lnTo>
                    <a:pt x="975" y="2095"/>
                  </a:lnTo>
                  <a:lnTo>
                    <a:pt x="990" y="2070"/>
                  </a:lnTo>
                  <a:lnTo>
                    <a:pt x="1001" y="2045"/>
                  </a:lnTo>
                  <a:lnTo>
                    <a:pt x="1010" y="2018"/>
                  </a:lnTo>
                  <a:lnTo>
                    <a:pt x="1018" y="1990"/>
                  </a:lnTo>
                  <a:lnTo>
                    <a:pt x="1021" y="1961"/>
                  </a:lnTo>
                  <a:lnTo>
                    <a:pt x="1023" y="1931"/>
                  </a:lnTo>
                  <a:lnTo>
                    <a:pt x="1023" y="1660"/>
                  </a:lnTo>
                  <a:lnTo>
                    <a:pt x="2346" y="1660"/>
                  </a:lnTo>
                  <a:lnTo>
                    <a:pt x="2346" y="19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Rectangle 75"/>
            <p:cNvSpPr>
              <a:spLocks noChangeArrowheads="1"/>
            </p:cNvSpPr>
            <p:nvPr/>
          </p:nvSpPr>
          <p:spPr bwMode="auto">
            <a:xfrm>
              <a:off x="3325813" y="404813"/>
              <a:ext cx="138113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Rectangle 76"/>
            <p:cNvSpPr>
              <a:spLocks noChangeArrowheads="1"/>
            </p:cNvSpPr>
            <p:nvPr/>
          </p:nvSpPr>
          <p:spPr bwMode="auto">
            <a:xfrm>
              <a:off x="3279775" y="509588"/>
              <a:ext cx="184150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Rectangle 77"/>
            <p:cNvSpPr>
              <a:spLocks noChangeArrowheads="1"/>
            </p:cNvSpPr>
            <p:nvPr/>
          </p:nvSpPr>
          <p:spPr bwMode="auto">
            <a:xfrm>
              <a:off x="3317875" y="614363"/>
              <a:ext cx="146050" cy="26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3" name="Rectangle 19"/>
          <p:cNvSpPr txBox="1">
            <a:spLocks noChangeArrowheads="1"/>
          </p:cNvSpPr>
          <p:nvPr/>
        </p:nvSpPr>
        <p:spPr bwMode="auto">
          <a:xfrm>
            <a:off x="233749" y="245790"/>
            <a:ext cx="743183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anchor="b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kern="0" spc="-30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02</a:t>
            </a:r>
            <a:r>
              <a:rPr kumimoji="0" lang="en-US" altLang="ko-KR" sz="3600" b="1" kern="0" spc="-3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kumimoji="0" lang="ko-KR" altLang="en-US" sz="3600" b="1" i="0" u="none" strike="noStrike" kern="0" cap="none" spc="-3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5576" y="203498"/>
            <a:ext cx="260994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haroni" panose="02010803020104030203" pitchFamily="2" charset="-79"/>
              </a:rPr>
              <a:t>Business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58632" y="435675"/>
            <a:ext cx="1560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itchFamily="34" charset="0"/>
              </a:rPr>
              <a:t>Smart Factory Part</a:t>
            </a:r>
            <a:endParaRPr lang="ko-KR" altLang="en-US" sz="1000" b="1" kern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784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07904" y="3078485"/>
            <a:ext cx="260994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haroni" panose="02010803020104030203" pitchFamily="2" charset="-79"/>
              </a:rPr>
              <a:t>2024 Plan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99792" y="2953519"/>
            <a:ext cx="113327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spc="-300" dirty="0">
                <a:solidFill>
                  <a:schemeClr val="tx2">
                    <a:lumMod val="75000"/>
                  </a:schemeClr>
                </a:solidFill>
              </a:rPr>
              <a:t>03</a:t>
            </a:r>
            <a:endParaRPr lang="ko-KR" altLang="en-US" sz="6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07904" y="3376042"/>
            <a:ext cx="288613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Master / Sales / Fund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90" y="548680"/>
            <a:ext cx="1508796" cy="180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8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9"/>
          <p:cNvSpPr txBox="1">
            <a:spLocks noChangeArrowheads="1"/>
          </p:cNvSpPr>
          <p:nvPr/>
        </p:nvSpPr>
        <p:spPr bwMode="auto">
          <a:xfrm>
            <a:off x="233749" y="245790"/>
            <a:ext cx="743183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anchor="b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kern="0" spc="-30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03</a:t>
            </a:r>
            <a:r>
              <a:rPr kumimoji="0" lang="en-US" altLang="ko-KR" sz="3600" b="1" kern="0" spc="-3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kumimoji="0" lang="ko-KR" altLang="en-US" sz="3600" b="1" i="0" u="none" strike="noStrike" kern="0" cap="none" spc="-3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576" y="203498"/>
            <a:ext cx="260994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haroni" panose="02010803020104030203" pitchFamily="2" charset="-79"/>
              </a:rPr>
              <a:t>2024 Plan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58632" y="435675"/>
            <a:ext cx="1059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itchFamily="34" charset="0"/>
              </a:rPr>
              <a:t>Master Plan</a:t>
            </a:r>
            <a:endParaRPr lang="ko-KR" altLang="en-US" sz="1000" b="1" kern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itchFamily="34" charset="0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00361"/>
              </p:ext>
            </p:extLst>
          </p:nvPr>
        </p:nvGraphicFramePr>
        <p:xfrm>
          <a:off x="323528" y="2708920"/>
          <a:ext cx="8474124" cy="32186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6155637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5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69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10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  <a:r>
                        <a:rPr lang="ko-KR" altLang="en-US" sz="105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105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</a:t>
                      </a:r>
                      <a:r>
                        <a:rPr lang="ko-KR" altLang="en-US" sz="105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105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</a:t>
                      </a:r>
                      <a:r>
                        <a:rPr lang="ko-KR" altLang="en-US" sz="105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105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</a:t>
                      </a:r>
                      <a:r>
                        <a:rPr lang="ko-KR" altLang="en-US" sz="105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105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</a:t>
                      </a:r>
                      <a:r>
                        <a:rPr lang="ko-KR" altLang="en-US" sz="105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105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</a:t>
                      </a:r>
                      <a:r>
                        <a:rPr lang="ko-KR" altLang="en-US" sz="105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105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</a:t>
                      </a:r>
                      <a:r>
                        <a:rPr lang="ko-KR" altLang="en-US" sz="1100" b="0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1100" b="0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</a:t>
                      </a:r>
                      <a:r>
                        <a:rPr lang="ko-KR" altLang="en-US" sz="1100" b="0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1100" b="0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sng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</a:t>
                      </a:r>
                      <a:r>
                        <a:rPr lang="ko-KR" altLang="en-US" sz="1200" b="1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1200" b="1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</a:t>
                      </a:r>
                      <a:r>
                        <a:rPr lang="ko-KR" altLang="en-US" sz="1200" b="1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1200" b="1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i="0" u="sng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35237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인원</a:t>
                      </a:r>
                      <a:endParaRPr lang="en-US" altLang="ko-KR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9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en-US" altLang="ko-KR" sz="9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en-US" altLang="ko-KR" sz="10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02523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지식재산권</a:t>
                      </a:r>
                      <a:endParaRPr lang="en-US" altLang="ko-KR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9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0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en-US" altLang="ko-KR" sz="10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매출</a:t>
                      </a:r>
                      <a:endParaRPr lang="en-US" altLang="ko-KR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9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sz="9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1" i="0" u="sng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000" b="1" i="0" u="sng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sz="1000" b="1" i="0" u="sng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 이익</a:t>
                      </a:r>
                      <a:endParaRPr lang="en-US" altLang="ko-KR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1.2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</a:t>
                      </a:r>
                      <a:r>
                        <a:rPr lang="ko-KR" altLang="en-US" sz="9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sz="9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1" i="0" u="sng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i="0" u="sng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sz="1000" b="1" i="0" u="sng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주력 매출 아이템</a:t>
                      </a:r>
                      <a:endParaRPr lang="en-US" altLang="ko-KR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altLang="ko-KR" sz="1000" b="0" i="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IoT</a:t>
                      </a: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개발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자기부상시스템 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이상감지시스템 </a:t>
                      </a: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산업용 센서 장치 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T-ECU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E-Call 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T-ECU </a:t>
                      </a:r>
                      <a:r>
                        <a:rPr lang="ko-KR" altLang="en-US" sz="9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lang="en-US" altLang="ko-KR" sz="9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E-Call </a:t>
                      </a:r>
                      <a:r>
                        <a:rPr lang="ko-KR" altLang="en-US" sz="9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endParaRPr lang="en-US" altLang="ko-KR" sz="9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산업용 센서</a:t>
                      </a:r>
                      <a:endParaRPr lang="en-US" altLang="ko-KR" sz="9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9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9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자기부상시스템</a:t>
                      </a:r>
                      <a:endParaRPr lang="en-US" altLang="ko-KR" sz="9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T-ECU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생산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E-Call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생산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가우스</a:t>
                      </a: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진동센서 생산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자기부상시스템 생산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타</a:t>
                      </a:r>
                      <a:endParaRPr lang="en-US" altLang="ko-KR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산학연 정부과제</a:t>
                      </a: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9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연구전담부서 설립</a:t>
                      </a:r>
                      <a:endParaRPr lang="en-US" altLang="ko-KR" sz="9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부설 연구소 설립</a:t>
                      </a:r>
                      <a:endParaRPr lang="en-US" altLang="ko-KR" sz="1000" b="1" i="0" u="sng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011102" y="1628800"/>
            <a:ext cx="53692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어제와 다른 오늘</a:t>
            </a:r>
            <a:r>
              <a:rPr lang="en-US" altLang="ko-KR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 </a:t>
            </a:r>
            <a:r>
              <a:rPr lang="ko-KR" altLang="en-US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그리고 한걸음 한걸음 </a:t>
            </a:r>
            <a:endParaRPr lang="en-US" altLang="ko-KR" sz="1600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r">
              <a:defRPr/>
            </a:pP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발전</a:t>
            </a:r>
            <a:r>
              <a:rPr lang="ko-KR" altLang="en-US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하고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성장</a:t>
            </a:r>
            <a:r>
              <a:rPr lang="ko-KR" altLang="en-US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하는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600" b="1" spc="-15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필링크코리아</a:t>
            </a:r>
            <a:r>
              <a:rPr lang="ko-KR" altLang="en-US" sz="1600" spc="-15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의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내일</a:t>
            </a:r>
            <a:r>
              <a:rPr lang="ko-KR" altLang="en-US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을 만들어 가겠습니다</a:t>
            </a:r>
            <a:r>
              <a:rPr lang="en-US" altLang="ko-KR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052736"/>
            <a:ext cx="1201316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99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9"/>
          <p:cNvSpPr txBox="1">
            <a:spLocks noChangeArrowheads="1"/>
          </p:cNvSpPr>
          <p:nvPr/>
        </p:nvSpPr>
        <p:spPr bwMode="auto">
          <a:xfrm>
            <a:off x="233749" y="245790"/>
            <a:ext cx="743183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anchor="b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kern="0" spc="-30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03</a:t>
            </a:r>
            <a:r>
              <a:rPr kumimoji="0" lang="en-US" altLang="ko-KR" sz="3600" b="1" kern="0" spc="-3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kumimoji="0" lang="ko-KR" altLang="en-US" sz="3600" b="1" i="0" u="none" strike="noStrike" kern="0" cap="none" spc="-3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8632" y="435675"/>
            <a:ext cx="9188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altLang="ko-KR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itchFamily="34" charset="0"/>
              </a:rPr>
              <a:t>Sales Plan</a:t>
            </a:r>
            <a:endParaRPr lang="ko-KR" altLang="en-US" sz="1000" b="1" kern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11102" y="1628800"/>
            <a:ext cx="53692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어제와 다른 오늘</a:t>
            </a:r>
            <a:r>
              <a:rPr lang="en-US" altLang="ko-KR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,  </a:t>
            </a:r>
            <a:r>
              <a:rPr lang="ko-KR" altLang="en-US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그리고 한걸음 한걸음 </a:t>
            </a:r>
            <a:endParaRPr lang="en-US" altLang="ko-KR" sz="1600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r">
              <a:defRPr/>
            </a:pP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발전</a:t>
            </a:r>
            <a:r>
              <a:rPr lang="ko-KR" altLang="en-US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하고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성장</a:t>
            </a:r>
            <a:r>
              <a:rPr lang="ko-KR" altLang="en-US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하는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600" b="1" spc="-15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필링크코리아</a:t>
            </a:r>
            <a:r>
              <a:rPr lang="ko-KR" altLang="en-US" sz="1600" spc="-15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의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내일</a:t>
            </a:r>
            <a:r>
              <a:rPr lang="ko-KR" altLang="en-US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을 만들어 가겠습니다</a:t>
            </a:r>
            <a:r>
              <a:rPr lang="en-US" altLang="ko-KR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600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052736"/>
            <a:ext cx="1201316" cy="1440160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39291"/>
              </p:ext>
            </p:extLst>
          </p:nvPr>
        </p:nvGraphicFramePr>
        <p:xfrm>
          <a:off x="323528" y="2708920"/>
          <a:ext cx="8474124" cy="37030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6155637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7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69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b="1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 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1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1/4 </a:t>
                      </a:r>
                      <a:r>
                        <a:rPr lang="ko-KR" altLang="en-US" sz="1100" b="1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2/4 </a:t>
                      </a:r>
                      <a:r>
                        <a:rPr lang="ko-KR" altLang="en-US" sz="1100" b="1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 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3/4 </a:t>
                      </a:r>
                      <a:r>
                        <a:rPr lang="ko-KR" altLang="en-US" sz="1100" b="1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4/4 </a:t>
                      </a:r>
                      <a:r>
                        <a:rPr lang="ko-KR" altLang="en-US" sz="1100" b="1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 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거래처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35237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지게차용 </a:t>
                      </a:r>
                      <a:r>
                        <a:rPr lang="en-US" altLang="ko-KR" sz="10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T-ECU </a:t>
                      </a:r>
                      <a:r>
                        <a:rPr lang="ko-KR" altLang="en-US" sz="10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 개발 및 생산</a:t>
                      </a:r>
                      <a:endParaRPr lang="en-US" altLang="ko-KR" sz="10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인피니트랜스알파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02523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지게차용 </a:t>
                      </a:r>
                      <a:r>
                        <a:rPr lang="en-US" altLang="ko-KR" sz="10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Cluster </a:t>
                      </a:r>
                      <a:r>
                        <a:rPr lang="ko-KR" altLang="en-US" sz="10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장치 납품</a:t>
                      </a:r>
                      <a:endParaRPr lang="en-US" altLang="ko-KR" sz="10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인피니트랜스알파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승용차용 </a:t>
                      </a:r>
                      <a:r>
                        <a:rPr lang="en-US" altLang="ko-KR" sz="10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E-Call </a:t>
                      </a:r>
                      <a:r>
                        <a:rPr lang="ko-KR" altLang="en-US" sz="10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</a:t>
                      </a:r>
                      <a:endParaRPr lang="en-US" altLang="ko-KR" sz="10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텔러스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승용차용 </a:t>
                      </a:r>
                      <a:r>
                        <a:rPr lang="en-US" altLang="ko-KR" sz="10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DSM </a:t>
                      </a:r>
                      <a:r>
                        <a:rPr lang="ko-KR" altLang="en-US" sz="10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단말기</a:t>
                      </a:r>
                      <a:endParaRPr lang="en-US" altLang="ko-KR" sz="10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텔러스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가우스 센서 데이터 측정 장치</a:t>
                      </a:r>
                      <a:endParaRPr lang="en-US" altLang="ko-KR" sz="10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C&amp;C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엔지니어링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진동센서 데이터 측정 장치</a:t>
                      </a:r>
                      <a:endParaRPr lang="en-US" altLang="ko-KR" sz="10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C&amp;C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엔지니어링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OLED</a:t>
                      </a:r>
                      <a:r>
                        <a:rPr lang="en-US" altLang="ko-KR" sz="1000" b="1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자기부상 장치</a:t>
                      </a:r>
                      <a:endParaRPr lang="en-US" altLang="ko-KR" sz="10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JIT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en-US" altLang="ko-KR" sz="10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1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     계</a:t>
                      </a:r>
                      <a:endParaRPr lang="en-US" altLang="ko-KR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2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2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2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2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200" b="1" i="0" u="none" strike="noStrike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55576" y="203498"/>
            <a:ext cx="260994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haroni" panose="02010803020104030203" pitchFamily="2" charset="-79"/>
              </a:rPr>
              <a:t>2024 Plan</a:t>
            </a:r>
          </a:p>
        </p:txBody>
      </p:sp>
    </p:spTree>
    <p:extLst>
      <p:ext uri="{BB962C8B-B14F-4D97-AF65-F5344CB8AC3E}">
        <p14:creationId xmlns:p14="http://schemas.microsoft.com/office/powerpoint/2010/main" val="112071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21507" y="3078485"/>
            <a:ext cx="325474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haroni" panose="02010803020104030203" pitchFamily="2" charset="-79"/>
              </a:rPr>
              <a:t> Company Overview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99792" y="2953519"/>
            <a:ext cx="113327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spc="-300" dirty="0">
                <a:solidFill>
                  <a:schemeClr val="tx2">
                    <a:lumMod val="75000"/>
                  </a:schemeClr>
                </a:solidFill>
              </a:rPr>
              <a:t>01</a:t>
            </a:r>
            <a:endParaRPr lang="ko-KR" altLang="en-US" sz="6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20560" y="3376042"/>
            <a:ext cx="33997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회사개요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조직도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연혁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지식재산권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주요인력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90" y="548680"/>
            <a:ext cx="1508796" cy="180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9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 txBox="1">
            <a:spLocks noChangeArrowheads="1"/>
          </p:cNvSpPr>
          <p:nvPr/>
        </p:nvSpPr>
        <p:spPr bwMode="auto">
          <a:xfrm>
            <a:off x="233749" y="245790"/>
            <a:ext cx="743183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anchor="b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kern="0" spc="-30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01</a:t>
            </a:r>
            <a:r>
              <a:rPr kumimoji="0" lang="en-US" altLang="ko-KR" sz="3600" b="1" kern="0" spc="-3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kumimoji="0" lang="ko-KR" altLang="en-US" sz="3600" b="1" i="0" u="none" strike="noStrike" kern="0" cap="none" spc="-3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95" t="17143"/>
          <a:stretch/>
        </p:blipFill>
        <p:spPr>
          <a:xfrm>
            <a:off x="683568" y="1916831"/>
            <a:ext cx="3096344" cy="3707089"/>
          </a:xfrm>
          <a:prstGeom prst="rect">
            <a:avLst/>
          </a:prstGeom>
        </p:spPr>
      </p:pic>
      <p:sp>
        <p:nvSpPr>
          <p:cNvPr id="35" name="텍스트 개체 틀 5"/>
          <p:cNvSpPr txBox="1">
            <a:spLocks/>
          </p:cNvSpPr>
          <p:nvPr/>
        </p:nvSpPr>
        <p:spPr>
          <a:xfrm>
            <a:off x="1043608" y="3212976"/>
            <a:ext cx="2232247" cy="1218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 baseline="0">
                <a:solidFill>
                  <a:srgbClr val="EE692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err="1">
                <a:solidFill>
                  <a:schemeClr val="bg1"/>
                </a:solidFill>
                <a:ea typeface="Rix정고딕 M" panose="02020603020101020101" pitchFamily="18" charset="-127"/>
              </a:rPr>
              <a:t>IoT</a:t>
            </a:r>
            <a:r>
              <a:rPr lang="en-US" altLang="ko-KR" sz="3600" dirty="0">
                <a:solidFill>
                  <a:schemeClr val="bg1"/>
                </a:solidFill>
                <a:ea typeface="Rix정고딕 M" panose="02020603020101020101" pitchFamily="18" charset="-127"/>
              </a:rPr>
              <a:t> </a:t>
            </a:r>
          </a:p>
          <a:p>
            <a:pPr algn="ctr"/>
            <a:r>
              <a:rPr lang="en-US" altLang="ko-KR" sz="3600" dirty="0">
                <a:solidFill>
                  <a:schemeClr val="bg1"/>
                </a:solidFill>
                <a:ea typeface="Rix정고딕 M" panose="02020603020101020101" pitchFamily="18" charset="-127"/>
              </a:rPr>
              <a:t>Technology</a:t>
            </a:r>
            <a:endParaRPr lang="ko-KR" altLang="en-US" sz="3600" dirty="0">
              <a:solidFill>
                <a:schemeClr val="bg1"/>
              </a:solidFill>
              <a:ea typeface="Rix정고딕 M" panose="02020603020101020101" pitchFamily="18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7586D59-9DFE-4DE8-89C7-91A79DB56724}"/>
              </a:ext>
            </a:extLst>
          </p:cNvPr>
          <p:cNvCxnSpPr>
            <a:cxnSpLocks/>
          </p:cNvCxnSpPr>
          <p:nvPr/>
        </p:nvCxnSpPr>
        <p:spPr>
          <a:xfrm flipH="1">
            <a:off x="4499992" y="1124744"/>
            <a:ext cx="236" cy="489654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0E7B5D6-0CFB-4CBF-A165-C864D4F684B0}"/>
              </a:ext>
            </a:extLst>
          </p:cNvPr>
          <p:cNvSpPr/>
          <p:nvPr/>
        </p:nvSpPr>
        <p:spPr>
          <a:xfrm>
            <a:off x="5004048" y="1124744"/>
            <a:ext cx="2232248" cy="39313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기본정보</a:t>
            </a:r>
            <a:endParaRPr lang="ko-KR" altLang="en-US" sz="11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0E7B5D6-0CFB-4CBF-A165-C864D4F684B0}"/>
              </a:ext>
            </a:extLst>
          </p:cNvPr>
          <p:cNvSpPr/>
          <p:nvPr/>
        </p:nvSpPr>
        <p:spPr>
          <a:xfrm>
            <a:off x="5004048" y="3789040"/>
            <a:ext cx="2232248" cy="3931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사업 분야</a:t>
            </a:r>
            <a:endParaRPr lang="ko-KR" altLang="en-US" sz="11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933616" y="1659798"/>
            <a:ext cx="3814848" cy="1587567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Tx/>
              <a:buChar char="-"/>
            </a:pPr>
            <a:endParaRPr lang="en-US" altLang="ko-KR" sz="800" b="1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◈ 회 사 명 </a:t>
            </a:r>
            <a:r>
              <a:rPr lang="en-US" altLang="ko-KR" sz="1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㈜</a:t>
            </a:r>
            <a:r>
              <a:rPr lang="ko-KR" altLang="en-US" sz="1000" b="1" dirty="0" err="1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필링크코리아</a:t>
            </a:r>
            <a:endParaRPr lang="en-US" altLang="ko-KR" sz="1000" b="1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ko-KR" sz="1000" b="1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◈ 설 </a:t>
            </a:r>
            <a:r>
              <a:rPr lang="ko-KR" altLang="en-US" sz="1000" b="1" dirty="0" err="1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립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일 </a:t>
            </a:r>
            <a:r>
              <a:rPr lang="en-US" altLang="ko-KR" sz="1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2019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년 </a:t>
            </a:r>
            <a:r>
              <a:rPr lang="en-US" altLang="ko-KR" sz="1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07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z="1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15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일</a:t>
            </a:r>
            <a:endParaRPr lang="en-US" altLang="ko-KR" sz="1000" b="1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1000" b="1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◈ 대표이사 </a:t>
            </a:r>
            <a:r>
              <a:rPr lang="en-US" altLang="ko-KR" sz="1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양 용 </a:t>
            </a:r>
            <a:r>
              <a:rPr lang="ko-KR" altLang="en-US" sz="1000" b="1" dirty="0" err="1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희</a:t>
            </a:r>
            <a:endParaRPr lang="en-US" altLang="ko-KR" sz="1000" b="1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1000" b="1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◈ 홈페이지 </a:t>
            </a:r>
            <a:r>
              <a:rPr lang="en-US" altLang="ko-KR" sz="1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: </a:t>
            </a:r>
            <a:r>
              <a:rPr lang="en-US" altLang="ko-KR" sz="1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hlinkClick r:id="rId3"/>
              </a:rPr>
              <a:t>http://www.feelink.co.kr</a:t>
            </a:r>
            <a:r>
              <a:rPr lang="en-US" altLang="ko-KR" sz="1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000" b="1" dirty="0" err="1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리뉴얼중</a:t>
            </a:r>
            <a:r>
              <a:rPr lang="en-US" altLang="ko-KR" sz="1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endParaRPr lang="en-US" altLang="ko-KR" sz="1000" b="1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◈ 연 </a:t>
            </a:r>
            <a:r>
              <a:rPr lang="ko-KR" altLang="en-US" sz="1000" b="1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락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처 </a:t>
            </a:r>
            <a:r>
              <a:rPr lang="en-US" altLang="ko-KR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z="1000" b="1" dirty="0">
                <a:solidFill>
                  <a:schemeClr val="tx2">
                    <a:lumMod val="75000"/>
                  </a:schemeClr>
                </a:solidFill>
                <a:latin typeface="+mj-ea"/>
                <a:hlinkClick r:id="rId4"/>
              </a:rPr>
              <a:t>yyh555@feelink.co.kr</a:t>
            </a:r>
            <a:r>
              <a:rPr lang="en-US" altLang="ko-KR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, 010-2932-2512</a:t>
            </a:r>
          </a:p>
          <a:p>
            <a:endParaRPr lang="en-US" altLang="ko-KR" sz="1000" b="1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◈ 주     소 </a:t>
            </a:r>
            <a:r>
              <a:rPr lang="en-US" altLang="ko-KR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: 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서울시 구로구 </a:t>
            </a:r>
            <a:r>
              <a:rPr lang="ko-KR" altLang="en-US" sz="1000" b="1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공원로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r>
              <a:rPr lang="en-US" altLang="ko-KR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3  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선경오피스텔 </a:t>
            </a:r>
            <a:r>
              <a:rPr lang="en-US" altLang="ko-KR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1313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호</a:t>
            </a:r>
            <a:endParaRPr lang="en-US" altLang="ko-KR" sz="1000" b="1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ko-KR" altLang="en-US" sz="1000" b="1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32040" y="4293096"/>
            <a:ext cx="3816424" cy="1587567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Tx/>
              <a:buChar char="-"/>
            </a:pPr>
            <a:endParaRPr lang="en-US" altLang="ko-KR" sz="800" b="1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◈ </a:t>
            </a:r>
            <a:r>
              <a:rPr lang="en-US" altLang="ko-KR" sz="105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[Smart-Car]</a:t>
            </a:r>
            <a:r>
              <a:rPr lang="en-US" altLang="ko-KR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지게차用 전자장치 개발 및 납품</a:t>
            </a:r>
            <a:endParaRPr lang="en-US" altLang="ko-KR" sz="1000" b="1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en-US" altLang="ko-KR" sz="1000" b="1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◈ </a:t>
            </a:r>
            <a:r>
              <a:rPr lang="en-US" altLang="ko-KR" sz="105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[Smart-Car]</a:t>
            </a:r>
            <a:r>
              <a:rPr lang="en-US" altLang="ko-KR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 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승용차用 전자장치 개발 및 납품</a:t>
            </a:r>
            <a:endParaRPr lang="en-US" altLang="ko-KR" sz="1000" b="1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Tx/>
              <a:buChar char="-"/>
            </a:pPr>
            <a:endParaRPr lang="en-US" altLang="ko-KR" sz="1000" b="1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◈ </a:t>
            </a:r>
            <a:r>
              <a:rPr lang="en-US" altLang="ko-KR" sz="105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[Smart-Factory]</a:t>
            </a:r>
            <a:r>
              <a:rPr lang="en-US" altLang="ko-KR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OLED 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생산설비 전자장치 및  제어 시스템 </a:t>
            </a:r>
            <a:endParaRPr lang="en-US" altLang="ko-KR" sz="1000" b="1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en-US" altLang="ko-KR" sz="1000" b="1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◈ </a:t>
            </a:r>
            <a:r>
              <a:rPr lang="en-US" altLang="ko-KR" sz="105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[Smart-Factory]</a:t>
            </a:r>
            <a:r>
              <a:rPr lang="en-US" altLang="ko-KR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2</a:t>
            </a:r>
            <a:r>
              <a:rPr lang="ko-KR" altLang="en-US" sz="1000" b="1" dirty="0" err="1">
                <a:solidFill>
                  <a:schemeClr val="tx2">
                    <a:lumMod val="75000"/>
                  </a:schemeClr>
                </a:solidFill>
                <a:latin typeface="+mj-ea"/>
              </a:rPr>
              <a:t>차전지</a:t>
            </a:r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생산설비 전자장치 및 운영시스템</a:t>
            </a:r>
            <a:endParaRPr lang="en-US" altLang="ko-KR" sz="1000" b="1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r>
              <a:rPr lang="ko-KR" altLang="en-US" sz="10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 </a:t>
            </a:r>
            <a:endParaRPr lang="en-US" altLang="ko-KR" sz="1000" b="1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endParaRPr lang="ko-KR" altLang="en-US" sz="1000" b="1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203498"/>
            <a:ext cx="260994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haroni" panose="02010803020104030203" pitchFamily="2" charset="-79"/>
              </a:rPr>
              <a:t>Company Overview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58632" y="435675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ko-KR" altLang="en-US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itchFamily="34" charset="0"/>
              </a:rPr>
              <a:t>회사개요</a:t>
            </a:r>
            <a:endParaRPr lang="ko-KR" altLang="en-US" sz="1000" b="1" kern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6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Bracket 99"/>
          <p:cNvSpPr/>
          <p:nvPr/>
        </p:nvSpPr>
        <p:spPr>
          <a:xfrm rot="16200000">
            <a:off x="4304434" y="1001190"/>
            <a:ext cx="648071" cy="5935738"/>
          </a:xfrm>
          <a:prstGeom prst="rightBracket">
            <a:avLst>
              <a:gd name="adj" fmla="val 118028"/>
            </a:avLst>
          </a:prstGeom>
          <a:ln>
            <a:solidFill>
              <a:srgbClr val="4E50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latinLnBrk="0"/>
            <a:endParaRPr lang="en-US" b="1" dirty="0">
              <a:latin typeface="+mj-ea"/>
              <a:ea typeface="+mj-ea"/>
            </a:endParaRPr>
          </a:p>
        </p:txBody>
      </p:sp>
      <p:cxnSp>
        <p:nvCxnSpPr>
          <p:cNvPr id="11" name="Straight Connector 101"/>
          <p:cNvCxnSpPr/>
          <p:nvPr/>
        </p:nvCxnSpPr>
        <p:spPr>
          <a:xfrm>
            <a:off x="4677916" y="3218522"/>
            <a:ext cx="0" cy="995144"/>
          </a:xfrm>
          <a:prstGeom prst="line">
            <a:avLst/>
          </a:prstGeom>
          <a:ln>
            <a:solidFill>
              <a:srgbClr val="4E50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02"/>
          <p:cNvCxnSpPr>
            <a:stCxn id="13" idx="2"/>
          </p:cNvCxnSpPr>
          <p:nvPr/>
        </p:nvCxnSpPr>
        <p:spPr>
          <a:xfrm>
            <a:off x="4673904" y="2125434"/>
            <a:ext cx="3498" cy="2088232"/>
          </a:xfrm>
          <a:prstGeom prst="line">
            <a:avLst/>
          </a:prstGeom>
          <a:ln>
            <a:solidFill>
              <a:srgbClr val="4E50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5"/>
          <p:cNvSpPr/>
          <p:nvPr/>
        </p:nvSpPr>
        <p:spPr>
          <a:xfrm>
            <a:off x="3322941" y="1340768"/>
            <a:ext cx="2701925" cy="784666"/>
          </a:xfrm>
          <a:prstGeom prst="roundRect">
            <a:avLst>
              <a:gd name="adj" fmla="val 50000"/>
            </a:avLst>
          </a:prstGeom>
          <a:solidFill>
            <a:srgbClr val="C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>
          <a:xfrm>
            <a:off x="3851920" y="1535976"/>
            <a:ext cx="1793137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ko-KR"/>
            </a:defPPr>
            <a:lvl1pPr indent="0">
              <a:spcBef>
                <a:spcPts val="0"/>
              </a:spcBef>
              <a:buFont typeface="Arial" pitchFamily="34" charset="0"/>
              <a:buNone/>
              <a:defRPr sz="1000" b="0" i="0" baseline="0">
                <a:effectLst/>
                <a:latin typeface="Tahoma" pitchFamily="34" charset="0"/>
                <a:ea typeface="+mj-ea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j-ea"/>
              </a:rPr>
              <a:t>대표이사</a:t>
            </a:r>
            <a:r>
              <a:rPr lang="en-US" altLang="ko-KR" sz="1100" b="1" dirty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1100" b="1" dirty="0">
                <a:solidFill>
                  <a:schemeClr val="bg1"/>
                </a:solidFill>
                <a:latin typeface="+mj-ea"/>
              </a:rPr>
              <a:t>양용희</a:t>
            </a:r>
            <a:endParaRPr lang="en-US" altLang="ko-KR" sz="1100" b="1" dirty="0">
              <a:solidFill>
                <a:schemeClr val="bg1"/>
              </a:solidFill>
              <a:latin typeface="+mj-ea"/>
            </a:endParaRPr>
          </a:p>
          <a:p>
            <a:pPr algn="ctr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+mj-ea"/>
              </a:rPr>
              <a:t>(yyh555@feelink.co.kr)</a:t>
            </a:r>
            <a:endParaRPr lang="ko-KR" altLang="en-US" sz="11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5" name="직사각형 15"/>
          <p:cNvSpPr/>
          <p:nvPr/>
        </p:nvSpPr>
        <p:spPr>
          <a:xfrm>
            <a:off x="551636" y="4289983"/>
            <a:ext cx="2260600" cy="784666"/>
          </a:xfrm>
          <a:prstGeom prst="roundRect">
            <a:avLst>
              <a:gd name="adj" fmla="val 50000"/>
            </a:avLst>
          </a:prstGeom>
          <a:solidFill>
            <a:srgbClr val="C4C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899592" y="4413282"/>
            <a:ext cx="1555237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ko-KR"/>
            </a:defPPr>
            <a:lvl1pPr indent="0">
              <a:spcBef>
                <a:spcPts val="0"/>
              </a:spcBef>
              <a:buFont typeface="Arial" pitchFamily="34" charset="0"/>
              <a:buNone/>
              <a:defRPr sz="1000" b="0" i="0" baseline="0">
                <a:effectLst/>
                <a:latin typeface="Tahoma" pitchFamily="34" charset="0"/>
                <a:ea typeface="+mj-ea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하드웨어 개발팀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팀장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박세진 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(sjpark@feelink.co.kr)</a:t>
            </a:r>
            <a:endParaRPr lang="ko-KR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7" name="직사각형 15"/>
          <p:cNvSpPr/>
          <p:nvPr/>
        </p:nvSpPr>
        <p:spPr>
          <a:xfrm>
            <a:off x="3540752" y="4289983"/>
            <a:ext cx="2260600" cy="784666"/>
          </a:xfrm>
          <a:prstGeom prst="roundRect">
            <a:avLst>
              <a:gd name="adj" fmla="val 50000"/>
            </a:avLst>
          </a:prstGeom>
          <a:solidFill>
            <a:srgbClr val="B27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8" name="텍스트 개체 틀 3"/>
          <p:cNvSpPr txBox="1">
            <a:spLocks/>
          </p:cNvSpPr>
          <p:nvPr/>
        </p:nvSpPr>
        <p:spPr>
          <a:xfrm>
            <a:off x="3851920" y="4413282"/>
            <a:ext cx="1685923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ko-KR"/>
            </a:defPPr>
            <a:lvl1pPr indent="0">
              <a:spcBef>
                <a:spcPts val="0"/>
              </a:spcBef>
              <a:buFont typeface="Arial" pitchFamily="34" charset="0"/>
              <a:buNone/>
              <a:defRPr sz="1000" b="0" i="0" baseline="0">
                <a:effectLst/>
                <a:latin typeface="Tahoma" pitchFamily="34" charset="0"/>
                <a:ea typeface="+mj-ea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소프트웨어 개발팀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팀장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이승민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(smlee@feelink.co.kr)</a:t>
            </a:r>
            <a:endParaRPr lang="ko-KR" altLang="en-US" sz="1200" b="1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19" name="Straight Connector 130"/>
          <p:cNvCxnSpPr>
            <a:stCxn id="20" idx="1"/>
          </p:cNvCxnSpPr>
          <p:nvPr/>
        </p:nvCxnSpPr>
        <p:spPr>
          <a:xfrm flipH="1">
            <a:off x="4671052" y="2888139"/>
            <a:ext cx="1310028" cy="0"/>
          </a:xfrm>
          <a:prstGeom prst="line">
            <a:avLst/>
          </a:prstGeom>
          <a:ln>
            <a:solidFill>
              <a:srgbClr val="4E506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5"/>
          <p:cNvSpPr/>
          <p:nvPr/>
        </p:nvSpPr>
        <p:spPr>
          <a:xfrm>
            <a:off x="5981080" y="2495806"/>
            <a:ext cx="2653691" cy="784666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1" name="텍스트 개체 틀 3"/>
          <p:cNvSpPr txBox="1">
            <a:spLocks/>
          </p:cNvSpPr>
          <p:nvPr/>
        </p:nvSpPr>
        <p:spPr>
          <a:xfrm>
            <a:off x="6372200" y="2690103"/>
            <a:ext cx="1899315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ko-KR"/>
            </a:defPPr>
            <a:lvl1pPr indent="0">
              <a:spcBef>
                <a:spcPts val="0"/>
              </a:spcBef>
              <a:buFont typeface="Arial" pitchFamily="34" charset="0"/>
              <a:buNone/>
              <a:defRPr sz="1000" b="0" i="0" baseline="0">
                <a:effectLst/>
                <a:latin typeface="Tahoma" pitchFamily="34" charset="0"/>
                <a:ea typeface="+mj-ea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CTO. </a:t>
            </a:r>
            <a:r>
              <a:rPr lang="ko-KR" altLang="en-US" sz="1200" b="1" dirty="0" err="1">
                <a:solidFill>
                  <a:schemeClr val="bg1"/>
                </a:solidFill>
                <a:latin typeface="+mj-ea"/>
              </a:rPr>
              <a:t>이두천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 이사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(simon@feelink.co.kr)</a:t>
            </a:r>
            <a:endParaRPr lang="ko-KR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2" name="직사각형 15"/>
          <p:cNvSpPr/>
          <p:nvPr/>
        </p:nvSpPr>
        <p:spPr>
          <a:xfrm>
            <a:off x="6341120" y="4289983"/>
            <a:ext cx="2260600" cy="784666"/>
          </a:xfrm>
          <a:prstGeom prst="roundRect">
            <a:avLst>
              <a:gd name="adj" fmla="val 50000"/>
            </a:avLst>
          </a:prstGeom>
          <a:solidFill>
            <a:srgbClr val="58BB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4" name="텍스트 개체 틀 3"/>
          <p:cNvSpPr txBox="1">
            <a:spLocks/>
          </p:cNvSpPr>
          <p:nvPr/>
        </p:nvSpPr>
        <p:spPr>
          <a:xfrm>
            <a:off x="6732240" y="4413282"/>
            <a:ext cx="1555237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ko-KR"/>
            </a:defPPr>
            <a:lvl1pPr indent="0">
              <a:spcBef>
                <a:spcPts val="0"/>
              </a:spcBef>
              <a:buFont typeface="Arial" pitchFamily="34" charset="0"/>
              <a:buNone/>
              <a:defRPr sz="1000" b="0" i="0" baseline="0">
                <a:effectLst/>
                <a:latin typeface="Tahoma" pitchFamily="34" charset="0"/>
                <a:ea typeface="+mj-ea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>
              <a:defRPr/>
            </a:pPr>
            <a:r>
              <a:rPr lang="ko-KR" altLang="en-US" sz="1200" b="1" dirty="0" err="1">
                <a:solidFill>
                  <a:schemeClr val="bg1"/>
                </a:solidFill>
                <a:latin typeface="+mj-ea"/>
              </a:rPr>
              <a:t>사업팀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팀장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김수정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(soo@feelink.co.kr)</a:t>
            </a:r>
            <a:endParaRPr lang="ko-KR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3568" y="5230895"/>
            <a:ext cx="2048807" cy="430353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◈ 백선기 수석연구원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03313" y="5230895"/>
            <a:ext cx="2048807" cy="430353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◈ 차은경 연구원</a:t>
            </a:r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◈ 김기태 주임 연구원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55641" y="5230895"/>
            <a:ext cx="2048807" cy="430353"/>
          </a:xfrm>
          <a:prstGeom prst="rect">
            <a:avLst/>
          </a:prstGeom>
          <a:noFill/>
          <a:ln w="31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◈ 심선화 과장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회계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)</a:t>
            </a:r>
          </a:p>
          <a:p>
            <a:endParaRPr lang="en-US" altLang="ko-KR" sz="11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Rectangle 19"/>
          <p:cNvSpPr txBox="1">
            <a:spLocks noChangeArrowheads="1"/>
          </p:cNvSpPr>
          <p:nvPr/>
        </p:nvSpPr>
        <p:spPr bwMode="auto">
          <a:xfrm>
            <a:off x="233749" y="245790"/>
            <a:ext cx="743183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anchor="b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kern="0" spc="-30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01</a:t>
            </a:r>
            <a:r>
              <a:rPr kumimoji="0" lang="en-US" altLang="ko-KR" sz="3600" b="1" kern="0" spc="-3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kumimoji="0" lang="ko-KR" altLang="en-US" sz="3600" b="1" i="0" u="none" strike="noStrike" kern="0" cap="none" spc="-3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5576" y="203498"/>
            <a:ext cx="260994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haroni" panose="02010803020104030203" pitchFamily="2" charset="-79"/>
              </a:rPr>
              <a:t>Company Overview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58632" y="435675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ko-KR" altLang="en-US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itchFamily="34" charset="0"/>
              </a:rPr>
              <a:t>조직도</a:t>
            </a:r>
            <a:endParaRPr lang="ko-KR" altLang="en-US" sz="1000" b="1" kern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itchFamily="34" charset="0"/>
            </a:endParaRPr>
          </a:p>
        </p:txBody>
      </p:sp>
      <p:cxnSp>
        <p:nvCxnSpPr>
          <p:cNvPr id="30" name="Straight Connector 130"/>
          <p:cNvCxnSpPr/>
          <p:nvPr/>
        </p:nvCxnSpPr>
        <p:spPr>
          <a:xfrm flipH="1">
            <a:off x="3405988" y="2892651"/>
            <a:ext cx="1310028" cy="0"/>
          </a:xfrm>
          <a:prstGeom prst="line">
            <a:avLst/>
          </a:prstGeom>
          <a:ln>
            <a:solidFill>
              <a:srgbClr val="4E506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15"/>
          <p:cNvSpPr/>
          <p:nvPr/>
        </p:nvSpPr>
        <p:spPr>
          <a:xfrm>
            <a:off x="769460" y="2500318"/>
            <a:ext cx="2653691" cy="784666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32" name="텍스트 개체 틀 3"/>
          <p:cNvSpPr txBox="1">
            <a:spLocks/>
          </p:cNvSpPr>
          <p:nvPr/>
        </p:nvSpPr>
        <p:spPr>
          <a:xfrm>
            <a:off x="1187624" y="2728203"/>
            <a:ext cx="1899315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ko-KR"/>
            </a:defPPr>
            <a:lvl1pPr indent="0">
              <a:spcBef>
                <a:spcPts val="0"/>
              </a:spcBef>
              <a:buFont typeface="Arial" pitchFamily="34" charset="0"/>
              <a:buNone/>
              <a:defRPr sz="1000" b="0" i="0" baseline="0">
                <a:effectLst/>
                <a:latin typeface="Tahoma" pitchFamily="34" charset="0"/>
                <a:ea typeface="+mj-ea"/>
                <a:cs typeface="Tahoma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기술고문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이재기 박사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(jklee@feelink.co.kr)</a:t>
            </a:r>
            <a:endParaRPr lang="ko-KR" altLang="en-US" sz="12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0785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>
            <a:stCxn id="30" idx="4"/>
            <a:endCxn id="31" idx="2"/>
          </p:cNvCxnSpPr>
          <p:nvPr/>
        </p:nvCxnSpPr>
        <p:spPr bwMode="auto">
          <a:xfrm flipV="1">
            <a:off x="1638896" y="3614671"/>
            <a:ext cx="740116" cy="1003585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31" idx="4"/>
            <a:endCxn id="32" idx="2"/>
          </p:cNvCxnSpPr>
          <p:nvPr/>
        </p:nvCxnSpPr>
        <p:spPr bwMode="auto">
          <a:xfrm>
            <a:off x="2540937" y="3614671"/>
            <a:ext cx="772617" cy="102951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32" idx="4"/>
            <a:endCxn id="33" idx="2"/>
          </p:cNvCxnSpPr>
          <p:nvPr/>
        </p:nvCxnSpPr>
        <p:spPr bwMode="auto">
          <a:xfrm flipV="1">
            <a:off x="3475479" y="3209684"/>
            <a:ext cx="1527632" cy="1434498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정육면체 29"/>
          <p:cNvSpPr/>
          <p:nvPr/>
        </p:nvSpPr>
        <p:spPr bwMode="auto">
          <a:xfrm>
            <a:off x="1476971" y="4483319"/>
            <a:ext cx="215900" cy="2159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31" name="정육면체 30"/>
          <p:cNvSpPr/>
          <p:nvPr/>
        </p:nvSpPr>
        <p:spPr bwMode="auto">
          <a:xfrm>
            <a:off x="2379012" y="3479734"/>
            <a:ext cx="215900" cy="2159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32" name="정육면체 31"/>
          <p:cNvSpPr/>
          <p:nvPr/>
        </p:nvSpPr>
        <p:spPr bwMode="auto">
          <a:xfrm>
            <a:off x="3313554" y="4509244"/>
            <a:ext cx="215900" cy="2159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33" name="정육면체 32"/>
          <p:cNvSpPr/>
          <p:nvPr/>
        </p:nvSpPr>
        <p:spPr bwMode="auto">
          <a:xfrm>
            <a:off x="5003111" y="3074746"/>
            <a:ext cx="215900" cy="215900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34" name="TextBox 52"/>
          <p:cNvSpPr txBox="1">
            <a:spLocks noChangeArrowheads="1"/>
          </p:cNvSpPr>
          <p:nvPr/>
        </p:nvSpPr>
        <p:spPr bwMode="auto">
          <a:xfrm>
            <a:off x="178947" y="4477284"/>
            <a:ext cx="1327150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lnSpc>
                <a:spcPct val="80000"/>
              </a:lnSpc>
            </a:pPr>
            <a:r>
              <a:rPr lang="en-US" altLang="ko-KR" sz="1400" b="1" dirty="0">
                <a:solidFill>
                  <a:srgbClr val="009BDC"/>
                </a:solidFill>
                <a:latin typeface="+mn-ea"/>
                <a:ea typeface="+mn-ea"/>
              </a:rPr>
              <a:t>2019</a:t>
            </a:r>
          </a:p>
        </p:txBody>
      </p:sp>
      <p:sp>
        <p:nvSpPr>
          <p:cNvPr id="35" name="TextBox 53"/>
          <p:cNvSpPr txBox="1">
            <a:spLocks noChangeArrowheads="1"/>
          </p:cNvSpPr>
          <p:nvPr/>
        </p:nvSpPr>
        <p:spPr bwMode="auto">
          <a:xfrm>
            <a:off x="2569406" y="3450903"/>
            <a:ext cx="790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1400" b="1" dirty="0">
                <a:solidFill>
                  <a:srgbClr val="009BDC"/>
                </a:solidFill>
                <a:latin typeface="+mn-ea"/>
                <a:ea typeface="+mn-ea"/>
              </a:rPr>
              <a:t>2020</a:t>
            </a:r>
          </a:p>
        </p:txBody>
      </p:sp>
      <p:sp>
        <p:nvSpPr>
          <p:cNvPr id="36" name="TextBox 54"/>
          <p:cNvSpPr txBox="1">
            <a:spLocks noChangeArrowheads="1"/>
          </p:cNvSpPr>
          <p:nvPr/>
        </p:nvSpPr>
        <p:spPr bwMode="auto">
          <a:xfrm>
            <a:off x="3520827" y="4491868"/>
            <a:ext cx="14102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1400" b="1" dirty="0">
                <a:solidFill>
                  <a:srgbClr val="009BDC"/>
                </a:solidFill>
                <a:latin typeface="+mn-ea"/>
                <a:ea typeface="+mn-ea"/>
              </a:rPr>
              <a:t>2021~2022</a:t>
            </a:r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5210509" y="3045868"/>
            <a:ext cx="1295003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1400" b="1" dirty="0">
                <a:solidFill>
                  <a:srgbClr val="009BDC"/>
                </a:solidFill>
                <a:latin typeface="+mn-ea"/>
                <a:ea typeface="+mn-ea"/>
              </a:rPr>
              <a:t>2023 ~ </a:t>
            </a:r>
            <a:r>
              <a:rPr lang="ko-KR" altLang="en-US" sz="1400" b="1" dirty="0">
                <a:solidFill>
                  <a:srgbClr val="009BDC"/>
                </a:solidFill>
                <a:latin typeface="+mn-ea"/>
                <a:ea typeface="+mn-ea"/>
              </a:rPr>
              <a:t>현재</a:t>
            </a:r>
            <a:endParaRPr lang="en-US" altLang="ko-KR" sz="1400" b="1" dirty="0">
              <a:solidFill>
                <a:srgbClr val="009BDC"/>
              </a:solidFill>
              <a:latin typeface="+mn-ea"/>
              <a:ea typeface="+mn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931103" y="3351572"/>
            <a:ext cx="3960812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lnSpc>
                <a:spcPts val="1200"/>
              </a:lnSpc>
              <a:defRPr/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2024. 06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㈜효성전기 협력업체 등록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eaLnBrk="0" hangingPunct="0">
              <a:lnSpc>
                <a:spcPts val="1200"/>
              </a:lnSpc>
              <a:defRPr/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2023. 12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 10.5G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자기부상제어시스템 개발 및 납품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eaLnBrk="0" hangingPunct="0">
              <a:lnSpc>
                <a:spcPts val="1200"/>
              </a:lnSpc>
              <a:defRPr/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2023. 11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가우스 측정 자동화 장비 개발 및 납품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eaLnBrk="0" hangingPunct="0">
              <a:lnSpc>
                <a:spcPts val="1200"/>
              </a:lnSpc>
              <a:defRPr/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2023. 10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LG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전자 협력업체 등록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eaLnBrk="0" hangingPunct="0">
              <a:lnSpc>
                <a:spcPts val="1200"/>
              </a:lnSpc>
              <a:defRPr/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2023. 02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연구개발전담부서 인증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371221" y="4832555"/>
            <a:ext cx="2870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1200"/>
              </a:lnSpc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2019. 08.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필링크코리아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설립</a:t>
            </a:r>
          </a:p>
          <a:p>
            <a:pPr>
              <a:lnSpc>
                <a:spcPts val="1200"/>
              </a:lnSpc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2019. 06.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19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년 초기창업패키지 사업자선정</a:t>
            </a:r>
          </a:p>
        </p:txBody>
      </p:sp>
      <p:sp>
        <p:nvSpPr>
          <p:cNvPr id="40" name="직사각형 36"/>
          <p:cNvSpPr>
            <a:spLocks noChangeArrowheads="1"/>
          </p:cNvSpPr>
          <p:nvPr/>
        </p:nvSpPr>
        <p:spPr bwMode="auto">
          <a:xfrm>
            <a:off x="1515164" y="2996952"/>
            <a:ext cx="32008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ts val="1200"/>
              </a:lnSpc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2020. 12.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대전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DID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창업공작소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운영관리시스템 구축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ts val="1200"/>
              </a:lnSpc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2020. 10.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건양대학교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GPR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시스템 개발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241049" y="4797152"/>
            <a:ext cx="53286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ts val="1200"/>
              </a:lnSpc>
              <a:defRPr/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2021. 05.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㈜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씨엔씨엔지니어링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협력업체 등록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eaLnBrk="0" hangingPunct="0">
              <a:lnSpc>
                <a:spcPts val="1200"/>
              </a:lnSpc>
              <a:defRPr/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2021. 08.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OLED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자기부상 이송장치 제어시스템 개발 및 납품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eaLnBrk="0" hangingPunct="0">
              <a:lnSpc>
                <a:spcPts val="1200"/>
              </a:lnSpc>
              <a:defRPr/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2021. 07.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산학연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공동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R&amp;D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지원 사업 선정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IoT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기반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분산형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빌딩에너지 관리시스템 개발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eaLnBrk="0" hangingPunct="0">
              <a:lnSpc>
                <a:spcPts val="1200"/>
              </a:lnSpc>
              <a:defRPr/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2021. 02.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OLED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공정데이터 이상감지 시스템 개발 및 납품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eaLnBrk="0" hangingPunct="0">
              <a:lnSpc>
                <a:spcPts val="1200"/>
              </a:lnSpc>
              <a:defRPr/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2022. 11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㈜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선익시스템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협력업체 등록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eaLnBrk="0" hangingPunct="0">
              <a:lnSpc>
                <a:spcPts val="1200"/>
              </a:lnSpc>
              <a:defRPr/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2022. 11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지게차 용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T-ECU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및 납품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eaLnBrk="0" hangingPunct="0">
              <a:lnSpc>
                <a:spcPts val="1200"/>
              </a:lnSpc>
              <a:defRPr/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2022. 10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실시간 자기력 측정 시스템 개발 및 납품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eaLnBrk="0" hangingPunct="0">
              <a:lnSpc>
                <a:spcPts val="1200"/>
              </a:lnSpc>
              <a:defRPr/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2022. 09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승용차용 보급형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E-Call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단말기 개발 및 납품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eaLnBrk="0" hangingPunct="0">
              <a:lnSpc>
                <a:spcPts val="1200"/>
              </a:lnSpc>
              <a:defRPr/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2022. 08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무선 실시간 진동 데이터 측정 시스템 개발 및 납품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059832" y="1628800"/>
            <a:ext cx="40010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끊임없는</a:t>
            </a:r>
            <a:r>
              <a:rPr lang="en-US" altLang="ko-KR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혁신</a:t>
            </a:r>
            <a:r>
              <a:rPr lang="ko-KR" altLang="en-US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과 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도전</a:t>
            </a:r>
            <a:r>
              <a:rPr lang="ko-KR" altLang="en-US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으로  </a:t>
            </a:r>
            <a:endParaRPr lang="en-US" altLang="ko-KR" sz="1600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r">
              <a:defRPr/>
            </a:pP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고객</a:t>
            </a:r>
            <a:r>
              <a:rPr lang="ko-KR" altLang="en-US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의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성공을 </a:t>
            </a:r>
            <a:r>
              <a:rPr lang="ko-KR" altLang="en-US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위한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가치</a:t>
            </a:r>
            <a:r>
              <a:rPr lang="ko-KR" altLang="en-US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를 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창출합니다</a:t>
            </a: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endParaRPr lang="ko-KR" altLang="en-US" sz="1600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90" y="908720"/>
            <a:ext cx="1508796" cy="1808772"/>
          </a:xfrm>
          <a:prstGeom prst="rect">
            <a:avLst/>
          </a:prstGeom>
        </p:spPr>
      </p:pic>
      <p:sp>
        <p:nvSpPr>
          <p:cNvPr id="45" name="Rectangle 19"/>
          <p:cNvSpPr txBox="1">
            <a:spLocks noChangeArrowheads="1"/>
          </p:cNvSpPr>
          <p:nvPr/>
        </p:nvSpPr>
        <p:spPr bwMode="auto">
          <a:xfrm>
            <a:off x="233749" y="245790"/>
            <a:ext cx="743183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anchor="b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kern="0" spc="-30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01</a:t>
            </a:r>
            <a:r>
              <a:rPr kumimoji="0" lang="en-US" altLang="ko-KR" sz="3600" b="1" kern="0" spc="-3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kumimoji="0" lang="ko-KR" altLang="en-US" sz="3600" b="1" i="0" u="none" strike="noStrike" kern="0" cap="none" spc="-3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55576" y="203498"/>
            <a:ext cx="260994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haroni" panose="02010803020104030203" pitchFamily="2" charset="-79"/>
              </a:rPr>
              <a:t>Company Overview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58632" y="43567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ko-KR" altLang="en-US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itchFamily="34" charset="0"/>
              </a:rPr>
              <a:t>연혁</a:t>
            </a:r>
          </a:p>
        </p:txBody>
      </p:sp>
    </p:spTree>
    <p:extLst>
      <p:ext uri="{BB962C8B-B14F-4D97-AF65-F5344CB8AC3E}">
        <p14:creationId xmlns:p14="http://schemas.microsoft.com/office/powerpoint/2010/main" val="244299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586D59-9DFE-4DE8-89C7-91A79DB56724}"/>
              </a:ext>
            </a:extLst>
          </p:cNvPr>
          <p:cNvCxnSpPr>
            <a:cxnSpLocks/>
          </p:cNvCxnSpPr>
          <p:nvPr/>
        </p:nvCxnSpPr>
        <p:spPr>
          <a:xfrm>
            <a:off x="4572000" y="1633398"/>
            <a:ext cx="0" cy="4531906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E7B5D6-0CFB-4CBF-A165-C864D4F684B0}"/>
              </a:ext>
            </a:extLst>
          </p:cNvPr>
          <p:cNvSpPr/>
          <p:nvPr/>
        </p:nvSpPr>
        <p:spPr>
          <a:xfrm>
            <a:off x="5822273" y="1144610"/>
            <a:ext cx="1926071" cy="3931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출원 및 기술이전</a:t>
            </a:r>
            <a:endParaRPr lang="ko-KR" altLang="en-US" sz="11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3570" y="1715139"/>
            <a:ext cx="3312366" cy="60069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  </a:t>
            </a:r>
            <a:r>
              <a:rPr lang="ko-KR" altLang="en-US" sz="11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전력설비 자동진단 시스템</a:t>
            </a:r>
            <a:r>
              <a:rPr lang="en-US" altLang="ko-KR" sz="11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1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서버 및 방법</a:t>
            </a:r>
            <a:endParaRPr lang="en-US" altLang="ko-KR" sz="1100" b="1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등록번호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: 10-1647423)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3570" y="2449220"/>
            <a:ext cx="3312366" cy="60069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</a:t>
            </a:r>
            <a:r>
              <a:rPr lang="ko-KR" altLang="en-US" sz="11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전력설비의 자동 진단장치</a:t>
            </a:r>
            <a:endParaRPr lang="en-US" altLang="ko-KR" sz="1100" b="1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등록번호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10-1647424)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129126" y="3238670"/>
            <a:ext cx="3312366" cy="60069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무선 통신 기반의 감성표현 </a:t>
            </a:r>
            <a:r>
              <a:rPr lang="en-US" altLang="ko-KR" sz="11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AI </a:t>
            </a:r>
            <a:r>
              <a:rPr lang="ko-KR" altLang="en-US" sz="11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플랫폼 서버</a:t>
            </a:r>
            <a:endParaRPr lang="en-US" altLang="ko-KR" sz="1100" b="1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출원번호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2019-0113462)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29126" y="1727821"/>
            <a:ext cx="3312366" cy="60069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에너지 통합관리를 위한 프로토콜 어댑터</a:t>
            </a:r>
            <a:endParaRPr lang="en-US" altLang="ko-KR" sz="1100" b="1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등록번호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10-1830105),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기술이전특허 진행 중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C5AC9F-77BA-42A6-A316-8FF97385FBE8}"/>
              </a:ext>
            </a:extLst>
          </p:cNvPr>
          <p:cNvSpPr/>
          <p:nvPr/>
        </p:nvSpPr>
        <p:spPr>
          <a:xfrm>
            <a:off x="5076056" y="3212976"/>
            <a:ext cx="295109" cy="250102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Tahoma" panose="020B0604030504040204" pitchFamily="34" charset="0"/>
              </a:rPr>
              <a:t>1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04CD9C-04B3-4912-9AC4-E206DC2A0A11}"/>
              </a:ext>
            </a:extLst>
          </p:cNvPr>
          <p:cNvSpPr/>
          <p:nvPr/>
        </p:nvSpPr>
        <p:spPr>
          <a:xfrm>
            <a:off x="5076056" y="1700808"/>
            <a:ext cx="295109" cy="250102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Tahoma" panose="020B0604030504040204" pitchFamily="34" charset="0"/>
              </a:rPr>
              <a:t>4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567F40A-07C4-4B40-BBE0-B694F688CBAA}"/>
              </a:ext>
            </a:extLst>
          </p:cNvPr>
          <p:cNvSpPr/>
          <p:nvPr/>
        </p:nvSpPr>
        <p:spPr>
          <a:xfrm>
            <a:off x="634040" y="1689445"/>
            <a:ext cx="295109" cy="250102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Tahoma" panose="020B0604030504040204" pitchFamily="34" charset="0"/>
              </a:rPr>
              <a:t>1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6A9ACC7-CAE3-43D8-87C2-7BCEDFE190D6}"/>
              </a:ext>
            </a:extLst>
          </p:cNvPr>
          <p:cNvSpPr/>
          <p:nvPr/>
        </p:nvSpPr>
        <p:spPr>
          <a:xfrm>
            <a:off x="634040" y="2422207"/>
            <a:ext cx="295109" cy="250102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Tahoma" panose="020B0604030504040204" pitchFamily="34" charset="0"/>
              </a:rPr>
              <a:t>2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E7B5D6-0CFB-4CBF-A165-C864D4F684B0}"/>
              </a:ext>
            </a:extLst>
          </p:cNvPr>
          <p:cNvSpPr/>
          <p:nvPr/>
        </p:nvSpPr>
        <p:spPr>
          <a:xfrm>
            <a:off x="1331642" y="1144610"/>
            <a:ext cx="1926071" cy="39313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자체 보유 특허</a:t>
            </a:r>
            <a:endParaRPr lang="ko-KR" altLang="en-US" sz="11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00" y="4005064"/>
            <a:ext cx="1381241" cy="1944216"/>
          </a:xfrm>
          <a:prstGeom prst="rect">
            <a:avLst/>
          </a:prstGeom>
          <a:ln w="3175">
            <a:solidFill>
              <a:schemeClr val="tx1"/>
            </a:solidFill>
            <a:prstDash val="sysDash"/>
          </a:ln>
        </p:spPr>
      </p:pic>
      <p:sp>
        <p:nvSpPr>
          <p:cNvPr id="30" name="직사각형 29"/>
          <p:cNvSpPr/>
          <p:nvPr/>
        </p:nvSpPr>
        <p:spPr>
          <a:xfrm>
            <a:off x="683570" y="3188350"/>
            <a:ext cx="3312366" cy="60069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</a:t>
            </a:r>
            <a:r>
              <a:rPr lang="ko-KR" altLang="en-US" sz="11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무선 통신 기반의 감성 표현 장치</a:t>
            </a:r>
            <a:endParaRPr lang="en-US" altLang="ko-KR" sz="1100" b="1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등록번호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10-2334998)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9ACC7-CAE3-43D8-87C2-7BCEDFE190D6}"/>
              </a:ext>
            </a:extLst>
          </p:cNvPr>
          <p:cNvSpPr/>
          <p:nvPr/>
        </p:nvSpPr>
        <p:spPr>
          <a:xfrm>
            <a:off x="634040" y="3161337"/>
            <a:ext cx="295109" cy="250102"/>
          </a:xfrm>
          <a:prstGeom prst="rect">
            <a:avLst/>
          </a:prstGeom>
          <a:solidFill>
            <a:srgbClr val="0070C0"/>
          </a:solidFill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Tahoma" panose="020B0604030504040204" pitchFamily="34" charset="0"/>
              </a:rPr>
              <a:t>3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101455"/>
            <a:ext cx="1347857" cy="1897226"/>
          </a:xfrm>
          <a:prstGeom prst="rect">
            <a:avLst/>
          </a:prstGeom>
          <a:ln w="3175">
            <a:solidFill>
              <a:schemeClr val="tx1"/>
            </a:solidFill>
            <a:prstDash val="sysDash"/>
          </a:ln>
        </p:spPr>
      </p:pic>
      <p:pic>
        <p:nvPicPr>
          <p:cNvPr id="33" name="Picture 2" descr="C:\FEELINK\회사정보\특허정보\특허증\10-2334998(무선 통긴 기반의 감성표현장치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221088"/>
            <a:ext cx="1440382" cy="1920510"/>
          </a:xfrm>
          <a:prstGeom prst="rect">
            <a:avLst/>
          </a:prstGeom>
          <a:noFill/>
          <a:ln w="6350"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5129126" y="2468270"/>
            <a:ext cx="3312366" cy="60069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조명 연출을 위한 에너지 소비량 산출 장치</a:t>
            </a:r>
            <a:endParaRPr lang="en-US" altLang="ko-KR" sz="1100" b="1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algn="ctr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등록번호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10-1964733)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04CD9C-04B3-4912-9AC4-E206DC2A0A11}"/>
              </a:ext>
            </a:extLst>
          </p:cNvPr>
          <p:cNvSpPr/>
          <p:nvPr/>
        </p:nvSpPr>
        <p:spPr>
          <a:xfrm>
            <a:off x="5076056" y="2441257"/>
            <a:ext cx="295109" cy="250102"/>
          </a:xfrm>
          <a:prstGeom prst="rect">
            <a:avLst/>
          </a:prstGeom>
          <a:solidFill>
            <a:schemeClr val="tx2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Tahoma" panose="020B0604030504040204" pitchFamily="34" charset="0"/>
              </a:rPr>
              <a:t>5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Tahom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05065"/>
            <a:ext cx="1387432" cy="1944215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805" y="4143197"/>
            <a:ext cx="1392603" cy="1950099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Rectangle 19"/>
          <p:cNvSpPr txBox="1">
            <a:spLocks noChangeArrowheads="1"/>
          </p:cNvSpPr>
          <p:nvPr/>
        </p:nvSpPr>
        <p:spPr bwMode="auto">
          <a:xfrm>
            <a:off x="233749" y="245790"/>
            <a:ext cx="743183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anchor="b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kern="0" spc="-30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01</a:t>
            </a:r>
            <a:r>
              <a:rPr kumimoji="0" lang="en-US" altLang="ko-KR" sz="3600" b="1" kern="0" spc="-3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kumimoji="0" lang="ko-KR" altLang="en-US" sz="3600" b="1" i="0" u="none" strike="noStrike" kern="0" cap="none" spc="-3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5576" y="203498"/>
            <a:ext cx="260994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haroni" panose="02010803020104030203" pitchFamily="2" charset="-79"/>
              </a:rPr>
              <a:t>Company Overview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58632" y="435675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ko-KR" altLang="en-US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itchFamily="34" charset="0"/>
              </a:rPr>
              <a:t>지식재산권</a:t>
            </a:r>
          </a:p>
        </p:txBody>
      </p:sp>
    </p:spTree>
    <p:extLst>
      <p:ext uri="{BB962C8B-B14F-4D97-AF65-F5344CB8AC3E}">
        <p14:creationId xmlns:p14="http://schemas.microsoft.com/office/powerpoint/2010/main" val="412763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9"/>
          <p:cNvSpPr txBox="1">
            <a:spLocks noChangeArrowheads="1"/>
          </p:cNvSpPr>
          <p:nvPr/>
        </p:nvSpPr>
        <p:spPr bwMode="auto">
          <a:xfrm>
            <a:off x="233749" y="245790"/>
            <a:ext cx="743183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anchor="b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kern="0" spc="-30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01</a:t>
            </a:r>
            <a:r>
              <a:rPr kumimoji="0" lang="en-US" altLang="ko-KR" sz="3600" b="1" kern="0" spc="-3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kumimoji="0" lang="ko-KR" altLang="en-US" sz="3600" b="1" i="0" u="none" strike="noStrike" kern="0" cap="none" spc="-3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55576" y="203498"/>
            <a:ext cx="260994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haroni" panose="02010803020104030203" pitchFamily="2" charset="-79"/>
              </a:rPr>
              <a:t>Company Overview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58632" y="435675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ko-KR" altLang="en-US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itchFamily="34" charset="0"/>
              </a:rPr>
              <a:t>주요인력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765049"/>
              </p:ext>
            </p:extLst>
          </p:nvPr>
        </p:nvGraphicFramePr>
        <p:xfrm>
          <a:off x="323528" y="2492896"/>
          <a:ext cx="8474124" cy="37751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615563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5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69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b="1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 </a:t>
                      </a:r>
                      <a:r>
                        <a:rPr lang="ko-KR" altLang="en-US" sz="1100" b="1" i="0" u="sng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름</a:t>
                      </a:r>
                      <a:r>
                        <a:rPr lang="ko-KR" altLang="en-US" sz="1100" b="1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100" b="1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  급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  당  업  무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sng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경력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35237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 용 </a:t>
                      </a:r>
                      <a:r>
                        <a:rPr lang="ko-KR" altLang="en-US" sz="1100" b="1" i="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희</a:t>
                      </a:r>
                      <a:endParaRPr lang="en-US" altLang="ko-KR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대표이사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사업총괄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</a:t>
                      </a: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지오엠씨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사업팀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팀장 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</a:t>
                      </a: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솔보텍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M2M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사업부 사업부장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02523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 수 정</a:t>
                      </a:r>
                      <a:endParaRPr lang="en-US" altLang="ko-KR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이사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 및 영업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1" i="0" u="sng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신문방송학</a:t>
                      </a:r>
                      <a:r>
                        <a:rPr lang="ko-KR" altLang="en-US" sz="1000" b="1" i="0" u="sng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박사</a:t>
                      </a:r>
                      <a:r>
                        <a:rPr lang="en-US" altLang="ko-KR" sz="1000" b="1" i="0" u="sng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</a:t>
                      </a: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인제대학교 연구교수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재 기</a:t>
                      </a:r>
                      <a:endParaRPr lang="en-US" altLang="ko-KR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기술고문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기술고문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1" i="0" u="sng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전자공학 박사</a:t>
                      </a:r>
                      <a:endParaRPr lang="en-US" altLang="ko-KR" sz="1000" b="1" i="0" u="sng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</a:t>
                      </a: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ETRI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중소기업지원실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실장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두 천 </a:t>
                      </a:r>
                      <a:endParaRPr lang="en-US" altLang="ko-KR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기술이사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총괄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</a:t>
                      </a: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지오엠씨</a:t>
                      </a: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RCN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연구소장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 세 진</a:t>
                      </a:r>
                      <a:endParaRPr lang="en-US" altLang="ko-KR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H/W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팀장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H/W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총괄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1" i="0" u="sng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전자공학 석사</a:t>
                      </a:r>
                      <a:r>
                        <a:rPr lang="en-US" altLang="ko-KR" sz="1000" b="1" i="0" u="sng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</a:t>
                      </a: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오로라디자인랩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수석연구원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 선 기</a:t>
                      </a:r>
                      <a:endParaRPr lang="en-US" altLang="ko-KR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수석 연구원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H/W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및 양산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1" i="0" u="sng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제어계측공학 석사</a:t>
                      </a:r>
                      <a:endParaRPr lang="en-US" altLang="ko-KR" sz="1000" b="1" i="0" u="sng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 baseline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휴먼인텍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수석연구원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71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승 민</a:t>
                      </a:r>
                      <a:endParaRPr lang="en-US" altLang="ko-KR" sz="1100" b="1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S/W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 팀장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S/W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총괄</a:t>
                      </a: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</a:t>
                      </a:r>
                      <a:r>
                        <a:rPr lang="en-US" altLang="ko-KR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오로라디자인랩</a:t>
                      </a:r>
                      <a:r>
                        <a:rPr lang="ko-KR" altLang="en-US" sz="1000" b="0" i="0" u="none" strike="noStrike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책임연구원</a:t>
                      </a:r>
                      <a:endParaRPr lang="en-US" altLang="ko-KR" sz="1000" b="0" i="0" u="none" strike="noStrike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35" marR="8535" marT="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3203848" y="1484784"/>
            <a:ext cx="40010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끊임없는</a:t>
            </a:r>
            <a:r>
              <a:rPr lang="en-US" altLang="ko-KR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혁신</a:t>
            </a:r>
            <a:r>
              <a:rPr lang="ko-KR" altLang="en-US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과 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도전</a:t>
            </a:r>
            <a:r>
              <a:rPr lang="ko-KR" altLang="en-US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으로  </a:t>
            </a:r>
            <a:endParaRPr lang="en-US" altLang="ko-KR" sz="1600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algn="r">
              <a:defRPr/>
            </a:pP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고객</a:t>
            </a:r>
            <a:r>
              <a:rPr lang="ko-KR" altLang="en-US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의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성공을 </a:t>
            </a:r>
            <a:r>
              <a:rPr lang="ko-KR" altLang="en-US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위한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 가치</a:t>
            </a:r>
            <a:r>
              <a:rPr lang="ko-KR" altLang="en-US" sz="1600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를 </a:t>
            </a:r>
            <a:r>
              <a:rPr lang="ko-KR" altLang="en-US" sz="1600" b="1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창출합니다</a:t>
            </a:r>
            <a:r>
              <a:rPr lang="en-US" altLang="ko-KR" sz="1600" b="1" spc="-15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endParaRPr lang="ko-KR" altLang="en-US" sz="1600" spc="-15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908720"/>
            <a:ext cx="1088451" cy="13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0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21507" y="3078485"/>
            <a:ext cx="260994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haroni" panose="02010803020104030203" pitchFamily="2" charset="-79"/>
              </a:rPr>
              <a:t> Business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99792" y="2953519"/>
            <a:ext cx="113327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spc="-300" dirty="0">
                <a:solidFill>
                  <a:schemeClr val="tx2">
                    <a:lumMod val="75000"/>
                  </a:schemeClr>
                </a:solidFill>
              </a:rPr>
              <a:t>02</a:t>
            </a:r>
            <a:endParaRPr lang="ko-KR" altLang="en-US" sz="60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20560" y="3376042"/>
            <a:ext cx="2886130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사업분야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/ Smart Car / Smart Factory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90" y="908720"/>
            <a:ext cx="1508796" cy="180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6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503929" y="2349120"/>
            <a:ext cx="2160000" cy="2160000"/>
            <a:chOff x="3323721" y="2178807"/>
            <a:chExt cx="2160000" cy="2160000"/>
          </a:xfrm>
          <a:solidFill>
            <a:schemeClr val="tx2">
              <a:lumMod val="75000"/>
              <a:alpha val="49000"/>
            </a:schemeClr>
          </a:solidFill>
        </p:grpSpPr>
        <p:sp>
          <p:nvSpPr>
            <p:cNvPr id="36" name="Oval 69"/>
            <p:cNvSpPr/>
            <p:nvPr/>
          </p:nvSpPr>
          <p:spPr>
            <a:xfrm>
              <a:off x="3323721" y="2178807"/>
              <a:ext cx="2160000" cy="2160000"/>
            </a:xfrm>
            <a:prstGeom prst="ellipse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  <a:effectLst>
              <a:innerShdw blurRad="63500" dist="38100" dir="16200000">
                <a:prstClr val="black">
                  <a:alpha val="7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a typeface="Rix정고딕 L" panose="02020603020101020101" pitchFamily="18" charset="-127"/>
              </a:endParaRPr>
            </a:p>
          </p:txBody>
        </p:sp>
        <p:sp>
          <p:nvSpPr>
            <p:cNvPr id="37" name="speed"/>
            <p:cNvSpPr txBox="1">
              <a:spLocks noChangeArrowheads="1"/>
            </p:cNvSpPr>
            <p:nvPr/>
          </p:nvSpPr>
          <p:spPr bwMode="auto">
            <a:xfrm>
              <a:off x="3612272" y="3402703"/>
              <a:ext cx="1610512" cy="2769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 anchor="t" anchorCtr="0">
              <a:spAutoFit/>
              <a:sp3d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latinLnBrk="0">
                <a:lnSpc>
                  <a:spcPct val="90000"/>
                </a:lnSpc>
                <a:buClr>
                  <a:prstClr val="white"/>
                </a:buClr>
                <a:defRPr/>
              </a:pPr>
              <a:r>
                <a:rPr lang="ko-KR" altLang="en-US" sz="2000" b="1" dirty="0" err="1">
                  <a:solidFill>
                    <a:schemeClr val="bg1">
                      <a:lumMod val="85000"/>
                    </a:schemeClr>
                  </a:solidFill>
                  <a:latin typeface="+mj-ea"/>
                  <a:ea typeface="+mj-ea"/>
                  <a:cs typeface="Arial" panose="020B0604020202020204" pitchFamily="34" charset="0"/>
                </a:rPr>
                <a:t>필링크코리아</a:t>
              </a:r>
              <a:endParaRPr lang="en-US" altLang="ko-KR" sz="2000" b="1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72"/>
          <p:cNvGrpSpPr/>
          <p:nvPr/>
        </p:nvGrpSpPr>
        <p:grpSpPr>
          <a:xfrm>
            <a:off x="4142476" y="2708920"/>
            <a:ext cx="865156" cy="757733"/>
            <a:chOff x="4287838" y="2820988"/>
            <a:chExt cx="1189038" cy="1041400"/>
          </a:xfrm>
          <a:solidFill>
            <a:schemeClr val="tx1">
              <a:lumMod val="85000"/>
              <a:lumOff val="15000"/>
            </a:schemeClr>
          </a:solidFill>
          <a:effectLst/>
        </p:grpSpPr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4713288" y="3409950"/>
              <a:ext cx="65088" cy="92075"/>
            </a:xfrm>
            <a:custGeom>
              <a:avLst/>
              <a:gdLst>
                <a:gd name="T0" fmla="*/ 164 w 164"/>
                <a:gd name="T1" fmla="*/ 83 h 235"/>
                <a:gd name="T2" fmla="*/ 164 w 164"/>
                <a:gd name="T3" fmla="*/ 83 h 235"/>
                <a:gd name="T4" fmla="*/ 164 w 164"/>
                <a:gd name="T5" fmla="*/ 74 h 235"/>
                <a:gd name="T6" fmla="*/ 162 w 164"/>
                <a:gd name="T7" fmla="*/ 66 h 235"/>
                <a:gd name="T8" fmla="*/ 160 w 164"/>
                <a:gd name="T9" fmla="*/ 58 h 235"/>
                <a:gd name="T10" fmla="*/ 158 w 164"/>
                <a:gd name="T11" fmla="*/ 51 h 235"/>
                <a:gd name="T12" fmla="*/ 154 w 164"/>
                <a:gd name="T13" fmla="*/ 44 h 235"/>
                <a:gd name="T14" fmla="*/ 150 w 164"/>
                <a:gd name="T15" fmla="*/ 37 h 235"/>
                <a:gd name="T16" fmla="*/ 145 w 164"/>
                <a:gd name="T17" fmla="*/ 31 h 235"/>
                <a:gd name="T18" fmla="*/ 139 w 164"/>
                <a:gd name="T19" fmla="*/ 25 h 235"/>
                <a:gd name="T20" fmla="*/ 135 w 164"/>
                <a:gd name="T21" fmla="*/ 20 h 235"/>
                <a:gd name="T22" fmla="*/ 127 w 164"/>
                <a:gd name="T23" fmla="*/ 15 h 235"/>
                <a:gd name="T24" fmla="*/ 121 w 164"/>
                <a:gd name="T25" fmla="*/ 10 h 235"/>
                <a:gd name="T26" fmla="*/ 114 w 164"/>
                <a:gd name="T27" fmla="*/ 6 h 235"/>
                <a:gd name="T28" fmla="*/ 107 w 164"/>
                <a:gd name="T29" fmla="*/ 4 h 235"/>
                <a:gd name="T30" fmla="*/ 98 w 164"/>
                <a:gd name="T31" fmla="*/ 2 h 235"/>
                <a:gd name="T32" fmla="*/ 90 w 164"/>
                <a:gd name="T33" fmla="*/ 0 h 235"/>
                <a:gd name="T34" fmla="*/ 81 w 164"/>
                <a:gd name="T35" fmla="*/ 0 h 235"/>
                <a:gd name="T36" fmla="*/ 81 w 164"/>
                <a:gd name="T37" fmla="*/ 0 h 235"/>
                <a:gd name="T38" fmla="*/ 74 w 164"/>
                <a:gd name="T39" fmla="*/ 0 h 235"/>
                <a:gd name="T40" fmla="*/ 66 w 164"/>
                <a:gd name="T41" fmla="*/ 2 h 235"/>
                <a:gd name="T42" fmla="*/ 57 w 164"/>
                <a:gd name="T43" fmla="*/ 4 h 235"/>
                <a:gd name="T44" fmla="*/ 50 w 164"/>
                <a:gd name="T45" fmla="*/ 6 h 235"/>
                <a:gd name="T46" fmla="*/ 42 w 164"/>
                <a:gd name="T47" fmla="*/ 10 h 235"/>
                <a:gd name="T48" fmla="*/ 36 w 164"/>
                <a:gd name="T49" fmla="*/ 15 h 235"/>
                <a:gd name="T50" fmla="*/ 29 w 164"/>
                <a:gd name="T51" fmla="*/ 20 h 235"/>
                <a:gd name="T52" fmla="*/ 23 w 164"/>
                <a:gd name="T53" fmla="*/ 25 h 235"/>
                <a:gd name="T54" fmla="*/ 18 w 164"/>
                <a:gd name="T55" fmla="*/ 31 h 235"/>
                <a:gd name="T56" fmla="*/ 13 w 164"/>
                <a:gd name="T57" fmla="*/ 37 h 235"/>
                <a:gd name="T58" fmla="*/ 10 w 164"/>
                <a:gd name="T59" fmla="*/ 44 h 235"/>
                <a:gd name="T60" fmla="*/ 6 w 164"/>
                <a:gd name="T61" fmla="*/ 51 h 235"/>
                <a:gd name="T62" fmla="*/ 4 w 164"/>
                <a:gd name="T63" fmla="*/ 58 h 235"/>
                <a:gd name="T64" fmla="*/ 1 w 164"/>
                <a:gd name="T65" fmla="*/ 66 h 235"/>
                <a:gd name="T66" fmla="*/ 0 w 164"/>
                <a:gd name="T67" fmla="*/ 74 h 235"/>
                <a:gd name="T68" fmla="*/ 0 w 164"/>
                <a:gd name="T69" fmla="*/ 83 h 235"/>
                <a:gd name="T70" fmla="*/ 0 w 164"/>
                <a:gd name="T71" fmla="*/ 235 h 235"/>
                <a:gd name="T72" fmla="*/ 164 w 164"/>
                <a:gd name="T73" fmla="*/ 235 h 235"/>
                <a:gd name="T74" fmla="*/ 164 w 164"/>
                <a:gd name="T75" fmla="*/ 8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4" h="235">
                  <a:moveTo>
                    <a:pt x="164" y="83"/>
                  </a:moveTo>
                  <a:lnTo>
                    <a:pt x="164" y="83"/>
                  </a:lnTo>
                  <a:lnTo>
                    <a:pt x="164" y="74"/>
                  </a:lnTo>
                  <a:lnTo>
                    <a:pt x="162" y="66"/>
                  </a:lnTo>
                  <a:lnTo>
                    <a:pt x="160" y="58"/>
                  </a:lnTo>
                  <a:lnTo>
                    <a:pt x="158" y="51"/>
                  </a:lnTo>
                  <a:lnTo>
                    <a:pt x="154" y="44"/>
                  </a:lnTo>
                  <a:lnTo>
                    <a:pt x="150" y="37"/>
                  </a:lnTo>
                  <a:lnTo>
                    <a:pt x="145" y="31"/>
                  </a:lnTo>
                  <a:lnTo>
                    <a:pt x="139" y="25"/>
                  </a:lnTo>
                  <a:lnTo>
                    <a:pt x="135" y="20"/>
                  </a:lnTo>
                  <a:lnTo>
                    <a:pt x="127" y="15"/>
                  </a:lnTo>
                  <a:lnTo>
                    <a:pt x="121" y="10"/>
                  </a:lnTo>
                  <a:lnTo>
                    <a:pt x="114" y="6"/>
                  </a:lnTo>
                  <a:lnTo>
                    <a:pt x="107" y="4"/>
                  </a:lnTo>
                  <a:lnTo>
                    <a:pt x="98" y="2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74" y="0"/>
                  </a:lnTo>
                  <a:lnTo>
                    <a:pt x="66" y="2"/>
                  </a:lnTo>
                  <a:lnTo>
                    <a:pt x="57" y="4"/>
                  </a:lnTo>
                  <a:lnTo>
                    <a:pt x="50" y="6"/>
                  </a:lnTo>
                  <a:lnTo>
                    <a:pt x="42" y="10"/>
                  </a:lnTo>
                  <a:lnTo>
                    <a:pt x="36" y="15"/>
                  </a:lnTo>
                  <a:lnTo>
                    <a:pt x="29" y="20"/>
                  </a:lnTo>
                  <a:lnTo>
                    <a:pt x="23" y="25"/>
                  </a:lnTo>
                  <a:lnTo>
                    <a:pt x="18" y="31"/>
                  </a:lnTo>
                  <a:lnTo>
                    <a:pt x="13" y="37"/>
                  </a:lnTo>
                  <a:lnTo>
                    <a:pt x="10" y="44"/>
                  </a:lnTo>
                  <a:lnTo>
                    <a:pt x="6" y="51"/>
                  </a:lnTo>
                  <a:lnTo>
                    <a:pt x="4" y="58"/>
                  </a:lnTo>
                  <a:lnTo>
                    <a:pt x="1" y="66"/>
                  </a:lnTo>
                  <a:lnTo>
                    <a:pt x="0" y="74"/>
                  </a:lnTo>
                  <a:lnTo>
                    <a:pt x="0" y="83"/>
                  </a:lnTo>
                  <a:lnTo>
                    <a:pt x="0" y="235"/>
                  </a:lnTo>
                  <a:lnTo>
                    <a:pt x="164" y="235"/>
                  </a:lnTo>
                  <a:lnTo>
                    <a:pt x="164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a typeface="Rix정고딕 L" panose="02020603020101020101" pitchFamily="18" charset="-127"/>
              </a:endParaRPr>
            </a:p>
          </p:txBody>
        </p:sp>
        <p:sp>
          <p:nvSpPr>
            <p:cNvPr id="40" name="Freeform 22"/>
            <p:cNvSpPr>
              <a:spLocks/>
            </p:cNvSpPr>
            <p:nvPr/>
          </p:nvSpPr>
          <p:spPr bwMode="auto">
            <a:xfrm>
              <a:off x="4846638" y="3409950"/>
              <a:ext cx="65088" cy="92075"/>
            </a:xfrm>
            <a:custGeom>
              <a:avLst/>
              <a:gdLst>
                <a:gd name="T0" fmla="*/ 163 w 163"/>
                <a:gd name="T1" fmla="*/ 83 h 235"/>
                <a:gd name="T2" fmla="*/ 163 w 163"/>
                <a:gd name="T3" fmla="*/ 83 h 235"/>
                <a:gd name="T4" fmla="*/ 163 w 163"/>
                <a:gd name="T5" fmla="*/ 74 h 235"/>
                <a:gd name="T6" fmla="*/ 162 w 163"/>
                <a:gd name="T7" fmla="*/ 66 h 235"/>
                <a:gd name="T8" fmla="*/ 160 w 163"/>
                <a:gd name="T9" fmla="*/ 58 h 235"/>
                <a:gd name="T10" fmla="*/ 157 w 163"/>
                <a:gd name="T11" fmla="*/ 51 h 235"/>
                <a:gd name="T12" fmla="*/ 154 w 163"/>
                <a:gd name="T13" fmla="*/ 44 h 235"/>
                <a:gd name="T14" fmla="*/ 150 w 163"/>
                <a:gd name="T15" fmla="*/ 37 h 235"/>
                <a:gd name="T16" fmla="*/ 145 w 163"/>
                <a:gd name="T17" fmla="*/ 31 h 235"/>
                <a:gd name="T18" fmla="*/ 140 w 163"/>
                <a:gd name="T19" fmla="*/ 25 h 235"/>
                <a:gd name="T20" fmla="*/ 134 w 163"/>
                <a:gd name="T21" fmla="*/ 20 h 235"/>
                <a:gd name="T22" fmla="*/ 127 w 163"/>
                <a:gd name="T23" fmla="*/ 15 h 235"/>
                <a:gd name="T24" fmla="*/ 121 w 163"/>
                <a:gd name="T25" fmla="*/ 10 h 235"/>
                <a:gd name="T26" fmla="*/ 114 w 163"/>
                <a:gd name="T27" fmla="*/ 6 h 235"/>
                <a:gd name="T28" fmla="*/ 106 w 163"/>
                <a:gd name="T29" fmla="*/ 4 h 235"/>
                <a:gd name="T30" fmla="*/ 98 w 163"/>
                <a:gd name="T31" fmla="*/ 2 h 235"/>
                <a:gd name="T32" fmla="*/ 89 w 163"/>
                <a:gd name="T33" fmla="*/ 0 h 235"/>
                <a:gd name="T34" fmla="*/ 82 w 163"/>
                <a:gd name="T35" fmla="*/ 0 h 235"/>
                <a:gd name="T36" fmla="*/ 82 w 163"/>
                <a:gd name="T37" fmla="*/ 0 h 235"/>
                <a:gd name="T38" fmla="*/ 74 w 163"/>
                <a:gd name="T39" fmla="*/ 0 h 235"/>
                <a:gd name="T40" fmla="*/ 65 w 163"/>
                <a:gd name="T41" fmla="*/ 2 h 235"/>
                <a:gd name="T42" fmla="*/ 57 w 163"/>
                <a:gd name="T43" fmla="*/ 4 h 235"/>
                <a:gd name="T44" fmla="*/ 49 w 163"/>
                <a:gd name="T45" fmla="*/ 6 h 235"/>
                <a:gd name="T46" fmla="*/ 42 w 163"/>
                <a:gd name="T47" fmla="*/ 10 h 235"/>
                <a:gd name="T48" fmla="*/ 36 w 163"/>
                <a:gd name="T49" fmla="*/ 15 h 235"/>
                <a:gd name="T50" fmla="*/ 29 w 163"/>
                <a:gd name="T51" fmla="*/ 20 h 235"/>
                <a:gd name="T52" fmla="*/ 24 w 163"/>
                <a:gd name="T53" fmla="*/ 25 h 235"/>
                <a:gd name="T54" fmla="*/ 18 w 163"/>
                <a:gd name="T55" fmla="*/ 31 h 235"/>
                <a:gd name="T56" fmla="*/ 13 w 163"/>
                <a:gd name="T57" fmla="*/ 37 h 235"/>
                <a:gd name="T58" fmla="*/ 9 w 163"/>
                <a:gd name="T59" fmla="*/ 44 h 235"/>
                <a:gd name="T60" fmla="*/ 6 w 163"/>
                <a:gd name="T61" fmla="*/ 51 h 235"/>
                <a:gd name="T62" fmla="*/ 3 w 163"/>
                <a:gd name="T63" fmla="*/ 58 h 235"/>
                <a:gd name="T64" fmla="*/ 1 w 163"/>
                <a:gd name="T65" fmla="*/ 66 h 235"/>
                <a:gd name="T66" fmla="*/ 0 w 163"/>
                <a:gd name="T67" fmla="*/ 74 h 235"/>
                <a:gd name="T68" fmla="*/ 0 w 163"/>
                <a:gd name="T69" fmla="*/ 83 h 235"/>
                <a:gd name="T70" fmla="*/ 0 w 163"/>
                <a:gd name="T71" fmla="*/ 235 h 235"/>
                <a:gd name="T72" fmla="*/ 163 w 163"/>
                <a:gd name="T73" fmla="*/ 235 h 235"/>
                <a:gd name="T74" fmla="*/ 163 w 163"/>
                <a:gd name="T75" fmla="*/ 8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3" h="235">
                  <a:moveTo>
                    <a:pt x="163" y="83"/>
                  </a:moveTo>
                  <a:lnTo>
                    <a:pt x="163" y="83"/>
                  </a:lnTo>
                  <a:lnTo>
                    <a:pt x="163" y="74"/>
                  </a:lnTo>
                  <a:lnTo>
                    <a:pt x="162" y="66"/>
                  </a:lnTo>
                  <a:lnTo>
                    <a:pt x="160" y="58"/>
                  </a:lnTo>
                  <a:lnTo>
                    <a:pt x="157" y="51"/>
                  </a:lnTo>
                  <a:lnTo>
                    <a:pt x="154" y="44"/>
                  </a:lnTo>
                  <a:lnTo>
                    <a:pt x="150" y="37"/>
                  </a:lnTo>
                  <a:lnTo>
                    <a:pt x="145" y="31"/>
                  </a:lnTo>
                  <a:lnTo>
                    <a:pt x="140" y="25"/>
                  </a:lnTo>
                  <a:lnTo>
                    <a:pt x="134" y="20"/>
                  </a:lnTo>
                  <a:lnTo>
                    <a:pt x="127" y="15"/>
                  </a:lnTo>
                  <a:lnTo>
                    <a:pt x="121" y="10"/>
                  </a:lnTo>
                  <a:lnTo>
                    <a:pt x="114" y="6"/>
                  </a:lnTo>
                  <a:lnTo>
                    <a:pt x="106" y="4"/>
                  </a:lnTo>
                  <a:lnTo>
                    <a:pt x="98" y="2"/>
                  </a:lnTo>
                  <a:lnTo>
                    <a:pt x="89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74" y="0"/>
                  </a:lnTo>
                  <a:lnTo>
                    <a:pt x="65" y="2"/>
                  </a:lnTo>
                  <a:lnTo>
                    <a:pt x="57" y="4"/>
                  </a:lnTo>
                  <a:lnTo>
                    <a:pt x="49" y="6"/>
                  </a:lnTo>
                  <a:lnTo>
                    <a:pt x="42" y="10"/>
                  </a:lnTo>
                  <a:lnTo>
                    <a:pt x="36" y="15"/>
                  </a:lnTo>
                  <a:lnTo>
                    <a:pt x="29" y="20"/>
                  </a:lnTo>
                  <a:lnTo>
                    <a:pt x="24" y="25"/>
                  </a:lnTo>
                  <a:lnTo>
                    <a:pt x="18" y="31"/>
                  </a:lnTo>
                  <a:lnTo>
                    <a:pt x="13" y="37"/>
                  </a:lnTo>
                  <a:lnTo>
                    <a:pt x="9" y="44"/>
                  </a:lnTo>
                  <a:lnTo>
                    <a:pt x="6" y="51"/>
                  </a:lnTo>
                  <a:lnTo>
                    <a:pt x="3" y="58"/>
                  </a:lnTo>
                  <a:lnTo>
                    <a:pt x="1" y="66"/>
                  </a:lnTo>
                  <a:lnTo>
                    <a:pt x="0" y="74"/>
                  </a:lnTo>
                  <a:lnTo>
                    <a:pt x="0" y="83"/>
                  </a:lnTo>
                  <a:lnTo>
                    <a:pt x="0" y="235"/>
                  </a:lnTo>
                  <a:lnTo>
                    <a:pt x="163" y="235"/>
                  </a:lnTo>
                  <a:lnTo>
                    <a:pt x="163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a typeface="Rix정고딕 L" panose="02020603020101020101" pitchFamily="18" charset="-127"/>
              </a:endParaRPr>
            </a:p>
          </p:txBody>
        </p:sp>
        <p:sp>
          <p:nvSpPr>
            <p:cNvPr id="41" name="Freeform 23"/>
            <p:cNvSpPr>
              <a:spLocks/>
            </p:cNvSpPr>
            <p:nvPr/>
          </p:nvSpPr>
          <p:spPr bwMode="auto">
            <a:xfrm>
              <a:off x="4984750" y="3409950"/>
              <a:ext cx="65088" cy="92075"/>
            </a:xfrm>
            <a:custGeom>
              <a:avLst/>
              <a:gdLst>
                <a:gd name="T0" fmla="*/ 164 w 164"/>
                <a:gd name="T1" fmla="*/ 83 h 235"/>
                <a:gd name="T2" fmla="*/ 164 w 164"/>
                <a:gd name="T3" fmla="*/ 83 h 235"/>
                <a:gd name="T4" fmla="*/ 164 w 164"/>
                <a:gd name="T5" fmla="*/ 74 h 235"/>
                <a:gd name="T6" fmla="*/ 163 w 164"/>
                <a:gd name="T7" fmla="*/ 66 h 235"/>
                <a:gd name="T8" fmla="*/ 160 w 164"/>
                <a:gd name="T9" fmla="*/ 58 h 235"/>
                <a:gd name="T10" fmla="*/ 158 w 164"/>
                <a:gd name="T11" fmla="*/ 51 h 235"/>
                <a:gd name="T12" fmla="*/ 154 w 164"/>
                <a:gd name="T13" fmla="*/ 44 h 235"/>
                <a:gd name="T14" fmla="*/ 151 w 164"/>
                <a:gd name="T15" fmla="*/ 37 h 235"/>
                <a:gd name="T16" fmla="*/ 146 w 164"/>
                <a:gd name="T17" fmla="*/ 31 h 235"/>
                <a:gd name="T18" fmla="*/ 141 w 164"/>
                <a:gd name="T19" fmla="*/ 25 h 235"/>
                <a:gd name="T20" fmla="*/ 135 w 164"/>
                <a:gd name="T21" fmla="*/ 20 h 235"/>
                <a:gd name="T22" fmla="*/ 128 w 164"/>
                <a:gd name="T23" fmla="*/ 15 h 235"/>
                <a:gd name="T24" fmla="*/ 122 w 164"/>
                <a:gd name="T25" fmla="*/ 10 h 235"/>
                <a:gd name="T26" fmla="*/ 114 w 164"/>
                <a:gd name="T27" fmla="*/ 6 h 235"/>
                <a:gd name="T28" fmla="*/ 107 w 164"/>
                <a:gd name="T29" fmla="*/ 4 h 235"/>
                <a:gd name="T30" fmla="*/ 99 w 164"/>
                <a:gd name="T31" fmla="*/ 2 h 235"/>
                <a:gd name="T32" fmla="*/ 90 w 164"/>
                <a:gd name="T33" fmla="*/ 0 h 235"/>
                <a:gd name="T34" fmla="*/ 83 w 164"/>
                <a:gd name="T35" fmla="*/ 0 h 235"/>
                <a:gd name="T36" fmla="*/ 83 w 164"/>
                <a:gd name="T37" fmla="*/ 0 h 235"/>
                <a:gd name="T38" fmla="*/ 74 w 164"/>
                <a:gd name="T39" fmla="*/ 0 h 235"/>
                <a:gd name="T40" fmla="*/ 66 w 164"/>
                <a:gd name="T41" fmla="*/ 2 h 235"/>
                <a:gd name="T42" fmla="*/ 57 w 164"/>
                <a:gd name="T43" fmla="*/ 4 h 235"/>
                <a:gd name="T44" fmla="*/ 50 w 164"/>
                <a:gd name="T45" fmla="*/ 6 h 235"/>
                <a:gd name="T46" fmla="*/ 43 w 164"/>
                <a:gd name="T47" fmla="*/ 10 h 235"/>
                <a:gd name="T48" fmla="*/ 37 w 164"/>
                <a:gd name="T49" fmla="*/ 15 h 235"/>
                <a:gd name="T50" fmla="*/ 30 w 164"/>
                <a:gd name="T51" fmla="*/ 20 h 235"/>
                <a:gd name="T52" fmla="*/ 25 w 164"/>
                <a:gd name="T53" fmla="*/ 25 h 235"/>
                <a:gd name="T54" fmla="*/ 19 w 164"/>
                <a:gd name="T55" fmla="*/ 31 h 235"/>
                <a:gd name="T56" fmla="*/ 14 w 164"/>
                <a:gd name="T57" fmla="*/ 37 h 235"/>
                <a:gd name="T58" fmla="*/ 10 w 164"/>
                <a:gd name="T59" fmla="*/ 44 h 235"/>
                <a:gd name="T60" fmla="*/ 7 w 164"/>
                <a:gd name="T61" fmla="*/ 51 h 235"/>
                <a:gd name="T62" fmla="*/ 4 w 164"/>
                <a:gd name="T63" fmla="*/ 58 h 235"/>
                <a:gd name="T64" fmla="*/ 2 w 164"/>
                <a:gd name="T65" fmla="*/ 66 h 235"/>
                <a:gd name="T66" fmla="*/ 0 w 164"/>
                <a:gd name="T67" fmla="*/ 74 h 235"/>
                <a:gd name="T68" fmla="*/ 0 w 164"/>
                <a:gd name="T69" fmla="*/ 83 h 235"/>
                <a:gd name="T70" fmla="*/ 0 w 164"/>
                <a:gd name="T71" fmla="*/ 235 h 235"/>
                <a:gd name="T72" fmla="*/ 164 w 164"/>
                <a:gd name="T73" fmla="*/ 235 h 235"/>
                <a:gd name="T74" fmla="*/ 164 w 164"/>
                <a:gd name="T75" fmla="*/ 8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4" h="235">
                  <a:moveTo>
                    <a:pt x="164" y="83"/>
                  </a:moveTo>
                  <a:lnTo>
                    <a:pt x="164" y="83"/>
                  </a:lnTo>
                  <a:lnTo>
                    <a:pt x="164" y="74"/>
                  </a:lnTo>
                  <a:lnTo>
                    <a:pt x="163" y="66"/>
                  </a:lnTo>
                  <a:lnTo>
                    <a:pt x="160" y="58"/>
                  </a:lnTo>
                  <a:lnTo>
                    <a:pt x="158" y="51"/>
                  </a:lnTo>
                  <a:lnTo>
                    <a:pt x="154" y="44"/>
                  </a:lnTo>
                  <a:lnTo>
                    <a:pt x="151" y="37"/>
                  </a:lnTo>
                  <a:lnTo>
                    <a:pt x="146" y="31"/>
                  </a:lnTo>
                  <a:lnTo>
                    <a:pt x="141" y="25"/>
                  </a:lnTo>
                  <a:lnTo>
                    <a:pt x="135" y="20"/>
                  </a:lnTo>
                  <a:lnTo>
                    <a:pt x="128" y="15"/>
                  </a:lnTo>
                  <a:lnTo>
                    <a:pt x="122" y="10"/>
                  </a:lnTo>
                  <a:lnTo>
                    <a:pt x="114" y="6"/>
                  </a:lnTo>
                  <a:lnTo>
                    <a:pt x="107" y="4"/>
                  </a:lnTo>
                  <a:lnTo>
                    <a:pt x="99" y="2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4" y="0"/>
                  </a:lnTo>
                  <a:lnTo>
                    <a:pt x="66" y="2"/>
                  </a:lnTo>
                  <a:lnTo>
                    <a:pt x="57" y="4"/>
                  </a:lnTo>
                  <a:lnTo>
                    <a:pt x="50" y="6"/>
                  </a:lnTo>
                  <a:lnTo>
                    <a:pt x="43" y="10"/>
                  </a:lnTo>
                  <a:lnTo>
                    <a:pt x="37" y="15"/>
                  </a:lnTo>
                  <a:lnTo>
                    <a:pt x="30" y="20"/>
                  </a:lnTo>
                  <a:lnTo>
                    <a:pt x="25" y="25"/>
                  </a:lnTo>
                  <a:lnTo>
                    <a:pt x="19" y="31"/>
                  </a:lnTo>
                  <a:lnTo>
                    <a:pt x="14" y="37"/>
                  </a:lnTo>
                  <a:lnTo>
                    <a:pt x="10" y="44"/>
                  </a:lnTo>
                  <a:lnTo>
                    <a:pt x="7" y="51"/>
                  </a:lnTo>
                  <a:lnTo>
                    <a:pt x="4" y="58"/>
                  </a:lnTo>
                  <a:lnTo>
                    <a:pt x="2" y="66"/>
                  </a:lnTo>
                  <a:lnTo>
                    <a:pt x="0" y="74"/>
                  </a:lnTo>
                  <a:lnTo>
                    <a:pt x="0" y="83"/>
                  </a:lnTo>
                  <a:lnTo>
                    <a:pt x="0" y="235"/>
                  </a:lnTo>
                  <a:lnTo>
                    <a:pt x="164" y="235"/>
                  </a:lnTo>
                  <a:lnTo>
                    <a:pt x="164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a typeface="Rix정고딕 L" panose="02020603020101020101" pitchFamily="18" charset="-127"/>
              </a:endParaRPr>
            </a:p>
          </p:txBody>
        </p:sp>
        <p:sp>
          <p:nvSpPr>
            <p:cNvPr id="42" name="Freeform 24"/>
            <p:cNvSpPr>
              <a:spLocks/>
            </p:cNvSpPr>
            <p:nvPr/>
          </p:nvSpPr>
          <p:spPr bwMode="auto">
            <a:xfrm>
              <a:off x="4381500" y="3486150"/>
              <a:ext cx="65088" cy="93663"/>
            </a:xfrm>
            <a:custGeom>
              <a:avLst/>
              <a:gdLst>
                <a:gd name="T0" fmla="*/ 83 w 165"/>
                <a:gd name="T1" fmla="*/ 0 h 235"/>
                <a:gd name="T2" fmla="*/ 83 w 165"/>
                <a:gd name="T3" fmla="*/ 0 h 235"/>
                <a:gd name="T4" fmla="*/ 74 w 165"/>
                <a:gd name="T5" fmla="*/ 0 h 235"/>
                <a:gd name="T6" fmla="*/ 67 w 165"/>
                <a:gd name="T7" fmla="*/ 1 h 235"/>
                <a:gd name="T8" fmla="*/ 58 w 165"/>
                <a:gd name="T9" fmla="*/ 4 h 235"/>
                <a:gd name="T10" fmla="*/ 51 w 165"/>
                <a:gd name="T11" fmla="*/ 6 h 235"/>
                <a:gd name="T12" fmla="*/ 44 w 165"/>
                <a:gd name="T13" fmla="*/ 10 h 235"/>
                <a:gd name="T14" fmla="*/ 37 w 165"/>
                <a:gd name="T15" fmla="*/ 15 h 235"/>
                <a:gd name="T16" fmla="*/ 31 w 165"/>
                <a:gd name="T17" fmla="*/ 19 h 235"/>
                <a:gd name="T18" fmla="*/ 24 w 165"/>
                <a:gd name="T19" fmla="*/ 24 h 235"/>
                <a:gd name="T20" fmla="*/ 20 w 165"/>
                <a:gd name="T21" fmla="*/ 30 h 235"/>
                <a:gd name="T22" fmla="*/ 15 w 165"/>
                <a:gd name="T23" fmla="*/ 36 h 235"/>
                <a:gd name="T24" fmla="*/ 11 w 165"/>
                <a:gd name="T25" fmla="*/ 44 h 235"/>
                <a:gd name="T26" fmla="*/ 7 w 165"/>
                <a:gd name="T27" fmla="*/ 51 h 235"/>
                <a:gd name="T28" fmla="*/ 4 w 165"/>
                <a:gd name="T29" fmla="*/ 58 h 235"/>
                <a:gd name="T30" fmla="*/ 3 w 165"/>
                <a:gd name="T31" fmla="*/ 65 h 235"/>
                <a:gd name="T32" fmla="*/ 1 w 165"/>
                <a:gd name="T33" fmla="*/ 74 h 235"/>
                <a:gd name="T34" fmla="*/ 0 w 165"/>
                <a:gd name="T35" fmla="*/ 82 h 235"/>
                <a:gd name="T36" fmla="*/ 0 w 165"/>
                <a:gd name="T37" fmla="*/ 235 h 235"/>
                <a:gd name="T38" fmla="*/ 165 w 165"/>
                <a:gd name="T39" fmla="*/ 235 h 235"/>
                <a:gd name="T40" fmla="*/ 165 w 165"/>
                <a:gd name="T41" fmla="*/ 82 h 235"/>
                <a:gd name="T42" fmla="*/ 165 w 165"/>
                <a:gd name="T43" fmla="*/ 82 h 235"/>
                <a:gd name="T44" fmla="*/ 165 w 165"/>
                <a:gd name="T45" fmla="*/ 74 h 235"/>
                <a:gd name="T46" fmla="*/ 164 w 165"/>
                <a:gd name="T47" fmla="*/ 65 h 235"/>
                <a:gd name="T48" fmla="*/ 161 w 165"/>
                <a:gd name="T49" fmla="*/ 58 h 235"/>
                <a:gd name="T50" fmla="*/ 159 w 165"/>
                <a:gd name="T51" fmla="*/ 51 h 235"/>
                <a:gd name="T52" fmla="*/ 155 w 165"/>
                <a:gd name="T53" fmla="*/ 44 h 235"/>
                <a:gd name="T54" fmla="*/ 152 w 165"/>
                <a:gd name="T55" fmla="*/ 36 h 235"/>
                <a:gd name="T56" fmla="*/ 147 w 165"/>
                <a:gd name="T57" fmla="*/ 30 h 235"/>
                <a:gd name="T58" fmla="*/ 141 w 165"/>
                <a:gd name="T59" fmla="*/ 24 h 235"/>
                <a:gd name="T60" fmla="*/ 135 w 165"/>
                <a:gd name="T61" fmla="*/ 19 h 235"/>
                <a:gd name="T62" fmla="*/ 129 w 165"/>
                <a:gd name="T63" fmla="*/ 15 h 235"/>
                <a:gd name="T64" fmla="*/ 123 w 165"/>
                <a:gd name="T65" fmla="*/ 10 h 235"/>
                <a:gd name="T66" fmla="*/ 115 w 165"/>
                <a:gd name="T67" fmla="*/ 6 h 235"/>
                <a:gd name="T68" fmla="*/ 107 w 165"/>
                <a:gd name="T69" fmla="*/ 4 h 235"/>
                <a:gd name="T70" fmla="*/ 100 w 165"/>
                <a:gd name="T71" fmla="*/ 1 h 235"/>
                <a:gd name="T72" fmla="*/ 91 w 165"/>
                <a:gd name="T73" fmla="*/ 0 h 235"/>
                <a:gd name="T74" fmla="*/ 83 w 165"/>
                <a:gd name="T75" fmla="*/ 0 h 235"/>
                <a:gd name="T76" fmla="*/ 83 w 165"/>
                <a:gd name="T77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5">
                  <a:moveTo>
                    <a:pt x="83" y="0"/>
                  </a:moveTo>
                  <a:lnTo>
                    <a:pt x="83" y="0"/>
                  </a:lnTo>
                  <a:lnTo>
                    <a:pt x="74" y="0"/>
                  </a:lnTo>
                  <a:lnTo>
                    <a:pt x="67" y="1"/>
                  </a:lnTo>
                  <a:lnTo>
                    <a:pt x="58" y="4"/>
                  </a:lnTo>
                  <a:lnTo>
                    <a:pt x="51" y="6"/>
                  </a:lnTo>
                  <a:lnTo>
                    <a:pt x="44" y="10"/>
                  </a:lnTo>
                  <a:lnTo>
                    <a:pt x="37" y="15"/>
                  </a:lnTo>
                  <a:lnTo>
                    <a:pt x="31" y="19"/>
                  </a:lnTo>
                  <a:lnTo>
                    <a:pt x="24" y="24"/>
                  </a:lnTo>
                  <a:lnTo>
                    <a:pt x="20" y="30"/>
                  </a:lnTo>
                  <a:lnTo>
                    <a:pt x="15" y="36"/>
                  </a:lnTo>
                  <a:lnTo>
                    <a:pt x="11" y="44"/>
                  </a:lnTo>
                  <a:lnTo>
                    <a:pt x="7" y="51"/>
                  </a:lnTo>
                  <a:lnTo>
                    <a:pt x="4" y="58"/>
                  </a:lnTo>
                  <a:lnTo>
                    <a:pt x="3" y="65"/>
                  </a:lnTo>
                  <a:lnTo>
                    <a:pt x="1" y="74"/>
                  </a:lnTo>
                  <a:lnTo>
                    <a:pt x="0" y="82"/>
                  </a:lnTo>
                  <a:lnTo>
                    <a:pt x="0" y="235"/>
                  </a:lnTo>
                  <a:lnTo>
                    <a:pt x="165" y="235"/>
                  </a:lnTo>
                  <a:lnTo>
                    <a:pt x="165" y="82"/>
                  </a:lnTo>
                  <a:lnTo>
                    <a:pt x="165" y="82"/>
                  </a:lnTo>
                  <a:lnTo>
                    <a:pt x="165" y="74"/>
                  </a:lnTo>
                  <a:lnTo>
                    <a:pt x="164" y="65"/>
                  </a:lnTo>
                  <a:lnTo>
                    <a:pt x="161" y="58"/>
                  </a:lnTo>
                  <a:lnTo>
                    <a:pt x="159" y="51"/>
                  </a:lnTo>
                  <a:lnTo>
                    <a:pt x="155" y="44"/>
                  </a:lnTo>
                  <a:lnTo>
                    <a:pt x="152" y="36"/>
                  </a:lnTo>
                  <a:lnTo>
                    <a:pt x="147" y="30"/>
                  </a:lnTo>
                  <a:lnTo>
                    <a:pt x="141" y="24"/>
                  </a:lnTo>
                  <a:lnTo>
                    <a:pt x="135" y="19"/>
                  </a:lnTo>
                  <a:lnTo>
                    <a:pt x="129" y="15"/>
                  </a:lnTo>
                  <a:lnTo>
                    <a:pt x="123" y="10"/>
                  </a:lnTo>
                  <a:lnTo>
                    <a:pt x="115" y="6"/>
                  </a:lnTo>
                  <a:lnTo>
                    <a:pt x="107" y="4"/>
                  </a:lnTo>
                  <a:lnTo>
                    <a:pt x="100" y="1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a typeface="Rix정고딕 L" panose="02020603020101020101" pitchFamily="18" charset="-127"/>
              </a:endParaRPr>
            </a:p>
          </p:txBody>
        </p:sp>
        <p:sp>
          <p:nvSpPr>
            <p:cNvPr id="43" name="Freeform 25"/>
            <p:cNvSpPr>
              <a:spLocks/>
            </p:cNvSpPr>
            <p:nvPr/>
          </p:nvSpPr>
          <p:spPr bwMode="auto">
            <a:xfrm>
              <a:off x="4487863" y="3486150"/>
              <a:ext cx="65088" cy="93663"/>
            </a:xfrm>
            <a:custGeom>
              <a:avLst/>
              <a:gdLst>
                <a:gd name="T0" fmla="*/ 82 w 165"/>
                <a:gd name="T1" fmla="*/ 0 h 235"/>
                <a:gd name="T2" fmla="*/ 82 w 165"/>
                <a:gd name="T3" fmla="*/ 0 h 235"/>
                <a:gd name="T4" fmla="*/ 74 w 165"/>
                <a:gd name="T5" fmla="*/ 0 h 235"/>
                <a:gd name="T6" fmla="*/ 65 w 165"/>
                <a:gd name="T7" fmla="*/ 1 h 235"/>
                <a:gd name="T8" fmla="*/ 58 w 165"/>
                <a:gd name="T9" fmla="*/ 4 h 235"/>
                <a:gd name="T10" fmla="*/ 50 w 165"/>
                <a:gd name="T11" fmla="*/ 6 h 235"/>
                <a:gd name="T12" fmla="*/ 42 w 165"/>
                <a:gd name="T13" fmla="*/ 10 h 235"/>
                <a:gd name="T14" fmla="*/ 36 w 165"/>
                <a:gd name="T15" fmla="*/ 15 h 235"/>
                <a:gd name="T16" fmla="*/ 30 w 165"/>
                <a:gd name="T17" fmla="*/ 19 h 235"/>
                <a:gd name="T18" fmla="*/ 24 w 165"/>
                <a:gd name="T19" fmla="*/ 24 h 235"/>
                <a:gd name="T20" fmla="*/ 18 w 165"/>
                <a:gd name="T21" fmla="*/ 30 h 235"/>
                <a:gd name="T22" fmla="*/ 15 w 165"/>
                <a:gd name="T23" fmla="*/ 36 h 235"/>
                <a:gd name="T24" fmla="*/ 10 w 165"/>
                <a:gd name="T25" fmla="*/ 44 h 235"/>
                <a:gd name="T26" fmla="*/ 6 w 165"/>
                <a:gd name="T27" fmla="*/ 51 h 235"/>
                <a:gd name="T28" fmla="*/ 4 w 165"/>
                <a:gd name="T29" fmla="*/ 58 h 235"/>
                <a:gd name="T30" fmla="*/ 1 w 165"/>
                <a:gd name="T31" fmla="*/ 65 h 235"/>
                <a:gd name="T32" fmla="*/ 0 w 165"/>
                <a:gd name="T33" fmla="*/ 74 h 235"/>
                <a:gd name="T34" fmla="*/ 0 w 165"/>
                <a:gd name="T35" fmla="*/ 82 h 235"/>
                <a:gd name="T36" fmla="*/ 0 w 165"/>
                <a:gd name="T37" fmla="*/ 235 h 235"/>
                <a:gd name="T38" fmla="*/ 165 w 165"/>
                <a:gd name="T39" fmla="*/ 235 h 235"/>
                <a:gd name="T40" fmla="*/ 165 w 165"/>
                <a:gd name="T41" fmla="*/ 82 h 235"/>
                <a:gd name="T42" fmla="*/ 165 w 165"/>
                <a:gd name="T43" fmla="*/ 82 h 235"/>
                <a:gd name="T44" fmla="*/ 164 w 165"/>
                <a:gd name="T45" fmla="*/ 74 h 235"/>
                <a:gd name="T46" fmla="*/ 162 w 165"/>
                <a:gd name="T47" fmla="*/ 65 h 235"/>
                <a:gd name="T48" fmla="*/ 161 w 165"/>
                <a:gd name="T49" fmla="*/ 58 h 235"/>
                <a:gd name="T50" fmla="*/ 158 w 165"/>
                <a:gd name="T51" fmla="*/ 51 h 235"/>
                <a:gd name="T52" fmla="*/ 155 w 165"/>
                <a:gd name="T53" fmla="*/ 44 h 235"/>
                <a:gd name="T54" fmla="*/ 150 w 165"/>
                <a:gd name="T55" fmla="*/ 36 h 235"/>
                <a:gd name="T56" fmla="*/ 145 w 165"/>
                <a:gd name="T57" fmla="*/ 30 h 235"/>
                <a:gd name="T58" fmla="*/ 141 w 165"/>
                <a:gd name="T59" fmla="*/ 24 h 235"/>
                <a:gd name="T60" fmla="*/ 135 w 165"/>
                <a:gd name="T61" fmla="*/ 19 h 235"/>
                <a:gd name="T62" fmla="*/ 128 w 165"/>
                <a:gd name="T63" fmla="*/ 15 h 235"/>
                <a:gd name="T64" fmla="*/ 121 w 165"/>
                <a:gd name="T65" fmla="*/ 10 h 235"/>
                <a:gd name="T66" fmla="*/ 114 w 165"/>
                <a:gd name="T67" fmla="*/ 6 h 235"/>
                <a:gd name="T68" fmla="*/ 107 w 165"/>
                <a:gd name="T69" fmla="*/ 4 h 235"/>
                <a:gd name="T70" fmla="*/ 98 w 165"/>
                <a:gd name="T71" fmla="*/ 1 h 235"/>
                <a:gd name="T72" fmla="*/ 91 w 165"/>
                <a:gd name="T73" fmla="*/ 0 h 235"/>
                <a:gd name="T74" fmla="*/ 82 w 165"/>
                <a:gd name="T75" fmla="*/ 0 h 235"/>
                <a:gd name="T76" fmla="*/ 82 w 165"/>
                <a:gd name="T77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5">
                  <a:moveTo>
                    <a:pt x="82" y="0"/>
                  </a:moveTo>
                  <a:lnTo>
                    <a:pt x="82" y="0"/>
                  </a:lnTo>
                  <a:lnTo>
                    <a:pt x="74" y="0"/>
                  </a:lnTo>
                  <a:lnTo>
                    <a:pt x="65" y="1"/>
                  </a:lnTo>
                  <a:lnTo>
                    <a:pt x="58" y="4"/>
                  </a:lnTo>
                  <a:lnTo>
                    <a:pt x="50" y="6"/>
                  </a:lnTo>
                  <a:lnTo>
                    <a:pt x="42" y="10"/>
                  </a:lnTo>
                  <a:lnTo>
                    <a:pt x="36" y="15"/>
                  </a:lnTo>
                  <a:lnTo>
                    <a:pt x="30" y="19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5" y="36"/>
                  </a:lnTo>
                  <a:lnTo>
                    <a:pt x="10" y="44"/>
                  </a:lnTo>
                  <a:lnTo>
                    <a:pt x="6" y="51"/>
                  </a:lnTo>
                  <a:lnTo>
                    <a:pt x="4" y="58"/>
                  </a:lnTo>
                  <a:lnTo>
                    <a:pt x="1" y="65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0" y="235"/>
                  </a:lnTo>
                  <a:lnTo>
                    <a:pt x="165" y="235"/>
                  </a:lnTo>
                  <a:lnTo>
                    <a:pt x="165" y="82"/>
                  </a:lnTo>
                  <a:lnTo>
                    <a:pt x="165" y="82"/>
                  </a:lnTo>
                  <a:lnTo>
                    <a:pt x="164" y="74"/>
                  </a:lnTo>
                  <a:lnTo>
                    <a:pt x="162" y="65"/>
                  </a:lnTo>
                  <a:lnTo>
                    <a:pt x="161" y="58"/>
                  </a:lnTo>
                  <a:lnTo>
                    <a:pt x="158" y="51"/>
                  </a:lnTo>
                  <a:lnTo>
                    <a:pt x="155" y="44"/>
                  </a:lnTo>
                  <a:lnTo>
                    <a:pt x="150" y="36"/>
                  </a:lnTo>
                  <a:lnTo>
                    <a:pt x="145" y="30"/>
                  </a:lnTo>
                  <a:lnTo>
                    <a:pt x="141" y="24"/>
                  </a:lnTo>
                  <a:lnTo>
                    <a:pt x="135" y="19"/>
                  </a:lnTo>
                  <a:lnTo>
                    <a:pt x="128" y="15"/>
                  </a:lnTo>
                  <a:lnTo>
                    <a:pt x="121" y="10"/>
                  </a:lnTo>
                  <a:lnTo>
                    <a:pt x="114" y="6"/>
                  </a:lnTo>
                  <a:lnTo>
                    <a:pt x="107" y="4"/>
                  </a:lnTo>
                  <a:lnTo>
                    <a:pt x="98" y="1"/>
                  </a:lnTo>
                  <a:lnTo>
                    <a:pt x="91" y="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a typeface="Rix정고딕 L" panose="02020603020101020101" pitchFamily="18" charset="-127"/>
              </a:endParaRPr>
            </a:p>
          </p:txBody>
        </p:sp>
        <p:sp>
          <p:nvSpPr>
            <p:cNvPr id="44" name="Freeform 26"/>
            <p:cNvSpPr>
              <a:spLocks noEditPoints="1"/>
            </p:cNvSpPr>
            <p:nvPr/>
          </p:nvSpPr>
          <p:spPr bwMode="auto">
            <a:xfrm>
              <a:off x="4287838" y="2820988"/>
              <a:ext cx="1189038" cy="1041400"/>
            </a:xfrm>
            <a:custGeom>
              <a:avLst/>
              <a:gdLst>
                <a:gd name="T0" fmla="*/ 1780 w 2999"/>
                <a:gd name="T1" fmla="*/ 564 h 2624"/>
                <a:gd name="T2" fmla="*/ 1419 w 2999"/>
                <a:gd name="T3" fmla="*/ 282 h 2624"/>
                <a:gd name="T4" fmla="*/ 804 w 2999"/>
                <a:gd name="T5" fmla="*/ 830 h 2624"/>
                <a:gd name="T6" fmla="*/ 369 w 2999"/>
                <a:gd name="T7" fmla="*/ 2282 h 2624"/>
                <a:gd name="T8" fmla="*/ 377 w 2999"/>
                <a:gd name="T9" fmla="*/ 2249 h 2624"/>
                <a:gd name="T10" fmla="*/ 400 w 2999"/>
                <a:gd name="T11" fmla="*/ 2218 h 2624"/>
                <a:gd name="T12" fmla="*/ 437 w 2999"/>
                <a:gd name="T13" fmla="*/ 2199 h 2624"/>
                <a:gd name="T14" fmla="*/ 470 w 2999"/>
                <a:gd name="T15" fmla="*/ 2199 h 2624"/>
                <a:gd name="T16" fmla="*/ 507 w 2999"/>
                <a:gd name="T17" fmla="*/ 2218 h 2624"/>
                <a:gd name="T18" fmla="*/ 530 w 2999"/>
                <a:gd name="T19" fmla="*/ 2249 h 2624"/>
                <a:gd name="T20" fmla="*/ 538 w 2999"/>
                <a:gd name="T21" fmla="*/ 2624 h 2624"/>
                <a:gd name="T22" fmla="*/ 1350 w 2999"/>
                <a:gd name="T23" fmla="*/ 2147 h 2624"/>
                <a:gd name="T24" fmla="*/ 1367 w 2999"/>
                <a:gd name="T25" fmla="*/ 2078 h 2624"/>
                <a:gd name="T26" fmla="*/ 1414 w 2999"/>
                <a:gd name="T27" fmla="*/ 2026 h 2624"/>
                <a:gd name="T28" fmla="*/ 1480 w 2999"/>
                <a:gd name="T29" fmla="*/ 2002 h 2624"/>
                <a:gd name="T30" fmla="*/ 1539 w 2999"/>
                <a:gd name="T31" fmla="*/ 2008 h 2624"/>
                <a:gd name="T32" fmla="*/ 1599 w 2999"/>
                <a:gd name="T33" fmla="*/ 2044 h 2624"/>
                <a:gd name="T34" fmla="*/ 1636 w 2999"/>
                <a:gd name="T35" fmla="*/ 2104 h 2624"/>
                <a:gd name="T36" fmla="*/ 2090 w 2999"/>
                <a:gd name="T37" fmla="*/ 2624 h 2624"/>
                <a:gd name="T38" fmla="*/ 2461 w 2999"/>
                <a:gd name="T39" fmla="*/ 2273 h 2624"/>
                <a:gd name="T40" fmla="*/ 2474 w 2999"/>
                <a:gd name="T41" fmla="*/ 2235 h 2624"/>
                <a:gd name="T42" fmla="*/ 2504 w 2999"/>
                <a:gd name="T43" fmla="*/ 2208 h 2624"/>
                <a:gd name="T44" fmla="*/ 2544 w 2999"/>
                <a:gd name="T45" fmla="*/ 2198 h 2624"/>
                <a:gd name="T46" fmla="*/ 2577 w 2999"/>
                <a:gd name="T47" fmla="*/ 2204 h 2624"/>
                <a:gd name="T48" fmla="*/ 2609 w 2999"/>
                <a:gd name="T49" fmla="*/ 2229 h 2624"/>
                <a:gd name="T50" fmla="*/ 2627 w 2999"/>
                <a:gd name="T51" fmla="*/ 2265 h 2624"/>
                <a:gd name="T52" fmla="*/ 2999 w 2999"/>
                <a:gd name="T53" fmla="*/ 1365 h 2624"/>
                <a:gd name="T54" fmla="*/ 1302 w 2999"/>
                <a:gd name="T55" fmla="*/ 564 h 2624"/>
                <a:gd name="T56" fmla="*/ 1089 w 2999"/>
                <a:gd name="T57" fmla="*/ 830 h 2624"/>
                <a:gd name="T58" fmla="*/ 640 w 2999"/>
                <a:gd name="T59" fmla="*/ 2262 h 2624"/>
                <a:gd name="T60" fmla="*/ 608 w 2999"/>
                <a:gd name="T61" fmla="*/ 2178 h 2624"/>
                <a:gd name="T62" fmla="*/ 543 w 2999"/>
                <a:gd name="T63" fmla="*/ 2118 h 2624"/>
                <a:gd name="T64" fmla="*/ 454 w 2999"/>
                <a:gd name="T65" fmla="*/ 2095 h 2624"/>
                <a:gd name="T66" fmla="*/ 381 w 2999"/>
                <a:gd name="T67" fmla="*/ 2110 h 2624"/>
                <a:gd name="T68" fmla="*/ 310 w 2999"/>
                <a:gd name="T69" fmla="*/ 2163 h 2624"/>
                <a:gd name="T70" fmla="*/ 271 w 2999"/>
                <a:gd name="T71" fmla="*/ 2244 h 2624"/>
                <a:gd name="T72" fmla="*/ 101 w 2999"/>
                <a:gd name="T73" fmla="*/ 1468 h 2624"/>
                <a:gd name="T74" fmla="*/ 1745 w 2999"/>
                <a:gd name="T75" fmla="*/ 2521 h 2624"/>
                <a:gd name="T76" fmla="*/ 1734 w 2999"/>
                <a:gd name="T77" fmla="*/ 2073 h 2624"/>
                <a:gd name="T78" fmla="*/ 1672 w 2999"/>
                <a:gd name="T79" fmla="*/ 1972 h 2624"/>
                <a:gd name="T80" fmla="*/ 1570 w 2999"/>
                <a:gd name="T81" fmla="*/ 1910 h 2624"/>
                <a:gd name="T82" fmla="*/ 1471 w 2999"/>
                <a:gd name="T83" fmla="*/ 1900 h 2624"/>
                <a:gd name="T84" fmla="*/ 1357 w 2999"/>
                <a:gd name="T85" fmla="*/ 1941 h 2624"/>
                <a:gd name="T86" fmla="*/ 1277 w 2999"/>
                <a:gd name="T87" fmla="*/ 2029 h 2624"/>
                <a:gd name="T88" fmla="*/ 1247 w 2999"/>
                <a:gd name="T89" fmla="*/ 2147 h 2624"/>
                <a:gd name="T90" fmla="*/ 907 w 2999"/>
                <a:gd name="T91" fmla="*/ 932 h 2624"/>
                <a:gd name="T92" fmla="*/ 2731 w 2999"/>
                <a:gd name="T93" fmla="*/ 2282 h 2624"/>
                <a:gd name="T94" fmla="*/ 2716 w 2999"/>
                <a:gd name="T95" fmla="*/ 2209 h 2624"/>
                <a:gd name="T96" fmla="*/ 2663 w 2999"/>
                <a:gd name="T97" fmla="*/ 2138 h 2624"/>
                <a:gd name="T98" fmla="*/ 2582 w 2999"/>
                <a:gd name="T99" fmla="*/ 2099 h 2624"/>
                <a:gd name="T100" fmla="*/ 2507 w 2999"/>
                <a:gd name="T101" fmla="*/ 2099 h 2624"/>
                <a:gd name="T102" fmla="*/ 2426 w 2999"/>
                <a:gd name="T103" fmla="*/ 2138 h 2624"/>
                <a:gd name="T104" fmla="*/ 2372 w 2999"/>
                <a:gd name="T105" fmla="*/ 2209 h 2624"/>
                <a:gd name="T106" fmla="*/ 2358 w 2999"/>
                <a:gd name="T107" fmla="*/ 2521 h 2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99" h="2624">
                  <a:moveTo>
                    <a:pt x="2187" y="1365"/>
                  </a:moveTo>
                  <a:lnTo>
                    <a:pt x="2187" y="830"/>
                  </a:lnTo>
                  <a:lnTo>
                    <a:pt x="1993" y="830"/>
                  </a:lnTo>
                  <a:lnTo>
                    <a:pt x="1993" y="564"/>
                  </a:lnTo>
                  <a:lnTo>
                    <a:pt x="1780" y="564"/>
                  </a:lnTo>
                  <a:lnTo>
                    <a:pt x="1780" y="282"/>
                  </a:lnTo>
                  <a:lnTo>
                    <a:pt x="1520" y="282"/>
                  </a:lnTo>
                  <a:lnTo>
                    <a:pt x="1520" y="0"/>
                  </a:lnTo>
                  <a:lnTo>
                    <a:pt x="1419" y="0"/>
                  </a:lnTo>
                  <a:lnTo>
                    <a:pt x="1419" y="282"/>
                  </a:lnTo>
                  <a:lnTo>
                    <a:pt x="1199" y="282"/>
                  </a:lnTo>
                  <a:lnTo>
                    <a:pt x="1199" y="564"/>
                  </a:lnTo>
                  <a:lnTo>
                    <a:pt x="986" y="564"/>
                  </a:lnTo>
                  <a:lnTo>
                    <a:pt x="986" y="830"/>
                  </a:lnTo>
                  <a:lnTo>
                    <a:pt x="804" y="830"/>
                  </a:lnTo>
                  <a:lnTo>
                    <a:pt x="804" y="1365"/>
                  </a:lnTo>
                  <a:lnTo>
                    <a:pt x="0" y="1365"/>
                  </a:lnTo>
                  <a:lnTo>
                    <a:pt x="0" y="2624"/>
                  </a:lnTo>
                  <a:lnTo>
                    <a:pt x="369" y="2624"/>
                  </a:lnTo>
                  <a:lnTo>
                    <a:pt x="369" y="2282"/>
                  </a:lnTo>
                  <a:lnTo>
                    <a:pt x="369" y="2282"/>
                  </a:lnTo>
                  <a:lnTo>
                    <a:pt x="370" y="2273"/>
                  </a:lnTo>
                  <a:lnTo>
                    <a:pt x="372" y="2265"/>
                  </a:lnTo>
                  <a:lnTo>
                    <a:pt x="373" y="2256"/>
                  </a:lnTo>
                  <a:lnTo>
                    <a:pt x="377" y="2249"/>
                  </a:lnTo>
                  <a:lnTo>
                    <a:pt x="380" y="2242"/>
                  </a:lnTo>
                  <a:lnTo>
                    <a:pt x="384" y="2235"/>
                  </a:lnTo>
                  <a:lnTo>
                    <a:pt x="389" y="2229"/>
                  </a:lnTo>
                  <a:lnTo>
                    <a:pt x="395" y="2223"/>
                  </a:lnTo>
                  <a:lnTo>
                    <a:pt x="400" y="2218"/>
                  </a:lnTo>
                  <a:lnTo>
                    <a:pt x="407" y="2213"/>
                  </a:lnTo>
                  <a:lnTo>
                    <a:pt x="414" y="2208"/>
                  </a:lnTo>
                  <a:lnTo>
                    <a:pt x="421" y="2204"/>
                  </a:lnTo>
                  <a:lnTo>
                    <a:pt x="429" y="2202"/>
                  </a:lnTo>
                  <a:lnTo>
                    <a:pt x="437" y="2199"/>
                  </a:lnTo>
                  <a:lnTo>
                    <a:pt x="444" y="2198"/>
                  </a:lnTo>
                  <a:lnTo>
                    <a:pt x="454" y="2198"/>
                  </a:lnTo>
                  <a:lnTo>
                    <a:pt x="454" y="2198"/>
                  </a:lnTo>
                  <a:lnTo>
                    <a:pt x="463" y="2198"/>
                  </a:lnTo>
                  <a:lnTo>
                    <a:pt x="470" y="2199"/>
                  </a:lnTo>
                  <a:lnTo>
                    <a:pt x="478" y="2202"/>
                  </a:lnTo>
                  <a:lnTo>
                    <a:pt x="486" y="2204"/>
                  </a:lnTo>
                  <a:lnTo>
                    <a:pt x="494" y="2208"/>
                  </a:lnTo>
                  <a:lnTo>
                    <a:pt x="500" y="2213"/>
                  </a:lnTo>
                  <a:lnTo>
                    <a:pt x="507" y="2218"/>
                  </a:lnTo>
                  <a:lnTo>
                    <a:pt x="512" y="2223"/>
                  </a:lnTo>
                  <a:lnTo>
                    <a:pt x="518" y="2229"/>
                  </a:lnTo>
                  <a:lnTo>
                    <a:pt x="523" y="2235"/>
                  </a:lnTo>
                  <a:lnTo>
                    <a:pt x="527" y="2242"/>
                  </a:lnTo>
                  <a:lnTo>
                    <a:pt x="530" y="2249"/>
                  </a:lnTo>
                  <a:lnTo>
                    <a:pt x="534" y="2256"/>
                  </a:lnTo>
                  <a:lnTo>
                    <a:pt x="535" y="2265"/>
                  </a:lnTo>
                  <a:lnTo>
                    <a:pt x="537" y="2273"/>
                  </a:lnTo>
                  <a:lnTo>
                    <a:pt x="538" y="2282"/>
                  </a:lnTo>
                  <a:lnTo>
                    <a:pt x="538" y="2624"/>
                  </a:lnTo>
                  <a:lnTo>
                    <a:pt x="804" y="2624"/>
                  </a:lnTo>
                  <a:lnTo>
                    <a:pt x="907" y="2624"/>
                  </a:lnTo>
                  <a:lnTo>
                    <a:pt x="1350" y="2624"/>
                  </a:lnTo>
                  <a:lnTo>
                    <a:pt x="1350" y="2147"/>
                  </a:lnTo>
                  <a:lnTo>
                    <a:pt x="1350" y="2147"/>
                  </a:lnTo>
                  <a:lnTo>
                    <a:pt x="1350" y="2133"/>
                  </a:lnTo>
                  <a:lnTo>
                    <a:pt x="1352" y="2118"/>
                  </a:lnTo>
                  <a:lnTo>
                    <a:pt x="1356" y="2104"/>
                  </a:lnTo>
                  <a:lnTo>
                    <a:pt x="1360" y="2090"/>
                  </a:lnTo>
                  <a:lnTo>
                    <a:pt x="1367" y="2078"/>
                  </a:lnTo>
                  <a:lnTo>
                    <a:pt x="1374" y="2066"/>
                  </a:lnTo>
                  <a:lnTo>
                    <a:pt x="1382" y="2054"/>
                  </a:lnTo>
                  <a:lnTo>
                    <a:pt x="1392" y="2044"/>
                  </a:lnTo>
                  <a:lnTo>
                    <a:pt x="1403" y="2035"/>
                  </a:lnTo>
                  <a:lnTo>
                    <a:pt x="1414" y="2026"/>
                  </a:lnTo>
                  <a:lnTo>
                    <a:pt x="1426" y="2019"/>
                  </a:lnTo>
                  <a:lnTo>
                    <a:pt x="1438" y="2013"/>
                  </a:lnTo>
                  <a:lnTo>
                    <a:pt x="1453" y="2008"/>
                  </a:lnTo>
                  <a:lnTo>
                    <a:pt x="1466" y="2004"/>
                  </a:lnTo>
                  <a:lnTo>
                    <a:pt x="1480" y="2002"/>
                  </a:lnTo>
                  <a:lnTo>
                    <a:pt x="1496" y="2001"/>
                  </a:lnTo>
                  <a:lnTo>
                    <a:pt x="1496" y="2001"/>
                  </a:lnTo>
                  <a:lnTo>
                    <a:pt x="1511" y="2002"/>
                  </a:lnTo>
                  <a:lnTo>
                    <a:pt x="1525" y="2004"/>
                  </a:lnTo>
                  <a:lnTo>
                    <a:pt x="1539" y="2008"/>
                  </a:lnTo>
                  <a:lnTo>
                    <a:pt x="1553" y="2013"/>
                  </a:lnTo>
                  <a:lnTo>
                    <a:pt x="1565" y="2019"/>
                  </a:lnTo>
                  <a:lnTo>
                    <a:pt x="1577" y="2026"/>
                  </a:lnTo>
                  <a:lnTo>
                    <a:pt x="1588" y="2035"/>
                  </a:lnTo>
                  <a:lnTo>
                    <a:pt x="1599" y="2044"/>
                  </a:lnTo>
                  <a:lnTo>
                    <a:pt x="1609" y="2054"/>
                  </a:lnTo>
                  <a:lnTo>
                    <a:pt x="1617" y="2066"/>
                  </a:lnTo>
                  <a:lnTo>
                    <a:pt x="1625" y="2078"/>
                  </a:lnTo>
                  <a:lnTo>
                    <a:pt x="1631" y="2090"/>
                  </a:lnTo>
                  <a:lnTo>
                    <a:pt x="1636" y="2104"/>
                  </a:lnTo>
                  <a:lnTo>
                    <a:pt x="1639" y="2118"/>
                  </a:lnTo>
                  <a:lnTo>
                    <a:pt x="1642" y="2133"/>
                  </a:lnTo>
                  <a:lnTo>
                    <a:pt x="1642" y="2147"/>
                  </a:lnTo>
                  <a:lnTo>
                    <a:pt x="1642" y="2624"/>
                  </a:lnTo>
                  <a:lnTo>
                    <a:pt x="2090" y="2624"/>
                  </a:lnTo>
                  <a:lnTo>
                    <a:pt x="2187" y="2624"/>
                  </a:lnTo>
                  <a:lnTo>
                    <a:pt x="2461" y="2624"/>
                  </a:lnTo>
                  <a:lnTo>
                    <a:pt x="2461" y="2282"/>
                  </a:lnTo>
                  <a:lnTo>
                    <a:pt x="2461" y="2282"/>
                  </a:lnTo>
                  <a:lnTo>
                    <a:pt x="2461" y="2273"/>
                  </a:lnTo>
                  <a:lnTo>
                    <a:pt x="2462" y="2265"/>
                  </a:lnTo>
                  <a:lnTo>
                    <a:pt x="2464" y="2256"/>
                  </a:lnTo>
                  <a:lnTo>
                    <a:pt x="2467" y="2249"/>
                  </a:lnTo>
                  <a:lnTo>
                    <a:pt x="2470" y="2242"/>
                  </a:lnTo>
                  <a:lnTo>
                    <a:pt x="2474" y="2235"/>
                  </a:lnTo>
                  <a:lnTo>
                    <a:pt x="2479" y="2229"/>
                  </a:lnTo>
                  <a:lnTo>
                    <a:pt x="2485" y="2223"/>
                  </a:lnTo>
                  <a:lnTo>
                    <a:pt x="2491" y="2218"/>
                  </a:lnTo>
                  <a:lnTo>
                    <a:pt x="2497" y="2213"/>
                  </a:lnTo>
                  <a:lnTo>
                    <a:pt x="2504" y="2208"/>
                  </a:lnTo>
                  <a:lnTo>
                    <a:pt x="2512" y="2204"/>
                  </a:lnTo>
                  <a:lnTo>
                    <a:pt x="2519" y="2202"/>
                  </a:lnTo>
                  <a:lnTo>
                    <a:pt x="2527" y="2199"/>
                  </a:lnTo>
                  <a:lnTo>
                    <a:pt x="2536" y="2198"/>
                  </a:lnTo>
                  <a:lnTo>
                    <a:pt x="2544" y="2198"/>
                  </a:lnTo>
                  <a:lnTo>
                    <a:pt x="2544" y="2198"/>
                  </a:lnTo>
                  <a:lnTo>
                    <a:pt x="2553" y="2198"/>
                  </a:lnTo>
                  <a:lnTo>
                    <a:pt x="2561" y="2199"/>
                  </a:lnTo>
                  <a:lnTo>
                    <a:pt x="2569" y="2202"/>
                  </a:lnTo>
                  <a:lnTo>
                    <a:pt x="2577" y="2204"/>
                  </a:lnTo>
                  <a:lnTo>
                    <a:pt x="2584" y="2208"/>
                  </a:lnTo>
                  <a:lnTo>
                    <a:pt x="2590" y="2213"/>
                  </a:lnTo>
                  <a:lnTo>
                    <a:pt x="2598" y="2218"/>
                  </a:lnTo>
                  <a:lnTo>
                    <a:pt x="2604" y="2223"/>
                  </a:lnTo>
                  <a:lnTo>
                    <a:pt x="2609" y="2229"/>
                  </a:lnTo>
                  <a:lnTo>
                    <a:pt x="2613" y="2235"/>
                  </a:lnTo>
                  <a:lnTo>
                    <a:pt x="2618" y="2242"/>
                  </a:lnTo>
                  <a:lnTo>
                    <a:pt x="2622" y="2249"/>
                  </a:lnTo>
                  <a:lnTo>
                    <a:pt x="2624" y="2256"/>
                  </a:lnTo>
                  <a:lnTo>
                    <a:pt x="2627" y="2265"/>
                  </a:lnTo>
                  <a:lnTo>
                    <a:pt x="2628" y="2273"/>
                  </a:lnTo>
                  <a:lnTo>
                    <a:pt x="2628" y="2282"/>
                  </a:lnTo>
                  <a:lnTo>
                    <a:pt x="2628" y="2624"/>
                  </a:lnTo>
                  <a:lnTo>
                    <a:pt x="2999" y="2624"/>
                  </a:lnTo>
                  <a:lnTo>
                    <a:pt x="2999" y="1365"/>
                  </a:lnTo>
                  <a:lnTo>
                    <a:pt x="2187" y="1365"/>
                  </a:lnTo>
                  <a:close/>
                  <a:moveTo>
                    <a:pt x="1302" y="384"/>
                  </a:moveTo>
                  <a:lnTo>
                    <a:pt x="1677" y="384"/>
                  </a:lnTo>
                  <a:lnTo>
                    <a:pt x="1677" y="564"/>
                  </a:lnTo>
                  <a:lnTo>
                    <a:pt x="1302" y="564"/>
                  </a:lnTo>
                  <a:lnTo>
                    <a:pt x="1302" y="384"/>
                  </a:lnTo>
                  <a:close/>
                  <a:moveTo>
                    <a:pt x="1089" y="667"/>
                  </a:moveTo>
                  <a:lnTo>
                    <a:pt x="1890" y="667"/>
                  </a:lnTo>
                  <a:lnTo>
                    <a:pt x="1890" y="830"/>
                  </a:lnTo>
                  <a:lnTo>
                    <a:pt x="1089" y="830"/>
                  </a:lnTo>
                  <a:lnTo>
                    <a:pt x="1089" y="667"/>
                  </a:lnTo>
                  <a:close/>
                  <a:moveTo>
                    <a:pt x="640" y="2521"/>
                  </a:moveTo>
                  <a:lnTo>
                    <a:pt x="640" y="2282"/>
                  </a:lnTo>
                  <a:lnTo>
                    <a:pt x="640" y="2282"/>
                  </a:lnTo>
                  <a:lnTo>
                    <a:pt x="640" y="2262"/>
                  </a:lnTo>
                  <a:lnTo>
                    <a:pt x="636" y="2244"/>
                  </a:lnTo>
                  <a:lnTo>
                    <a:pt x="631" y="2226"/>
                  </a:lnTo>
                  <a:lnTo>
                    <a:pt x="625" y="2209"/>
                  </a:lnTo>
                  <a:lnTo>
                    <a:pt x="618" y="2193"/>
                  </a:lnTo>
                  <a:lnTo>
                    <a:pt x="608" y="2178"/>
                  </a:lnTo>
                  <a:lnTo>
                    <a:pt x="597" y="2163"/>
                  </a:lnTo>
                  <a:lnTo>
                    <a:pt x="585" y="2150"/>
                  </a:lnTo>
                  <a:lnTo>
                    <a:pt x="572" y="2138"/>
                  </a:lnTo>
                  <a:lnTo>
                    <a:pt x="558" y="2127"/>
                  </a:lnTo>
                  <a:lnTo>
                    <a:pt x="543" y="2118"/>
                  </a:lnTo>
                  <a:lnTo>
                    <a:pt x="526" y="2110"/>
                  </a:lnTo>
                  <a:lnTo>
                    <a:pt x="509" y="2104"/>
                  </a:lnTo>
                  <a:lnTo>
                    <a:pt x="492" y="2099"/>
                  </a:lnTo>
                  <a:lnTo>
                    <a:pt x="472" y="2096"/>
                  </a:lnTo>
                  <a:lnTo>
                    <a:pt x="454" y="2095"/>
                  </a:lnTo>
                  <a:lnTo>
                    <a:pt x="454" y="2095"/>
                  </a:lnTo>
                  <a:lnTo>
                    <a:pt x="435" y="2096"/>
                  </a:lnTo>
                  <a:lnTo>
                    <a:pt x="417" y="2099"/>
                  </a:lnTo>
                  <a:lnTo>
                    <a:pt x="398" y="2104"/>
                  </a:lnTo>
                  <a:lnTo>
                    <a:pt x="381" y="2110"/>
                  </a:lnTo>
                  <a:lnTo>
                    <a:pt x="364" y="2118"/>
                  </a:lnTo>
                  <a:lnTo>
                    <a:pt x="350" y="2127"/>
                  </a:lnTo>
                  <a:lnTo>
                    <a:pt x="335" y="2138"/>
                  </a:lnTo>
                  <a:lnTo>
                    <a:pt x="322" y="2150"/>
                  </a:lnTo>
                  <a:lnTo>
                    <a:pt x="310" y="2163"/>
                  </a:lnTo>
                  <a:lnTo>
                    <a:pt x="299" y="2178"/>
                  </a:lnTo>
                  <a:lnTo>
                    <a:pt x="289" y="2193"/>
                  </a:lnTo>
                  <a:lnTo>
                    <a:pt x="282" y="2209"/>
                  </a:lnTo>
                  <a:lnTo>
                    <a:pt x="276" y="2226"/>
                  </a:lnTo>
                  <a:lnTo>
                    <a:pt x="271" y="2244"/>
                  </a:lnTo>
                  <a:lnTo>
                    <a:pt x="268" y="2262"/>
                  </a:lnTo>
                  <a:lnTo>
                    <a:pt x="268" y="2282"/>
                  </a:lnTo>
                  <a:lnTo>
                    <a:pt x="268" y="2521"/>
                  </a:lnTo>
                  <a:lnTo>
                    <a:pt x="101" y="2521"/>
                  </a:lnTo>
                  <a:lnTo>
                    <a:pt x="101" y="1468"/>
                  </a:lnTo>
                  <a:lnTo>
                    <a:pt x="804" y="1468"/>
                  </a:lnTo>
                  <a:lnTo>
                    <a:pt x="804" y="2521"/>
                  </a:lnTo>
                  <a:lnTo>
                    <a:pt x="640" y="2521"/>
                  </a:lnTo>
                  <a:close/>
                  <a:moveTo>
                    <a:pt x="2084" y="2521"/>
                  </a:moveTo>
                  <a:lnTo>
                    <a:pt x="1745" y="2521"/>
                  </a:lnTo>
                  <a:lnTo>
                    <a:pt x="1745" y="2147"/>
                  </a:lnTo>
                  <a:lnTo>
                    <a:pt x="1745" y="2147"/>
                  </a:lnTo>
                  <a:lnTo>
                    <a:pt x="1743" y="2122"/>
                  </a:lnTo>
                  <a:lnTo>
                    <a:pt x="1740" y="2098"/>
                  </a:lnTo>
                  <a:lnTo>
                    <a:pt x="1734" y="2073"/>
                  </a:lnTo>
                  <a:lnTo>
                    <a:pt x="1725" y="2050"/>
                  </a:lnTo>
                  <a:lnTo>
                    <a:pt x="1714" y="2029"/>
                  </a:lnTo>
                  <a:lnTo>
                    <a:pt x="1702" y="2008"/>
                  </a:lnTo>
                  <a:lnTo>
                    <a:pt x="1688" y="1989"/>
                  </a:lnTo>
                  <a:lnTo>
                    <a:pt x="1672" y="1972"/>
                  </a:lnTo>
                  <a:lnTo>
                    <a:pt x="1654" y="1956"/>
                  </a:lnTo>
                  <a:lnTo>
                    <a:pt x="1634" y="1941"/>
                  </a:lnTo>
                  <a:lnTo>
                    <a:pt x="1614" y="1928"/>
                  </a:lnTo>
                  <a:lnTo>
                    <a:pt x="1592" y="1918"/>
                  </a:lnTo>
                  <a:lnTo>
                    <a:pt x="1570" y="1910"/>
                  </a:lnTo>
                  <a:lnTo>
                    <a:pt x="1546" y="1904"/>
                  </a:lnTo>
                  <a:lnTo>
                    <a:pt x="1520" y="1900"/>
                  </a:lnTo>
                  <a:lnTo>
                    <a:pt x="1496" y="1898"/>
                  </a:lnTo>
                  <a:lnTo>
                    <a:pt x="1496" y="1898"/>
                  </a:lnTo>
                  <a:lnTo>
                    <a:pt x="1471" y="1900"/>
                  </a:lnTo>
                  <a:lnTo>
                    <a:pt x="1445" y="1904"/>
                  </a:lnTo>
                  <a:lnTo>
                    <a:pt x="1421" y="1910"/>
                  </a:lnTo>
                  <a:lnTo>
                    <a:pt x="1399" y="1918"/>
                  </a:lnTo>
                  <a:lnTo>
                    <a:pt x="1377" y="1928"/>
                  </a:lnTo>
                  <a:lnTo>
                    <a:pt x="1357" y="1941"/>
                  </a:lnTo>
                  <a:lnTo>
                    <a:pt x="1337" y="1956"/>
                  </a:lnTo>
                  <a:lnTo>
                    <a:pt x="1319" y="1972"/>
                  </a:lnTo>
                  <a:lnTo>
                    <a:pt x="1304" y="1989"/>
                  </a:lnTo>
                  <a:lnTo>
                    <a:pt x="1289" y="2008"/>
                  </a:lnTo>
                  <a:lnTo>
                    <a:pt x="1277" y="2029"/>
                  </a:lnTo>
                  <a:lnTo>
                    <a:pt x="1266" y="2050"/>
                  </a:lnTo>
                  <a:lnTo>
                    <a:pt x="1257" y="2073"/>
                  </a:lnTo>
                  <a:lnTo>
                    <a:pt x="1251" y="2098"/>
                  </a:lnTo>
                  <a:lnTo>
                    <a:pt x="1248" y="2122"/>
                  </a:lnTo>
                  <a:lnTo>
                    <a:pt x="1247" y="2147"/>
                  </a:lnTo>
                  <a:lnTo>
                    <a:pt x="1247" y="2521"/>
                  </a:lnTo>
                  <a:lnTo>
                    <a:pt x="907" y="2521"/>
                  </a:lnTo>
                  <a:lnTo>
                    <a:pt x="907" y="1365"/>
                  </a:lnTo>
                  <a:lnTo>
                    <a:pt x="907" y="1365"/>
                  </a:lnTo>
                  <a:lnTo>
                    <a:pt x="907" y="932"/>
                  </a:lnTo>
                  <a:lnTo>
                    <a:pt x="2084" y="932"/>
                  </a:lnTo>
                  <a:lnTo>
                    <a:pt x="2084" y="2521"/>
                  </a:lnTo>
                  <a:close/>
                  <a:moveTo>
                    <a:pt x="2896" y="2521"/>
                  </a:moveTo>
                  <a:lnTo>
                    <a:pt x="2731" y="2521"/>
                  </a:lnTo>
                  <a:lnTo>
                    <a:pt x="2731" y="2282"/>
                  </a:lnTo>
                  <a:lnTo>
                    <a:pt x="2731" y="2282"/>
                  </a:lnTo>
                  <a:lnTo>
                    <a:pt x="2730" y="2262"/>
                  </a:lnTo>
                  <a:lnTo>
                    <a:pt x="2727" y="2244"/>
                  </a:lnTo>
                  <a:lnTo>
                    <a:pt x="2722" y="2226"/>
                  </a:lnTo>
                  <a:lnTo>
                    <a:pt x="2716" y="2209"/>
                  </a:lnTo>
                  <a:lnTo>
                    <a:pt x="2708" y="2193"/>
                  </a:lnTo>
                  <a:lnTo>
                    <a:pt x="2698" y="2178"/>
                  </a:lnTo>
                  <a:lnTo>
                    <a:pt x="2689" y="2163"/>
                  </a:lnTo>
                  <a:lnTo>
                    <a:pt x="2676" y="2150"/>
                  </a:lnTo>
                  <a:lnTo>
                    <a:pt x="2663" y="2138"/>
                  </a:lnTo>
                  <a:lnTo>
                    <a:pt x="2649" y="2127"/>
                  </a:lnTo>
                  <a:lnTo>
                    <a:pt x="2633" y="2118"/>
                  </a:lnTo>
                  <a:lnTo>
                    <a:pt x="2617" y="2110"/>
                  </a:lnTo>
                  <a:lnTo>
                    <a:pt x="2599" y="2104"/>
                  </a:lnTo>
                  <a:lnTo>
                    <a:pt x="2582" y="2099"/>
                  </a:lnTo>
                  <a:lnTo>
                    <a:pt x="2563" y="2096"/>
                  </a:lnTo>
                  <a:lnTo>
                    <a:pt x="2544" y="2095"/>
                  </a:lnTo>
                  <a:lnTo>
                    <a:pt x="2544" y="2095"/>
                  </a:lnTo>
                  <a:lnTo>
                    <a:pt x="2525" y="2096"/>
                  </a:lnTo>
                  <a:lnTo>
                    <a:pt x="2507" y="2099"/>
                  </a:lnTo>
                  <a:lnTo>
                    <a:pt x="2489" y="2104"/>
                  </a:lnTo>
                  <a:lnTo>
                    <a:pt x="2472" y="2110"/>
                  </a:lnTo>
                  <a:lnTo>
                    <a:pt x="2455" y="2118"/>
                  </a:lnTo>
                  <a:lnTo>
                    <a:pt x="2440" y="2127"/>
                  </a:lnTo>
                  <a:lnTo>
                    <a:pt x="2426" y="2138"/>
                  </a:lnTo>
                  <a:lnTo>
                    <a:pt x="2412" y="2150"/>
                  </a:lnTo>
                  <a:lnTo>
                    <a:pt x="2400" y="2163"/>
                  </a:lnTo>
                  <a:lnTo>
                    <a:pt x="2389" y="2178"/>
                  </a:lnTo>
                  <a:lnTo>
                    <a:pt x="2380" y="2193"/>
                  </a:lnTo>
                  <a:lnTo>
                    <a:pt x="2372" y="2209"/>
                  </a:lnTo>
                  <a:lnTo>
                    <a:pt x="2366" y="2226"/>
                  </a:lnTo>
                  <a:lnTo>
                    <a:pt x="2361" y="2244"/>
                  </a:lnTo>
                  <a:lnTo>
                    <a:pt x="2359" y="2262"/>
                  </a:lnTo>
                  <a:lnTo>
                    <a:pt x="2358" y="2282"/>
                  </a:lnTo>
                  <a:lnTo>
                    <a:pt x="2358" y="2521"/>
                  </a:lnTo>
                  <a:lnTo>
                    <a:pt x="2192" y="2521"/>
                  </a:lnTo>
                  <a:lnTo>
                    <a:pt x="2192" y="1468"/>
                  </a:lnTo>
                  <a:lnTo>
                    <a:pt x="2896" y="1468"/>
                  </a:lnTo>
                  <a:lnTo>
                    <a:pt x="2896" y="25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a typeface="Rix정고딕 L" panose="02020603020101020101" pitchFamily="18" charset="-127"/>
              </a:endParaRPr>
            </a:p>
          </p:txBody>
        </p:sp>
        <p:sp>
          <p:nvSpPr>
            <p:cNvPr id="45" name="Freeform 27"/>
            <p:cNvSpPr>
              <a:spLocks/>
            </p:cNvSpPr>
            <p:nvPr/>
          </p:nvSpPr>
          <p:spPr bwMode="auto">
            <a:xfrm>
              <a:off x="5318125" y="3486150"/>
              <a:ext cx="65088" cy="93663"/>
            </a:xfrm>
            <a:custGeom>
              <a:avLst/>
              <a:gdLst>
                <a:gd name="T0" fmla="*/ 165 w 165"/>
                <a:gd name="T1" fmla="*/ 82 h 235"/>
                <a:gd name="T2" fmla="*/ 165 w 165"/>
                <a:gd name="T3" fmla="*/ 82 h 235"/>
                <a:gd name="T4" fmla="*/ 165 w 165"/>
                <a:gd name="T5" fmla="*/ 74 h 235"/>
                <a:gd name="T6" fmla="*/ 164 w 165"/>
                <a:gd name="T7" fmla="*/ 65 h 235"/>
                <a:gd name="T8" fmla="*/ 161 w 165"/>
                <a:gd name="T9" fmla="*/ 58 h 235"/>
                <a:gd name="T10" fmla="*/ 159 w 165"/>
                <a:gd name="T11" fmla="*/ 51 h 235"/>
                <a:gd name="T12" fmla="*/ 155 w 165"/>
                <a:gd name="T13" fmla="*/ 44 h 235"/>
                <a:gd name="T14" fmla="*/ 150 w 165"/>
                <a:gd name="T15" fmla="*/ 36 h 235"/>
                <a:gd name="T16" fmla="*/ 146 w 165"/>
                <a:gd name="T17" fmla="*/ 30 h 235"/>
                <a:gd name="T18" fmla="*/ 141 w 165"/>
                <a:gd name="T19" fmla="*/ 24 h 235"/>
                <a:gd name="T20" fmla="*/ 135 w 165"/>
                <a:gd name="T21" fmla="*/ 19 h 235"/>
                <a:gd name="T22" fmla="*/ 129 w 165"/>
                <a:gd name="T23" fmla="*/ 15 h 235"/>
                <a:gd name="T24" fmla="*/ 121 w 165"/>
                <a:gd name="T25" fmla="*/ 10 h 235"/>
                <a:gd name="T26" fmla="*/ 115 w 165"/>
                <a:gd name="T27" fmla="*/ 6 h 235"/>
                <a:gd name="T28" fmla="*/ 107 w 165"/>
                <a:gd name="T29" fmla="*/ 4 h 235"/>
                <a:gd name="T30" fmla="*/ 100 w 165"/>
                <a:gd name="T31" fmla="*/ 1 h 235"/>
                <a:gd name="T32" fmla="*/ 91 w 165"/>
                <a:gd name="T33" fmla="*/ 0 h 235"/>
                <a:gd name="T34" fmla="*/ 83 w 165"/>
                <a:gd name="T35" fmla="*/ 0 h 235"/>
                <a:gd name="T36" fmla="*/ 83 w 165"/>
                <a:gd name="T37" fmla="*/ 0 h 235"/>
                <a:gd name="T38" fmla="*/ 74 w 165"/>
                <a:gd name="T39" fmla="*/ 0 h 235"/>
                <a:gd name="T40" fmla="*/ 66 w 165"/>
                <a:gd name="T41" fmla="*/ 1 h 235"/>
                <a:gd name="T42" fmla="*/ 58 w 165"/>
                <a:gd name="T43" fmla="*/ 4 h 235"/>
                <a:gd name="T44" fmla="*/ 51 w 165"/>
                <a:gd name="T45" fmla="*/ 6 h 235"/>
                <a:gd name="T46" fmla="*/ 44 w 165"/>
                <a:gd name="T47" fmla="*/ 10 h 235"/>
                <a:gd name="T48" fmla="*/ 37 w 165"/>
                <a:gd name="T49" fmla="*/ 15 h 235"/>
                <a:gd name="T50" fmla="*/ 31 w 165"/>
                <a:gd name="T51" fmla="*/ 19 h 235"/>
                <a:gd name="T52" fmla="*/ 24 w 165"/>
                <a:gd name="T53" fmla="*/ 24 h 235"/>
                <a:gd name="T54" fmla="*/ 20 w 165"/>
                <a:gd name="T55" fmla="*/ 30 h 235"/>
                <a:gd name="T56" fmla="*/ 15 w 165"/>
                <a:gd name="T57" fmla="*/ 36 h 235"/>
                <a:gd name="T58" fmla="*/ 10 w 165"/>
                <a:gd name="T59" fmla="*/ 44 h 235"/>
                <a:gd name="T60" fmla="*/ 7 w 165"/>
                <a:gd name="T61" fmla="*/ 51 h 235"/>
                <a:gd name="T62" fmla="*/ 4 w 165"/>
                <a:gd name="T63" fmla="*/ 58 h 235"/>
                <a:gd name="T64" fmla="*/ 3 w 165"/>
                <a:gd name="T65" fmla="*/ 65 h 235"/>
                <a:gd name="T66" fmla="*/ 1 w 165"/>
                <a:gd name="T67" fmla="*/ 74 h 235"/>
                <a:gd name="T68" fmla="*/ 0 w 165"/>
                <a:gd name="T69" fmla="*/ 82 h 235"/>
                <a:gd name="T70" fmla="*/ 0 w 165"/>
                <a:gd name="T71" fmla="*/ 235 h 235"/>
                <a:gd name="T72" fmla="*/ 165 w 165"/>
                <a:gd name="T73" fmla="*/ 235 h 235"/>
                <a:gd name="T74" fmla="*/ 165 w 165"/>
                <a:gd name="T75" fmla="*/ 8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5" h="235">
                  <a:moveTo>
                    <a:pt x="165" y="82"/>
                  </a:moveTo>
                  <a:lnTo>
                    <a:pt x="165" y="82"/>
                  </a:lnTo>
                  <a:lnTo>
                    <a:pt x="165" y="74"/>
                  </a:lnTo>
                  <a:lnTo>
                    <a:pt x="164" y="65"/>
                  </a:lnTo>
                  <a:lnTo>
                    <a:pt x="161" y="58"/>
                  </a:lnTo>
                  <a:lnTo>
                    <a:pt x="159" y="51"/>
                  </a:lnTo>
                  <a:lnTo>
                    <a:pt x="155" y="44"/>
                  </a:lnTo>
                  <a:lnTo>
                    <a:pt x="150" y="36"/>
                  </a:lnTo>
                  <a:lnTo>
                    <a:pt x="146" y="30"/>
                  </a:lnTo>
                  <a:lnTo>
                    <a:pt x="141" y="24"/>
                  </a:lnTo>
                  <a:lnTo>
                    <a:pt x="135" y="19"/>
                  </a:lnTo>
                  <a:lnTo>
                    <a:pt x="129" y="15"/>
                  </a:lnTo>
                  <a:lnTo>
                    <a:pt x="121" y="10"/>
                  </a:lnTo>
                  <a:lnTo>
                    <a:pt x="115" y="6"/>
                  </a:lnTo>
                  <a:lnTo>
                    <a:pt x="107" y="4"/>
                  </a:lnTo>
                  <a:lnTo>
                    <a:pt x="100" y="1"/>
                  </a:lnTo>
                  <a:lnTo>
                    <a:pt x="91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4" y="0"/>
                  </a:lnTo>
                  <a:lnTo>
                    <a:pt x="66" y="1"/>
                  </a:lnTo>
                  <a:lnTo>
                    <a:pt x="58" y="4"/>
                  </a:lnTo>
                  <a:lnTo>
                    <a:pt x="51" y="6"/>
                  </a:lnTo>
                  <a:lnTo>
                    <a:pt x="44" y="10"/>
                  </a:lnTo>
                  <a:lnTo>
                    <a:pt x="37" y="15"/>
                  </a:lnTo>
                  <a:lnTo>
                    <a:pt x="31" y="19"/>
                  </a:lnTo>
                  <a:lnTo>
                    <a:pt x="24" y="24"/>
                  </a:lnTo>
                  <a:lnTo>
                    <a:pt x="20" y="30"/>
                  </a:lnTo>
                  <a:lnTo>
                    <a:pt x="15" y="36"/>
                  </a:lnTo>
                  <a:lnTo>
                    <a:pt x="10" y="44"/>
                  </a:lnTo>
                  <a:lnTo>
                    <a:pt x="7" y="51"/>
                  </a:lnTo>
                  <a:lnTo>
                    <a:pt x="4" y="58"/>
                  </a:lnTo>
                  <a:lnTo>
                    <a:pt x="3" y="65"/>
                  </a:lnTo>
                  <a:lnTo>
                    <a:pt x="1" y="74"/>
                  </a:lnTo>
                  <a:lnTo>
                    <a:pt x="0" y="82"/>
                  </a:lnTo>
                  <a:lnTo>
                    <a:pt x="0" y="235"/>
                  </a:lnTo>
                  <a:lnTo>
                    <a:pt x="165" y="235"/>
                  </a:lnTo>
                  <a:lnTo>
                    <a:pt x="165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a typeface="Rix정고딕 L" panose="02020603020101020101" pitchFamily="18" charset="-127"/>
              </a:endParaRPr>
            </a:p>
          </p:txBody>
        </p:sp>
        <p:sp>
          <p:nvSpPr>
            <p:cNvPr id="46" name="Freeform 28"/>
            <p:cNvSpPr>
              <a:spLocks/>
            </p:cNvSpPr>
            <p:nvPr/>
          </p:nvSpPr>
          <p:spPr bwMode="auto">
            <a:xfrm>
              <a:off x="5211763" y="3486150"/>
              <a:ext cx="65088" cy="93663"/>
            </a:xfrm>
            <a:custGeom>
              <a:avLst/>
              <a:gdLst>
                <a:gd name="T0" fmla="*/ 163 w 163"/>
                <a:gd name="T1" fmla="*/ 82 h 235"/>
                <a:gd name="T2" fmla="*/ 163 w 163"/>
                <a:gd name="T3" fmla="*/ 82 h 235"/>
                <a:gd name="T4" fmla="*/ 163 w 163"/>
                <a:gd name="T5" fmla="*/ 74 h 235"/>
                <a:gd name="T6" fmla="*/ 162 w 163"/>
                <a:gd name="T7" fmla="*/ 65 h 235"/>
                <a:gd name="T8" fmla="*/ 160 w 163"/>
                <a:gd name="T9" fmla="*/ 58 h 235"/>
                <a:gd name="T10" fmla="*/ 157 w 163"/>
                <a:gd name="T11" fmla="*/ 51 h 235"/>
                <a:gd name="T12" fmla="*/ 154 w 163"/>
                <a:gd name="T13" fmla="*/ 44 h 235"/>
                <a:gd name="T14" fmla="*/ 150 w 163"/>
                <a:gd name="T15" fmla="*/ 36 h 235"/>
                <a:gd name="T16" fmla="*/ 145 w 163"/>
                <a:gd name="T17" fmla="*/ 30 h 235"/>
                <a:gd name="T18" fmla="*/ 139 w 163"/>
                <a:gd name="T19" fmla="*/ 24 h 235"/>
                <a:gd name="T20" fmla="*/ 134 w 163"/>
                <a:gd name="T21" fmla="*/ 19 h 235"/>
                <a:gd name="T22" fmla="*/ 127 w 163"/>
                <a:gd name="T23" fmla="*/ 15 h 235"/>
                <a:gd name="T24" fmla="*/ 121 w 163"/>
                <a:gd name="T25" fmla="*/ 10 h 235"/>
                <a:gd name="T26" fmla="*/ 114 w 163"/>
                <a:gd name="T27" fmla="*/ 6 h 235"/>
                <a:gd name="T28" fmla="*/ 106 w 163"/>
                <a:gd name="T29" fmla="*/ 4 h 235"/>
                <a:gd name="T30" fmla="*/ 98 w 163"/>
                <a:gd name="T31" fmla="*/ 1 h 235"/>
                <a:gd name="T32" fmla="*/ 89 w 163"/>
                <a:gd name="T33" fmla="*/ 0 h 235"/>
                <a:gd name="T34" fmla="*/ 81 w 163"/>
                <a:gd name="T35" fmla="*/ 0 h 235"/>
                <a:gd name="T36" fmla="*/ 81 w 163"/>
                <a:gd name="T37" fmla="*/ 0 h 235"/>
                <a:gd name="T38" fmla="*/ 74 w 163"/>
                <a:gd name="T39" fmla="*/ 0 h 235"/>
                <a:gd name="T40" fmla="*/ 65 w 163"/>
                <a:gd name="T41" fmla="*/ 1 h 235"/>
                <a:gd name="T42" fmla="*/ 57 w 163"/>
                <a:gd name="T43" fmla="*/ 4 h 235"/>
                <a:gd name="T44" fmla="*/ 49 w 163"/>
                <a:gd name="T45" fmla="*/ 6 h 235"/>
                <a:gd name="T46" fmla="*/ 42 w 163"/>
                <a:gd name="T47" fmla="*/ 10 h 235"/>
                <a:gd name="T48" fmla="*/ 36 w 163"/>
                <a:gd name="T49" fmla="*/ 15 h 235"/>
                <a:gd name="T50" fmla="*/ 29 w 163"/>
                <a:gd name="T51" fmla="*/ 19 h 235"/>
                <a:gd name="T52" fmla="*/ 23 w 163"/>
                <a:gd name="T53" fmla="*/ 24 h 235"/>
                <a:gd name="T54" fmla="*/ 18 w 163"/>
                <a:gd name="T55" fmla="*/ 30 h 235"/>
                <a:gd name="T56" fmla="*/ 13 w 163"/>
                <a:gd name="T57" fmla="*/ 36 h 235"/>
                <a:gd name="T58" fmla="*/ 9 w 163"/>
                <a:gd name="T59" fmla="*/ 44 h 235"/>
                <a:gd name="T60" fmla="*/ 6 w 163"/>
                <a:gd name="T61" fmla="*/ 51 h 235"/>
                <a:gd name="T62" fmla="*/ 3 w 163"/>
                <a:gd name="T63" fmla="*/ 58 h 235"/>
                <a:gd name="T64" fmla="*/ 1 w 163"/>
                <a:gd name="T65" fmla="*/ 65 h 235"/>
                <a:gd name="T66" fmla="*/ 0 w 163"/>
                <a:gd name="T67" fmla="*/ 74 h 235"/>
                <a:gd name="T68" fmla="*/ 0 w 163"/>
                <a:gd name="T69" fmla="*/ 82 h 235"/>
                <a:gd name="T70" fmla="*/ 0 w 163"/>
                <a:gd name="T71" fmla="*/ 235 h 235"/>
                <a:gd name="T72" fmla="*/ 163 w 163"/>
                <a:gd name="T73" fmla="*/ 235 h 235"/>
                <a:gd name="T74" fmla="*/ 163 w 163"/>
                <a:gd name="T75" fmla="*/ 8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3" h="235">
                  <a:moveTo>
                    <a:pt x="163" y="82"/>
                  </a:moveTo>
                  <a:lnTo>
                    <a:pt x="163" y="82"/>
                  </a:lnTo>
                  <a:lnTo>
                    <a:pt x="163" y="74"/>
                  </a:lnTo>
                  <a:lnTo>
                    <a:pt x="162" y="65"/>
                  </a:lnTo>
                  <a:lnTo>
                    <a:pt x="160" y="58"/>
                  </a:lnTo>
                  <a:lnTo>
                    <a:pt x="157" y="51"/>
                  </a:lnTo>
                  <a:lnTo>
                    <a:pt x="154" y="44"/>
                  </a:lnTo>
                  <a:lnTo>
                    <a:pt x="150" y="36"/>
                  </a:lnTo>
                  <a:lnTo>
                    <a:pt x="145" y="30"/>
                  </a:lnTo>
                  <a:lnTo>
                    <a:pt x="139" y="24"/>
                  </a:lnTo>
                  <a:lnTo>
                    <a:pt x="134" y="19"/>
                  </a:lnTo>
                  <a:lnTo>
                    <a:pt x="127" y="15"/>
                  </a:lnTo>
                  <a:lnTo>
                    <a:pt x="121" y="10"/>
                  </a:lnTo>
                  <a:lnTo>
                    <a:pt x="114" y="6"/>
                  </a:lnTo>
                  <a:lnTo>
                    <a:pt x="106" y="4"/>
                  </a:lnTo>
                  <a:lnTo>
                    <a:pt x="98" y="1"/>
                  </a:lnTo>
                  <a:lnTo>
                    <a:pt x="89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74" y="0"/>
                  </a:lnTo>
                  <a:lnTo>
                    <a:pt x="65" y="1"/>
                  </a:lnTo>
                  <a:lnTo>
                    <a:pt x="57" y="4"/>
                  </a:lnTo>
                  <a:lnTo>
                    <a:pt x="49" y="6"/>
                  </a:lnTo>
                  <a:lnTo>
                    <a:pt x="42" y="10"/>
                  </a:lnTo>
                  <a:lnTo>
                    <a:pt x="36" y="15"/>
                  </a:lnTo>
                  <a:lnTo>
                    <a:pt x="29" y="19"/>
                  </a:lnTo>
                  <a:lnTo>
                    <a:pt x="23" y="24"/>
                  </a:lnTo>
                  <a:lnTo>
                    <a:pt x="18" y="30"/>
                  </a:lnTo>
                  <a:lnTo>
                    <a:pt x="13" y="36"/>
                  </a:lnTo>
                  <a:lnTo>
                    <a:pt x="9" y="44"/>
                  </a:lnTo>
                  <a:lnTo>
                    <a:pt x="6" y="51"/>
                  </a:lnTo>
                  <a:lnTo>
                    <a:pt x="3" y="58"/>
                  </a:lnTo>
                  <a:lnTo>
                    <a:pt x="1" y="65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0" y="235"/>
                  </a:lnTo>
                  <a:lnTo>
                    <a:pt x="163" y="235"/>
                  </a:lnTo>
                  <a:lnTo>
                    <a:pt x="163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a typeface="Rix정고딕 L" panose="02020603020101020101" pitchFamily="18" charset="-127"/>
              </a:endParaRPr>
            </a:p>
          </p:txBody>
        </p:sp>
        <p:sp>
          <p:nvSpPr>
            <p:cNvPr id="47" name="Freeform 29"/>
            <p:cNvSpPr>
              <a:spLocks/>
            </p:cNvSpPr>
            <p:nvPr/>
          </p:nvSpPr>
          <p:spPr bwMode="auto">
            <a:xfrm>
              <a:off x="4713288" y="3267075"/>
              <a:ext cx="65088" cy="93663"/>
            </a:xfrm>
            <a:custGeom>
              <a:avLst/>
              <a:gdLst>
                <a:gd name="T0" fmla="*/ 164 w 164"/>
                <a:gd name="T1" fmla="*/ 82 h 235"/>
                <a:gd name="T2" fmla="*/ 164 w 164"/>
                <a:gd name="T3" fmla="*/ 82 h 235"/>
                <a:gd name="T4" fmla="*/ 164 w 164"/>
                <a:gd name="T5" fmla="*/ 74 h 235"/>
                <a:gd name="T6" fmla="*/ 162 w 164"/>
                <a:gd name="T7" fmla="*/ 65 h 235"/>
                <a:gd name="T8" fmla="*/ 160 w 164"/>
                <a:gd name="T9" fmla="*/ 58 h 235"/>
                <a:gd name="T10" fmla="*/ 158 w 164"/>
                <a:gd name="T11" fmla="*/ 49 h 235"/>
                <a:gd name="T12" fmla="*/ 154 w 164"/>
                <a:gd name="T13" fmla="*/ 42 h 235"/>
                <a:gd name="T14" fmla="*/ 150 w 164"/>
                <a:gd name="T15" fmla="*/ 36 h 235"/>
                <a:gd name="T16" fmla="*/ 145 w 164"/>
                <a:gd name="T17" fmla="*/ 30 h 235"/>
                <a:gd name="T18" fmla="*/ 139 w 164"/>
                <a:gd name="T19" fmla="*/ 24 h 235"/>
                <a:gd name="T20" fmla="*/ 135 w 164"/>
                <a:gd name="T21" fmla="*/ 18 h 235"/>
                <a:gd name="T22" fmla="*/ 127 w 164"/>
                <a:gd name="T23" fmla="*/ 13 h 235"/>
                <a:gd name="T24" fmla="*/ 121 w 164"/>
                <a:gd name="T25" fmla="*/ 9 h 235"/>
                <a:gd name="T26" fmla="*/ 114 w 164"/>
                <a:gd name="T27" fmla="*/ 6 h 235"/>
                <a:gd name="T28" fmla="*/ 107 w 164"/>
                <a:gd name="T29" fmla="*/ 3 h 235"/>
                <a:gd name="T30" fmla="*/ 98 w 164"/>
                <a:gd name="T31" fmla="*/ 1 h 235"/>
                <a:gd name="T32" fmla="*/ 90 w 164"/>
                <a:gd name="T33" fmla="*/ 0 h 235"/>
                <a:gd name="T34" fmla="*/ 81 w 164"/>
                <a:gd name="T35" fmla="*/ 0 h 235"/>
                <a:gd name="T36" fmla="*/ 81 w 164"/>
                <a:gd name="T37" fmla="*/ 0 h 235"/>
                <a:gd name="T38" fmla="*/ 74 w 164"/>
                <a:gd name="T39" fmla="*/ 0 h 235"/>
                <a:gd name="T40" fmla="*/ 66 w 164"/>
                <a:gd name="T41" fmla="*/ 1 h 235"/>
                <a:gd name="T42" fmla="*/ 57 w 164"/>
                <a:gd name="T43" fmla="*/ 3 h 235"/>
                <a:gd name="T44" fmla="*/ 50 w 164"/>
                <a:gd name="T45" fmla="*/ 6 h 235"/>
                <a:gd name="T46" fmla="*/ 42 w 164"/>
                <a:gd name="T47" fmla="*/ 9 h 235"/>
                <a:gd name="T48" fmla="*/ 36 w 164"/>
                <a:gd name="T49" fmla="*/ 13 h 235"/>
                <a:gd name="T50" fmla="*/ 29 w 164"/>
                <a:gd name="T51" fmla="*/ 18 h 235"/>
                <a:gd name="T52" fmla="*/ 23 w 164"/>
                <a:gd name="T53" fmla="*/ 24 h 235"/>
                <a:gd name="T54" fmla="*/ 18 w 164"/>
                <a:gd name="T55" fmla="*/ 30 h 235"/>
                <a:gd name="T56" fmla="*/ 13 w 164"/>
                <a:gd name="T57" fmla="*/ 36 h 235"/>
                <a:gd name="T58" fmla="*/ 10 w 164"/>
                <a:gd name="T59" fmla="*/ 42 h 235"/>
                <a:gd name="T60" fmla="*/ 6 w 164"/>
                <a:gd name="T61" fmla="*/ 49 h 235"/>
                <a:gd name="T62" fmla="*/ 4 w 164"/>
                <a:gd name="T63" fmla="*/ 58 h 235"/>
                <a:gd name="T64" fmla="*/ 1 w 164"/>
                <a:gd name="T65" fmla="*/ 65 h 235"/>
                <a:gd name="T66" fmla="*/ 0 w 164"/>
                <a:gd name="T67" fmla="*/ 74 h 235"/>
                <a:gd name="T68" fmla="*/ 0 w 164"/>
                <a:gd name="T69" fmla="*/ 82 h 235"/>
                <a:gd name="T70" fmla="*/ 0 w 164"/>
                <a:gd name="T71" fmla="*/ 235 h 235"/>
                <a:gd name="T72" fmla="*/ 164 w 164"/>
                <a:gd name="T73" fmla="*/ 235 h 235"/>
                <a:gd name="T74" fmla="*/ 164 w 164"/>
                <a:gd name="T75" fmla="*/ 8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4" h="235">
                  <a:moveTo>
                    <a:pt x="164" y="82"/>
                  </a:moveTo>
                  <a:lnTo>
                    <a:pt x="164" y="82"/>
                  </a:lnTo>
                  <a:lnTo>
                    <a:pt x="164" y="74"/>
                  </a:lnTo>
                  <a:lnTo>
                    <a:pt x="162" y="65"/>
                  </a:lnTo>
                  <a:lnTo>
                    <a:pt x="160" y="58"/>
                  </a:lnTo>
                  <a:lnTo>
                    <a:pt x="158" y="49"/>
                  </a:lnTo>
                  <a:lnTo>
                    <a:pt x="154" y="42"/>
                  </a:lnTo>
                  <a:lnTo>
                    <a:pt x="150" y="36"/>
                  </a:lnTo>
                  <a:lnTo>
                    <a:pt x="145" y="30"/>
                  </a:lnTo>
                  <a:lnTo>
                    <a:pt x="139" y="24"/>
                  </a:lnTo>
                  <a:lnTo>
                    <a:pt x="135" y="18"/>
                  </a:lnTo>
                  <a:lnTo>
                    <a:pt x="127" y="13"/>
                  </a:lnTo>
                  <a:lnTo>
                    <a:pt x="121" y="9"/>
                  </a:lnTo>
                  <a:lnTo>
                    <a:pt x="114" y="6"/>
                  </a:lnTo>
                  <a:lnTo>
                    <a:pt x="107" y="3"/>
                  </a:lnTo>
                  <a:lnTo>
                    <a:pt x="98" y="1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74" y="0"/>
                  </a:lnTo>
                  <a:lnTo>
                    <a:pt x="66" y="1"/>
                  </a:lnTo>
                  <a:lnTo>
                    <a:pt x="57" y="3"/>
                  </a:lnTo>
                  <a:lnTo>
                    <a:pt x="50" y="6"/>
                  </a:lnTo>
                  <a:lnTo>
                    <a:pt x="42" y="9"/>
                  </a:lnTo>
                  <a:lnTo>
                    <a:pt x="36" y="13"/>
                  </a:lnTo>
                  <a:lnTo>
                    <a:pt x="29" y="18"/>
                  </a:lnTo>
                  <a:lnTo>
                    <a:pt x="23" y="24"/>
                  </a:lnTo>
                  <a:lnTo>
                    <a:pt x="18" y="30"/>
                  </a:lnTo>
                  <a:lnTo>
                    <a:pt x="13" y="36"/>
                  </a:lnTo>
                  <a:lnTo>
                    <a:pt x="10" y="42"/>
                  </a:lnTo>
                  <a:lnTo>
                    <a:pt x="6" y="49"/>
                  </a:lnTo>
                  <a:lnTo>
                    <a:pt x="4" y="58"/>
                  </a:lnTo>
                  <a:lnTo>
                    <a:pt x="1" y="65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0" y="235"/>
                  </a:lnTo>
                  <a:lnTo>
                    <a:pt x="164" y="235"/>
                  </a:lnTo>
                  <a:lnTo>
                    <a:pt x="164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a typeface="Rix정고딕 L" panose="02020603020101020101" pitchFamily="18" charset="-127"/>
              </a:endParaRPr>
            </a:p>
          </p:txBody>
        </p:sp>
        <p:sp>
          <p:nvSpPr>
            <p:cNvPr id="48" name="Freeform 30"/>
            <p:cNvSpPr>
              <a:spLocks/>
            </p:cNvSpPr>
            <p:nvPr/>
          </p:nvSpPr>
          <p:spPr bwMode="auto">
            <a:xfrm>
              <a:off x="4846638" y="3267075"/>
              <a:ext cx="65088" cy="93663"/>
            </a:xfrm>
            <a:custGeom>
              <a:avLst/>
              <a:gdLst>
                <a:gd name="T0" fmla="*/ 163 w 163"/>
                <a:gd name="T1" fmla="*/ 82 h 235"/>
                <a:gd name="T2" fmla="*/ 163 w 163"/>
                <a:gd name="T3" fmla="*/ 82 h 235"/>
                <a:gd name="T4" fmla="*/ 163 w 163"/>
                <a:gd name="T5" fmla="*/ 74 h 235"/>
                <a:gd name="T6" fmla="*/ 162 w 163"/>
                <a:gd name="T7" fmla="*/ 65 h 235"/>
                <a:gd name="T8" fmla="*/ 160 w 163"/>
                <a:gd name="T9" fmla="*/ 58 h 235"/>
                <a:gd name="T10" fmla="*/ 157 w 163"/>
                <a:gd name="T11" fmla="*/ 49 h 235"/>
                <a:gd name="T12" fmla="*/ 154 w 163"/>
                <a:gd name="T13" fmla="*/ 42 h 235"/>
                <a:gd name="T14" fmla="*/ 150 w 163"/>
                <a:gd name="T15" fmla="*/ 36 h 235"/>
                <a:gd name="T16" fmla="*/ 145 w 163"/>
                <a:gd name="T17" fmla="*/ 30 h 235"/>
                <a:gd name="T18" fmla="*/ 140 w 163"/>
                <a:gd name="T19" fmla="*/ 24 h 235"/>
                <a:gd name="T20" fmla="*/ 134 w 163"/>
                <a:gd name="T21" fmla="*/ 18 h 235"/>
                <a:gd name="T22" fmla="*/ 127 w 163"/>
                <a:gd name="T23" fmla="*/ 13 h 235"/>
                <a:gd name="T24" fmla="*/ 121 w 163"/>
                <a:gd name="T25" fmla="*/ 9 h 235"/>
                <a:gd name="T26" fmla="*/ 114 w 163"/>
                <a:gd name="T27" fmla="*/ 6 h 235"/>
                <a:gd name="T28" fmla="*/ 106 w 163"/>
                <a:gd name="T29" fmla="*/ 3 h 235"/>
                <a:gd name="T30" fmla="*/ 98 w 163"/>
                <a:gd name="T31" fmla="*/ 1 h 235"/>
                <a:gd name="T32" fmla="*/ 89 w 163"/>
                <a:gd name="T33" fmla="*/ 0 h 235"/>
                <a:gd name="T34" fmla="*/ 82 w 163"/>
                <a:gd name="T35" fmla="*/ 0 h 235"/>
                <a:gd name="T36" fmla="*/ 82 w 163"/>
                <a:gd name="T37" fmla="*/ 0 h 235"/>
                <a:gd name="T38" fmla="*/ 74 w 163"/>
                <a:gd name="T39" fmla="*/ 0 h 235"/>
                <a:gd name="T40" fmla="*/ 65 w 163"/>
                <a:gd name="T41" fmla="*/ 1 h 235"/>
                <a:gd name="T42" fmla="*/ 57 w 163"/>
                <a:gd name="T43" fmla="*/ 3 h 235"/>
                <a:gd name="T44" fmla="*/ 49 w 163"/>
                <a:gd name="T45" fmla="*/ 6 h 235"/>
                <a:gd name="T46" fmla="*/ 42 w 163"/>
                <a:gd name="T47" fmla="*/ 9 h 235"/>
                <a:gd name="T48" fmla="*/ 36 w 163"/>
                <a:gd name="T49" fmla="*/ 13 h 235"/>
                <a:gd name="T50" fmla="*/ 29 w 163"/>
                <a:gd name="T51" fmla="*/ 18 h 235"/>
                <a:gd name="T52" fmla="*/ 24 w 163"/>
                <a:gd name="T53" fmla="*/ 24 h 235"/>
                <a:gd name="T54" fmla="*/ 18 w 163"/>
                <a:gd name="T55" fmla="*/ 30 h 235"/>
                <a:gd name="T56" fmla="*/ 13 w 163"/>
                <a:gd name="T57" fmla="*/ 36 h 235"/>
                <a:gd name="T58" fmla="*/ 9 w 163"/>
                <a:gd name="T59" fmla="*/ 42 h 235"/>
                <a:gd name="T60" fmla="*/ 6 w 163"/>
                <a:gd name="T61" fmla="*/ 49 h 235"/>
                <a:gd name="T62" fmla="*/ 3 w 163"/>
                <a:gd name="T63" fmla="*/ 58 h 235"/>
                <a:gd name="T64" fmla="*/ 1 w 163"/>
                <a:gd name="T65" fmla="*/ 65 h 235"/>
                <a:gd name="T66" fmla="*/ 0 w 163"/>
                <a:gd name="T67" fmla="*/ 74 h 235"/>
                <a:gd name="T68" fmla="*/ 0 w 163"/>
                <a:gd name="T69" fmla="*/ 82 h 235"/>
                <a:gd name="T70" fmla="*/ 0 w 163"/>
                <a:gd name="T71" fmla="*/ 235 h 235"/>
                <a:gd name="T72" fmla="*/ 163 w 163"/>
                <a:gd name="T73" fmla="*/ 235 h 235"/>
                <a:gd name="T74" fmla="*/ 163 w 163"/>
                <a:gd name="T75" fmla="*/ 8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3" h="235">
                  <a:moveTo>
                    <a:pt x="163" y="82"/>
                  </a:moveTo>
                  <a:lnTo>
                    <a:pt x="163" y="82"/>
                  </a:lnTo>
                  <a:lnTo>
                    <a:pt x="163" y="74"/>
                  </a:lnTo>
                  <a:lnTo>
                    <a:pt x="162" y="65"/>
                  </a:lnTo>
                  <a:lnTo>
                    <a:pt x="160" y="58"/>
                  </a:lnTo>
                  <a:lnTo>
                    <a:pt x="157" y="49"/>
                  </a:lnTo>
                  <a:lnTo>
                    <a:pt x="154" y="42"/>
                  </a:lnTo>
                  <a:lnTo>
                    <a:pt x="150" y="36"/>
                  </a:lnTo>
                  <a:lnTo>
                    <a:pt x="145" y="30"/>
                  </a:lnTo>
                  <a:lnTo>
                    <a:pt x="140" y="24"/>
                  </a:lnTo>
                  <a:lnTo>
                    <a:pt x="134" y="18"/>
                  </a:lnTo>
                  <a:lnTo>
                    <a:pt x="127" y="13"/>
                  </a:lnTo>
                  <a:lnTo>
                    <a:pt x="121" y="9"/>
                  </a:lnTo>
                  <a:lnTo>
                    <a:pt x="114" y="6"/>
                  </a:lnTo>
                  <a:lnTo>
                    <a:pt x="106" y="3"/>
                  </a:lnTo>
                  <a:lnTo>
                    <a:pt x="98" y="1"/>
                  </a:lnTo>
                  <a:lnTo>
                    <a:pt x="89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74" y="0"/>
                  </a:lnTo>
                  <a:lnTo>
                    <a:pt x="65" y="1"/>
                  </a:lnTo>
                  <a:lnTo>
                    <a:pt x="57" y="3"/>
                  </a:lnTo>
                  <a:lnTo>
                    <a:pt x="49" y="6"/>
                  </a:lnTo>
                  <a:lnTo>
                    <a:pt x="42" y="9"/>
                  </a:lnTo>
                  <a:lnTo>
                    <a:pt x="36" y="13"/>
                  </a:lnTo>
                  <a:lnTo>
                    <a:pt x="29" y="18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3" y="36"/>
                  </a:lnTo>
                  <a:lnTo>
                    <a:pt x="9" y="42"/>
                  </a:lnTo>
                  <a:lnTo>
                    <a:pt x="6" y="49"/>
                  </a:lnTo>
                  <a:lnTo>
                    <a:pt x="3" y="58"/>
                  </a:lnTo>
                  <a:lnTo>
                    <a:pt x="1" y="65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0" y="235"/>
                  </a:lnTo>
                  <a:lnTo>
                    <a:pt x="163" y="235"/>
                  </a:lnTo>
                  <a:lnTo>
                    <a:pt x="163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a typeface="Rix정고딕 L" panose="02020603020101020101" pitchFamily="18" charset="-127"/>
              </a:endParaRPr>
            </a:p>
          </p:txBody>
        </p:sp>
        <p:sp>
          <p:nvSpPr>
            <p:cNvPr id="49" name="Freeform 31"/>
            <p:cNvSpPr>
              <a:spLocks/>
            </p:cNvSpPr>
            <p:nvPr/>
          </p:nvSpPr>
          <p:spPr bwMode="auto">
            <a:xfrm>
              <a:off x="4984750" y="3267075"/>
              <a:ext cx="65088" cy="93663"/>
            </a:xfrm>
            <a:custGeom>
              <a:avLst/>
              <a:gdLst>
                <a:gd name="T0" fmla="*/ 164 w 164"/>
                <a:gd name="T1" fmla="*/ 82 h 235"/>
                <a:gd name="T2" fmla="*/ 164 w 164"/>
                <a:gd name="T3" fmla="*/ 82 h 235"/>
                <a:gd name="T4" fmla="*/ 164 w 164"/>
                <a:gd name="T5" fmla="*/ 74 h 235"/>
                <a:gd name="T6" fmla="*/ 163 w 164"/>
                <a:gd name="T7" fmla="*/ 65 h 235"/>
                <a:gd name="T8" fmla="*/ 160 w 164"/>
                <a:gd name="T9" fmla="*/ 58 h 235"/>
                <a:gd name="T10" fmla="*/ 158 w 164"/>
                <a:gd name="T11" fmla="*/ 49 h 235"/>
                <a:gd name="T12" fmla="*/ 154 w 164"/>
                <a:gd name="T13" fmla="*/ 42 h 235"/>
                <a:gd name="T14" fmla="*/ 151 w 164"/>
                <a:gd name="T15" fmla="*/ 36 h 235"/>
                <a:gd name="T16" fmla="*/ 146 w 164"/>
                <a:gd name="T17" fmla="*/ 30 h 235"/>
                <a:gd name="T18" fmla="*/ 141 w 164"/>
                <a:gd name="T19" fmla="*/ 24 h 235"/>
                <a:gd name="T20" fmla="*/ 135 w 164"/>
                <a:gd name="T21" fmla="*/ 18 h 235"/>
                <a:gd name="T22" fmla="*/ 128 w 164"/>
                <a:gd name="T23" fmla="*/ 13 h 235"/>
                <a:gd name="T24" fmla="*/ 122 w 164"/>
                <a:gd name="T25" fmla="*/ 9 h 235"/>
                <a:gd name="T26" fmla="*/ 114 w 164"/>
                <a:gd name="T27" fmla="*/ 6 h 235"/>
                <a:gd name="T28" fmla="*/ 107 w 164"/>
                <a:gd name="T29" fmla="*/ 3 h 235"/>
                <a:gd name="T30" fmla="*/ 99 w 164"/>
                <a:gd name="T31" fmla="*/ 1 h 235"/>
                <a:gd name="T32" fmla="*/ 90 w 164"/>
                <a:gd name="T33" fmla="*/ 0 h 235"/>
                <a:gd name="T34" fmla="*/ 83 w 164"/>
                <a:gd name="T35" fmla="*/ 0 h 235"/>
                <a:gd name="T36" fmla="*/ 83 w 164"/>
                <a:gd name="T37" fmla="*/ 0 h 235"/>
                <a:gd name="T38" fmla="*/ 74 w 164"/>
                <a:gd name="T39" fmla="*/ 0 h 235"/>
                <a:gd name="T40" fmla="*/ 66 w 164"/>
                <a:gd name="T41" fmla="*/ 1 h 235"/>
                <a:gd name="T42" fmla="*/ 57 w 164"/>
                <a:gd name="T43" fmla="*/ 3 h 235"/>
                <a:gd name="T44" fmla="*/ 50 w 164"/>
                <a:gd name="T45" fmla="*/ 6 h 235"/>
                <a:gd name="T46" fmla="*/ 43 w 164"/>
                <a:gd name="T47" fmla="*/ 9 h 235"/>
                <a:gd name="T48" fmla="*/ 37 w 164"/>
                <a:gd name="T49" fmla="*/ 13 h 235"/>
                <a:gd name="T50" fmla="*/ 30 w 164"/>
                <a:gd name="T51" fmla="*/ 18 h 235"/>
                <a:gd name="T52" fmla="*/ 25 w 164"/>
                <a:gd name="T53" fmla="*/ 24 h 235"/>
                <a:gd name="T54" fmla="*/ 19 w 164"/>
                <a:gd name="T55" fmla="*/ 30 h 235"/>
                <a:gd name="T56" fmla="*/ 14 w 164"/>
                <a:gd name="T57" fmla="*/ 36 h 235"/>
                <a:gd name="T58" fmla="*/ 10 w 164"/>
                <a:gd name="T59" fmla="*/ 42 h 235"/>
                <a:gd name="T60" fmla="*/ 7 w 164"/>
                <a:gd name="T61" fmla="*/ 49 h 235"/>
                <a:gd name="T62" fmla="*/ 4 w 164"/>
                <a:gd name="T63" fmla="*/ 58 h 235"/>
                <a:gd name="T64" fmla="*/ 2 w 164"/>
                <a:gd name="T65" fmla="*/ 65 h 235"/>
                <a:gd name="T66" fmla="*/ 0 w 164"/>
                <a:gd name="T67" fmla="*/ 74 h 235"/>
                <a:gd name="T68" fmla="*/ 0 w 164"/>
                <a:gd name="T69" fmla="*/ 82 h 235"/>
                <a:gd name="T70" fmla="*/ 0 w 164"/>
                <a:gd name="T71" fmla="*/ 235 h 235"/>
                <a:gd name="T72" fmla="*/ 164 w 164"/>
                <a:gd name="T73" fmla="*/ 235 h 235"/>
                <a:gd name="T74" fmla="*/ 164 w 164"/>
                <a:gd name="T75" fmla="*/ 8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4" h="235">
                  <a:moveTo>
                    <a:pt x="164" y="82"/>
                  </a:moveTo>
                  <a:lnTo>
                    <a:pt x="164" y="82"/>
                  </a:lnTo>
                  <a:lnTo>
                    <a:pt x="164" y="74"/>
                  </a:lnTo>
                  <a:lnTo>
                    <a:pt x="163" y="65"/>
                  </a:lnTo>
                  <a:lnTo>
                    <a:pt x="160" y="58"/>
                  </a:lnTo>
                  <a:lnTo>
                    <a:pt x="158" y="49"/>
                  </a:lnTo>
                  <a:lnTo>
                    <a:pt x="154" y="42"/>
                  </a:lnTo>
                  <a:lnTo>
                    <a:pt x="151" y="36"/>
                  </a:lnTo>
                  <a:lnTo>
                    <a:pt x="146" y="30"/>
                  </a:lnTo>
                  <a:lnTo>
                    <a:pt x="141" y="24"/>
                  </a:lnTo>
                  <a:lnTo>
                    <a:pt x="135" y="18"/>
                  </a:lnTo>
                  <a:lnTo>
                    <a:pt x="128" y="13"/>
                  </a:lnTo>
                  <a:lnTo>
                    <a:pt x="122" y="9"/>
                  </a:lnTo>
                  <a:lnTo>
                    <a:pt x="114" y="6"/>
                  </a:lnTo>
                  <a:lnTo>
                    <a:pt x="107" y="3"/>
                  </a:lnTo>
                  <a:lnTo>
                    <a:pt x="99" y="1"/>
                  </a:lnTo>
                  <a:lnTo>
                    <a:pt x="9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4" y="0"/>
                  </a:lnTo>
                  <a:lnTo>
                    <a:pt x="66" y="1"/>
                  </a:lnTo>
                  <a:lnTo>
                    <a:pt x="57" y="3"/>
                  </a:lnTo>
                  <a:lnTo>
                    <a:pt x="50" y="6"/>
                  </a:lnTo>
                  <a:lnTo>
                    <a:pt x="43" y="9"/>
                  </a:lnTo>
                  <a:lnTo>
                    <a:pt x="37" y="13"/>
                  </a:lnTo>
                  <a:lnTo>
                    <a:pt x="30" y="18"/>
                  </a:lnTo>
                  <a:lnTo>
                    <a:pt x="25" y="24"/>
                  </a:lnTo>
                  <a:lnTo>
                    <a:pt x="19" y="30"/>
                  </a:lnTo>
                  <a:lnTo>
                    <a:pt x="14" y="36"/>
                  </a:lnTo>
                  <a:lnTo>
                    <a:pt x="10" y="42"/>
                  </a:lnTo>
                  <a:lnTo>
                    <a:pt x="7" y="49"/>
                  </a:lnTo>
                  <a:lnTo>
                    <a:pt x="4" y="58"/>
                  </a:lnTo>
                  <a:lnTo>
                    <a:pt x="2" y="65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0" y="235"/>
                  </a:lnTo>
                  <a:lnTo>
                    <a:pt x="164" y="235"/>
                  </a:lnTo>
                  <a:lnTo>
                    <a:pt x="164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ea typeface="Rix정고딕 L" panose="02020603020101020101" pitchFamily="18" charset="-127"/>
              </a:endParaRPr>
            </a:p>
          </p:txBody>
        </p:sp>
      </p:grpSp>
      <p:sp>
        <p:nvSpPr>
          <p:cNvPr id="50" name="Oval 6"/>
          <p:cNvSpPr/>
          <p:nvPr/>
        </p:nvSpPr>
        <p:spPr>
          <a:xfrm>
            <a:off x="2918340" y="1802320"/>
            <a:ext cx="3279600" cy="3279600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Rix정고딕 L" panose="02020603020101020101" pitchFamily="18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3068665" y="1769552"/>
            <a:ext cx="914158" cy="914158"/>
            <a:chOff x="2698114" y="1484784"/>
            <a:chExt cx="914158" cy="914158"/>
          </a:xfrm>
        </p:grpSpPr>
        <p:sp>
          <p:nvSpPr>
            <p:cNvPr id="52" name="Oval 84"/>
            <p:cNvSpPr/>
            <p:nvPr/>
          </p:nvSpPr>
          <p:spPr>
            <a:xfrm>
              <a:off x="2698114" y="1484784"/>
              <a:ext cx="914158" cy="91415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Rix정고딕 L" panose="02020603020101020101" pitchFamily="18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5156" y="1639926"/>
              <a:ext cx="683534" cy="683534"/>
            </a:xfrm>
            <a:prstGeom prst="rect">
              <a:avLst/>
            </a:prstGeom>
          </p:spPr>
        </p:pic>
      </p:grpSp>
      <p:grpSp>
        <p:nvGrpSpPr>
          <p:cNvPr id="54" name="그룹 53"/>
          <p:cNvGrpSpPr/>
          <p:nvPr/>
        </p:nvGrpSpPr>
        <p:grpSpPr>
          <a:xfrm>
            <a:off x="2945238" y="4073808"/>
            <a:ext cx="965577" cy="1011376"/>
            <a:chOff x="2497837" y="3884215"/>
            <a:chExt cx="965577" cy="1011376"/>
          </a:xfrm>
        </p:grpSpPr>
        <p:sp>
          <p:nvSpPr>
            <p:cNvPr id="55" name="Oval 85"/>
            <p:cNvSpPr/>
            <p:nvPr/>
          </p:nvSpPr>
          <p:spPr>
            <a:xfrm>
              <a:off x="2514184" y="3884215"/>
              <a:ext cx="914158" cy="91415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Rix정고딕 L" panose="02020603020101020101" pitchFamily="18" charset="-127"/>
              </a:endParaRPr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7837" y="3930014"/>
              <a:ext cx="965577" cy="965577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5206959" y="1791498"/>
            <a:ext cx="914158" cy="914158"/>
            <a:chOff x="5171822" y="1484784"/>
            <a:chExt cx="914158" cy="914158"/>
          </a:xfrm>
        </p:grpSpPr>
        <p:sp>
          <p:nvSpPr>
            <p:cNvPr id="58" name="Oval 88"/>
            <p:cNvSpPr/>
            <p:nvPr/>
          </p:nvSpPr>
          <p:spPr>
            <a:xfrm flipH="1">
              <a:off x="5171822" y="1484784"/>
              <a:ext cx="914158" cy="91415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Rix정고딕 L" panose="02020603020101020101" pitchFamily="18" charset="-127"/>
              </a:endParaRPr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017" y="1631709"/>
              <a:ext cx="634601" cy="634601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5206959" y="4142793"/>
            <a:ext cx="920467" cy="939127"/>
            <a:chOff x="5553118" y="3884215"/>
            <a:chExt cx="920467" cy="939127"/>
          </a:xfrm>
        </p:grpSpPr>
        <p:sp>
          <p:nvSpPr>
            <p:cNvPr id="61" name="Oval 89"/>
            <p:cNvSpPr/>
            <p:nvPr/>
          </p:nvSpPr>
          <p:spPr>
            <a:xfrm flipH="1">
              <a:off x="5559427" y="3884215"/>
              <a:ext cx="914158" cy="914158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9050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Rix정고딕 L" panose="02020603020101020101" pitchFamily="18" charset="-127"/>
              </a:endParaRPr>
            </a:p>
          </p:txBody>
        </p:sp>
        <p:pic>
          <p:nvPicPr>
            <p:cNvPr id="62" name="Picture 2" descr="C:\Users\Administrator\Documents\02. 에코뷰어소개서\ecoPMS,DERMS_화면시안_보\noun_376581W_cc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3118" y="3958918"/>
              <a:ext cx="864424" cy="864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직사각형 62"/>
          <p:cNvSpPr/>
          <p:nvPr/>
        </p:nvSpPr>
        <p:spPr>
          <a:xfrm>
            <a:off x="528117" y="1794289"/>
            <a:ext cx="2230672" cy="175508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세대 지게차用 </a:t>
            </a: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T-ECU(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엔진</a:t>
            </a: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세대 지게차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用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T-ECU(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전동</a:t>
            </a: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10.4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인치 고급형 지게차 전용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클러스터 장치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인치 보급형 지게차 전용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클러스터 장치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0E7B5D6-0CFB-4CBF-A165-C864D4F684B0}"/>
              </a:ext>
            </a:extLst>
          </p:cNvPr>
          <p:cNvSpPr/>
          <p:nvPr/>
        </p:nvSpPr>
        <p:spPr>
          <a:xfrm>
            <a:off x="526439" y="1340768"/>
            <a:ext cx="2232248" cy="39313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특장차 전용 </a:t>
            </a: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T-ECU </a:t>
            </a:r>
            <a:endParaRPr lang="ko-KR" altLang="en-US" sz="11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0E7B5D6-0CFB-4CBF-A165-C864D4F684B0}"/>
              </a:ext>
            </a:extLst>
          </p:cNvPr>
          <p:cNvSpPr/>
          <p:nvPr/>
        </p:nvSpPr>
        <p:spPr>
          <a:xfrm>
            <a:off x="528117" y="4543913"/>
            <a:ext cx="2245361" cy="39313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전기차 전자장치</a:t>
            </a:r>
            <a:endParaRPr lang="ko-KR" altLang="en-US" sz="11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0E7B5D6-0CFB-4CBF-A165-C864D4F684B0}"/>
              </a:ext>
            </a:extLst>
          </p:cNvPr>
          <p:cNvSpPr/>
          <p:nvPr/>
        </p:nvSpPr>
        <p:spPr>
          <a:xfrm>
            <a:off x="6287079" y="1340768"/>
            <a:ext cx="2245361" cy="3931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산업용 제어 시스템</a:t>
            </a:r>
            <a:endParaRPr lang="ko-KR" altLang="en-US" sz="11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0E7B5D6-0CFB-4CBF-A165-C864D4F684B0}"/>
              </a:ext>
            </a:extLst>
          </p:cNvPr>
          <p:cNvSpPr/>
          <p:nvPr/>
        </p:nvSpPr>
        <p:spPr>
          <a:xfrm>
            <a:off x="6287079" y="4509119"/>
            <a:ext cx="2245361" cy="3931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이상감지 시스템</a:t>
            </a:r>
            <a:endParaRPr lang="ko-KR" altLang="en-US" sz="11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30027" y="4987909"/>
            <a:ext cx="2230672" cy="13714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보급형 </a:t>
            </a: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E-Call 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장치 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보급형 </a:t>
            </a: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DSM 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</a:rPr>
              <a:t>장치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  <a:latin typeface="+mj-ea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JG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Table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Actuator 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장치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통풍 </a:t>
            </a:r>
            <a:r>
              <a:rPr lang="ko-KR" altLang="en-US" sz="1000" dirty="0" err="1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블로워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장치   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ko-KR" altLang="en-US" sz="1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301768" y="1803815"/>
            <a:ext cx="2230672" cy="174555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실시간 무선 진동 데이터 측정 센서 및 운영 시스템 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실시간 가우스 데이터 측정 센서 및 운영 시스템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자기부상 이송장치 제어시스템 및 운영 시스템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302102" y="4953116"/>
            <a:ext cx="2230672" cy="78014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sz="10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OLED 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공정데이터</a:t>
            </a: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진동</a:t>
            </a: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부하</a:t>
            </a: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) </a:t>
            </a:r>
          </a:p>
          <a:p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이상감지분석 시스템</a:t>
            </a:r>
          </a:p>
        </p:txBody>
      </p:sp>
      <p:sp>
        <p:nvSpPr>
          <p:cNvPr id="71" name="Rectangle 19"/>
          <p:cNvSpPr txBox="1">
            <a:spLocks noChangeArrowheads="1"/>
          </p:cNvSpPr>
          <p:nvPr/>
        </p:nvSpPr>
        <p:spPr bwMode="auto">
          <a:xfrm>
            <a:off x="233749" y="245790"/>
            <a:ext cx="743183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anchor="b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kern="0" spc="-300" dirty="0">
                <a:solidFill>
                  <a:schemeClr val="tx2">
                    <a:lumMod val="75000"/>
                  </a:schemeClr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02</a:t>
            </a:r>
            <a:r>
              <a:rPr kumimoji="0" lang="en-US" altLang="ko-KR" sz="3600" b="1" kern="0" spc="-3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kumimoji="0" lang="ko-KR" altLang="en-US" sz="3600" b="1" i="0" u="none" strike="noStrike" kern="0" cap="none" spc="-30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55576" y="203498"/>
            <a:ext cx="2609949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  <a:cs typeface="Aharoni" panose="02010803020104030203" pitchFamily="2" charset="-79"/>
              </a:rPr>
              <a:t>Business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758632" y="435675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ko-KR" altLang="en-US" sz="12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itchFamily="34" charset="0"/>
              </a:rPr>
              <a:t>사업분야</a:t>
            </a:r>
            <a:endParaRPr lang="ko-KR" altLang="en-US" sz="1000" b="1" kern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31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4626</TotalTime>
  <Words>2001</Words>
  <Application>Microsoft Office PowerPoint</Application>
  <PresentationFormat>화면 슬라이드 쇼(4:3)</PresentationFormat>
  <Paragraphs>485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Rix정고딕 L</vt:lpstr>
      <vt:lpstr>Rix정고딕 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 Yong Hee</dc:creator>
  <cp:lastModifiedBy>YYH555</cp:lastModifiedBy>
  <cp:revision>324</cp:revision>
  <cp:lastPrinted>2023-02-20T06:25:01Z</cp:lastPrinted>
  <dcterms:created xsi:type="dcterms:W3CDTF">2020-03-23T02:53:40Z</dcterms:created>
  <dcterms:modified xsi:type="dcterms:W3CDTF">2024-10-23T04:38:09Z</dcterms:modified>
</cp:coreProperties>
</file>