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7"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javatpoint.com/inheritance-in-java" TargetMode="External"/><Relationship Id="rId2" Type="http://schemas.openxmlformats.org/officeDocument/2006/relationships/hyperlink" Target="https://www.javatpoint.com/abstract-class-in-java"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7598B-1A2E-5BF3-7063-5E820B98F148}"/>
              </a:ext>
            </a:extLst>
          </p:cNvPr>
          <p:cNvSpPr>
            <a:spLocks noGrp="1"/>
          </p:cNvSpPr>
          <p:nvPr>
            <p:ph type="ctrTitle"/>
          </p:nvPr>
        </p:nvSpPr>
        <p:spPr>
          <a:xfrm>
            <a:off x="1393946" y="4609706"/>
            <a:ext cx="7766936" cy="496931"/>
          </a:xfrm>
        </p:spPr>
        <p:txBody>
          <a:bodyPr/>
          <a:lstStyle/>
          <a:p>
            <a:r>
              <a:rPr lang="en-IN" sz="4800" b="1" dirty="0">
                <a:solidFill>
                  <a:schemeClr val="tx1"/>
                </a:solidFill>
                <a:latin typeface="Times New Roman" panose="02020603050405020304" pitchFamily="18" charset="0"/>
                <a:cs typeface="Times New Roman" panose="02020603050405020304" pitchFamily="18" charset="0"/>
              </a:rPr>
              <a:t>Abstract Class and Interface</a:t>
            </a:r>
            <a:br>
              <a:rPr lang="en-IN" sz="4800" b="1" dirty="0">
                <a:solidFill>
                  <a:schemeClr val="tx1"/>
                </a:solidFill>
                <a:latin typeface="Times New Roman" panose="02020603050405020304" pitchFamily="18" charset="0"/>
                <a:cs typeface="Times New Roman" panose="02020603050405020304" pitchFamily="18" charset="0"/>
              </a:rPr>
            </a:br>
            <a:br>
              <a:rPr lang="en-IN" sz="4800" b="1" dirty="0">
                <a:solidFill>
                  <a:schemeClr val="tx1"/>
                </a:solidFill>
                <a:latin typeface="Times New Roman" panose="02020603050405020304" pitchFamily="18" charset="0"/>
                <a:cs typeface="Times New Roman" panose="02020603050405020304" pitchFamily="18" charset="0"/>
              </a:rPr>
            </a:br>
            <a:br>
              <a:rPr lang="en-IN" sz="4800" b="1" dirty="0">
                <a:solidFill>
                  <a:schemeClr val="tx1"/>
                </a:solidFill>
                <a:latin typeface="Times New Roman" panose="02020603050405020304" pitchFamily="18" charset="0"/>
                <a:cs typeface="Times New Roman" panose="02020603050405020304" pitchFamily="18" charset="0"/>
              </a:rPr>
            </a:br>
            <a:r>
              <a:rPr lang="en-IN" sz="2000" b="1" dirty="0">
                <a:solidFill>
                  <a:schemeClr val="tx1"/>
                </a:solidFill>
                <a:latin typeface="Times New Roman" panose="02020603050405020304" pitchFamily="18" charset="0"/>
                <a:cs typeface="Times New Roman" panose="02020603050405020304" pitchFamily="18" charset="0"/>
              </a:rPr>
              <a:t>By Gitanjali More</a:t>
            </a:r>
          </a:p>
        </p:txBody>
      </p:sp>
    </p:spTree>
    <p:extLst>
      <p:ext uri="{BB962C8B-B14F-4D97-AF65-F5344CB8AC3E}">
        <p14:creationId xmlns:p14="http://schemas.microsoft.com/office/powerpoint/2010/main" val="362973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2717B-FB72-8D35-3FAD-87AFECBF25C9}"/>
            </a:ext>
          </a:extLst>
        </p:cNvPr>
        <p:cNvGrpSpPr/>
        <p:nvPr/>
      </p:nvGrpSpPr>
      <p:grpSpPr>
        <a:xfrm>
          <a:off x="0" y="0"/>
          <a:ext cx="0" cy="0"/>
          <a:chOff x="0" y="0"/>
          <a:chExt cx="0" cy="0"/>
        </a:xfrm>
      </p:grpSpPr>
      <p:sp>
        <p:nvSpPr>
          <p:cNvPr id="7" name="Rectangle 5">
            <a:extLst>
              <a:ext uri="{FF2B5EF4-FFF2-40B4-BE49-F238E27FC236}">
                <a16:creationId xmlns:a16="http://schemas.microsoft.com/office/drawing/2014/main" id="{6ADB1537-0636-EE1C-CAC4-B87254398FF8}"/>
              </a:ext>
            </a:extLst>
          </p:cNvPr>
          <p:cNvSpPr>
            <a:spLocks noChangeArrowheads="1"/>
          </p:cNvSpPr>
          <p:nvPr/>
        </p:nvSpPr>
        <p:spPr bwMode="auto">
          <a:xfrm>
            <a:off x="895546" y="312067"/>
            <a:ext cx="9247695" cy="5560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sz="2400" b="1" i="0" dirty="0">
                <a:solidFill>
                  <a:srgbClr val="1D1D27"/>
                </a:solidFill>
                <a:effectLst/>
                <a:latin typeface="Times New Roman" panose="02020603050405020304" pitchFamily="18" charset="0"/>
                <a:cs typeface="Times New Roman" panose="02020603050405020304" pitchFamily="18" charset="0"/>
              </a:rPr>
              <a:t>How to declare an interface?</a:t>
            </a:r>
          </a:p>
          <a:p>
            <a:pPr algn="just"/>
            <a:r>
              <a:rPr lang="en-US" sz="2400" b="0" i="0" dirty="0">
                <a:solidFill>
                  <a:srgbClr val="2B2A29"/>
                </a:solidFill>
                <a:effectLst/>
                <a:latin typeface="Times New Roman" panose="02020603050405020304" pitchFamily="18" charset="0"/>
                <a:cs typeface="Times New Roman" panose="02020603050405020304" pitchFamily="18" charset="0"/>
              </a:rPr>
              <a:t>An interface is declared by using the interface keyword. It provides total abstraction; means all the methods in an interface are declared with the empty body, and all the fields are public, static and final by default. A class that implements an interface must implement all the methods declared in the interface.</a:t>
            </a:r>
          </a:p>
          <a:p>
            <a:pPr defTabSz="914400"/>
            <a:endParaRPr lang="en-IN" sz="2400" b="1" i="0" dirty="0">
              <a:solidFill>
                <a:srgbClr val="1D1D27"/>
              </a:solidFill>
              <a:effectLst/>
              <a:latin typeface="Times New Roman" panose="02020603050405020304" pitchFamily="18" charset="0"/>
              <a:cs typeface="Times New Roman" panose="02020603050405020304" pitchFamily="18" charset="0"/>
            </a:endParaRPr>
          </a:p>
          <a:p>
            <a:pPr algn="l">
              <a:spcBef>
                <a:spcPts val="750"/>
              </a:spcBef>
              <a:spcAft>
                <a:spcPts val="750"/>
              </a:spcAft>
            </a:pPr>
            <a:r>
              <a:rPr lang="en-US" i="0" dirty="0">
                <a:effectLst/>
                <a:latin typeface="Times New Roman" panose="02020603050405020304" pitchFamily="18" charset="0"/>
                <a:cs typeface="Times New Roman" panose="02020603050405020304" pitchFamily="18" charset="0"/>
              </a:rPr>
              <a:t>Syntax:</a:t>
            </a:r>
          </a:p>
          <a:p>
            <a:pPr algn="l">
              <a:spcAft>
                <a:spcPts val="600"/>
              </a:spcAft>
            </a:pPr>
            <a:r>
              <a:rPr lang="en-US" i="0" dirty="0">
                <a:effectLst/>
                <a:latin typeface="Times New Roman" panose="02020603050405020304" pitchFamily="18" charset="0"/>
                <a:cs typeface="Times New Roman" panose="02020603050405020304" pitchFamily="18" charset="0"/>
              </a:rPr>
              <a:t>interface &lt;</a:t>
            </a:r>
            <a:r>
              <a:rPr lang="en-US" i="0" dirty="0" err="1">
                <a:effectLst/>
                <a:latin typeface="Times New Roman" panose="02020603050405020304" pitchFamily="18" charset="0"/>
                <a:cs typeface="Times New Roman" panose="02020603050405020304" pitchFamily="18" charset="0"/>
              </a:rPr>
              <a:t>interface_name</a:t>
            </a:r>
            <a:r>
              <a:rPr lang="en-US" i="0" dirty="0">
                <a:effectLst/>
                <a:latin typeface="Times New Roman" panose="02020603050405020304" pitchFamily="18" charset="0"/>
                <a:cs typeface="Times New Roman" panose="02020603050405020304" pitchFamily="18" charset="0"/>
              </a:rPr>
              <a:t>&gt;{  </a:t>
            </a:r>
          </a:p>
          <a:p>
            <a:pPr algn="l">
              <a:spcAft>
                <a:spcPts val="600"/>
              </a:spcAft>
            </a:pPr>
            <a:r>
              <a:rPr lang="en-US" i="0" dirty="0">
                <a:effectLst/>
                <a:latin typeface="Times New Roman" panose="02020603050405020304" pitchFamily="18" charset="0"/>
                <a:cs typeface="Times New Roman" panose="02020603050405020304" pitchFamily="18" charset="0"/>
              </a:rPr>
              <a:t>   // declare constant fields  </a:t>
            </a:r>
          </a:p>
          <a:p>
            <a:pPr algn="l">
              <a:spcAft>
                <a:spcPts val="600"/>
              </a:spcAft>
            </a:pPr>
            <a:r>
              <a:rPr lang="en-US" i="0" dirty="0">
                <a:effectLst/>
                <a:latin typeface="Times New Roman" panose="02020603050405020304" pitchFamily="18" charset="0"/>
                <a:cs typeface="Times New Roman" panose="02020603050405020304" pitchFamily="18" charset="0"/>
              </a:rPr>
              <a:t>  // declare methods that abstract      </a:t>
            </a:r>
          </a:p>
          <a:p>
            <a:pPr algn="l">
              <a:spcAft>
                <a:spcPts val="600"/>
              </a:spcAft>
            </a:pPr>
            <a:r>
              <a:rPr lang="en-US" i="0" dirty="0">
                <a:effectLst/>
                <a:latin typeface="Times New Roman" panose="02020603050405020304" pitchFamily="18" charset="0"/>
                <a:cs typeface="Times New Roman" panose="02020603050405020304" pitchFamily="18" charset="0"/>
              </a:rPr>
              <a:t>  // by default.</a:t>
            </a:r>
          </a:p>
          <a:p>
            <a:pPr algn="l">
              <a:spcAft>
                <a:spcPts val="600"/>
              </a:spcAft>
            </a:pPr>
            <a:r>
              <a:rPr lang="en-US" dirty="0">
                <a:latin typeface="Times New Roman" panose="02020603050405020304" pitchFamily="18" charset="0"/>
                <a:cs typeface="Times New Roman" panose="02020603050405020304" pitchFamily="18" charset="0"/>
              </a:rPr>
              <a:t>}</a:t>
            </a:r>
            <a:r>
              <a:rPr lang="en-US" i="0" dirty="0">
                <a:effectLst/>
                <a:latin typeface="Times New Roman" panose="02020603050405020304" pitchFamily="18" charset="0"/>
                <a:cs typeface="Times New Roman" panose="02020603050405020304" pitchFamily="18" charset="0"/>
              </a:rPr>
              <a:t>  </a:t>
            </a:r>
          </a:p>
          <a:p>
            <a:pPr algn="l">
              <a:spcAft>
                <a:spcPts val="600"/>
              </a:spcAft>
            </a:pPr>
            <a:r>
              <a:rPr lang="en-US" i="0" dirty="0">
                <a:effectLst/>
                <a:latin typeface="Times New Roman" panose="02020603050405020304" pitchFamily="18" charset="0"/>
                <a:cs typeface="Times New Roman" panose="02020603050405020304" pitchFamily="18" charset="0"/>
              </a:rPr>
              <a:t>&lt;/</a:t>
            </a:r>
            <a:r>
              <a:rPr lang="en-US" i="0" dirty="0" err="1">
                <a:effectLst/>
                <a:latin typeface="Times New Roman" panose="02020603050405020304" pitchFamily="18" charset="0"/>
                <a:cs typeface="Times New Roman" panose="02020603050405020304" pitchFamily="18" charset="0"/>
              </a:rPr>
              <a:t>interface_name</a:t>
            </a:r>
            <a:r>
              <a:rPr lang="en-US" i="0" dirty="0">
                <a:effectLst/>
                <a:latin typeface="Times New Roman" panose="02020603050405020304" pitchFamily="18" charset="0"/>
                <a:cs typeface="Times New Roman" panose="02020603050405020304" pitchFamily="18" charset="0"/>
              </a:rPr>
              <a:t>&gt;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7C101EFA-C084-1D44-4E9D-B4A523CC4B27}"/>
              </a:ext>
            </a:extLst>
          </p:cNvPr>
          <p:cNvSpPr>
            <a:spLocks noChangeArrowheads="1"/>
          </p:cNvSpPr>
          <p:nvPr/>
        </p:nvSpPr>
        <p:spPr bwMode="auto">
          <a:xfrm>
            <a:off x="395925" y="1183064"/>
            <a:ext cx="3397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rgbClr val="2B2A29"/>
                </a:solidFill>
                <a:effectLst/>
                <a:latin typeface="Montserrat" panose="00000500000000000000" pitchFamily="2"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9050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4520C-9409-3784-8356-E9F543731174}"/>
            </a:ext>
          </a:extLst>
        </p:cNvPr>
        <p:cNvGrpSpPr/>
        <p:nvPr/>
      </p:nvGrpSpPr>
      <p:grpSpPr>
        <a:xfrm>
          <a:off x="0" y="0"/>
          <a:ext cx="0" cy="0"/>
          <a:chOff x="0" y="0"/>
          <a:chExt cx="0" cy="0"/>
        </a:xfrm>
      </p:grpSpPr>
      <p:sp>
        <p:nvSpPr>
          <p:cNvPr id="7" name="Rectangle 5">
            <a:extLst>
              <a:ext uri="{FF2B5EF4-FFF2-40B4-BE49-F238E27FC236}">
                <a16:creationId xmlns:a16="http://schemas.microsoft.com/office/drawing/2014/main" id="{838C1DFA-9675-7813-EB25-816F71DC9497}"/>
              </a:ext>
            </a:extLst>
          </p:cNvPr>
          <p:cNvSpPr>
            <a:spLocks noChangeArrowheads="1"/>
          </p:cNvSpPr>
          <p:nvPr/>
        </p:nvSpPr>
        <p:spPr bwMode="auto">
          <a:xfrm>
            <a:off x="1046374" y="3120084"/>
            <a:ext cx="9247695"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IN" sz="4000" b="1" dirty="0">
                <a:solidFill>
                  <a:srgbClr val="1D1D27"/>
                </a:solidFill>
                <a:latin typeface="Times New Roman" panose="02020603050405020304" pitchFamily="18" charset="0"/>
                <a:cs typeface="Times New Roman" panose="02020603050405020304" pitchFamily="18" charset="0"/>
              </a:rPr>
              <a:t>THANK YOU</a:t>
            </a:r>
            <a:endParaRPr lang="en-IN" sz="4000" b="1" i="0" dirty="0">
              <a:solidFill>
                <a:srgbClr val="1D1D27"/>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969F110B-B85D-1C61-914F-D16098464D8C}"/>
              </a:ext>
            </a:extLst>
          </p:cNvPr>
          <p:cNvSpPr>
            <a:spLocks noChangeArrowheads="1"/>
          </p:cNvSpPr>
          <p:nvPr/>
        </p:nvSpPr>
        <p:spPr bwMode="auto">
          <a:xfrm>
            <a:off x="395925" y="1183064"/>
            <a:ext cx="3397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rgbClr val="2B2A29"/>
                </a:solidFill>
                <a:effectLst/>
                <a:latin typeface="Montserrat" panose="00000500000000000000" pitchFamily="2"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3927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9A4BC-408C-8F20-B70F-FEDFFA0F90DB}"/>
            </a:ext>
          </a:extLst>
        </p:cNvPr>
        <p:cNvGrpSpPr/>
        <p:nvPr/>
      </p:nvGrpSpPr>
      <p:grpSpPr>
        <a:xfrm>
          <a:off x="0" y="0"/>
          <a:ext cx="0" cy="0"/>
          <a:chOff x="0" y="0"/>
          <a:chExt cx="0" cy="0"/>
        </a:xfrm>
      </p:grpSpPr>
      <p:sp>
        <p:nvSpPr>
          <p:cNvPr id="7" name="Rectangle 5">
            <a:extLst>
              <a:ext uri="{FF2B5EF4-FFF2-40B4-BE49-F238E27FC236}">
                <a16:creationId xmlns:a16="http://schemas.microsoft.com/office/drawing/2014/main" id="{929A9553-6081-E96C-980E-3619D6907C59}"/>
              </a:ext>
            </a:extLst>
          </p:cNvPr>
          <p:cNvSpPr>
            <a:spLocks noChangeArrowheads="1"/>
          </p:cNvSpPr>
          <p:nvPr/>
        </p:nvSpPr>
        <p:spPr bwMode="auto">
          <a:xfrm>
            <a:off x="791851" y="447470"/>
            <a:ext cx="8804635"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1D1D27"/>
                </a:solidFill>
                <a:effectLst/>
                <a:latin typeface="Times New Roman" panose="02020603050405020304" pitchFamily="18" charset="0"/>
                <a:cs typeface="Times New Roman" panose="02020603050405020304" pitchFamily="18" charset="0"/>
              </a:rPr>
              <a:t>Abstraction in Java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Abstraction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a process of hiding the implementation details and showing only functionality to the user</a:t>
            </a:r>
          </a:p>
          <a:p>
            <a:pPr lvl="0" defTabSz="914400"/>
            <a:r>
              <a:rPr lang="en-US" sz="2400" dirty="0">
                <a:latin typeface="Times New Roman" panose="02020603050405020304" pitchFamily="18" charset="0"/>
                <a:cs typeface="Times New Roman" panose="02020603050405020304" pitchFamily="18" charset="0"/>
              </a:rPr>
              <a:t>Another way, it shows only essential things to the user and hides the internal details, for example, sending SMS where we type the text and send the message. We do not know the internal processing about the message delivery</a:t>
            </a:r>
          </a:p>
          <a:p>
            <a:pPr lvl="0" defTabSz="914400"/>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Ways to achieve Abstraction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There are two ways to achieve abstraction in Java:</a:t>
            </a:r>
          </a:p>
          <a:p>
            <a:r>
              <a:rPr lang="en-US" sz="2400" dirty="0">
                <a:latin typeface="Times New Roman" panose="02020603050405020304" pitchFamily="18" charset="0"/>
                <a:cs typeface="Times New Roman" panose="02020603050405020304" pitchFamily="18" charset="0"/>
              </a:rPr>
              <a:t>Using Abstract Class (0 to 100%)</a:t>
            </a:r>
          </a:p>
          <a:p>
            <a:r>
              <a:rPr lang="en-US" sz="2400" dirty="0">
                <a:latin typeface="Times New Roman" panose="02020603050405020304" pitchFamily="18" charset="0"/>
                <a:cs typeface="Times New Roman" panose="02020603050405020304" pitchFamily="18" charset="0"/>
              </a:rPr>
              <a:t>Using Interface (100%)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F1E34E86-8F2C-6E65-95EE-D84FB48F8E42}"/>
              </a:ext>
            </a:extLst>
          </p:cNvPr>
          <p:cNvSpPr>
            <a:spLocks noChangeArrowheads="1"/>
          </p:cNvSpPr>
          <p:nvPr/>
        </p:nvSpPr>
        <p:spPr bwMode="auto">
          <a:xfrm>
            <a:off x="395925" y="1183064"/>
            <a:ext cx="3397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rgbClr val="2B2A29"/>
                </a:solidFill>
                <a:effectLst/>
                <a:latin typeface="Montserrat" panose="00000500000000000000" pitchFamily="2"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8744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BD3752-232C-D96E-8186-A2B98B78B9CC}"/>
            </a:ext>
          </a:extLst>
        </p:cNvPr>
        <p:cNvGrpSpPr/>
        <p:nvPr/>
      </p:nvGrpSpPr>
      <p:grpSpPr>
        <a:xfrm>
          <a:off x="0" y="0"/>
          <a:ext cx="0" cy="0"/>
          <a:chOff x="0" y="0"/>
          <a:chExt cx="0" cy="0"/>
        </a:xfrm>
      </p:grpSpPr>
      <p:sp>
        <p:nvSpPr>
          <p:cNvPr id="7" name="Rectangle 5">
            <a:extLst>
              <a:ext uri="{FF2B5EF4-FFF2-40B4-BE49-F238E27FC236}">
                <a16:creationId xmlns:a16="http://schemas.microsoft.com/office/drawing/2014/main" id="{9A430066-9B77-54C5-DDEE-E225A6057D89}"/>
              </a:ext>
            </a:extLst>
          </p:cNvPr>
          <p:cNvSpPr>
            <a:spLocks noChangeArrowheads="1"/>
          </p:cNvSpPr>
          <p:nvPr/>
        </p:nvSpPr>
        <p:spPr bwMode="auto">
          <a:xfrm>
            <a:off x="659876" y="1677451"/>
            <a:ext cx="9247695"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endParaRPr lang="en-US" sz="2400" b="0" i="0" dirty="0">
              <a:solidFill>
                <a:srgbClr val="2B2A29"/>
              </a:solidFill>
              <a:effectLst/>
              <a:latin typeface="Times New Roman" panose="02020603050405020304" pitchFamily="18" charset="0"/>
              <a:cs typeface="Times New Roman" panose="02020603050405020304" pitchFamily="18" charset="0"/>
            </a:endParaRPr>
          </a:p>
          <a:p>
            <a:pPr algn="l"/>
            <a:r>
              <a:rPr lang="en-US" sz="2400" b="1" i="0" dirty="0">
                <a:solidFill>
                  <a:srgbClr val="1D1D27"/>
                </a:solidFill>
                <a:effectLst/>
                <a:latin typeface="Times New Roman" panose="02020603050405020304" pitchFamily="18" charset="0"/>
                <a:cs typeface="Times New Roman" panose="02020603050405020304" pitchFamily="18" charset="0"/>
              </a:rPr>
              <a:t>Points to Remember</a:t>
            </a:r>
          </a:p>
          <a:p>
            <a:pPr algn="just">
              <a:buFont typeface="Arial" panose="020B0604020202020204" pitchFamily="34" charset="0"/>
              <a:buChar char="•"/>
            </a:pPr>
            <a:r>
              <a:rPr lang="en-US" sz="2400" b="0" i="0" dirty="0">
                <a:solidFill>
                  <a:srgbClr val="2B2A29"/>
                </a:solidFill>
                <a:effectLst/>
                <a:latin typeface="Times New Roman" panose="02020603050405020304" pitchFamily="18" charset="0"/>
                <a:cs typeface="Times New Roman" panose="02020603050405020304" pitchFamily="18" charset="0"/>
              </a:rPr>
              <a:t>An abstract class must be declared with an abstract keyword.</a:t>
            </a:r>
          </a:p>
          <a:p>
            <a:pPr algn="just">
              <a:buFont typeface="Arial" panose="020B0604020202020204" pitchFamily="34" charset="0"/>
              <a:buChar char="•"/>
            </a:pPr>
            <a:r>
              <a:rPr lang="en-US" sz="2400" b="0" i="0" dirty="0">
                <a:solidFill>
                  <a:srgbClr val="2B2A29"/>
                </a:solidFill>
                <a:effectLst/>
                <a:latin typeface="Times New Roman" panose="02020603050405020304" pitchFamily="18" charset="0"/>
                <a:cs typeface="Times New Roman" panose="02020603050405020304" pitchFamily="18" charset="0"/>
              </a:rPr>
              <a:t>It can have abstract and non-abstract methods.</a:t>
            </a:r>
          </a:p>
          <a:p>
            <a:pPr algn="just">
              <a:buFont typeface="Arial" panose="020B0604020202020204" pitchFamily="34" charset="0"/>
              <a:buChar char="•"/>
            </a:pPr>
            <a:r>
              <a:rPr lang="en-US" sz="2400" b="0" i="0" dirty="0">
                <a:solidFill>
                  <a:srgbClr val="2B2A29"/>
                </a:solidFill>
                <a:effectLst/>
                <a:latin typeface="Times New Roman" panose="02020603050405020304" pitchFamily="18" charset="0"/>
                <a:cs typeface="Times New Roman" panose="02020603050405020304" pitchFamily="18" charset="0"/>
              </a:rPr>
              <a:t>It cannot be instantiated.</a:t>
            </a:r>
          </a:p>
          <a:p>
            <a:pPr algn="just">
              <a:buFont typeface="Arial" panose="020B0604020202020204" pitchFamily="34" charset="0"/>
              <a:buChar char="•"/>
            </a:pPr>
            <a:r>
              <a:rPr lang="en-US" sz="2400" b="0" i="0" dirty="0">
                <a:solidFill>
                  <a:srgbClr val="2B2A29"/>
                </a:solidFill>
                <a:effectLst/>
                <a:latin typeface="Times New Roman" panose="02020603050405020304" pitchFamily="18" charset="0"/>
                <a:cs typeface="Times New Roman" panose="02020603050405020304" pitchFamily="18" charset="0"/>
              </a:rPr>
              <a:t>It can have constructors and static methods also.</a:t>
            </a:r>
          </a:p>
          <a:p>
            <a:pPr algn="just">
              <a:buFont typeface="Arial" panose="020B0604020202020204" pitchFamily="34" charset="0"/>
              <a:buChar char="•"/>
            </a:pPr>
            <a:r>
              <a:rPr lang="en-US" sz="2400" b="0" i="0" dirty="0">
                <a:solidFill>
                  <a:srgbClr val="2B2A29"/>
                </a:solidFill>
                <a:effectLst/>
                <a:latin typeface="Times New Roman" panose="02020603050405020304" pitchFamily="18" charset="0"/>
                <a:cs typeface="Times New Roman" panose="02020603050405020304" pitchFamily="18" charset="0"/>
              </a:rPr>
              <a:t>It can have final methods which will force the subclass not to change the body of the method.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BFAC8CD2-2E1B-D36A-FAE6-B9B6D3B0B414}"/>
              </a:ext>
            </a:extLst>
          </p:cNvPr>
          <p:cNvSpPr>
            <a:spLocks noChangeArrowheads="1"/>
          </p:cNvSpPr>
          <p:nvPr/>
        </p:nvSpPr>
        <p:spPr bwMode="auto">
          <a:xfrm>
            <a:off x="395925" y="1183064"/>
            <a:ext cx="3397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rgbClr val="2B2A29"/>
                </a:solidFill>
                <a:effectLst/>
                <a:latin typeface="Montserrat" panose="00000500000000000000" pitchFamily="2"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6914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43DA63-411F-E369-E895-C2E6EDDDDED1}"/>
            </a:ext>
          </a:extLst>
        </p:cNvPr>
        <p:cNvGrpSpPr/>
        <p:nvPr/>
      </p:nvGrpSpPr>
      <p:grpSpPr>
        <a:xfrm>
          <a:off x="0" y="0"/>
          <a:ext cx="0" cy="0"/>
          <a:chOff x="0" y="0"/>
          <a:chExt cx="0" cy="0"/>
        </a:xfrm>
      </p:grpSpPr>
      <p:sp>
        <p:nvSpPr>
          <p:cNvPr id="8" name="Rectangle 6">
            <a:extLst>
              <a:ext uri="{FF2B5EF4-FFF2-40B4-BE49-F238E27FC236}">
                <a16:creationId xmlns:a16="http://schemas.microsoft.com/office/drawing/2014/main" id="{AE17EF19-4174-B238-7341-F16E5A028806}"/>
              </a:ext>
            </a:extLst>
          </p:cNvPr>
          <p:cNvSpPr>
            <a:spLocks noChangeArrowheads="1"/>
          </p:cNvSpPr>
          <p:nvPr/>
        </p:nvSpPr>
        <p:spPr bwMode="auto">
          <a:xfrm>
            <a:off x="395925" y="1183064"/>
            <a:ext cx="3397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rgbClr val="2B2A29"/>
                </a:solidFill>
                <a:effectLst/>
                <a:latin typeface="Montserrat" panose="00000500000000000000" pitchFamily="2"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4" name="Picture 2" descr="Rules for Java Abstract class">
            <a:extLst>
              <a:ext uri="{FF2B5EF4-FFF2-40B4-BE49-F238E27FC236}">
                <a16:creationId xmlns:a16="http://schemas.microsoft.com/office/drawing/2014/main" id="{50CE342B-A6CC-2C25-AF0F-34556CB4C2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4550" y="736762"/>
            <a:ext cx="6693031" cy="5070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363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A2A22B-1CE0-5BB5-BB9F-53DCB5E2320D}"/>
            </a:ext>
          </a:extLst>
        </p:cNvPr>
        <p:cNvGrpSpPr/>
        <p:nvPr/>
      </p:nvGrpSpPr>
      <p:grpSpPr>
        <a:xfrm>
          <a:off x="0" y="0"/>
          <a:ext cx="0" cy="0"/>
          <a:chOff x="0" y="0"/>
          <a:chExt cx="0" cy="0"/>
        </a:xfrm>
      </p:grpSpPr>
      <p:sp>
        <p:nvSpPr>
          <p:cNvPr id="7" name="Rectangle 5">
            <a:extLst>
              <a:ext uri="{FF2B5EF4-FFF2-40B4-BE49-F238E27FC236}">
                <a16:creationId xmlns:a16="http://schemas.microsoft.com/office/drawing/2014/main" id="{8CB5F69D-BC04-DE35-4772-9AD21D03722E}"/>
              </a:ext>
            </a:extLst>
          </p:cNvPr>
          <p:cNvSpPr>
            <a:spLocks noChangeArrowheads="1"/>
          </p:cNvSpPr>
          <p:nvPr/>
        </p:nvSpPr>
        <p:spPr bwMode="auto">
          <a:xfrm>
            <a:off x="659876" y="361707"/>
            <a:ext cx="9247695" cy="5955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b="1" i="0" dirty="0">
                <a:solidFill>
                  <a:srgbClr val="1D1D27"/>
                </a:solidFill>
                <a:effectLst/>
                <a:latin typeface="Times New Roman" panose="02020603050405020304" pitchFamily="18" charset="0"/>
                <a:cs typeface="Times New Roman" panose="02020603050405020304" pitchFamily="18" charset="0"/>
              </a:rPr>
              <a:t>Syntax of Abstract Classes</a:t>
            </a:r>
          </a:p>
          <a:p>
            <a:pPr algn="just"/>
            <a:r>
              <a:rPr lang="en-US" sz="2000" b="0" i="0" dirty="0">
                <a:solidFill>
                  <a:srgbClr val="2B2A29"/>
                </a:solidFill>
                <a:effectLst/>
                <a:latin typeface="Times New Roman" panose="02020603050405020304" pitchFamily="18" charset="0"/>
                <a:cs typeface="Times New Roman" panose="02020603050405020304" pitchFamily="18" charset="0"/>
              </a:rPr>
              <a:t>In Java, abstract classes are defined using the abstract keyword. Here's a basic syntax example:</a:t>
            </a:r>
          </a:p>
          <a:p>
            <a:pPr algn="just"/>
            <a:endParaRPr lang="en-US" sz="2000" b="0" i="0" dirty="0">
              <a:solidFill>
                <a:srgbClr val="2B2A29"/>
              </a:solidFill>
              <a:effectLst/>
              <a:latin typeface="Times New Roman" panose="02020603050405020304" pitchFamily="18" charset="0"/>
              <a:cs typeface="Times New Roman" panose="02020603050405020304" pitchFamily="18" charset="0"/>
            </a:endParaRPr>
          </a:p>
          <a:p>
            <a:pPr algn="l">
              <a:spcAft>
                <a:spcPts val="600"/>
              </a:spcAft>
            </a:pPr>
            <a:r>
              <a:rPr lang="en-US" sz="2000" i="0" dirty="0">
                <a:effectLst/>
                <a:latin typeface="Times New Roman" panose="02020603050405020304" pitchFamily="18" charset="0"/>
                <a:cs typeface="Times New Roman" panose="02020603050405020304" pitchFamily="18" charset="0"/>
              </a:rPr>
              <a:t>public abstract class Shape {  </a:t>
            </a:r>
          </a:p>
          <a:p>
            <a:pPr algn="l">
              <a:spcAft>
                <a:spcPts val="600"/>
              </a:spcAft>
            </a:pPr>
            <a:r>
              <a:rPr lang="en-US" sz="2000" i="0" dirty="0">
                <a:effectLst/>
                <a:latin typeface="Times New Roman" panose="02020603050405020304" pitchFamily="18" charset="0"/>
                <a:cs typeface="Times New Roman" panose="02020603050405020304" pitchFamily="18" charset="0"/>
              </a:rPr>
              <a:t> // Abstract method  </a:t>
            </a:r>
          </a:p>
          <a:p>
            <a:pPr algn="l">
              <a:spcAft>
                <a:spcPts val="600"/>
              </a:spcAft>
            </a:pPr>
            <a:r>
              <a:rPr lang="en-US" sz="2000" i="0" dirty="0">
                <a:effectLst/>
                <a:latin typeface="Times New Roman" panose="02020603050405020304" pitchFamily="18" charset="0"/>
                <a:cs typeface="Times New Roman" panose="02020603050405020304" pitchFamily="18" charset="0"/>
              </a:rPr>
              <a:t>public abstract double area();  </a:t>
            </a:r>
          </a:p>
          <a:p>
            <a:pPr algn="l">
              <a:spcAft>
                <a:spcPts val="600"/>
              </a:spcAft>
            </a:pPr>
            <a:r>
              <a:rPr lang="en-US" sz="2000" i="0" dirty="0">
                <a:effectLst/>
                <a:latin typeface="Times New Roman" panose="02020603050405020304" pitchFamily="18" charset="0"/>
                <a:cs typeface="Times New Roman" panose="02020603050405020304" pitchFamily="18" charset="0"/>
              </a:rPr>
              <a:t> // Concrete method  </a:t>
            </a:r>
          </a:p>
          <a:p>
            <a:pPr algn="l">
              <a:spcAft>
                <a:spcPts val="600"/>
              </a:spcAft>
            </a:pPr>
            <a:r>
              <a:rPr lang="en-US" sz="2000" i="0" dirty="0">
                <a:effectLst/>
                <a:latin typeface="Times New Roman" panose="02020603050405020304" pitchFamily="18" charset="0"/>
                <a:cs typeface="Times New Roman" panose="02020603050405020304" pitchFamily="18" charset="0"/>
              </a:rPr>
              <a:t>public void display() {  </a:t>
            </a:r>
          </a:p>
          <a:p>
            <a:pPr algn="l">
              <a:spcAft>
                <a:spcPts val="600"/>
              </a:spcAft>
            </a:pPr>
            <a:r>
              <a:rPr lang="en-US" sz="2000" i="0" dirty="0">
                <a:effectLst/>
                <a:latin typeface="Times New Roman" panose="02020603050405020304" pitchFamily="18" charset="0"/>
                <a:cs typeface="Times New Roman" panose="02020603050405020304" pitchFamily="18" charset="0"/>
              </a:rPr>
              <a:t> System.out.println("This is a shape.");    </a:t>
            </a:r>
          </a:p>
          <a:p>
            <a:pPr algn="l">
              <a:spcAft>
                <a:spcPts val="600"/>
              </a:spcAft>
            </a:pPr>
            <a:r>
              <a:rPr lang="en-US" sz="2000" i="0" dirty="0">
                <a:effectLst/>
                <a:latin typeface="Times New Roman" panose="02020603050405020304" pitchFamily="18" charset="0"/>
                <a:cs typeface="Times New Roman" panose="02020603050405020304" pitchFamily="18" charset="0"/>
              </a:rPr>
              <a:t>}  </a:t>
            </a:r>
          </a:p>
          <a:p>
            <a:pPr algn="l">
              <a:spcAft>
                <a:spcPts val="600"/>
              </a:spcAft>
            </a:pPr>
            <a:r>
              <a:rPr lang="en-US" sz="2000" i="0" dirty="0">
                <a:effectLst/>
                <a:latin typeface="Times New Roman" panose="02020603050405020304" pitchFamily="18" charset="0"/>
                <a:cs typeface="Times New Roman" panose="02020603050405020304" pitchFamily="18" charset="0"/>
              </a:rPr>
              <a:t>}  </a:t>
            </a:r>
          </a:p>
          <a:p>
            <a:pPr algn="l">
              <a:spcAft>
                <a:spcPts val="600"/>
              </a:spcAft>
            </a:pPr>
            <a:endParaRPr lang="en-US" sz="2000" b="0" i="0" dirty="0">
              <a:effectLst/>
              <a:latin typeface="Times New Roman" panose="02020603050405020304" pitchFamily="18" charset="0"/>
              <a:cs typeface="Times New Roman" panose="02020603050405020304" pitchFamily="18" charset="0"/>
            </a:endParaRPr>
          </a:p>
          <a:p>
            <a:pPr algn="just"/>
            <a:r>
              <a:rPr lang="en-US" sz="2000" b="0" i="0" dirty="0">
                <a:solidFill>
                  <a:srgbClr val="2B2A29"/>
                </a:solidFill>
                <a:effectLst/>
                <a:latin typeface="Times New Roman" panose="02020603050405020304" pitchFamily="18" charset="0"/>
                <a:cs typeface="Times New Roman" panose="02020603050405020304" pitchFamily="18" charset="0"/>
              </a:rPr>
              <a:t>In this example, Shape is an abstract class with one abstract method area() and one concrete method display(). Subclasses of Shape must implement the area() method, but they can inherit the display() method.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76B63AAC-C607-F975-CBC3-B7270E47E38D}"/>
              </a:ext>
            </a:extLst>
          </p:cNvPr>
          <p:cNvSpPr>
            <a:spLocks noChangeArrowheads="1"/>
          </p:cNvSpPr>
          <p:nvPr/>
        </p:nvSpPr>
        <p:spPr bwMode="auto">
          <a:xfrm>
            <a:off x="395925" y="1183064"/>
            <a:ext cx="3397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rgbClr val="2B2A29"/>
                </a:solidFill>
                <a:effectLst/>
                <a:latin typeface="Montserrat" panose="00000500000000000000" pitchFamily="2"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9940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28B111-CF9F-7C9A-4485-54DBC9D07846}"/>
            </a:ext>
          </a:extLst>
        </p:cNvPr>
        <p:cNvGrpSpPr/>
        <p:nvPr/>
      </p:nvGrpSpPr>
      <p:grpSpPr>
        <a:xfrm>
          <a:off x="0" y="0"/>
          <a:ext cx="0" cy="0"/>
          <a:chOff x="0" y="0"/>
          <a:chExt cx="0" cy="0"/>
        </a:xfrm>
      </p:grpSpPr>
      <p:sp>
        <p:nvSpPr>
          <p:cNvPr id="7" name="Rectangle 5">
            <a:extLst>
              <a:ext uri="{FF2B5EF4-FFF2-40B4-BE49-F238E27FC236}">
                <a16:creationId xmlns:a16="http://schemas.microsoft.com/office/drawing/2014/main" id="{DDCC533B-40B7-2747-CF8C-C442AC900100}"/>
              </a:ext>
            </a:extLst>
          </p:cNvPr>
          <p:cNvSpPr>
            <a:spLocks noChangeArrowheads="1"/>
          </p:cNvSpPr>
          <p:nvPr/>
        </p:nvSpPr>
        <p:spPr bwMode="auto">
          <a:xfrm>
            <a:off x="669302" y="1593533"/>
            <a:ext cx="9247695" cy="266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sz="2400" b="1" i="0" dirty="0">
                <a:solidFill>
                  <a:srgbClr val="1D1D27"/>
                </a:solidFill>
                <a:effectLst/>
                <a:latin typeface="Times New Roman" panose="02020603050405020304" pitchFamily="18" charset="0"/>
                <a:cs typeface="Times New Roman" panose="02020603050405020304" pitchFamily="18" charset="0"/>
              </a:rPr>
              <a:t>Abstract Method in Java</a:t>
            </a:r>
          </a:p>
          <a:p>
            <a:pPr algn="just"/>
            <a:r>
              <a:rPr lang="en-US" sz="2400" b="0" i="0" dirty="0">
                <a:solidFill>
                  <a:srgbClr val="2B2A29"/>
                </a:solidFill>
                <a:effectLst/>
                <a:latin typeface="Times New Roman" panose="02020603050405020304" pitchFamily="18" charset="0"/>
                <a:cs typeface="Times New Roman" panose="02020603050405020304" pitchFamily="18" charset="0"/>
              </a:rPr>
              <a:t>A method which is declared as abstract and does not have implementation is known as an abstract method.</a:t>
            </a:r>
          </a:p>
          <a:p>
            <a:pPr algn="just"/>
            <a:endParaRPr lang="en-US" sz="2400" b="0" i="0" dirty="0">
              <a:solidFill>
                <a:srgbClr val="2B2A29"/>
              </a:solidFill>
              <a:effectLst/>
              <a:latin typeface="Times New Roman" panose="02020603050405020304" pitchFamily="18" charset="0"/>
              <a:cs typeface="Times New Roman" panose="02020603050405020304" pitchFamily="18" charset="0"/>
            </a:endParaRPr>
          </a:p>
          <a:p>
            <a:pPr algn="just"/>
            <a:r>
              <a:rPr lang="en-US" sz="2400" b="1" i="0" dirty="0">
                <a:solidFill>
                  <a:srgbClr val="2B2A29"/>
                </a:solidFill>
                <a:effectLst/>
                <a:latin typeface="Times New Roman" panose="02020603050405020304" pitchFamily="18" charset="0"/>
                <a:cs typeface="Times New Roman" panose="02020603050405020304" pitchFamily="18" charset="0"/>
              </a:rPr>
              <a:t>Example of abstract method</a:t>
            </a:r>
            <a:endParaRPr lang="en-US" sz="2400" b="0" i="0" dirty="0">
              <a:solidFill>
                <a:srgbClr val="2B2A29"/>
              </a:solidFill>
              <a:effectLst/>
              <a:latin typeface="Times New Roman" panose="02020603050405020304" pitchFamily="18" charset="0"/>
              <a:cs typeface="Times New Roman" panose="02020603050405020304" pitchFamily="18" charset="0"/>
            </a:endParaRPr>
          </a:p>
          <a:p>
            <a:pPr algn="l">
              <a:spcAft>
                <a:spcPts val="600"/>
              </a:spcAft>
            </a:pPr>
            <a:r>
              <a:rPr lang="en-US" sz="2400" i="0" dirty="0">
                <a:effectLst/>
                <a:latin typeface="Times New Roman" panose="02020603050405020304" pitchFamily="18" charset="0"/>
                <a:cs typeface="Times New Roman" panose="02020603050405020304" pitchFamily="18" charset="0"/>
              </a:rPr>
              <a:t>abstract void </a:t>
            </a:r>
            <a:r>
              <a:rPr lang="en-US" sz="2400" b="0" i="0" dirty="0">
                <a:effectLst/>
                <a:latin typeface="Times New Roman" panose="02020603050405020304" pitchFamily="18" charset="0"/>
                <a:cs typeface="Times New Roman" panose="02020603050405020304" pitchFamily="18" charset="0"/>
              </a:rPr>
              <a:t>printStatus(); //no method body and abstract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89C44C16-6D64-A8FD-B6C2-8C1DAF3E800E}"/>
              </a:ext>
            </a:extLst>
          </p:cNvPr>
          <p:cNvSpPr>
            <a:spLocks noChangeArrowheads="1"/>
          </p:cNvSpPr>
          <p:nvPr/>
        </p:nvSpPr>
        <p:spPr bwMode="auto">
          <a:xfrm>
            <a:off x="395925" y="1183064"/>
            <a:ext cx="3397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rgbClr val="2B2A29"/>
                </a:solidFill>
                <a:effectLst/>
                <a:latin typeface="Montserrat" panose="00000500000000000000" pitchFamily="2"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0439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8FBBE-2A3B-188B-43D1-50047B3BF9DA}"/>
            </a:ext>
          </a:extLst>
        </p:cNvPr>
        <p:cNvGrpSpPr/>
        <p:nvPr/>
      </p:nvGrpSpPr>
      <p:grpSpPr>
        <a:xfrm>
          <a:off x="0" y="0"/>
          <a:ext cx="0" cy="0"/>
          <a:chOff x="0" y="0"/>
          <a:chExt cx="0" cy="0"/>
        </a:xfrm>
      </p:grpSpPr>
      <p:sp>
        <p:nvSpPr>
          <p:cNvPr id="7" name="Rectangle 5">
            <a:extLst>
              <a:ext uri="{FF2B5EF4-FFF2-40B4-BE49-F238E27FC236}">
                <a16:creationId xmlns:a16="http://schemas.microsoft.com/office/drawing/2014/main" id="{207D4E2B-1C5B-D0AA-659A-17E48FC30EB5}"/>
              </a:ext>
            </a:extLst>
          </p:cNvPr>
          <p:cNvSpPr>
            <a:spLocks noChangeArrowheads="1"/>
          </p:cNvSpPr>
          <p:nvPr/>
        </p:nvSpPr>
        <p:spPr bwMode="auto">
          <a:xfrm>
            <a:off x="735290" y="725078"/>
            <a:ext cx="9247695" cy="5247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sz="2400" b="1" i="0" dirty="0">
                <a:solidFill>
                  <a:srgbClr val="1D1D27"/>
                </a:solidFill>
                <a:effectLst/>
                <a:latin typeface="Times New Roman" panose="02020603050405020304" pitchFamily="18" charset="0"/>
                <a:cs typeface="Times New Roman" panose="02020603050405020304" pitchFamily="18" charset="0"/>
              </a:rPr>
              <a:t>Key Features of Abstract Classes</a:t>
            </a:r>
          </a:p>
          <a:p>
            <a:pPr algn="just"/>
            <a:r>
              <a:rPr lang="en-US" sz="2400" b="1" i="0" dirty="0">
                <a:solidFill>
                  <a:srgbClr val="2B2A29"/>
                </a:solidFill>
                <a:effectLst/>
                <a:latin typeface="Times New Roman" panose="02020603050405020304" pitchFamily="18" charset="0"/>
                <a:cs typeface="Times New Roman" panose="02020603050405020304" pitchFamily="18" charset="0"/>
              </a:rPr>
              <a:t>Abstract Methods:</a:t>
            </a:r>
            <a:r>
              <a:rPr lang="en-US" sz="2400" b="0" i="0" dirty="0">
                <a:solidFill>
                  <a:srgbClr val="2B2A29"/>
                </a:solidFill>
                <a:effectLst/>
                <a:latin typeface="Times New Roman" panose="02020603050405020304" pitchFamily="18" charset="0"/>
                <a:cs typeface="Times New Roman" panose="02020603050405020304" pitchFamily="18" charset="0"/>
              </a:rPr>
              <a:t> Abstract classes can have abstract methods, which are declared without a body. Subclasses must provide concrete implementations for these methods.</a:t>
            </a:r>
          </a:p>
          <a:p>
            <a:pPr algn="just"/>
            <a:r>
              <a:rPr lang="en-US" sz="2400" b="1" i="0" dirty="0">
                <a:solidFill>
                  <a:srgbClr val="2B2A29"/>
                </a:solidFill>
                <a:effectLst/>
                <a:latin typeface="Times New Roman" panose="02020603050405020304" pitchFamily="18" charset="0"/>
                <a:cs typeface="Times New Roman" panose="02020603050405020304" pitchFamily="18" charset="0"/>
              </a:rPr>
              <a:t>Concrete Methods:</a:t>
            </a:r>
            <a:r>
              <a:rPr lang="en-US" sz="2400" b="0" i="0" dirty="0">
                <a:solidFill>
                  <a:srgbClr val="2B2A29"/>
                </a:solidFill>
                <a:effectLst/>
                <a:latin typeface="Times New Roman" panose="02020603050405020304" pitchFamily="18" charset="0"/>
                <a:cs typeface="Times New Roman" panose="02020603050405020304" pitchFamily="18" charset="0"/>
              </a:rPr>
              <a:t> Abstract classes can also contain concrete methods with defined behavior. Subclasses inherit these methods along with their implementations.</a:t>
            </a:r>
          </a:p>
          <a:p>
            <a:pPr algn="just"/>
            <a:r>
              <a:rPr lang="en-US" sz="2400" b="1" i="0" dirty="0">
                <a:solidFill>
                  <a:srgbClr val="2B2A29"/>
                </a:solidFill>
                <a:effectLst/>
                <a:latin typeface="Times New Roman" panose="02020603050405020304" pitchFamily="18" charset="0"/>
                <a:cs typeface="Times New Roman" panose="02020603050405020304" pitchFamily="18" charset="0"/>
              </a:rPr>
              <a:t>Cannot be Instantiated:</a:t>
            </a:r>
            <a:r>
              <a:rPr lang="en-US" sz="2400" b="0" i="0" dirty="0">
                <a:solidFill>
                  <a:srgbClr val="2B2A29"/>
                </a:solidFill>
                <a:effectLst/>
                <a:latin typeface="Times New Roman" panose="02020603050405020304" pitchFamily="18" charset="0"/>
                <a:cs typeface="Times New Roman" panose="02020603050405020304" pitchFamily="18" charset="0"/>
              </a:rPr>
              <a:t> Abstract classes cannot be instantiated directly. They serve as a blueprint for other classes and must be extended to be used.</a:t>
            </a:r>
          </a:p>
          <a:p>
            <a:pPr algn="l">
              <a:spcAft>
                <a:spcPts val="600"/>
              </a:spcAft>
            </a:pPr>
            <a:r>
              <a:rPr lang="en-US" sz="2400" b="1" i="0" dirty="0">
                <a:solidFill>
                  <a:srgbClr val="2B2A29"/>
                </a:solidFill>
                <a:effectLst/>
                <a:latin typeface="Times New Roman" panose="02020603050405020304" pitchFamily="18" charset="0"/>
                <a:cs typeface="Times New Roman" panose="02020603050405020304" pitchFamily="18" charset="0"/>
              </a:rPr>
              <a:t>Can Have Constructors:</a:t>
            </a:r>
            <a:r>
              <a:rPr lang="en-US" sz="2400" b="0" i="0" dirty="0">
                <a:solidFill>
                  <a:srgbClr val="2B2A29"/>
                </a:solidFill>
                <a:effectLst/>
                <a:latin typeface="Times New Roman" panose="02020603050405020304" pitchFamily="18" charset="0"/>
                <a:cs typeface="Times New Roman" panose="02020603050405020304" pitchFamily="18" charset="0"/>
              </a:rPr>
              <a:t> Abstract classes can have constructors, which are invoked when a subclass object is created. These constructors are used to initialize the state of the abstract class.</a:t>
            </a:r>
            <a:endParaRPr lang="en-US" sz="2400" b="0" i="0" dirty="0">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79F97968-0DED-BA85-45FA-86411D366B47}"/>
              </a:ext>
            </a:extLst>
          </p:cNvPr>
          <p:cNvSpPr>
            <a:spLocks noChangeArrowheads="1"/>
          </p:cNvSpPr>
          <p:nvPr/>
        </p:nvSpPr>
        <p:spPr bwMode="auto">
          <a:xfrm>
            <a:off x="395925" y="1183064"/>
            <a:ext cx="3397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rgbClr val="2B2A29"/>
                </a:solidFill>
                <a:effectLst/>
                <a:latin typeface="Montserrat" panose="00000500000000000000" pitchFamily="2"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8313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04F956-5407-53D3-7D63-5C3B1F0A47FF}"/>
            </a:ext>
          </a:extLst>
        </p:cNvPr>
        <p:cNvGrpSpPr/>
        <p:nvPr/>
      </p:nvGrpSpPr>
      <p:grpSpPr>
        <a:xfrm>
          <a:off x="0" y="0"/>
          <a:ext cx="0" cy="0"/>
          <a:chOff x="0" y="0"/>
          <a:chExt cx="0" cy="0"/>
        </a:xfrm>
      </p:grpSpPr>
      <p:sp>
        <p:nvSpPr>
          <p:cNvPr id="7" name="Rectangle 5">
            <a:extLst>
              <a:ext uri="{FF2B5EF4-FFF2-40B4-BE49-F238E27FC236}">
                <a16:creationId xmlns:a16="http://schemas.microsoft.com/office/drawing/2014/main" id="{9BB7BC1A-6964-3421-8979-261A62A44517}"/>
              </a:ext>
            </a:extLst>
          </p:cNvPr>
          <p:cNvSpPr>
            <a:spLocks noChangeArrowheads="1"/>
          </p:cNvSpPr>
          <p:nvPr/>
        </p:nvSpPr>
        <p:spPr bwMode="auto">
          <a:xfrm>
            <a:off x="772998" y="1322294"/>
            <a:ext cx="9247695"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sz="2800" b="1" i="0" dirty="0">
                <a:effectLst/>
                <a:latin typeface="Times New Roman" panose="02020603050405020304" pitchFamily="18" charset="0"/>
                <a:cs typeface="Times New Roman" panose="02020603050405020304" pitchFamily="18" charset="0"/>
              </a:rPr>
              <a:t>Interface in Java</a:t>
            </a:r>
          </a:p>
          <a:p>
            <a:pPr algn="just"/>
            <a:r>
              <a:rPr lang="en-US" sz="2400" b="0" i="0" dirty="0">
                <a:effectLst/>
                <a:latin typeface="Times New Roman" panose="02020603050405020304" pitchFamily="18" charset="0"/>
                <a:cs typeface="Times New Roman" panose="02020603050405020304" pitchFamily="18" charset="0"/>
              </a:rPr>
              <a:t>An </a:t>
            </a:r>
            <a:r>
              <a:rPr lang="en-US" sz="2400" b="1" i="0" dirty="0">
                <a:effectLst/>
                <a:latin typeface="Times New Roman" panose="02020603050405020304" pitchFamily="18" charset="0"/>
                <a:cs typeface="Times New Roman" panose="02020603050405020304" pitchFamily="18" charset="0"/>
              </a:rPr>
              <a:t>interface in Java</a:t>
            </a:r>
            <a:r>
              <a:rPr lang="en-US" sz="2400" b="0" i="0" dirty="0">
                <a:effectLst/>
                <a:latin typeface="Times New Roman" panose="02020603050405020304" pitchFamily="18" charset="0"/>
                <a:cs typeface="Times New Roman" panose="02020603050405020304" pitchFamily="18" charset="0"/>
              </a:rPr>
              <a:t> is a blueprint of a class. It has static constants and abstract methods.</a:t>
            </a:r>
          </a:p>
          <a:p>
            <a:pPr algn="just"/>
            <a:r>
              <a:rPr lang="en-US" sz="2400" b="0" i="0" dirty="0">
                <a:effectLst/>
                <a:latin typeface="Times New Roman" panose="02020603050405020304" pitchFamily="18" charset="0"/>
                <a:cs typeface="Times New Roman" panose="02020603050405020304" pitchFamily="18" charset="0"/>
              </a:rPr>
              <a:t>The interface in Java is </a:t>
            </a:r>
            <a:r>
              <a:rPr lang="en-US" sz="2400" b="0" i="1" dirty="0">
                <a:effectLst/>
                <a:latin typeface="Times New Roman" panose="02020603050405020304" pitchFamily="18" charset="0"/>
                <a:cs typeface="Times New Roman" panose="02020603050405020304" pitchFamily="18" charset="0"/>
              </a:rPr>
              <a:t>a mechanism to achieve </a:t>
            </a:r>
            <a:r>
              <a:rPr lang="en-US" sz="2400" b="0" i="1"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abstraction</a:t>
            </a:r>
            <a:r>
              <a:rPr lang="en-US" sz="2400" b="0" i="0" dirty="0">
                <a:effectLst/>
                <a:latin typeface="Times New Roman" panose="02020603050405020304" pitchFamily="18" charset="0"/>
                <a:cs typeface="Times New Roman" panose="02020603050405020304" pitchFamily="18" charset="0"/>
              </a:rPr>
              <a:t>. There can be only abstract methods in the Java interface, not method body. It is used to achieve abstraction and multiple </a:t>
            </a:r>
            <a:r>
              <a:rPr lang="en-US" sz="2400" b="0"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inheritance in Java</a:t>
            </a:r>
            <a:r>
              <a:rPr lang="en-US" sz="2400" b="0" i="0" dirty="0">
                <a:effectLst/>
                <a:latin typeface="Times New Roman" panose="02020603050405020304" pitchFamily="18" charset="0"/>
                <a:cs typeface="Times New Roman" panose="02020603050405020304" pitchFamily="18" charset="0"/>
              </a:rPr>
              <a:t>.</a:t>
            </a:r>
          </a:p>
          <a:p>
            <a:pPr algn="just"/>
            <a:endParaRPr lang="en-US" sz="2400" b="0" i="0" dirty="0">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F9534730-E109-768E-7AB4-A43B67307388}"/>
              </a:ext>
            </a:extLst>
          </p:cNvPr>
          <p:cNvSpPr>
            <a:spLocks noChangeArrowheads="1"/>
          </p:cNvSpPr>
          <p:nvPr/>
        </p:nvSpPr>
        <p:spPr bwMode="auto">
          <a:xfrm>
            <a:off x="395925" y="1183064"/>
            <a:ext cx="3397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rgbClr val="2B2A29"/>
                </a:solidFill>
                <a:effectLst/>
                <a:latin typeface="Montserrat" panose="00000500000000000000" pitchFamily="2"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7315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123701-9447-A215-AC4D-F5B877D6A623}"/>
            </a:ext>
          </a:extLst>
        </p:cNvPr>
        <p:cNvGrpSpPr/>
        <p:nvPr/>
      </p:nvGrpSpPr>
      <p:grpSpPr>
        <a:xfrm>
          <a:off x="0" y="0"/>
          <a:ext cx="0" cy="0"/>
          <a:chOff x="0" y="0"/>
          <a:chExt cx="0" cy="0"/>
        </a:xfrm>
      </p:grpSpPr>
      <p:sp>
        <p:nvSpPr>
          <p:cNvPr id="7" name="Rectangle 5">
            <a:extLst>
              <a:ext uri="{FF2B5EF4-FFF2-40B4-BE49-F238E27FC236}">
                <a16:creationId xmlns:a16="http://schemas.microsoft.com/office/drawing/2014/main" id="{66D05F37-519C-47CE-715E-8411A5D7E6B3}"/>
              </a:ext>
            </a:extLst>
          </p:cNvPr>
          <p:cNvSpPr>
            <a:spLocks noChangeArrowheads="1"/>
          </p:cNvSpPr>
          <p:nvPr/>
        </p:nvSpPr>
        <p:spPr bwMode="auto">
          <a:xfrm>
            <a:off x="791851" y="490567"/>
            <a:ext cx="924769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IN" sz="2400" b="1" i="0" dirty="0">
                <a:solidFill>
                  <a:srgbClr val="1D1D27"/>
                </a:solidFill>
                <a:effectLst/>
                <a:latin typeface="Times New Roman" panose="02020603050405020304" pitchFamily="18" charset="0"/>
                <a:cs typeface="Times New Roman" panose="02020603050405020304" pitchFamily="18" charset="0"/>
              </a:rPr>
              <a:t>Why use Java interface?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B1A880DB-D901-33DF-E4BE-7E4AAF3DC2BF}"/>
              </a:ext>
            </a:extLst>
          </p:cNvPr>
          <p:cNvSpPr>
            <a:spLocks noChangeArrowheads="1"/>
          </p:cNvSpPr>
          <p:nvPr/>
        </p:nvSpPr>
        <p:spPr bwMode="auto">
          <a:xfrm>
            <a:off x="395925" y="1183064"/>
            <a:ext cx="3397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rgbClr val="2B2A29"/>
                </a:solidFill>
                <a:effectLst/>
                <a:latin typeface="Montserrat" panose="00000500000000000000" pitchFamily="2"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8" name="Picture 2" descr="Why use Java Interface">
            <a:extLst>
              <a:ext uri="{FF2B5EF4-FFF2-40B4-BE49-F238E27FC236}">
                <a16:creationId xmlns:a16="http://schemas.microsoft.com/office/drawing/2014/main" id="{65E1C18E-D2A9-4E1F-81B8-41FB5ADAA6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4661" y="1264582"/>
            <a:ext cx="5081243" cy="4543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23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111</TotalTime>
  <Words>576</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Montserrat</vt:lpstr>
      <vt:lpstr>Times New Roman</vt:lpstr>
      <vt:lpstr>Trebuchet MS</vt:lpstr>
      <vt:lpstr>Wingdings 3</vt:lpstr>
      <vt:lpstr>Facet</vt:lpstr>
      <vt:lpstr>Abstract Class and Interface   By Gitanjali More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Gitanjali More</dc:creator>
  <cp:lastModifiedBy>Gitanjali More</cp:lastModifiedBy>
  <cp:revision>2</cp:revision>
  <dcterms:created xsi:type="dcterms:W3CDTF">2024-11-11T05:56:15Z</dcterms:created>
  <dcterms:modified xsi:type="dcterms:W3CDTF">2024-11-12T08:01:43Z</dcterms:modified>
</cp:coreProperties>
</file>