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18" r:id="rId6"/>
    <p:sldId id="309" r:id="rId7"/>
    <p:sldId id="319" r:id="rId8"/>
    <p:sldId id="321" r:id="rId9"/>
    <p:sldId id="322" r:id="rId10"/>
    <p:sldId id="323" r:id="rId11"/>
    <p:sldId id="324" r:id="rId12"/>
    <p:sldId id="320" r:id="rId13"/>
    <p:sldId id="325"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1" d="100"/>
          <a:sy n="81" d="100"/>
        </p:scale>
        <p:origin x="75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70BE2-379C-1ACA-1C5F-94BFFD3B33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BB0CDF-AA72-AC7D-C5AD-59F54E65C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81542-EF0A-71DA-B768-D4E22D5E12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512051-35EB-BFC9-6848-321E04B68CEA}"/>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792234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165C5-10BE-8472-A8F2-AB19745B41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51A7D2-AF44-588B-0065-2BD84770B3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BF2376-8D23-14C9-D3F7-B60D75C41B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79D83D-7BBD-82E6-D81D-26C89362EAB3}"/>
              </a:ext>
            </a:extLst>
          </p:cNvPr>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885400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0C25E-DBA6-CCCD-4B80-106B20635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FC294-0A0C-3561-2EDB-852AD9968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298815-8DB2-DEC9-60FB-A7EB655AB9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57EC1F-8C5B-B93E-A9A1-DCFD02948144}"/>
              </a:ext>
            </a:extLst>
          </p:cNvPr>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96955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817D4-C8BF-EDC8-33E5-5FB129414D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3EC69-EBA2-3D42-BBD6-82D6DC0026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96ACA-008A-195E-6BE3-01730598AA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5D10EF-DB08-C6DD-85F7-111C481E8E62}"/>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74611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57746-3BC4-5DD0-1C1A-E6FA268D4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348F75-2B11-7877-547A-C6EA62FEE7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6C4EC1-7EDE-897F-6627-FBEACD9169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938FCD-CE32-60AE-A03C-1E8EC6DEC3D9}"/>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378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18C04-53E6-0349-91B6-3EA84AB9D1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CBFDA2-0180-8C02-8E59-D6494206C9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6D253D-3E64-1323-6432-A6DDDF8C55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998B06-72D2-807C-88E1-1FD220A9054E}"/>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65795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04668-93A7-972A-E27B-3045639746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802E6B-4259-CC68-06DB-2E8B24A380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4E8749-3713-52BF-A759-4B7A155BE0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7B8FCD-9B37-AA08-46DA-24CF67595BDD}"/>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01272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9A1B5-49DF-FB3D-F892-F8507451A3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C2A4E4-9449-54C8-A962-0904534AE0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38F3E5-DCA4-4B69-B04C-1502D28DF4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E3ABD2-953B-B6F9-712C-2A6A976C2A29}"/>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32487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sz="4000" dirty="0">
                <a:solidFill>
                  <a:srgbClr val="000000"/>
                </a:solidFill>
                <a:latin typeface="Times New Roman" panose="02020603050405020304" pitchFamily="18" charset="0"/>
                <a:cs typeface="Times New Roman" panose="02020603050405020304" pitchFamily="18" charset="0"/>
              </a:rPr>
              <a:t>Oops Concept</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022C3-ABF8-3C5C-069F-8709D091AEE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B16A8C-5807-9C09-643B-A4293B241C22}"/>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7" name="TextBox 6">
            <a:extLst>
              <a:ext uri="{FF2B5EF4-FFF2-40B4-BE49-F238E27FC236}">
                <a16:creationId xmlns:a16="http://schemas.microsoft.com/office/drawing/2014/main" id="{64B32856-D66B-1739-3CBB-0F098EC0BBB4}"/>
              </a:ext>
            </a:extLst>
          </p:cNvPr>
          <p:cNvSpPr txBox="1"/>
          <p:nvPr/>
        </p:nvSpPr>
        <p:spPr>
          <a:xfrm>
            <a:off x="1451728" y="695442"/>
            <a:ext cx="8880050" cy="7294305"/>
          </a:xfrm>
          <a:prstGeom prst="rect">
            <a:avLst/>
          </a:prstGeom>
          <a:noFill/>
        </p:spPr>
        <p:txBody>
          <a:bodyPr wrap="square">
            <a:spAutoFit/>
          </a:bodyPr>
          <a:lstStyle/>
          <a:p>
            <a:pPr algn="just"/>
            <a:endParaRPr lang="en-US" b="1" dirty="0">
              <a:solidFill>
                <a:srgbClr val="2B2A29"/>
              </a:solidFill>
              <a:effectLst/>
              <a:latin typeface="Montserrat" panose="00000500000000000000" pitchFamily="2" charset="0"/>
            </a:endParaRPr>
          </a:p>
          <a:p>
            <a:pPr algn="just"/>
            <a:r>
              <a:rPr lang="en-US" sz="2000" b="1" dirty="0">
                <a:solidFill>
                  <a:srgbClr val="2B2A29"/>
                </a:solidFill>
                <a:effectLst/>
                <a:latin typeface="Times New Roman" panose="02020603050405020304" pitchFamily="18" charset="0"/>
                <a:cs typeface="Times New Roman" panose="02020603050405020304" pitchFamily="18" charset="0"/>
              </a:rPr>
              <a:t>Encapsulation:</a:t>
            </a:r>
          </a:p>
          <a:p>
            <a:pPr algn="just"/>
            <a:r>
              <a:rPr lang="en-US" sz="2800" i="1" dirty="0">
                <a:solidFill>
                  <a:srgbClr val="2B2A29"/>
                </a:solidFill>
                <a:effectLst/>
                <a:latin typeface="Times New Roman" panose="02020603050405020304" pitchFamily="18" charset="0"/>
                <a:cs typeface="Times New Roman" panose="02020603050405020304" pitchFamily="18" charset="0"/>
              </a:rPr>
              <a:t>Binding (or wrapping) code and data together into a single unit are known as encapsulation</a:t>
            </a:r>
            <a:r>
              <a:rPr lang="en-US" sz="2800" i="0" dirty="0">
                <a:solidFill>
                  <a:srgbClr val="2B2A29"/>
                </a:solidFill>
                <a:effectLst/>
                <a:latin typeface="Times New Roman" panose="02020603050405020304" pitchFamily="18" charset="0"/>
                <a:cs typeface="Times New Roman" panose="02020603050405020304" pitchFamily="18" charset="0"/>
              </a:rPr>
              <a:t>. For example, a capsule, it is wrapped with different medicines.</a:t>
            </a:r>
          </a:p>
          <a:p>
            <a:pPr algn="just"/>
            <a:r>
              <a:rPr lang="en-US" sz="2800" i="0" dirty="0">
                <a:solidFill>
                  <a:srgbClr val="2B2A29"/>
                </a:solidFill>
                <a:effectLst/>
                <a:latin typeface="Times New Roman" panose="02020603050405020304" pitchFamily="18" charset="0"/>
                <a:cs typeface="Times New Roman" panose="02020603050405020304" pitchFamily="18" charset="0"/>
              </a:rPr>
              <a:t>We can create a fully encapsulated class in Java by making all the data members of the class private. Now we can use setter and getter methods to set and get the data in it.</a:t>
            </a:r>
          </a:p>
          <a:p>
            <a:pPr algn="just"/>
            <a:r>
              <a:rPr lang="en-US" sz="2800" i="0" dirty="0">
                <a:solidFill>
                  <a:srgbClr val="2B2A29"/>
                </a:solidFill>
                <a:effectLst/>
                <a:latin typeface="Times New Roman" panose="02020603050405020304" pitchFamily="18" charset="0"/>
                <a:cs typeface="Times New Roman" panose="02020603050405020304" pitchFamily="18" charset="0"/>
              </a:rPr>
              <a:t>The Java Bean class is the example of a fully encapsulated class.</a:t>
            </a:r>
          </a:p>
          <a:p>
            <a:pPr algn="just"/>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just"/>
            <a:endParaRPr lang="en-US" sz="2000" dirty="0">
              <a:solidFill>
                <a:srgbClr val="2B2A29"/>
              </a:solidFill>
              <a:latin typeface="Times New Roman" panose="02020603050405020304" pitchFamily="18" charset="0"/>
              <a:cs typeface="Times New Roman" panose="02020603050405020304" pitchFamily="18" charset="0"/>
            </a:endParaRPr>
          </a:p>
          <a:p>
            <a:pPr algn="just"/>
            <a:endParaRPr lang="en-US" sz="2000" dirty="0">
              <a:solidFill>
                <a:srgbClr val="2B2A29"/>
              </a:solidFill>
              <a:latin typeface="Times New Roman" panose="02020603050405020304" pitchFamily="18" charset="0"/>
              <a:cs typeface="Times New Roman" panose="02020603050405020304" pitchFamily="18" charset="0"/>
            </a:endParaRPr>
          </a:p>
          <a:p>
            <a:pPr algn="just"/>
            <a:endParaRPr lang="en-US" sz="2000" dirty="0">
              <a:solidFill>
                <a:srgbClr val="2B2A29"/>
              </a:solidFill>
              <a:latin typeface="Times New Roman" panose="02020603050405020304" pitchFamily="18" charset="0"/>
              <a:cs typeface="Times New Roman" panose="02020603050405020304" pitchFamily="18"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b="0" i="0" dirty="0">
              <a:solidFill>
                <a:srgbClr val="2B2A29"/>
              </a:solidFill>
              <a:effectLst/>
              <a:latin typeface="Montserrat" panose="00000500000000000000" pitchFamily="2" charset="0"/>
            </a:endParaRPr>
          </a:p>
        </p:txBody>
      </p:sp>
    </p:spTree>
    <p:extLst>
      <p:ext uri="{BB962C8B-B14F-4D97-AF65-F5344CB8AC3E}">
        <p14:creationId xmlns:p14="http://schemas.microsoft.com/office/powerpoint/2010/main" val="333206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05F6C-77E6-13C0-D562-07686215133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C2659A-1EB3-3DBA-E39A-A77EEDEFE9FB}"/>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
        <p:nvSpPr>
          <p:cNvPr id="7" name="TextBox 6">
            <a:extLst>
              <a:ext uri="{FF2B5EF4-FFF2-40B4-BE49-F238E27FC236}">
                <a16:creationId xmlns:a16="http://schemas.microsoft.com/office/drawing/2014/main" id="{4BD117B6-7849-FC62-4C3D-969429677B40}"/>
              </a:ext>
            </a:extLst>
          </p:cNvPr>
          <p:cNvSpPr txBox="1"/>
          <p:nvPr/>
        </p:nvSpPr>
        <p:spPr>
          <a:xfrm>
            <a:off x="1470581" y="697584"/>
            <a:ext cx="8880050" cy="4093428"/>
          </a:xfrm>
          <a:prstGeom prst="rect">
            <a:avLst/>
          </a:prstGeom>
          <a:noFill/>
        </p:spPr>
        <p:txBody>
          <a:bodyPr wrap="square">
            <a:spAutoFit/>
          </a:bodyPr>
          <a:lstStyle/>
          <a:p>
            <a:pPr algn="l"/>
            <a:r>
              <a:rPr lang="en-US" sz="2000" b="0" i="0" dirty="0">
                <a:solidFill>
                  <a:srgbClr val="1D1D27"/>
                </a:solidFill>
                <a:effectLst/>
                <a:latin typeface="Times New Roman" panose="02020603050405020304" pitchFamily="18" charset="0"/>
                <a:cs typeface="Times New Roman" panose="02020603050405020304" pitchFamily="18" charset="0"/>
              </a:rPr>
              <a:t>OOPs (Object-Oriented Programming System)</a:t>
            </a:r>
          </a:p>
          <a:p>
            <a:pPr algn="l"/>
            <a:endParaRPr lang="en-US" sz="2000" b="0" i="0" dirty="0">
              <a:solidFill>
                <a:srgbClr val="1D1D27"/>
              </a:solidFill>
              <a:effectLst/>
              <a:latin typeface="Times New Roman" panose="02020603050405020304" pitchFamily="18" charset="0"/>
              <a:cs typeface="Times New Roman" panose="02020603050405020304" pitchFamily="18" charset="0"/>
            </a:endParaRPr>
          </a:p>
          <a:p>
            <a:pPr algn="just"/>
            <a:r>
              <a:rPr lang="en-US" sz="2000" b="1" i="0" dirty="0">
                <a:solidFill>
                  <a:srgbClr val="2B2A29"/>
                </a:solidFill>
                <a:effectLst/>
                <a:latin typeface="Times New Roman" panose="02020603050405020304" pitchFamily="18" charset="0"/>
                <a:cs typeface="Times New Roman" panose="02020603050405020304" pitchFamily="18" charset="0"/>
              </a:rPr>
              <a:t>Object</a:t>
            </a:r>
            <a:r>
              <a:rPr lang="en-US" sz="2000" b="0" i="0" dirty="0">
                <a:solidFill>
                  <a:srgbClr val="2B2A29"/>
                </a:solidFill>
                <a:effectLst/>
                <a:latin typeface="Times New Roman" panose="02020603050405020304" pitchFamily="18" charset="0"/>
                <a:cs typeface="Times New Roman" panose="02020603050405020304" pitchFamily="18" charset="0"/>
              </a:rPr>
              <a:t> means a real-world entity such as a pen, chair, table, computer, watch, etc. </a:t>
            </a:r>
            <a:r>
              <a:rPr lang="en-US" sz="2000" b="1" i="0" dirty="0">
                <a:solidFill>
                  <a:srgbClr val="2B2A29"/>
                </a:solidFill>
                <a:effectLst/>
                <a:latin typeface="Times New Roman" panose="02020603050405020304" pitchFamily="18" charset="0"/>
                <a:cs typeface="Times New Roman" panose="02020603050405020304" pitchFamily="18" charset="0"/>
              </a:rPr>
              <a:t>Object-Oriented Programming</a:t>
            </a:r>
            <a:r>
              <a:rPr lang="en-US" sz="2000" b="0" i="0" dirty="0">
                <a:solidFill>
                  <a:srgbClr val="2B2A29"/>
                </a:solidFill>
                <a:effectLst/>
                <a:latin typeface="Times New Roman" panose="02020603050405020304" pitchFamily="18" charset="0"/>
                <a:cs typeface="Times New Roman" panose="02020603050405020304" pitchFamily="18" charset="0"/>
              </a:rPr>
              <a:t> is a methodology or paradigm to design a program using classes and objects. It simplifies software development and maintenance by providing some concepts:</a:t>
            </a:r>
          </a:p>
          <a:p>
            <a:pPr algn="just"/>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000" b="0" i="0" u="none" strike="noStrike" dirty="0">
                <a:solidFill>
                  <a:srgbClr val="000000"/>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000" b="0" i="0" dirty="0">
                <a:solidFill>
                  <a:srgbClr val="000000"/>
                </a:solidFill>
                <a:effectLst/>
                <a:latin typeface="Times New Roman" panose="02020603050405020304" pitchFamily="18" charset="0"/>
                <a:cs typeface="Times New Roman" panose="02020603050405020304" pitchFamily="18" charset="0"/>
              </a:rPr>
              <a:t>Class</a:t>
            </a:r>
          </a:p>
          <a:p>
            <a:pPr marL="285750" indent="-285750" algn="just">
              <a:buFont typeface="Courier New" panose="02070309020205020404" pitchFamily="49" charset="0"/>
              <a:buChar char="o"/>
            </a:pPr>
            <a:r>
              <a:rPr lang="en-US" sz="2000" b="0" i="0" u="none" strike="noStrike" dirty="0">
                <a:solidFill>
                  <a:srgbClr val="00000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Inheritance</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000" b="0" i="0" u="none" strike="noStrike" dirty="0">
                <a:solidFill>
                  <a:srgbClr val="00000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Polymorphism</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000" b="0" i="0" u="none" strike="noStrike" dirty="0">
                <a:solidFill>
                  <a:srgbClr val="000000"/>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Abstraction</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000" b="0" i="0" u="none" strike="noStrike" dirty="0">
                <a:solidFill>
                  <a:srgbClr val="000000"/>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Encapsulation</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02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pic>
        <p:nvPicPr>
          <p:cNvPr id="1026" name="Picture 2" descr="Java OOPs Concepts">
            <a:extLst>
              <a:ext uri="{FF2B5EF4-FFF2-40B4-BE49-F238E27FC236}">
                <a16:creationId xmlns:a16="http://schemas.microsoft.com/office/drawing/2014/main" id="{00B121A1-9B14-8F50-C8E0-77A441097F5D}"/>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988919" y="1159473"/>
            <a:ext cx="530542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0447E-FC84-5141-E211-A203DED48A0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439252-AE3D-710B-6CF6-706AFC5391F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
        <p:nvSpPr>
          <p:cNvPr id="7" name="TextBox 6">
            <a:extLst>
              <a:ext uri="{FF2B5EF4-FFF2-40B4-BE49-F238E27FC236}">
                <a16:creationId xmlns:a16="http://schemas.microsoft.com/office/drawing/2014/main" id="{F502B9B0-5C37-FE48-C005-ECA42EEFD25F}"/>
              </a:ext>
            </a:extLst>
          </p:cNvPr>
          <p:cNvSpPr txBox="1"/>
          <p:nvPr/>
        </p:nvSpPr>
        <p:spPr>
          <a:xfrm>
            <a:off x="1319752" y="1140645"/>
            <a:ext cx="8880050" cy="3108543"/>
          </a:xfrm>
          <a:prstGeom prst="rect">
            <a:avLst/>
          </a:prstGeom>
          <a:noFill/>
        </p:spPr>
        <p:txBody>
          <a:bodyPr wrap="square">
            <a:spAutoFit/>
          </a:bodyPr>
          <a:lstStyle/>
          <a:p>
            <a:pPr algn="l"/>
            <a:r>
              <a:rPr lang="en-US" sz="2000" b="1" i="0" dirty="0">
                <a:solidFill>
                  <a:srgbClr val="2B2A29"/>
                </a:solidFill>
                <a:effectLst/>
                <a:latin typeface="Times New Roman" panose="02020603050405020304" pitchFamily="18" charset="0"/>
                <a:cs typeface="Times New Roman" panose="02020603050405020304" pitchFamily="18" charset="0"/>
              </a:rPr>
              <a:t>Object:</a:t>
            </a:r>
          </a:p>
          <a:p>
            <a:pPr algn="l"/>
            <a:r>
              <a:rPr lang="en-US" sz="2000" b="0" i="0" dirty="0">
                <a:solidFill>
                  <a:srgbClr val="2B2A29"/>
                </a:solidFill>
                <a:effectLst/>
                <a:latin typeface="Times New Roman" panose="02020603050405020304" pitchFamily="18" charset="0"/>
                <a:cs typeface="Times New Roman" panose="02020603050405020304" pitchFamily="18" charset="0"/>
              </a:rPr>
              <a:t>Any entity that has state and behavior is known as an object. For example, a chair, pen, table, keyboard, bike, etc. It can be physical or logical.</a:t>
            </a:r>
          </a:p>
          <a:p>
            <a:pPr algn="just"/>
            <a:r>
              <a:rPr lang="en-US" sz="2000" b="0" i="0" dirty="0">
                <a:solidFill>
                  <a:srgbClr val="2B2A29"/>
                </a:solidFill>
                <a:effectLst/>
                <a:latin typeface="Times New Roman" panose="02020603050405020304" pitchFamily="18" charset="0"/>
                <a:cs typeface="Times New Roman" panose="02020603050405020304" pitchFamily="18" charset="0"/>
              </a:rPr>
              <a:t>An Object can be defined as an instance of a class. An object contains an address and takes up some space in memory. </a:t>
            </a:r>
          </a:p>
          <a:p>
            <a:pPr algn="just"/>
            <a:r>
              <a:rPr lang="en-US" sz="2000" i="0" dirty="0">
                <a:solidFill>
                  <a:srgbClr val="2B2A29"/>
                </a:solidFill>
                <a:effectLst/>
                <a:latin typeface="Times New Roman" panose="02020603050405020304" pitchFamily="18" charset="0"/>
                <a:cs typeface="Times New Roman" panose="02020603050405020304" pitchFamily="18" charset="0"/>
              </a:rPr>
              <a:t>Example: </a:t>
            </a:r>
            <a:r>
              <a:rPr lang="en-US" sz="2000" b="0" i="0" dirty="0">
                <a:solidFill>
                  <a:srgbClr val="2B2A29"/>
                </a:solidFill>
                <a:effectLst/>
                <a:latin typeface="Times New Roman" panose="02020603050405020304" pitchFamily="18" charset="0"/>
                <a:cs typeface="Times New Roman" panose="02020603050405020304" pitchFamily="18" charset="0"/>
              </a:rPr>
              <a:t>A dog is an object because it has states like color, name, breed, etc. as well as behaviors like wagging the tail, barking, eating, etc.</a:t>
            </a:r>
          </a:p>
          <a:p>
            <a:pPr algn="just"/>
            <a:endParaRPr lang="en-US" sz="2000" dirty="0">
              <a:solidFill>
                <a:srgbClr val="2B2A29"/>
              </a:solidFill>
              <a:latin typeface="Times New Roman" panose="02020603050405020304" pitchFamily="18" charset="0"/>
              <a:cs typeface="Times New Roman" panose="02020603050405020304" pitchFamily="18" charset="0"/>
            </a:endParaRPr>
          </a:p>
          <a:p>
            <a:pPr algn="just"/>
            <a:endParaRPr lang="en-US" b="0" i="0" dirty="0">
              <a:solidFill>
                <a:srgbClr val="2B2A29"/>
              </a:solidFill>
              <a:effectLst/>
              <a:latin typeface="Montserrat" panose="00000500000000000000" pitchFamily="2" charset="0"/>
            </a:endParaRPr>
          </a:p>
          <a:p>
            <a:pPr algn="l"/>
            <a:endParaRPr lang="en-US" b="0" i="0" dirty="0">
              <a:solidFill>
                <a:srgbClr val="000000"/>
              </a:solidFill>
              <a:effectLst/>
              <a:latin typeface="Montserrat" panose="00000500000000000000" pitchFamily="2" charset="0"/>
            </a:endParaRPr>
          </a:p>
        </p:txBody>
      </p:sp>
      <p:pic>
        <p:nvPicPr>
          <p:cNvPr id="1026" name="Picture 2" descr="Java Object">
            <a:extLst>
              <a:ext uri="{FF2B5EF4-FFF2-40B4-BE49-F238E27FC236}">
                <a16:creationId xmlns:a16="http://schemas.microsoft.com/office/drawing/2014/main" id="{415B7D82-4B17-F69B-2B6C-2A1554C8B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567" y="3601039"/>
            <a:ext cx="3057525" cy="296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86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CACC0-D8C9-7A1E-4679-97C0F8E68B7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7D6EFE-9C52-497E-0374-6BF18F643803}"/>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7" name="TextBox 6">
            <a:extLst>
              <a:ext uri="{FF2B5EF4-FFF2-40B4-BE49-F238E27FC236}">
                <a16:creationId xmlns:a16="http://schemas.microsoft.com/office/drawing/2014/main" id="{E8CC6DAC-3182-D78F-55F2-25587351158B}"/>
              </a:ext>
            </a:extLst>
          </p:cNvPr>
          <p:cNvSpPr txBox="1"/>
          <p:nvPr/>
        </p:nvSpPr>
        <p:spPr>
          <a:xfrm>
            <a:off x="1385741" y="414780"/>
            <a:ext cx="8880050" cy="2893100"/>
          </a:xfrm>
          <a:prstGeom prst="rect">
            <a:avLst/>
          </a:prstGeom>
          <a:noFill/>
        </p:spPr>
        <p:txBody>
          <a:bodyPr wrap="square">
            <a:spAutoFit/>
          </a:bodyPr>
          <a:lstStyle/>
          <a:p>
            <a:pPr algn="just"/>
            <a:r>
              <a:rPr lang="en-US" b="1" dirty="0">
                <a:solidFill>
                  <a:srgbClr val="2B2A29"/>
                </a:solidFill>
                <a:effectLst/>
                <a:latin typeface="Times New Roman" panose="02020603050405020304" pitchFamily="18" charset="0"/>
                <a:cs typeface="Times New Roman" panose="02020603050405020304" pitchFamily="18" charset="0"/>
              </a:rPr>
              <a:t>Class:</a:t>
            </a:r>
          </a:p>
          <a:p>
            <a:pPr algn="just"/>
            <a:r>
              <a:rPr lang="en-US" b="0" i="1" dirty="0">
                <a:solidFill>
                  <a:srgbClr val="2B2A29"/>
                </a:solidFill>
                <a:effectLst/>
                <a:latin typeface="Times New Roman" panose="02020603050405020304" pitchFamily="18" charset="0"/>
                <a:cs typeface="Times New Roman" panose="02020603050405020304" pitchFamily="18" charset="0"/>
              </a:rPr>
              <a:t>Collection of objects</a:t>
            </a:r>
            <a:r>
              <a:rPr lang="en-US" b="0" i="0" dirty="0">
                <a:solidFill>
                  <a:srgbClr val="2B2A29"/>
                </a:solidFill>
                <a:effectLst/>
                <a:latin typeface="Times New Roman" panose="02020603050405020304" pitchFamily="18" charset="0"/>
                <a:cs typeface="Times New Roman" panose="02020603050405020304" pitchFamily="18" charset="0"/>
              </a:rPr>
              <a:t> is called class. It is a logical entity.</a:t>
            </a:r>
          </a:p>
          <a:p>
            <a:pPr algn="just"/>
            <a:r>
              <a:rPr lang="en-US" b="0" i="0" dirty="0">
                <a:solidFill>
                  <a:srgbClr val="2B2A29"/>
                </a:solidFill>
                <a:effectLst/>
                <a:latin typeface="Times New Roman" panose="02020603050405020304" pitchFamily="18" charset="0"/>
                <a:cs typeface="Times New Roman" panose="02020603050405020304" pitchFamily="18" charset="0"/>
              </a:rPr>
              <a:t>A class can also be defined as a blueprint from which you can create an individual object. Class doesn't consume any space.</a:t>
            </a:r>
          </a:p>
          <a:p>
            <a:pPr algn="just"/>
            <a:endParaRPr lang="en-US" sz="2000" dirty="0">
              <a:solidFill>
                <a:srgbClr val="2B2A29"/>
              </a:solidFill>
              <a:latin typeface="Times New Roman" panose="02020603050405020304" pitchFamily="18" charset="0"/>
              <a:cs typeface="Times New Roman" panose="02020603050405020304" pitchFamily="18" charset="0"/>
            </a:endParaRPr>
          </a:p>
          <a:p>
            <a:pPr algn="just"/>
            <a:r>
              <a:rPr lang="en-US" b="1" dirty="0">
                <a:solidFill>
                  <a:srgbClr val="2B2A29"/>
                </a:solidFill>
                <a:effectLst/>
                <a:latin typeface="Times New Roman" panose="02020603050405020304" pitchFamily="18" charset="0"/>
                <a:cs typeface="Times New Roman" panose="02020603050405020304" pitchFamily="18" charset="0"/>
              </a:rPr>
              <a:t>Inheritance:</a:t>
            </a:r>
          </a:p>
          <a:p>
            <a:pPr algn="just"/>
            <a:r>
              <a:rPr lang="en-US" b="0" i="1" dirty="0">
                <a:solidFill>
                  <a:srgbClr val="2B2A29"/>
                </a:solidFill>
                <a:effectLst/>
                <a:latin typeface="Times New Roman" panose="02020603050405020304" pitchFamily="18" charset="0"/>
                <a:cs typeface="Times New Roman" panose="02020603050405020304" pitchFamily="18" charset="0"/>
              </a:rPr>
              <a:t>When one object acquires all the properties and behaviors of a parent object</a:t>
            </a:r>
            <a:r>
              <a:rPr lang="en-US" b="0" i="0" dirty="0">
                <a:solidFill>
                  <a:srgbClr val="2B2A29"/>
                </a:solidFill>
                <a:effectLst/>
                <a:latin typeface="Times New Roman" panose="02020603050405020304" pitchFamily="18" charset="0"/>
                <a:cs typeface="Times New Roman" panose="02020603050405020304" pitchFamily="18" charset="0"/>
              </a:rPr>
              <a:t>, it is known as inheritance. It provides code reusability. It is used to achieve runtime polymorphism.</a:t>
            </a:r>
          </a:p>
          <a:p>
            <a:pPr algn="just"/>
            <a:endParaRPr lang="en-US" b="0" i="0" dirty="0">
              <a:solidFill>
                <a:srgbClr val="2B2A29"/>
              </a:solidFill>
              <a:effectLst/>
              <a:latin typeface="Montserrat" panose="00000500000000000000" pitchFamily="2" charset="0"/>
            </a:endParaRPr>
          </a:p>
          <a:p>
            <a:pPr algn="l"/>
            <a:endParaRPr lang="en-US" b="0" i="0" dirty="0">
              <a:solidFill>
                <a:srgbClr val="000000"/>
              </a:solidFill>
              <a:effectLst/>
              <a:latin typeface="Montserrat" panose="00000500000000000000" pitchFamily="2" charset="0"/>
            </a:endParaRPr>
          </a:p>
        </p:txBody>
      </p:sp>
      <p:pic>
        <p:nvPicPr>
          <p:cNvPr id="2" name="Picture 1">
            <a:extLst>
              <a:ext uri="{FF2B5EF4-FFF2-40B4-BE49-F238E27FC236}">
                <a16:creationId xmlns:a16="http://schemas.microsoft.com/office/drawing/2014/main" id="{D944885A-CD53-0E5B-8676-555DD0BE0128}"/>
              </a:ext>
            </a:extLst>
          </p:cNvPr>
          <p:cNvPicPr>
            <a:picLocks noChangeAspect="1"/>
          </p:cNvPicPr>
          <p:nvPr/>
        </p:nvPicPr>
        <p:blipFill>
          <a:blip r:embed="rId3"/>
          <a:stretch>
            <a:fillRect/>
          </a:stretch>
        </p:blipFill>
        <p:spPr>
          <a:xfrm>
            <a:off x="2524125" y="3063710"/>
            <a:ext cx="7143750" cy="3553905"/>
          </a:xfrm>
          <a:prstGeom prst="rect">
            <a:avLst/>
          </a:prstGeom>
        </p:spPr>
      </p:pic>
    </p:spTree>
    <p:extLst>
      <p:ext uri="{BB962C8B-B14F-4D97-AF65-F5344CB8AC3E}">
        <p14:creationId xmlns:p14="http://schemas.microsoft.com/office/powerpoint/2010/main" val="219207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BC90D-35D9-B553-DBDD-6A4235E83A1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5C8E9D-8CF2-1742-4394-B79848297E80}"/>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2050" name="Picture 2" descr="Multiple inheritance in Java">
            <a:extLst>
              <a:ext uri="{FF2B5EF4-FFF2-40B4-BE49-F238E27FC236}">
                <a16:creationId xmlns:a16="http://schemas.microsoft.com/office/drawing/2014/main" id="{1D9C3C12-4550-7606-692D-342A9C908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325" y="1121790"/>
            <a:ext cx="6991350" cy="39969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AC01D4-2478-A7CC-B22F-937C507644E9}"/>
              </a:ext>
            </a:extLst>
          </p:cNvPr>
          <p:cNvSpPr txBox="1"/>
          <p:nvPr/>
        </p:nvSpPr>
        <p:spPr>
          <a:xfrm>
            <a:off x="2825685" y="442216"/>
            <a:ext cx="6103854" cy="369332"/>
          </a:xfrm>
          <a:prstGeom prst="rect">
            <a:avLst/>
          </a:prstGeom>
          <a:noFill/>
        </p:spPr>
        <p:txBody>
          <a:bodyPr wrap="square">
            <a:spAutoFit/>
          </a:bodyPr>
          <a:lstStyle/>
          <a:p>
            <a:pPr algn="l">
              <a:spcBef>
                <a:spcPts val="750"/>
              </a:spcBef>
              <a:spcAft>
                <a:spcPts val="750"/>
              </a:spcAft>
            </a:pPr>
            <a:r>
              <a:rPr lang="en-US" b="0" i="0" dirty="0">
                <a:solidFill>
                  <a:srgbClr val="1D1D27"/>
                </a:solidFill>
                <a:effectLst/>
                <a:latin typeface="Segoe UI" panose="020B0502040204020203" pitchFamily="34" charset="0"/>
              </a:rPr>
              <a:t>Multiple inheritance is not supported in Java through class.</a:t>
            </a:r>
          </a:p>
        </p:txBody>
      </p:sp>
    </p:spTree>
    <p:extLst>
      <p:ext uri="{BB962C8B-B14F-4D97-AF65-F5344CB8AC3E}">
        <p14:creationId xmlns:p14="http://schemas.microsoft.com/office/powerpoint/2010/main" val="122718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786D2-7584-F3A6-8359-A43689883F8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A4B0A6-931F-1A0E-CE2B-8B9F256782F8}"/>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4" name="TextBox 3">
            <a:extLst>
              <a:ext uri="{FF2B5EF4-FFF2-40B4-BE49-F238E27FC236}">
                <a16:creationId xmlns:a16="http://schemas.microsoft.com/office/drawing/2014/main" id="{D46E731D-B611-524E-3758-2A131ACB6D70}"/>
              </a:ext>
            </a:extLst>
          </p:cNvPr>
          <p:cNvSpPr txBox="1"/>
          <p:nvPr/>
        </p:nvSpPr>
        <p:spPr>
          <a:xfrm>
            <a:off x="1102936" y="1054266"/>
            <a:ext cx="9078012" cy="4708981"/>
          </a:xfrm>
          <a:prstGeom prst="rect">
            <a:avLst/>
          </a:prstGeom>
          <a:noFill/>
        </p:spPr>
        <p:txBody>
          <a:bodyPr wrap="square">
            <a:spAutoFit/>
          </a:bodyPr>
          <a:lstStyle/>
          <a:p>
            <a:pPr algn="l"/>
            <a:r>
              <a:rPr lang="en-US" sz="2000" b="1" i="0" dirty="0">
                <a:solidFill>
                  <a:srgbClr val="1D1D27"/>
                </a:solidFill>
                <a:effectLst/>
                <a:latin typeface="Times New Roman" panose="02020603050405020304" pitchFamily="18" charset="0"/>
                <a:cs typeface="Times New Roman" panose="02020603050405020304" pitchFamily="18" charset="0"/>
              </a:rPr>
              <a:t>Benefits of Inheritance</a:t>
            </a:r>
          </a:p>
          <a:p>
            <a:pPr algn="l"/>
            <a:endParaRPr lang="en-US" sz="2000" b="1" i="0" dirty="0">
              <a:solidFill>
                <a:srgbClr val="1D1D27"/>
              </a:solidFill>
              <a:effectLst/>
              <a:latin typeface="Times New Roman" panose="02020603050405020304" pitchFamily="18" charset="0"/>
              <a:cs typeface="Times New Roman" panose="02020603050405020304" pitchFamily="18" charset="0"/>
            </a:endParaRPr>
          </a:p>
          <a:p>
            <a:pPr algn="just"/>
            <a:r>
              <a:rPr lang="en-US" sz="2000" b="0" i="0" dirty="0">
                <a:solidFill>
                  <a:srgbClr val="2B2A29"/>
                </a:solidFill>
                <a:effectLst/>
                <a:latin typeface="Times New Roman" panose="02020603050405020304" pitchFamily="18" charset="0"/>
                <a:cs typeface="Times New Roman" panose="02020603050405020304" pitchFamily="18" charset="0"/>
              </a:rPr>
              <a:t>Inheritance offers several advantages, including:</a:t>
            </a:r>
          </a:p>
          <a:p>
            <a:pPr algn="just"/>
            <a:r>
              <a:rPr lang="en-US" sz="2000" b="1" i="0" dirty="0">
                <a:solidFill>
                  <a:srgbClr val="2B2A29"/>
                </a:solidFill>
                <a:effectLst/>
                <a:latin typeface="Times New Roman" panose="02020603050405020304" pitchFamily="18" charset="0"/>
                <a:cs typeface="Times New Roman" panose="02020603050405020304" pitchFamily="18" charset="0"/>
              </a:rPr>
              <a:t>Code Reusability:</a:t>
            </a:r>
            <a:r>
              <a:rPr lang="en-US" sz="2000" b="0" i="0" dirty="0">
                <a:solidFill>
                  <a:srgbClr val="2B2A29"/>
                </a:solidFill>
                <a:effectLst/>
                <a:latin typeface="Times New Roman" panose="02020603050405020304" pitchFamily="18" charset="0"/>
                <a:cs typeface="Times New Roman" panose="02020603050405020304" pitchFamily="18" charset="0"/>
              </a:rPr>
              <a:t> Inherited members from a superclass can be reused in subclasses, reducing redundant code and promoting a modular approach to software development.</a:t>
            </a:r>
          </a:p>
          <a:p>
            <a:pPr algn="just"/>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just"/>
            <a:r>
              <a:rPr lang="en-US" sz="2000" b="1" i="0" dirty="0">
                <a:solidFill>
                  <a:srgbClr val="2B2A29"/>
                </a:solidFill>
                <a:effectLst/>
                <a:latin typeface="Times New Roman" panose="02020603050405020304" pitchFamily="18" charset="0"/>
                <a:cs typeface="Times New Roman" panose="02020603050405020304" pitchFamily="18" charset="0"/>
              </a:rPr>
              <a:t>Hierarchical Organization:</a:t>
            </a:r>
            <a:r>
              <a:rPr lang="en-US" sz="2000" b="0" i="0" dirty="0">
                <a:solidFill>
                  <a:srgbClr val="2B2A29"/>
                </a:solidFill>
                <a:effectLst/>
                <a:latin typeface="Times New Roman" panose="02020603050405020304" pitchFamily="18" charset="0"/>
                <a:cs typeface="Times New Roman" panose="02020603050405020304" pitchFamily="18" charset="0"/>
              </a:rPr>
              <a:t> Inheritance facilitates the creation of well-structured class hierarchies, improving code readability and maintainability.</a:t>
            </a:r>
          </a:p>
          <a:p>
            <a:pPr algn="just"/>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just"/>
            <a:r>
              <a:rPr lang="en-US" sz="2000" b="1" i="0" dirty="0">
                <a:solidFill>
                  <a:srgbClr val="2B2A29"/>
                </a:solidFill>
                <a:effectLst/>
                <a:latin typeface="Times New Roman" panose="02020603050405020304" pitchFamily="18" charset="0"/>
                <a:cs typeface="Times New Roman" panose="02020603050405020304" pitchFamily="18" charset="0"/>
              </a:rPr>
              <a:t>Polymorphism:</a:t>
            </a:r>
            <a:r>
              <a:rPr lang="en-US" sz="2000" b="0" i="0" dirty="0">
                <a:solidFill>
                  <a:srgbClr val="2B2A29"/>
                </a:solidFill>
                <a:effectLst/>
                <a:latin typeface="Times New Roman" panose="02020603050405020304" pitchFamily="18" charset="0"/>
                <a:cs typeface="Times New Roman" panose="02020603050405020304" pitchFamily="18" charset="0"/>
              </a:rPr>
              <a:t> Subclasses can override superclass methods, allowing for polymorphic behavior, where methods can behave differently based on the object type at runtime.</a:t>
            </a:r>
          </a:p>
          <a:p>
            <a:pPr algn="just"/>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just"/>
            <a:r>
              <a:rPr lang="en-US" sz="2000" b="1" i="0" dirty="0">
                <a:solidFill>
                  <a:srgbClr val="2B2A29"/>
                </a:solidFill>
                <a:effectLst/>
                <a:latin typeface="Times New Roman" panose="02020603050405020304" pitchFamily="18" charset="0"/>
                <a:cs typeface="Times New Roman" panose="02020603050405020304" pitchFamily="18" charset="0"/>
              </a:rPr>
              <a:t>Easier Maintenance:</a:t>
            </a:r>
            <a:r>
              <a:rPr lang="en-US" sz="2000" b="0" i="0" dirty="0">
                <a:solidFill>
                  <a:srgbClr val="2B2A29"/>
                </a:solidFill>
                <a:effectLst/>
                <a:latin typeface="Times New Roman" panose="02020603050405020304" pitchFamily="18" charset="0"/>
                <a:cs typeface="Times New Roman" panose="02020603050405020304" pitchFamily="18" charset="0"/>
              </a:rPr>
              <a:t> Changes made to a superclass automatically propagate to its subclasses, ensuring consistency and simplifying maintenance efforts.</a:t>
            </a:r>
          </a:p>
        </p:txBody>
      </p:sp>
    </p:spTree>
    <p:extLst>
      <p:ext uri="{BB962C8B-B14F-4D97-AF65-F5344CB8AC3E}">
        <p14:creationId xmlns:p14="http://schemas.microsoft.com/office/powerpoint/2010/main" val="127367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A9E51-A619-7C6C-8418-CF5DF88F963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6897F-9521-665C-A8E0-B0824A21C4CB}"/>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7" name="TextBox 6">
            <a:extLst>
              <a:ext uri="{FF2B5EF4-FFF2-40B4-BE49-F238E27FC236}">
                <a16:creationId xmlns:a16="http://schemas.microsoft.com/office/drawing/2014/main" id="{8376B893-7B82-921B-DB31-C662B78950AA}"/>
              </a:ext>
            </a:extLst>
          </p:cNvPr>
          <p:cNvSpPr txBox="1"/>
          <p:nvPr/>
        </p:nvSpPr>
        <p:spPr>
          <a:xfrm>
            <a:off x="1404594" y="1249440"/>
            <a:ext cx="8880050" cy="5539978"/>
          </a:xfrm>
          <a:prstGeom prst="rect">
            <a:avLst/>
          </a:prstGeom>
          <a:noFill/>
        </p:spPr>
        <p:txBody>
          <a:bodyPr wrap="square">
            <a:spAutoFit/>
          </a:bodyPr>
          <a:lstStyle/>
          <a:p>
            <a:pPr algn="just"/>
            <a:r>
              <a:rPr lang="en-US" sz="2000" b="1" i="0" dirty="0">
                <a:solidFill>
                  <a:srgbClr val="2B2A29"/>
                </a:solidFill>
                <a:effectLst/>
                <a:latin typeface="Times New Roman" panose="02020603050405020304" pitchFamily="18" charset="0"/>
                <a:cs typeface="Times New Roman" panose="02020603050405020304" pitchFamily="18" charset="0"/>
              </a:rPr>
              <a:t>Polymorphism:</a:t>
            </a:r>
          </a:p>
          <a:p>
            <a:pPr algn="just"/>
            <a:r>
              <a:rPr lang="en-US" sz="2000" i="0" dirty="0">
                <a:solidFill>
                  <a:srgbClr val="2B2A29"/>
                </a:solidFill>
                <a:effectLst/>
                <a:latin typeface="Times New Roman" panose="02020603050405020304" pitchFamily="18" charset="0"/>
                <a:cs typeface="Times New Roman" panose="02020603050405020304" pitchFamily="18" charset="0"/>
              </a:rPr>
              <a:t>If </a:t>
            </a:r>
            <a:r>
              <a:rPr lang="en-US" sz="2000" i="1" dirty="0">
                <a:solidFill>
                  <a:srgbClr val="2B2A29"/>
                </a:solidFill>
                <a:effectLst/>
                <a:latin typeface="Times New Roman" panose="02020603050405020304" pitchFamily="18" charset="0"/>
                <a:cs typeface="Times New Roman" panose="02020603050405020304" pitchFamily="18" charset="0"/>
              </a:rPr>
              <a:t>one task is performed in different ways</a:t>
            </a:r>
            <a:r>
              <a:rPr lang="en-US" sz="2000" i="0" dirty="0">
                <a:solidFill>
                  <a:srgbClr val="2B2A29"/>
                </a:solidFill>
                <a:effectLst/>
                <a:latin typeface="Times New Roman" panose="02020603050405020304" pitchFamily="18" charset="0"/>
                <a:cs typeface="Times New Roman" panose="02020603050405020304" pitchFamily="18" charset="0"/>
              </a:rPr>
              <a:t>, it is known as polymorphism. For example: to convince the customer differently, to draw something, for </a:t>
            </a:r>
            <a:r>
              <a:rPr lang="en-US" sz="2000" b="0" i="0" dirty="0">
                <a:solidFill>
                  <a:srgbClr val="2B2A29"/>
                </a:solidFill>
                <a:effectLst/>
                <a:latin typeface="Times New Roman" panose="02020603050405020304" pitchFamily="18" charset="0"/>
                <a:cs typeface="Times New Roman" panose="02020603050405020304" pitchFamily="18" charset="0"/>
              </a:rPr>
              <a:t>example, shape, triangle, rectangle, etc.</a:t>
            </a:r>
          </a:p>
          <a:p>
            <a:pPr algn="just"/>
            <a:r>
              <a:rPr lang="en-US" sz="2000" b="0" i="0" dirty="0">
                <a:solidFill>
                  <a:srgbClr val="2B2A29"/>
                </a:solidFill>
                <a:effectLst/>
                <a:latin typeface="Times New Roman" panose="02020603050405020304" pitchFamily="18" charset="0"/>
                <a:cs typeface="Times New Roman" panose="02020603050405020304" pitchFamily="18" charset="0"/>
              </a:rPr>
              <a:t>There are two types of polymorphism in Java: compile-time polymorphism and runtime polymorphism</a:t>
            </a:r>
            <a:r>
              <a:rPr lang="en-US" sz="2000" dirty="0">
                <a:solidFill>
                  <a:srgbClr val="2B2A29"/>
                </a:solidFill>
                <a:latin typeface="Times New Roman" panose="02020603050405020304" pitchFamily="18" charset="0"/>
                <a:cs typeface="Times New Roman" panose="02020603050405020304" pitchFamily="18" charset="0"/>
              </a:rPr>
              <a:t>. </a:t>
            </a:r>
            <a:r>
              <a:rPr lang="en-US" sz="2000" b="0" i="0" dirty="0">
                <a:solidFill>
                  <a:srgbClr val="2B2A29"/>
                </a:solidFill>
                <a:effectLst/>
                <a:latin typeface="Times New Roman" panose="02020603050405020304" pitchFamily="18" charset="0"/>
                <a:cs typeface="Times New Roman" panose="02020603050405020304" pitchFamily="18" charset="0"/>
              </a:rPr>
              <a:t>In Java, we use method overloading and method overriding to achieve polymorphism</a:t>
            </a:r>
          </a:p>
          <a:p>
            <a:pPr algn="just"/>
            <a:endParaRPr lang="en-US" sz="2000" dirty="0">
              <a:solidFill>
                <a:srgbClr val="2B2A29"/>
              </a:solidFill>
              <a:latin typeface="Times New Roman" panose="02020603050405020304" pitchFamily="18" charset="0"/>
              <a:cs typeface="Times New Roman" panose="02020603050405020304" pitchFamily="18" charset="0"/>
            </a:endParaRPr>
          </a:p>
          <a:p>
            <a:pPr algn="just"/>
            <a:r>
              <a:rPr lang="en-US" sz="2000" b="1" dirty="0">
                <a:solidFill>
                  <a:srgbClr val="2B2A29"/>
                </a:solidFill>
                <a:effectLst/>
                <a:latin typeface="Times New Roman" panose="02020603050405020304" pitchFamily="18" charset="0"/>
                <a:cs typeface="Times New Roman" panose="02020603050405020304" pitchFamily="18" charset="0"/>
              </a:rPr>
              <a:t>Abstraction:</a:t>
            </a:r>
          </a:p>
          <a:p>
            <a:pPr algn="just"/>
            <a:r>
              <a:rPr lang="en-US" sz="2000" b="0" i="1" dirty="0">
                <a:solidFill>
                  <a:srgbClr val="2B2A29"/>
                </a:solidFill>
                <a:effectLst/>
                <a:latin typeface="Times New Roman" panose="02020603050405020304" pitchFamily="18" charset="0"/>
                <a:cs typeface="Times New Roman" panose="02020603050405020304" pitchFamily="18" charset="0"/>
              </a:rPr>
              <a:t>Hiding internal details and showing functionality</a:t>
            </a:r>
            <a:r>
              <a:rPr lang="en-US" sz="2000" b="0" i="0" dirty="0">
                <a:solidFill>
                  <a:srgbClr val="2B2A29"/>
                </a:solidFill>
                <a:effectLst/>
                <a:latin typeface="Times New Roman" panose="02020603050405020304" pitchFamily="18" charset="0"/>
                <a:cs typeface="Times New Roman" panose="02020603050405020304" pitchFamily="18" charset="0"/>
              </a:rPr>
              <a:t> is known as abstraction. For example phone call, we don't know the internal processing. In Java,</a:t>
            </a:r>
            <a:r>
              <a:rPr lang="en-US" sz="2000" dirty="0">
                <a:solidFill>
                  <a:srgbClr val="2B2A29"/>
                </a:solidFill>
                <a:latin typeface="Times New Roman" panose="02020603050405020304" pitchFamily="18" charset="0"/>
                <a:cs typeface="Times New Roman" panose="02020603050405020304" pitchFamily="18" charset="0"/>
              </a:rPr>
              <a:t> we use abstract class and interface to achieve abstraction</a:t>
            </a:r>
          </a:p>
          <a:p>
            <a:pPr algn="just"/>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just"/>
            <a:endParaRPr lang="en-US" sz="2000" dirty="0">
              <a:solidFill>
                <a:srgbClr val="2B2A29"/>
              </a:solidFill>
              <a:latin typeface="Times New Roman" panose="02020603050405020304" pitchFamily="18" charset="0"/>
              <a:cs typeface="Times New Roman" panose="02020603050405020304" pitchFamily="18" charset="0"/>
            </a:endParaRPr>
          </a:p>
          <a:p>
            <a:pPr algn="just"/>
            <a:endParaRPr lang="en-US" sz="2000" dirty="0">
              <a:solidFill>
                <a:srgbClr val="2B2A29"/>
              </a:solidFill>
              <a:latin typeface="Times New Roman" panose="02020603050405020304" pitchFamily="18" charset="0"/>
              <a:cs typeface="Times New Roman" panose="02020603050405020304" pitchFamily="18"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b="0" i="0" dirty="0">
              <a:solidFill>
                <a:srgbClr val="2B2A29"/>
              </a:solidFill>
              <a:effectLst/>
              <a:latin typeface="Montserrat" panose="00000500000000000000" pitchFamily="2" charset="0"/>
            </a:endParaRPr>
          </a:p>
        </p:txBody>
      </p:sp>
    </p:spTree>
    <p:extLst>
      <p:ext uri="{BB962C8B-B14F-4D97-AF65-F5344CB8AC3E}">
        <p14:creationId xmlns:p14="http://schemas.microsoft.com/office/powerpoint/2010/main" val="255490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9E51C-83F8-352A-FAEB-21BDCCCD7AC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817E27-45A2-1598-DD80-E98D4EFE73A3}"/>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7" name="TextBox 6">
            <a:extLst>
              <a:ext uri="{FF2B5EF4-FFF2-40B4-BE49-F238E27FC236}">
                <a16:creationId xmlns:a16="http://schemas.microsoft.com/office/drawing/2014/main" id="{E5E11B6A-037C-5033-6C28-32EEE78F5A52}"/>
              </a:ext>
            </a:extLst>
          </p:cNvPr>
          <p:cNvSpPr txBox="1"/>
          <p:nvPr/>
        </p:nvSpPr>
        <p:spPr>
          <a:xfrm>
            <a:off x="1461155" y="556182"/>
            <a:ext cx="8880050" cy="6740307"/>
          </a:xfrm>
          <a:prstGeom prst="rect">
            <a:avLst/>
          </a:prstGeom>
          <a:noFill/>
        </p:spPr>
        <p:txBody>
          <a:bodyPr wrap="square">
            <a:spAutoFit/>
          </a:bodyPr>
          <a:lstStyle/>
          <a:p>
            <a:pPr algn="just"/>
            <a:endParaRPr lang="en-US" b="0" i="0" dirty="0">
              <a:solidFill>
                <a:srgbClr val="2B2A29"/>
              </a:solidFill>
              <a:effectLst/>
              <a:latin typeface="Montserrat" panose="00000500000000000000" pitchFamily="2" charset="0"/>
            </a:endParaRPr>
          </a:p>
          <a:p>
            <a:pPr algn="just"/>
            <a:endParaRPr lang="en-US" b="1" dirty="0">
              <a:solidFill>
                <a:srgbClr val="2B2A29"/>
              </a:solidFill>
              <a:effectLst/>
              <a:latin typeface="Montserrat" panose="00000500000000000000" pitchFamily="2" charset="0"/>
            </a:endParaRPr>
          </a:p>
          <a:p>
            <a:pPr algn="just"/>
            <a:endParaRPr lang="en-US" b="1" dirty="0">
              <a:solidFill>
                <a:srgbClr val="2B2A29"/>
              </a:solidFill>
              <a:latin typeface="Montserrat" panose="00000500000000000000" pitchFamily="2" charset="0"/>
            </a:endParaRPr>
          </a:p>
          <a:p>
            <a:pPr algn="just"/>
            <a:endParaRPr lang="en-US" b="1" dirty="0">
              <a:solidFill>
                <a:srgbClr val="2B2A29"/>
              </a:solidFill>
              <a:effectLst/>
              <a:latin typeface="Montserrat" panose="00000500000000000000" pitchFamily="2" charset="0"/>
            </a:endParaRPr>
          </a:p>
          <a:p>
            <a:pPr algn="just"/>
            <a:endParaRPr lang="en-US" b="1" dirty="0">
              <a:solidFill>
                <a:srgbClr val="2B2A29"/>
              </a:solidFill>
              <a:latin typeface="Montserrat" panose="00000500000000000000" pitchFamily="2" charset="0"/>
            </a:endParaRPr>
          </a:p>
          <a:p>
            <a:pPr algn="just"/>
            <a:endParaRPr lang="en-US" b="1" dirty="0">
              <a:solidFill>
                <a:srgbClr val="2B2A29"/>
              </a:solidFill>
              <a:effectLst/>
              <a:latin typeface="Montserrat" panose="00000500000000000000" pitchFamily="2" charset="0"/>
            </a:endParaRPr>
          </a:p>
          <a:p>
            <a:pPr algn="just"/>
            <a:endParaRPr lang="en-US" b="1" dirty="0">
              <a:solidFill>
                <a:srgbClr val="2B2A29"/>
              </a:solidFill>
              <a:latin typeface="Montserrat" panose="00000500000000000000" pitchFamily="2" charset="0"/>
            </a:endParaRPr>
          </a:p>
          <a:p>
            <a:pPr algn="just"/>
            <a:endParaRPr lang="en-US" b="1" dirty="0">
              <a:solidFill>
                <a:srgbClr val="2B2A29"/>
              </a:solidFill>
              <a:effectLst/>
              <a:latin typeface="Montserrat" panose="00000500000000000000" pitchFamily="2" charset="0"/>
            </a:endParaRPr>
          </a:p>
          <a:p>
            <a:pPr algn="just"/>
            <a:endParaRPr lang="en-US" b="1" dirty="0">
              <a:solidFill>
                <a:srgbClr val="2B2A29"/>
              </a:solidFill>
              <a:latin typeface="Montserrat" panose="00000500000000000000" pitchFamily="2" charset="0"/>
            </a:endParaRPr>
          </a:p>
          <a:p>
            <a:pPr algn="just"/>
            <a:endParaRPr lang="en-US" b="1" dirty="0">
              <a:solidFill>
                <a:srgbClr val="2B2A29"/>
              </a:solidFill>
              <a:effectLst/>
              <a:latin typeface="Montserrat" panose="00000500000000000000" pitchFamily="2" charset="0"/>
            </a:endParaRPr>
          </a:p>
          <a:p>
            <a:pPr algn="just"/>
            <a:endParaRPr lang="en-US" b="1" dirty="0">
              <a:solidFill>
                <a:srgbClr val="2B2A29"/>
              </a:solidFill>
              <a:latin typeface="Montserrat" panose="00000500000000000000" pitchFamily="2" charset="0"/>
            </a:endParaRPr>
          </a:p>
          <a:p>
            <a:pPr algn="just"/>
            <a:endParaRPr lang="en-US" b="1" dirty="0">
              <a:solidFill>
                <a:srgbClr val="2B2A29"/>
              </a:solidFill>
              <a:effectLst/>
              <a:latin typeface="Montserrat" panose="00000500000000000000" pitchFamily="2" charset="0"/>
            </a:endParaRPr>
          </a:p>
          <a:p>
            <a:pPr algn="just"/>
            <a:endParaRPr lang="en-US" b="1" dirty="0">
              <a:solidFill>
                <a:srgbClr val="2B2A29"/>
              </a:solidFill>
              <a:latin typeface="Montserrat" panose="00000500000000000000" pitchFamily="2" charset="0"/>
            </a:endParaRPr>
          </a:p>
          <a:p>
            <a:pPr algn="just"/>
            <a:endParaRPr lang="en-US" b="1" dirty="0">
              <a:solidFill>
                <a:srgbClr val="2B2A29"/>
              </a:solidFill>
              <a:effectLst/>
              <a:latin typeface="Montserrat" panose="00000500000000000000" pitchFamily="2" charset="0"/>
            </a:endParaRPr>
          </a:p>
          <a:p>
            <a:pPr algn="just"/>
            <a:endParaRPr lang="en-US" b="1" dirty="0">
              <a:solidFill>
                <a:srgbClr val="2B2A29"/>
              </a:solidFill>
              <a:effectLst/>
              <a:latin typeface="Montserrat" panose="00000500000000000000" pitchFamily="2" charset="0"/>
            </a:endParaRPr>
          </a:p>
          <a:p>
            <a:pPr algn="just"/>
            <a:r>
              <a:rPr lang="en-US" b="0" i="0" dirty="0">
                <a:solidFill>
                  <a:srgbClr val="2B2A29"/>
                </a:solidFill>
                <a:effectLst/>
                <a:latin typeface="Montserrat" panose="00000500000000000000" pitchFamily="2" charset="0"/>
              </a:rPr>
              <a:t>.</a:t>
            </a: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dirty="0">
              <a:solidFill>
                <a:srgbClr val="2B2A29"/>
              </a:solidFill>
              <a:latin typeface="Montserrat" panose="00000500000000000000" pitchFamily="2" charset="0"/>
            </a:endParaRPr>
          </a:p>
          <a:p>
            <a:pPr algn="just"/>
            <a:endParaRPr lang="en-US" b="0" i="0" dirty="0">
              <a:solidFill>
                <a:srgbClr val="2B2A29"/>
              </a:solidFill>
              <a:effectLst/>
              <a:latin typeface="Montserrat" panose="00000500000000000000" pitchFamily="2" charset="0"/>
            </a:endParaRPr>
          </a:p>
        </p:txBody>
      </p:sp>
      <p:pic>
        <p:nvPicPr>
          <p:cNvPr id="4098" name="Picture 2" descr="Rules for Java Abstract class">
            <a:extLst>
              <a:ext uri="{FF2B5EF4-FFF2-40B4-BE49-F238E27FC236}">
                <a16:creationId xmlns:a16="http://schemas.microsoft.com/office/drawing/2014/main" id="{7FE7C1EE-9F3E-59C8-8B8C-02B064109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775" y="405353"/>
            <a:ext cx="7183225" cy="511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36803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{DF931F93-4847-4053-B5E5-66D4AB3C1B5D}tf11964407_win32</Template>
  <TotalTime>171</TotalTime>
  <Words>556</Words>
  <Application>Microsoft Office PowerPoint</Application>
  <PresentationFormat>Widescreen</PresentationFormat>
  <Paragraphs>100</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Gill Sans Nova Light</vt:lpstr>
      <vt:lpstr>Montserrat</vt:lpstr>
      <vt:lpstr>Sagona Book</vt:lpstr>
      <vt:lpstr>Segoe UI</vt:lpstr>
      <vt:lpstr>Times New Roman</vt:lpstr>
      <vt:lpstr>Custom</vt:lpstr>
      <vt:lpstr>Oops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Gitanjali More</dc:creator>
  <cp:lastModifiedBy>Gitanjali More</cp:lastModifiedBy>
  <cp:revision>16</cp:revision>
  <dcterms:created xsi:type="dcterms:W3CDTF">2024-11-04T17:03:57Z</dcterms:created>
  <dcterms:modified xsi:type="dcterms:W3CDTF">2024-11-07T07:08:45Z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