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59" r:id="rId4"/>
    <p:sldId id="260" r:id="rId5"/>
    <p:sldId id="262" r:id="rId6"/>
    <p:sldId id="263" r:id="rId7"/>
    <p:sldId id="264" r:id="rId8"/>
    <p:sldId id="265" r:id="rId9"/>
    <p:sldId id="266"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11/7/2024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11/7/2024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javatpoint.com/java-string-format" TargetMode="External"/><Relationship Id="rId2" Type="http://schemas.openxmlformats.org/officeDocument/2006/relationships/hyperlink" Target="https://www.javatpoint.com/java-string-length" TargetMode="External"/><Relationship Id="rId1" Type="http://schemas.openxmlformats.org/officeDocument/2006/relationships/slideLayout" Target="../slideLayouts/slideLayout2.xml"/><Relationship Id="rId4" Type="http://schemas.openxmlformats.org/officeDocument/2006/relationships/hyperlink" Target="https://www.javatpoint.com/java-string-substring"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javatpoint.com/java-string-contains" TargetMode="External"/><Relationship Id="rId2" Type="http://schemas.openxmlformats.org/officeDocument/2006/relationships/hyperlink" Target="https://www.javatpoint.com/java-string-substring" TargetMode="External"/><Relationship Id="rId1" Type="http://schemas.openxmlformats.org/officeDocument/2006/relationships/slideLayout" Target="../slideLayouts/slideLayout2.xml"/><Relationship Id="rId5" Type="http://schemas.openxmlformats.org/officeDocument/2006/relationships/hyperlink" Target="https://www.javatpoint.com/java-string-equals" TargetMode="External"/><Relationship Id="rId4" Type="http://schemas.openxmlformats.org/officeDocument/2006/relationships/hyperlink" Target="https://www.javatpoint.com/java-string-join"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javatpoint.com/java-string-concat" TargetMode="External"/><Relationship Id="rId2" Type="http://schemas.openxmlformats.org/officeDocument/2006/relationships/hyperlink" Target="https://www.javatpoint.com/java-string-isempty" TargetMode="External"/><Relationship Id="rId1" Type="http://schemas.openxmlformats.org/officeDocument/2006/relationships/slideLayout" Target="../slideLayouts/slideLayout2.xml"/><Relationship Id="rId5" Type="http://schemas.openxmlformats.org/officeDocument/2006/relationships/hyperlink" Target="https://www.javatpoint.com/java-string-equalsignorecase" TargetMode="External"/><Relationship Id="rId4" Type="http://schemas.openxmlformats.org/officeDocument/2006/relationships/hyperlink" Target="https://www.javatpoint.com/java-string-replace"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www.javatpoint.com/java-string-intern" TargetMode="External"/><Relationship Id="rId2" Type="http://schemas.openxmlformats.org/officeDocument/2006/relationships/hyperlink" Target="https://www.javatpoint.com/java-string-split" TargetMode="External"/><Relationship Id="rId1" Type="http://schemas.openxmlformats.org/officeDocument/2006/relationships/slideLayout" Target="../slideLayouts/slideLayout2.xml"/><Relationship Id="rId4" Type="http://schemas.openxmlformats.org/officeDocument/2006/relationships/hyperlink" Target="https://www.javatpoint.com/java-string-indexof"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www.javatpoint.com/java-string-tolowercase" TargetMode="External"/><Relationship Id="rId2" Type="http://schemas.openxmlformats.org/officeDocument/2006/relationships/hyperlink" Target="https://www.javatpoint.com/java-string-indexof" TargetMode="External"/><Relationship Id="rId1" Type="http://schemas.openxmlformats.org/officeDocument/2006/relationships/slideLayout" Target="../slideLayouts/slideLayout2.xml"/><Relationship Id="rId6" Type="http://schemas.openxmlformats.org/officeDocument/2006/relationships/hyperlink" Target="https://www.javatpoint.com/java-string-valueof" TargetMode="External"/><Relationship Id="rId5" Type="http://schemas.openxmlformats.org/officeDocument/2006/relationships/hyperlink" Target="https://www.javatpoint.com/java-string-trim" TargetMode="External"/><Relationship Id="rId4" Type="http://schemas.openxmlformats.org/officeDocument/2006/relationships/hyperlink" Target="https://www.javatpoint.com/java-string-touppercas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57119-DCE1-E2AF-CA05-98E7AC32BED8}"/>
              </a:ext>
            </a:extLst>
          </p:cNvPr>
          <p:cNvSpPr>
            <a:spLocks noGrp="1"/>
          </p:cNvSpPr>
          <p:nvPr>
            <p:ph type="ctrTitle"/>
          </p:nvPr>
        </p:nvSpPr>
        <p:spPr>
          <a:xfrm>
            <a:off x="867267" y="1984016"/>
            <a:ext cx="8406736" cy="1646302"/>
          </a:xfrm>
        </p:spPr>
        <p:txBody>
          <a:bodyPr/>
          <a:lstStyle/>
          <a:p>
            <a:r>
              <a:rPr lang="en-IN" dirty="0">
                <a:solidFill>
                  <a:schemeClr val="tx1"/>
                </a:solidFill>
                <a:latin typeface="Times New Roman" panose="02020603050405020304" pitchFamily="18" charset="0"/>
                <a:cs typeface="Times New Roman" panose="02020603050405020304" pitchFamily="18" charset="0"/>
              </a:rPr>
              <a:t>String Class and its Methods</a:t>
            </a:r>
          </a:p>
        </p:txBody>
      </p:sp>
    </p:spTree>
    <p:extLst>
      <p:ext uri="{BB962C8B-B14F-4D97-AF65-F5344CB8AC3E}">
        <p14:creationId xmlns:p14="http://schemas.microsoft.com/office/powerpoint/2010/main" val="39326958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8C3CF-F4C8-FDB7-2F9E-65FEC1577C6D}"/>
              </a:ext>
            </a:extLst>
          </p:cNvPr>
          <p:cNvSpPr>
            <a:spLocks noGrp="1"/>
          </p:cNvSpPr>
          <p:nvPr>
            <p:ph type="title"/>
          </p:nvPr>
        </p:nvSpPr>
        <p:spPr>
          <a:xfrm>
            <a:off x="677334" y="609599"/>
            <a:ext cx="8596668" cy="5291579"/>
          </a:xfrm>
        </p:spPr>
        <p:txBody>
          <a:bodyPr/>
          <a:lstStyle/>
          <a:p>
            <a:br>
              <a:rPr lang="en-IN" sz="4000" dirty="0">
                <a:solidFill>
                  <a:schemeClr val="tx1"/>
                </a:solidFill>
                <a:latin typeface="Times New Roman" panose="02020603050405020304" pitchFamily="18" charset="0"/>
                <a:cs typeface="Times New Roman" panose="02020603050405020304" pitchFamily="18" charset="0"/>
              </a:rPr>
            </a:br>
            <a:br>
              <a:rPr lang="en-IN" sz="4000" dirty="0">
                <a:solidFill>
                  <a:schemeClr val="tx1"/>
                </a:solidFill>
                <a:latin typeface="Times New Roman" panose="02020603050405020304" pitchFamily="18" charset="0"/>
                <a:cs typeface="Times New Roman" panose="02020603050405020304" pitchFamily="18" charset="0"/>
              </a:rPr>
            </a:br>
            <a:br>
              <a:rPr lang="en-IN" sz="4000" dirty="0">
                <a:solidFill>
                  <a:schemeClr val="tx1"/>
                </a:solidFill>
                <a:latin typeface="Times New Roman" panose="02020603050405020304" pitchFamily="18" charset="0"/>
                <a:cs typeface="Times New Roman" panose="02020603050405020304" pitchFamily="18" charset="0"/>
              </a:rPr>
            </a:br>
            <a:br>
              <a:rPr lang="en-IN" sz="4000" dirty="0">
                <a:solidFill>
                  <a:schemeClr val="tx1"/>
                </a:solidFill>
                <a:latin typeface="Times New Roman" panose="02020603050405020304" pitchFamily="18" charset="0"/>
                <a:cs typeface="Times New Roman" panose="02020603050405020304" pitchFamily="18" charset="0"/>
              </a:rPr>
            </a:br>
            <a:r>
              <a:rPr lang="en-IN" sz="4000" dirty="0">
                <a:solidFill>
                  <a:schemeClr val="tx1"/>
                </a:solidFill>
                <a:latin typeface="Times New Roman" panose="02020603050405020304" pitchFamily="18" charset="0"/>
                <a:cs typeface="Times New Roman" panose="02020603050405020304" pitchFamily="18" charset="0"/>
              </a:rPr>
              <a:t>THANK</a:t>
            </a:r>
            <a:r>
              <a:rPr lang="en-IN" dirty="0"/>
              <a:t> </a:t>
            </a:r>
            <a:r>
              <a:rPr lang="en-IN" dirty="0">
                <a:solidFill>
                  <a:schemeClr val="tx1"/>
                </a:solidFill>
              </a:rPr>
              <a:t>YOU</a:t>
            </a:r>
          </a:p>
        </p:txBody>
      </p:sp>
    </p:spTree>
    <p:extLst>
      <p:ext uri="{BB962C8B-B14F-4D97-AF65-F5344CB8AC3E}">
        <p14:creationId xmlns:p14="http://schemas.microsoft.com/office/powerpoint/2010/main" val="2164921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8C632-5DC4-B82F-8A93-B0B72A70E0CE}"/>
              </a:ext>
            </a:extLst>
          </p:cNvPr>
          <p:cNvSpPr>
            <a:spLocks noGrp="1"/>
          </p:cNvSpPr>
          <p:nvPr>
            <p:ph type="title"/>
          </p:nvPr>
        </p:nvSpPr>
        <p:spPr>
          <a:xfrm>
            <a:off x="677333" y="609600"/>
            <a:ext cx="9748712" cy="4754252"/>
          </a:xfrm>
        </p:spPr>
        <p:txBody>
          <a:bodyPr>
            <a:noAutofit/>
          </a:bodyPr>
          <a:lstStyle/>
          <a:p>
            <a:r>
              <a:rPr lang="en-US" sz="3200" b="0" i="0" dirty="0">
                <a:solidFill>
                  <a:srgbClr val="2B2A29"/>
                </a:solidFill>
                <a:effectLst/>
                <a:latin typeface="Times New Roman" panose="02020603050405020304" pitchFamily="18" charset="0"/>
                <a:cs typeface="Times New Roman" panose="02020603050405020304" pitchFamily="18" charset="0"/>
              </a:rPr>
              <a:t>What is String</a:t>
            </a:r>
            <a:br>
              <a:rPr lang="en-US" sz="3200" b="0" i="0" dirty="0">
                <a:solidFill>
                  <a:srgbClr val="2B2A29"/>
                </a:solidFill>
                <a:effectLst/>
                <a:latin typeface="Times New Roman" panose="02020603050405020304" pitchFamily="18" charset="0"/>
                <a:cs typeface="Times New Roman" panose="02020603050405020304" pitchFamily="18" charset="0"/>
              </a:rPr>
            </a:br>
            <a:br>
              <a:rPr lang="en-US" sz="3200" b="0" i="0" dirty="0">
                <a:solidFill>
                  <a:srgbClr val="2B2A29"/>
                </a:solidFill>
                <a:effectLst/>
                <a:latin typeface="Times New Roman" panose="02020603050405020304" pitchFamily="18" charset="0"/>
                <a:cs typeface="Times New Roman" panose="02020603050405020304" pitchFamily="18" charset="0"/>
              </a:rPr>
            </a:br>
            <a:r>
              <a:rPr lang="en-US" sz="3200" b="0" i="0" dirty="0">
                <a:solidFill>
                  <a:srgbClr val="2B2A29"/>
                </a:solidFill>
                <a:effectLst/>
                <a:latin typeface="Times New Roman" panose="02020603050405020304" pitchFamily="18" charset="0"/>
                <a:cs typeface="Times New Roman" panose="02020603050405020304" pitchFamily="18" charset="0"/>
              </a:rPr>
              <a:t>In </a:t>
            </a:r>
            <a:r>
              <a:rPr lang="en-US" sz="3200" dirty="0">
                <a:solidFill>
                  <a:schemeClr val="tx1"/>
                </a:solidFill>
                <a:latin typeface="Times New Roman" panose="02020603050405020304" pitchFamily="18" charset="0"/>
                <a:cs typeface="Times New Roman" panose="02020603050405020304" pitchFamily="18" charset="0"/>
              </a:rPr>
              <a:t>Java</a:t>
            </a:r>
            <a:r>
              <a:rPr lang="en-US" sz="3200" b="0" i="0" dirty="0">
                <a:solidFill>
                  <a:srgbClr val="2B2A29"/>
                </a:solidFill>
                <a:effectLst/>
                <a:latin typeface="Times New Roman" panose="02020603050405020304" pitchFamily="18" charset="0"/>
                <a:cs typeface="Times New Roman" panose="02020603050405020304" pitchFamily="18" charset="0"/>
              </a:rPr>
              <a:t>, string is basically an object that represents sequence of char values. An</a:t>
            </a:r>
            <a:r>
              <a:rPr lang="en-US" sz="3200" b="0" i="0" dirty="0">
                <a:solidFill>
                  <a:schemeClr val="tx1"/>
                </a:solidFill>
                <a:effectLst/>
                <a:latin typeface="Times New Roman" panose="02020603050405020304" pitchFamily="18" charset="0"/>
                <a:cs typeface="Times New Roman" panose="02020603050405020304" pitchFamily="18" charset="0"/>
              </a:rPr>
              <a:t> </a:t>
            </a:r>
            <a:r>
              <a:rPr lang="en-US" sz="3200" dirty="0">
                <a:solidFill>
                  <a:schemeClr val="tx1"/>
                </a:solidFill>
                <a:latin typeface="Times New Roman" panose="02020603050405020304" pitchFamily="18" charset="0"/>
                <a:cs typeface="Times New Roman" panose="02020603050405020304" pitchFamily="18" charset="0"/>
              </a:rPr>
              <a:t>array</a:t>
            </a:r>
            <a:r>
              <a:rPr lang="en-US" sz="3200" b="0" i="0" dirty="0">
                <a:solidFill>
                  <a:schemeClr val="tx1"/>
                </a:solidFill>
                <a:effectLst/>
                <a:latin typeface="Times New Roman" panose="02020603050405020304" pitchFamily="18" charset="0"/>
                <a:cs typeface="Times New Roman" panose="02020603050405020304" pitchFamily="18" charset="0"/>
              </a:rPr>
              <a:t> </a:t>
            </a:r>
            <a:r>
              <a:rPr lang="en-US" sz="3200" b="0" i="0" dirty="0">
                <a:solidFill>
                  <a:srgbClr val="2B2A29"/>
                </a:solidFill>
                <a:effectLst/>
                <a:latin typeface="Times New Roman" panose="02020603050405020304" pitchFamily="18" charset="0"/>
                <a:cs typeface="Times New Roman" panose="02020603050405020304" pitchFamily="18" charset="0"/>
              </a:rPr>
              <a:t>of characters works same as Java string. </a:t>
            </a:r>
            <a:br>
              <a:rPr lang="en-US" sz="3200" b="0" i="0" dirty="0">
                <a:solidFill>
                  <a:srgbClr val="2B2A29"/>
                </a:solidFill>
                <a:effectLst/>
                <a:latin typeface="Times New Roman" panose="02020603050405020304" pitchFamily="18" charset="0"/>
                <a:cs typeface="Times New Roman" panose="02020603050405020304" pitchFamily="18" charset="0"/>
              </a:rPr>
            </a:br>
            <a:r>
              <a:rPr lang="en-IN" sz="3200" b="0" i="0" dirty="0">
                <a:solidFill>
                  <a:srgbClr val="2B2A29"/>
                </a:solidFill>
                <a:effectLst/>
                <a:latin typeface="Times New Roman" panose="02020603050405020304" pitchFamily="18" charset="0"/>
                <a:cs typeface="Times New Roman" panose="02020603050405020304" pitchFamily="18" charset="0"/>
              </a:rPr>
              <a:t>String s="</a:t>
            </a:r>
            <a:r>
              <a:rPr lang="en-IN" sz="3200" b="0" i="0" dirty="0" err="1">
                <a:solidFill>
                  <a:srgbClr val="2B2A29"/>
                </a:solidFill>
                <a:effectLst/>
                <a:latin typeface="Times New Roman" panose="02020603050405020304" pitchFamily="18" charset="0"/>
                <a:cs typeface="Times New Roman" panose="02020603050405020304" pitchFamily="18" charset="0"/>
              </a:rPr>
              <a:t>javatpoint</a:t>
            </a:r>
            <a:r>
              <a:rPr lang="en-IN" sz="3200" b="0" i="0" dirty="0">
                <a:solidFill>
                  <a:srgbClr val="2B2A29"/>
                </a:solidFill>
                <a:effectLst/>
                <a:latin typeface="Times New Roman" panose="02020603050405020304" pitchFamily="18" charset="0"/>
                <a:cs typeface="Times New Roman" panose="02020603050405020304" pitchFamily="18" charset="0"/>
              </a:rPr>
              <a:t>"; </a:t>
            </a:r>
            <a:r>
              <a:rPr lang="en-IN" sz="1600" b="0" i="0" dirty="0">
                <a:solidFill>
                  <a:srgbClr val="2B2A29"/>
                </a:solidFill>
                <a:effectLst/>
                <a:latin typeface="Montserrat" panose="00000500000000000000" pitchFamily="2" charset="0"/>
              </a:rPr>
              <a:t> </a:t>
            </a:r>
            <a:br>
              <a:rPr lang="en-IN" sz="1600" b="0" i="0" dirty="0">
                <a:solidFill>
                  <a:srgbClr val="2B2A29"/>
                </a:solidFill>
                <a:effectLst/>
                <a:latin typeface="Montserrat" panose="00000500000000000000" pitchFamily="2" charset="0"/>
              </a:rPr>
            </a:br>
            <a:br>
              <a:rPr lang="en-US" sz="3200" b="0" i="0" dirty="0">
                <a:solidFill>
                  <a:srgbClr val="2B2A29"/>
                </a:solidFill>
                <a:effectLst/>
                <a:latin typeface="Times New Roman" panose="02020603050405020304" pitchFamily="18" charset="0"/>
                <a:cs typeface="Times New Roman" panose="02020603050405020304" pitchFamily="18" charset="0"/>
              </a:rPr>
            </a:br>
            <a:r>
              <a:rPr lang="en-US" sz="3200" b="1" i="0" dirty="0">
                <a:solidFill>
                  <a:srgbClr val="2B2A29"/>
                </a:solidFill>
                <a:effectLst/>
                <a:latin typeface="Times New Roman" panose="02020603050405020304" pitchFamily="18" charset="0"/>
                <a:cs typeface="Times New Roman" panose="02020603050405020304" pitchFamily="18" charset="0"/>
              </a:rPr>
              <a:t>Java String</a:t>
            </a:r>
            <a:r>
              <a:rPr lang="en-US" sz="3200" b="0" i="0" dirty="0">
                <a:solidFill>
                  <a:srgbClr val="2B2A29"/>
                </a:solidFill>
                <a:effectLst/>
                <a:latin typeface="Times New Roman" panose="02020603050405020304" pitchFamily="18" charset="0"/>
                <a:cs typeface="Times New Roman" panose="02020603050405020304" pitchFamily="18" charset="0"/>
              </a:rPr>
              <a:t> class provides a lot of methods to perform operations on strings such as compare(), concat(), equals(), split(), length(), replace(), compareTo(), intern(), substring() etc.</a:t>
            </a:r>
            <a:br>
              <a:rPr lang="en-US" sz="3200" b="0" i="0" dirty="0">
                <a:solidFill>
                  <a:srgbClr val="2B2A29"/>
                </a:solidFill>
                <a:effectLst/>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4343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3CD41-C50A-70FB-6630-5F307D6873FF}"/>
              </a:ext>
            </a:extLst>
          </p:cNvPr>
          <p:cNvSpPr>
            <a:spLocks noGrp="1"/>
          </p:cNvSpPr>
          <p:nvPr>
            <p:ph type="title"/>
          </p:nvPr>
        </p:nvSpPr>
        <p:spPr>
          <a:xfrm>
            <a:off x="847016" y="656733"/>
            <a:ext cx="8287557" cy="3161123"/>
          </a:xfrm>
        </p:spPr>
        <p:txBody>
          <a:bodyPr>
            <a:noAutofit/>
          </a:bodyPr>
          <a:lstStyle/>
          <a:p>
            <a:r>
              <a:rPr lang="en-US" sz="3200" b="0" i="0" dirty="0">
                <a:solidFill>
                  <a:srgbClr val="2B2A29"/>
                </a:solidFill>
                <a:effectLst/>
                <a:latin typeface="Times New Roman" panose="02020603050405020304" pitchFamily="18" charset="0"/>
                <a:cs typeface="Times New Roman" panose="02020603050405020304" pitchFamily="18" charset="0"/>
              </a:rPr>
              <a:t>The </a:t>
            </a:r>
            <a:r>
              <a:rPr lang="en-US" sz="3200" i="0" dirty="0">
                <a:solidFill>
                  <a:srgbClr val="2B2A29"/>
                </a:solidFill>
                <a:effectLst/>
                <a:latin typeface="Times New Roman" panose="02020603050405020304" pitchFamily="18" charset="0"/>
                <a:cs typeface="Times New Roman" panose="02020603050405020304" pitchFamily="18" charset="0"/>
              </a:rPr>
              <a:t>java.lang.String </a:t>
            </a:r>
            <a:r>
              <a:rPr lang="en-US" sz="3200" b="0" i="0" dirty="0">
                <a:solidFill>
                  <a:srgbClr val="2B2A29"/>
                </a:solidFill>
                <a:effectLst/>
                <a:latin typeface="Times New Roman" panose="02020603050405020304" pitchFamily="18" charset="0"/>
                <a:cs typeface="Times New Roman" panose="02020603050405020304" pitchFamily="18" charset="0"/>
              </a:rPr>
              <a:t>class provides a lot of built-in methods that are used to manipulate </a:t>
            </a:r>
            <a:r>
              <a:rPr lang="en-US" sz="3200" i="0" dirty="0">
                <a:solidFill>
                  <a:srgbClr val="2B2A29"/>
                </a:solidFill>
                <a:effectLst/>
                <a:latin typeface="Times New Roman" panose="02020603050405020304" pitchFamily="18" charset="0"/>
                <a:cs typeface="Times New Roman" panose="02020603050405020304" pitchFamily="18" charset="0"/>
              </a:rPr>
              <a:t>string in Java</a:t>
            </a:r>
            <a:r>
              <a:rPr lang="en-US" sz="3200" b="0" i="0" dirty="0">
                <a:solidFill>
                  <a:srgbClr val="2B2A29"/>
                </a:solidFill>
                <a:effectLst/>
                <a:latin typeface="Times New Roman" panose="02020603050405020304" pitchFamily="18" charset="0"/>
                <a:cs typeface="Times New Roman" panose="02020603050405020304" pitchFamily="18" charset="0"/>
              </a:rPr>
              <a:t>. By the help of these methods, we can perform operations on String objects such as trimming, concatenating, converting, comparing, replacing strings etc.</a:t>
            </a:r>
            <a:br>
              <a:rPr lang="en-US" sz="3200" b="0" i="0" dirty="0">
                <a:solidFill>
                  <a:srgbClr val="2B2A29"/>
                </a:solidFill>
                <a:effectLst/>
                <a:latin typeface="Times New Roman" panose="02020603050405020304" pitchFamily="18" charset="0"/>
                <a:cs typeface="Times New Roman" panose="02020603050405020304" pitchFamily="18" charset="0"/>
              </a:rPr>
            </a:br>
            <a:r>
              <a:rPr lang="en-US" sz="3200" b="0" i="0" dirty="0">
                <a:solidFill>
                  <a:srgbClr val="2B2A29"/>
                </a:solidFill>
                <a:effectLst/>
                <a:latin typeface="Times New Roman" panose="02020603050405020304" pitchFamily="18" charset="0"/>
                <a:cs typeface="Times New Roman" panose="02020603050405020304" pitchFamily="18" charset="0"/>
              </a:rPr>
              <a:t>Java String is a powerful concept because everything is treated as a String if you submit any form in window based, web based or mobile application.</a:t>
            </a:r>
            <a:br>
              <a:rPr lang="en-US" sz="3200" b="0" i="0" dirty="0">
                <a:solidFill>
                  <a:srgbClr val="2B2A29"/>
                </a:solidFill>
                <a:effectLst/>
                <a:latin typeface="Times New Roman" panose="02020603050405020304" pitchFamily="18" charset="0"/>
                <a:cs typeface="Times New Roman" panose="02020603050405020304" pitchFamily="18" charset="0"/>
              </a:rPr>
            </a:br>
            <a:r>
              <a:rPr lang="en-US" sz="3200" b="0" i="0" dirty="0">
                <a:solidFill>
                  <a:srgbClr val="2B2A29"/>
                </a:solidFill>
                <a:effectLst/>
                <a:latin typeface="Times New Roman" panose="02020603050405020304" pitchFamily="18" charset="0"/>
                <a:cs typeface="Times New Roman" panose="02020603050405020304" pitchFamily="18" charset="0"/>
              </a:rPr>
              <a:t>Let's use some important methods of String class.</a:t>
            </a:r>
            <a:br>
              <a:rPr lang="en-US" sz="3200" b="0" i="0" dirty="0">
                <a:solidFill>
                  <a:srgbClr val="2B2A29"/>
                </a:solidFill>
                <a:effectLst/>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4301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634D4-AFE7-E5D1-D3DC-D917793EAB66}"/>
              </a:ext>
            </a:extLst>
          </p:cNvPr>
          <p:cNvSpPr>
            <a:spLocks noGrp="1"/>
          </p:cNvSpPr>
          <p:nvPr>
            <p:ph type="title"/>
          </p:nvPr>
        </p:nvSpPr>
        <p:spPr>
          <a:xfrm>
            <a:off x="677334" y="609599"/>
            <a:ext cx="8596668" cy="5687505"/>
          </a:xfrm>
        </p:spPr>
        <p:txBody>
          <a:bodyPr>
            <a:normAutofit/>
          </a:bodyPr>
          <a:lstStyle/>
          <a:p>
            <a:r>
              <a:rPr lang="en-US" b="1" i="0" dirty="0">
                <a:solidFill>
                  <a:srgbClr val="1D1D27"/>
                </a:solidFill>
                <a:effectLst/>
                <a:latin typeface="Times New Roman" panose="02020603050405020304" pitchFamily="18" charset="0"/>
                <a:cs typeface="Times New Roman" panose="02020603050405020304" pitchFamily="18" charset="0"/>
              </a:rPr>
              <a:t>Java String class methods</a:t>
            </a:r>
            <a:br>
              <a:rPr lang="en-US" b="1" i="0" dirty="0">
                <a:solidFill>
                  <a:srgbClr val="1D1D27"/>
                </a:solidFill>
                <a:effectLst/>
                <a:latin typeface="Times New Roman" panose="02020603050405020304" pitchFamily="18" charset="0"/>
                <a:cs typeface="Times New Roman" panose="02020603050405020304" pitchFamily="18" charset="0"/>
              </a:rPr>
            </a:br>
            <a:br>
              <a:rPr lang="en-US" b="0" i="0" dirty="0">
                <a:solidFill>
                  <a:srgbClr val="1D1D27"/>
                </a:solidFill>
                <a:effectLst/>
                <a:latin typeface="Times New Roman" panose="02020603050405020304" pitchFamily="18" charset="0"/>
                <a:cs typeface="Times New Roman" panose="02020603050405020304" pitchFamily="18" charset="0"/>
              </a:rPr>
            </a:br>
            <a:r>
              <a:rPr lang="en-US" b="0" i="0" dirty="0">
                <a:solidFill>
                  <a:srgbClr val="2B2A29"/>
                </a:solidFill>
                <a:effectLst/>
                <a:latin typeface="Times New Roman" panose="02020603050405020304" pitchFamily="18" charset="0"/>
                <a:cs typeface="Times New Roman" panose="02020603050405020304" pitchFamily="18" charset="0"/>
              </a:rPr>
              <a:t>The java.lang.String class provides many useful methods to perform operations on sequence of char values.</a:t>
            </a:r>
            <a:br>
              <a:rPr lang="en-US" b="0" i="0" dirty="0">
                <a:solidFill>
                  <a:srgbClr val="2B2A29"/>
                </a:solidFill>
                <a:effectLst/>
                <a:latin typeface="Times New Roman" panose="02020603050405020304" pitchFamily="18" charset="0"/>
                <a:cs typeface="Times New Roman" panose="02020603050405020304" pitchFamily="18" charset="0"/>
              </a:rPr>
            </a:br>
            <a:br>
              <a:rPr lang="en-US" b="0" i="0" dirty="0">
                <a:solidFill>
                  <a:srgbClr val="2B2A29"/>
                </a:solidFill>
                <a:effectLs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6933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3E3F0AF9-6A1E-B31E-0FC8-C81C1BAD12D0}"/>
              </a:ext>
            </a:extLst>
          </p:cNvPr>
          <p:cNvGraphicFramePr>
            <a:graphicFrameLocks noGrp="1"/>
          </p:cNvGraphicFramePr>
          <p:nvPr>
            <p:ph idx="1"/>
            <p:extLst>
              <p:ext uri="{D42A27DB-BD31-4B8C-83A1-F6EECF244321}">
                <p14:modId xmlns:p14="http://schemas.microsoft.com/office/powerpoint/2010/main" val="1273099950"/>
              </p:ext>
            </p:extLst>
          </p:nvPr>
        </p:nvGraphicFramePr>
        <p:xfrm>
          <a:off x="1602557" y="609600"/>
          <a:ext cx="7513163" cy="5448303"/>
        </p:xfrm>
        <a:graphic>
          <a:graphicData uri="http://schemas.openxmlformats.org/drawingml/2006/table">
            <a:tbl>
              <a:tblPr/>
              <a:tblGrid>
                <a:gridCol w="2538388">
                  <a:extLst>
                    <a:ext uri="{9D8B030D-6E8A-4147-A177-3AD203B41FA5}">
                      <a16:colId xmlns:a16="http://schemas.microsoft.com/office/drawing/2014/main" val="1775350497"/>
                    </a:ext>
                  </a:extLst>
                </a:gridCol>
                <a:gridCol w="2481876">
                  <a:extLst>
                    <a:ext uri="{9D8B030D-6E8A-4147-A177-3AD203B41FA5}">
                      <a16:colId xmlns:a16="http://schemas.microsoft.com/office/drawing/2014/main" val="1495603804"/>
                    </a:ext>
                  </a:extLst>
                </a:gridCol>
                <a:gridCol w="2492899">
                  <a:extLst>
                    <a:ext uri="{9D8B030D-6E8A-4147-A177-3AD203B41FA5}">
                      <a16:colId xmlns:a16="http://schemas.microsoft.com/office/drawing/2014/main" val="3612576244"/>
                    </a:ext>
                  </a:extLst>
                </a:gridCol>
              </a:tblGrid>
              <a:tr h="427642">
                <a:tc>
                  <a:txBody>
                    <a:bodyPr/>
                    <a:lstStyle/>
                    <a:p>
                      <a:pPr algn="l" fontAlgn="t"/>
                      <a:r>
                        <a:rPr lang="en-IN" sz="2000" dirty="0">
                          <a:solidFill>
                            <a:schemeClr val="bg1"/>
                          </a:solidFill>
                          <a:effectLst/>
                          <a:latin typeface="Times New Roman" panose="02020603050405020304" pitchFamily="18" charset="0"/>
                          <a:cs typeface="Times New Roman" panose="02020603050405020304" pitchFamily="18" charset="0"/>
                        </a:rPr>
                        <a:t>No.</a:t>
                      </a:r>
                    </a:p>
                  </a:txBody>
                  <a:tcPr marL="54515" marR="54515" marT="54515" marB="54515">
                    <a:lnL w="12700" cap="flat" cmpd="sng" algn="ctr">
                      <a:solidFill>
                        <a:srgbClr val="B0E61A"/>
                      </a:solidFill>
                      <a:prstDash val="solid"/>
                      <a:round/>
                      <a:headEnd type="none" w="med" len="med"/>
                      <a:tailEnd type="none" w="med" len="med"/>
                    </a:lnL>
                    <a:lnR w="12700" cap="flat" cmpd="sng" algn="ctr">
                      <a:solidFill>
                        <a:srgbClr val="90E71A"/>
                      </a:solidFill>
                      <a:prstDash val="solid"/>
                      <a:round/>
                      <a:headEnd type="none" w="med" len="med"/>
                      <a:tailEnd type="none" w="med" len="med"/>
                    </a:lnR>
                    <a:lnT w="12700" cap="flat" cmpd="sng" algn="ctr">
                      <a:solidFill>
                        <a:srgbClr val="B0E61A"/>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0D4549"/>
                    </a:solidFill>
                  </a:tcPr>
                </a:tc>
                <a:tc>
                  <a:txBody>
                    <a:bodyPr/>
                    <a:lstStyle/>
                    <a:p>
                      <a:pPr algn="l" fontAlgn="t"/>
                      <a:r>
                        <a:rPr lang="en-IN" sz="2000" dirty="0">
                          <a:solidFill>
                            <a:schemeClr val="bg1"/>
                          </a:solidFill>
                          <a:effectLst/>
                          <a:latin typeface="Times New Roman" panose="02020603050405020304" pitchFamily="18" charset="0"/>
                          <a:cs typeface="Times New Roman" panose="02020603050405020304" pitchFamily="18" charset="0"/>
                        </a:rPr>
                        <a:t>Method</a:t>
                      </a:r>
                    </a:p>
                  </a:txBody>
                  <a:tcPr marL="54515" marR="54515" marT="54515" marB="54515">
                    <a:lnL w="12700" cap="flat" cmpd="sng" algn="ctr">
                      <a:solidFill>
                        <a:srgbClr val="90E71A"/>
                      </a:solidFill>
                      <a:prstDash val="solid"/>
                      <a:round/>
                      <a:headEnd type="none" w="med" len="med"/>
                      <a:tailEnd type="none" w="med" len="med"/>
                    </a:lnL>
                    <a:lnR w="12700" cap="flat" cmpd="sng" algn="ctr">
                      <a:solidFill>
                        <a:srgbClr val="30E91A"/>
                      </a:solidFill>
                      <a:prstDash val="solid"/>
                      <a:round/>
                      <a:headEnd type="none" w="med" len="med"/>
                      <a:tailEnd type="none" w="med" len="med"/>
                    </a:lnR>
                    <a:lnT w="12700" cap="flat" cmpd="sng" algn="ctr">
                      <a:solidFill>
                        <a:srgbClr val="90E71A"/>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0D4549"/>
                    </a:solidFill>
                  </a:tcPr>
                </a:tc>
                <a:tc>
                  <a:txBody>
                    <a:bodyPr/>
                    <a:lstStyle/>
                    <a:p>
                      <a:pPr algn="l" fontAlgn="t"/>
                      <a:r>
                        <a:rPr lang="en-IN" sz="2000" dirty="0">
                          <a:solidFill>
                            <a:schemeClr val="bg1"/>
                          </a:solidFill>
                          <a:effectLst/>
                          <a:latin typeface="Times New Roman" panose="02020603050405020304" pitchFamily="18" charset="0"/>
                          <a:cs typeface="Times New Roman" panose="02020603050405020304" pitchFamily="18" charset="0"/>
                        </a:rPr>
                        <a:t>Description</a:t>
                      </a:r>
                    </a:p>
                  </a:txBody>
                  <a:tcPr marL="54515" marR="54515" marT="54515" marB="54515">
                    <a:lnL w="12700" cap="flat" cmpd="sng" algn="ctr">
                      <a:solidFill>
                        <a:srgbClr val="30E91A"/>
                      </a:solidFill>
                      <a:prstDash val="solid"/>
                      <a:round/>
                      <a:headEnd type="none" w="med" len="med"/>
                      <a:tailEnd type="none" w="med" len="med"/>
                    </a:lnL>
                    <a:lnR w="12700" cap="flat" cmpd="sng" algn="ctr">
                      <a:solidFill>
                        <a:srgbClr val="30E91A"/>
                      </a:solidFill>
                      <a:prstDash val="solid"/>
                      <a:round/>
                      <a:headEnd type="none" w="med" len="med"/>
                      <a:tailEnd type="none" w="med" len="med"/>
                    </a:lnR>
                    <a:lnT w="12700" cap="flat" cmpd="sng" algn="ctr">
                      <a:solidFill>
                        <a:srgbClr val="30E91A"/>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0D4549"/>
                    </a:solidFill>
                  </a:tcPr>
                </a:tc>
                <a:extLst>
                  <a:ext uri="{0D108BD9-81ED-4DB2-BD59-A6C34878D82A}">
                    <a16:rowId xmlns:a16="http://schemas.microsoft.com/office/drawing/2014/main" val="3012382911"/>
                  </a:ext>
                </a:extLst>
              </a:tr>
              <a:tr h="948964">
                <a:tc>
                  <a:txBody>
                    <a:bodyPr/>
                    <a:lstStyle/>
                    <a:p>
                      <a:r>
                        <a:rPr lang="en-IN" sz="2000" dirty="0">
                          <a:solidFill>
                            <a:schemeClr val="tx1"/>
                          </a:solidFill>
                          <a:effectLst/>
                          <a:latin typeface="Times New Roman" panose="02020603050405020304" pitchFamily="18" charset="0"/>
                          <a:cs typeface="Times New Roman" panose="02020603050405020304" pitchFamily="18" charset="0"/>
                        </a:rPr>
                        <a:t>1</a:t>
                      </a:r>
                    </a:p>
                  </a:txBody>
                  <a:tcPr marL="43612" marR="43612" marT="43612" marB="43612"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r>
                        <a:rPr lang="en-IN" sz="2000" u="sng" strike="noStrike" dirty="0">
                          <a:solidFill>
                            <a:schemeClr val="tx1"/>
                          </a:solidFill>
                          <a:effectLst/>
                          <a:latin typeface="Times New Roman" panose="02020603050405020304" pitchFamily="18" charset="0"/>
                          <a:cs typeface="Times New Roman" panose="02020603050405020304" pitchFamily="18" charset="0"/>
                        </a:rPr>
                        <a:t>char charAt(int index)</a:t>
                      </a:r>
                      <a:endParaRPr lang="en-IN" sz="2000" u="sng" dirty="0">
                        <a:solidFill>
                          <a:schemeClr val="tx1"/>
                        </a:solidFill>
                        <a:effectLst/>
                        <a:latin typeface="Times New Roman" panose="02020603050405020304" pitchFamily="18" charset="0"/>
                        <a:cs typeface="Times New Roman" panose="02020603050405020304" pitchFamily="18" charset="0"/>
                      </a:endParaRPr>
                    </a:p>
                  </a:txBody>
                  <a:tcPr marL="43612" marR="43612" marT="43612" marB="43612"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r>
                        <a:rPr lang="en-US" sz="2000" dirty="0">
                          <a:solidFill>
                            <a:schemeClr val="tx1"/>
                          </a:solidFill>
                          <a:effectLst/>
                          <a:latin typeface="Times New Roman" panose="02020603050405020304" pitchFamily="18" charset="0"/>
                          <a:cs typeface="Times New Roman" panose="02020603050405020304" pitchFamily="18" charset="0"/>
                        </a:rPr>
                        <a:t>It returns char value for the particular index</a:t>
                      </a:r>
                    </a:p>
                  </a:txBody>
                  <a:tcPr marL="43612" marR="43612" marT="43612" marB="43612"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83480832"/>
                  </a:ext>
                </a:extLst>
              </a:tr>
              <a:tr h="673123">
                <a:tc>
                  <a:txBody>
                    <a:bodyPr/>
                    <a:lstStyle/>
                    <a:p>
                      <a:r>
                        <a:rPr lang="en-IN" sz="2000" dirty="0">
                          <a:solidFill>
                            <a:schemeClr val="tx1"/>
                          </a:solidFill>
                          <a:effectLst/>
                          <a:latin typeface="Times New Roman" panose="02020603050405020304" pitchFamily="18" charset="0"/>
                          <a:cs typeface="Times New Roman" panose="02020603050405020304" pitchFamily="18" charset="0"/>
                        </a:rPr>
                        <a:t>2</a:t>
                      </a:r>
                    </a:p>
                  </a:txBody>
                  <a:tcPr marL="43612" marR="43612" marT="43612" marB="43612"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7F6F8"/>
                    </a:solidFill>
                  </a:tcPr>
                </a:tc>
                <a:tc>
                  <a:txBody>
                    <a:bodyPr/>
                    <a:lstStyle/>
                    <a:p>
                      <a:r>
                        <a:rPr lang="en-IN" sz="2000" u="none" strike="noStrike" dirty="0">
                          <a:solidFill>
                            <a:schemeClr val="tx1"/>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int length()</a:t>
                      </a:r>
                      <a:endParaRPr lang="en-IN" sz="2000" dirty="0">
                        <a:solidFill>
                          <a:schemeClr val="tx1"/>
                        </a:solidFill>
                        <a:effectLst/>
                        <a:latin typeface="Times New Roman" panose="02020603050405020304" pitchFamily="18" charset="0"/>
                        <a:cs typeface="Times New Roman" panose="02020603050405020304" pitchFamily="18" charset="0"/>
                      </a:endParaRPr>
                    </a:p>
                  </a:txBody>
                  <a:tcPr marL="43612" marR="43612" marT="43612" marB="43612"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7F6F8"/>
                    </a:solidFill>
                  </a:tcPr>
                </a:tc>
                <a:tc>
                  <a:txBody>
                    <a:bodyPr/>
                    <a:lstStyle/>
                    <a:p>
                      <a:r>
                        <a:rPr lang="en-IN" sz="2000" dirty="0">
                          <a:solidFill>
                            <a:schemeClr val="tx1"/>
                          </a:solidFill>
                          <a:effectLst/>
                          <a:latin typeface="Times New Roman" panose="02020603050405020304" pitchFamily="18" charset="0"/>
                          <a:cs typeface="Times New Roman" panose="02020603050405020304" pitchFamily="18" charset="0"/>
                        </a:rPr>
                        <a:t>It returns string length</a:t>
                      </a:r>
                    </a:p>
                  </a:txBody>
                  <a:tcPr marL="43612" marR="43612" marT="43612" marB="43612"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7F6F8"/>
                    </a:solidFill>
                  </a:tcPr>
                </a:tc>
                <a:extLst>
                  <a:ext uri="{0D108BD9-81ED-4DB2-BD59-A6C34878D82A}">
                    <a16:rowId xmlns:a16="http://schemas.microsoft.com/office/drawing/2014/main" val="4060138162"/>
                  </a:ext>
                </a:extLst>
              </a:tr>
              <a:tr h="1224805">
                <a:tc>
                  <a:txBody>
                    <a:bodyPr/>
                    <a:lstStyle/>
                    <a:p>
                      <a:r>
                        <a:rPr lang="en-IN" sz="2000" dirty="0">
                          <a:solidFill>
                            <a:schemeClr val="tx1"/>
                          </a:solidFill>
                          <a:effectLst/>
                          <a:latin typeface="Times New Roman" panose="02020603050405020304" pitchFamily="18" charset="0"/>
                          <a:cs typeface="Times New Roman" panose="02020603050405020304" pitchFamily="18" charset="0"/>
                        </a:rPr>
                        <a:t>3</a:t>
                      </a:r>
                    </a:p>
                  </a:txBody>
                  <a:tcPr marL="43612" marR="43612" marT="43612" marB="43612"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r>
                        <a:rPr lang="en-IN" sz="2000" u="none" strike="noStrike" dirty="0">
                          <a:solidFill>
                            <a:schemeClr val="tx1"/>
                          </a:solidFill>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static String format(String format, Object... args)</a:t>
                      </a:r>
                      <a:endParaRPr lang="en-IN" sz="2000" dirty="0">
                        <a:solidFill>
                          <a:schemeClr val="tx1"/>
                        </a:solidFill>
                        <a:effectLst/>
                        <a:latin typeface="Times New Roman" panose="02020603050405020304" pitchFamily="18" charset="0"/>
                        <a:cs typeface="Times New Roman" panose="02020603050405020304" pitchFamily="18" charset="0"/>
                      </a:endParaRPr>
                    </a:p>
                  </a:txBody>
                  <a:tcPr marL="43612" marR="43612" marT="43612" marB="43612"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r>
                        <a:rPr lang="en-US" sz="2000" dirty="0">
                          <a:solidFill>
                            <a:schemeClr val="tx1"/>
                          </a:solidFill>
                          <a:effectLst/>
                          <a:latin typeface="Times New Roman" panose="02020603050405020304" pitchFamily="18" charset="0"/>
                          <a:cs typeface="Times New Roman" panose="02020603050405020304" pitchFamily="18" charset="0"/>
                        </a:rPr>
                        <a:t>It returns a formatted string.</a:t>
                      </a:r>
                    </a:p>
                  </a:txBody>
                  <a:tcPr marL="43612" marR="43612" marT="43612" marB="43612"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93425720"/>
                  </a:ext>
                </a:extLst>
              </a:tr>
              <a:tr h="1224805">
                <a:tc>
                  <a:txBody>
                    <a:bodyPr/>
                    <a:lstStyle/>
                    <a:p>
                      <a:r>
                        <a:rPr lang="en-IN" sz="2000" dirty="0">
                          <a:solidFill>
                            <a:schemeClr val="tx1"/>
                          </a:solidFill>
                          <a:effectLst/>
                          <a:latin typeface="Times New Roman" panose="02020603050405020304" pitchFamily="18" charset="0"/>
                          <a:cs typeface="Times New Roman" panose="02020603050405020304" pitchFamily="18" charset="0"/>
                        </a:rPr>
                        <a:t>4</a:t>
                      </a:r>
                    </a:p>
                  </a:txBody>
                  <a:tcPr marL="43612" marR="43612" marT="43612" marB="43612"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7F6F8"/>
                    </a:solidFill>
                  </a:tcPr>
                </a:tc>
                <a:tc>
                  <a:txBody>
                    <a:bodyPr/>
                    <a:lstStyle/>
                    <a:p>
                      <a:r>
                        <a:rPr lang="en-US" sz="2000" u="none" strike="noStrike" dirty="0">
                          <a:solidFill>
                            <a:schemeClr val="tx1"/>
                          </a:solidFill>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static String format(Locale l, String format, Object... args)</a:t>
                      </a:r>
                      <a:endParaRPr lang="en-US" sz="2000" dirty="0">
                        <a:solidFill>
                          <a:schemeClr val="tx1"/>
                        </a:solidFill>
                        <a:effectLst/>
                        <a:latin typeface="Times New Roman" panose="02020603050405020304" pitchFamily="18" charset="0"/>
                        <a:cs typeface="Times New Roman" panose="02020603050405020304" pitchFamily="18" charset="0"/>
                      </a:endParaRPr>
                    </a:p>
                  </a:txBody>
                  <a:tcPr marL="43612" marR="43612" marT="43612" marB="43612"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7F6F8"/>
                    </a:solidFill>
                  </a:tcPr>
                </a:tc>
                <a:tc>
                  <a:txBody>
                    <a:bodyPr/>
                    <a:lstStyle/>
                    <a:p>
                      <a:r>
                        <a:rPr lang="en-US" sz="2000" dirty="0">
                          <a:solidFill>
                            <a:schemeClr val="tx1"/>
                          </a:solidFill>
                          <a:effectLst/>
                          <a:latin typeface="Times New Roman" panose="02020603050405020304" pitchFamily="18" charset="0"/>
                          <a:cs typeface="Times New Roman" panose="02020603050405020304" pitchFamily="18" charset="0"/>
                        </a:rPr>
                        <a:t>It returns formatted string with given locale.</a:t>
                      </a:r>
                    </a:p>
                  </a:txBody>
                  <a:tcPr marL="43612" marR="43612" marT="43612" marB="43612"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7F6F8"/>
                    </a:solidFill>
                  </a:tcPr>
                </a:tc>
                <a:extLst>
                  <a:ext uri="{0D108BD9-81ED-4DB2-BD59-A6C34878D82A}">
                    <a16:rowId xmlns:a16="http://schemas.microsoft.com/office/drawing/2014/main" val="452130582"/>
                  </a:ext>
                </a:extLst>
              </a:tr>
              <a:tr h="948964">
                <a:tc>
                  <a:txBody>
                    <a:bodyPr/>
                    <a:lstStyle/>
                    <a:p>
                      <a:r>
                        <a:rPr lang="en-IN" sz="2000" dirty="0">
                          <a:solidFill>
                            <a:schemeClr val="tx1"/>
                          </a:solidFill>
                          <a:effectLst/>
                          <a:latin typeface="Times New Roman" panose="02020603050405020304" pitchFamily="18" charset="0"/>
                          <a:cs typeface="Times New Roman" panose="02020603050405020304" pitchFamily="18" charset="0"/>
                        </a:rPr>
                        <a:t>5</a:t>
                      </a:r>
                    </a:p>
                  </a:txBody>
                  <a:tcPr marL="43612" marR="43612" marT="43612" marB="43612"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r>
                        <a:rPr lang="en-IN" sz="2000" u="none" strike="noStrike" dirty="0">
                          <a:solidFill>
                            <a:schemeClr val="tx1"/>
                          </a:solidFill>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String substring(int beginIndex)</a:t>
                      </a:r>
                      <a:endParaRPr lang="en-IN" sz="2000" dirty="0">
                        <a:solidFill>
                          <a:schemeClr val="tx1"/>
                        </a:solidFill>
                        <a:effectLst/>
                        <a:latin typeface="Times New Roman" panose="02020603050405020304" pitchFamily="18" charset="0"/>
                        <a:cs typeface="Times New Roman" panose="02020603050405020304" pitchFamily="18" charset="0"/>
                      </a:endParaRPr>
                    </a:p>
                  </a:txBody>
                  <a:tcPr marL="43612" marR="43612" marT="43612" marB="43612"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r>
                        <a:rPr lang="en-US" sz="2000" dirty="0">
                          <a:solidFill>
                            <a:schemeClr val="tx1"/>
                          </a:solidFill>
                          <a:effectLst/>
                          <a:latin typeface="Times New Roman" panose="02020603050405020304" pitchFamily="18" charset="0"/>
                          <a:cs typeface="Times New Roman" panose="02020603050405020304" pitchFamily="18" charset="0"/>
                        </a:rPr>
                        <a:t>It returns substring for given begin index.</a:t>
                      </a:r>
                    </a:p>
                  </a:txBody>
                  <a:tcPr marL="43612" marR="43612" marT="43612" marB="43612"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505545098"/>
                  </a:ext>
                </a:extLst>
              </a:tr>
            </a:tbl>
          </a:graphicData>
        </a:graphic>
      </p:graphicFrame>
    </p:spTree>
    <p:extLst>
      <p:ext uri="{BB962C8B-B14F-4D97-AF65-F5344CB8AC3E}">
        <p14:creationId xmlns:p14="http://schemas.microsoft.com/office/powerpoint/2010/main" val="1345515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BA1F3AD8-FCE6-1715-C07B-A69A07719361}"/>
              </a:ext>
            </a:extLst>
          </p:cNvPr>
          <p:cNvGraphicFramePr>
            <a:graphicFrameLocks noGrp="1"/>
          </p:cNvGraphicFramePr>
          <p:nvPr>
            <p:ph idx="1"/>
            <p:extLst>
              <p:ext uri="{D42A27DB-BD31-4B8C-83A1-F6EECF244321}">
                <p14:modId xmlns:p14="http://schemas.microsoft.com/office/powerpoint/2010/main" val="1627011436"/>
              </p:ext>
            </p:extLst>
          </p:nvPr>
        </p:nvGraphicFramePr>
        <p:xfrm>
          <a:off x="1696824" y="368930"/>
          <a:ext cx="7890234" cy="6005309"/>
        </p:xfrm>
        <a:graphic>
          <a:graphicData uri="http://schemas.openxmlformats.org/drawingml/2006/table">
            <a:tbl>
              <a:tblPr/>
              <a:tblGrid>
                <a:gridCol w="2630078">
                  <a:extLst>
                    <a:ext uri="{9D8B030D-6E8A-4147-A177-3AD203B41FA5}">
                      <a16:colId xmlns:a16="http://schemas.microsoft.com/office/drawing/2014/main" val="2868717212"/>
                    </a:ext>
                  </a:extLst>
                </a:gridCol>
                <a:gridCol w="2630078">
                  <a:extLst>
                    <a:ext uri="{9D8B030D-6E8A-4147-A177-3AD203B41FA5}">
                      <a16:colId xmlns:a16="http://schemas.microsoft.com/office/drawing/2014/main" val="3079663854"/>
                    </a:ext>
                  </a:extLst>
                </a:gridCol>
                <a:gridCol w="2630078">
                  <a:extLst>
                    <a:ext uri="{9D8B030D-6E8A-4147-A177-3AD203B41FA5}">
                      <a16:colId xmlns:a16="http://schemas.microsoft.com/office/drawing/2014/main" val="405641873"/>
                    </a:ext>
                  </a:extLst>
                </a:gridCol>
              </a:tblGrid>
              <a:tr h="909388">
                <a:tc>
                  <a:txBody>
                    <a:bodyPr/>
                    <a:lstStyle/>
                    <a:p>
                      <a:r>
                        <a:rPr lang="en-IN" sz="2000" dirty="0">
                          <a:solidFill>
                            <a:schemeClr val="tx1"/>
                          </a:solidFill>
                          <a:effectLst/>
                          <a:latin typeface="Times New Roman" panose="02020603050405020304" pitchFamily="18" charset="0"/>
                          <a:cs typeface="Times New Roman" panose="02020603050405020304" pitchFamily="18" charset="0"/>
                        </a:rPr>
                        <a:t>6</a:t>
                      </a:r>
                    </a:p>
                  </a:txBody>
                  <a:tcPr marL="32894" marR="32894" marT="32894" marB="32894"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7F6F8"/>
                    </a:solidFill>
                  </a:tcPr>
                </a:tc>
                <a:tc>
                  <a:txBody>
                    <a:bodyPr/>
                    <a:lstStyle/>
                    <a:p>
                      <a:r>
                        <a:rPr lang="en-US" sz="2000" u="none" strike="noStrike" dirty="0">
                          <a:solidFill>
                            <a:schemeClr val="tx1"/>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String substring(int beginIndex, int endIndex)</a:t>
                      </a:r>
                      <a:endParaRPr lang="en-US" sz="2000" dirty="0">
                        <a:solidFill>
                          <a:schemeClr val="tx1"/>
                        </a:solidFill>
                        <a:effectLst/>
                        <a:latin typeface="Times New Roman" panose="02020603050405020304" pitchFamily="18" charset="0"/>
                        <a:cs typeface="Times New Roman" panose="02020603050405020304" pitchFamily="18" charset="0"/>
                      </a:endParaRPr>
                    </a:p>
                  </a:txBody>
                  <a:tcPr marL="32894" marR="32894" marT="32894" marB="32894"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7F6F8"/>
                    </a:solidFill>
                  </a:tcPr>
                </a:tc>
                <a:tc>
                  <a:txBody>
                    <a:bodyPr/>
                    <a:lstStyle/>
                    <a:p>
                      <a:r>
                        <a:rPr lang="en-US" sz="2000" dirty="0">
                          <a:solidFill>
                            <a:schemeClr val="tx1"/>
                          </a:solidFill>
                          <a:effectLst/>
                          <a:latin typeface="Times New Roman" panose="02020603050405020304" pitchFamily="18" charset="0"/>
                          <a:cs typeface="Times New Roman" panose="02020603050405020304" pitchFamily="18" charset="0"/>
                        </a:rPr>
                        <a:t>It returns substring for given begin index and end index.</a:t>
                      </a:r>
                    </a:p>
                  </a:txBody>
                  <a:tcPr marL="32894" marR="32894" marT="32894" marB="32894"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7F6F8"/>
                    </a:solidFill>
                  </a:tcPr>
                </a:tc>
                <a:extLst>
                  <a:ext uri="{0D108BD9-81ED-4DB2-BD59-A6C34878D82A}">
                    <a16:rowId xmlns:a16="http://schemas.microsoft.com/office/drawing/2014/main" val="49079565"/>
                  </a:ext>
                </a:extLst>
              </a:tr>
              <a:tr h="909388">
                <a:tc>
                  <a:txBody>
                    <a:bodyPr/>
                    <a:lstStyle/>
                    <a:p>
                      <a:r>
                        <a:rPr lang="en-IN" sz="2000" dirty="0">
                          <a:solidFill>
                            <a:schemeClr val="tx1"/>
                          </a:solidFill>
                          <a:effectLst/>
                          <a:latin typeface="Times New Roman" panose="02020603050405020304" pitchFamily="18" charset="0"/>
                          <a:cs typeface="Times New Roman" panose="02020603050405020304" pitchFamily="18" charset="0"/>
                        </a:rPr>
                        <a:t>7</a:t>
                      </a:r>
                    </a:p>
                  </a:txBody>
                  <a:tcPr marL="32894" marR="32894" marT="32894" marB="32894"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r>
                        <a:rPr lang="en-IN" sz="2000" u="none" strike="noStrike" dirty="0">
                          <a:solidFill>
                            <a:schemeClr val="tx1"/>
                          </a:solidFill>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boolean contains(CharSequence s)</a:t>
                      </a:r>
                      <a:endParaRPr lang="en-IN" sz="2000" dirty="0">
                        <a:solidFill>
                          <a:schemeClr val="tx1"/>
                        </a:solidFill>
                        <a:effectLst/>
                        <a:latin typeface="Times New Roman" panose="02020603050405020304" pitchFamily="18" charset="0"/>
                        <a:cs typeface="Times New Roman" panose="02020603050405020304" pitchFamily="18" charset="0"/>
                      </a:endParaRPr>
                    </a:p>
                  </a:txBody>
                  <a:tcPr marL="32894" marR="32894" marT="32894" marB="32894"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r>
                        <a:rPr lang="en-US" sz="2000" dirty="0">
                          <a:solidFill>
                            <a:schemeClr val="tx1"/>
                          </a:solidFill>
                          <a:effectLst/>
                          <a:latin typeface="Times New Roman" panose="02020603050405020304" pitchFamily="18" charset="0"/>
                          <a:cs typeface="Times New Roman" panose="02020603050405020304" pitchFamily="18" charset="0"/>
                        </a:rPr>
                        <a:t>It returns true or false after matching the sequence of char value.</a:t>
                      </a:r>
                    </a:p>
                  </a:txBody>
                  <a:tcPr marL="32894" marR="32894" marT="32894" marB="32894"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676886777"/>
                  </a:ext>
                </a:extLst>
              </a:tr>
              <a:tr h="1474957">
                <a:tc>
                  <a:txBody>
                    <a:bodyPr/>
                    <a:lstStyle/>
                    <a:p>
                      <a:r>
                        <a:rPr lang="en-IN" sz="2000" dirty="0">
                          <a:solidFill>
                            <a:schemeClr val="tx1"/>
                          </a:solidFill>
                          <a:effectLst/>
                          <a:latin typeface="Times New Roman" panose="02020603050405020304" pitchFamily="18" charset="0"/>
                          <a:cs typeface="Times New Roman" panose="02020603050405020304" pitchFamily="18" charset="0"/>
                        </a:rPr>
                        <a:t>8</a:t>
                      </a:r>
                    </a:p>
                  </a:txBody>
                  <a:tcPr marL="32894" marR="32894" marT="32894" marB="32894"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7F6F8"/>
                    </a:solidFill>
                  </a:tcPr>
                </a:tc>
                <a:tc>
                  <a:txBody>
                    <a:bodyPr/>
                    <a:lstStyle/>
                    <a:p>
                      <a:r>
                        <a:rPr lang="en-US" sz="2000" u="none" strike="noStrike" dirty="0">
                          <a:solidFill>
                            <a:schemeClr val="tx1"/>
                          </a:solidFill>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static String join(CharSequence delimiter, </a:t>
                      </a:r>
                      <a:r>
                        <a:rPr lang="en-US" sz="2000" u="none" strike="noStrike" dirty="0" err="1">
                          <a:solidFill>
                            <a:schemeClr val="tx1"/>
                          </a:solidFill>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CharSequence</a:t>
                      </a:r>
                      <a:r>
                        <a:rPr lang="en-US" sz="2000" u="none" strike="noStrike" dirty="0">
                          <a:solidFill>
                            <a:schemeClr val="tx1"/>
                          </a:solidFill>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 elements)</a:t>
                      </a:r>
                      <a:endParaRPr lang="en-US" sz="2000" dirty="0">
                        <a:solidFill>
                          <a:schemeClr val="tx1"/>
                        </a:solidFill>
                        <a:effectLst/>
                        <a:latin typeface="Times New Roman" panose="02020603050405020304" pitchFamily="18" charset="0"/>
                        <a:cs typeface="Times New Roman" panose="02020603050405020304" pitchFamily="18" charset="0"/>
                      </a:endParaRPr>
                    </a:p>
                  </a:txBody>
                  <a:tcPr marL="32894" marR="32894" marT="32894" marB="32894"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7F6F8"/>
                    </a:solidFill>
                  </a:tcPr>
                </a:tc>
                <a:tc>
                  <a:txBody>
                    <a:bodyPr/>
                    <a:lstStyle/>
                    <a:p>
                      <a:r>
                        <a:rPr lang="en-US" sz="2000" dirty="0">
                          <a:solidFill>
                            <a:schemeClr val="tx1"/>
                          </a:solidFill>
                          <a:effectLst/>
                          <a:latin typeface="Times New Roman" panose="02020603050405020304" pitchFamily="18" charset="0"/>
                          <a:cs typeface="Times New Roman" panose="02020603050405020304" pitchFamily="18" charset="0"/>
                        </a:rPr>
                        <a:t>It returns a joined string.</a:t>
                      </a:r>
                    </a:p>
                  </a:txBody>
                  <a:tcPr marL="32894" marR="32894" marT="32894" marB="32894"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7F6F8"/>
                    </a:solidFill>
                  </a:tcPr>
                </a:tc>
                <a:extLst>
                  <a:ext uri="{0D108BD9-81ED-4DB2-BD59-A6C34878D82A}">
                    <a16:rowId xmlns:a16="http://schemas.microsoft.com/office/drawing/2014/main" val="2358500113"/>
                  </a:ext>
                </a:extLst>
              </a:tr>
              <a:tr h="1474957">
                <a:tc>
                  <a:txBody>
                    <a:bodyPr/>
                    <a:lstStyle/>
                    <a:p>
                      <a:r>
                        <a:rPr lang="en-IN" sz="2000" dirty="0">
                          <a:solidFill>
                            <a:schemeClr val="tx1"/>
                          </a:solidFill>
                          <a:effectLst/>
                          <a:latin typeface="Times New Roman" panose="02020603050405020304" pitchFamily="18" charset="0"/>
                          <a:cs typeface="Times New Roman" panose="02020603050405020304" pitchFamily="18" charset="0"/>
                        </a:rPr>
                        <a:t>9</a:t>
                      </a:r>
                    </a:p>
                  </a:txBody>
                  <a:tcPr marL="32894" marR="32894" marT="32894" marB="32894"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r>
                        <a:rPr lang="en-IN" sz="2000" u="none" strike="noStrike" dirty="0">
                          <a:solidFill>
                            <a:schemeClr val="tx1"/>
                          </a:solidFill>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static String join(CharSequence delimiter, Iterable&lt;? extends CharSequence&gt; elements)</a:t>
                      </a:r>
                      <a:endParaRPr lang="en-IN" sz="2000" dirty="0">
                        <a:solidFill>
                          <a:schemeClr val="tx1"/>
                        </a:solidFill>
                        <a:effectLst/>
                        <a:latin typeface="Times New Roman" panose="02020603050405020304" pitchFamily="18" charset="0"/>
                        <a:cs typeface="Times New Roman" panose="02020603050405020304" pitchFamily="18" charset="0"/>
                      </a:endParaRPr>
                    </a:p>
                  </a:txBody>
                  <a:tcPr marL="32894" marR="32894" marT="32894" marB="32894"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r>
                        <a:rPr lang="en-US" sz="2000" dirty="0">
                          <a:solidFill>
                            <a:schemeClr val="tx1"/>
                          </a:solidFill>
                          <a:effectLst/>
                          <a:latin typeface="Times New Roman" panose="02020603050405020304" pitchFamily="18" charset="0"/>
                          <a:cs typeface="Times New Roman" panose="02020603050405020304" pitchFamily="18" charset="0"/>
                        </a:rPr>
                        <a:t>It returns a joined string.</a:t>
                      </a:r>
                    </a:p>
                  </a:txBody>
                  <a:tcPr marL="32894" marR="32894" marT="32894" marB="32894"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288205040"/>
                  </a:ext>
                </a:extLst>
              </a:tr>
              <a:tr h="909388">
                <a:tc>
                  <a:txBody>
                    <a:bodyPr/>
                    <a:lstStyle/>
                    <a:p>
                      <a:r>
                        <a:rPr lang="en-IN" sz="2000" dirty="0">
                          <a:solidFill>
                            <a:schemeClr val="tx1"/>
                          </a:solidFill>
                          <a:effectLst/>
                          <a:latin typeface="Times New Roman" panose="02020603050405020304" pitchFamily="18" charset="0"/>
                          <a:cs typeface="Times New Roman" panose="02020603050405020304" pitchFamily="18" charset="0"/>
                        </a:rPr>
                        <a:t>10</a:t>
                      </a:r>
                    </a:p>
                  </a:txBody>
                  <a:tcPr marL="32894" marR="32894" marT="32894" marB="32894"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7F6F8"/>
                    </a:solidFill>
                  </a:tcPr>
                </a:tc>
                <a:tc>
                  <a:txBody>
                    <a:bodyPr/>
                    <a:lstStyle/>
                    <a:p>
                      <a:r>
                        <a:rPr lang="en-IN" sz="2000" u="none" strike="noStrike" dirty="0">
                          <a:solidFill>
                            <a:schemeClr val="tx1"/>
                          </a:solidFill>
                          <a:effectLst/>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boolean equals(Object another)</a:t>
                      </a:r>
                      <a:endParaRPr lang="en-IN" sz="2000" dirty="0">
                        <a:solidFill>
                          <a:schemeClr val="tx1"/>
                        </a:solidFill>
                        <a:effectLst/>
                        <a:latin typeface="Times New Roman" panose="02020603050405020304" pitchFamily="18" charset="0"/>
                        <a:cs typeface="Times New Roman" panose="02020603050405020304" pitchFamily="18" charset="0"/>
                      </a:endParaRPr>
                    </a:p>
                  </a:txBody>
                  <a:tcPr marL="32894" marR="32894" marT="32894" marB="32894"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7F6F8"/>
                    </a:solidFill>
                  </a:tcPr>
                </a:tc>
                <a:tc>
                  <a:txBody>
                    <a:bodyPr/>
                    <a:lstStyle/>
                    <a:p>
                      <a:r>
                        <a:rPr lang="en-US" sz="2000" dirty="0">
                          <a:solidFill>
                            <a:schemeClr val="tx1"/>
                          </a:solidFill>
                          <a:effectLst/>
                          <a:latin typeface="Times New Roman" panose="02020603050405020304" pitchFamily="18" charset="0"/>
                          <a:cs typeface="Times New Roman" panose="02020603050405020304" pitchFamily="18" charset="0"/>
                        </a:rPr>
                        <a:t>It checks the equality of string with the given object.</a:t>
                      </a:r>
                    </a:p>
                  </a:txBody>
                  <a:tcPr marL="32894" marR="32894" marT="32894" marB="32894"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7F6F8"/>
                    </a:solidFill>
                  </a:tcPr>
                </a:tc>
                <a:extLst>
                  <a:ext uri="{0D108BD9-81ED-4DB2-BD59-A6C34878D82A}">
                    <a16:rowId xmlns:a16="http://schemas.microsoft.com/office/drawing/2014/main" val="2688197182"/>
                  </a:ext>
                </a:extLst>
              </a:tr>
            </a:tbl>
          </a:graphicData>
        </a:graphic>
      </p:graphicFrame>
    </p:spTree>
    <p:extLst>
      <p:ext uri="{BB962C8B-B14F-4D97-AF65-F5344CB8AC3E}">
        <p14:creationId xmlns:p14="http://schemas.microsoft.com/office/powerpoint/2010/main" val="356261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D5220CF7-BA87-F234-914F-3FD6056D6ED7}"/>
              </a:ext>
            </a:extLst>
          </p:cNvPr>
          <p:cNvGraphicFramePr>
            <a:graphicFrameLocks noGrp="1"/>
          </p:cNvGraphicFramePr>
          <p:nvPr>
            <p:ph idx="1"/>
            <p:extLst>
              <p:ext uri="{D42A27DB-BD31-4B8C-83A1-F6EECF244321}">
                <p14:modId xmlns:p14="http://schemas.microsoft.com/office/powerpoint/2010/main" val="3045490605"/>
              </p:ext>
            </p:extLst>
          </p:nvPr>
        </p:nvGraphicFramePr>
        <p:xfrm>
          <a:off x="2158738" y="707010"/>
          <a:ext cx="7013544" cy="5075615"/>
        </p:xfrm>
        <a:graphic>
          <a:graphicData uri="http://schemas.openxmlformats.org/drawingml/2006/table">
            <a:tbl>
              <a:tblPr/>
              <a:tblGrid>
                <a:gridCol w="2111604">
                  <a:extLst>
                    <a:ext uri="{9D8B030D-6E8A-4147-A177-3AD203B41FA5}">
                      <a16:colId xmlns:a16="http://schemas.microsoft.com/office/drawing/2014/main" val="1952359679"/>
                    </a:ext>
                  </a:extLst>
                </a:gridCol>
                <a:gridCol w="2564092">
                  <a:extLst>
                    <a:ext uri="{9D8B030D-6E8A-4147-A177-3AD203B41FA5}">
                      <a16:colId xmlns:a16="http://schemas.microsoft.com/office/drawing/2014/main" val="3165787893"/>
                    </a:ext>
                  </a:extLst>
                </a:gridCol>
                <a:gridCol w="2337848">
                  <a:extLst>
                    <a:ext uri="{9D8B030D-6E8A-4147-A177-3AD203B41FA5}">
                      <a16:colId xmlns:a16="http://schemas.microsoft.com/office/drawing/2014/main" val="3110098552"/>
                    </a:ext>
                  </a:extLst>
                </a:gridCol>
              </a:tblGrid>
              <a:tr h="657930">
                <a:tc>
                  <a:txBody>
                    <a:bodyPr/>
                    <a:lstStyle/>
                    <a:p>
                      <a:r>
                        <a:rPr lang="en-IN" sz="2000" dirty="0">
                          <a:solidFill>
                            <a:schemeClr val="tx1"/>
                          </a:solidFill>
                          <a:effectLst/>
                          <a:latin typeface="Times New Roman" panose="02020603050405020304" pitchFamily="18" charset="0"/>
                          <a:cs typeface="Times New Roman" panose="02020603050405020304" pitchFamily="18" charset="0"/>
                        </a:rPr>
                        <a:t>11</a:t>
                      </a:r>
                    </a:p>
                  </a:txBody>
                  <a:tcPr marL="47335" marR="47335" marT="47335" marB="47335"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r>
                        <a:rPr lang="en-IN" sz="2000" u="none" strike="noStrike" dirty="0">
                          <a:solidFill>
                            <a:schemeClr val="tx1"/>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boolean isEmpty()</a:t>
                      </a:r>
                      <a:endParaRPr lang="en-IN" sz="2000" dirty="0">
                        <a:solidFill>
                          <a:schemeClr val="tx1"/>
                        </a:solidFill>
                        <a:effectLst/>
                        <a:latin typeface="Times New Roman" panose="02020603050405020304" pitchFamily="18" charset="0"/>
                        <a:cs typeface="Times New Roman" panose="02020603050405020304" pitchFamily="18" charset="0"/>
                      </a:endParaRPr>
                    </a:p>
                  </a:txBody>
                  <a:tcPr marL="47335" marR="47335" marT="47335" marB="47335"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r>
                        <a:rPr lang="en-US" sz="2000" dirty="0">
                          <a:solidFill>
                            <a:schemeClr val="tx1"/>
                          </a:solidFill>
                          <a:effectLst/>
                          <a:latin typeface="Times New Roman" panose="02020603050405020304" pitchFamily="18" charset="0"/>
                          <a:cs typeface="Times New Roman" panose="02020603050405020304" pitchFamily="18" charset="0"/>
                        </a:rPr>
                        <a:t>It checks if string is empty.</a:t>
                      </a:r>
                    </a:p>
                  </a:txBody>
                  <a:tcPr marL="47335" marR="47335" marT="47335" marB="47335"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062419873"/>
                  </a:ext>
                </a:extLst>
              </a:tr>
              <a:tr h="657930">
                <a:tc>
                  <a:txBody>
                    <a:bodyPr/>
                    <a:lstStyle/>
                    <a:p>
                      <a:r>
                        <a:rPr lang="en-IN" sz="2000" dirty="0">
                          <a:solidFill>
                            <a:schemeClr val="tx1"/>
                          </a:solidFill>
                          <a:effectLst/>
                          <a:latin typeface="Times New Roman" panose="02020603050405020304" pitchFamily="18" charset="0"/>
                          <a:cs typeface="Times New Roman" panose="02020603050405020304" pitchFamily="18" charset="0"/>
                        </a:rPr>
                        <a:t>12</a:t>
                      </a:r>
                    </a:p>
                  </a:txBody>
                  <a:tcPr marL="47335" marR="47335" marT="47335" marB="47335"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7F6F8"/>
                    </a:solidFill>
                  </a:tcPr>
                </a:tc>
                <a:tc>
                  <a:txBody>
                    <a:bodyPr/>
                    <a:lstStyle/>
                    <a:p>
                      <a:r>
                        <a:rPr lang="en-IN" sz="2000" u="none" strike="noStrike" dirty="0">
                          <a:solidFill>
                            <a:schemeClr val="tx1"/>
                          </a:solidFill>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String concat(String str)</a:t>
                      </a:r>
                      <a:endParaRPr lang="en-IN" sz="2000" dirty="0">
                        <a:solidFill>
                          <a:schemeClr val="tx1"/>
                        </a:solidFill>
                        <a:effectLst/>
                        <a:latin typeface="Times New Roman" panose="02020603050405020304" pitchFamily="18" charset="0"/>
                        <a:cs typeface="Times New Roman" panose="02020603050405020304" pitchFamily="18" charset="0"/>
                      </a:endParaRPr>
                    </a:p>
                  </a:txBody>
                  <a:tcPr marL="47335" marR="47335" marT="47335" marB="47335"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7F6F8"/>
                    </a:solidFill>
                  </a:tcPr>
                </a:tc>
                <a:tc>
                  <a:txBody>
                    <a:bodyPr/>
                    <a:lstStyle/>
                    <a:p>
                      <a:r>
                        <a:rPr lang="en-US" sz="2000" dirty="0">
                          <a:solidFill>
                            <a:schemeClr val="tx1"/>
                          </a:solidFill>
                          <a:effectLst/>
                          <a:latin typeface="Times New Roman" panose="02020603050405020304" pitchFamily="18" charset="0"/>
                          <a:cs typeface="Times New Roman" panose="02020603050405020304" pitchFamily="18" charset="0"/>
                        </a:rPr>
                        <a:t>It concatenates the specified string.</a:t>
                      </a:r>
                    </a:p>
                  </a:txBody>
                  <a:tcPr marL="47335" marR="47335" marT="47335" marB="47335"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7F6F8"/>
                    </a:solidFill>
                  </a:tcPr>
                </a:tc>
                <a:extLst>
                  <a:ext uri="{0D108BD9-81ED-4DB2-BD59-A6C34878D82A}">
                    <a16:rowId xmlns:a16="http://schemas.microsoft.com/office/drawing/2014/main" val="375347859"/>
                  </a:ext>
                </a:extLst>
              </a:tr>
              <a:tr h="1194609">
                <a:tc>
                  <a:txBody>
                    <a:bodyPr/>
                    <a:lstStyle/>
                    <a:p>
                      <a:r>
                        <a:rPr lang="en-IN" sz="2000" dirty="0">
                          <a:solidFill>
                            <a:schemeClr val="tx1"/>
                          </a:solidFill>
                          <a:effectLst/>
                          <a:latin typeface="Times New Roman" panose="02020603050405020304" pitchFamily="18" charset="0"/>
                          <a:cs typeface="Times New Roman" panose="02020603050405020304" pitchFamily="18" charset="0"/>
                        </a:rPr>
                        <a:t>13</a:t>
                      </a:r>
                    </a:p>
                  </a:txBody>
                  <a:tcPr marL="47335" marR="47335" marT="47335" marB="47335"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r>
                        <a:rPr lang="en-US" sz="2000" u="none" strike="noStrike" dirty="0">
                          <a:solidFill>
                            <a:schemeClr val="tx1"/>
                          </a:solidFill>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String replace(char old, char new)</a:t>
                      </a:r>
                      <a:endParaRPr lang="en-US" sz="2000" dirty="0">
                        <a:solidFill>
                          <a:schemeClr val="tx1"/>
                        </a:solidFill>
                        <a:effectLst/>
                        <a:latin typeface="Times New Roman" panose="02020603050405020304" pitchFamily="18" charset="0"/>
                        <a:cs typeface="Times New Roman" panose="02020603050405020304" pitchFamily="18" charset="0"/>
                      </a:endParaRPr>
                    </a:p>
                  </a:txBody>
                  <a:tcPr marL="47335" marR="47335" marT="47335" marB="47335"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r>
                        <a:rPr lang="en-US" sz="2000" dirty="0">
                          <a:solidFill>
                            <a:schemeClr val="tx1"/>
                          </a:solidFill>
                          <a:effectLst/>
                          <a:latin typeface="Times New Roman" panose="02020603050405020304" pitchFamily="18" charset="0"/>
                          <a:cs typeface="Times New Roman" panose="02020603050405020304" pitchFamily="18" charset="0"/>
                        </a:rPr>
                        <a:t>It replaces all occurrences of the specified char value.</a:t>
                      </a:r>
                    </a:p>
                  </a:txBody>
                  <a:tcPr marL="47335" marR="47335" marT="47335" marB="47335"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774209001"/>
                  </a:ext>
                </a:extLst>
              </a:tr>
              <a:tr h="1463396">
                <a:tc>
                  <a:txBody>
                    <a:bodyPr/>
                    <a:lstStyle/>
                    <a:p>
                      <a:r>
                        <a:rPr lang="en-IN" sz="2000" dirty="0">
                          <a:solidFill>
                            <a:schemeClr val="tx1"/>
                          </a:solidFill>
                          <a:effectLst/>
                          <a:latin typeface="Times New Roman" panose="02020603050405020304" pitchFamily="18" charset="0"/>
                          <a:cs typeface="Times New Roman" panose="02020603050405020304" pitchFamily="18" charset="0"/>
                        </a:rPr>
                        <a:t>14</a:t>
                      </a:r>
                    </a:p>
                  </a:txBody>
                  <a:tcPr marL="47335" marR="47335" marT="47335" marB="47335"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7F6F8"/>
                    </a:solidFill>
                  </a:tcPr>
                </a:tc>
                <a:tc>
                  <a:txBody>
                    <a:bodyPr/>
                    <a:lstStyle/>
                    <a:p>
                      <a:r>
                        <a:rPr lang="en-US" sz="2000" u="none" strike="noStrike" dirty="0">
                          <a:solidFill>
                            <a:schemeClr val="tx1"/>
                          </a:solidFill>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String replace</a:t>
                      </a:r>
                    </a:p>
                    <a:p>
                      <a:r>
                        <a:rPr lang="en-US" sz="2000" u="none" strike="noStrike" dirty="0">
                          <a:solidFill>
                            <a:schemeClr val="tx1"/>
                          </a:solidFill>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(CharSequence old, CharSequence new)</a:t>
                      </a:r>
                      <a:endParaRPr lang="en-US" sz="2000" dirty="0">
                        <a:solidFill>
                          <a:schemeClr val="tx1"/>
                        </a:solidFill>
                        <a:effectLst/>
                        <a:latin typeface="Times New Roman" panose="02020603050405020304" pitchFamily="18" charset="0"/>
                        <a:cs typeface="Times New Roman" panose="02020603050405020304" pitchFamily="18" charset="0"/>
                      </a:endParaRPr>
                    </a:p>
                  </a:txBody>
                  <a:tcPr marL="47335" marR="47335" marT="47335" marB="47335"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7F6F8"/>
                    </a:solidFill>
                  </a:tcPr>
                </a:tc>
                <a:tc>
                  <a:txBody>
                    <a:bodyPr/>
                    <a:lstStyle/>
                    <a:p>
                      <a:r>
                        <a:rPr lang="en-US" sz="2000" dirty="0">
                          <a:solidFill>
                            <a:schemeClr val="tx1"/>
                          </a:solidFill>
                          <a:effectLst/>
                          <a:latin typeface="Times New Roman" panose="02020603050405020304" pitchFamily="18" charset="0"/>
                          <a:cs typeface="Times New Roman" panose="02020603050405020304" pitchFamily="18" charset="0"/>
                        </a:rPr>
                        <a:t>It replaces all occurrences of the specified CharSequence.</a:t>
                      </a:r>
                    </a:p>
                  </a:txBody>
                  <a:tcPr marL="47335" marR="47335" marT="47335" marB="47335"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7F6F8"/>
                    </a:solidFill>
                  </a:tcPr>
                </a:tc>
                <a:extLst>
                  <a:ext uri="{0D108BD9-81ED-4DB2-BD59-A6C34878D82A}">
                    <a16:rowId xmlns:a16="http://schemas.microsoft.com/office/drawing/2014/main" val="3023291961"/>
                  </a:ext>
                </a:extLst>
              </a:tr>
              <a:tr h="927164">
                <a:tc>
                  <a:txBody>
                    <a:bodyPr/>
                    <a:lstStyle/>
                    <a:p>
                      <a:r>
                        <a:rPr lang="en-IN" sz="2000" dirty="0">
                          <a:solidFill>
                            <a:schemeClr val="tx1"/>
                          </a:solidFill>
                          <a:effectLst/>
                          <a:latin typeface="Times New Roman" panose="02020603050405020304" pitchFamily="18" charset="0"/>
                          <a:cs typeface="Times New Roman" panose="02020603050405020304" pitchFamily="18" charset="0"/>
                        </a:rPr>
                        <a:t>15</a:t>
                      </a:r>
                    </a:p>
                  </a:txBody>
                  <a:tcPr marL="47335" marR="47335" marT="47335" marB="47335"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r>
                        <a:rPr lang="en-US" sz="2000" u="none" strike="noStrike" dirty="0">
                          <a:solidFill>
                            <a:schemeClr val="tx1"/>
                          </a:solidFill>
                          <a:effectLst/>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static String equalsIgnoreCase(String another)</a:t>
                      </a:r>
                      <a:endParaRPr lang="en-US" sz="2000" dirty="0">
                        <a:solidFill>
                          <a:schemeClr val="tx1"/>
                        </a:solidFill>
                        <a:effectLst/>
                        <a:latin typeface="Times New Roman" panose="02020603050405020304" pitchFamily="18" charset="0"/>
                        <a:cs typeface="Times New Roman" panose="02020603050405020304" pitchFamily="18" charset="0"/>
                      </a:endParaRPr>
                    </a:p>
                  </a:txBody>
                  <a:tcPr marL="47335" marR="47335" marT="47335" marB="47335"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r>
                        <a:rPr lang="en-US" sz="2000" dirty="0">
                          <a:solidFill>
                            <a:schemeClr val="tx1"/>
                          </a:solidFill>
                          <a:effectLst/>
                          <a:latin typeface="Times New Roman" panose="02020603050405020304" pitchFamily="18" charset="0"/>
                          <a:cs typeface="Times New Roman" panose="02020603050405020304" pitchFamily="18" charset="0"/>
                        </a:rPr>
                        <a:t>It compares another string. It doesn't check case.</a:t>
                      </a:r>
                    </a:p>
                  </a:txBody>
                  <a:tcPr marL="47335" marR="47335" marT="47335" marB="47335"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320186337"/>
                  </a:ext>
                </a:extLst>
              </a:tr>
            </a:tbl>
          </a:graphicData>
        </a:graphic>
      </p:graphicFrame>
    </p:spTree>
    <p:extLst>
      <p:ext uri="{BB962C8B-B14F-4D97-AF65-F5344CB8AC3E}">
        <p14:creationId xmlns:p14="http://schemas.microsoft.com/office/powerpoint/2010/main" val="1987886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F7DDCB56-F22D-6875-DB00-8C6970A70B8F}"/>
              </a:ext>
            </a:extLst>
          </p:cNvPr>
          <p:cNvGraphicFramePr>
            <a:graphicFrameLocks noGrp="1"/>
          </p:cNvGraphicFramePr>
          <p:nvPr>
            <p:ph idx="1"/>
            <p:extLst>
              <p:ext uri="{D42A27DB-BD31-4B8C-83A1-F6EECF244321}">
                <p14:modId xmlns:p14="http://schemas.microsoft.com/office/powerpoint/2010/main" val="3002706431"/>
              </p:ext>
            </p:extLst>
          </p:nvPr>
        </p:nvGraphicFramePr>
        <p:xfrm>
          <a:off x="2234153" y="978840"/>
          <a:ext cx="6636471" cy="5194932"/>
        </p:xfrm>
        <a:graphic>
          <a:graphicData uri="http://schemas.openxmlformats.org/drawingml/2006/table">
            <a:tbl>
              <a:tblPr/>
              <a:tblGrid>
                <a:gridCol w="2212157">
                  <a:extLst>
                    <a:ext uri="{9D8B030D-6E8A-4147-A177-3AD203B41FA5}">
                      <a16:colId xmlns:a16="http://schemas.microsoft.com/office/drawing/2014/main" val="930234244"/>
                    </a:ext>
                  </a:extLst>
                </a:gridCol>
                <a:gridCol w="2212157">
                  <a:extLst>
                    <a:ext uri="{9D8B030D-6E8A-4147-A177-3AD203B41FA5}">
                      <a16:colId xmlns:a16="http://schemas.microsoft.com/office/drawing/2014/main" val="1607284302"/>
                    </a:ext>
                  </a:extLst>
                </a:gridCol>
                <a:gridCol w="2212157">
                  <a:extLst>
                    <a:ext uri="{9D8B030D-6E8A-4147-A177-3AD203B41FA5}">
                      <a16:colId xmlns:a16="http://schemas.microsoft.com/office/drawing/2014/main" val="3189133717"/>
                    </a:ext>
                  </a:extLst>
                </a:gridCol>
              </a:tblGrid>
              <a:tr h="925857">
                <a:tc>
                  <a:txBody>
                    <a:bodyPr/>
                    <a:lstStyle/>
                    <a:p>
                      <a:r>
                        <a:rPr lang="en-IN" sz="2000" dirty="0">
                          <a:solidFill>
                            <a:schemeClr val="tx1"/>
                          </a:solidFill>
                          <a:effectLst/>
                          <a:latin typeface="Times New Roman" panose="02020603050405020304" pitchFamily="18" charset="0"/>
                          <a:cs typeface="Times New Roman" panose="02020603050405020304" pitchFamily="18" charset="0"/>
                        </a:rPr>
                        <a:t>16</a:t>
                      </a:r>
                    </a:p>
                  </a:txBody>
                  <a:tcPr marL="47335" marR="47335" marT="47335" marB="47335"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7F6F8"/>
                    </a:solidFill>
                  </a:tcPr>
                </a:tc>
                <a:tc>
                  <a:txBody>
                    <a:bodyPr/>
                    <a:lstStyle/>
                    <a:p>
                      <a:r>
                        <a:rPr lang="en-IN" sz="2000" u="none" strike="noStrike" dirty="0">
                          <a:solidFill>
                            <a:schemeClr val="tx1"/>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String[] split(String regex)</a:t>
                      </a:r>
                      <a:endParaRPr lang="en-IN" sz="2000" dirty="0">
                        <a:solidFill>
                          <a:schemeClr val="tx1"/>
                        </a:solidFill>
                        <a:effectLst/>
                        <a:latin typeface="Times New Roman" panose="02020603050405020304" pitchFamily="18" charset="0"/>
                        <a:cs typeface="Times New Roman" panose="02020603050405020304" pitchFamily="18" charset="0"/>
                      </a:endParaRPr>
                    </a:p>
                  </a:txBody>
                  <a:tcPr marL="47335" marR="47335" marT="47335" marB="47335"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7F6F8"/>
                    </a:solidFill>
                  </a:tcPr>
                </a:tc>
                <a:tc>
                  <a:txBody>
                    <a:bodyPr/>
                    <a:lstStyle/>
                    <a:p>
                      <a:r>
                        <a:rPr lang="en-US" sz="2000" dirty="0">
                          <a:solidFill>
                            <a:schemeClr val="tx1"/>
                          </a:solidFill>
                          <a:effectLst/>
                          <a:latin typeface="Times New Roman" panose="02020603050405020304" pitchFamily="18" charset="0"/>
                          <a:cs typeface="Times New Roman" panose="02020603050405020304" pitchFamily="18" charset="0"/>
                        </a:rPr>
                        <a:t>It returns a split string matching regex.</a:t>
                      </a:r>
                    </a:p>
                  </a:txBody>
                  <a:tcPr marL="47335" marR="47335" marT="47335" marB="47335"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7F6F8"/>
                    </a:solidFill>
                  </a:tcPr>
                </a:tc>
                <a:extLst>
                  <a:ext uri="{0D108BD9-81ED-4DB2-BD59-A6C34878D82A}">
                    <a16:rowId xmlns:a16="http://schemas.microsoft.com/office/drawing/2014/main" val="2202658512"/>
                  </a:ext>
                </a:extLst>
              </a:tr>
              <a:tr h="927199">
                <a:tc>
                  <a:txBody>
                    <a:bodyPr/>
                    <a:lstStyle/>
                    <a:p>
                      <a:r>
                        <a:rPr lang="en-IN" sz="2000" dirty="0">
                          <a:solidFill>
                            <a:schemeClr val="tx1"/>
                          </a:solidFill>
                          <a:effectLst/>
                          <a:latin typeface="Times New Roman" panose="02020603050405020304" pitchFamily="18" charset="0"/>
                          <a:cs typeface="Times New Roman" panose="02020603050405020304" pitchFamily="18" charset="0"/>
                        </a:rPr>
                        <a:t>17</a:t>
                      </a:r>
                    </a:p>
                  </a:txBody>
                  <a:tcPr marL="47335" marR="47335" marT="47335" marB="47335"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r>
                        <a:rPr lang="sv-SE" sz="2000" u="none" strike="noStrike">
                          <a:solidFill>
                            <a:schemeClr val="tx1"/>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String[] split(String regex, int limit)</a:t>
                      </a:r>
                      <a:endParaRPr lang="sv-SE" sz="2000">
                        <a:solidFill>
                          <a:schemeClr val="tx1"/>
                        </a:solidFill>
                        <a:effectLst/>
                        <a:latin typeface="Times New Roman" panose="02020603050405020304" pitchFamily="18" charset="0"/>
                        <a:cs typeface="Times New Roman" panose="02020603050405020304" pitchFamily="18" charset="0"/>
                      </a:endParaRPr>
                    </a:p>
                  </a:txBody>
                  <a:tcPr marL="47335" marR="47335" marT="47335" marB="47335"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r>
                        <a:rPr lang="en-US" sz="2000" dirty="0">
                          <a:solidFill>
                            <a:schemeClr val="tx1"/>
                          </a:solidFill>
                          <a:effectLst/>
                          <a:latin typeface="Times New Roman" panose="02020603050405020304" pitchFamily="18" charset="0"/>
                          <a:cs typeface="Times New Roman" panose="02020603050405020304" pitchFamily="18" charset="0"/>
                        </a:rPr>
                        <a:t>It returns a split string matching regex and limit.</a:t>
                      </a:r>
                    </a:p>
                  </a:txBody>
                  <a:tcPr marL="47335" marR="47335" marT="47335" marB="47335"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858358512"/>
                  </a:ext>
                </a:extLst>
              </a:tr>
              <a:tr h="657955">
                <a:tc>
                  <a:txBody>
                    <a:bodyPr/>
                    <a:lstStyle/>
                    <a:p>
                      <a:r>
                        <a:rPr lang="en-IN" sz="2000" dirty="0">
                          <a:solidFill>
                            <a:schemeClr val="tx1"/>
                          </a:solidFill>
                          <a:effectLst/>
                          <a:latin typeface="Times New Roman" panose="02020603050405020304" pitchFamily="18" charset="0"/>
                          <a:cs typeface="Times New Roman" panose="02020603050405020304" pitchFamily="18" charset="0"/>
                        </a:rPr>
                        <a:t>18</a:t>
                      </a:r>
                    </a:p>
                  </a:txBody>
                  <a:tcPr marL="47335" marR="47335" marT="47335" marB="47335"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7F6F8"/>
                    </a:solidFill>
                  </a:tcPr>
                </a:tc>
                <a:tc>
                  <a:txBody>
                    <a:bodyPr/>
                    <a:lstStyle/>
                    <a:p>
                      <a:r>
                        <a:rPr lang="en-IN" sz="2000" u="none" strike="noStrike" dirty="0">
                          <a:solidFill>
                            <a:schemeClr val="tx1"/>
                          </a:solidFill>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String intern()</a:t>
                      </a:r>
                      <a:endParaRPr lang="en-IN" sz="2000" dirty="0">
                        <a:solidFill>
                          <a:schemeClr val="tx1"/>
                        </a:solidFill>
                        <a:effectLst/>
                        <a:latin typeface="Times New Roman" panose="02020603050405020304" pitchFamily="18" charset="0"/>
                        <a:cs typeface="Times New Roman" panose="02020603050405020304" pitchFamily="18" charset="0"/>
                      </a:endParaRPr>
                    </a:p>
                  </a:txBody>
                  <a:tcPr marL="47335" marR="47335" marT="47335" marB="47335"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7F6F8"/>
                    </a:solidFill>
                  </a:tcPr>
                </a:tc>
                <a:tc>
                  <a:txBody>
                    <a:bodyPr/>
                    <a:lstStyle/>
                    <a:p>
                      <a:r>
                        <a:rPr lang="en-US" sz="2000" dirty="0">
                          <a:solidFill>
                            <a:schemeClr val="tx1"/>
                          </a:solidFill>
                          <a:effectLst/>
                          <a:latin typeface="Times New Roman" panose="02020603050405020304" pitchFamily="18" charset="0"/>
                          <a:cs typeface="Times New Roman" panose="02020603050405020304" pitchFamily="18" charset="0"/>
                        </a:rPr>
                        <a:t>It returns an interned string.</a:t>
                      </a:r>
                    </a:p>
                  </a:txBody>
                  <a:tcPr marL="47335" marR="47335" marT="47335" marB="47335"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7F6F8"/>
                    </a:solidFill>
                  </a:tcPr>
                </a:tc>
                <a:extLst>
                  <a:ext uri="{0D108BD9-81ED-4DB2-BD59-A6C34878D82A}">
                    <a16:rowId xmlns:a16="http://schemas.microsoft.com/office/drawing/2014/main" val="1943866716"/>
                  </a:ext>
                </a:extLst>
              </a:tr>
              <a:tr h="925857">
                <a:tc>
                  <a:txBody>
                    <a:bodyPr/>
                    <a:lstStyle/>
                    <a:p>
                      <a:r>
                        <a:rPr lang="en-IN" sz="2000" dirty="0">
                          <a:solidFill>
                            <a:schemeClr val="tx1"/>
                          </a:solidFill>
                          <a:effectLst/>
                          <a:latin typeface="Times New Roman" panose="02020603050405020304" pitchFamily="18" charset="0"/>
                          <a:cs typeface="Times New Roman" panose="02020603050405020304" pitchFamily="18" charset="0"/>
                        </a:rPr>
                        <a:t>19</a:t>
                      </a:r>
                    </a:p>
                  </a:txBody>
                  <a:tcPr marL="47335" marR="47335" marT="47335" marB="47335"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r>
                        <a:rPr lang="en-IN" sz="2000" u="none" strike="noStrike" dirty="0">
                          <a:solidFill>
                            <a:schemeClr val="tx1"/>
                          </a:solidFill>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int indexOf(int ch)</a:t>
                      </a:r>
                      <a:endParaRPr lang="en-IN" sz="2000" dirty="0">
                        <a:solidFill>
                          <a:schemeClr val="tx1"/>
                        </a:solidFill>
                        <a:effectLst/>
                        <a:latin typeface="Times New Roman" panose="02020603050405020304" pitchFamily="18" charset="0"/>
                        <a:cs typeface="Times New Roman" panose="02020603050405020304" pitchFamily="18" charset="0"/>
                      </a:endParaRPr>
                    </a:p>
                  </a:txBody>
                  <a:tcPr marL="47335" marR="47335" marT="47335" marB="47335"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r>
                        <a:rPr lang="en-US" sz="2000" dirty="0">
                          <a:solidFill>
                            <a:schemeClr val="tx1"/>
                          </a:solidFill>
                          <a:effectLst/>
                          <a:latin typeface="Times New Roman" panose="02020603050405020304" pitchFamily="18" charset="0"/>
                          <a:cs typeface="Times New Roman" panose="02020603050405020304" pitchFamily="18" charset="0"/>
                        </a:rPr>
                        <a:t>It returns the specified char value index.</a:t>
                      </a:r>
                    </a:p>
                  </a:txBody>
                  <a:tcPr marL="47335" marR="47335" marT="47335" marB="47335"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866943793"/>
                  </a:ext>
                </a:extLst>
              </a:tr>
              <a:tr h="1463452">
                <a:tc>
                  <a:txBody>
                    <a:bodyPr/>
                    <a:lstStyle/>
                    <a:p>
                      <a:r>
                        <a:rPr lang="en-IN" sz="2000" dirty="0">
                          <a:solidFill>
                            <a:schemeClr val="tx1"/>
                          </a:solidFill>
                          <a:effectLst/>
                          <a:latin typeface="Times New Roman" panose="02020603050405020304" pitchFamily="18" charset="0"/>
                          <a:cs typeface="Times New Roman" panose="02020603050405020304" pitchFamily="18" charset="0"/>
                        </a:rPr>
                        <a:t>20</a:t>
                      </a:r>
                    </a:p>
                  </a:txBody>
                  <a:tcPr marL="47335" marR="47335" marT="47335" marB="47335"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7F6F8"/>
                    </a:solidFill>
                  </a:tcPr>
                </a:tc>
                <a:tc>
                  <a:txBody>
                    <a:bodyPr/>
                    <a:lstStyle/>
                    <a:p>
                      <a:r>
                        <a:rPr lang="en-US" sz="2000" u="none" strike="noStrike" dirty="0">
                          <a:solidFill>
                            <a:schemeClr val="tx1"/>
                          </a:solidFill>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int indexOf(int ch, int fromIndex)</a:t>
                      </a:r>
                      <a:endParaRPr lang="en-US" sz="2000" dirty="0">
                        <a:solidFill>
                          <a:schemeClr val="tx1"/>
                        </a:solidFill>
                        <a:effectLst/>
                        <a:latin typeface="Times New Roman" panose="02020603050405020304" pitchFamily="18" charset="0"/>
                        <a:cs typeface="Times New Roman" panose="02020603050405020304" pitchFamily="18" charset="0"/>
                      </a:endParaRPr>
                    </a:p>
                  </a:txBody>
                  <a:tcPr marL="47335" marR="47335" marT="47335" marB="47335"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7F6F8"/>
                    </a:solidFill>
                  </a:tcPr>
                </a:tc>
                <a:tc>
                  <a:txBody>
                    <a:bodyPr/>
                    <a:lstStyle/>
                    <a:p>
                      <a:r>
                        <a:rPr lang="en-US" sz="2000" dirty="0">
                          <a:solidFill>
                            <a:schemeClr val="tx1"/>
                          </a:solidFill>
                          <a:effectLst/>
                          <a:latin typeface="Times New Roman" panose="02020603050405020304" pitchFamily="18" charset="0"/>
                          <a:cs typeface="Times New Roman" panose="02020603050405020304" pitchFamily="18" charset="0"/>
                        </a:rPr>
                        <a:t>It returns the specified char value index starting with given index.</a:t>
                      </a:r>
                    </a:p>
                  </a:txBody>
                  <a:tcPr marL="47335" marR="47335" marT="47335" marB="47335"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7F6F8"/>
                    </a:solidFill>
                  </a:tcPr>
                </a:tc>
                <a:extLst>
                  <a:ext uri="{0D108BD9-81ED-4DB2-BD59-A6C34878D82A}">
                    <a16:rowId xmlns:a16="http://schemas.microsoft.com/office/drawing/2014/main" val="3540686518"/>
                  </a:ext>
                </a:extLst>
              </a:tr>
            </a:tbl>
          </a:graphicData>
        </a:graphic>
      </p:graphicFrame>
    </p:spTree>
    <p:extLst>
      <p:ext uri="{BB962C8B-B14F-4D97-AF65-F5344CB8AC3E}">
        <p14:creationId xmlns:p14="http://schemas.microsoft.com/office/powerpoint/2010/main" val="2722966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0D11534F-65D5-6192-FAD9-8E9D28244FD1}"/>
              </a:ext>
            </a:extLst>
          </p:cNvPr>
          <p:cNvGraphicFramePr>
            <a:graphicFrameLocks noGrp="1"/>
          </p:cNvGraphicFramePr>
          <p:nvPr>
            <p:ph idx="1"/>
            <p:extLst>
              <p:ext uri="{D42A27DB-BD31-4B8C-83A1-F6EECF244321}">
                <p14:modId xmlns:p14="http://schemas.microsoft.com/office/powerpoint/2010/main" val="1908400449"/>
              </p:ext>
            </p:extLst>
          </p:nvPr>
        </p:nvGraphicFramePr>
        <p:xfrm>
          <a:off x="1244338" y="509046"/>
          <a:ext cx="9115719" cy="5731498"/>
        </p:xfrm>
        <a:graphic>
          <a:graphicData uri="http://schemas.openxmlformats.org/drawingml/2006/table">
            <a:tbl>
              <a:tblPr/>
              <a:tblGrid>
                <a:gridCol w="3038573">
                  <a:extLst>
                    <a:ext uri="{9D8B030D-6E8A-4147-A177-3AD203B41FA5}">
                      <a16:colId xmlns:a16="http://schemas.microsoft.com/office/drawing/2014/main" val="1908694433"/>
                    </a:ext>
                  </a:extLst>
                </a:gridCol>
                <a:gridCol w="3038573">
                  <a:extLst>
                    <a:ext uri="{9D8B030D-6E8A-4147-A177-3AD203B41FA5}">
                      <a16:colId xmlns:a16="http://schemas.microsoft.com/office/drawing/2014/main" val="427355539"/>
                    </a:ext>
                  </a:extLst>
                </a:gridCol>
                <a:gridCol w="3038573">
                  <a:extLst>
                    <a:ext uri="{9D8B030D-6E8A-4147-A177-3AD203B41FA5}">
                      <a16:colId xmlns:a16="http://schemas.microsoft.com/office/drawing/2014/main" val="612930894"/>
                    </a:ext>
                  </a:extLst>
                </a:gridCol>
              </a:tblGrid>
              <a:tr h="691348">
                <a:tc>
                  <a:txBody>
                    <a:bodyPr/>
                    <a:lstStyle/>
                    <a:p>
                      <a:r>
                        <a:rPr lang="en-IN" sz="1800" dirty="0">
                          <a:solidFill>
                            <a:schemeClr val="tx1"/>
                          </a:solidFill>
                          <a:effectLst/>
                          <a:latin typeface="Times New Roman" panose="02020603050405020304" pitchFamily="18" charset="0"/>
                          <a:cs typeface="Times New Roman" panose="02020603050405020304" pitchFamily="18" charset="0"/>
                        </a:rPr>
                        <a:t>21</a:t>
                      </a:r>
                    </a:p>
                  </a:txBody>
                  <a:tcPr marL="30206" marR="30206" marT="30206" marB="30206"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r>
                        <a:rPr lang="en-IN" sz="1800" u="none" strike="noStrike" dirty="0">
                          <a:solidFill>
                            <a:schemeClr val="tx1"/>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int indexOf(String substring)</a:t>
                      </a:r>
                      <a:endParaRPr lang="en-IN" sz="1800" dirty="0">
                        <a:solidFill>
                          <a:schemeClr val="tx1"/>
                        </a:solidFill>
                        <a:effectLst/>
                        <a:latin typeface="Times New Roman" panose="02020603050405020304" pitchFamily="18" charset="0"/>
                        <a:cs typeface="Times New Roman" panose="02020603050405020304" pitchFamily="18" charset="0"/>
                      </a:endParaRPr>
                    </a:p>
                  </a:txBody>
                  <a:tcPr marL="30206" marR="30206" marT="30206" marB="30206"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r>
                        <a:rPr lang="en-US" sz="1800" dirty="0">
                          <a:solidFill>
                            <a:schemeClr val="tx1"/>
                          </a:solidFill>
                          <a:effectLst/>
                          <a:latin typeface="Times New Roman" panose="02020603050405020304" pitchFamily="18" charset="0"/>
                          <a:cs typeface="Times New Roman" panose="02020603050405020304" pitchFamily="18" charset="0"/>
                        </a:rPr>
                        <a:t>It returns the specified substring index.</a:t>
                      </a:r>
                    </a:p>
                  </a:txBody>
                  <a:tcPr marL="30206" marR="30206" marT="30206" marB="30206"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072006902"/>
                  </a:ext>
                </a:extLst>
              </a:tr>
              <a:tr h="892062">
                <a:tc>
                  <a:txBody>
                    <a:bodyPr/>
                    <a:lstStyle/>
                    <a:p>
                      <a:r>
                        <a:rPr lang="en-IN" sz="1800" dirty="0">
                          <a:solidFill>
                            <a:schemeClr val="tx1"/>
                          </a:solidFill>
                          <a:effectLst/>
                          <a:latin typeface="Times New Roman" panose="02020603050405020304" pitchFamily="18" charset="0"/>
                          <a:cs typeface="Times New Roman" panose="02020603050405020304" pitchFamily="18" charset="0"/>
                        </a:rPr>
                        <a:t>22</a:t>
                      </a:r>
                    </a:p>
                  </a:txBody>
                  <a:tcPr marL="30206" marR="30206" marT="30206" marB="30206"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7F6F8"/>
                    </a:solidFill>
                  </a:tcPr>
                </a:tc>
                <a:tc>
                  <a:txBody>
                    <a:bodyPr/>
                    <a:lstStyle/>
                    <a:p>
                      <a:r>
                        <a:rPr lang="en-US" sz="1800" u="none" strike="noStrike" dirty="0">
                          <a:solidFill>
                            <a:schemeClr val="tx1"/>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int indexOf(String substring, int fromIndex)</a:t>
                      </a:r>
                      <a:endParaRPr lang="en-US" sz="1800" dirty="0">
                        <a:solidFill>
                          <a:schemeClr val="tx1"/>
                        </a:solidFill>
                        <a:effectLst/>
                        <a:latin typeface="Times New Roman" panose="02020603050405020304" pitchFamily="18" charset="0"/>
                        <a:cs typeface="Times New Roman" panose="02020603050405020304" pitchFamily="18" charset="0"/>
                      </a:endParaRPr>
                    </a:p>
                  </a:txBody>
                  <a:tcPr marL="30206" marR="30206" marT="30206" marB="30206"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7F6F8"/>
                    </a:solidFill>
                  </a:tcPr>
                </a:tc>
                <a:tc>
                  <a:txBody>
                    <a:bodyPr/>
                    <a:lstStyle/>
                    <a:p>
                      <a:r>
                        <a:rPr lang="en-US" sz="1800" dirty="0">
                          <a:solidFill>
                            <a:schemeClr val="tx1"/>
                          </a:solidFill>
                          <a:effectLst/>
                          <a:latin typeface="Times New Roman" panose="02020603050405020304" pitchFamily="18" charset="0"/>
                          <a:cs typeface="Times New Roman" panose="02020603050405020304" pitchFamily="18" charset="0"/>
                        </a:rPr>
                        <a:t>It returns the specified substring index starting with given index.</a:t>
                      </a:r>
                    </a:p>
                  </a:txBody>
                  <a:tcPr marL="30206" marR="30206" marT="30206" marB="30206"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7F6F8"/>
                    </a:solidFill>
                  </a:tcPr>
                </a:tc>
                <a:extLst>
                  <a:ext uri="{0D108BD9-81ED-4DB2-BD59-A6C34878D82A}">
                    <a16:rowId xmlns:a16="http://schemas.microsoft.com/office/drawing/2014/main" val="267064451"/>
                  </a:ext>
                </a:extLst>
              </a:tr>
              <a:tr h="490634">
                <a:tc>
                  <a:txBody>
                    <a:bodyPr/>
                    <a:lstStyle/>
                    <a:p>
                      <a:r>
                        <a:rPr lang="en-IN" sz="1800" dirty="0">
                          <a:solidFill>
                            <a:schemeClr val="tx1"/>
                          </a:solidFill>
                          <a:effectLst/>
                          <a:latin typeface="Times New Roman" panose="02020603050405020304" pitchFamily="18" charset="0"/>
                          <a:cs typeface="Times New Roman" panose="02020603050405020304" pitchFamily="18" charset="0"/>
                        </a:rPr>
                        <a:t>23</a:t>
                      </a:r>
                    </a:p>
                  </a:txBody>
                  <a:tcPr marL="30206" marR="30206" marT="30206" marB="30206"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r>
                        <a:rPr lang="en-IN" sz="1800" u="none" strike="noStrike" dirty="0">
                          <a:solidFill>
                            <a:schemeClr val="tx1"/>
                          </a:solidFill>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String toLowerCase()</a:t>
                      </a:r>
                      <a:endParaRPr lang="en-IN" sz="1800" dirty="0">
                        <a:solidFill>
                          <a:schemeClr val="tx1"/>
                        </a:solidFill>
                        <a:effectLst/>
                        <a:latin typeface="Times New Roman" panose="02020603050405020304" pitchFamily="18" charset="0"/>
                        <a:cs typeface="Times New Roman" panose="02020603050405020304" pitchFamily="18" charset="0"/>
                      </a:endParaRPr>
                    </a:p>
                  </a:txBody>
                  <a:tcPr marL="30206" marR="30206" marT="30206" marB="30206"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r>
                        <a:rPr lang="en-US" sz="1800" dirty="0">
                          <a:solidFill>
                            <a:schemeClr val="tx1"/>
                          </a:solidFill>
                          <a:effectLst/>
                          <a:latin typeface="Times New Roman" panose="02020603050405020304" pitchFamily="18" charset="0"/>
                          <a:cs typeface="Times New Roman" panose="02020603050405020304" pitchFamily="18" charset="0"/>
                        </a:rPr>
                        <a:t>It returns a string in lowercase.</a:t>
                      </a:r>
                    </a:p>
                  </a:txBody>
                  <a:tcPr marL="30206" marR="30206" marT="30206" marB="30206"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322689137"/>
                  </a:ext>
                </a:extLst>
              </a:tr>
              <a:tr h="691348">
                <a:tc>
                  <a:txBody>
                    <a:bodyPr/>
                    <a:lstStyle/>
                    <a:p>
                      <a:r>
                        <a:rPr lang="en-IN" sz="1800" dirty="0">
                          <a:solidFill>
                            <a:schemeClr val="tx1"/>
                          </a:solidFill>
                          <a:effectLst/>
                          <a:latin typeface="Times New Roman" panose="02020603050405020304" pitchFamily="18" charset="0"/>
                          <a:cs typeface="Times New Roman" panose="02020603050405020304" pitchFamily="18" charset="0"/>
                        </a:rPr>
                        <a:t>24</a:t>
                      </a:r>
                    </a:p>
                  </a:txBody>
                  <a:tcPr marL="30206" marR="30206" marT="30206" marB="30206"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7F6F8"/>
                    </a:solidFill>
                  </a:tcPr>
                </a:tc>
                <a:tc>
                  <a:txBody>
                    <a:bodyPr/>
                    <a:lstStyle/>
                    <a:p>
                      <a:r>
                        <a:rPr lang="en-IN" sz="1800" u="none" strike="noStrike" dirty="0">
                          <a:solidFill>
                            <a:schemeClr val="tx1"/>
                          </a:solidFill>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String toLowerCase(Locale l)</a:t>
                      </a:r>
                      <a:endParaRPr lang="en-IN" sz="1800" dirty="0">
                        <a:solidFill>
                          <a:schemeClr val="tx1"/>
                        </a:solidFill>
                        <a:effectLst/>
                        <a:latin typeface="Times New Roman" panose="02020603050405020304" pitchFamily="18" charset="0"/>
                        <a:cs typeface="Times New Roman" panose="02020603050405020304" pitchFamily="18" charset="0"/>
                      </a:endParaRPr>
                    </a:p>
                  </a:txBody>
                  <a:tcPr marL="30206" marR="30206" marT="30206" marB="30206"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7F6F8"/>
                    </a:solidFill>
                  </a:tcPr>
                </a:tc>
                <a:tc>
                  <a:txBody>
                    <a:bodyPr/>
                    <a:lstStyle/>
                    <a:p>
                      <a:r>
                        <a:rPr lang="en-US" sz="1800" dirty="0">
                          <a:solidFill>
                            <a:schemeClr val="tx1"/>
                          </a:solidFill>
                          <a:effectLst/>
                          <a:latin typeface="Times New Roman" panose="02020603050405020304" pitchFamily="18" charset="0"/>
                          <a:cs typeface="Times New Roman" panose="02020603050405020304" pitchFamily="18" charset="0"/>
                        </a:rPr>
                        <a:t>It returns a string in lowercase using specified locale.</a:t>
                      </a:r>
                    </a:p>
                  </a:txBody>
                  <a:tcPr marL="30206" marR="30206" marT="30206" marB="30206"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7F6F8"/>
                    </a:solidFill>
                  </a:tcPr>
                </a:tc>
                <a:extLst>
                  <a:ext uri="{0D108BD9-81ED-4DB2-BD59-A6C34878D82A}">
                    <a16:rowId xmlns:a16="http://schemas.microsoft.com/office/drawing/2014/main" val="370159409"/>
                  </a:ext>
                </a:extLst>
              </a:tr>
              <a:tr h="490634">
                <a:tc>
                  <a:txBody>
                    <a:bodyPr/>
                    <a:lstStyle/>
                    <a:p>
                      <a:r>
                        <a:rPr lang="en-IN" sz="1800" dirty="0">
                          <a:solidFill>
                            <a:schemeClr val="tx1"/>
                          </a:solidFill>
                          <a:effectLst/>
                          <a:latin typeface="Times New Roman" panose="02020603050405020304" pitchFamily="18" charset="0"/>
                          <a:cs typeface="Times New Roman" panose="02020603050405020304" pitchFamily="18" charset="0"/>
                        </a:rPr>
                        <a:t>25</a:t>
                      </a:r>
                    </a:p>
                  </a:txBody>
                  <a:tcPr marL="30206" marR="30206" marT="30206" marB="30206"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r>
                        <a:rPr lang="en-IN" sz="1800" u="none" strike="noStrike" dirty="0">
                          <a:solidFill>
                            <a:schemeClr val="tx1"/>
                          </a:solidFill>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String toUpperCase()</a:t>
                      </a:r>
                      <a:endParaRPr lang="en-IN" sz="1800" dirty="0">
                        <a:solidFill>
                          <a:schemeClr val="tx1"/>
                        </a:solidFill>
                        <a:effectLst/>
                        <a:latin typeface="Times New Roman" panose="02020603050405020304" pitchFamily="18" charset="0"/>
                        <a:cs typeface="Times New Roman" panose="02020603050405020304" pitchFamily="18" charset="0"/>
                      </a:endParaRPr>
                    </a:p>
                  </a:txBody>
                  <a:tcPr marL="30206" marR="30206" marT="30206" marB="30206"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r>
                        <a:rPr lang="en-US" sz="1800" dirty="0">
                          <a:solidFill>
                            <a:schemeClr val="tx1"/>
                          </a:solidFill>
                          <a:effectLst/>
                          <a:latin typeface="Times New Roman" panose="02020603050405020304" pitchFamily="18" charset="0"/>
                          <a:cs typeface="Times New Roman" panose="02020603050405020304" pitchFamily="18" charset="0"/>
                        </a:rPr>
                        <a:t>It returns a string in uppercase.</a:t>
                      </a:r>
                    </a:p>
                  </a:txBody>
                  <a:tcPr marL="30206" marR="30206" marT="30206" marB="30206"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806846417"/>
                  </a:ext>
                </a:extLst>
              </a:tr>
              <a:tr h="691348">
                <a:tc>
                  <a:txBody>
                    <a:bodyPr/>
                    <a:lstStyle/>
                    <a:p>
                      <a:r>
                        <a:rPr lang="en-IN" sz="1800" dirty="0">
                          <a:solidFill>
                            <a:schemeClr val="tx1"/>
                          </a:solidFill>
                          <a:effectLst/>
                          <a:latin typeface="Times New Roman" panose="02020603050405020304" pitchFamily="18" charset="0"/>
                          <a:cs typeface="Times New Roman" panose="02020603050405020304" pitchFamily="18" charset="0"/>
                        </a:rPr>
                        <a:t>26</a:t>
                      </a:r>
                    </a:p>
                  </a:txBody>
                  <a:tcPr marL="30206" marR="30206" marT="30206" marB="30206"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7F6F8"/>
                    </a:solidFill>
                  </a:tcPr>
                </a:tc>
                <a:tc>
                  <a:txBody>
                    <a:bodyPr/>
                    <a:lstStyle/>
                    <a:p>
                      <a:r>
                        <a:rPr lang="en-IN" sz="1800" u="none" strike="noStrike" dirty="0">
                          <a:solidFill>
                            <a:schemeClr val="tx1"/>
                          </a:solidFill>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String toUpperCase(Locale l)</a:t>
                      </a:r>
                      <a:endParaRPr lang="en-IN" sz="1800" dirty="0">
                        <a:solidFill>
                          <a:schemeClr val="tx1"/>
                        </a:solidFill>
                        <a:effectLst/>
                        <a:latin typeface="Times New Roman" panose="02020603050405020304" pitchFamily="18" charset="0"/>
                        <a:cs typeface="Times New Roman" panose="02020603050405020304" pitchFamily="18" charset="0"/>
                      </a:endParaRPr>
                    </a:p>
                  </a:txBody>
                  <a:tcPr marL="30206" marR="30206" marT="30206" marB="30206"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7F6F8"/>
                    </a:solidFill>
                  </a:tcPr>
                </a:tc>
                <a:tc>
                  <a:txBody>
                    <a:bodyPr/>
                    <a:lstStyle/>
                    <a:p>
                      <a:r>
                        <a:rPr lang="en-US" sz="1800" dirty="0">
                          <a:solidFill>
                            <a:schemeClr val="tx1"/>
                          </a:solidFill>
                          <a:effectLst/>
                          <a:latin typeface="Times New Roman" panose="02020603050405020304" pitchFamily="18" charset="0"/>
                          <a:cs typeface="Times New Roman" panose="02020603050405020304" pitchFamily="18" charset="0"/>
                        </a:rPr>
                        <a:t>It returns a string in uppercase using specified locale.</a:t>
                      </a:r>
                    </a:p>
                  </a:txBody>
                  <a:tcPr marL="30206" marR="30206" marT="30206" marB="30206"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7F6F8"/>
                    </a:solidFill>
                  </a:tcPr>
                </a:tc>
                <a:extLst>
                  <a:ext uri="{0D108BD9-81ED-4DB2-BD59-A6C34878D82A}">
                    <a16:rowId xmlns:a16="http://schemas.microsoft.com/office/drawing/2014/main" val="2927961458"/>
                  </a:ext>
                </a:extLst>
              </a:tr>
              <a:tr h="892062">
                <a:tc>
                  <a:txBody>
                    <a:bodyPr/>
                    <a:lstStyle/>
                    <a:p>
                      <a:r>
                        <a:rPr lang="en-IN" sz="1800" dirty="0">
                          <a:solidFill>
                            <a:schemeClr val="tx1"/>
                          </a:solidFill>
                          <a:effectLst/>
                          <a:latin typeface="Times New Roman" panose="02020603050405020304" pitchFamily="18" charset="0"/>
                          <a:cs typeface="Times New Roman" panose="02020603050405020304" pitchFamily="18" charset="0"/>
                        </a:rPr>
                        <a:t>27</a:t>
                      </a:r>
                    </a:p>
                  </a:txBody>
                  <a:tcPr marL="30206" marR="30206" marT="30206" marB="30206"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r>
                        <a:rPr lang="en-IN" sz="1800" u="none" strike="noStrike" dirty="0">
                          <a:solidFill>
                            <a:schemeClr val="tx1"/>
                          </a:solidFill>
                          <a:effectLst/>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String trim()</a:t>
                      </a:r>
                      <a:endParaRPr lang="en-IN" sz="1800" dirty="0">
                        <a:solidFill>
                          <a:schemeClr val="tx1"/>
                        </a:solidFill>
                        <a:effectLst/>
                        <a:latin typeface="Times New Roman" panose="02020603050405020304" pitchFamily="18" charset="0"/>
                        <a:cs typeface="Times New Roman" panose="02020603050405020304" pitchFamily="18" charset="0"/>
                      </a:endParaRPr>
                    </a:p>
                  </a:txBody>
                  <a:tcPr marL="30206" marR="30206" marT="30206" marB="30206"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r>
                        <a:rPr lang="en-US" sz="1800" dirty="0">
                          <a:solidFill>
                            <a:schemeClr val="tx1"/>
                          </a:solidFill>
                          <a:effectLst/>
                          <a:latin typeface="Times New Roman" panose="02020603050405020304" pitchFamily="18" charset="0"/>
                          <a:cs typeface="Times New Roman" panose="02020603050405020304" pitchFamily="18" charset="0"/>
                        </a:rPr>
                        <a:t>It removes beginning and ending spaces of this string.</a:t>
                      </a:r>
                    </a:p>
                  </a:txBody>
                  <a:tcPr marL="30206" marR="30206" marT="30206" marB="30206"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121582712"/>
                  </a:ext>
                </a:extLst>
              </a:tr>
              <a:tr h="892062">
                <a:tc>
                  <a:txBody>
                    <a:bodyPr/>
                    <a:lstStyle/>
                    <a:p>
                      <a:r>
                        <a:rPr lang="en-IN" sz="1800" dirty="0">
                          <a:solidFill>
                            <a:schemeClr val="tx1"/>
                          </a:solidFill>
                          <a:effectLst/>
                          <a:latin typeface="Times New Roman" panose="02020603050405020304" pitchFamily="18" charset="0"/>
                          <a:cs typeface="Times New Roman" panose="02020603050405020304" pitchFamily="18" charset="0"/>
                        </a:rPr>
                        <a:t>28</a:t>
                      </a:r>
                    </a:p>
                  </a:txBody>
                  <a:tcPr marL="30206" marR="30206" marT="30206" marB="30206"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7F6F8"/>
                    </a:solidFill>
                  </a:tcPr>
                </a:tc>
                <a:tc>
                  <a:txBody>
                    <a:bodyPr/>
                    <a:lstStyle/>
                    <a:p>
                      <a:r>
                        <a:rPr lang="en-US" sz="1800" u="none" strike="noStrike" dirty="0">
                          <a:solidFill>
                            <a:schemeClr val="tx1"/>
                          </a:solidFill>
                          <a:effectLst/>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static String valueOf(int value)</a:t>
                      </a:r>
                      <a:endParaRPr lang="en-US" sz="1800" dirty="0">
                        <a:solidFill>
                          <a:schemeClr val="tx1"/>
                        </a:solidFill>
                        <a:effectLst/>
                        <a:latin typeface="Times New Roman" panose="02020603050405020304" pitchFamily="18" charset="0"/>
                        <a:cs typeface="Times New Roman" panose="02020603050405020304" pitchFamily="18" charset="0"/>
                      </a:endParaRPr>
                    </a:p>
                  </a:txBody>
                  <a:tcPr marL="30206" marR="30206" marT="30206" marB="30206"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7F6F8"/>
                    </a:solidFill>
                  </a:tcPr>
                </a:tc>
                <a:tc>
                  <a:txBody>
                    <a:bodyPr/>
                    <a:lstStyle/>
                    <a:p>
                      <a:r>
                        <a:rPr lang="en-US" sz="1800" dirty="0">
                          <a:solidFill>
                            <a:schemeClr val="tx1"/>
                          </a:solidFill>
                          <a:effectLst/>
                          <a:latin typeface="Times New Roman" panose="02020603050405020304" pitchFamily="18" charset="0"/>
                          <a:cs typeface="Times New Roman" panose="02020603050405020304" pitchFamily="18" charset="0"/>
                        </a:rPr>
                        <a:t>It converts given type into string. It is an overloaded method.</a:t>
                      </a:r>
                    </a:p>
                  </a:txBody>
                  <a:tcPr marL="30206" marR="30206" marT="30206" marB="30206"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7F6F8"/>
                    </a:solidFill>
                  </a:tcPr>
                </a:tc>
                <a:extLst>
                  <a:ext uri="{0D108BD9-81ED-4DB2-BD59-A6C34878D82A}">
                    <a16:rowId xmlns:a16="http://schemas.microsoft.com/office/drawing/2014/main" val="1057832906"/>
                  </a:ext>
                </a:extLst>
              </a:tr>
            </a:tbl>
          </a:graphicData>
        </a:graphic>
      </p:graphicFrame>
    </p:spTree>
    <p:extLst>
      <p:ext uri="{BB962C8B-B14F-4D97-AF65-F5344CB8AC3E}">
        <p14:creationId xmlns:p14="http://schemas.microsoft.com/office/powerpoint/2010/main" val="263582703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96</TotalTime>
  <Words>674</Words>
  <Application>Microsoft Office PowerPoint</Application>
  <PresentationFormat>Widescreen</PresentationFormat>
  <Paragraphs>93</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Montserrat</vt:lpstr>
      <vt:lpstr>Times New Roman</vt:lpstr>
      <vt:lpstr>Trebuchet MS</vt:lpstr>
      <vt:lpstr>Wingdings 3</vt:lpstr>
      <vt:lpstr>Facet</vt:lpstr>
      <vt:lpstr>String Class and its Methods</vt:lpstr>
      <vt:lpstr>What is String  In Java, string is basically an object that represents sequence of char values. An array of characters works same as Java string.  String s="javatpoint";    Java String class provides a lot of methods to perform operations on strings such as compare(), concat(), equals(), split(), length(), replace(), compareTo(), intern(), substring() etc. </vt:lpstr>
      <vt:lpstr>The java.lang.String class provides a lot of built-in methods that are used to manipulate string in Java. By the help of these methods, we can perform operations on String objects such as trimming, concatenating, converting, comparing, replacing strings etc. Java String is a powerful concept because everything is treated as a String if you submit any form in window based, web based or mobile application. Let's use some important methods of String class. </vt:lpstr>
      <vt:lpstr>Java String class methods  The java.lang.String class provides many useful methods to perform operations on sequence of char values.  </vt:lpstr>
      <vt:lpstr>PowerPoint Presentation</vt:lpstr>
      <vt:lpstr>PowerPoint Presentation</vt:lpstr>
      <vt:lpstr>PowerPoint Presentation</vt:lpstr>
      <vt:lpstr>PowerPoint Presentation</vt:lpstr>
      <vt:lpstr>PowerPoint Presentation</vt:lpstr>
      <vt:lpstr>    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Gitanjali More</dc:creator>
  <cp:lastModifiedBy>Gitanjali More</cp:lastModifiedBy>
  <cp:revision>16</cp:revision>
  <dcterms:created xsi:type="dcterms:W3CDTF">2024-11-06T17:36:24Z</dcterms:created>
  <dcterms:modified xsi:type="dcterms:W3CDTF">2024-11-07T07:14:29Z</dcterms:modified>
</cp:coreProperties>
</file>