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8" r:id="rId6"/>
    <p:sldId id="269" r:id="rId7"/>
    <p:sldId id="261" r:id="rId8"/>
    <p:sldId id="263" r:id="rId9"/>
    <p:sldId id="264" r:id="rId10"/>
    <p:sldId id="266"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821C-55E0-340A-1371-6D257CEC646C}"/>
              </a:ext>
            </a:extLst>
          </p:cNvPr>
          <p:cNvSpPr>
            <a:spLocks noGrp="1"/>
          </p:cNvSpPr>
          <p:nvPr>
            <p:ph type="ctrTitle"/>
          </p:nvPr>
        </p:nvSpPr>
        <p:spPr>
          <a:xfrm>
            <a:off x="2589213" y="1630838"/>
            <a:ext cx="8915399" cy="3146544"/>
          </a:xfrm>
        </p:spPr>
        <p:txBody>
          <a:bodyPr>
            <a:noAutofit/>
          </a:bodyPr>
          <a:lstStyle/>
          <a:p>
            <a:r>
              <a:rPr lang="en-US" sz="4800" b="1" dirty="0">
                <a:latin typeface="Times New Roman" panose="02020603050405020304" pitchFamily="18" charset="0"/>
                <a:cs typeface="Times New Roman" panose="02020603050405020304" pitchFamily="18" charset="0"/>
              </a:rPr>
              <a:t>M</a:t>
            </a:r>
            <a:r>
              <a:rPr lang="en-US" sz="4800" b="1" i="0" dirty="0">
                <a:effectLst/>
                <a:latin typeface="Times New Roman" panose="02020603050405020304" pitchFamily="18" charset="0"/>
                <a:cs typeface="Times New Roman" panose="02020603050405020304" pitchFamily="18" charset="0"/>
              </a:rPr>
              <a:t>emory management, and Generations Garbage </a:t>
            </a:r>
            <a:r>
              <a:rPr lang="en-US" sz="4800" b="1" i="0">
                <a:effectLst/>
                <a:latin typeface="Times New Roman" panose="02020603050405020304" pitchFamily="18" charset="0"/>
                <a:cs typeface="Times New Roman" panose="02020603050405020304" pitchFamily="18" charset="0"/>
              </a:rPr>
              <a:t>collection in </a:t>
            </a:r>
            <a:r>
              <a:rPr lang="en-US" sz="4800" b="1" i="0" dirty="0">
                <a:effectLst/>
                <a:latin typeface="Times New Roman" panose="02020603050405020304" pitchFamily="18" charset="0"/>
                <a:cs typeface="Times New Roman" panose="02020603050405020304" pitchFamily="18" charset="0"/>
              </a:rPr>
              <a:t>java</a:t>
            </a:r>
            <a:br>
              <a:rPr lang="en-US" sz="4800" b="1" i="0" dirty="0">
                <a:effectLst/>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2BD1D3-404F-192D-3A41-80DC146CD70D}"/>
              </a:ext>
            </a:extLst>
          </p:cNvPr>
          <p:cNvSpPr>
            <a:spLocks noGrp="1"/>
          </p:cNvSpPr>
          <p:nvPr>
            <p:ph type="subTitle" idx="1"/>
          </p:nvPr>
        </p:nvSpPr>
        <p:spPr>
          <a:xfrm>
            <a:off x="8348990" y="4777381"/>
            <a:ext cx="2736931" cy="1126283"/>
          </a:xfrm>
        </p:spPr>
        <p:txBody>
          <a:bodyPr/>
          <a:lstStyle/>
          <a:p>
            <a:r>
              <a:rPr lang="en-IN" b="1" dirty="0">
                <a:solidFill>
                  <a:schemeClr val="tx1"/>
                </a:solidFill>
                <a:latin typeface="Times New Roman" panose="02020603050405020304" pitchFamily="18" charset="0"/>
                <a:cs typeface="Times New Roman" panose="02020603050405020304" pitchFamily="18" charset="0"/>
              </a:rPr>
              <a:t>By Gitanjali More</a:t>
            </a:r>
          </a:p>
        </p:txBody>
      </p:sp>
    </p:spTree>
    <p:extLst>
      <p:ext uri="{BB962C8B-B14F-4D97-AF65-F5344CB8AC3E}">
        <p14:creationId xmlns:p14="http://schemas.microsoft.com/office/powerpoint/2010/main" val="419915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8CFB9-75F2-CB30-8DE6-81E221A15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EC7CD-4AF2-06BC-C15A-901C487F445A}"/>
              </a:ext>
            </a:extLst>
          </p:cNvPr>
          <p:cNvSpPr>
            <a:spLocks noGrp="1"/>
          </p:cNvSpPr>
          <p:nvPr>
            <p:ph type="title"/>
          </p:nvPr>
        </p:nvSpPr>
        <p:spPr>
          <a:xfrm>
            <a:off x="1574277" y="680669"/>
            <a:ext cx="9760653" cy="5738983"/>
          </a:xfrm>
        </p:spPr>
        <p:txBody>
          <a:bodyPr>
            <a:noAutofit/>
          </a:bodyPr>
          <a:lstStyle/>
          <a:p>
            <a:r>
              <a:rPr lang="en-US" sz="2400" b="1" i="0" dirty="0">
                <a:solidFill>
                  <a:srgbClr val="1D1D27"/>
                </a:solidFill>
                <a:effectLst/>
                <a:latin typeface="Times New Roman" panose="02020603050405020304" pitchFamily="18" charset="0"/>
                <a:cs typeface="Times New Roman" panose="02020603050405020304" pitchFamily="18" charset="0"/>
              </a:rPr>
              <a:t>What does Java Garbage Collector?</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JVM controls the garbage collector. JVM decides when to perform the garbage collection. We can also request to the JVM to run the garbage collector. But there is no guarantee under any conditions that the JVM will comply. JVM runs the garbage collector if it senses that memory is running low. When Java program request for the garbage collector, the JVM usually grants the request in short order. It does not make sure that the requests accept.</a:t>
            </a:r>
            <a:br>
              <a:rPr lang="en-US" sz="2400" b="0" i="0" dirty="0">
                <a:solidFill>
                  <a:srgbClr val="2B2A29"/>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82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89D6F-AC5E-7ED5-19B3-D15C9198E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084ED-7608-8C7A-825D-2E3FF7AB4DE2}"/>
              </a:ext>
            </a:extLst>
          </p:cNvPr>
          <p:cNvSpPr>
            <a:spLocks noGrp="1"/>
          </p:cNvSpPr>
          <p:nvPr>
            <p:ph type="title"/>
          </p:nvPr>
        </p:nvSpPr>
        <p:spPr>
          <a:xfrm>
            <a:off x="1574277" y="680669"/>
            <a:ext cx="9760653" cy="5738983"/>
          </a:xfrm>
        </p:spPr>
        <p:txBody>
          <a:bodyPr>
            <a:noAutofit/>
          </a:bodyPr>
          <a:lstStyle/>
          <a:p>
            <a:r>
              <a:rPr lang="en-US" sz="2400" b="1" i="0" dirty="0">
                <a:solidFill>
                  <a:srgbClr val="1D1D27"/>
                </a:solidFill>
                <a:effectLst/>
                <a:latin typeface="Times New Roman" panose="02020603050405020304" pitchFamily="18" charset="0"/>
                <a:cs typeface="Times New Roman" panose="02020603050405020304" pitchFamily="18" charset="0"/>
              </a:rPr>
              <a:t>Types of Garbage Collection</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There are five types of garbage collection are as follows:</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Serial GC:</a:t>
            </a:r>
            <a:r>
              <a:rPr lang="en-US" sz="2400" b="0" i="0" dirty="0">
                <a:solidFill>
                  <a:srgbClr val="2B2A29"/>
                </a:solidFill>
                <a:effectLst/>
                <a:latin typeface="Times New Roman" panose="02020603050405020304" pitchFamily="18" charset="0"/>
                <a:cs typeface="Times New Roman" panose="02020603050405020304" pitchFamily="18" charset="0"/>
              </a:rPr>
              <a:t> It uses the mark and sweeps approach for young and old generations, which is minor and major GC.</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Parallel GC:</a:t>
            </a:r>
            <a:r>
              <a:rPr lang="en-US" sz="2400" b="0" i="0" dirty="0">
                <a:solidFill>
                  <a:srgbClr val="2B2A29"/>
                </a:solidFill>
                <a:effectLst/>
                <a:latin typeface="Times New Roman" panose="02020603050405020304" pitchFamily="18" charset="0"/>
                <a:cs typeface="Times New Roman" panose="02020603050405020304" pitchFamily="18" charset="0"/>
              </a:rPr>
              <a:t> It is similar to serial GC except that, it spawns N (the number of CPU cores in the system) threads for young generation garbage collection.</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Parallel Old GC:</a:t>
            </a:r>
            <a:r>
              <a:rPr lang="en-US" sz="2400" b="0" i="0" dirty="0">
                <a:solidFill>
                  <a:srgbClr val="2B2A29"/>
                </a:solidFill>
                <a:effectLst/>
                <a:latin typeface="Times New Roman" panose="02020603050405020304" pitchFamily="18" charset="0"/>
                <a:cs typeface="Times New Roman" panose="02020603050405020304" pitchFamily="18" charset="0"/>
              </a:rPr>
              <a:t> It is similar to parallel GC, except that it uses multiple threads for both generations.</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Concurrent Mark Sweep (CMS) Collector:</a:t>
            </a:r>
            <a:r>
              <a:rPr lang="en-US" sz="2400" b="0" i="0" dirty="0">
                <a:solidFill>
                  <a:srgbClr val="2B2A29"/>
                </a:solidFill>
                <a:effectLst/>
                <a:latin typeface="Times New Roman" panose="02020603050405020304" pitchFamily="18" charset="0"/>
                <a:cs typeface="Times New Roman" panose="02020603050405020304" pitchFamily="18" charset="0"/>
              </a:rPr>
              <a:t> It does the garbage collection for the old generation. You can limit the number of threads in CMS collector using </a:t>
            </a:r>
            <a:r>
              <a:rPr lang="en-US" sz="2400" b="1" i="0" dirty="0">
                <a:solidFill>
                  <a:srgbClr val="2B2A29"/>
                </a:solidFill>
                <a:effectLst/>
                <a:latin typeface="Times New Roman" panose="02020603050405020304" pitchFamily="18" charset="0"/>
                <a:cs typeface="Times New Roman" panose="02020603050405020304" pitchFamily="18" charset="0"/>
              </a:rPr>
              <a:t>XX:ParalleCMSThreads=JVM option</a:t>
            </a:r>
            <a:r>
              <a:rPr lang="en-US" sz="2400" b="0" i="0" dirty="0">
                <a:solidFill>
                  <a:srgbClr val="2B2A29"/>
                </a:solidFill>
                <a:effectLst/>
                <a:latin typeface="Times New Roman" panose="02020603050405020304" pitchFamily="18" charset="0"/>
                <a:cs typeface="Times New Roman" panose="02020603050405020304" pitchFamily="18" charset="0"/>
              </a:rPr>
              <a:t>. It is also known as Concurrent Low Pause Collector.</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G1 Garbage Collector:</a:t>
            </a:r>
            <a:r>
              <a:rPr lang="en-US" sz="2400" b="0" i="0" dirty="0">
                <a:solidFill>
                  <a:srgbClr val="2B2A29"/>
                </a:solidFill>
                <a:effectLst/>
                <a:latin typeface="Times New Roman" panose="02020603050405020304" pitchFamily="18" charset="0"/>
                <a:cs typeface="Times New Roman" panose="02020603050405020304" pitchFamily="18" charset="0"/>
              </a:rPr>
              <a:t> It introduced in Java 7. Its objective is to replace the CMS collector. It is a parallel, concurrent, and CMS collector. There is no young and old generation space. It divides the heap into several equal sized heaps. It first collects the regions with lesser live data.</a:t>
            </a:r>
            <a:br>
              <a:rPr lang="en-US" sz="2400" b="0" i="0" dirty="0">
                <a:solidFill>
                  <a:srgbClr val="2B2A29"/>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07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DB439-6BAF-7BEC-E1D8-24DF3740A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6ABF4-7B46-29E7-6E42-9DBAEAFD12DB}"/>
              </a:ext>
            </a:extLst>
          </p:cNvPr>
          <p:cNvSpPr>
            <a:spLocks noGrp="1"/>
          </p:cNvSpPr>
          <p:nvPr>
            <p:ph type="title"/>
          </p:nvPr>
        </p:nvSpPr>
        <p:spPr>
          <a:xfrm>
            <a:off x="2677214" y="2509470"/>
            <a:ext cx="4521723" cy="1044435"/>
          </a:xfrm>
        </p:spPr>
        <p:txBody>
          <a:bodyPr>
            <a:noAutofit/>
          </a:bodyPr>
          <a:lstStyle/>
          <a:p>
            <a:r>
              <a:rPr lang="en-IN" sz="54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788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0679-092E-7EB4-2B1C-0ABAB83D9E7C}"/>
              </a:ext>
            </a:extLst>
          </p:cNvPr>
          <p:cNvSpPr>
            <a:spLocks noGrp="1"/>
          </p:cNvSpPr>
          <p:nvPr>
            <p:ph type="title"/>
          </p:nvPr>
        </p:nvSpPr>
        <p:spPr>
          <a:xfrm>
            <a:off x="1743959" y="624109"/>
            <a:ext cx="9760653" cy="5512739"/>
          </a:xfrm>
        </p:spPr>
        <p:txBody>
          <a:bodyPr>
            <a:normAutofit fontScale="90000"/>
          </a:bodyPr>
          <a:lstStyle/>
          <a:p>
            <a:r>
              <a:rPr lang="en-US" b="1" i="0" dirty="0">
                <a:solidFill>
                  <a:srgbClr val="1D1D27"/>
                </a:solidFill>
                <a:effectLst/>
                <a:latin typeface="Times New Roman" panose="02020603050405020304" pitchFamily="18" charset="0"/>
                <a:cs typeface="Times New Roman" panose="02020603050405020304" pitchFamily="18" charset="0"/>
              </a:rPr>
              <a:t>Memory Management in Java</a:t>
            </a:r>
            <a:br>
              <a:rPr lang="en-US" b="0" i="0" dirty="0">
                <a:solidFill>
                  <a:srgbClr val="1D1D27"/>
                </a:solidFill>
                <a:effectLst/>
                <a:latin typeface="Montserrat" panose="00000500000000000000" pitchFamily="2" charset="0"/>
              </a:rPr>
            </a:br>
            <a:r>
              <a:rPr lang="en-US" b="0" i="0" dirty="0">
                <a:solidFill>
                  <a:schemeClr val="tx1"/>
                </a:solidFill>
                <a:effectLst/>
                <a:latin typeface="Times New Roman" panose="02020603050405020304" pitchFamily="18" charset="0"/>
                <a:cs typeface="Times New Roman" panose="02020603050405020304" pitchFamily="18" charset="0"/>
              </a:rPr>
              <a:t>In Java, memory management is the process of allocation and de-allocation of objects, called Memory management. Java does memory management automatically. Java uses an automatic memory management system called a </a:t>
            </a:r>
            <a:r>
              <a:rPr lang="en-US" b="1" i="0" dirty="0">
                <a:solidFill>
                  <a:schemeClr val="tx1"/>
                </a:solidFill>
                <a:effectLst/>
                <a:latin typeface="Times New Roman" panose="02020603050405020304" pitchFamily="18" charset="0"/>
                <a:cs typeface="Times New Roman" panose="02020603050405020304" pitchFamily="18" charset="0"/>
              </a:rPr>
              <a:t>garbage collector</a:t>
            </a:r>
            <a:r>
              <a:rPr lang="en-US" b="0" i="0" dirty="0">
                <a:solidFill>
                  <a:schemeClr val="tx1"/>
                </a:solidFill>
                <a:effectLst/>
                <a:latin typeface="Times New Roman" panose="02020603050405020304" pitchFamily="18" charset="0"/>
                <a:cs typeface="Times New Roman" panose="02020603050405020304" pitchFamily="18" charset="0"/>
              </a:rPr>
              <a:t>. Thus, we are not required to implement memory management logic in our application. Java memory management divides into two major parts:</a:t>
            </a:r>
            <a:br>
              <a:rPr lang="en-US" b="0" i="0" dirty="0">
                <a:solidFill>
                  <a:schemeClr val="tx1"/>
                </a:solidFill>
                <a:effectLst/>
                <a:latin typeface="Times New Roman" panose="02020603050405020304" pitchFamily="18" charset="0"/>
                <a:cs typeface="Times New Roman" panose="02020603050405020304" pitchFamily="18" charset="0"/>
              </a:rPr>
            </a:br>
            <a:r>
              <a:rPr lang="en-US" i="0" dirty="0">
                <a:solidFill>
                  <a:srgbClr val="2B2A29"/>
                </a:solidFill>
                <a:effectLst/>
                <a:latin typeface="Times New Roman" panose="02020603050405020304" pitchFamily="18" charset="0"/>
                <a:cs typeface="Times New Roman" panose="02020603050405020304" pitchFamily="18" charset="0"/>
              </a:rPr>
              <a:t>JVM Memory Structure</a:t>
            </a:r>
            <a:br>
              <a:rPr lang="en-US" i="0" dirty="0">
                <a:solidFill>
                  <a:srgbClr val="2B2A29"/>
                </a:solidFill>
                <a:effectLst/>
                <a:latin typeface="Times New Roman" panose="02020603050405020304" pitchFamily="18" charset="0"/>
                <a:cs typeface="Times New Roman" panose="02020603050405020304" pitchFamily="18" charset="0"/>
              </a:rPr>
            </a:br>
            <a:r>
              <a:rPr lang="en-US" i="0" dirty="0">
                <a:solidFill>
                  <a:srgbClr val="2B2A29"/>
                </a:solidFill>
                <a:effectLst/>
                <a:latin typeface="Times New Roman" panose="02020603050405020304" pitchFamily="18" charset="0"/>
                <a:cs typeface="Times New Roman" panose="02020603050405020304" pitchFamily="18" charset="0"/>
              </a:rPr>
              <a:t>Working of the Garbage Collector</a:t>
            </a:r>
            <a:br>
              <a:rPr lang="en-US" i="0" dirty="0">
                <a:solidFill>
                  <a:srgbClr val="2B2A29"/>
                </a:solidFill>
                <a:effectLst/>
                <a:latin typeface="Times New Roman" panose="02020603050405020304" pitchFamily="18" charset="0"/>
                <a:cs typeface="Times New Roman" panose="02020603050405020304" pitchFamily="18" charset="0"/>
              </a:rPr>
            </a:br>
            <a:br>
              <a:rPr lang="en-US"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8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01206-DCC1-1D07-ADAF-3E687A36F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59CA-9832-BE90-4DFC-2093F5ED97C7}"/>
              </a:ext>
            </a:extLst>
          </p:cNvPr>
          <p:cNvSpPr>
            <a:spLocks noGrp="1"/>
          </p:cNvSpPr>
          <p:nvPr>
            <p:ph type="title"/>
          </p:nvPr>
        </p:nvSpPr>
        <p:spPr>
          <a:xfrm>
            <a:off x="1743959" y="624110"/>
            <a:ext cx="9760653" cy="2307626"/>
          </a:xfrm>
        </p:spPr>
        <p:txBody>
          <a:bodyPr>
            <a:normAutofit fontScale="90000"/>
          </a:bodyPr>
          <a:lstStyle/>
          <a:p>
            <a:r>
              <a:rPr lang="en-US" b="1" i="0" dirty="0">
                <a:solidFill>
                  <a:srgbClr val="1D1D27"/>
                </a:solidFill>
                <a:effectLst/>
                <a:latin typeface="Times New Roman" panose="02020603050405020304" pitchFamily="18" charset="0"/>
                <a:cs typeface="Times New Roman" panose="02020603050405020304" pitchFamily="18" charset="0"/>
              </a:rPr>
              <a:t>JVM Memory Structure</a:t>
            </a:r>
            <a:br>
              <a:rPr lang="en-US" b="0" i="0" dirty="0">
                <a:solidFill>
                  <a:srgbClr val="1D1D27"/>
                </a:solidFill>
                <a:effectLst/>
                <a:latin typeface="Montserrat" panose="00000500000000000000" pitchFamily="2" charset="0"/>
              </a:rPr>
            </a:br>
            <a:r>
              <a:rPr lang="en-US" sz="2800" b="0" i="0" dirty="0">
                <a:solidFill>
                  <a:schemeClr val="tx1"/>
                </a:solidFill>
                <a:effectLst/>
                <a:latin typeface="Times New Roman" panose="02020603050405020304" pitchFamily="18" charset="0"/>
                <a:cs typeface="Times New Roman" panose="02020603050405020304" pitchFamily="18" charset="0"/>
              </a:rPr>
              <a:t>JVM creates various run time data areas in a heap. These areas are used during the program execution. The memory areas are destroyed when JVM exits, whereas the data areas are destroyed when the thread exits</a:t>
            </a:r>
            <a:r>
              <a:rPr lang="en-US" sz="2800" b="0" i="0" dirty="0">
                <a:solidFill>
                  <a:srgbClr val="2B2A29"/>
                </a:solidFill>
                <a:effectLst/>
                <a:latin typeface="Times New Roman" panose="02020603050405020304" pitchFamily="18" charset="0"/>
                <a:cs typeface="Times New Roman" panose="02020603050405020304" pitchFamily="18" charset="0"/>
              </a:rPr>
              <a:t>.</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Memory Management in Java">
            <a:extLst>
              <a:ext uri="{FF2B5EF4-FFF2-40B4-BE49-F238E27FC236}">
                <a16:creationId xmlns:a16="http://schemas.microsoft.com/office/drawing/2014/main" id="{3803065C-66D6-D872-9848-B5D10B9BD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237" y="2931736"/>
            <a:ext cx="7960004" cy="318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915E2-7F3F-E31B-7BE3-19816B10C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9823B-27D1-86BE-C8DA-7938BF79FA56}"/>
              </a:ext>
            </a:extLst>
          </p:cNvPr>
          <p:cNvSpPr>
            <a:spLocks noGrp="1"/>
          </p:cNvSpPr>
          <p:nvPr>
            <p:ph type="title"/>
          </p:nvPr>
        </p:nvSpPr>
        <p:spPr>
          <a:xfrm>
            <a:off x="1611984" y="331878"/>
            <a:ext cx="9760653" cy="5738983"/>
          </a:xfrm>
        </p:spPr>
        <p:txBody>
          <a:bodyPr>
            <a:noAutofit/>
          </a:bodyPr>
          <a:lstStyle/>
          <a:p>
            <a:pPr algn="l"/>
            <a:r>
              <a:rPr lang="en-US" sz="2400" b="1" i="0" dirty="0">
                <a:solidFill>
                  <a:srgbClr val="1D1D27"/>
                </a:solidFill>
                <a:effectLst/>
                <a:latin typeface="Times New Roman" panose="02020603050405020304" pitchFamily="18" charset="0"/>
                <a:cs typeface="Times New Roman" panose="02020603050405020304" pitchFamily="18" charset="0"/>
              </a:rPr>
              <a:t>Method Area</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Method Area is a part of the heap memory which is shared among all the threads. It creates when the JVM starts up. It is used to store class structure, superclass name, interface name, and constructors. The JVM stores the following kinds of information in the method area:</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1. A Fully qualified name of a type (ex: String)</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2.The type's modifiers</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3.Type's direct superclass name</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4.A structured list of the fully qualified names of super interfaces.</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1D1D27"/>
                </a:solidFill>
                <a:effectLst/>
                <a:latin typeface="Times New Roman" panose="02020603050405020304" pitchFamily="18" charset="0"/>
                <a:cs typeface="Times New Roman" panose="02020603050405020304" pitchFamily="18" charset="0"/>
              </a:rPr>
              <a:t>Heap Area</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2B2A29"/>
                </a:solidFill>
                <a:effectLst/>
                <a:latin typeface="Times New Roman" panose="02020603050405020304" pitchFamily="18" charset="0"/>
                <a:cs typeface="Times New Roman" panose="02020603050405020304" pitchFamily="18" charset="0"/>
              </a:rPr>
              <a:t>Heap stores the actual objects. It creates when the JVM starts up. The user can control the heap if needed. It can be of fixed or dynamic size. When we use a new keyword, the JVM creates an instance for the object in a heap. While the reference of that object stores in the stack. There exists only one heap for each running JVM process. When heap becomes full, the garbage is collected. </a:t>
            </a:r>
            <a:r>
              <a:rPr lang="en-IN" sz="2400" b="0" i="0" dirty="0">
                <a:solidFill>
                  <a:srgbClr val="2B2A29"/>
                </a:solidFill>
                <a:effectLst/>
                <a:latin typeface="Times New Roman" panose="02020603050405020304" pitchFamily="18" charset="0"/>
                <a:cs typeface="Times New Roman" panose="02020603050405020304" pitchFamily="18" charset="0"/>
              </a:rPr>
              <a:t>For example:</a:t>
            </a:r>
            <a:br>
              <a:rPr lang="en-US" sz="2400" b="0" i="0" dirty="0">
                <a:solidFill>
                  <a:srgbClr val="2B2A29"/>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26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55475-B0DC-A6B6-316E-3F6131965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1E07D8-E8DF-2C91-A690-4FF61A75AA65}"/>
              </a:ext>
            </a:extLst>
          </p:cNvPr>
          <p:cNvSpPr>
            <a:spLocks noGrp="1"/>
          </p:cNvSpPr>
          <p:nvPr>
            <p:ph type="title"/>
          </p:nvPr>
        </p:nvSpPr>
        <p:spPr>
          <a:xfrm>
            <a:off x="1611984" y="331878"/>
            <a:ext cx="9760653" cy="5738983"/>
          </a:xfrm>
        </p:spPr>
        <p:txBody>
          <a:bodyPr>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StringBuilder sb= </a:t>
            </a:r>
            <a:r>
              <a:rPr lang="en-US" sz="2000" b="1" i="0" dirty="0">
                <a:solidFill>
                  <a:schemeClr val="tx1"/>
                </a:solidFill>
                <a:effectLst/>
                <a:latin typeface="Times New Roman" panose="02020603050405020304" pitchFamily="18" charset="0"/>
                <a:cs typeface="Times New Roman" panose="02020603050405020304" pitchFamily="18" charset="0"/>
              </a:rPr>
              <a:t>new</a:t>
            </a:r>
            <a:r>
              <a:rPr lang="en-US" sz="2000" b="0" i="0" dirty="0">
                <a:solidFill>
                  <a:schemeClr val="tx1"/>
                </a:solidFill>
                <a:effectLst/>
                <a:latin typeface="Times New Roman" panose="02020603050405020304" pitchFamily="18" charset="0"/>
                <a:cs typeface="Times New Roman" panose="02020603050405020304" pitchFamily="18" charset="0"/>
              </a:rPr>
              <a:t> StringBuilder();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The above statement creates an object of the StringBuilder class. The object allocates to the heap, and the reference sb allocates to stack. Heap is divided into the following parts:</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1. Young generation</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2. Survivor space</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3. Old generation</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4. Permanent generation</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Young Generation</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The </a:t>
            </a:r>
            <a:r>
              <a:rPr lang="en-US" sz="2000" b="1" i="0" dirty="0">
                <a:solidFill>
                  <a:srgbClr val="2B2A29"/>
                </a:solidFill>
                <a:effectLst/>
                <a:latin typeface="Times New Roman" panose="02020603050405020304" pitchFamily="18" charset="0"/>
                <a:cs typeface="Times New Roman" panose="02020603050405020304" pitchFamily="18" charset="0"/>
              </a:rPr>
              <a:t>Young Generation</a:t>
            </a:r>
            <a:r>
              <a:rPr lang="en-US" sz="2000" b="0" i="0" dirty="0">
                <a:solidFill>
                  <a:srgbClr val="2B2A29"/>
                </a:solidFill>
                <a:effectLst/>
                <a:latin typeface="Times New Roman" panose="02020603050405020304" pitchFamily="18" charset="0"/>
                <a:cs typeface="Times New Roman" panose="02020603050405020304" pitchFamily="18" charset="0"/>
              </a:rPr>
              <a:t> is the section of Java heap memory where new objects are initially allocated. When this area becomes full, a </a:t>
            </a:r>
            <a:r>
              <a:rPr lang="en-US" sz="2000" b="1" i="0" dirty="0">
                <a:solidFill>
                  <a:srgbClr val="2B2A29"/>
                </a:solidFill>
                <a:effectLst/>
                <a:latin typeface="Times New Roman" panose="02020603050405020304" pitchFamily="18" charset="0"/>
                <a:cs typeface="Times New Roman" panose="02020603050405020304" pitchFamily="18" charset="0"/>
              </a:rPr>
              <a:t>Minor Garbage Collection</a:t>
            </a:r>
            <a:r>
              <a:rPr lang="en-US" sz="2000" b="0" i="0" dirty="0">
                <a:solidFill>
                  <a:srgbClr val="2B2A29"/>
                </a:solidFill>
                <a:effectLst/>
                <a:latin typeface="Times New Roman" panose="02020603050405020304" pitchFamily="18" charset="0"/>
                <a:cs typeface="Times New Roman" panose="02020603050405020304" pitchFamily="18" charset="0"/>
              </a:rPr>
              <a:t> (GC) is triggered. </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2B2A29"/>
                </a:solidFill>
                <a:effectLst/>
                <a:latin typeface="Times New Roman" panose="02020603050405020304" pitchFamily="18" charset="0"/>
                <a:cs typeface="Times New Roman" panose="02020603050405020304" pitchFamily="18" charset="0"/>
              </a:rPr>
              <a:t>Survivor Spaces</a:t>
            </a:r>
            <a:r>
              <a:rPr lang="en-US" sz="2000" i="0" dirty="0">
                <a:solidFill>
                  <a:srgbClr val="2B2A29"/>
                </a:solidFill>
                <a:effectLst/>
                <a:latin typeface="Times New Roman" panose="02020603050405020304" pitchFamily="18" charset="0"/>
                <a:cs typeface="Times New Roman" panose="02020603050405020304" pitchFamily="18" charset="0"/>
              </a:rPr>
              <a:t> </a:t>
            </a:r>
            <a:br>
              <a:rPr lang="en-US" sz="2000" i="0" dirty="0">
                <a:solidFill>
                  <a:srgbClr val="2B2A29"/>
                </a:solidFill>
                <a:effectLst/>
                <a:latin typeface="Times New Roman" panose="02020603050405020304" pitchFamily="18" charset="0"/>
                <a:cs typeface="Times New Roman" panose="02020603050405020304" pitchFamily="18" charset="0"/>
              </a:rPr>
            </a:br>
            <a:r>
              <a:rPr lang="en-US" sz="2000" i="0" dirty="0">
                <a:solidFill>
                  <a:srgbClr val="2B2A29"/>
                </a:solidFill>
                <a:effectLst/>
                <a:latin typeface="Times New Roman" panose="02020603050405020304" pitchFamily="18" charset="0"/>
                <a:cs typeface="Times New Roman" panose="02020603050405020304" pitchFamily="18" charset="0"/>
              </a:rPr>
              <a:t>Upon filling up, the Eden space triggers a Minor GC, during which objects that are still in use are relocated to one of the survivor spaces. As a result, one survivor space is always maintained empty to accommodate these surviving objects in future collections.</a:t>
            </a:r>
            <a:br>
              <a:rPr lang="en-US" sz="200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70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60070-71C4-9DE2-26A7-6C03F44C5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68F82-92F4-1CFF-06CA-60AE7DC7FA32}"/>
              </a:ext>
            </a:extLst>
          </p:cNvPr>
          <p:cNvSpPr>
            <a:spLocks noGrp="1"/>
          </p:cNvSpPr>
          <p:nvPr>
            <p:ph type="title"/>
          </p:nvPr>
        </p:nvSpPr>
        <p:spPr>
          <a:xfrm>
            <a:off x="1611984" y="331878"/>
            <a:ext cx="9760653" cy="5738983"/>
          </a:xfrm>
        </p:spPr>
        <p:txBody>
          <a:bodyPr>
            <a:noAutofit/>
          </a:bodyPr>
          <a:lstStyle/>
          <a:p>
            <a:pPr algn="l"/>
            <a:r>
              <a:rPr lang="en-US" sz="2000" b="1" i="0" dirty="0">
                <a:solidFill>
                  <a:srgbClr val="1D1D27"/>
                </a:solidFill>
                <a:effectLst/>
                <a:latin typeface="Times New Roman" panose="02020603050405020304" pitchFamily="18" charset="0"/>
                <a:cs typeface="Times New Roman" panose="02020603050405020304" pitchFamily="18" charset="0"/>
              </a:rPr>
              <a:t>Old Generation</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The </a:t>
            </a:r>
            <a:r>
              <a:rPr lang="en-US" sz="2000" b="1" i="0" dirty="0">
                <a:solidFill>
                  <a:srgbClr val="2B2A29"/>
                </a:solidFill>
                <a:effectLst/>
                <a:latin typeface="Times New Roman" panose="02020603050405020304" pitchFamily="18" charset="0"/>
                <a:cs typeface="Times New Roman" panose="02020603050405020304" pitchFamily="18" charset="0"/>
              </a:rPr>
              <a:t>Old Generation</a:t>
            </a:r>
            <a:r>
              <a:rPr lang="en-US" sz="2000" b="0" i="0" dirty="0">
                <a:solidFill>
                  <a:srgbClr val="2B2A29"/>
                </a:solidFill>
                <a:effectLst/>
                <a:latin typeface="Times New Roman" panose="02020603050405020304" pitchFamily="18" charset="0"/>
                <a:cs typeface="Times New Roman" panose="02020603050405020304" pitchFamily="18" charset="0"/>
              </a:rPr>
              <a:t>, also known as the </a:t>
            </a:r>
            <a:r>
              <a:rPr lang="en-US" sz="2000" b="1" i="0" dirty="0">
                <a:solidFill>
                  <a:srgbClr val="2B2A29"/>
                </a:solidFill>
                <a:effectLst/>
                <a:latin typeface="Times New Roman" panose="02020603050405020304" pitchFamily="18" charset="0"/>
                <a:cs typeface="Times New Roman" panose="02020603050405020304" pitchFamily="18" charset="0"/>
              </a:rPr>
              <a:t>Tenured Generation</a:t>
            </a:r>
            <a:r>
              <a:rPr lang="en-US" sz="2000" b="0" i="0" dirty="0">
                <a:solidFill>
                  <a:srgbClr val="2B2A29"/>
                </a:solidFill>
                <a:effectLst/>
                <a:latin typeface="Times New Roman" panose="02020603050405020304" pitchFamily="18" charset="0"/>
                <a:cs typeface="Times New Roman" panose="02020603050405020304" pitchFamily="18" charset="0"/>
              </a:rPr>
              <a:t>, is a key area in Java's heap memory where long-lived objects are stored. It comes into play when objects survive multiple garbage collection cycles in the Young Generation. Unlike the Young Generation, the Old Generation consists of a single, continuous memory space.</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r>
              <a:rPr lang="en-US" sz="2000" b="1" i="0" dirty="0">
                <a:solidFill>
                  <a:srgbClr val="1D1D27"/>
                </a:solidFill>
                <a:effectLst/>
                <a:latin typeface="Times New Roman" panose="02020603050405020304" pitchFamily="18" charset="0"/>
                <a:cs typeface="Times New Roman" panose="02020603050405020304" pitchFamily="18" charset="0"/>
              </a:rPr>
              <a:t>Permanent Generation</a:t>
            </a:r>
            <a:br>
              <a:rPr lang="en-US" sz="2000" b="0" i="0" dirty="0">
                <a:solidFill>
                  <a:srgbClr val="1D1D27"/>
                </a:solidFill>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The </a:t>
            </a:r>
            <a:r>
              <a:rPr lang="en-US" sz="2000" b="1" i="0" dirty="0">
                <a:solidFill>
                  <a:srgbClr val="2B2A29"/>
                </a:solidFill>
                <a:effectLst/>
                <a:latin typeface="Times New Roman" panose="02020603050405020304" pitchFamily="18" charset="0"/>
                <a:cs typeface="Times New Roman" panose="02020603050405020304" pitchFamily="18" charset="0"/>
              </a:rPr>
              <a:t>Permanent Generation</a:t>
            </a:r>
            <a:r>
              <a:rPr lang="en-US" sz="2000" b="0" i="0" dirty="0">
                <a:solidFill>
                  <a:srgbClr val="2B2A29"/>
                </a:solidFill>
                <a:effectLst/>
                <a:latin typeface="Times New Roman" panose="02020603050405020304" pitchFamily="18" charset="0"/>
                <a:cs typeface="Times New Roman" panose="02020603050405020304" pitchFamily="18" charset="0"/>
              </a:rPr>
              <a:t>, often referred to as </a:t>
            </a:r>
            <a:r>
              <a:rPr lang="en-US" sz="2000" b="1" i="0" dirty="0">
                <a:solidFill>
                  <a:srgbClr val="2B2A29"/>
                </a:solidFill>
                <a:effectLst/>
                <a:latin typeface="Times New Roman" panose="02020603050405020304" pitchFamily="18" charset="0"/>
                <a:cs typeface="Times New Roman" panose="02020603050405020304" pitchFamily="18" charset="0"/>
              </a:rPr>
              <a:t>Perm Gen</a:t>
            </a:r>
            <a:r>
              <a:rPr lang="en-US" sz="2000" b="0" i="0" dirty="0">
                <a:solidFill>
                  <a:srgbClr val="2B2A29"/>
                </a:solidFill>
                <a:effectLst/>
                <a:latin typeface="Times New Roman" panose="02020603050405020304" pitchFamily="18" charset="0"/>
                <a:cs typeface="Times New Roman" panose="02020603050405020304" pitchFamily="18" charset="0"/>
              </a:rPr>
              <a:t>. It is a dedicated area in the Java Virtual Machine (JVM) that holds metadata about the application's classes and methods. It is important to note that Perm Gen is separate from the Java Heap, where instance data is stored.</a:t>
            </a:r>
            <a:br>
              <a:rPr lang="en-US" sz="2000" b="0" i="0" dirty="0">
                <a:solidFill>
                  <a:srgbClr val="2B2A29"/>
                </a:solidFill>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01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3E7FB-7227-7810-93B1-553E014BA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F0B2A-9CC2-6F60-3578-9200D5671C75}"/>
              </a:ext>
            </a:extLst>
          </p:cNvPr>
          <p:cNvSpPr>
            <a:spLocks noGrp="1"/>
          </p:cNvSpPr>
          <p:nvPr>
            <p:ph type="title"/>
          </p:nvPr>
        </p:nvSpPr>
        <p:spPr>
          <a:xfrm>
            <a:off x="1593130" y="642962"/>
            <a:ext cx="9760653" cy="5738983"/>
          </a:xfrm>
        </p:spPr>
        <p:txBody>
          <a:bodyPr>
            <a:noAutofit/>
          </a:bodyPr>
          <a:lstStyle/>
          <a:p>
            <a:r>
              <a:rPr lang="en-US" sz="2800" b="1" i="0" dirty="0">
                <a:solidFill>
                  <a:srgbClr val="1D1D27"/>
                </a:solidFill>
                <a:effectLst/>
                <a:latin typeface="Times New Roman" panose="02020603050405020304" pitchFamily="18" charset="0"/>
                <a:cs typeface="Times New Roman" panose="02020603050405020304" pitchFamily="18" charset="0"/>
              </a:rPr>
              <a:t>Stack Area</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Stack Area generates when a thread creates. It can be of either fixed or dynamic size. The stack memory is allocated per thread. It is used to store data and partial results. It contains references to heap objects. It also holds the value itself rather than a reference to an object from the heap. The variables which are stored in the stack have certain visibility, called scope.</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9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1EC25-687B-F885-818C-08492C19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6C24C-5331-F538-1CDD-EE37412CE84D}"/>
              </a:ext>
            </a:extLst>
          </p:cNvPr>
          <p:cNvSpPr>
            <a:spLocks noGrp="1"/>
          </p:cNvSpPr>
          <p:nvPr>
            <p:ph type="title"/>
          </p:nvPr>
        </p:nvSpPr>
        <p:spPr>
          <a:xfrm>
            <a:off x="1517716" y="237609"/>
            <a:ext cx="9760653" cy="5738983"/>
          </a:xfrm>
        </p:spPr>
        <p:txBody>
          <a:bodyPr>
            <a:noAutofit/>
          </a:bodyPr>
          <a:lstStyle/>
          <a:p>
            <a:pPr algn="l"/>
            <a:r>
              <a:rPr lang="en-US" sz="2800" b="1" i="0" dirty="0">
                <a:solidFill>
                  <a:srgbClr val="1D1D27"/>
                </a:solidFill>
                <a:effectLst/>
                <a:latin typeface="Times New Roman" panose="02020603050405020304" pitchFamily="18" charset="0"/>
                <a:cs typeface="Times New Roman" panose="02020603050405020304" pitchFamily="18" charset="0"/>
              </a:rPr>
              <a:t>Native Method Stack</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It is also known as C stack. It is a stack for native code written in a language other than Java. Java Native Interface (JNI) calls the native stack. The performance of the native stack depends on the OS.</a:t>
            </a:r>
            <a:br>
              <a:rPr lang="en-US" sz="2800" b="0" i="0" dirty="0">
                <a:solidFill>
                  <a:srgbClr val="2B2A29"/>
                </a:solidFill>
                <a:effectLst/>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i="0" dirty="0">
                <a:solidFill>
                  <a:srgbClr val="1D1D27"/>
                </a:solidFill>
                <a:effectLst/>
                <a:latin typeface="Times New Roman" panose="02020603050405020304" pitchFamily="18" charset="0"/>
                <a:cs typeface="Times New Roman" panose="02020603050405020304" pitchFamily="18" charset="0"/>
              </a:rPr>
              <a:t>PC Registers</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Each thread has a Program Counter (PC) register associated with it. PC register stores the return address or a native pointer. It also contains the address of the JVM instructions currently being executed.</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61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92242-0857-DEC5-E75C-A5FDEF61A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084EA-82A3-9B08-6BF6-52CF4029D800}"/>
              </a:ext>
            </a:extLst>
          </p:cNvPr>
          <p:cNvSpPr>
            <a:spLocks noGrp="1"/>
          </p:cNvSpPr>
          <p:nvPr>
            <p:ph type="title"/>
          </p:nvPr>
        </p:nvSpPr>
        <p:spPr>
          <a:xfrm>
            <a:off x="1574277" y="680669"/>
            <a:ext cx="9760653" cy="5738983"/>
          </a:xfrm>
        </p:spPr>
        <p:txBody>
          <a:bodyPr>
            <a:noAutofit/>
          </a:bodyPr>
          <a:lstStyle/>
          <a:p>
            <a:r>
              <a:rPr lang="en-US" sz="2800" b="1" i="0" dirty="0">
                <a:solidFill>
                  <a:srgbClr val="1D1D27"/>
                </a:solidFill>
                <a:effectLst/>
                <a:latin typeface="Times New Roman" panose="02020603050405020304" pitchFamily="18" charset="0"/>
                <a:cs typeface="Times New Roman" panose="02020603050405020304" pitchFamily="18" charset="0"/>
              </a:rPr>
              <a:t>Working of Garbage Collector</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1D1D27"/>
                </a:solidFill>
                <a:effectLst/>
                <a:latin typeface="Times New Roman" panose="02020603050405020304" pitchFamily="18" charset="0"/>
                <a:cs typeface="Times New Roman" panose="02020603050405020304" pitchFamily="18" charset="0"/>
              </a:rPr>
              <a:t>Garbage Collector Overview:</a:t>
            </a:r>
            <a:br>
              <a:rPr lang="en-US" sz="2800" b="0" i="0" dirty="0">
                <a:solidFill>
                  <a:srgbClr val="1D1D27"/>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When a program executes in Java, it uses memory in different ways. The heap is a part of memory where objects live. It iss the only part of memory that involved in the garbage collection process. It is also known as garbage collectible heap. All the garbage collection makes sure that the heap has as much free space as possible. The function of the garbage collector is to find and delete the objects that cannot be reached.</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052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TotalTime>
  <Words>1174</Words>
  <Application>Microsoft Office PowerPoint</Application>
  <PresentationFormat>Widescreen</PresentationFormat>
  <Paragraphs>13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Montserrat</vt:lpstr>
      <vt:lpstr>Times New Roman</vt:lpstr>
      <vt:lpstr>Wingdings 3</vt:lpstr>
      <vt:lpstr>Wisp</vt:lpstr>
      <vt:lpstr>Memory management, and Generations Garbage collection in java </vt:lpstr>
      <vt:lpstr>Memory Management in Java In Java, memory management is the process of allocation and de-allocation of objects, called Memory management. Java does memory management automatically. Java uses an automatic memory management system called a garbage collector. Thus, we are not required to implement memory management logic in our application. Java memory management divides into two major parts: JVM Memory Structure Working of the Garbage Collector  </vt:lpstr>
      <vt:lpstr>JVM Memory Structure JVM creates various run time data areas in a heap. These areas are used during the program execution. The memory areas are destroyed when JVM exits, whereas the data areas are destroyed when the thread exits. </vt:lpstr>
      <vt:lpstr>Method Area Method Area is a part of the heap memory which is shared among all the threads. It creates when the JVM starts up. It is used to store class structure, superclass name, interface name, and constructors. The JVM stores the following kinds of information in the method area: 1. A Fully qualified name of a type (ex: String) 2.The type's modifiers 3.Type's direct superclass name 4.A structured list of the fully qualified names of super interfaces.  Heap Area Heap stores the actual objects. It creates when the JVM starts up. The user can control the heap if needed. It can be of fixed or dynamic size. When we use a new keyword, the JVM creates an instance for the object in a heap. While the reference of that object stores in the stack. There exists only one heap for each running JVM process. When heap becomes full, the garbage is collected. For example: </vt:lpstr>
      <vt:lpstr>StringBuilder sb= new StringBuilder();    The above statement creates an object of the StringBuilder class. The object allocates to the heap, and the reference sb allocates to stack. Heap is divided into the following parts:  1. Young generation 2. Survivor space 3. Old generation 4. Permanent generation  Young Generation The Young Generation is the section of Java heap memory where new objects are initially allocated. When this area becomes full, a Minor Garbage Collection (GC) is triggered.   Survivor Spaces  Upon filling up, the Eden space triggers a Minor GC, during which objects that are still in use are relocated to one of the survivor spaces. As a result, one survivor space is always maintained empty to accommodate these surviving objects in future collections. </vt:lpstr>
      <vt:lpstr>Old Generation The Old Generation, also known as the Tenured Generation, is a key area in Java's heap memory where long-lived objects are stored. It comes into play when objects survive multiple garbage collection cycles in the Young Generation. Unlike the Young Generation, the Old Generation consists of a single, continuous memory space.  Permanent Generation The Permanent Generation, often referred to as Perm Gen. It is a dedicated area in the Java Virtual Machine (JVM) that holds metadata about the application's classes and methods. It is important to note that Perm Gen is separate from the Java Heap, where instance data is stored.  </vt:lpstr>
      <vt:lpstr>Stack Area Stack Area generates when a thread creates. It can be of either fixed or dynamic size. The stack memory is allocated per thread. It is used to store data and partial results. It contains references to heap objects. It also holds the value itself rather than a reference to an object from the heap. The variables which are stored in the stack have certain visibility, called scope. </vt:lpstr>
      <vt:lpstr>Native Method Stack It is also known as C stack. It is a stack for native code written in a language other than Java. Java Native Interface (JNI) calls the native stack. The performance of the native stack depends on the OS.  PC Registers Each thread has a Program Counter (PC) register associated with it. PC register stores the return address or a native pointer. It also contains the address of the JVM instructions currently being executed. </vt:lpstr>
      <vt:lpstr>Working of Garbage Collector Garbage Collector Overview: When a program executes in Java, it uses memory in different ways. The heap is a part of memory where objects live. It iss the only part of memory that involved in the garbage collection process. It is also known as garbage collectible heap. All the garbage collection makes sure that the heap has as much free space as possible. The function of the garbage collector is to find and delete the objects that cannot be reached. </vt:lpstr>
      <vt:lpstr>What does Java Garbage Collector? JVM controls the garbage collector. JVM decides when to perform the garbage collection. We can also request to the JVM to run the garbage collector. But there is no guarantee under any conditions that the JVM will comply. JVM runs the garbage collector if it senses that memory is running low. When Java program request for the garbage collector, the JVM usually grants the request in short order. It does not make sure that the requests accept. </vt:lpstr>
      <vt:lpstr>Types of Garbage Collection There are five types of garbage collection are as follows: Serial GC: It uses the mark and sweeps approach for young and old generations, which is minor and major GC. Parallel GC: It is similar to serial GC except that, it spawns N (the number of CPU cores in the system) threads for young generation garbage collection. Parallel Old GC: It is similar to parallel GC, except that it uses multiple threads for both generations. Concurrent Mark Sweep (CMS) Collector: It does the garbage collection for the old generation. You can limit the number of threads in CMS collector using XX:ParalleCMSThreads=JVM option. It is also known as Concurrent Low Pause Collector. G1 Garbage Collector: It introduced in Java 7. Its objective is to replace the CMS collector. It is a parallel, concurrent, and CMS collector. There is no young and old generation space. It divides the heap into several equal sized heaps. It first collects the regions with lesser live data.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22</cp:revision>
  <dcterms:created xsi:type="dcterms:W3CDTF">2024-11-19T05:43:04Z</dcterms:created>
  <dcterms:modified xsi:type="dcterms:W3CDTF">2024-11-19T06:32:47Z</dcterms:modified>
</cp:coreProperties>
</file>