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java-thread-activecount-method" TargetMode="External"/><Relationship Id="rId2" Type="http://schemas.openxmlformats.org/officeDocument/2006/relationships/hyperlink" Target="https://www.javatpoint.com/java-thread-interrupted-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dumpstack-method" TargetMode="External"/><Relationship Id="rId5" Type="http://schemas.openxmlformats.org/officeDocument/2006/relationships/hyperlink" Target="https://www.javatpoint.com/java-thread-holdlock-method" TargetMode="External"/><Relationship Id="rId4" Type="http://schemas.openxmlformats.org/officeDocument/2006/relationships/hyperlink" Target="https://www.javatpoint.com/java-thread-checkaccess-metho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java-thread-enumerate-method" TargetMode="External"/><Relationship Id="rId2" Type="http://schemas.openxmlformats.org/officeDocument/2006/relationships/hyperlink" Target="https://www.javatpoint.com/java-thread-getstacktrace-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tostring-method" TargetMode="External"/><Relationship Id="rId5" Type="http://schemas.openxmlformats.org/officeDocument/2006/relationships/hyperlink" Target="https://www.javatpoint.com/java-thread-getthreadgroup-method" TargetMode="External"/><Relationship Id="rId4" Type="http://schemas.openxmlformats.org/officeDocument/2006/relationships/hyperlink" Target="https://www.javatpoint.com/java-thread-getstate-metho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register-mem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os-tutori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java-thread-join-method" TargetMode="External"/><Relationship Id="rId3" Type="http://schemas.openxmlformats.org/officeDocument/2006/relationships/hyperlink" Target="https://www.javatpoint.com/object-class" TargetMode="External"/><Relationship Id="rId7" Type="http://schemas.openxmlformats.org/officeDocument/2006/relationships/hyperlink" Target="https://www.javatpoint.com/java-thread-currentthread-method"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 Id="rId6" Type="http://schemas.openxmlformats.org/officeDocument/2006/relationships/hyperlink" Target="https://www.javatpoint.com/java-thread-sleep-method" TargetMode="External"/><Relationship Id="rId5" Type="http://schemas.openxmlformats.org/officeDocument/2006/relationships/hyperlink" Target="https://www.javatpoint.com/java-thread-run-method" TargetMode="External"/><Relationship Id="rId4" Type="http://schemas.openxmlformats.org/officeDocument/2006/relationships/hyperlink" Target="https://www.javatpoint.com/java-thread-start-metho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ava-thread-setpriority-method" TargetMode="External"/><Relationship Id="rId2" Type="http://schemas.openxmlformats.org/officeDocument/2006/relationships/hyperlink" Target="https://www.javatpoint.com/java-thread-getpriority-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getid-method" TargetMode="External"/><Relationship Id="rId5" Type="http://schemas.openxmlformats.org/officeDocument/2006/relationships/hyperlink" Target="https://www.javatpoint.com/java-thread-setname-method" TargetMode="External"/><Relationship Id="rId4" Type="http://schemas.openxmlformats.org/officeDocument/2006/relationships/hyperlink" Target="https://www.javatpoint.com/java-thread-getname-metho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java-thread-yield-method" TargetMode="External"/><Relationship Id="rId2" Type="http://schemas.openxmlformats.org/officeDocument/2006/relationships/hyperlink" Target="https://www.javatpoint.com/java-thread-isalive-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stop-method" TargetMode="External"/><Relationship Id="rId5" Type="http://schemas.openxmlformats.org/officeDocument/2006/relationships/hyperlink" Target="https://www.javatpoint.com/java-thread-resume-method" TargetMode="External"/><Relationship Id="rId4" Type="http://schemas.openxmlformats.org/officeDocument/2006/relationships/hyperlink" Target="https://www.javatpoint.com/java-thread-suspend-metho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java-thread-isdaemon-method" TargetMode="External"/><Relationship Id="rId2" Type="http://schemas.openxmlformats.org/officeDocument/2006/relationships/hyperlink" Target="https://www.javatpoint.com/java-thread-destroy-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isinterrupted-method" TargetMode="External"/><Relationship Id="rId5" Type="http://schemas.openxmlformats.org/officeDocument/2006/relationships/hyperlink" Target="https://www.javatpoint.com/java-thread-interrupt-method" TargetMode="External"/><Relationship Id="rId4" Type="http://schemas.openxmlformats.org/officeDocument/2006/relationships/hyperlink" Target="https://www.javatpoint.com/java-thread-setdaemon-meth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5F0F-E331-0168-9A88-A9520185347C}"/>
              </a:ext>
            </a:extLst>
          </p:cNvPr>
          <p:cNvSpPr>
            <a:spLocks noGrp="1"/>
          </p:cNvSpPr>
          <p:nvPr>
            <p:ph type="ctrTitle"/>
          </p:nvPr>
        </p:nvSpPr>
        <p:spPr/>
        <p:txBody>
          <a:bodyPr/>
          <a:lstStyle/>
          <a:p>
            <a:r>
              <a:rPr lang="en-IN" sz="4800" b="1" i="0" dirty="0">
                <a:solidFill>
                  <a:srgbClr val="1D1D27"/>
                </a:solidFill>
                <a:effectLst/>
                <a:latin typeface="Times New Roman" panose="02020603050405020304" pitchFamily="18" charset="0"/>
                <a:cs typeface="Times New Roman" panose="02020603050405020304" pitchFamily="18" charset="0"/>
              </a:rPr>
              <a:t>Multithreading in Java</a:t>
            </a:r>
            <a:br>
              <a:rPr lang="en-IN" b="0" i="0" dirty="0">
                <a:solidFill>
                  <a:srgbClr val="1D1D27"/>
                </a:solidFill>
                <a:effectLst/>
                <a:latin typeface="Montserrat" panose="00000500000000000000" pitchFamily="2"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A3D201-F018-E256-D32E-FBC14C1112F2}"/>
              </a:ext>
            </a:extLst>
          </p:cNvPr>
          <p:cNvSpPr>
            <a:spLocks noGrp="1"/>
          </p:cNvSpPr>
          <p:nvPr>
            <p:ph type="subTitle" idx="1"/>
          </p:nvPr>
        </p:nvSpPr>
        <p:spPr>
          <a:xfrm>
            <a:off x="3044857" y="4050833"/>
            <a:ext cx="6229145" cy="1096899"/>
          </a:xfrm>
        </p:spPr>
        <p:txBody>
          <a:bodyPr/>
          <a:lstStyle/>
          <a:p>
            <a:r>
              <a:rPr lang="en-IN" dirty="0">
                <a:solidFill>
                  <a:schemeClr val="tx1"/>
                </a:solidFill>
                <a:latin typeface="Times New Roman" panose="02020603050405020304" pitchFamily="18" charset="0"/>
                <a:cs typeface="Times New Roman" panose="02020603050405020304" pitchFamily="18" charset="0"/>
              </a:rPr>
              <a:t>By Gitanjali More</a:t>
            </a:r>
          </a:p>
        </p:txBody>
      </p:sp>
    </p:spTree>
    <p:extLst>
      <p:ext uri="{BB962C8B-B14F-4D97-AF65-F5344CB8AC3E}">
        <p14:creationId xmlns:p14="http://schemas.microsoft.com/office/powerpoint/2010/main" val="246465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A77D5-8B4D-3A08-D132-0705D18B3AD5}"/>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16D5000-3153-2552-0573-89D26467E0CF}"/>
              </a:ext>
            </a:extLst>
          </p:cNvPr>
          <p:cNvGraphicFramePr>
            <a:graphicFrameLocks noGrp="1"/>
          </p:cNvGraphicFramePr>
          <p:nvPr>
            <p:extLst>
              <p:ext uri="{D42A27DB-BD31-4B8C-83A1-F6EECF244321}">
                <p14:modId xmlns:p14="http://schemas.microsoft.com/office/powerpoint/2010/main" val="2419466512"/>
              </p:ext>
            </p:extLst>
          </p:nvPr>
        </p:nvGraphicFramePr>
        <p:xfrm>
          <a:off x="1564849" y="499621"/>
          <a:ext cx="7220932" cy="5664041"/>
        </p:xfrm>
        <a:graphic>
          <a:graphicData uri="http://schemas.openxmlformats.org/drawingml/2006/table">
            <a:tbl>
              <a:tblPr/>
              <a:tblGrid>
                <a:gridCol w="1805233">
                  <a:extLst>
                    <a:ext uri="{9D8B030D-6E8A-4147-A177-3AD203B41FA5}">
                      <a16:colId xmlns:a16="http://schemas.microsoft.com/office/drawing/2014/main" val="3190877764"/>
                    </a:ext>
                  </a:extLst>
                </a:gridCol>
                <a:gridCol w="1805233">
                  <a:extLst>
                    <a:ext uri="{9D8B030D-6E8A-4147-A177-3AD203B41FA5}">
                      <a16:colId xmlns:a16="http://schemas.microsoft.com/office/drawing/2014/main" val="3211015673"/>
                    </a:ext>
                  </a:extLst>
                </a:gridCol>
                <a:gridCol w="1805233">
                  <a:extLst>
                    <a:ext uri="{9D8B030D-6E8A-4147-A177-3AD203B41FA5}">
                      <a16:colId xmlns:a16="http://schemas.microsoft.com/office/drawing/2014/main" val="3915740332"/>
                    </a:ext>
                  </a:extLst>
                </a:gridCol>
                <a:gridCol w="1805233">
                  <a:extLst>
                    <a:ext uri="{9D8B030D-6E8A-4147-A177-3AD203B41FA5}">
                      <a16:colId xmlns:a16="http://schemas.microsoft.com/office/drawing/2014/main" val="4146380371"/>
                    </a:ext>
                  </a:extLst>
                </a:gridCol>
              </a:tblGrid>
              <a:tr h="845697">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21)</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boolean</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interrupted()</a:t>
                      </a:r>
                      <a:endParaRPr lang="en-IN" sz="1600">
                        <a:solidFill>
                          <a:schemeClr val="tx1"/>
                        </a:solidFill>
                        <a:effectLst/>
                        <a:latin typeface="Times New Roman" panose="02020603050405020304" pitchFamily="18" charset="0"/>
                        <a:cs typeface="Times New Roman" panose="02020603050405020304" pitchFamily="18" charset="0"/>
                      </a:endParaRP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tests whether the current thread has been interrupted.</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9328926"/>
                  </a:ext>
                </a:extLst>
              </a:tr>
              <a:tr h="845697">
                <a:tc>
                  <a:txBody>
                    <a:bodyPr/>
                    <a:lstStyle/>
                    <a:p>
                      <a:r>
                        <a:rPr lang="en-IN" sz="1600">
                          <a:solidFill>
                            <a:schemeClr val="tx1"/>
                          </a:solidFill>
                          <a:effectLst/>
                          <a:latin typeface="Times New Roman" panose="02020603050405020304" pitchFamily="18" charset="0"/>
                          <a:cs typeface="Times New Roman" panose="02020603050405020304" pitchFamily="18" charset="0"/>
                        </a:rPr>
                        <a:t>22)</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int</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activeCount()</a:t>
                      </a:r>
                      <a:endParaRPr lang="en-IN" sz="1600">
                        <a:solidFill>
                          <a:schemeClr val="tx1"/>
                        </a:solidFill>
                        <a:effectLst/>
                        <a:latin typeface="Times New Roman" panose="02020603050405020304" pitchFamily="18" charset="0"/>
                        <a:cs typeface="Times New Roman" panose="02020603050405020304" pitchFamily="18" charset="0"/>
                      </a:endParaRP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the number of active threads in the current thread's thread group.</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5146941"/>
                  </a:ext>
                </a:extLst>
              </a:tr>
              <a:tr h="1108155">
                <a:tc>
                  <a:txBody>
                    <a:bodyPr/>
                    <a:lstStyle/>
                    <a:p>
                      <a:r>
                        <a:rPr lang="en-IN" sz="1600">
                          <a:solidFill>
                            <a:schemeClr val="tx1"/>
                          </a:solidFill>
                          <a:effectLst/>
                          <a:latin typeface="Times New Roman" panose="02020603050405020304" pitchFamily="18" charset="0"/>
                          <a:cs typeface="Times New Roman" panose="02020603050405020304" pitchFamily="18" charset="0"/>
                        </a:rPr>
                        <a:t>23)</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checkAccess()</a:t>
                      </a:r>
                      <a:endParaRPr lang="en-IN" sz="1600">
                        <a:solidFill>
                          <a:schemeClr val="tx1"/>
                        </a:solidFill>
                        <a:effectLst/>
                        <a:latin typeface="Times New Roman" panose="02020603050405020304" pitchFamily="18" charset="0"/>
                        <a:cs typeface="Times New Roman" panose="02020603050405020304" pitchFamily="18" charset="0"/>
                      </a:endParaRP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determines if the currently running thread has permission to modify the thread.</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9789396"/>
                  </a:ext>
                </a:extLst>
              </a:tr>
              <a:tr h="1108155">
                <a:tc>
                  <a:txBody>
                    <a:bodyPr/>
                    <a:lstStyle/>
                    <a:p>
                      <a:r>
                        <a:rPr lang="en-IN" sz="1600">
                          <a:solidFill>
                            <a:schemeClr val="tx1"/>
                          </a:solidFill>
                          <a:effectLst/>
                          <a:latin typeface="Times New Roman" panose="02020603050405020304" pitchFamily="18" charset="0"/>
                          <a:cs typeface="Times New Roman" panose="02020603050405020304" pitchFamily="18" charset="0"/>
                        </a:rPr>
                        <a:t>24)</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boolean</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holdLock()</a:t>
                      </a:r>
                      <a:endParaRPr lang="en-IN" sz="1600">
                        <a:solidFill>
                          <a:schemeClr val="tx1"/>
                        </a:solidFill>
                        <a:effectLst/>
                        <a:latin typeface="Times New Roman" panose="02020603050405020304" pitchFamily="18" charset="0"/>
                        <a:cs typeface="Times New Roman" panose="02020603050405020304" pitchFamily="18" charset="0"/>
                      </a:endParaRP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true if and only if the current thread holds the monitor lock on the specified object.</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34780248"/>
                  </a:ext>
                </a:extLst>
              </a:tr>
              <a:tr h="976926">
                <a:tc>
                  <a:txBody>
                    <a:bodyPr/>
                    <a:lstStyle/>
                    <a:p>
                      <a:r>
                        <a:rPr lang="en-IN" sz="1600">
                          <a:solidFill>
                            <a:schemeClr val="tx1"/>
                          </a:solidFill>
                          <a:effectLst/>
                          <a:latin typeface="Times New Roman" panose="02020603050405020304" pitchFamily="18" charset="0"/>
                          <a:cs typeface="Times New Roman" panose="02020603050405020304" pitchFamily="18" charset="0"/>
                        </a:rPr>
                        <a:t>25)</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void</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dumpStack()</a:t>
                      </a:r>
                      <a:endParaRPr lang="en-IN" sz="1600">
                        <a:solidFill>
                          <a:schemeClr val="tx1"/>
                        </a:solidFill>
                        <a:effectLst/>
                        <a:latin typeface="Times New Roman" panose="02020603050405020304" pitchFamily="18" charset="0"/>
                        <a:cs typeface="Times New Roman" panose="02020603050405020304" pitchFamily="18" charset="0"/>
                      </a:endParaRP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is used to print a stack trace of the current thread to the standard error stream.</a:t>
                      </a:r>
                    </a:p>
                  </a:txBody>
                  <a:tcPr marL="23173" marR="23173" marT="23173" marB="2317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277081"/>
                  </a:ext>
                </a:extLst>
              </a:tr>
            </a:tbl>
          </a:graphicData>
        </a:graphic>
      </p:graphicFrame>
    </p:spTree>
    <p:extLst>
      <p:ext uri="{BB962C8B-B14F-4D97-AF65-F5344CB8AC3E}">
        <p14:creationId xmlns:p14="http://schemas.microsoft.com/office/powerpoint/2010/main" val="111730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BA925-A56F-73AE-FE07-F7151B66AA8A}"/>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ED50E2B-8133-FB4D-77DC-F88E67AD26AA}"/>
              </a:ext>
            </a:extLst>
          </p:cNvPr>
          <p:cNvGraphicFramePr>
            <a:graphicFrameLocks noGrp="1"/>
          </p:cNvGraphicFramePr>
          <p:nvPr>
            <p:extLst>
              <p:ext uri="{D42A27DB-BD31-4B8C-83A1-F6EECF244321}">
                <p14:modId xmlns:p14="http://schemas.microsoft.com/office/powerpoint/2010/main" val="907032030"/>
              </p:ext>
            </p:extLst>
          </p:nvPr>
        </p:nvGraphicFramePr>
        <p:xfrm>
          <a:off x="1696823" y="744718"/>
          <a:ext cx="7296348" cy="5674132"/>
        </p:xfrm>
        <a:graphic>
          <a:graphicData uri="http://schemas.openxmlformats.org/drawingml/2006/table">
            <a:tbl>
              <a:tblPr/>
              <a:tblGrid>
                <a:gridCol w="1824087">
                  <a:extLst>
                    <a:ext uri="{9D8B030D-6E8A-4147-A177-3AD203B41FA5}">
                      <a16:colId xmlns:a16="http://schemas.microsoft.com/office/drawing/2014/main" val="482985052"/>
                    </a:ext>
                  </a:extLst>
                </a:gridCol>
                <a:gridCol w="1824087">
                  <a:extLst>
                    <a:ext uri="{9D8B030D-6E8A-4147-A177-3AD203B41FA5}">
                      <a16:colId xmlns:a16="http://schemas.microsoft.com/office/drawing/2014/main" val="174454975"/>
                    </a:ext>
                  </a:extLst>
                </a:gridCol>
                <a:gridCol w="1824087">
                  <a:extLst>
                    <a:ext uri="{9D8B030D-6E8A-4147-A177-3AD203B41FA5}">
                      <a16:colId xmlns:a16="http://schemas.microsoft.com/office/drawing/2014/main" val="777426143"/>
                    </a:ext>
                  </a:extLst>
                </a:gridCol>
                <a:gridCol w="1824087">
                  <a:extLst>
                    <a:ext uri="{9D8B030D-6E8A-4147-A177-3AD203B41FA5}">
                      <a16:colId xmlns:a16="http://schemas.microsoft.com/office/drawing/2014/main" val="913828277"/>
                    </a:ext>
                  </a:extLst>
                </a:gridCol>
              </a:tblGrid>
              <a:tr h="1112142">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26)</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StackTraceElement[]</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getStackTrace()</a:t>
                      </a:r>
                      <a:endParaRPr lang="en-IN" sz="1600">
                        <a:solidFill>
                          <a:schemeClr val="tx1"/>
                        </a:solidFill>
                        <a:effectLst/>
                        <a:latin typeface="Times New Roman" panose="02020603050405020304" pitchFamily="18" charset="0"/>
                        <a:cs typeface="Times New Roman" panose="02020603050405020304" pitchFamily="18" charset="0"/>
                      </a:endParaRP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an array of stack trace elements representing the stack dump of the thread.</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008573001"/>
                  </a:ext>
                </a:extLst>
              </a:tr>
              <a:tr h="1243843">
                <a:tc>
                  <a:txBody>
                    <a:bodyPr/>
                    <a:lstStyle/>
                    <a:p>
                      <a:r>
                        <a:rPr lang="en-IN" sz="1600">
                          <a:solidFill>
                            <a:schemeClr val="tx1"/>
                          </a:solidFill>
                          <a:effectLst/>
                          <a:latin typeface="Times New Roman" panose="02020603050405020304" pitchFamily="18" charset="0"/>
                          <a:cs typeface="Times New Roman" panose="02020603050405020304" pitchFamily="18" charset="0"/>
                        </a:rPr>
                        <a:t>27)</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int</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enumerate()</a:t>
                      </a:r>
                      <a:endParaRPr lang="en-IN" sz="1600" dirty="0">
                        <a:solidFill>
                          <a:schemeClr val="tx1"/>
                        </a:solidFill>
                        <a:effectLst/>
                        <a:latin typeface="Times New Roman" panose="02020603050405020304" pitchFamily="18" charset="0"/>
                        <a:cs typeface="Times New Roman" panose="02020603050405020304" pitchFamily="18" charset="0"/>
                      </a:endParaRP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copy every active thread's thread group and its subgroup into the specified array.</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5704440"/>
                  </a:ext>
                </a:extLst>
              </a:tr>
              <a:tr h="585338">
                <a:tc>
                  <a:txBody>
                    <a:bodyPr/>
                    <a:lstStyle/>
                    <a:p>
                      <a:r>
                        <a:rPr lang="en-IN" sz="1600">
                          <a:solidFill>
                            <a:schemeClr val="tx1"/>
                          </a:solidFill>
                          <a:effectLst/>
                          <a:latin typeface="Times New Roman" panose="02020603050405020304" pitchFamily="18" charset="0"/>
                          <a:cs typeface="Times New Roman" panose="02020603050405020304" pitchFamily="18" charset="0"/>
                        </a:rPr>
                        <a:t>28)</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Thread.State</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getState()</a:t>
                      </a:r>
                      <a:endParaRPr lang="en-IN" sz="1600">
                        <a:solidFill>
                          <a:schemeClr val="tx1"/>
                        </a:solidFill>
                        <a:effectLst/>
                        <a:latin typeface="Times New Roman" panose="02020603050405020304" pitchFamily="18" charset="0"/>
                        <a:cs typeface="Times New Roman" panose="02020603050405020304" pitchFamily="18" charset="0"/>
                      </a:endParaRP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return the state of the thread.</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63000119"/>
                  </a:ext>
                </a:extLst>
              </a:tr>
              <a:tr h="848740">
                <a:tc>
                  <a:txBody>
                    <a:bodyPr/>
                    <a:lstStyle/>
                    <a:p>
                      <a:r>
                        <a:rPr lang="en-IN" sz="1600">
                          <a:solidFill>
                            <a:schemeClr val="tx1"/>
                          </a:solidFill>
                          <a:effectLst/>
                          <a:latin typeface="Times New Roman" panose="02020603050405020304" pitchFamily="18" charset="0"/>
                          <a:cs typeface="Times New Roman" panose="02020603050405020304" pitchFamily="18" charset="0"/>
                        </a:rPr>
                        <a:t>29)</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ThreadGroup</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getThreadGroup()</a:t>
                      </a:r>
                      <a:endParaRPr lang="en-IN" sz="1600">
                        <a:solidFill>
                          <a:schemeClr val="tx1"/>
                        </a:solidFill>
                        <a:effectLst/>
                        <a:latin typeface="Times New Roman" panose="02020603050405020304" pitchFamily="18" charset="0"/>
                        <a:cs typeface="Times New Roman" panose="02020603050405020304" pitchFamily="18" charset="0"/>
                      </a:endParaRP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return the thread group to which this thread belongs</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355623"/>
                  </a:ext>
                </a:extLst>
              </a:tr>
              <a:tr h="1507246">
                <a:tc>
                  <a:txBody>
                    <a:bodyPr/>
                    <a:lstStyle/>
                    <a:p>
                      <a:r>
                        <a:rPr lang="en-IN" sz="1600">
                          <a:solidFill>
                            <a:schemeClr val="tx1"/>
                          </a:solidFill>
                          <a:effectLst/>
                          <a:latin typeface="Times New Roman" panose="02020603050405020304" pitchFamily="18" charset="0"/>
                          <a:cs typeface="Times New Roman" panose="02020603050405020304" pitchFamily="18" charset="0"/>
                        </a:rPr>
                        <a:t>30)</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String</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toString()</a:t>
                      </a:r>
                      <a:endParaRPr lang="en-IN" sz="1600">
                        <a:solidFill>
                          <a:schemeClr val="tx1"/>
                        </a:solidFill>
                        <a:effectLst/>
                        <a:latin typeface="Times New Roman" panose="02020603050405020304" pitchFamily="18" charset="0"/>
                        <a:cs typeface="Times New Roman" panose="02020603050405020304" pitchFamily="18" charset="0"/>
                      </a:endParaRP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is used to return a string representation of this thread, including the thread's name, priority, and thread group.</a:t>
                      </a:r>
                    </a:p>
                  </a:txBody>
                  <a:tcPr marL="21444" marR="21444" marT="21444" marB="2144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337838237"/>
                  </a:ext>
                </a:extLst>
              </a:tr>
            </a:tbl>
          </a:graphicData>
        </a:graphic>
      </p:graphicFrame>
    </p:spTree>
    <p:extLst>
      <p:ext uri="{BB962C8B-B14F-4D97-AF65-F5344CB8AC3E}">
        <p14:creationId xmlns:p14="http://schemas.microsoft.com/office/powerpoint/2010/main" val="329023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8D43-99F6-7B5A-D84C-B6F9BB720399}"/>
              </a:ext>
            </a:extLst>
          </p:cNvPr>
          <p:cNvSpPr>
            <a:spLocks noGrp="1"/>
          </p:cNvSpPr>
          <p:nvPr>
            <p:ph type="title"/>
          </p:nvPr>
        </p:nvSpPr>
        <p:spPr>
          <a:xfrm>
            <a:off x="1224088" y="2850823"/>
            <a:ext cx="4054922" cy="967033"/>
          </a:xfrm>
        </p:spPr>
        <p:txBody>
          <a:bodyPr>
            <a:noAutofit/>
          </a:bodyPr>
          <a:lstStyle/>
          <a:p>
            <a:r>
              <a:rPr lang="en-IN" sz="4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4830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B85C-B124-9407-4D74-70185F7141E6}"/>
              </a:ext>
            </a:extLst>
          </p:cNvPr>
          <p:cNvSpPr>
            <a:spLocks noGrp="1"/>
          </p:cNvSpPr>
          <p:nvPr>
            <p:ph type="title"/>
          </p:nvPr>
        </p:nvSpPr>
        <p:spPr>
          <a:xfrm>
            <a:off x="677334" y="609600"/>
            <a:ext cx="8596668" cy="5508396"/>
          </a:xfrm>
        </p:spPr>
        <p:txBody>
          <a:bodyPr>
            <a:no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Multithreading in Java </a:t>
            </a:r>
            <a:r>
              <a:rPr lang="en-US" sz="2800" b="0" i="0" dirty="0">
                <a:solidFill>
                  <a:srgbClr val="2B2A29"/>
                </a:solidFill>
                <a:effectLst/>
                <a:latin typeface="Times New Roman" panose="02020603050405020304" pitchFamily="18" charset="0"/>
                <a:cs typeface="Times New Roman" panose="02020603050405020304" pitchFamily="18" charset="0"/>
              </a:rPr>
              <a:t>is a process of executing multiple threads simultaneously.</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A thread is a lightweight sub-process, the smallest unit of processing. Multiprocessing and multithreading, both are used to achieve multitasking.</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However, we use multithreading than multiprocessing because threads use a shared memory area. They don't allocate separate memory area so saves memory, and context-switching between the threads takes less time than process.</a:t>
            </a:r>
            <a:br>
              <a:rPr lang="en-US" sz="2800" b="0" i="0" dirty="0">
                <a:solidFill>
                  <a:srgbClr val="2B2A29"/>
                </a:solidFill>
                <a:effectLst/>
                <a:latin typeface="Times New Roman" panose="02020603050405020304" pitchFamily="18" charset="0"/>
                <a:cs typeface="Times New Roman" panose="02020603050405020304" pitchFamily="18" charset="0"/>
              </a:rPr>
            </a:br>
            <a:r>
              <a:rPr lang="en-US" sz="2800" b="0" i="0" dirty="0">
                <a:solidFill>
                  <a:srgbClr val="2B2A29"/>
                </a:solidFill>
                <a:effectLst/>
                <a:latin typeface="Times New Roman" panose="02020603050405020304" pitchFamily="18" charset="0"/>
                <a:cs typeface="Times New Roman" panose="02020603050405020304" pitchFamily="18" charset="0"/>
              </a:rPr>
              <a:t>Java Multithreading is mostly used in games, animation, etc.</a:t>
            </a:r>
            <a:br>
              <a:rPr lang="en-US" sz="2800" b="0" i="0" dirty="0">
                <a:solidFill>
                  <a:srgbClr val="2B2A29"/>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01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F87E-D233-D5AC-93CE-653CB90C4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CD72F-35CF-007A-1E44-DE742F42F391}"/>
              </a:ext>
            </a:extLst>
          </p:cNvPr>
          <p:cNvSpPr>
            <a:spLocks noGrp="1"/>
          </p:cNvSpPr>
          <p:nvPr>
            <p:ph type="title"/>
          </p:nvPr>
        </p:nvSpPr>
        <p:spPr>
          <a:xfrm>
            <a:off x="677334" y="609600"/>
            <a:ext cx="8596668" cy="5508396"/>
          </a:xfrm>
        </p:spPr>
        <p:txBody>
          <a:bodyPr>
            <a:noAutofit/>
          </a:bodyPr>
          <a:lstStyle/>
          <a:p>
            <a:r>
              <a:rPr lang="en-US" sz="2800" b="1" i="0" dirty="0">
                <a:solidFill>
                  <a:srgbClr val="1D1D27"/>
                </a:solidFill>
                <a:effectLst/>
                <a:latin typeface="Times New Roman" panose="02020603050405020304" pitchFamily="18" charset="0"/>
                <a:cs typeface="Times New Roman" panose="02020603050405020304" pitchFamily="18" charset="0"/>
              </a:rPr>
              <a:t>Advantages of Java Multithreading</a:t>
            </a:r>
            <a:br>
              <a:rPr lang="en-US" sz="2800" b="1" i="0" dirty="0">
                <a:solidFill>
                  <a:srgbClr val="1D1D27"/>
                </a:solidFill>
                <a:effectLst/>
                <a:latin typeface="Times New Roman" panose="02020603050405020304" pitchFamily="18" charset="0"/>
                <a:cs typeface="Times New Roman" panose="02020603050405020304" pitchFamily="18" charset="0"/>
              </a:rPr>
            </a:br>
            <a:br>
              <a:rPr lang="en-US" sz="1400" b="0" i="0" dirty="0">
                <a:solidFill>
                  <a:srgbClr val="1D1D27"/>
                </a:solidFill>
                <a:effectLst/>
                <a:latin typeface="Montserrat" panose="00000500000000000000" pitchFamily="2" charset="0"/>
              </a:rPr>
            </a:br>
            <a:r>
              <a:rPr lang="en-US" sz="2800" b="0" i="0" dirty="0">
                <a:solidFill>
                  <a:srgbClr val="2B2A29"/>
                </a:solidFill>
                <a:effectLst/>
                <a:latin typeface="Times New Roman" panose="02020603050405020304" pitchFamily="18" charset="0"/>
                <a:cs typeface="Times New Roman" panose="02020603050405020304" pitchFamily="18" charset="0"/>
              </a:rPr>
              <a:t>1</a:t>
            </a:r>
            <a:r>
              <a:rPr lang="en-US" sz="2800" i="0" dirty="0">
                <a:solidFill>
                  <a:srgbClr val="2B2A29"/>
                </a:solidFill>
                <a:effectLst/>
                <a:latin typeface="Times New Roman" panose="02020603050405020304" pitchFamily="18" charset="0"/>
                <a:cs typeface="Times New Roman" panose="02020603050405020304" pitchFamily="18" charset="0"/>
              </a:rPr>
              <a:t>) It doesn't block the user because threads are independent and you can perform multiple operations at the same time.</a:t>
            </a:r>
            <a:br>
              <a:rPr lang="en-US" sz="2800" i="0" dirty="0">
                <a:solidFill>
                  <a:srgbClr val="2B2A29"/>
                </a:solidFill>
                <a:effectLst/>
                <a:latin typeface="Times New Roman" panose="02020603050405020304" pitchFamily="18" charset="0"/>
                <a:cs typeface="Times New Roman" panose="02020603050405020304" pitchFamily="18" charset="0"/>
              </a:rPr>
            </a:br>
            <a:r>
              <a:rPr lang="en-US" sz="2800" i="0" dirty="0">
                <a:solidFill>
                  <a:srgbClr val="2B2A29"/>
                </a:solidFill>
                <a:effectLst/>
                <a:latin typeface="Times New Roman" panose="02020603050405020304" pitchFamily="18" charset="0"/>
                <a:cs typeface="Times New Roman" panose="02020603050405020304" pitchFamily="18" charset="0"/>
              </a:rPr>
              <a:t>2) You can perform many operations together, so it saves time.</a:t>
            </a:r>
            <a:br>
              <a:rPr lang="en-US" sz="2800" i="0" dirty="0">
                <a:solidFill>
                  <a:srgbClr val="2B2A29"/>
                </a:solidFill>
                <a:effectLst/>
                <a:latin typeface="Times New Roman" panose="02020603050405020304" pitchFamily="18" charset="0"/>
                <a:cs typeface="Times New Roman" panose="02020603050405020304" pitchFamily="18" charset="0"/>
              </a:rPr>
            </a:br>
            <a:r>
              <a:rPr lang="en-US" sz="2800" i="0" dirty="0">
                <a:solidFill>
                  <a:srgbClr val="2B2A29"/>
                </a:solidFill>
                <a:effectLst/>
                <a:latin typeface="Times New Roman" panose="02020603050405020304" pitchFamily="18" charset="0"/>
                <a:cs typeface="Times New Roman" panose="02020603050405020304" pitchFamily="18" charset="0"/>
              </a:rPr>
              <a:t>3) Threads are independent, so it doesn't affect other threads if an exception occurs in a single thread.</a:t>
            </a:r>
            <a:br>
              <a:rPr lang="en-US" sz="2800" i="0" dirty="0">
                <a:solidFill>
                  <a:srgbClr val="2B2A29"/>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34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1ADDB-9383-1911-2BCF-4AEEA472FA10}"/>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14ECC03F-9BDC-158D-5299-D0BC791D4F7E}"/>
              </a:ext>
            </a:extLst>
          </p:cNvPr>
          <p:cNvSpPr>
            <a:spLocks noGrp="1" noChangeArrowheads="1"/>
          </p:cNvSpPr>
          <p:nvPr>
            <p:ph type="title"/>
          </p:nvPr>
        </p:nvSpPr>
        <p:spPr bwMode="auto">
          <a:xfrm>
            <a:off x="423341" y="293987"/>
            <a:ext cx="10942244" cy="5678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rPr>
              <a:t>Multitasking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Multitasking is a process of executing multiple tasks simultaneously. We use multitasking to utilize the CPU. Multitasking can be achieved in two ways: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Process-based Multitasking (Multiprocessing)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Thread-based Multitasking (Multithreading)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rPr>
              <a:t>1) Process-based Multitasking (Multiprocessing)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Each process has an address in memory. In other words, each process allocates a separate memory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A process is heavyweight.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Cost of communication between the process is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Switching from one process to another requires some time for saving and loading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registers</a:t>
            </a:r>
            <a:r>
              <a:rPr kumimoji="0" lang="en-US" altLang="en-US" sz="2000" b="0" i="0"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memory maps, updating lists,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rPr>
              <a:t>2) Thread-based Multitasking (Multithreading)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Threads share the same address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A thread is lightweight.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B2A29"/>
                </a:solidFill>
                <a:effectLst/>
                <a:latin typeface="Times New Roman" panose="02020603050405020304" pitchFamily="18" charset="0"/>
                <a:cs typeface="Times New Roman" panose="02020603050405020304" pitchFamily="18" charset="0"/>
              </a:rPr>
              <a:t>Cost of communication between the thread is 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0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EF73D-1708-E448-6ABC-C526612DF701}"/>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25BE8DD0-CBBB-D919-C1F6-A4684DC96E1D}"/>
              </a:ext>
            </a:extLst>
          </p:cNvPr>
          <p:cNvSpPr>
            <a:spLocks noGrp="1" noChangeArrowheads="1"/>
          </p:cNvSpPr>
          <p:nvPr>
            <p:ph type="title"/>
          </p:nvPr>
        </p:nvSpPr>
        <p:spPr bwMode="auto">
          <a:xfrm>
            <a:off x="244231" y="241832"/>
            <a:ext cx="9550218"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b="1" dirty="0">
                <a:solidFill>
                  <a:srgbClr val="1D1D27"/>
                </a:solidFill>
                <a:effectLst/>
                <a:latin typeface="Times New Roman" panose="02020603050405020304" pitchFamily="18" charset="0"/>
                <a:cs typeface="Times New Roman" panose="02020603050405020304" pitchFamily="18" charset="0"/>
              </a:rPr>
              <a:t>What is Thread in java</a:t>
            </a:r>
            <a:br>
              <a:rPr lang="en-US" sz="2000" b="0" dirty="0">
                <a:solidFill>
                  <a:srgbClr val="1D1D27"/>
                </a:solidFill>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A thread is a lightweight subprocess, the smallest unit of processing. It is a separate path of execution.</a:t>
            </a:r>
            <a:br>
              <a:rPr lang="en-US" sz="2000" dirty="0">
                <a:effectLst/>
                <a:latin typeface="Times New Roman" panose="02020603050405020304" pitchFamily="18" charset="0"/>
                <a:cs typeface="Times New Roman" panose="02020603050405020304" pitchFamily="18" charset="0"/>
              </a:rPr>
            </a:br>
            <a:r>
              <a:rPr lang="en-US" sz="2000" b="0" i="0" dirty="0">
                <a:solidFill>
                  <a:srgbClr val="2B2A29"/>
                </a:solidFill>
                <a:effectLst/>
                <a:latin typeface="Times New Roman" panose="02020603050405020304" pitchFamily="18" charset="0"/>
                <a:cs typeface="Times New Roman" panose="02020603050405020304" pitchFamily="18" charset="0"/>
              </a:rPr>
              <a:t>Threads are independent. If there occurs exception in one thread, it doesn't affect other threads. It uses a shared memory area.</a:t>
            </a:r>
            <a:br>
              <a:rPr lang="en-US" sz="2000" dirty="0">
                <a:effectLst/>
                <a:latin typeface="Times New Roman" panose="02020603050405020304" pitchFamily="18" charset="0"/>
                <a:cs typeface="Times New Roman" panose="02020603050405020304" pitchFamily="18" charset="0"/>
              </a:rPr>
            </a:br>
            <a:br>
              <a:rPr lang="en-US" sz="2000" b="0" i="0" dirty="0">
                <a:solidFill>
                  <a:srgbClr val="2B2A29"/>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descr="Java Multithreading">
            <a:extLst>
              <a:ext uri="{FF2B5EF4-FFF2-40B4-BE49-F238E27FC236}">
                <a16:creationId xmlns:a16="http://schemas.microsoft.com/office/drawing/2014/main" id="{1159E6D5-44B6-3FEA-6D3B-4D1257C07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93" y="1895660"/>
            <a:ext cx="5124450" cy="50398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F72092-2444-F157-A125-CB16AC21D727}"/>
              </a:ext>
            </a:extLst>
          </p:cNvPr>
          <p:cNvSpPr txBox="1"/>
          <p:nvPr/>
        </p:nvSpPr>
        <p:spPr>
          <a:xfrm>
            <a:off x="5828205" y="2673838"/>
            <a:ext cx="3820211" cy="2246769"/>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As shown in the above figure, a thread is executed inside the process. There is context-switching between the threads. There can be multiple processes inside the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OS</a:t>
            </a:r>
            <a:r>
              <a:rPr lang="en-US" sz="2000" b="0" i="0" dirty="0">
                <a:effectLst/>
                <a:latin typeface="Times New Roman" panose="02020603050405020304" pitchFamily="18" charset="0"/>
                <a:cs typeface="Times New Roman" panose="02020603050405020304" pitchFamily="18" charset="0"/>
              </a:rPr>
              <a:t>, and one process can have multiple threads.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1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389FA-87D3-A164-B877-9C3EE1922C44}"/>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C09DDDEF-8D2C-23A6-12C9-3E11BAC1B5E1}"/>
              </a:ext>
            </a:extLst>
          </p:cNvPr>
          <p:cNvSpPr>
            <a:spLocks noGrp="1" noChangeArrowheads="1"/>
          </p:cNvSpPr>
          <p:nvPr>
            <p:ph type="title"/>
          </p:nvPr>
        </p:nvSpPr>
        <p:spPr bwMode="auto">
          <a:xfrm>
            <a:off x="234804" y="91005"/>
            <a:ext cx="10021558"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b="1" i="0" dirty="0">
                <a:effectLst/>
                <a:latin typeface="Times New Roman" panose="02020603050405020304" pitchFamily="18" charset="0"/>
                <a:cs typeface="Times New Roman" panose="02020603050405020304" pitchFamily="18" charset="0"/>
              </a:rPr>
              <a:t>Java Thread class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Java provides </a:t>
            </a:r>
            <a:r>
              <a:rPr lang="en-US" sz="2000" i="0" dirty="0">
                <a:effectLst/>
                <a:latin typeface="Times New Roman" panose="02020603050405020304" pitchFamily="18" charset="0"/>
                <a:cs typeface="Times New Roman" panose="02020603050405020304" pitchFamily="18" charset="0"/>
              </a:rPr>
              <a:t>Thread class </a:t>
            </a:r>
            <a:r>
              <a:rPr lang="en-US" sz="2000" b="0" i="0" dirty="0">
                <a:effectLst/>
                <a:latin typeface="Times New Roman" panose="02020603050405020304" pitchFamily="18" charset="0"/>
                <a:cs typeface="Times New Roman" panose="02020603050405020304" pitchFamily="18" charset="0"/>
              </a:rPr>
              <a:t>to achieve thread programming. Thread class provides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constructors</a:t>
            </a:r>
            <a:r>
              <a:rPr lang="en-US" sz="2000" b="0" i="0" dirty="0">
                <a:effectLst/>
                <a:latin typeface="Times New Roman" panose="02020603050405020304" pitchFamily="18" charset="0"/>
                <a:cs typeface="Times New Roman" panose="02020603050405020304" pitchFamily="18" charset="0"/>
              </a:rPr>
              <a:t> and methods to create and perform operations on a thread. Thread class extends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Object class</a:t>
            </a:r>
            <a:r>
              <a:rPr lang="en-US" sz="2000" b="0" i="0" dirty="0">
                <a:effectLst/>
                <a:latin typeface="Times New Roman" panose="02020603050405020304" pitchFamily="18" charset="0"/>
                <a:cs typeface="Times New Roman" panose="02020603050405020304" pitchFamily="18" charset="0"/>
              </a:rPr>
              <a:t> and implements Runnable interface.</a:t>
            </a:r>
            <a:br>
              <a:rPr lang="en-US" sz="2000" b="0" i="0" dirty="0">
                <a:effectLst/>
                <a:latin typeface="Times New Roman" panose="02020603050405020304" pitchFamily="18" charset="0"/>
                <a:cs typeface="Times New Roman" panose="02020603050405020304" pitchFamily="18" charset="0"/>
              </a:rPr>
            </a:br>
            <a:br>
              <a:rPr lang="en-US" sz="2000" b="0" i="0" dirty="0">
                <a:effectLst/>
                <a:latin typeface="Times New Roman" panose="02020603050405020304" pitchFamily="18" charset="0"/>
                <a:cs typeface="Times New Roman" panose="02020603050405020304" pitchFamily="18" charset="0"/>
              </a:rPr>
            </a:br>
            <a:r>
              <a:rPr lang="en-IN" sz="2000" b="1" i="0" dirty="0">
                <a:solidFill>
                  <a:srgbClr val="1D1D27"/>
                </a:solidFill>
                <a:effectLst/>
                <a:latin typeface="Times New Roman" panose="02020603050405020304" pitchFamily="18" charset="0"/>
                <a:cs typeface="Times New Roman" panose="02020603050405020304" pitchFamily="18" charset="0"/>
              </a:rPr>
              <a:t>Java Thread Methods</a:t>
            </a:r>
            <a:br>
              <a:rPr lang="en-IN" sz="1100" b="0" i="0" dirty="0">
                <a:solidFill>
                  <a:srgbClr val="1D1D27"/>
                </a:solidFill>
                <a:effectLst/>
                <a:latin typeface="Montserrat" panose="00000500000000000000" pitchFamily="2" charset="0"/>
              </a:rPr>
            </a:b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C0C34A2-02EF-EB27-2D12-EA24DAA0BBFA}"/>
              </a:ext>
            </a:extLst>
          </p:cNvPr>
          <p:cNvGraphicFramePr>
            <a:graphicFrameLocks noGrp="1"/>
          </p:cNvGraphicFramePr>
          <p:nvPr>
            <p:extLst>
              <p:ext uri="{D42A27DB-BD31-4B8C-83A1-F6EECF244321}">
                <p14:modId xmlns:p14="http://schemas.microsoft.com/office/powerpoint/2010/main" val="269383858"/>
              </p:ext>
            </p:extLst>
          </p:nvPr>
        </p:nvGraphicFramePr>
        <p:xfrm>
          <a:off x="923826" y="2104027"/>
          <a:ext cx="7729980" cy="4658285"/>
        </p:xfrm>
        <a:graphic>
          <a:graphicData uri="http://schemas.openxmlformats.org/drawingml/2006/table">
            <a:tbl>
              <a:tblPr/>
              <a:tblGrid>
                <a:gridCol w="1932495">
                  <a:extLst>
                    <a:ext uri="{9D8B030D-6E8A-4147-A177-3AD203B41FA5}">
                      <a16:colId xmlns:a16="http://schemas.microsoft.com/office/drawing/2014/main" val="2980381405"/>
                    </a:ext>
                  </a:extLst>
                </a:gridCol>
                <a:gridCol w="1932495">
                  <a:extLst>
                    <a:ext uri="{9D8B030D-6E8A-4147-A177-3AD203B41FA5}">
                      <a16:colId xmlns:a16="http://schemas.microsoft.com/office/drawing/2014/main" val="1125882166"/>
                    </a:ext>
                  </a:extLst>
                </a:gridCol>
                <a:gridCol w="1932495">
                  <a:extLst>
                    <a:ext uri="{9D8B030D-6E8A-4147-A177-3AD203B41FA5}">
                      <a16:colId xmlns:a16="http://schemas.microsoft.com/office/drawing/2014/main" val="778610385"/>
                    </a:ext>
                  </a:extLst>
                </a:gridCol>
                <a:gridCol w="1932495">
                  <a:extLst>
                    <a:ext uri="{9D8B030D-6E8A-4147-A177-3AD203B41FA5}">
                      <a16:colId xmlns:a16="http://schemas.microsoft.com/office/drawing/2014/main" val="1825249014"/>
                    </a:ext>
                  </a:extLst>
                </a:gridCol>
              </a:tblGrid>
              <a:tr h="469267">
                <a:tc>
                  <a:txBody>
                    <a:bodyPr/>
                    <a:lstStyle/>
                    <a:p>
                      <a:pPr algn="l" fontAlgn="t"/>
                      <a:r>
                        <a:rPr lang="en-IN" sz="1600" dirty="0">
                          <a:solidFill>
                            <a:schemeClr val="bg1"/>
                          </a:solidFill>
                          <a:effectLst/>
                          <a:latin typeface="Times New Roman" panose="02020603050405020304" pitchFamily="18" charset="0"/>
                          <a:cs typeface="Times New Roman" panose="02020603050405020304" pitchFamily="18" charset="0"/>
                        </a:rPr>
                        <a:t>S.N.</a:t>
                      </a:r>
                    </a:p>
                  </a:txBody>
                  <a:tcPr marL="43514" marR="43514" marT="43514" marB="43514">
                    <a:lnL w="12700" cap="flat" cmpd="sng" algn="ctr">
                      <a:solidFill>
                        <a:srgbClr val="A00C6C"/>
                      </a:solidFill>
                      <a:prstDash val="solid"/>
                      <a:round/>
                      <a:headEnd type="none" w="med" len="med"/>
                      <a:tailEnd type="none" w="med" len="med"/>
                    </a:lnL>
                    <a:lnR w="12700" cap="flat" cmpd="sng" algn="ctr">
                      <a:solidFill>
                        <a:srgbClr val="400A6C"/>
                      </a:solidFill>
                      <a:prstDash val="solid"/>
                      <a:round/>
                      <a:headEnd type="none" w="med" len="med"/>
                      <a:tailEnd type="none" w="med" len="med"/>
                    </a:lnR>
                    <a:lnT w="12700" cap="flat" cmpd="sng" algn="ctr">
                      <a:solidFill>
                        <a:srgbClr val="A00C6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1600" dirty="0">
                          <a:solidFill>
                            <a:schemeClr val="bg1"/>
                          </a:solidFill>
                          <a:effectLst/>
                          <a:latin typeface="Times New Roman" panose="02020603050405020304" pitchFamily="18" charset="0"/>
                          <a:cs typeface="Times New Roman" panose="02020603050405020304" pitchFamily="18" charset="0"/>
                        </a:rPr>
                        <a:t>Modifier and Type</a:t>
                      </a:r>
                    </a:p>
                  </a:txBody>
                  <a:tcPr marL="43514" marR="43514" marT="43514" marB="43514">
                    <a:lnL w="12700" cap="flat" cmpd="sng" algn="ctr">
                      <a:solidFill>
                        <a:srgbClr val="400A6C"/>
                      </a:solidFill>
                      <a:prstDash val="solid"/>
                      <a:round/>
                      <a:headEnd type="none" w="med" len="med"/>
                      <a:tailEnd type="none" w="med" len="med"/>
                    </a:lnL>
                    <a:lnR w="12700" cap="flat" cmpd="sng" algn="ctr">
                      <a:solidFill>
                        <a:srgbClr val="E0106C"/>
                      </a:solidFill>
                      <a:prstDash val="solid"/>
                      <a:round/>
                      <a:headEnd type="none" w="med" len="med"/>
                      <a:tailEnd type="none" w="med" len="med"/>
                    </a:lnR>
                    <a:lnT w="12700" cap="flat" cmpd="sng" algn="ctr">
                      <a:solidFill>
                        <a:srgbClr val="400A6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1600">
                          <a:solidFill>
                            <a:schemeClr val="bg1"/>
                          </a:solidFill>
                          <a:effectLst/>
                          <a:latin typeface="Times New Roman" panose="02020603050405020304" pitchFamily="18" charset="0"/>
                          <a:cs typeface="Times New Roman" panose="02020603050405020304" pitchFamily="18" charset="0"/>
                        </a:rPr>
                        <a:t>Method</a:t>
                      </a:r>
                    </a:p>
                  </a:txBody>
                  <a:tcPr marL="43514" marR="43514" marT="43514" marB="43514">
                    <a:lnL w="12700" cap="flat" cmpd="sng" algn="ctr">
                      <a:solidFill>
                        <a:srgbClr val="E0106C"/>
                      </a:solidFill>
                      <a:prstDash val="solid"/>
                      <a:round/>
                      <a:headEnd type="none" w="med" len="med"/>
                      <a:tailEnd type="none" w="med" len="med"/>
                    </a:lnL>
                    <a:lnR w="12700" cap="flat" cmpd="sng" algn="ctr">
                      <a:solidFill>
                        <a:srgbClr val="C0106C"/>
                      </a:solidFill>
                      <a:prstDash val="solid"/>
                      <a:round/>
                      <a:headEnd type="none" w="med" len="med"/>
                      <a:tailEnd type="none" w="med" len="med"/>
                    </a:lnR>
                    <a:lnT w="12700" cap="flat" cmpd="sng" algn="ctr">
                      <a:solidFill>
                        <a:srgbClr val="E0106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1600" dirty="0">
                          <a:solidFill>
                            <a:schemeClr val="bg1"/>
                          </a:solidFill>
                          <a:effectLst/>
                          <a:latin typeface="Times New Roman" panose="02020603050405020304" pitchFamily="18" charset="0"/>
                          <a:cs typeface="Times New Roman" panose="02020603050405020304" pitchFamily="18" charset="0"/>
                        </a:rPr>
                        <a:t>Description</a:t>
                      </a:r>
                    </a:p>
                  </a:txBody>
                  <a:tcPr marL="43514" marR="43514" marT="43514" marB="43514">
                    <a:lnL w="12700" cap="flat" cmpd="sng" algn="ctr">
                      <a:solidFill>
                        <a:srgbClr val="C0106C"/>
                      </a:solidFill>
                      <a:prstDash val="solid"/>
                      <a:round/>
                      <a:headEnd type="none" w="med" len="med"/>
                      <a:tailEnd type="none" w="med" len="med"/>
                    </a:lnL>
                    <a:lnR w="12700" cap="flat" cmpd="sng" algn="ctr">
                      <a:solidFill>
                        <a:srgbClr val="C0106C"/>
                      </a:solidFill>
                      <a:prstDash val="solid"/>
                      <a:round/>
                      <a:headEnd type="none" w="med" len="med"/>
                      <a:tailEnd type="none" w="med" len="med"/>
                    </a:lnR>
                    <a:lnT w="12700" cap="flat" cmpd="sng" algn="ctr">
                      <a:solidFill>
                        <a:srgbClr val="C0106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extLst>
                  <a:ext uri="{0D108BD9-81ED-4DB2-BD59-A6C34878D82A}">
                    <a16:rowId xmlns:a16="http://schemas.microsoft.com/office/drawing/2014/main" val="767320654"/>
                  </a:ext>
                </a:extLst>
              </a:tr>
              <a:tr h="816116">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1)</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start()</a:t>
                      </a:r>
                      <a:endParaRPr lang="en-IN" sz="1600">
                        <a:solidFill>
                          <a:schemeClr val="tx1"/>
                        </a:solidFill>
                        <a:effectLst/>
                        <a:latin typeface="Times New Roman" panose="02020603050405020304" pitchFamily="18" charset="0"/>
                        <a:cs typeface="Times New Roman" panose="02020603050405020304" pitchFamily="18" charset="0"/>
                      </a:endParaRP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start the execution of the thread.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75721584"/>
                  </a:ext>
                </a:extLst>
              </a:tr>
              <a:tr h="632490">
                <a:tc>
                  <a:txBody>
                    <a:bodyPr/>
                    <a:lstStyle/>
                    <a:p>
                      <a:r>
                        <a:rPr lang="en-IN" sz="1600">
                          <a:solidFill>
                            <a:schemeClr val="tx1"/>
                          </a:solidFill>
                          <a:effectLst/>
                          <a:latin typeface="Times New Roman" panose="02020603050405020304" pitchFamily="18" charset="0"/>
                          <a:cs typeface="Times New Roman" panose="02020603050405020304" pitchFamily="18" charset="0"/>
                        </a:rPr>
                        <a:t>2)</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run()</a:t>
                      </a:r>
                      <a:endParaRPr lang="en-IN" sz="1600">
                        <a:solidFill>
                          <a:schemeClr val="tx1"/>
                        </a:solidFill>
                        <a:effectLst/>
                        <a:latin typeface="Times New Roman" panose="02020603050405020304" pitchFamily="18" charset="0"/>
                        <a:cs typeface="Times New Roman" panose="02020603050405020304" pitchFamily="18" charset="0"/>
                      </a:endParaRP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do an action for a thread.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626653228"/>
                  </a:ext>
                </a:extLst>
              </a:tr>
              <a:tr h="999742">
                <a:tc>
                  <a:txBody>
                    <a:bodyPr/>
                    <a:lstStyle/>
                    <a:p>
                      <a:r>
                        <a:rPr lang="en-IN" sz="1600">
                          <a:solidFill>
                            <a:schemeClr val="tx1"/>
                          </a:solidFill>
                          <a:effectLst/>
                          <a:latin typeface="Times New Roman" panose="02020603050405020304" pitchFamily="18" charset="0"/>
                          <a:cs typeface="Times New Roman" panose="02020603050405020304" pitchFamily="18" charset="0"/>
                        </a:rPr>
                        <a:t>3)</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void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sleep()</a:t>
                      </a:r>
                      <a:endParaRPr lang="en-IN" sz="1600">
                        <a:solidFill>
                          <a:schemeClr val="tx1"/>
                        </a:solidFill>
                        <a:effectLst/>
                        <a:latin typeface="Times New Roman" panose="02020603050405020304" pitchFamily="18" charset="0"/>
                        <a:cs typeface="Times New Roman" panose="02020603050405020304" pitchFamily="18" charset="0"/>
                      </a:endParaRP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sleeps a thread for the specified amount of time.</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2930584"/>
                  </a:ext>
                </a:extLst>
              </a:tr>
              <a:tr h="1183368">
                <a:tc>
                  <a:txBody>
                    <a:bodyPr/>
                    <a:lstStyle/>
                    <a:p>
                      <a:r>
                        <a:rPr lang="en-IN" sz="1600">
                          <a:solidFill>
                            <a:schemeClr val="tx1"/>
                          </a:solidFill>
                          <a:effectLst/>
                          <a:latin typeface="Times New Roman" panose="02020603050405020304" pitchFamily="18" charset="0"/>
                          <a:cs typeface="Times New Roman" panose="02020603050405020304" pitchFamily="18" charset="0"/>
                        </a:rPr>
                        <a:t>4)</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Thread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currentThread()</a:t>
                      </a:r>
                      <a:endParaRPr lang="en-IN" sz="1600">
                        <a:solidFill>
                          <a:schemeClr val="tx1"/>
                        </a:solidFill>
                        <a:effectLst/>
                        <a:latin typeface="Times New Roman" panose="02020603050405020304" pitchFamily="18" charset="0"/>
                        <a:cs typeface="Times New Roman" panose="02020603050405020304" pitchFamily="18" charset="0"/>
                      </a:endParaRP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a reference to the currently executing thread object.</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091155628"/>
                  </a:ext>
                </a:extLst>
              </a:tr>
              <a:tr h="448864">
                <a:tc>
                  <a:txBody>
                    <a:bodyPr/>
                    <a:lstStyle/>
                    <a:p>
                      <a:r>
                        <a:rPr lang="en-IN" sz="1600">
                          <a:solidFill>
                            <a:schemeClr val="tx1"/>
                          </a:solidFill>
                          <a:effectLst/>
                          <a:latin typeface="Times New Roman" panose="02020603050405020304" pitchFamily="18" charset="0"/>
                          <a:cs typeface="Times New Roman" panose="02020603050405020304" pitchFamily="18" charset="0"/>
                        </a:rPr>
                        <a:t>5)</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join()</a:t>
                      </a:r>
                      <a:endParaRPr lang="en-IN" sz="1600">
                        <a:solidFill>
                          <a:schemeClr val="tx1"/>
                        </a:solidFill>
                        <a:effectLst/>
                        <a:latin typeface="Times New Roman" panose="02020603050405020304" pitchFamily="18" charset="0"/>
                        <a:cs typeface="Times New Roman" panose="02020603050405020304" pitchFamily="18" charset="0"/>
                      </a:endParaRP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waits for a thread to die.</a:t>
                      </a:r>
                    </a:p>
                  </a:txBody>
                  <a:tcPr marL="34811" marR="34811" marT="34811" marB="3481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07218312"/>
                  </a:ext>
                </a:extLst>
              </a:tr>
            </a:tbl>
          </a:graphicData>
        </a:graphic>
      </p:graphicFrame>
    </p:spTree>
    <p:extLst>
      <p:ext uri="{BB962C8B-B14F-4D97-AF65-F5344CB8AC3E}">
        <p14:creationId xmlns:p14="http://schemas.microsoft.com/office/powerpoint/2010/main" val="12728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714A-6C53-FC27-E29C-600D3392CC3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87E475-9087-495C-8BAB-28E0C0CF8DE5}"/>
              </a:ext>
            </a:extLst>
          </p:cNvPr>
          <p:cNvGraphicFramePr>
            <a:graphicFrameLocks noGrp="1"/>
          </p:cNvGraphicFramePr>
          <p:nvPr>
            <p:extLst>
              <p:ext uri="{D42A27DB-BD31-4B8C-83A1-F6EECF244321}">
                <p14:modId xmlns:p14="http://schemas.microsoft.com/office/powerpoint/2010/main" val="3480520462"/>
              </p:ext>
            </p:extLst>
          </p:nvPr>
        </p:nvGraphicFramePr>
        <p:xfrm>
          <a:off x="1225485" y="735292"/>
          <a:ext cx="7532014" cy="5330930"/>
        </p:xfrm>
        <a:graphic>
          <a:graphicData uri="http://schemas.openxmlformats.org/drawingml/2006/table">
            <a:tbl>
              <a:tblPr/>
              <a:tblGrid>
                <a:gridCol w="1769881">
                  <a:extLst>
                    <a:ext uri="{9D8B030D-6E8A-4147-A177-3AD203B41FA5}">
                      <a16:colId xmlns:a16="http://schemas.microsoft.com/office/drawing/2014/main" val="3248063350"/>
                    </a:ext>
                  </a:extLst>
                </a:gridCol>
                <a:gridCol w="1920711">
                  <a:extLst>
                    <a:ext uri="{9D8B030D-6E8A-4147-A177-3AD203B41FA5}">
                      <a16:colId xmlns:a16="http://schemas.microsoft.com/office/drawing/2014/main" val="3349793691"/>
                    </a:ext>
                  </a:extLst>
                </a:gridCol>
                <a:gridCol w="1920711">
                  <a:extLst>
                    <a:ext uri="{9D8B030D-6E8A-4147-A177-3AD203B41FA5}">
                      <a16:colId xmlns:a16="http://schemas.microsoft.com/office/drawing/2014/main" val="983835824"/>
                    </a:ext>
                  </a:extLst>
                </a:gridCol>
                <a:gridCol w="1920711">
                  <a:extLst>
                    <a:ext uri="{9D8B030D-6E8A-4147-A177-3AD203B41FA5}">
                      <a16:colId xmlns:a16="http://schemas.microsoft.com/office/drawing/2014/main" val="2527672101"/>
                    </a:ext>
                  </a:extLst>
                </a:gridCol>
              </a:tblGrid>
              <a:tr h="1066186">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6)</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int</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getPriority()</a:t>
                      </a:r>
                      <a:endParaRPr lang="en-IN" sz="1600">
                        <a:solidFill>
                          <a:schemeClr val="tx1"/>
                        </a:solidFill>
                        <a:effectLst/>
                        <a:latin typeface="Times New Roman" panose="02020603050405020304" pitchFamily="18" charset="0"/>
                        <a:cs typeface="Times New Roman" panose="02020603050405020304" pitchFamily="18" charset="0"/>
                      </a:endParaRP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the priority of the thread.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5063601"/>
                  </a:ext>
                </a:extLst>
              </a:tr>
              <a:tr h="1066186">
                <a:tc>
                  <a:txBody>
                    <a:bodyPr/>
                    <a:lstStyle/>
                    <a:p>
                      <a:r>
                        <a:rPr lang="en-IN" sz="1600">
                          <a:solidFill>
                            <a:schemeClr val="tx1"/>
                          </a:solidFill>
                          <a:effectLst/>
                          <a:latin typeface="Times New Roman" panose="02020603050405020304" pitchFamily="18" charset="0"/>
                          <a:cs typeface="Times New Roman" panose="02020603050405020304" pitchFamily="18" charset="0"/>
                        </a:rPr>
                        <a:t>7)</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setPriority()</a:t>
                      </a:r>
                      <a:endParaRPr lang="en-IN" sz="1600">
                        <a:solidFill>
                          <a:schemeClr val="tx1"/>
                        </a:solidFill>
                        <a:effectLst/>
                        <a:latin typeface="Times New Roman" panose="02020603050405020304" pitchFamily="18" charset="0"/>
                        <a:cs typeface="Times New Roman" panose="02020603050405020304" pitchFamily="18" charset="0"/>
                      </a:endParaRP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changes the priority of the thread.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542735"/>
                  </a:ext>
                </a:extLst>
              </a:tr>
              <a:tr h="1066186">
                <a:tc>
                  <a:txBody>
                    <a:bodyPr/>
                    <a:lstStyle/>
                    <a:p>
                      <a:r>
                        <a:rPr lang="en-IN" sz="1600">
                          <a:solidFill>
                            <a:schemeClr val="tx1"/>
                          </a:solidFill>
                          <a:effectLst/>
                          <a:latin typeface="Times New Roman" panose="02020603050405020304" pitchFamily="18" charset="0"/>
                          <a:cs typeface="Times New Roman" panose="02020603050405020304" pitchFamily="18" charset="0"/>
                        </a:rPr>
                        <a:t>8)</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String</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getName()</a:t>
                      </a:r>
                      <a:endParaRPr lang="en-IN" sz="1600">
                        <a:solidFill>
                          <a:schemeClr val="tx1"/>
                        </a:solidFill>
                        <a:effectLst/>
                        <a:latin typeface="Times New Roman" panose="02020603050405020304" pitchFamily="18" charset="0"/>
                        <a:cs typeface="Times New Roman" panose="02020603050405020304" pitchFamily="18" charset="0"/>
                      </a:endParaRP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returns the name of the thread.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030671005"/>
                  </a:ext>
                </a:extLst>
              </a:tr>
              <a:tr h="1066186">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9)</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setName()</a:t>
                      </a:r>
                      <a:endParaRPr lang="en-IN" sz="1600">
                        <a:solidFill>
                          <a:schemeClr val="tx1"/>
                        </a:solidFill>
                        <a:effectLst/>
                        <a:latin typeface="Times New Roman" panose="02020603050405020304" pitchFamily="18" charset="0"/>
                        <a:cs typeface="Times New Roman" panose="02020603050405020304" pitchFamily="18" charset="0"/>
                      </a:endParaRP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changes the name of the thread.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9437823"/>
                  </a:ext>
                </a:extLst>
              </a:tr>
              <a:tr h="1066186">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10)</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long</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getId()</a:t>
                      </a:r>
                      <a:endParaRPr lang="en-IN" sz="1600">
                        <a:solidFill>
                          <a:schemeClr val="tx1"/>
                        </a:solidFill>
                        <a:effectLst/>
                        <a:latin typeface="Times New Roman" panose="02020603050405020304" pitchFamily="18" charset="0"/>
                        <a:cs typeface="Times New Roman" panose="02020603050405020304" pitchFamily="18" charset="0"/>
                      </a:endParaRP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returns the id of the thread.</a:t>
                      </a:r>
                    </a:p>
                  </a:txBody>
                  <a:tcPr marL="50083" marR="50083" marT="50083" marB="50083"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294559173"/>
                  </a:ext>
                </a:extLst>
              </a:tr>
            </a:tbl>
          </a:graphicData>
        </a:graphic>
      </p:graphicFrame>
    </p:spTree>
    <p:extLst>
      <p:ext uri="{BB962C8B-B14F-4D97-AF65-F5344CB8AC3E}">
        <p14:creationId xmlns:p14="http://schemas.microsoft.com/office/powerpoint/2010/main" val="19415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D69EE-F438-4C16-6ADE-B2FC2F1A1732}"/>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5ADC451-D638-34C7-AC50-419F54688E2E}"/>
              </a:ext>
            </a:extLst>
          </p:cNvPr>
          <p:cNvGraphicFramePr>
            <a:graphicFrameLocks noGrp="1"/>
          </p:cNvGraphicFramePr>
          <p:nvPr>
            <p:extLst>
              <p:ext uri="{D42A27DB-BD31-4B8C-83A1-F6EECF244321}">
                <p14:modId xmlns:p14="http://schemas.microsoft.com/office/powerpoint/2010/main" val="2387631910"/>
              </p:ext>
            </p:extLst>
          </p:nvPr>
        </p:nvGraphicFramePr>
        <p:xfrm>
          <a:off x="1536569" y="772998"/>
          <a:ext cx="6985264" cy="5209848"/>
        </p:xfrm>
        <a:graphic>
          <a:graphicData uri="http://schemas.openxmlformats.org/drawingml/2006/table">
            <a:tbl>
              <a:tblPr/>
              <a:tblGrid>
                <a:gridCol w="1746316">
                  <a:extLst>
                    <a:ext uri="{9D8B030D-6E8A-4147-A177-3AD203B41FA5}">
                      <a16:colId xmlns:a16="http://schemas.microsoft.com/office/drawing/2014/main" val="3415696721"/>
                    </a:ext>
                  </a:extLst>
                </a:gridCol>
                <a:gridCol w="1746316">
                  <a:extLst>
                    <a:ext uri="{9D8B030D-6E8A-4147-A177-3AD203B41FA5}">
                      <a16:colId xmlns:a16="http://schemas.microsoft.com/office/drawing/2014/main" val="4170385617"/>
                    </a:ext>
                  </a:extLst>
                </a:gridCol>
                <a:gridCol w="1746316">
                  <a:extLst>
                    <a:ext uri="{9D8B030D-6E8A-4147-A177-3AD203B41FA5}">
                      <a16:colId xmlns:a16="http://schemas.microsoft.com/office/drawing/2014/main" val="1510116675"/>
                    </a:ext>
                  </a:extLst>
                </a:gridCol>
                <a:gridCol w="1746316">
                  <a:extLst>
                    <a:ext uri="{9D8B030D-6E8A-4147-A177-3AD203B41FA5}">
                      <a16:colId xmlns:a16="http://schemas.microsoft.com/office/drawing/2014/main" val="1539433214"/>
                    </a:ext>
                  </a:extLst>
                </a:gridCol>
              </a:tblGrid>
              <a:tr h="736638">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11)</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boolean</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isAlive()</a:t>
                      </a:r>
                      <a:endParaRPr lang="en-IN" sz="1600">
                        <a:solidFill>
                          <a:schemeClr val="tx1"/>
                        </a:solidFill>
                        <a:effectLst/>
                        <a:latin typeface="Times New Roman" panose="02020603050405020304" pitchFamily="18" charset="0"/>
                        <a:cs typeface="Times New Roman" panose="02020603050405020304" pitchFamily="18" charset="0"/>
                      </a:endParaRP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tests if the thread is alive.</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78416026"/>
                  </a:ext>
                </a:extLst>
              </a:tr>
              <a:tr h="2019814">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12)</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static void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yield()</a:t>
                      </a:r>
                      <a:endParaRPr lang="en-IN" sz="1600">
                        <a:solidFill>
                          <a:schemeClr val="tx1"/>
                        </a:solidFill>
                        <a:effectLst/>
                        <a:latin typeface="Times New Roman" panose="02020603050405020304" pitchFamily="18" charset="0"/>
                        <a:cs typeface="Times New Roman" panose="02020603050405020304" pitchFamily="18" charset="0"/>
                      </a:endParaRP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causes the currently executing thread object to pause and allow other threads to execute temporarily.</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113254207"/>
                  </a:ext>
                </a:extLst>
              </a:tr>
              <a:tr h="766257">
                <a:tc>
                  <a:txBody>
                    <a:bodyPr/>
                    <a:lstStyle/>
                    <a:p>
                      <a:r>
                        <a:rPr lang="en-IN" sz="1600">
                          <a:solidFill>
                            <a:schemeClr val="tx1"/>
                          </a:solidFill>
                          <a:effectLst/>
                          <a:latin typeface="Times New Roman" panose="02020603050405020304" pitchFamily="18" charset="0"/>
                          <a:cs typeface="Times New Roman" panose="02020603050405020304" pitchFamily="18" charset="0"/>
                        </a:rPr>
                        <a:t>13)</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suspend()</a:t>
                      </a:r>
                      <a:endParaRPr lang="en-IN" sz="1600">
                        <a:solidFill>
                          <a:schemeClr val="tx1"/>
                        </a:solidFill>
                        <a:effectLst/>
                        <a:latin typeface="Times New Roman" panose="02020603050405020304" pitchFamily="18" charset="0"/>
                        <a:cs typeface="Times New Roman" panose="02020603050405020304" pitchFamily="18" charset="0"/>
                      </a:endParaRP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suspend the thread.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80243"/>
                  </a:ext>
                </a:extLst>
              </a:tr>
              <a:tr h="950501">
                <a:tc>
                  <a:txBody>
                    <a:bodyPr/>
                    <a:lstStyle/>
                    <a:p>
                      <a:r>
                        <a:rPr lang="en-IN" sz="1600">
                          <a:solidFill>
                            <a:schemeClr val="tx1"/>
                          </a:solidFill>
                          <a:effectLst/>
                          <a:latin typeface="Times New Roman" panose="02020603050405020304" pitchFamily="18" charset="0"/>
                          <a:cs typeface="Times New Roman" panose="02020603050405020304" pitchFamily="18" charset="0"/>
                        </a:rPr>
                        <a:t>14)</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resume()</a:t>
                      </a:r>
                      <a:endParaRPr lang="en-IN" sz="1600">
                        <a:solidFill>
                          <a:schemeClr val="tx1"/>
                        </a:solidFill>
                        <a:effectLst/>
                        <a:latin typeface="Times New Roman" panose="02020603050405020304" pitchFamily="18" charset="0"/>
                        <a:cs typeface="Times New Roman" panose="02020603050405020304" pitchFamily="18" charset="0"/>
                      </a:endParaRP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resume the suspended thread.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558666267"/>
                  </a:ext>
                </a:extLst>
              </a:tr>
              <a:tr h="736638">
                <a:tc>
                  <a:txBody>
                    <a:bodyPr/>
                    <a:lstStyle/>
                    <a:p>
                      <a:r>
                        <a:rPr lang="en-IN" sz="1600">
                          <a:solidFill>
                            <a:schemeClr val="tx1"/>
                          </a:solidFill>
                          <a:effectLst/>
                          <a:latin typeface="Times New Roman" panose="02020603050405020304" pitchFamily="18" charset="0"/>
                          <a:cs typeface="Times New Roman" panose="02020603050405020304" pitchFamily="18" charset="0"/>
                        </a:rPr>
                        <a:t>15)</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stop()</a:t>
                      </a:r>
                      <a:endParaRPr lang="en-IN" sz="1600">
                        <a:solidFill>
                          <a:schemeClr val="tx1"/>
                        </a:solidFill>
                        <a:effectLst/>
                        <a:latin typeface="Times New Roman" panose="02020603050405020304" pitchFamily="18" charset="0"/>
                        <a:cs typeface="Times New Roman" panose="02020603050405020304" pitchFamily="18" charset="0"/>
                      </a:endParaRP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is used to stop the thread.</a:t>
                      </a:r>
                    </a:p>
                  </a:txBody>
                  <a:tcPr marL="35610" marR="35610" marT="35610" marB="3561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866648"/>
                  </a:ext>
                </a:extLst>
              </a:tr>
            </a:tbl>
          </a:graphicData>
        </a:graphic>
      </p:graphicFrame>
    </p:spTree>
    <p:extLst>
      <p:ext uri="{BB962C8B-B14F-4D97-AF65-F5344CB8AC3E}">
        <p14:creationId xmlns:p14="http://schemas.microsoft.com/office/powerpoint/2010/main" val="408120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2DA50-7931-1857-30B9-84CAF45219A5}"/>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275A3D-ED6B-2D8D-B9B7-EA138F52B9A8}"/>
              </a:ext>
            </a:extLst>
          </p:cNvPr>
          <p:cNvGraphicFramePr>
            <a:graphicFrameLocks noGrp="1"/>
          </p:cNvGraphicFramePr>
          <p:nvPr>
            <p:extLst>
              <p:ext uri="{D42A27DB-BD31-4B8C-83A1-F6EECF244321}">
                <p14:modId xmlns:p14="http://schemas.microsoft.com/office/powerpoint/2010/main" val="787588466"/>
              </p:ext>
            </p:extLst>
          </p:nvPr>
        </p:nvGraphicFramePr>
        <p:xfrm>
          <a:off x="1527141" y="961534"/>
          <a:ext cx="7022968" cy="5086944"/>
        </p:xfrm>
        <a:graphic>
          <a:graphicData uri="http://schemas.openxmlformats.org/drawingml/2006/table">
            <a:tbl>
              <a:tblPr/>
              <a:tblGrid>
                <a:gridCol w="1755742">
                  <a:extLst>
                    <a:ext uri="{9D8B030D-6E8A-4147-A177-3AD203B41FA5}">
                      <a16:colId xmlns:a16="http://schemas.microsoft.com/office/drawing/2014/main" val="1676077063"/>
                    </a:ext>
                  </a:extLst>
                </a:gridCol>
                <a:gridCol w="1755742">
                  <a:extLst>
                    <a:ext uri="{9D8B030D-6E8A-4147-A177-3AD203B41FA5}">
                      <a16:colId xmlns:a16="http://schemas.microsoft.com/office/drawing/2014/main" val="3560188904"/>
                    </a:ext>
                  </a:extLst>
                </a:gridCol>
                <a:gridCol w="1755742">
                  <a:extLst>
                    <a:ext uri="{9D8B030D-6E8A-4147-A177-3AD203B41FA5}">
                      <a16:colId xmlns:a16="http://schemas.microsoft.com/office/drawing/2014/main" val="3078675287"/>
                    </a:ext>
                  </a:extLst>
                </a:gridCol>
                <a:gridCol w="1755742">
                  <a:extLst>
                    <a:ext uri="{9D8B030D-6E8A-4147-A177-3AD203B41FA5}">
                      <a16:colId xmlns:a16="http://schemas.microsoft.com/office/drawing/2014/main" val="511087806"/>
                    </a:ext>
                  </a:extLst>
                </a:gridCol>
              </a:tblGrid>
              <a:tr h="1244720">
                <a:tc>
                  <a:txBody>
                    <a:bodyPr/>
                    <a:lstStyle/>
                    <a:p>
                      <a:r>
                        <a:rPr lang="en-IN" sz="1600" dirty="0">
                          <a:solidFill>
                            <a:schemeClr val="tx1"/>
                          </a:solidFill>
                          <a:effectLst/>
                          <a:latin typeface="Times New Roman" panose="02020603050405020304" pitchFamily="18" charset="0"/>
                          <a:cs typeface="Times New Roman" panose="02020603050405020304" pitchFamily="18" charset="0"/>
                        </a:rPr>
                        <a:t>16)</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destroy()</a:t>
                      </a:r>
                      <a:endParaRPr lang="en-IN" sz="1600">
                        <a:solidFill>
                          <a:schemeClr val="tx1"/>
                        </a:solidFill>
                        <a:effectLst/>
                        <a:latin typeface="Times New Roman" panose="02020603050405020304" pitchFamily="18" charset="0"/>
                        <a:cs typeface="Times New Roman" panose="02020603050405020304" pitchFamily="18" charset="0"/>
                      </a:endParaRP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is used to destroy the thread group and all of its subgroups.</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393960447"/>
                  </a:ext>
                </a:extLst>
              </a:tr>
              <a:tr h="1016098">
                <a:tc>
                  <a:txBody>
                    <a:bodyPr/>
                    <a:lstStyle/>
                    <a:p>
                      <a:r>
                        <a:rPr lang="en-IN" sz="1600">
                          <a:solidFill>
                            <a:schemeClr val="tx1"/>
                          </a:solidFill>
                          <a:effectLst/>
                          <a:latin typeface="Times New Roman" panose="02020603050405020304" pitchFamily="18" charset="0"/>
                          <a:cs typeface="Times New Roman" panose="02020603050405020304" pitchFamily="18" charset="0"/>
                        </a:rPr>
                        <a:t>17)</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boolean</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isDaemon()</a:t>
                      </a:r>
                      <a:endParaRPr lang="en-IN" sz="1600">
                        <a:solidFill>
                          <a:schemeClr val="tx1"/>
                        </a:solidFill>
                        <a:effectLst/>
                        <a:latin typeface="Times New Roman" panose="02020603050405020304" pitchFamily="18" charset="0"/>
                        <a:cs typeface="Times New Roman" panose="02020603050405020304" pitchFamily="18" charset="0"/>
                      </a:endParaRP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tests if the thread is a daemon thread.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7764135"/>
                  </a:ext>
                </a:extLst>
              </a:tr>
              <a:tr h="1016098">
                <a:tc>
                  <a:txBody>
                    <a:bodyPr/>
                    <a:lstStyle/>
                    <a:p>
                      <a:r>
                        <a:rPr lang="en-IN" sz="1600">
                          <a:solidFill>
                            <a:schemeClr val="tx1"/>
                          </a:solidFill>
                          <a:effectLst/>
                          <a:latin typeface="Times New Roman" panose="02020603050405020304" pitchFamily="18" charset="0"/>
                          <a:cs typeface="Times New Roman" panose="02020603050405020304" pitchFamily="18" charset="0"/>
                        </a:rPr>
                        <a:t>18)</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setDaemon()</a:t>
                      </a:r>
                      <a:endParaRPr lang="en-IN" sz="1600">
                        <a:solidFill>
                          <a:schemeClr val="tx1"/>
                        </a:solidFill>
                        <a:effectLst/>
                        <a:latin typeface="Times New Roman" panose="02020603050405020304" pitchFamily="18" charset="0"/>
                        <a:cs typeface="Times New Roman" panose="02020603050405020304" pitchFamily="18" charset="0"/>
                      </a:endParaRP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a:solidFill>
                            <a:schemeClr val="tx1"/>
                          </a:solidFill>
                          <a:effectLst/>
                          <a:latin typeface="Times New Roman" panose="02020603050405020304" pitchFamily="18" charset="0"/>
                          <a:cs typeface="Times New Roman" panose="02020603050405020304" pitchFamily="18" charset="0"/>
                        </a:rPr>
                        <a:t>It marks the thread as daemon or user thread.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555107119"/>
                  </a:ext>
                </a:extLst>
              </a:tr>
              <a:tr h="558854">
                <a:tc>
                  <a:txBody>
                    <a:bodyPr/>
                    <a:lstStyle/>
                    <a:p>
                      <a:r>
                        <a:rPr lang="en-IN" sz="1600">
                          <a:solidFill>
                            <a:schemeClr val="tx1"/>
                          </a:solidFill>
                          <a:effectLst/>
                          <a:latin typeface="Times New Roman" panose="02020603050405020304" pitchFamily="18" charset="0"/>
                          <a:cs typeface="Times New Roman" panose="02020603050405020304" pitchFamily="18" charset="0"/>
                        </a:rPr>
                        <a:t>19)</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void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interrupt()</a:t>
                      </a:r>
                      <a:endParaRPr lang="en-IN" sz="1600">
                        <a:solidFill>
                          <a:schemeClr val="tx1"/>
                        </a:solidFill>
                        <a:effectLst/>
                        <a:latin typeface="Times New Roman" panose="02020603050405020304" pitchFamily="18" charset="0"/>
                        <a:cs typeface="Times New Roman" panose="02020603050405020304" pitchFamily="18" charset="0"/>
                      </a:endParaRP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It interrupts the thread.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45906072"/>
                  </a:ext>
                </a:extLst>
              </a:tr>
              <a:tr h="1244720">
                <a:tc>
                  <a:txBody>
                    <a:bodyPr/>
                    <a:lstStyle/>
                    <a:p>
                      <a:r>
                        <a:rPr lang="en-IN" sz="1600">
                          <a:solidFill>
                            <a:schemeClr val="tx1"/>
                          </a:solidFill>
                          <a:effectLst/>
                          <a:latin typeface="Times New Roman" panose="02020603050405020304" pitchFamily="18" charset="0"/>
                          <a:cs typeface="Times New Roman" panose="02020603050405020304" pitchFamily="18" charset="0"/>
                        </a:rPr>
                        <a:t>20)</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a:solidFill>
                            <a:schemeClr val="tx1"/>
                          </a:solidFill>
                          <a:effectLst/>
                          <a:latin typeface="Times New Roman" panose="02020603050405020304" pitchFamily="18" charset="0"/>
                          <a:cs typeface="Times New Roman" panose="02020603050405020304" pitchFamily="18" charset="0"/>
                        </a:rPr>
                        <a:t>boolean</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600" u="none" strike="noStrike">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isinterrupted()</a:t>
                      </a:r>
                      <a:endParaRPr lang="en-IN" sz="1600">
                        <a:solidFill>
                          <a:schemeClr val="tx1"/>
                        </a:solidFill>
                        <a:effectLst/>
                        <a:latin typeface="Times New Roman" panose="02020603050405020304" pitchFamily="18" charset="0"/>
                        <a:cs typeface="Times New Roman" panose="02020603050405020304" pitchFamily="18" charset="0"/>
                      </a:endParaRP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It tests whether the thread has been interrupted.</a:t>
                      </a:r>
                    </a:p>
                  </a:txBody>
                  <a:tcPr marL="38814" marR="38814" marT="38814" marB="3881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444245756"/>
                  </a:ext>
                </a:extLst>
              </a:tr>
            </a:tbl>
          </a:graphicData>
        </a:graphic>
      </p:graphicFrame>
    </p:spTree>
    <p:extLst>
      <p:ext uri="{BB962C8B-B14F-4D97-AF65-F5344CB8AC3E}">
        <p14:creationId xmlns:p14="http://schemas.microsoft.com/office/powerpoint/2010/main" val="162747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TotalTime>
  <Words>946</Words>
  <Application>Microsoft Office PowerPoint</Application>
  <PresentationFormat>Widescreen</PresentationFormat>
  <Paragraphs>147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Montserrat</vt:lpstr>
      <vt:lpstr>Times New Roman</vt:lpstr>
      <vt:lpstr>Trebuchet MS</vt:lpstr>
      <vt:lpstr>Wingdings 3</vt:lpstr>
      <vt:lpstr>Facet</vt:lpstr>
      <vt:lpstr>Multithreading in Java </vt:lpstr>
      <vt:lpstr>Multithreading in Java is a process of executing multiple threads simultaneously. A thread is a lightweight sub-process, the smallest unit of processing. Multiprocessing and multithreading, both are used to achieve multitasking. However, we use multithreading than multiprocessing because threads use a shared memory area. They don't allocate separate memory area so saves memory, and context-switching between the threads takes less time than process. Java Multithreading is mostly used in games, animation, etc. </vt:lpstr>
      <vt:lpstr>Advantages of Java Multithreading  1) It doesn't block the user because threads are independent and you can perform multiple operations at the same time. 2) You can perform many operations together, so it saves time. 3) Threads are independent, so it doesn't affect other threads if an exception occurs in a single thread. </vt:lpstr>
      <vt:lpstr>Multitasking Multitasking is a process of executing multiple tasks simultaneously. We use multitasking to utilize the CPU. Multitasking can be achieved in two ways: Process-based Multitasking (Multiprocessing) Thread-based Multitasking (Multithreading)  1) Process-based Multitasking (Multiprocessing) Each process has an address in memory. In other words, each process allocates a separate memory area. A process is heavyweight. Cost of communication between the process is high. Switching from one process to another requires some time for saving and loading registers, memory maps, updating lists, etc.  2) Thread-based Multitasking (Multithreading) Threads share the same address space. A thread is lightweight. Cost of communication between the thread is low. </vt:lpstr>
      <vt:lpstr>What is Thread in java A thread is a lightweight subprocess, the smallest unit of processing. It is a separate path of execution. Threads are independent. If there occurs exception in one thread, it doesn't affect other threads. It uses a shared memory area.  </vt:lpstr>
      <vt:lpstr>Java Thread class Java provides Thread class to achieve thread programming. Thread class provides constructors and methods to create and perform operations on a thread. Thread class extends Object class and implements Runnable interface.  Java Thread Methods </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12</cp:revision>
  <dcterms:created xsi:type="dcterms:W3CDTF">2024-11-18T05:33:10Z</dcterms:created>
  <dcterms:modified xsi:type="dcterms:W3CDTF">2024-11-18T06:12:56Z</dcterms:modified>
</cp:coreProperties>
</file>