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C669-8A4D-A8C9-7CED-5281A6C99529}"/>
              </a:ext>
            </a:extLst>
          </p:cNvPr>
          <p:cNvSpPr>
            <a:spLocks noGrp="1"/>
          </p:cNvSpPr>
          <p:nvPr>
            <p:ph type="ctr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MYSQL </a:t>
            </a:r>
            <a:br>
              <a:rPr lang="en-IN" b="0" i="0" dirty="0">
                <a:solidFill>
                  <a:srgbClr val="1D1D27"/>
                </a:solidFill>
                <a:effectLst/>
                <a:latin typeface="Montserrat" panose="00000500000000000000" pitchFamily="2" charset="0"/>
              </a:rPr>
            </a:br>
            <a:endParaRPr lang="en-IN" dirty="0"/>
          </a:p>
        </p:txBody>
      </p:sp>
      <p:sp>
        <p:nvSpPr>
          <p:cNvPr id="3" name="Subtitle 2">
            <a:extLst>
              <a:ext uri="{FF2B5EF4-FFF2-40B4-BE49-F238E27FC236}">
                <a16:creationId xmlns:a16="http://schemas.microsoft.com/office/drawing/2014/main" id="{43427E9F-813F-2F93-965B-8FA884633416}"/>
              </a:ext>
            </a:extLst>
          </p:cNvPr>
          <p:cNvSpPr>
            <a:spLocks noGrp="1"/>
          </p:cNvSpPr>
          <p:nvPr>
            <p:ph type="subTitle" idx="1"/>
          </p:nvPr>
        </p:nvSpPr>
        <p:spPr/>
        <p:txBody>
          <a:bodyPr/>
          <a:lstStyle/>
          <a:p>
            <a:r>
              <a:rPr lang="en-IN" dirty="0">
                <a:solidFill>
                  <a:schemeClr val="bg1"/>
                </a:solidFill>
              </a:rPr>
              <a:t>By Gitanjali More</a:t>
            </a:r>
          </a:p>
        </p:txBody>
      </p:sp>
    </p:spTree>
    <p:extLst>
      <p:ext uri="{BB962C8B-B14F-4D97-AF65-F5344CB8AC3E}">
        <p14:creationId xmlns:p14="http://schemas.microsoft.com/office/powerpoint/2010/main" val="202984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876-7D6C-2453-D3E1-E82EB29AB0A9}"/>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2. Data Manipulation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30379944-C578-C89B-4752-28F480C83361}"/>
              </a:ext>
            </a:extLst>
          </p:cNvPr>
          <p:cNvSpPr>
            <a:spLocks noGrp="1"/>
          </p:cNvSpPr>
          <p:nvPr>
            <p:ph idx="1"/>
          </p:nvPr>
        </p:nvSpPr>
        <p:spPr>
          <a:xfrm>
            <a:off x="1122830" y="2468032"/>
            <a:ext cx="8825659" cy="3416300"/>
          </a:xfrm>
        </p:spPr>
        <p:txBody>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DML commands are used to modify the database. It is responsible for all form of changes in the database.</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The command of DML is not auto-committed that means it can't permanently save all the changes in the database. They can be rollback.</a:t>
            </a:r>
          </a:p>
          <a:p>
            <a:endParaRPr lang="en-IN" dirty="0"/>
          </a:p>
        </p:txBody>
      </p:sp>
    </p:spTree>
    <p:extLst>
      <p:ext uri="{BB962C8B-B14F-4D97-AF65-F5344CB8AC3E}">
        <p14:creationId xmlns:p14="http://schemas.microsoft.com/office/powerpoint/2010/main" val="124217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FA26-5FAF-D692-B866-146F57D8A709}"/>
              </a:ext>
            </a:extLst>
          </p:cNvPr>
          <p:cNvSpPr>
            <a:spLocks noGrp="1"/>
          </p:cNvSpPr>
          <p:nvPr>
            <p:ph type="title"/>
          </p:nvPr>
        </p:nvSpPr>
        <p:spPr>
          <a:xfrm>
            <a:off x="1187076" y="1105643"/>
            <a:ext cx="8761413" cy="706964"/>
          </a:xfrm>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DML:</a:t>
            </a:r>
            <a:br>
              <a:rPr lang="en-US" dirty="0"/>
            </a:br>
            <a:endParaRPr lang="en-IN" dirty="0"/>
          </a:p>
        </p:txBody>
      </p:sp>
      <p:sp>
        <p:nvSpPr>
          <p:cNvPr id="3" name="Content Placeholder 2">
            <a:extLst>
              <a:ext uri="{FF2B5EF4-FFF2-40B4-BE49-F238E27FC236}">
                <a16:creationId xmlns:a16="http://schemas.microsoft.com/office/drawing/2014/main" id="{836D127E-4128-EE21-EE95-DD8C5AC75C78}"/>
              </a:ext>
            </a:extLst>
          </p:cNvPr>
          <p:cNvSpPr>
            <a:spLocks noGrp="1"/>
          </p:cNvSpPr>
          <p:nvPr>
            <p:ph idx="1"/>
          </p:nvPr>
        </p:nvSpPr>
        <p:spPr>
          <a:xfrm>
            <a:off x="1154954" y="2384981"/>
            <a:ext cx="8825659" cy="4166648"/>
          </a:xfrm>
        </p:spPr>
        <p:txBody>
          <a:bodyPr>
            <a:normAutofit/>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1. INSERT:</a:t>
            </a:r>
            <a:r>
              <a:rPr lang="en-US" sz="2000" b="0" i="0" dirty="0">
                <a:solidFill>
                  <a:srgbClr val="2B2A29"/>
                </a:solidFill>
                <a:effectLst/>
                <a:latin typeface="Times New Roman" panose="02020603050405020304" pitchFamily="18" charset="0"/>
                <a:cs typeface="Times New Roman" panose="02020603050405020304" pitchFamily="18" charset="0"/>
              </a:rPr>
              <a:t> The INSERT statement is a SQL query. It is used to insert data into the row of a table. To insert a new row into a table you must be your on schema or INSERT privilege on the table.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Following are the list of points should be considered while inserting the data into tables.</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SQL uses all the columns by default if you do not specify the column name while inserting a row.</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The number of columns in the list of column name must match the number of values that appear in parenthesis after the word "values".</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The data type for a column and its corresponding value must match.</a:t>
            </a:r>
          </a:p>
          <a:p>
            <a:endParaRPr lang="en-IN" dirty="0"/>
          </a:p>
        </p:txBody>
      </p:sp>
    </p:spTree>
    <p:extLst>
      <p:ext uri="{BB962C8B-B14F-4D97-AF65-F5344CB8AC3E}">
        <p14:creationId xmlns:p14="http://schemas.microsoft.com/office/powerpoint/2010/main" val="415738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7F069-A9EE-85B2-5BF3-74E2C6AD7BC3}"/>
              </a:ext>
            </a:extLst>
          </p:cNvPr>
          <p:cNvSpPr>
            <a:spLocks noGrp="1"/>
          </p:cNvSpPr>
          <p:nvPr>
            <p:ph idx="1"/>
          </p:nvPr>
        </p:nvSpPr>
        <p:spPr>
          <a:xfrm>
            <a:off x="1154954" y="2422689"/>
            <a:ext cx="9619883" cy="4176074"/>
          </a:xfrm>
        </p:spPr>
        <p:txBody>
          <a:bodyPr/>
          <a:lstStyle/>
          <a:p>
            <a:pPr marL="0" indent="0">
              <a:buNone/>
            </a:pPr>
            <a:r>
              <a:rPr lang="en-US" sz="2000" b="1" i="0" dirty="0">
                <a:solidFill>
                  <a:srgbClr val="2B2A29"/>
                </a:solidFill>
                <a:effectLst/>
                <a:latin typeface="Times New Roman" panose="02020603050405020304" pitchFamily="18" charset="0"/>
                <a:cs typeface="Times New Roman" panose="02020603050405020304" pitchFamily="18" charset="0"/>
              </a:rPr>
              <a:t>Syntax: To add row in a table</a:t>
            </a: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INSERT INTO TABLE_NAME VALUES (value1, value2, value3, .... valueN);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TABLE_NAME is the name of the table in which the data will be inserted. The (col1, col2, col3, col N) are optional and name of the columns in which values will be inserted. The value1 corresponds to the value of be inserted in col1 and similarly value2 corresponds to the value of be inserted in col2 and so on.</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To add multiple rows in a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INSERT INTO TABLE_NAME VALUES (value1, value2, value3, .... valueN), (value1, value2, value3, .... valueN);    </a:t>
            </a:r>
          </a:p>
          <a:p>
            <a:endParaRPr lang="en-IN" dirty="0"/>
          </a:p>
        </p:txBody>
      </p:sp>
    </p:spTree>
    <p:extLst>
      <p:ext uri="{BB962C8B-B14F-4D97-AF65-F5344CB8AC3E}">
        <p14:creationId xmlns:p14="http://schemas.microsoft.com/office/powerpoint/2010/main" val="71484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D9833-775B-7266-8BCF-7D01D990C4B8}"/>
              </a:ext>
            </a:extLst>
          </p:cNvPr>
          <p:cNvSpPr>
            <a:spLocks noGrp="1"/>
          </p:cNvSpPr>
          <p:nvPr>
            <p:ph idx="1"/>
          </p:nvPr>
        </p:nvSpPr>
        <p:spPr>
          <a:xfrm>
            <a:off x="1154954" y="2603500"/>
            <a:ext cx="9233384" cy="3416300"/>
          </a:xfrm>
        </p:spPr>
        <p:txBody>
          <a:bodyPr>
            <a:normAutofit fontScale="92500" lnSpcReduction="10000"/>
          </a:bodyPr>
          <a:lstStyle/>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2</a:t>
            </a:r>
            <a:r>
              <a:rPr lang="en-US" sz="2200" b="1" i="0" dirty="0">
                <a:solidFill>
                  <a:srgbClr val="2B2A29"/>
                </a:solidFill>
                <a:effectLst/>
                <a:latin typeface="Times New Roman" panose="02020603050405020304" pitchFamily="18" charset="0"/>
                <a:cs typeface="Times New Roman" panose="02020603050405020304" pitchFamily="18" charset="0"/>
              </a:rPr>
              <a:t>. UPDATE:</a:t>
            </a:r>
            <a:r>
              <a:rPr lang="en-US" sz="2200" b="0" i="0" dirty="0">
                <a:solidFill>
                  <a:srgbClr val="2B2A29"/>
                </a:solidFill>
                <a:effectLst/>
                <a:latin typeface="Times New Roman" panose="02020603050405020304" pitchFamily="18" charset="0"/>
                <a:cs typeface="Times New Roman" panose="02020603050405020304" pitchFamily="18" charset="0"/>
              </a:rPr>
              <a:t> This command is used to update or modify the value of a column in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 To update record in a table</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UPDATE table_name SET [column_name1= value1,...column_nameN = valueN] [WHERE CONDITION]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the above syntax, table_name is the name of the table, the column_name is the name of column in the table to be modified, and value1 corresponds to the valid SQL values. The "WHERE" is a condition that restricts the rows updated for which the specified condition is true. If condition is not specified is not defined then SQL updates all the rows in the table. It contains comparison and logical operators etc</a:t>
            </a:r>
            <a:r>
              <a:rPr lang="en-US" b="0" i="0" dirty="0">
                <a:solidFill>
                  <a:srgbClr val="2B2A29"/>
                </a:solidFill>
                <a:effectLst/>
                <a:latin typeface="Montserrat" panose="00000500000000000000" pitchFamily="2" charset="0"/>
              </a:rPr>
              <a:t>.</a:t>
            </a:r>
          </a:p>
          <a:p>
            <a:endParaRPr lang="en-IN" dirty="0"/>
          </a:p>
        </p:txBody>
      </p:sp>
    </p:spTree>
    <p:extLst>
      <p:ext uri="{BB962C8B-B14F-4D97-AF65-F5344CB8AC3E}">
        <p14:creationId xmlns:p14="http://schemas.microsoft.com/office/powerpoint/2010/main" val="204687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4498B-C7EE-FCF2-0584-BF19EDB8B6E5}"/>
              </a:ext>
            </a:extLst>
          </p:cNvPr>
          <p:cNvSpPr>
            <a:spLocks noGrp="1"/>
          </p:cNvSpPr>
          <p:nvPr>
            <p:ph idx="1"/>
          </p:nvPr>
        </p:nvSpPr>
        <p:spPr/>
        <p:txBody>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The following the list of points should be remembered while executing the UPDATE statement.</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It references only one table.</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In the SET clause atleast one column must be assigned an expression for the update statement,</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In the where clause you could also give multiple conditions for update statement.</a:t>
            </a:r>
          </a:p>
          <a:p>
            <a:pPr marL="0" indent="0">
              <a:buNone/>
            </a:pPr>
            <a:endParaRPr lang="en-IN" dirty="0"/>
          </a:p>
        </p:txBody>
      </p:sp>
    </p:spTree>
    <p:extLst>
      <p:ext uri="{BB962C8B-B14F-4D97-AF65-F5344CB8AC3E}">
        <p14:creationId xmlns:p14="http://schemas.microsoft.com/office/powerpoint/2010/main" val="329848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EB397-FD0E-040D-6048-1A23C608B8CA}"/>
              </a:ext>
            </a:extLst>
          </p:cNvPr>
          <p:cNvSpPr>
            <a:spLocks noGrp="1"/>
          </p:cNvSpPr>
          <p:nvPr>
            <p:ph idx="1"/>
          </p:nvPr>
        </p:nvSpPr>
        <p:spPr>
          <a:xfrm>
            <a:off x="1220942" y="2462098"/>
            <a:ext cx="8825659" cy="3416300"/>
          </a:xfrm>
        </p:spPr>
        <p:txBody>
          <a:bodyPr>
            <a:normAutofit/>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3</a:t>
            </a:r>
            <a:r>
              <a:rPr lang="en-US" sz="2000" b="1" i="0" dirty="0">
                <a:solidFill>
                  <a:srgbClr val="2B2A29"/>
                </a:solidFill>
                <a:effectLst/>
                <a:latin typeface="Times New Roman" panose="02020603050405020304" pitchFamily="18" charset="0"/>
                <a:cs typeface="Times New Roman" panose="02020603050405020304" pitchFamily="18" charset="0"/>
              </a:rPr>
              <a:t>. DELETE:</a:t>
            </a:r>
            <a:r>
              <a:rPr lang="en-US" sz="2000" b="0" i="0" dirty="0">
                <a:solidFill>
                  <a:srgbClr val="2B2A29"/>
                </a:solidFill>
                <a:effectLst/>
                <a:latin typeface="Times New Roman" panose="02020603050405020304" pitchFamily="18" charset="0"/>
                <a:cs typeface="Times New Roman" panose="02020603050405020304" pitchFamily="18" charset="0"/>
              </a:rPr>
              <a:t> It is used to remove one or more row from a table. To delete rows from the table, it must be in your schema or you must have delete privilege.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To Delete a record from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DELETE FROM table_name [WHERE condition];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condition is used in the where clause to filter the records that are actually being removed. You can remove zero or more rows from a table. If you do not use where condition then DELETE statement will remove all the rows from the table. You can also use one or multiple conditions in WHERE clause.</a:t>
            </a:r>
          </a:p>
          <a:p>
            <a:pPr marL="0" indent="0" algn="just">
              <a:buNone/>
            </a:pPr>
            <a:endParaRPr lang="en-US" b="0" i="0" dirty="0">
              <a:solidFill>
                <a:srgbClr val="2B2A29"/>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90754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E609A-5C8A-9790-BFB8-29611FA772DE}"/>
              </a:ext>
            </a:extLst>
          </p:cNvPr>
          <p:cNvSpPr>
            <a:spLocks noGrp="1"/>
          </p:cNvSpPr>
          <p:nvPr>
            <p:ph idx="1"/>
          </p:nvPr>
        </p:nvSpPr>
        <p:spPr/>
        <p:txBody>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4</a:t>
            </a:r>
            <a:r>
              <a:rPr lang="en-US" sz="2000" b="1" i="0" dirty="0">
                <a:solidFill>
                  <a:srgbClr val="2B2A29"/>
                </a:solidFill>
                <a:effectLst/>
                <a:latin typeface="Times New Roman" panose="02020603050405020304" pitchFamily="18" charset="0"/>
                <a:cs typeface="Times New Roman" panose="02020603050405020304" pitchFamily="18" charset="0"/>
              </a:rPr>
              <a:t>. SELECT:</a:t>
            </a:r>
            <a:r>
              <a:rPr lang="en-US" sz="2000" b="0" i="0" dirty="0">
                <a:solidFill>
                  <a:srgbClr val="2B2A29"/>
                </a:solidFill>
                <a:effectLst/>
                <a:latin typeface="Times New Roman" panose="02020603050405020304" pitchFamily="18" charset="0"/>
                <a:cs typeface="Times New Roman" panose="02020603050405020304" pitchFamily="18" charset="0"/>
              </a:rPr>
              <a:t> This is the same as the projection operation of relational algebra. It is used to select the attribute based on the condition described by WHERE clause.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It is used for retrieve the records from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SELECT expressions FROM TABLES  WHERE conditions;    </a:t>
            </a:r>
          </a:p>
          <a:p>
            <a:endParaRPr lang="en-IN" dirty="0"/>
          </a:p>
        </p:txBody>
      </p:sp>
    </p:spTree>
    <p:extLst>
      <p:ext uri="{BB962C8B-B14F-4D97-AF65-F5344CB8AC3E}">
        <p14:creationId xmlns:p14="http://schemas.microsoft.com/office/powerpoint/2010/main" val="33979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7BDE-B6CA-06FA-A091-277427C42FE1}"/>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3. Data Control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76211E16-FC86-EAA9-366F-3FFA7065C71B}"/>
              </a:ext>
            </a:extLst>
          </p:cNvPr>
          <p:cNvSpPr>
            <a:spLocks noGrp="1"/>
          </p:cNvSpPr>
          <p:nvPr>
            <p:ph idx="1"/>
          </p:nvPr>
        </p:nvSpPr>
        <p:spPr>
          <a:xfrm>
            <a:off x="1154954" y="2603499"/>
            <a:ext cx="8825659" cy="3948129"/>
          </a:xfrm>
        </p:spPr>
        <p:txBody>
          <a:bodyPr>
            <a:normAutofit fontScale="25000" lnSpcReduction="20000"/>
          </a:bodyPr>
          <a:lstStyle/>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DCL commands are used to grant and take back authority from any database user.</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Following are the some commands that come under DCL:</a:t>
            </a:r>
          </a:p>
          <a:p>
            <a:pPr marL="0" indent="0">
              <a:buNone/>
            </a:pPr>
            <a:r>
              <a:rPr lang="en-IN" sz="8000" b="1" dirty="0">
                <a:latin typeface="Times New Roman" panose="02020603050405020304" pitchFamily="18" charset="0"/>
                <a:cs typeface="Times New Roman" panose="02020603050405020304" pitchFamily="18" charset="0"/>
              </a:rPr>
              <a:t>1. Grant: </a:t>
            </a:r>
            <a:r>
              <a:rPr lang="en-IN" sz="8000" dirty="0">
                <a:latin typeface="Times New Roman" panose="02020603050405020304" pitchFamily="18" charset="0"/>
                <a:cs typeface="Times New Roman" panose="02020603050405020304" pitchFamily="18" charset="0"/>
              </a:rPr>
              <a:t>Give privilege to user</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GRANT &lt;obj_priv&gt; ON &lt;obj_name&gt; To &lt;username&gt;;  </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In the above syntax, obj_priv&gt; is the DML statement like Insert, Delete , update and Select and &lt;obj_name&gt; is a table, view etc. and username is the name of the authorized user.</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Example</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GRANT SELECT, UPDATE ON MY_TABLE TO SOME_USER, ANOTHER_USER;  </a:t>
            </a:r>
          </a:p>
          <a:p>
            <a:pPr marL="0" indent="0">
              <a:buNone/>
            </a:pPr>
            <a:endParaRPr lang="en-IN" dirty="0"/>
          </a:p>
        </p:txBody>
      </p:sp>
    </p:spTree>
    <p:extLst>
      <p:ext uri="{BB962C8B-B14F-4D97-AF65-F5344CB8AC3E}">
        <p14:creationId xmlns:p14="http://schemas.microsoft.com/office/powerpoint/2010/main" val="30288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3AC3F-A1DD-4210-1882-9B10327790F2}"/>
              </a:ext>
            </a:extLst>
          </p:cNvPr>
          <p:cNvSpPr>
            <a:spLocks noGrp="1"/>
          </p:cNvSpPr>
          <p:nvPr>
            <p:ph idx="1"/>
          </p:nvPr>
        </p:nvSpPr>
        <p:spPr/>
        <p:txBody>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2</a:t>
            </a:r>
            <a:r>
              <a:rPr lang="en-US" sz="2000" b="1" i="0" dirty="0">
                <a:solidFill>
                  <a:srgbClr val="2B2A29"/>
                </a:solidFill>
                <a:effectLst/>
                <a:latin typeface="Times New Roman" panose="02020603050405020304" pitchFamily="18" charset="0"/>
                <a:cs typeface="Times New Roman" panose="02020603050405020304" pitchFamily="18" charset="0"/>
              </a:rPr>
              <a:t>. Revoke:</a:t>
            </a:r>
            <a:r>
              <a:rPr lang="en-US" sz="2000" b="0" i="0" dirty="0">
                <a:solidFill>
                  <a:srgbClr val="2B2A29"/>
                </a:solidFill>
                <a:effectLst/>
                <a:latin typeface="Times New Roman" panose="02020603050405020304" pitchFamily="18" charset="0"/>
                <a:cs typeface="Times New Roman" panose="02020603050405020304" pitchFamily="18" charset="0"/>
              </a:rPr>
              <a:t> It is used to take back permissions from the user.</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REVOKE &lt;obj_priv&gt; ON &lt;obj_name&gt; FROM &lt;username&gt;;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obj_priv&gt; is the DML statement like Insert, Delete , update and Select and &lt;obj_name&gt; is a table, view etc. and username is the name of the user from whom the permission is revoked.</a:t>
            </a:r>
          </a:p>
          <a:p>
            <a:endParaRPr lang="en-IN" dirty="0"/>
          </a:p>
        </p:txBody>
      </p:sp>
    </p:spTree>
    <p:extLst>
      <p:ext uri="{BB962C8B-B14F-4D97-AF65-F5344CB8AC3E}">
        <p14:creationId xmlns:p14="http://schemas.microsoft.com/office/powerpoint/2010/main" val="414454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FF7E-15CF-CCF0-E51C-2CFDC96C59D9}"/>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4. Transaction Control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8A3C4C29-1669-BCBB-07F3-36C53C782F02}"/>
              </a:ext>
            </a:extLst>
          </p:cNvPr>
          <p:cNvSpPr>
            <a:spLocks noGrp="1"/>
          </p:cNvSpPr>
          <p:nvPr>
            <p:ph idx="1"/>
          </p:nvPr>
        </p:nvSpPr>
        <p:spPr/>
        <p:txBody>
          <a:bodyPr/>
          <a:lstStyle/>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Transactions are atomic i.e. either every statement succeeds or none of statement succeeds. There are number of Transaction Control statements available that allow us to control this behavior. These statements ensure data consistency. TCL commands can only use with DML commands like INSERT, DELETE and UPDATE only.</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These operations are automatically committed in the database that's why they cannot be used while creating tables or dropping them.</a:t>
            </a:r>
          </a:p>
          <a:p>
            <a:endParaRPr lang="en-IN" dirty="0"/>
          </a:p>
        </p:txBody>
      </p:sp>
    </p:spTree>
    <p:extLst>
      <p:ext uri="{BB962C8B-B14F-4D97-AF65-F5344CB8AC3E}">
        <p14:creationId xmlns:p14="http://schemas.microsoft.com/office/powerpoint/2010/main" val="265931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4A32-EFC0-37CE-E84B-A611719C6942}"/>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Introduction to MySQL</a:t>
            </a:r>
            <a:br>
              <a:rPr lang="en-IN" b="1" i="0" dirty="0">
                <a:solidFill>
                  <a:schemeClr val="bg1"/>
                </a:solidFill>
                <a:effectLst/>
                <a:latin typeface="Times New Roman" panose="02020603050405020304" pitchFamily="18" charset="0"/>
                <a:cs typeface="Times New Roman" panose="02020603050405020304" pitchFamily="18" charset="0"/>
              </a:rPr>
            </a:b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CA01A2-4F09-D9D0-CDEB-7FD48060C034}"/>
              </a:ext>
            </a:extLst>
          </p:cNvPr>
          <p:cNvSpPr>
            <a:spLocks noGrp="1"/>
          </p:cNvSpPr>
          <p:nvPr>
            <p:ph idx="1"/>
          </p:nvPr>
        </p:nvSpPr>
        <p:spPr>
          <a:xfrm>
            <a:off x="1154954" y="2292415"/>
            <a:ext cx="8825659" cy="3416300"/>
          </a:xfrm>
        </p:spPr>
        <p:txBody>
          <a:bodyPr>
            <a:normAutofit fontScale="77500" lnSpcReduction="20000"/>
          </a:bodyPr>
          <a:lstStyle/>
          <a:p>
            <a:pPr marL="0" indent="0" algn="l">
              <a:spcBef>
                <a:spcPts val="750"/>
              </a:spcBef>
              <a:spcAft>
                <a:spcPts val="750"/>
              </a:spcAft>
              <a:buNone/>
            </a:pPr>
            <a:r>
              <a:rPr lang="en-US" sz="2200" b="1" i="0" dirty="0">
                <a:solidFill>
                  <a:srgbClr val="000000"/>
                </a:solidFill>
                <a:effectLst/>
                <a:latin typeface="Times New Roman" panose="02020603050405020304" pitchFamily="18" charset="0"/>
                <a:cs typeface="Times New Roman" panose="02020603050405020304" pitchFamily="18" charset="0"/>
              </a:rPr>
              <a:t>What is MySQL?</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a relational database management system</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open-source</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free</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ideal for both small and large applications</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very fast, reliable, scalable, and easy to use</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cross-platform</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compliant with the ANSI SQL standard</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was first released in 1995</a:t>
            </a:r>
          </a:p>
          <a:p>
            <a:pPr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MySQL is developed, distributed, and supported by Oracle Corporation</a:t>
            </a:r>
          </a:p>
          <a:p>
            <a:endParaRPr lang="en-IN" dirty="0"/>
          </a:p>
        </p:txBody>
      </p:sp>
    </p:spTree>
    <p:extLst>
      <p:ext uri="{BB962C8B-B14F-4D97-AF65-F5344CB8AC3E}">
        <p14:creationId xmlns:p14="http://schemas.microsoft.com/office/powerpoint/2010/main" val="53290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C966-4F8B-FB50-D2CA-3F9F0DBEFABB}"/>
              </a:ext>
            </a:extLst>
          </p:cNvPr>
          <p:cNvSpPr>
            <a:spLocks noGrp="1"/>
          </p:cNvSpPr>
          <p:nvPr>
            <p:ph type="title"/>
          </p:nvPr>
        </p:nvSpPr>
        <p:spPr>
          <a:xfrm>
            <a:off x="1154954" y="838200"/>
            <a:ext cx="8761413" cy="706964"/>
          </a:xfrm>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TCL: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B1644-E1E0-728B-E79F-7AE175668DB1}"/>
              </a:ext>
            </a:extLst>
          </p:cNvPr>
          <p:cNvSpPr>
            <a:spLocks noGrp="1"/>
          </p:cNvSpPr>
          <p:nvPr>
            <p:ph idx="1"/>
          </p:nvPr>
        </p:nvSpPr>
        <p:spPr>
          <a:xfrm>
            <a:off x="1154954" y="2603499"/>
            <a:ext cx="9497335" cy="4155519"/>
          </a:xfrm>
        </p:spPr>
        <p:txBody>
          <a:bodyPr>
            <a:normAutofit fontScale="25000" lnSpcReduction="20000"/>
          </a:bodyPr>
          <a:lstStyle/>
          <a:p>
            <a:pPr marL="0" indent="0" algn="just">
              <a:buNone/>
            </a:pPr>
            <a:r>
              <a:rPr lang="en-US" sz="8000" b="1" dirty="0">
                <a:solidFill>
                  <a:srgbClr val="2B2A29"/>
                </a:solidFill>
                <a:latin typeface="Times New Roman" panose="02020603050405020304" pitchFamily="18" charset="0"/>
                <a:cs typeface="Times New Roman" panose="02020603050405020304" pitchFamily="18" charset="0"/>
              </a:rPr>
              <a:t>1.</a:t>
            </a:r>
            <a:r>
              <a:rPr lang="en-US" sz="8000" b="1" i="0" dirty="0">
                <a:solidFill>
                  <a:srgbClr val="2B2A29"/>
                </a:solidFill>
                <a:effectLst/>
                <a:latin typeface="Times New Roman" panose="02020603050405020304" pitchFamily="18" charset="0"/>
                <a:cs typeface="Times New Roman" panose="02020603050405020304" pitchFamily="18" charset="0"/>
              </a:rPr>
              <a:t> Commit:</a:t>
            </a:r>
            <a:r>
              <a:rPr lang="en-US" sz="8000" b="0" i="0" dirty="0">
                <a:solidFill>
                  <a:srgbClr val="2B2A29"/>
                </a:solidFill>
                <a:effectLst/>
                <a:latin typeface="Times New Roman" panose="02020603050405020304" pitchFamily="18" charset="0"/>
                <a:cs typeface="Times New Roman" panose="02020603050405020304" pitchFamily="18" charset="0"/>
              </a:rPr>
              <a:t> Commit command is used to save all the transactions to the database. It makes your changes permanent and ends the transaction.</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 To permanently save the changes</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COMMIT;  </a:t>
            </a:r>
          </a:p>
          <a:p>
            <a:pPr marL="0" indent="0" algn="just">
              <a:buNone/>
            </a:pPr>
            <a:r>
              <a:rPr lang="en-US" sz="8000" b="1" dirty="0">
                <a:solidFill>
                  <a:srgbClr val="2B2A29"/>
                </a:solidFill>
                <a:latin typeface="Times New Roman" panose="02020603050405020304" pitchFamily="18" charset="0"/>
                <a:cs typeface="Times New Roman" panose="02020603050405020304" pitchFamily="18" charset="0"/>
              </a:rPr>
              <a:t>2.</a:t>
            </a:r>
            <a:r>
              <a:rPr lang="en-US" sz="8000" b="1" i="0" dirty="0">
                <a:solidFill>
                  <a:srgbClr val="2B2A29"/>
                </a:solidFill>
                <a:effectLst/>
                <a:latin typeface="Times New Roman" panose="02020603050405020304" pitchFamily="18" charset="0"/>
                <a:cs typeface="Times New Roman" panose="02020603050405020304" pitchFamily="18" charset="0"/>
              </a:rPr>
              <a:t> Rollback:</a:t>
            </a:r>
            <a:r>
              <a:rPr lang="en-US" sz="8000" b="0" i="0" dirty="0">
                <a:solidFill>
                  <a:srgbClr val="2B2A29"/>
                </a:solidFill>
                <a:effectLst/>
                <a:latin typeface="Times New Roman" panose="02020603050405020304" pitchFamily="18" charset="0"/>
                <a:cs typeface="Times New Roman" panose="02020603050405020304" pitchFamily="18" charset="0"/>
              </a:rPr>
              <a:t> Rollback command is used to undo transactions that have not already been saved to the database. Rollback also serves to end the current transaction and begin a new one.</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Consider a Situation where you have completed a series of INSERT, UPDATE or DELETE statements but have not yet explicitly committed them and you encounter a problem such as computer failure, then SQL will automatically rollback any uncommitted work.</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 To remove the changes</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ROLLBACK;  </a:t>
            </a:r>
          </a:p>
          <a:p>
            <a:endParaRPr lang="en-IN" dirty="0"/>
          </a:p>
        </p:txBody>
      </p:sp>
    </p:spTree>
    <p:extLst>
      <p:ext uri="{BB962C8B-B14F-4D97-AF65-F5344CB8AC3E}">
        <p14:creationId xmlns:p14="http://schemas.microsoft.com/office/powerpoint/2010/main" val="284738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AD828-7DC3-8303-2E12-CBB84C0FAE63}"/>
              </a:ext>
            </a:extLst>
          </p:cNvPr>
          <p:cNvSpPr>
            <a:spLocks noGrp="1"/>
          </p:cNvSpPr>
          <p:nvPr>
            <p:ph type="ctrTitle"/>
          </p:nvPr>
        </p:nvSpPr>
        <p:spPr>
          <a:xfrm>
            <a:off x="3788875" y="2831402"/>
            <a:ext cx="4614249" cy="1195195"/>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6089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8241-EBCF-B884-7C6F-C5E7F8E06524}"/>
              </a:ext>
            </a:extLst>
          </p:cNvPr>
          <p:cNvSpPr>
            <a:spLocks noGrp="1"/>
          </p:cNvSpPr>
          <p:nvPr>
            <p:ph type="title"/>
          </p:nvPr>
        </p:nvSpPr>
        <p:spPr>
          <a:xfrm>
            <a:off x="1154954" y="1058509"/>
            <a:ext cx="8761413" cy="706964"/>
          </a:xfrm>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SQL Commands</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3C9ADCD6-0B9A-3552-9CA8-496BCDF6767A}"/>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SQL commands are instructions. It is used to communicate with the database. It is also used to perform specific tasks, functions, and queries of data.</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SQL can perform various tasks like create a table, add data to tables, drop the table, modify the table, set permission for users.</a:t>
            </a:r>
          </a:p>
          <a:p>
            <a:endParaRPr lang="en-IN" dirty="0"/>
          </a:p>
        </p:txBody>
      </p:sp>
    </p:spTree>
    <p:extLst>
      <p:ext uri="{BB962C8B-B14F-4D97-AF65-F5344CB8AC3E}">
        <p14:creationId xmlns:p14="http://schemas.microsoft.com/office/powerpoint/2010/main" val="259364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F587-FEE2-AE86-F2BF-9F9B7E7EA802}"/>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Types of SQL Commands</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08BBD860-5B4A-3395-093E-26156D6A1AF2}"/>
              </a:ext>
            </a:extLst>
          </p:cNvPr>
          <p:cNvSpPr>
            <a:spLocks noGrp="1"/>
          </p:cNvSpPr>
          <p:nvPr>
            <p:ph idx="1"/>
          </p:nvPr>
        </p:nvSpPr>
        <p:spPr>
          <a:xfrm>
            <a:off x="1154954" y="2281287"/>
            <a:ext cx="8825659" cy="4364610"/>
          </a:xfrm>
        </p:spPr>
        <p:txBody>
          <a:bodyPr>
            <a:normAutofit/>
          </a:bodyPr>
          <a:lstStyle/>
          <a:p>
            <a:r>
              <a:rPr lang="en-US" sz="2000" b="0" i="0" dirty="0">
                <a:solidFill>
                  <a:srgbClr val="2B2A29"/>
                </a:solidFill>
                <a:effectLst/>
                <a:latin typeface="Times New Roman" panose="02020603050405020304" pitchFamily="18" charset="0"/>
                <a:cs typeface="Times New Roman" panose="02020603050405020304" pitchFamily="18" charset="0"/>
              </a:rPr>
              <a:t>There are four types of SQL commands: DDL, DML, DCL, TCL.</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334CC37-8B9C-999A-9859-E8E1FAA745E9}"/>
              </a:ext>
            </a:extLst>
          </p:cNvPr>
          <p:cNvPicPr>
            <a:picLocks noChangeAspect="1" noChangeArrowheads="1"/>
          </p:cNvPicPr>
          <p:nvPr/>
        </p:nvPicPr>
        <p:blipFill>
          <a:blip r:embed="rId2"/>
          <a:srcRect/>
          <a:stretch/>
        </p:blipFill>
        <p:spPr bwMode="auto">
          <a:xfrm>
            <a:off x="3000375" y="2950590"/>
            <a:ext cx="6191250" cy="33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4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1D8D-149F-53CC-56AA-E38889C21DFC}"/>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1. Data Definition Language (DDL)</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89294696-5EC0-B9BB-D751-7D9BB2D3EE58}"/>
              </a:ext>
            </a:extLst>
          </p:cNvPr>
          <p:cNvSpPr>
            <a:spLocks noGrp="1"/>
          </p:cNvSpPr>
          <p:nvPr>
            <p:ph idx="1"/>
          </p:nvPr>
        </p:nvSpPr>
        <p:spPr/>
        <p:txBody>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DDL changes the structure of the table like creating a table, deleting a table, altering a table, etc.</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All the command of DDL are auto-committed that means it permanently save all the changes in the database.</a:t>
            </a:r>
          </a:p>
          <a:p>
            <a:endParaRPr lang="en-IN" dirty="0"/>
          </a:p>
        </p:txBody>
      </p:sp>
    </p:spTree>
    <p:extLst>
      <p:ext uri="{BB962C8B-B14F-4D97-AF65-F5344CB8AC3E}">
        <p14:creationId xmlns:p14="http://schemas.microsoft.com/office/powerpoint/2010/main" val="234850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D1F9-8477-FEBE-B90E-6D6FED726F9E}"/>
              </a:ext>
            </a:extLst>
          </p:cNvPr>
          <p:cNvSpPr>
            <a:spLocks noGrp="1"/>
          </p:cNvSpPr>
          <p:nvPr>
            <p:ph type="title"/>
          </p:nvPr>
        </p:nvSpPr>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DDL: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14769E-94C4-1BAA-EEF7-21692A8D1E01}"/>
              </a:ext>
            </a:extLst>
          </p:cNvPr>
          <p:cNvSpPr>
            <a:spLocks noGrp="1"/>
          </p:cNvSpPr>
          <p:nvPr>
            <p:ph idx="1"/>
          </p:nvPr>
        </p:nvSpPr>
        <p:spPr>
          <a:xfrm>
            <a:off x="1219200" y="2375554"/>
            <a:ext cx="10215513" cy="4081807"/>
          </a:xfrm>
        </p:spPr>
        <p:txBody>
          <a:bodyPr>
            <a:normAutofit fontScale="92500" lnSpcReduction="20000"/>
          </a:bodyPr>
          <a:lstStyle/>
          <a:p>
            <a:pPr marL="0" indent="0">
              <a:buNone/>
            </a:pPr>
            <a:r>
              <a:rPr lang="en-US" sz="2200" b="1" i="0" dirty="0">
                <a:solidFill>
                  <a:srgbClr val="2B2A29"/>
                </a:solidFill>
                <a:effectLst/>
                <a:latin typeface="Times New Roman" panose="02020603050405020304" pitchFamily="18" charset="0"/>
                <a:cs typeface="Times New Roman" panose="02020603050405020304" pitchFamily="18" charset="0"/>
              </a:rPr>
              <a:t>1. CREATE</a:t>
            </a:r>
            <a:r>
              <a:rPr lang="en-US" sz="2200" b="0" i="0" dirty="0">
                <a:solidFill>
                  <a:srgbClr val="2B2A29"/>
                </a:solidFill>
                <a:effectLst/>
                <a:latin typeface="Times New Roman" panose="02020603050405020304" pitchFamily="18" charset="0"/>
                <a:cs typeface="Times New Roman" panose="02020603050405020304" pitchFamily="18" charset="0"/>
              </a:rPr>
              <a:t> It is used to create a new table in the database.</a:t>
            </a:r>
          </a:p>
          <a:p>
            <a:pPr marL="0" indent="0" algn="l">
              <a:spcAft>
                <a:spcPts val="600"/>
              </a:spcAft>
              <a:buNone/>
            </a:pPr>
            <a:r>
              <a:rPr lang="en-US" sz="2200" b="1" dirty="0">
                <a:solidFill>
                  <a:srgbClr val="2B2A29"/>
                </a:solidFill>
                <a:latin typeface="Times New Roman" panose="02020603050405020304" pitchFamily="18" charset="0"/>
                <a:cs typeface="Times New Roman" panose="02020603050405020304" pitchFamily="18" charset="0"/>
              </a:rPr>
              <a:t>  Syntax </a:t>
            </a:r>
            <a:r>
              <a:rPr lang="en-US" sz="2200" dirty="0">
                <a:solidFill>
                  <a:srgbClr val="2B2A29"/>
                </a:solidFill>
                <a:latin typeface="Times New Roman" panose="02020603050405020304" pitchFamily="18" charset="0"/>
                <a:cs typeface="Times New Roman" panose="02020603050405020304" pitchFamily="18" charset="0"/>
              </a:rPr>
              <a:t>:  </a:t>
            </a:r>
            <a:r>
              <a:rPr lang="en-US" sz="2200" b="0" i="0" dirty="0">
                <a:solidFill>
                  <a:srgbClr val="2B2A29"/>
                </a:solidFill>
                <a:effectLst/>
                <a:latin typeface="Times New Roman" panose="02020603050405020304" pitchFamily="18" charset="0"/>
                <a:cs typeface="Times New Roman" panose="02020603050405020304" pitchFamily="18" charset="0"/>
              </a:rPr>
              <a:t>CREATE TABLE TABLE_NAME (COLUMN_NAMES DATATYPES [ ...]);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above statement, TABLE_NAME is the name of the table, COLUMN_NAMES is the name of the columns and DATATYPES is used to define the type of data.</a:t>
            </a:r>
          </a:p>
          <a:p>
            <a:pPr marL="0" indent="0" algn="just">
              <a:buNone/>
            </a:pP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2. </a:t>
            </a:r>
            <a:r>
              <a:rPr lang="en-US" sz="2200" b="1" i="0" dirty="0">
                <a:solidFill>
                  <a:srgbClr val="2B2A29"/>
                </a:solidFill>
                <a:effectLst/>
                <a:latin typeface="Times New Roman" panose="02020603050405020304" pitchFamily="18" charset="0"/>
                <a:cs typeface="Times New Roman" panose="02020603050405020304" pitchFamily="18" charset="0"/>
              </a:rPr>
              <a:t>DROP:</a:t>
            </a:r>
            <a:r>
              <a:rPr lang="en-US" sz="2200" b="0" i="0" dirty="0">
                <a:solidFill>
                  <a:srgbClr val="2B2A29"/>
                </a:solidFill>
                <a:effectLst/>
                <a:latin typeface="Times New Roman" panose="02020603050405020304" pitchFamily="18" charset="0"/>
                <a:cs typeface="Times New Roman" panose="02020603050405020304" pitchFamily="18" charset="0"/>
              </a:rPr>
              <a:t> It is used to delete both the structure and record stored in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  Syntax: To DROP a table permanently from memory</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   DROP TABLE table_name [cascade constraint];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The cascade constraint is an optional parameter which is used for tables which have foreign keys that reference the table being dropped. If cascade constraint is not specified and used attempt to drop a table that has records in a child table, then an error will occur. So by using cascade constraints, all child table foreign keys are dropped.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88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0F899-10A6-0F88-82C3-5B9E5527DFBA}"/>
              </a:ext>
            </a:extLst>
          </p:cNvPr>
          <p:cNvSpPr>
            <a:spLocks noGrp="1"/>
          </p:cNvSpPr>
          <p:nvPr>
            <p:ph idx="1"/>
          </p:nvPr>
        </p:nvSpPr>
        <p:spPr>
          <a:xfrm>
            <a:off x="1092809" y="2384981"/>
            <a:ext cx="8705484" cy="4194928"/>
          </a:xfrm>
        </p:spPr>
        <p:txBody>
          <a:bodyPr>
            <a:normAutofit lnSpcReduction="10000"/>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3.</a:t>
            </a:r>
            <a:r>
              <a:rPr lang="en-US" sz="2000" b="1" i="0" dirty="0">
                <a:solidFill>
                  <a:schemeClr val="tx1"/>
                </a:solidFill>
                <a:effectLst/>
                <a:latin typeface="Times New Roman" panose="02020603050405020304" pitchFamily="18" charset="0"/>
                <a:cs typeface="Times New Roman" panose="02020603050405020304" pitchFamily="18" charset="0"/>
              </a:rPr>
              <a:t> ALTER:</a:t>
            </a:r>
            <a:r>
              <a:rPr lang="en-US" sz="2000" b="0" i="0" dirty="0">
                <a:solidFill>
                  <a:schemeClr val="tx1"/>
                </a:solidFill>
                <a:effectLst/>
                <a:latin typeface="Times New Roman" panose="02020603050405020304" pitchFamily="18" charset="0"/>
                <a:cs typeface="Times New Roman" panose="02020603050405020304" pitchFamily="18" charset="0"/>
              </a:rPr>
              <a:t> It is used to alter the structure of the database. This change could be either to modify the characteristics of an existing attribute or probably to add a new attribute.</a:t>
            </a: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Following are the list of modifications that can be done using ALTER command.</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With the use of ALTER commands we can add or drop one or more columns form existing tables.</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Increase or decrease the existing column width by changing the data type</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Make an existing mandatory column to optional.</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Enable or disable the integrity constraints in a table. We can also add, modify or delete the integrity constraints from a table.</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We can also specify a default value for existing column in a table.</a:t>
            </a:r>
          </a:p>
          <a:p>
            <a:endParaRPr lang="en-IN" dirty="0"/>
          </a:p>
        </p:txBody>
      </p:sp>
    </p:spTree>
    <p:extLst>
      <p:ext uri="{BB962C8B-B14F-4D97-AF65-F5344CB8AC3E}">
        <p14:creationId xmlns:p14="http://schemas.microsoft.com/office/powerpoint/2010/main" val="67483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10BE6-113A-F3AB-9A22-A675F11BED78}"/>
              </a:ext>
            </a:extLst>
          </p:cNvPr>
          <p:cNvSpPr>
            <a:spLocks noGrp="1"/>
          </p:cNvSpPr>
          <p:nvPr>
            <p:ph idx="1"/>
          </p:nvPr>
        </p:nvSpPr>
        <p:spPr>
          <a:xfrm>
            <a:off x="1324951" y="2518658"/>
            <a:ext cx="8825659" cy="3416300"/>
          </a:xfrm>
        </p:spPr>
        <p:txBody>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Adding new columns in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With the use of ALTER table command we can add new columns existing table.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a:t>
            </a:r>
            <a:r>
              <a:rPr lang="en-US" sz="2000" b="0" i="0" dirty="0">
                <a:solidFill>
                  <a:srgbClr val="2B2A29"/>
                </a:solidFill>
                <a:effectLst/>
                <a:latin typeface="Times New Roman" panose="02020603050405020304" pitchFamily="18" charset="0"/>
                <a:cs typeface="Times New Roman" panose="02020603050405020304" pitchFamily="18" charset="0"/>
              </a:rPr>
              <a:t> </a:t>
            </a:r>
            <a:r>
              <a:rPr lang="en-US" sz="2000" b="1" i="0" dirty="0">
                <a:solidFill>
                  <a:srgbClr val="2B2A29"/>
                </a:solidFill>
                <a:effectLst/>
                <a:latin typeface="Times New Roman" panose="02020603050405020304" pitchFamily="18" charset="0"/>
                <a:cs typeface="Times New Roman" panose="02020603050405020304" pitchFamily="18" charset="0"/>
              </a:rPr>
              <a:t>To add a new column in the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ALTER TABLE table_name ADD column_name column-definition;  </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In the above syntax,</a:t>
            </a:r>
            <a:r>
              <a:rPr lang="en-US" sz="2000" b="0" i="0" dirty="0">
                <a:solidFill>
                  <a:srgbClr val="2B2A29"/>
                </a:solidFill>
                <a:effectLst/>
                <a:latin typeface="Times New Roman" panose="02020603050405020304" pitchFamily="18" charset="0"/>
                <a:cs typeface="Times New Roman" panose="02020603050405020304" pitchFamily="18" charset="0"/>
              </a:rPr>
              <a:t> where table_name corresponds to the name of the table, column-definition corresponds to the valid specifications for a column name and data type.</a:t>
            </a:r>
          </a:p>
          <a:p>
            <a:endParaRPr lang="en-IN" dirty="0"/>
          </a:p>
        </p:txBody>
      </p:sp>
    </p:spTree>
    <p:extLst>
      <p:ext uri="{BB962C8B-B14F-4D97-AF65-F5344CB8AC3E}">
        <p14:creationId xmlns:p14="http://schemas.microsoft.com/office/powerpoint/2010/main" val="192734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AE145-4491-0F29-5066-6945BA58EB66}"/>
              </a:ext>
            </a:extLst>
          </p:cNvPr>
          <p:cNvSpPr>
            <a:spLocks noGrp="1"/>
          </p:cNvSpPr>
          <p:nvPr>
            <p:ph idx="1"/>
          </p:nvPr>
        </p:nvSpPr>
        <p:spPr/>
        <p:txBody>
          <a:bodyPr>
            <a:normAutofit fontScale="92500" lnSpcReduction="20000"/>
          </a:bodyPr>
          <a:lstStyle/>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4</a:t>
            </a:r>
            <a:r>
              <a:rPr lang="en-US" sz="2200" b="1" i="0" dirty="0">
                <a:solidFill>
                  <a:srgbClr val="2B2A29"/>
                </a:solidFill>
                <a:effectLst/>
                <a:latin typeface="Times New Roman" panose="02020603050405020304" pitchFamily="18" charset="0"/>
                <a:cs typeface="Times New Roman" panose="02020603050405020304" pitchFamily="18" charset="0"/>
              </a:rPr>
              <a:t>. TRUNCATE:</a:t>
            </a:r>
            <a:r>
              <a:rPr lang="en-US" sz="2200" b="0" i="0" dirty="0">
                <a:solidFill>
                  <a:srgbClr val="2B2A29"/>
                </a:solidFill>
                <a:effectLst/>
                <a:latin typeface="Times New Roman" panose="02020603050405020304" pitchFamily="18" charset="0"/>
                <a:cs typeface="Times New Roman" panose="02020603050405020304" pitchFamily="18" charset="0"/>
              </a:rPr>
              <a:t> It is used to delete all the rows from the table and free the space containing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TRUNCATE TABLE table_name;  </a:t>
            </a:r>
          </a:p>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5</a:t>
            </a:r>
            <a:r>
              <a:rPr lang="en-US" sz="2200" b="1" i="0" dirty="0">
                <a:solidFill>
                  <a:srgbClr val="2B2A29"/>
                </a:solidFill>
                <a:effectLst/>
                <a:latin typeface="Times New Roman" panose="02020603050405020304" pitchFamily="18" charset="0"/>
                <a:cs typeface="Times New Roman" panose="02020603050405020304" pitchFamily="18" charset="0"/>
              </a:rPr>
              <a:t>. Rename:</a:t>
            </a:r>
            <a:r>
              <a:rPr lang="en-US" sz="2200" b="0" i="0" dirty="0">
                <a:solidFill>
                  <a:srgbClr val="2B2A29"/>
                </a:solidFill>
                <a:effectLst/>
                <a:latin typeface="Times New Roman" panose="02020603050405020304" pitchFamily="18" charset="0"/>
                <a:cs typeface="Times New Roman" panose="02020603050405020304" pitchFamily="18" charset="0"/>
              </a:rPr>
              <a:t> It is used to rename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Rename &lt;OLD_TABLENAME&gt; to &lt;NEW_TABLENAME&gt;;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the above syntax, Rename is a command, &lt;OLD_TABLENAME&gt; is the name of the table and &lt;NEW_TABLENAME&gt; is the name that you have changed.</a:t>
            </a:r>
          </a:p>
          <a:p>
            <a:endParaRPr lang="en-IN" dirty="0"/>
          </a:p>
        </p:txBody>
      </p:sp>
    </p:spTree>
    <p:extLst>
      <p:ext uri="{BB962C8B-B14F-4D97-AF65-F5344CB8AC3E}">
        <p14:creationId xmlns:p14="http://schemas.microsoft.com/office/powerpoint/2010/main" val="4068808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{D2DD337A-37BD-4058-8FE4-8EA2ACB4EAC1}tf02900722</Template>
  <TotalTime>102</TotalTime>
  <Words>1768</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Montserrat</vt:lpstr>
      <vt:lpstr>Times New Roman</vt:lpstr>
      <vt:lpstr>Wingdings 3</vt:lpstr>
      <vt:lpstr>Ion Boardroom</vt:lpstr>
      <vt:lpstr>MYSQL  </vt:lpstr>
      <vt:lpstr>Introduction to MySQL </vt:lpstr>
      <vt:lpstr>SQL Commands </vt:lpstr>
      <vt:lpstr>Types of SQL Commands </vt:lpstr>
      <vt:lpstr>1. Data Definition Language (DDL) </vt:lpstr>
      <vt:lpstr>Following are the some commands that come under DDL:</vt:lpstr>
      <vt:lpstr>PowerPoint Presentation</vt:lpstr>
      <vt:lpstr>PowerPoint Presentation</vt:lpstr>
      <vt:lpstr>PowerPoint Presentation</vt:lpstr>
      <vt:lpstr>2. Data Manipulation Language </vt:lpstr>
      <vt:lpstr>Following are the some commands that come under DML: </vt:lpstr>
      <vt:lpstr>PowerPoint Presentation</vt:lpstr>
      <vt:lpstr>PowerPoint Presentation</vt:lpstr>
      <vt:lpstr>PowerPoint Presentation</vt:lpstr>
      <vt:lpstr>PowerPoint Presentation</vt:lpstr>
      <vt:lpstr>PowerPoint Presentation</vt:lpstr>
      <vt:lpstr>3. Data Control Language </vt:lpstr>
      <vt:lpstr>PowerPoint Presentation</vt:lpstr>
      <vt:lpstr>4. Transaction Control Language </vt:lpstr>
      <vt:lpstr>Following are the some commands that come under TCL:</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50</cp:revision>
  <dcterms:created xsi:type="dcterms:W3CDTF">2024-11-24T09:14:35Z</dcterms:created>
  <dcterms:modified xsi:type="dcterms:W3CDTF">2024-11-26T06:49:52Z</dcterms:modified>
</cp:coreProperties>
</file>