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3457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7620" y="0"/>
            <a:ext cx="14630400" cy="8229600"/>
          </a:xfrm>
          <a:prstGeom prst="rect">
            <a:avLst/>
          </a:prstGeom>
          <a:solidFill>
            <a:srgbClr val="152025">
              <a:alpha val="75000"/>
            </a:srgbClr>
          </a:solidFill>
          <a:ln/>
        </p:spPr>
      </p:sp>
      <p:pic>
        <p:nvPicPr>
          <p:cNvPr id="4" name="Image 1" descr="preencoded.png"/>
          <p:cNvPicPr>
            <a:picLocks noChangeAspect="1"/>
          </p:cNvPicPr>
          <p:nvPr/>
        </p:nvPicPr>
        <p:blipFill>
          <a:blip r:embed="rId4"/>
          <a:stretch>
            <a:fillRect/>
          </a:stretch>
        </p:blipFill>
        <p:spPr>
          <a:xfrm>
            <a:off x="8573845" y="0"/>
            <a:ext cx="6064175" cy="8229600"/>
          </a:xfrm>
          <a:prstGeom prst="rect">
            <a:avLst/>
          </a:prstGeom>
        </p:spPr>
      </p:pic>
      <p:sp>
        <p:nvSpPr>
          <p:cNvPr id="5" name="Text 1"/>
          <p:cNvSpPr/>
          <p:nvPr/>
        </p:nvSpPr>
        <p:spPr>
          <a:xfrm>
            <a:off x="833199" y="1235273"/>
            <a:ext cx="7477601" cy="1518685"/>
          </a:xfrm>
          <a:prstGeom prst="rect">
            <a:avLst/>
          </a:prstGeom>
          <a:noFill/>
          <a:ln/>
        </p:spPr>
        <p:txBody>
          <a:bodyPr wrap="square" rtlCol="0" anchor="t"/>
          <a:lstStyle/>
          <a:p>
            <a:pPr marL="0" indent="0">
              <a:lnSpc>
                <a:spcPts val="4374"/>
              </a:lnSpc>
              <a:buNone/>
            </a:pPr>
            <a:r>
              <a:rPr lang="en-US" sz="4000" b="1" dirty="0">
                <a:solidFill>
                  <a:schemeClr val="accent6"/>
                </a:solidFill>
                <a:effectLst>
                  <a:outerShdw blurRad="38100" dist="38100" dir="2700000" algn="tl">
                    <a:srgbClr val="000000">
                      <a:alpha val="43137"/>
                    </a:srgbClr>
                  </a:outerShdw>
                </a:effectLst>
                <a:latin typeface="Cooper Black" panose="0208090404030B020404" pitchFamily="18" charset="0"/>
                <a:ea typeface="Syne" pitchFamily="34" charset="-122"/>
                <a:cs typeface="Syne" pitchFamily="34" charset="-120"/>
              </a:rPr>
              <a:t>Analyzing E-commerce Success in India</a:t>
            </a:r>
          </a:p>
          <a:p>
            <a:pPr marL="0" indent="0">
              <a:lnSpc>
                <a:spcPts val="4374"/>
              </a:lnSpc>
              <a:buNone/>
            </a:pPr>
            <a:endParaRPr lang="en-US" sz="4000" b="1" dirty="0">
              <a:solidFill>
                <a:schemeClr val="accent6"/>
              </a:solidFill>
              <a:effectLst>
                <a:outerShdw blurRad="38100" dist="38100" dir="2700000" algn="tl">
                  <a:srgbClr val="000000">
                    <a:alpha val="43137"/>
                  </a:srgbClr>
                </a:outerShdw>
              </a:effectLst>
              <a:latin typeface="Cooper Black" panose="0208090404030B020404" pitchFamily="18" charset="0"/>
            </a:endParaRPr>
          </a:p>
        </p:txBody>
      </p:sp>
      <p:sp>
        <p:nvSpPr>
          <p:cNvPr id="6" name="Text 2"/>
          <p:cNvSpPr/>
          <p:nvPr/>
        </p:nvSpPr>
        <p:spPr>
          <a:xfrm>
            <a:off x="833199" y="3003868"/>
            <a:ext cx="7477601" cy="1686465"/>
          </a:xfrm>
          <a:prstGeom prst="rect">
            <a:avLst/>
          </a:prstGeom>
          <a:noFill/>
          <a:ln/>
        </p:spPr>
        <p:txBody>
          <a:bodyPr wrap="square" rtlCol="0" anchor="t"/>
          <a:lstStyle/>
          <a:p>
            <a:pPr marL="0" indent="0">
              <a:lnSpc>
                <a:spcPts val="2799"/>
              </a:lnSpc>
              <a:buNone/>
            </a:pPr>
            <a:r>
              <a:rPr lang="en-US" sz="1750" dirty="0">
                <a:solidFill>
                  <a:srgbClr val="D7E5D8"/>
                </a:solidFill>
                <a:latin typeface="Syne" pitchFamily="34" charset="0"/>
                <a:ea typeface="Syne" pitchFamily="34" charset="-122"/>
                <a:cs typeface="Syne" pitchFamily="34" charset="-120"/>
              </a:rPr>
              <a:t>This presentation examines the key drivers behind successful customer acquisition and retention strategies in the rapidly evolving Indian e-commerce landscape. Leveraging data-driven insights, we'll explore the critical factors that unlock sustainable growth for online retailers.</a:t>
            </a:r>
            <a:endParaRPr lang="en-US" sz="1750" dirty="0"/>
          </a:p>
        </p:txBody>
      </p:sp>
      <p:sp>
        <p:nvSpPr>
          <p:cNvPr id="8" name="Text 4"/>
          <p:cNvSpPr/>
          <p:nvPr/>
        </p:nvSpPr>
        <p:spPr>
          <a:xfrm>
            <a:off x="833199" y="5428298"/>
            <a:ext cx="7477601" cy="355402"/>
          </a:xfrm>
          <a:prstGeom prst="rect">
            <a:avLst/>
          </a:prstGeom>
          <a:noFill/>
          <a:ln/>
        </p:spPr>
        <p:txBody>
          <a:bodyPr wrap="none" rtlCol="0" anchor="t"/>
          <a:lstStyle/>
          <a:p>
            <a:pPr marL="0" indent="0">
              <a:lnSpc>
                <a:spcPts val="2799"/>
              </a:lnSpc>
              <a:buNone/>
            </a:pPr>
            <a:r>
              <a:rPr lang="en-US" sz="1750" dirty="0">
                <a:solidFill>
                  <a:srgbClr val="D7E5D8"/>
                </a:solidFill>
                <a:latin typeface="Syne" pitchFamily="34" charset="0"/>
                <a:ea typeface="Syne" pitchFamily="34" charset="-122"/>
                <a:cs typeface="Syne" pitchFamily="34" charset="-120"/>
              </a:rPr>
              <a:t>By - Gitanshu Saxena</a:t>
            </a:r>
            <a:endParaRPr lang="en-US" sz="1750" dirty="0"/>
          </a:p>
        </p:txBody>
      </p:sp>
      <p:sp>
        <p:nvSpPr>
          <p:cNvPr id="9" name="Text 5"/>
          <p:cNvSpPr/>
          <p:nvPr/>
        </p:nvSpPr>
        <p:spPr>
          <a:xfrm>
            <a:off x="833199" y="6033611"/>
            <a:ext cx="7477601" cy="355402"/>
          </a:xfrm>
          <a:prstGeom prst="rect">
            <a:avLst/>
          </a:prstGeom>
          <a:noFill/>
          <a:ln/>
        </p:spPr>
        <p:txBody>
          <a:bodyPr wrap="none" rtlCol="0" anchor="t"/>
          <a:lstStyle/>
          <a:p>
            <a:pPr marL="0" indent="0">
              <a:lnSpc>
                <a:spcPts val="2799"/>
              </a:lnSpc>
              <a:buNone/>
            </a:pPr>
            <a:r>
              <a:rPr lang="en-US" sz="1750" dirty="0">
                <a:solidFill>
                  <a:srgbClr val="D7E5D8"/>
                </a:solidFill>
                <a:latin typeface="Syne" pitchFamily="34" charset="0"/>
                <a:ea typeface="Syne" pitchFamily="34" charset="-122"/>
                <a:cs typeface="Syne" pitchFamily="34" charset="-120"/>
              </a:rPr>
              <a:t>Designation - AI/ML Intern </a:t>
            </a:r>
            <a:endParaRPr lang="en-US" sz="1750" dirty="0"/>
          </a:p>
        </p:txBody>
      </p:sp>
      <p:sp>
        <p:nvSpPr>
          <p:cNvPr id="10" name="Text 6"/>
          <p:cNvSpPr/>
          <p:nvPr/>
        </p:nvSpPr>
        <p:spPr>
          <a:xfrm>
            <a:off x="833199" y="6638925"/>
            <a:ext cx="7477601" cy="355402"/>
          </a:xfrm>
          <a:prstGeom prst="rect">
            <a:avLst/>
          </a:prstGeom>
          <a:noFill/>
          <a:ln/>
        </p:spPr>
        <p:txBody>
          <a:bodyPr wrap="none" rtlCol="0" anchor="t"/>
          <a:lstStyle/>
          <a:p>
            <a:pPr marL="0" indent="0">
              <a:lnSpc>
                <a:spcPts val="2799"/>
              </a:lnSpc>
              <a:buNone/>
            </a:pPr>
            <a:r>
              <a:rPr lang="en-US" sz="1750" dirty="0">
                <a:solidFill>
                  <a:srgbClr val="D7E5D8"/>
                </a:solidFill>
                <a:latin typeface="Syne" pitchFamily="34" charset="0"/>
                <a:ea typeface="Syne" pitchFamily="34" charset="-122"/>
                <a:cs typeface="Syne" pitchFamily="34" charset="-120"/>
              </a:rPr>
              <a:t>Company - Meta Scifor Technologies</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52025">
              <a:alpha val="75000"/>
            </a:srgbClr>
          </a:solidFill>
          <a:ln/>
        </p:spPr>
      </p:sp>
      <p:sp>
        <p:nvSpPr>
          <p:cNvPr id="4" name="Text 1"/>
          <p:cNvSpPr/>
          <p:nvPr/>
        </p:nvSpPr>
        <p:spPr>
          <a:xfrm>
            <a:off x="2037993" y="3081814"/>
            <a:ext cx="8252341" cy="555427"/>
          </a:xfrm>
          <a:prstGeom prst="rect">
            <a:avLst/>
          </a:prstGeom>
          <a:noFill/>
          <a:ln/>
        </p:spPr>
        <p:txBody>
          <a:bodyPr wrap="none" rtlCol="0" anchor="t"/>
          <a:lstStyle/>
          <a:p>
            <a:pPr>
              <a:lnSpc>
                <a:spcPts val="4374"/>
              </a:lnSpc>
            </a:pPr>
            <a:r>
              <a:rPr lang="en-US" sz="4000" b="1" dirty="0">
                <a:solidFill>
                  <a:schemeClr val="accent6"/>
                </a:solidFill>
                <a:effectLst>
                  <a:outerShdw blurRad="38100" dist="38100" dir="2700000" algn="tl">
                    <a:srgbClr val="000000">
                      <a:alpha val="43137"/>
                    </a:srgbClr>
                  </a:outerShdw>
                </a:effectLst>
                <a:latin typeface="Cooper Black" panose="0208090404030B020404" pitchFamily="18" charset="0"/>
                <a:ea typeface="Syne" pitchFamily="34" charset="-122"/>
              </a:rPr>
              <a:t>Questions and Answers</a:t>
            </a:r>
          </a:p>
        </p:txBody>
      </p:sp>
      <p:sp>
        <p:nvSpPr>
          <p:cNvPr id="5" name="Text 2"/>
          <p:cNvSpPr/>
          <p:nvPr/>
        </p:nvSpPr>
        <p:spPr>
          <a:xfrm>
            <a:off x="2037993" y="4081582"/>
            <a:ext cx="10554414" cy="1066205"/>
          </a:xfrm>
          <a:prstGeom prst="rect">
            <a:avLst/>
          </a:prstGeom>
          <a:noFill/>
          <a:ln/>
        </p:spPr>
        <p:txBody>
          <a:bodyPr wrap="square" rtlCol="0" anchor="t"/>
          <a:lstStyle/>
          <a:p>
            <a:pPr marL="0" indent="0">
              <a:lnSpc>
                <a:spcPts val="2799"/>
              </a:lnSpc>
              <a:buNone/>
            </a:pPr>
            <a:r>
              <a:rPr lang="en-US" sz="1750" dirty="0">
                <a:solidFill>
                  <a:srgbClr val="D7E5D8"/>
                </a:solidFill>
                <a:latin typeface="Syne" pitchFamily="34" charset="0"/>
                <a:ea typeface="Syne" pitchFamily="34" charset="-122"/>
                <a:cs typeface="Syne" pitchFamily="34" charset="-120"/>
              </a:rPr>
              <a:t>Feel free to ask questions and engage in discussions related to the analysis of customer activation and retention factors in Indian e-commerce. This open dialogue allows for deeper understanding and potentially identifies additional insights that could inform future strategies.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52025">
              <a:alpha val="75000"/>
            </a:srgbClr>
          </a:solidFill>
          <a:ln/>
        </p:spPr>
        <p:txBody>
          <a:bodyPr/>
          <a:lstStyle/>
          <a:p>
            <a:endParaRPr lang="en-US" dirty="0"/>
          </a:p>
        </p:txBody>
      </p:sp>
      <p:sp>
        <p:nvSpPr>
          <p:cNvPr id="4" name="Text 1"/>
          <p:cNvSpPr/>
          <p:nvPr/>
        </p:nvSpPr>
        <p:spPr>
          <a:xfrm>
            <a:off x="2037993" y="1347549"/>
            <a:ext cx="10554414" cy="1110853"/>
          </a:xfrm>
          <a:prstGeom prst="rect">
            <a:avLst/>
          </a:prstGeom>
          <a:noFill/>
          <a:ln/>
        </p:spPr>
        <p:txBody>
          <a:bodyPr wrap="square" rtlCol="0" anchor="t"/>
          <a:lstStyle/>
          <a:p>
            <a:pPr>
              <a:lnSpc>
                <a:spcPts val="4374"/>
              </a:lnSpc>
            </a:pPr>
            <a:r>
              <a:rPr lang="en-US" sz="4000" b="1" dirty="0">
                <a:solidFill>
                  <a:schemeClr val="accent6"/>
                </a:solidFill>
                <a:effectLst>
                  <a:outerShdw blurRad="38100" dist="38100" dir="2700000" algn="tl">
                    <a:srgbClr val="000000">
                      <a:alpha val="43137"/>
                    </a:srgbClr>
                  </a:outerShdw>
                </a:effectLst>
                <a:latin typeface="Cooper Black" panose="0208090404030B020404" pitchFamily="18" charset="0"/>
                <a:ea typeface="Syne" pitchFamily="34" charset="-122"/>
              </a:rPr>
              <a:t>Introduction to E-retail Success Factors</a:t>
            </a:r>
          </a:p>
        </p:txBody>
      </p:sp>
      <p:sp>
        <p:nvSpPr>
          <p:cNvPr id="5" name="Text 2"/>
          <p:cNvSpPr/>
          <p:nvPr/>
        </p:nvSpPr>
        <p:spPr>
          <a:xfrm>
            <a:off x="2037993" y="2930485"/>
            <a:ext cx="3156347" cy="1041559"/>
          </a:xfrm>
          <a:prstGeom prst="rect">
            <a:avLst/>
          </a:prstGeom>
          <a:noFill/>
          <a:ln/>
        </p:spPr>
        <p:txBody>
          <a:bodyPr wrap="square" rtlCol="0" anchor="t"/>
          <a:lstStyle/>
          <a:p>
            <a:pPr marL="0" indent="0">
              <a:lnSpc>
                <a:spcPts val="2734"/>
              </a:lnSpc>
              <a:buNone/>
            </a:pPr>
            <a:r>
              <a:rPr lang="en-US" sz="2187" b="1" dirty="0">
                <a:solidFill>
                  <a:srgbClr val="F0F4F1"/>
                </a:solidFill>
                <a:latin typeface="Syne" pitchFamily="34" charset="0"/>
                <a:ea typeface="Syne" pitchFamily="34" charset="-122"/>
                <a:cs typeface="Syne" pitchFamily="34" charset="-120"/>
              </a:rPr>
              <a:t>Importance of Customer Satisfaction</a:t>
            </a:r>
            <a:endParaRPr lang="en-US" sz="2187" dirty="0"/>
          </a:p>
        </p:txBody>
      </p:sp>
      <p:sp>
        <p:nvSpPr>
          <p:cNvPr id="6" name="Text 3"/>
          <p:cNvSpPr/>
          <p:nvPr/>
        </p:nvSpPr>
        <p:spPr>
          <a:xfrm>
            <a:off x="2037993" y="4194215"/>
            <a:ext cx="3156347" cy="2487811"/>
          </a:xfrm>
          <a:prstGeom prst="rect">
            <a:avLst/>
          </a:prstGeom>
          <a:noFill/>
          <a:ln/>
        </p:spPr>
        <p:txBody>
          <a:bodyPr wrap="square" rtlCol="0" anchor="t"/>
          <a:lstStyle/>
          <a:p>
            <a:pPr marL="0" indent="0">
              <a:lnSpc>
                <a:spcPts val="2799"/>
              </a:lnSpc>
              <a:buNone/>
            </a:pPr>
            <a:r>
              <a:rPr lang="en-US" sz="1750" dirty="0">
                <a:solidFill>
                  <a:srgbClr val="D7E5D8"/>
                </a:solidFill>
                <a:latin typeface="Syne" pitchFamily="34" charset="0"/>
                <a:ea typeface="Syne" pitchFamily="34" charset="-122"/>
                <a:cs typeface="Syne" pitchFamily="34" charset="-120"/>
              </a:rPr>
              <a:t>In the highly competitive e-commerce landscape, customer satisfaction is paramount. Retaining loyal customers and driving repeat business are key to unlocking long-term e-retail success.</a:t>
            </a:r>
            <a:endParaRPr lang="en-US" sz="1750" dirty="0"/>
          </a:p>
        </p:txBody>
      </p:sp>
      <p:sp>
        <p:nvSpPr>
          <p:cNvPr id="7" name="Text 4"/>
          <p:cNvSpPr/>
          <p:nvPr/>
        </p:nvSpPr>
        <p:spPr>
          <a:xfrm>
            <a:off x="5743932" y="2930485"/>
            <a:ext cx="3156347" cy="1041559"/>
          </a:xfrm>
          <a:prstGeom prst="rect">
            <a:avLst/>
          </a:prstGeom>
          <a:noFill/>
          <a:ln/>
        </p:spPr>
        <p:txBody>
          <a:bodyPr wrap="square" rtlCol="0" anchor="t"/>
          <a:lstStyle/>
          <a:p>
            <a:pPr marL="0" indent="0">
              <a:lnSpc>
                <a:spcPts val="2734"/>
              </a:lnSpc>
              <a:buNone/>
            </a:pPr>
            <a:r>
              <a:rPr lang="en-US" sz="2187" b="1" dirty="0">
                <a:solidFill>
                  <a:srgbClr val="F0F4F1"/>
                </a:solidFill>
                <a:latin typeface="Syne" pitchFamily="34" charset="0"/>
                <a:ea typeface="Syne" pitchFamily="34" charset="-122"/>
                <a:cs typeface="Syne" pitchFamily="34" charset="-120"/>
              </a:rPr>
              <a:t>Focus on Indian Online Shoppers</a:t>
            </a:r>
            <a:endParaRPr lang="en-US" sz="2187" dirty="0"/>
          </a:p>
        </p:txBody>
      </p:sp>
      <p:sp>
        <p:nvSpPr>
          <p:cNvPr id="8" name="Text 5"/>
          <p:cNvSpPr/>
          <p:nvPr/>
        </p:nvSpPr>
        <p:spPr>
          <a:xfrm>
            <a:off x="5743932" y="4194215"/>
            <a:ext cx="3156347" cy="1777008"/>
          </a:xfrm>
          <a:prstGeom prst="rect">
            <a:avLst/>
          </a:prstGeom>
          <a:noFill/>
          <a:ln/>
        </p:spPr>
        <p:txBody>
          <a:bodyPr wrap="square" rtlCol="0" anchor="t"/>
          <a:lstStyle/>
          <a:p>
            <a:pPr marL="0" indent="0">
              <a:lnSpc>
                <a:spcPts val="2799"/>
              </a:lnSpc>
              <a:buNone/>
            </a:pPr>
            <a:r>
              <a:rPr lang="en-US" sz="1750" dirty="0">
                <a:solidFill>
                  <a:srgbClr val="D7E5D8"/>
                </a:solidFill>
                <a:latin typeface="Syne" pitchFamily="34" charset="0"/>
                <a:ea typeface="Syne" pitchFamily="34" charset="-122"/>
                <a:cs typeface="Syne" pitchFamily="34" charset="-120"/>
              </a:rPr>
              <a:t>This analysis will dive into the unique needs and preferences of Indian online consumers, who represent a rapidly growing and lucrative market for e-retailers.</a:t>
            </a:r>
            <a:endParaRPr lang="en-US" sz="1750" dirty="0"/>
          </a:p>
        </p:txBody>
      </p:sp>
      <p:sp>
        <p:nvSpPr>
          <p:cNvPr id="9" name="Text 6"/>
          <p:cNvSpPr/>
          <p:nvPr/>
        </p:nvSpPr>
        <p:spPr>
          <a:xfrm>
            <a:off x="9449872" y="2930485"/>
            <a:ext cx="3156347" cy="694373"/>
          </a:xfrm>
          <a:prstGeom prst="rect">
            <a:avLst/>
          </a:prstGeom>
          <a:noFill/>
          <a:ln/>
        </p:spPr>
        <p:txBody>
          <a:bodyPr wrap="square" rtlCol="0" anchor="t"/>
          <a:lstStyle/>
          <a:p>
            <a:pPr marL="0" indent="0">
              <a:lnSpc>
                <a:spcPts val="2734"/>
              </a:lnSpc>
              <a:buNone/>
            </a:pPr>
            <a:r>
              <a:rPr lang="en-US" sz="2187" b="1" dirty="0">
                <a:solidFill>
                  <a:srgbClr val="F0F4F1"/>
                </a:solidFill>
                <a:latin typeface="Syne" pitchFamily="34" charset="0"/>
                <a:ea typeface="Syne" pitchFamily="34" charset="-122"/>
                <a:cs typeface="Syne" pitchFamily="34" charset="-120"/>
              </a:rPr>
              <a:t>Key Success Factors</a:t>
            </a:r>
            <a:endParaRPr lang="en-US" sz="2187" dirty="0"/>
          </a:p>
        </p:txBody>
      </p:sp>
      <p:sp>
        <p:nvSpPr>
          <p:cNvPr id="10" name="Text 7"/>
          <p:cNvSpPr/>
          <p:nvPr/>
        </p:nvSpPr>
        <p:spPr>
          <a:xfrm>
            <a:off x="9449872" y="3847028"/>
            <a:ext cx="3156347" cy="2132409"/>
          </a:xfrm>
          <a:prstGeom prst="rect">
            <a:avLst/>
          </a:prstGeom>
          <a:noFill/>
          <a:ln/>
        </p:spPr>
        <p:txBody>
          <a:bodyPr wrap="square" rtlCol="0" anchor="t"/>
          <a:lstStyle/>
          <a:p>
            <a:pPr marL="0" indent="0">
              <a:lnSpc>
                <a:spcPts val="2799"/>
              </a:lnSpc>
              <a:buNone/>
            </a:pPr>
            <a:r>
              <a:rPr lang="en-US" sz="1750" dirty="0">
                <a:solidFill>
                  <a:srgbClr val="D7E5D8"/>
                </a:solidFill>
                <a:latin typeface="Syne" pitchFamily="34" charset="0"/>
                <a:ea typeface="Syne" pitchFamily="34" charset="-122"/>
                <a:cs typeface="Syne" pitchFamily="34" charset="-120"/>
              </a:rPr>
              <a:t>The study will examine factors such as service quality, system quality, information quality, trust, and net benefit, and their impact on customer activation and retention.</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52025">
              <a:alpha val="75000"/>
            </a:srgbClr>
          </a:solidFill>
          <a:ln/>
        </p:spPr>
      </p:sp>
      <p:sp>
        <p:nvSpPr>
          <p:cNvPr id="4" name="Text 1"/>
          <p:cNvSpPr/>
          <p:nvPr/>
        </p:nvSpPr>
        <p:spPr>
          <a:xfrm>
            <a:off x="2212777" y="590788"/>
            <a:ext cx="10204847" cy="1074182"/>
          </a:xfrm>
          <a:prstGeom prst="rect">
            <a:avLst/>
          </a:prstGeom>
          <a:noFill/>
          <a:ln/>
        </p:spPr>
        <p:txBody>
          <a:bodyPr wrap="square" rtlCol="0" anchor="t"/>
          <a:lstStyle/>
          <a:p>
            <a:pPr indent="0">
              <a:lnSpc>
                <a:spcPts val="4374"/>
              </a:lnSpc>
              <a:buNone/>
            </a:pPr>
            <a:r>
              <a:rPr lang="en-US" sz="4000" b="1" dirty="0">
                <a:solidFill>
                  <a:schemeClr val="accent6"/>
                </a:solidFill>
                <a:effectLst>
                  <a:outerShdw blurRad="38100" dist="38100" dir="2700000" algn="tl">
                    <a:srgbClr val="000000">
                      <a:alpha val="43137"/>
                    </a:srgbClr>
                  </a:outerShdw>
                </a:effectLst>
                <a:latin typeface="Cooper Black" panose="0208090404030B020404" pitchFamily="18" charset="0"/>
                <a:ea typeface="Syne" pitchFamily="34" charset="-122"/>
              </a:rPr>
              <a:t>Data Overview and Preprocessing</a:t>
            </a:r>
          </a:p>
        </p:txBody>
      </p:sp>
      <p:sp>
        <p:nvSpPr>
          <p:cNvPr id="5" name="Shape 2"/>
          <p:cNvSpPr/>
          <p:nvPr/>
        </p:nvSpPr>
        <p:spPr>
          <a:xfrm>
            <a:off x="2212777" y="2094547"/>
            <a:ext cx="1700808" cy="1237774"/>
          </a:xfrm>
          <a:prstGeom prst="roundRect">
            <a:avLst>
              <a:gd name="adj" fmla="val 7811"/>
            </a:avLst>
          </a:prstGeom>
          <a:solidFill>
            <a:srgbClr val="547808"/>
          </a:solidFill>
          <a:ln w="7620">
            <a:solidFill>
              <a:srgbClr val="6D9121"/>
            </a:solidFill>
            <a:prstDash val="solid"/>
          </a:ln>
        </p:spPr>
      </p:sp>
      <p:sp>
        <p:nvSpPr>
          <p:cNvPr id="6" name="Text 3"/>
          <p:cNvSpPr/>
          <p:nvPr/>
        </p:nvSpPr>
        <p:spPr>
          <a:xfrm>
            <a:off x="2435185" y="2498527"/>
            <a:ext cx="142042" cy="429697"/>
          </a:xfrm>
          <a:prstGeom prst="rect">
            <a:avLst/>
          </a:prstGeom>
          <a:noFill/>
          <a:ln/>
        </p:spPr>
        <p:txBody>
          <a:bodyPr wrap="none" rtlCol="0" anchor="t"/>
          <a:lstStyle/>
          <a:p>
            <a:pPr marL="0" indent="0" algn="ctr">
              <a:lnSpc>
                <a:spcPts val="3383"/>
              </a:lnSpc>
              <a:buNone/>
            </a:pPr>
            <a:r>
              <a:rPr lang="en-US" sz="2115" b="1" dirty="0">
                <a:solidFill>
                  <a:srgbClr val="D7E5D8"/>
                </a:solidFill>
                <a:latin typeface="Syne" pitchFamily="34" charset="0"/>
                <a:ea typeface="Syne" pitchFamily="34" charset="-122"/>
                <a:cs typeface="Syne" pitchFamily="34" charset="-120"/>
              </a:rPr>
              <a:t>1</a:t>
            </a:r>
            <a:endParaRPr lang="en-US" sz="2115" dirty="0"/>
          </a:p>
        </p:txBody>
      </p:sp>
      <p:sp>
        <p:nvSpPr>
          <p:cNvPr id="7" name="Text 4"/>
          <p:cNvSpPr/>
          <p:nvPr/>
        </p:nvSpPr>
        <p:spPr>
          <a:xfrm>
            <a:off x="4128373" y="2309336"/>
            <a:ext cx="2898934" cy="335756"/>
          </a:xfrm>
          <a:prstGeom prst="rect">
            <a:avLst/>
          </a:prstGeom>
          <a:noFill/>
          <a:ln/>
        </p:spPr>
        <p:txBody>
          <a:bodyPr wrap="none" rtlCol="0" anchor="t"/>
          <a:lstStyle/>
          <a:p>
            <a:pPr marL="0" indent="0" algn="l">
              <a:lnSpc>
                <a:spcPts val="2643"/>
              </a:lnSpc>
              <a:buNone/>
            </a:pPr>
            <a:r>
              <a:rPr lang="en-US" sz="2115" b="1" dirty="0">
                <a:solidFill>
                  <a:srgbClr val="D7E5D8"/>
                </a:solidFill>
                <a:latin typeface="Syne" pitchFamily="34" charset="0"/>
                <a:ea typeface="Syne" pitchFamily="34" charset="-122"/>
                <a:cs typeface="Syne" pitchFamily="34" charset="-120"/>
              </a:rPr>
              <a:t>Data Loading</a:t>
            </a:r>
            <a:endParaRPr lang="en-US" sz="2115" dirty="0"/>
          </a:p>
        </p:txBody>
      </p:sp>
      <p:sp>
        <p:nvSpPr>
          <p:cNvPr id="8" name="Text 5"/>
          <p:cNvSpPr/>
          <p:nvPr/>
        </p:nvSpPr>
        <p:spPr>
          <a:xfrm>
            <a:off x="4128373" y="2773918"/>
            <a:ext cx="5595104" cy="343614"/>
          </a:xfrm>
          <a:prstGeom prst="rect">
            <a:avLst/>
          </a:prstGeom>
          <a:noFill/>
          <a:ln/>
        </p:spPr>
        <p:txBody>
          <a:bodyPr wrap="none" rtlCol="0" anchor="t"/>
          <a:lstStyle/>
          <a:p>
            <a:pPr marL="0" indent="0" algn="l">
              <a:lnSpc>
                <a:spcPts val="2707"/>
              </a:lnSpc>
              <a:buNone/>
            </a:pPr>
            <a:r>
              <a:rPr lang="en-US" sz="1692" dirty="0">
                <a:solidFill>
                  <a:srgbClr val="D7E5D8"/>
                </a:solidFill>
                <a:latin typeface="Syne" pitchFamily="34" charset="0"/>
                <a:ea typeface="Syne" pitchFamily="34" charset="-122"/>
                <a:cs typeface="Syne" pitchFamily="34" charset="-120"/>
              </a:rPr>
              <a:t>Dataset read from Excel and converted to CSV for handling. </a:t>
            </a:r>
            <a:endParaRPr lang="en-US" sz="1692" dirty="0"/>
          </a:p>
        </p:txBody>
      </p:sp>
      <p:sp>
        <p:nvSpPr>
          <p:cNvPr id="9" name="Shape 6"/>
          <p:cNvSpPr/>
          <p:nvPr/>
        </p:nvSpPr>
        <p:spPr>
          <a:xfrm>
            <a:off x="4020979" y="3307794"/>
            <a:ext cx="8289250" cy="21431"/>
          </a:xfrm>
          <a:prstGeom prst="roundRect">
            <a:avLst>
              <a:gd name="adj" fmla="val 451111"/>
            </a:avLst>
          </a:prstGeom>
          <a:solidFill>
            <a:srgbClr val="6D9121"/>
          </a:solidFill>
          <a:ln/>
        </p:spPr>
      </p:sp>
      <p:sp>
        <p:nvSpPr>
          <p:cNvPr id="10" name="Shape 7"/>
          <p:cNvSpPr/>
          <p:nvPr/>
        </p:nvSpPr>
        <p:spPr>
          <a:xfrm>
            <a:off x="2212777" y="3439716"/>
            <a:ext cx="1700808" cy="1237774"/>
          </a:xfrm>
          <a:prstGeom prst="roundRect">
            <a:avLst>
              <a:gd name="adj" fmla="val 7811"/>
            </a:avLst>
          </a:prstGeom>
          <a:solidFill>
            <a:srgbClr val="547808"/>
          </a:solidFill>
          <a:ln w="7620">
            <a:solidFill>
              <a:srgbClr val="6D9121"/>
            </a:solidFill>
            <a:prstDash val="solid"/>
          </a:ln>
        </p:spPr>
      </p:sp>
      <p:sp>
        <p:nvSpPr>
          <p:cNvPr id="11" name="Text 8"/>
          <p:cNvSpPr/>
          <p:nvPr/>
        </p:nvSpPr>
        <p:spPr>
          <a:xfrm>
            <a:off x="2435185" y="3843695"/>
            <a:ext cx="269319" cy="429697"/>
          </a:xfrm>
          <a:prstGeom prst="rect">
            <a:avLst/>
          </a:prstGeom>
          <a:noFill/>
          <a:ln/>
        </p:spPr>
        <p:txBody>
          <a:bodyPr wrap="none" rtlCol="0" anchor="t"/>
          <a:lstStyle/>
          <a:p>
            <a:pPr marL="0" indent="0" algn="ctr">
              <a:lnSpc>
                <a:spcPts val="3383"/>
              </a:lnSpc>
              <a:buNone/>
            </a:pPr>
            <a:r>
              <a:rPr lang="en-US" sz="2115" b="1" dirty="0">
                <a:solidFill>
                  <a:srgbClr val="D7E5D8"/>
                </a:solidFill>
                <a:latin typeface="Syne" pitchFamily="34" charset="0"/>
                <a:ea typeface="Syne" pitchFamily="34" charset="-122"/>
                <a:cs typeface="Syne" pitchFamily="34" charset="-120"/>
              </a:rPr>
              <a:t>2</a:t>
            </a:r>
            <a:endParaRPr lang="en-US" sz="2115" dirty="0"/>
          </a:p>
        </p:txBody>
      </p:sp>
      <p:sp>
        <p:nvSpPr>
          <p:cNvPr id="12" name="Text 9"/>
          <p:cNvSpPr/>
          <p:nvPr/>
        </p:nvSpPr>
        <p:spPr>
          <a:xfrm>
            <a:off x="4166802" y="3648665"/>
            <a:ext cx="3443168" cy="335756"/>
          </a:xfrm>
          <a:prstGeom prst="rect">
            <a:avLst/>
          </a:prstGeom>
          <a:noFill/>
          <a:ln/>
        </p:spPr>
        <p:txBody>
          <a:bodyPr wrap="none" rtlCol="0" anchor="t"/>
          <a:lstStyle/>
          <a:p>
            <a:pPr marL="0" indent="0" algn="l">
              <a:lnSpc>
                <a:spcPts val="2643"/>
              </a:lnSpc>
              <a:buNone/>
            </a:pPr>
            <a:r>
              <a:rPr lang="en-US" sz="2115" b="1" dirty="0">
                <a:solidFill>
                  <a:srgbClr val="D7E5D8"/>
                </a:solidFill>
                <a:latin typeface="Syne" pitchFamily="34" charset="0"/>
                <a:ea typeface="Syne" pitchFamily="34" charset="-122"/>
                <a:cs typeface="Syne" pitchFamily="34" charset="-120"/>
              </a:rPr>
              <a:t>Initial Inspection</a:t>
            </a:r>
            <a:endParaRPr lang="en-US" sz="2115" dirty="0"/>
          </a:p>
        </p:txBody>
      </p:sp>
      <p:sp>
        <p:nvSpPr>
          <p:cNvPr id="13" name="Text 10"/>
          <p:cNvSpPr/>
          <p:nvPr/>
        </p:nvSpPr>
        <p:spPr>
          <a:xfrm>
            <a:off x="4166802" y="4075481"/>
            <a:ext cx="4883110" cy="343614"/>
          </a:xfrm>
          <a:prstGeom prst="rect">
            <a:avLst/>
          </a:prstGeom>
          <a:noFill/>
          <a:ln/>
        </p:spPr>
        <p:txBody>
          <a:bodyPr wrap="none" rtlCol="0" anchor="t"/>
          <a:lstStyle/>
          <a:p>
            <a:pPr marL="0" indent="0" algn="l">
              <a:lnSpc>
                <a:spcPts val="2707"/>
              </a:lnSpc>
              <a:buNone/>
            </a:pPr>
            <a:r>
              <a:rPr lang="en-US" sz="1692" dirty="0">
                <a:solidFill>
                  <a:srgbClr val="D7E5D8"/>
                </a:solidFill>
                <a:latin typeface="Syne" pitchFamily="34" charset="0"/>
                <a:ea typeface="Syne" pitchFamily="34" charset="-122"/>
                <a:cs typeface="Syne" pitchFamily="34" charset="-120"/>
              </a:rPr>
              <a:t>Displaying first few rows and setting display options. </a:t>
            </a:r>
            <a:endParaRPr lang="en-US" sz="1692" dirty="0"/>
          </a:p>
        </p:txBody>
      </p:sp>
      <p:sp>
        <p:nvSpPr>
          <p:cNvPr id="14" name="Shape 11"/>
          <p:cNvSpPr/>
          <p:nvPr/>
        </p:nvSpPr>
        <p:spPr>
          <a:xfrm>
            <a:off x="4020979" y="4617589"/>
            <a:ext cx="8289251" cy="45719"/>
          </a:xfrm>
          <a:prstGeom prst="roundRect">
            <a:avLst>
              <a:gd name="adj" fmla="val 451111"/>
            </a:avLst>
          </a:prstGeom>
          <a:solidFill>
            <a:srgbClr val="6D9121"/>
          </a:solidFill>
          <a:ln/>
        </p:spPr>
      </p:sp>
      <p:sp>
        <p:nvSpPr>
          <p:cNvPr id="15" name="Shape 12"/>
          <p:cNvSpPr/>
          <p:nvPr/>
        </p:nvSpPr>
        <p:spPr>
          <a:xfrm>
            <a:off x="2212778" y="4784884"/>
            <a:ext cx="1700808" cy="1237774"/>
          </a:xfrm>
          <a:prstGeom prst="roundRect">
            <a:avLst>
              <a:gd name="adj" fmla="val 7811"/>
            </a:avLst>
          </a:prstGeom>
          <a:solidFill>
            <a:srgbClr val="547808"/>
          </a:solidFill>
          <a:ln w="7620">
            <a:solidFill>
              <a:srgbClr val="6D9121"/>
            </a:solidFill>
            <a:prstDash val="solid"/>
          </a:ln>
        </p:spPr>
      </p:sp>
      <p:sp>
        <p:nvSpPr>
          <p:cNvPr id="16" name="Text 13"/>
          <p:cNvSpPr/>
          <p:nvPr/>
        </p:nvSpPr>
        <p:spPr>
          <a:xfrm>
            <a:off x="2435185" y="5188863"/>
            <a:ext cx="283369" cy="429697"/>
          </a:xfrm>
          <a:prstGeom prst="rect">
            <a:avLst/>
          </a:prstGeom>
          <a:noFill/>
          <a:ln/>
        </p:spPr>
        <p:txBody>
          <a:bodyPr wrap="none" rtlCol="0" anchor="t"/>
          <a:lstStyle/>
          <a:p>
            <a:pPr marL="0" indent="0" algn="ctr">
              <a:lnSpc>
                <a:spcPts val="3383"/>
              </a:lnSpc>
              <a:buNone/>
            </a:pPr>
            <a:r>
              <a:rPr lang="en-US" sz="2115" b="1" dirty="0">
                <a:solidFill>
                  <a:srgbClr val="D7E5D8"/>
                </a:solidFill>
                <a:latin typeface="Syne" pitchFamily="34" charset="0"/>
                <a:ea typeface="Syne" pitchFamily="34" charset="-122"/>
                <a:cs typeface="Syne" pitchFamily="34" charset="-120"/>
              </a:rPr>
              <a:t>3</a:t>
            </a:r>
            <a:endParaRPr lang="en-US" sz="2115" dirty="0"/>
          </a:p>
        </p:txBody>
      </p:sp>
      <p:sp>
        <p:nvSpPr>
          <p:cNvPr id="17" name="Text 14"/>
          <p:cNvSpPr/>
          <p:nvPr/>
        </p:nvSpPr>
        <p:spPr>
          <a:xfrm>
            <a:off x="4166802" y="4923071"/>
            <a:ext cx="4004786" cy="335756"/>
          </a:xfrm>
          <a:prstGeom prst="rect">
            <a:avLst/>
          </a:prstGeom>
          <a:noFill/>
          <a:ln/>
        </p:spPr>
        <p:txBody>
          <a:bodyPr wrap="none" rtlCol="0" anchor="t"/>
          <a:lstStyle/>
          <a:p>
            <a:pPr marL="0" indent="0" algn="l">
              <a:lnSpc>
                <a:spcPts val="2643"/>
              </a:lnSpc>
              <a:buNone/>
            </a:pPr>
            <a:r>
              <a:rPr lang="en-US" sz="2115" b="1" dirty="0">
                <a:solidFill>
                  <a:srgbClr val="D7E5D8"/>
                </a:solidFill>
                <a:latin typeface="Syne" pitchFamily="34" charset="0"/>
                <a:ea typeface="Syne" pitchFamily="34" charset="-122"/>
                <a:cs typeface="Syne" pitchFamily="34" charset="-120"/>
              </a:rPr>
              <a:t>Reading CSV Data</a:t>
            </a:r>
            <a:endParaRPr lang="en-US" sz="2115" dirty="0"/>
          </a:p>
        </p:txBody>
      </p:sp>
      <p:sp>
        <p:nvSpPr>
          <p:cNvPr id="18" name="Text 15"/>
          <p:cNvSpPr/>
          <p:nvPr/>
        </p:nvSpPr>
        <p:spPr>
          <a:xfrm>
            <a:off x="4160454" y="5309250"/>
            <a:ext cx="4004786" cy="343614"/>
          </a:xfrm>
          <a:prstGeom prst="rect">
            <a:avLst/>
          </a:prstGeom>
          <a:noFill/>
          <a:ln/>
        </p:spPr>
        <p:txBody>
          <a:bodyPr wrap="none" rtlCol="0" anchor="t"/>
          <a:lstStyle/>
          <a:p>
            <a:pPr marL="0" indent="0" algn="l">
              <a:lnSpc>
                <a:spcPts val="2707"/>
              </a:lnSpc>
              <a:buNone/>
            </a:pPr>
            <a:r>
              <a:rPr lang="en-US" sz="1692" dirty="0">
                <a:solidFill>
                  <a:srgbClr val="D7E5D8"/>
                </a:solidFill>
                <a:latin typeface="Syne" pitchFamily="34" charset="0"/>
                <a:ea typeface="Syne" pitchFamily="34" charset="-122"/>
                <a:cs typeface="Syne" pitchFamily="34" charset="-120"/>
              </a:rPr>
              <a:t>Loading data into a Pandas DataFrame.</a:t>
            </a:r>
            <a:endParaRPr lang="en-US" sz="1692" dirty="0"/>
          </a:p>
        </p:txBody>
      </p:sp>
      <p:sp>
        <p:nvSpPr>
          <p:cNvPr id="19" name="Text 16"/>
          <p:cNvSpPr/>
          <p:nvPr/>
        </p:nvSpPr>
        <p:spPr>
          <a:xfrm>
            <a:off x="2212777" y="6264235"/>
            <a:ext cx="10204847" cy="1374458"/>
          </a:xfrm>
          <a:prstGeom prst="rect">
            <a:avLst/>
          </a:prstGeom>
          <a:noFill/>
          <a:ln/>
        </p:spPr>
        <p:txBody>
          <a:bodyPr wrap="square" rtlCol="0" anchor="t"/>
          <a:lstStyle/>
          <a:p>
            <a:pPr marL="0" indent="0">
              <a:lnSpc>
                <a:spcPts val="2707"/>
              </a:lnSpc>
              <a:buNone/>
            </a:pPr>
            <a:r>
              <a:rPr lang="en-US" sz="1692" dirty="0">
                <a:solidFill>
                  <a:srgbClr val="D7E5D8"/>
                </a:solidFill>
                <a:latin typeface="Syne" pitchFamily="34" charset="0"/>
                <a:ea typeface="Syne" pitchFamily="34" charset="-122"/>
                <a:cs typeface="Syne" pitchFamily="34" charset="-120"/>
              </a:rPr>
              <a:t>The first step in the data analysis process was to load and inspect the dataset. The Excel file containing the e-commerce data was read and converted to a CSV format for easier handling. Initial exploration involved displaying the first few rows of the data and configuring the display options to show all columns and rows. Finally, the CSV data was loaded into a Pandas DataFrame for further analysis.</a:t>
            </a:r>
            <a:endParaRPr lang="en-US" sz="1692" dirty="0"/>
          </a:p>
        </p:txBody>
      </p:sp>
      <p:pic>
        <p:nvPicPr>
          <p:cNvPr id="21" name="Picture 20">
            <a:extLst>
              <a:ext uri="{FF2B5EF4-FFF2-40B4-BE49-F238E27FC236}">
                <a16:creationId xmlns:a16="http://schemas.microsoft.com/office/drawing/2014/main" id="{EB6EBDB0-68F3-4D6B-8733-F49D27F85E7F}"/>
              </a:ext>
            </a:extLst>
          </p:cNvPr>
          <p:cNvPicPr>
            <a:picLocks noChangeAspect="1"/>
          </p:cNvPicPr>
          <p:nvPr/>
        </p:nvPicPr>
        <p:blipFill>
          <a:blip r:embed="rId4"/>
          <a:stretch>
            <a:fillRect/>
          </a:stretch>
        </p:blipFill>
        <p:spPr>
          <a:xfrm>
            <a:off x="9445514" y="2873835"/>
            <a:ext cx="3766825" cy="275828"/>
          </a:xfrm>
          <a:prstGeom prst="rect">
            <a:avLst/>
          </a:prstGeom>
        </p:spPr>
      </p:pic>
      <p:pic>
        <p:nvPicPr>
          <p:cNvPr id="22" name="Picture 21">
            <a:extLst>
              <a:ext uri="{FF2B5EF4-FFF2-40B4-BE49-F238E27FC236}">
                <a16:creationId xmlns:a16="http://schemas.microsoft.com/office/drawing/2014/main" id="{F9FE0088-11BC-47C1-972A-D7005B6E6455}"/>
              </a:ext>
            </a:extLst>
          </p:cNvPr>
          <p:cNvPicPr>
            <a:picLocks noChangeAspect="1"/>
          </p:cNvPicPr>
          <p:nvPr/>
        </p:nvPicPr>
        <p:blipFill>
          <a:blip r:embed="rId5"/>
          <a:stretch>
            <a:fillRect/>
          </a:stretch>
        </p:blipFill>
        <p:spPr>
          <a:xfrm>
            <a:off x="8935758" y="3962394"/>
            <a:ext cx="3876599" cy="497064"/>
          </a:xfrm>
          <a:prstGeom prst="rect">
            <a:avLst/>
          </a:prstGeom>
        </p:spPr>
      </p:pic>
      <p:pic>
        <p:nvPicPr>
          <p:cNvPr id="23" name="Picture 22">
            <a:extLst>
              <a:ext uri="{FF2B5EF4-FFF2-40B4-BE49-F238E27FC236}">
                <a16:creationId xmlns:a16="http://schemas.microsoft.com/office/drawing/2014/main" id="{7054CA59-1DBE-4A4B-955D-C7E318D492A5}"/>
              </a:ext>
            </a:extLst>
          </p:cNvPr>
          <p:cNvPicPr>
            <a:picLocks noChangeAspect="1"/>
          </p:cNvPicPr>
          <p:nvPr/>
        </p:nvPicPr>
        <p:blipFill>
          <a:blip r:embed="rId6"/>
          <a:stretch>
            <a:fillRect/>
          </a:stretch>
        </p:blipFill>
        <p:spPr>
          <a:xfrm>
            <a:off x="7841738" y="4893417"/>
            <a:ext cx="4468491" cy="95874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52025">
              <a:alpha val="75000"/>
            </a:srgbClr>
          </a:solidFill>
          <a:ln/>
        </p:spPr>
      </p:sp>
      <p:sp>
        <p:nvSpPr>
          <p:cNvPr id="4" name="Text 1"/>
          <p:cNvSpPr/>
          <p:nvPr/>
        </p:nvSpPr>
        <p:spPr>
          <a:xfrm>
            <a:off x="2037993" y="948690"/>
            <a:ext cx="5078016" cy="555427"/>
          </a:xfrm>
          <a:prstGeom prst="rect">
            <a:avLst/>
          </a:prstGeom>
          <a:noFill/>
          <a:ln/>
        </p:spPr>
        <p:txBody>
          <a:bodyPr wrap="none" rtlCol="0" anchor="t"/>
          <a:lstStyle/>
          <a:p>
            <a:pPr>
              <a:lnSpc>
                <a:spcPts val="4374"/>
              </a:lnSpc>
            </a:pPr>
            <a:r>
              <a:rPr lang="en-US" sz="4000" b="1" dirty="0">
                <a:solidFill>
                  <a:schemeClr val="accent6"/>
                </a:solidFill>
                <a:effectLst>
                  <a:outerShdw blurRad="38100" dist="38100" dir="2700000" algn="tl">
                    <a:srgbClr val="000000">
                      <a:alpha val="43137"/>
                    </a:srgbClr>
                  </a:outerShdw>
                </a:effectLst>
                <a:latin typeface="Cooper Black" panose="0208090404030B020404" pitchFamily="18" charset="0"/>
                <a:ea typeface="Syne" pitchFamily="34" charset="-122"/>
              </a:rPr>
              <a:t>Data Cleaning</a:t>
            </a:r>
          </a:p>
        </p:txBody>
      </p:sp>
      <p:pic>
        <p:nvPicPr>
          <p:cNvPr id="5" name="Image 1" descr="preencoded.png"/>
          <p:cNvPicPr>
            <a:picLocks noChangeAspect="1"/>
          </p:cNvPicPr>
          <p:nvPr/>
        </p:nvPicPr>
        <p:blipFill>
          <a:blip r:embed="rId4"/>
          <a:stretch>
            <a:fillRect/>
          </a:stretch>
        </p:blipFill>
        <p:spPr>
          <a:xfrm>
            <a:off x="2037993" y="1948458"/>
            <a:ext cx="1110972" cy="1777484"/>
          </a:xfrm>
          <a:prstGeom prst="rect">
            <a:avLst/>
          </a:prstGeom>
        </p:spPr>
      </p:pic>
      <p:sp>
        <p:nvSpPr>
          <p:cNvPr id="6" name="Text 2"/>
          <p:cNvSpPr/>
          <p:nvPr/>
        </p:nvSpPr>
        <p:spPr>
          <a:xfrm>
            <a:off x="3482221" y="2170628"/>
            <a:ext cx="4374713" cy="347186"/>
          </a:xfrm>
          <a:prstGeom prst="rect">
            <a:avLst/>
          </a:prstGeom>
          <a:noFill/>
          <a:ln/>
        </p:spPr>
        <p:txBody>
          <a:bodyPr wrap="none" rtlCol="0" anchor="t"/>
          <a:lstStyle/>
          <a:p>
            <a:pPr marL="0" indent="0" algn="l">
              <a:lnSpc>
                <a:spcPts val="2734"/>
              </a:lnSpc>
              <a:buNone/>
            </a:pPr>
            <a:r>
              <a:rPr lang="en-US" sz="2187" b="1" dirty="0">
                <a:solidFill>
                  <a:srgbClr val="D7E5D8"/>
                </a:solidFill>
                <a:latin typeface="Syne" pitchFamily="34" charset="0"/>
                <a:ea typeface="Syne" pitchFamily="34" charset="-122"/>
                <a:cs typeface="Syne" pitchFamily="34" charset="-120"/>
              </a:rPr>
              <a:t>Renaming Columns</a:t>
            </a:r>
            <a:endParaRPr lang="en-US" sz="2187" dirty="0"/>
          </a:p>
        </p:txBody>
      </p:sp>
      <p:sp>
        <p:nvSpPr>
          <p:cNvPr id="7" name="Text 3"/>
          <p:cNvSpPr/>
          <p:nvPr/>
        </p:nvSpPr>
        <p:spPr>
          <a:xfrm>
            <a:off x="3482221" y="2651046"/>
            <a:ext cx="9110186" cy="710803"/>
          </a:xfrm>
          <a:prstGeom prst="rect">
            <a:avLst/>
          </a:prstGeom>
          <a:noFill/>
          <a:ln/>
        </p:spPr>
        <p:txBody>
          <a:bodyPr wrap="square" rtlCol="0" anchor="t"/>
          <a:lstStyle/>
          <a:p>
            <a:pPr marL="0" indent="0" algn="l">
              <a:lnSpc>
                <a:spcPts val="2799"/>
              </a:lnSpc>
              <a:buNone/>
            </a:pPr>
            <a:r>
              <a:rPr lang="en-US" sz="1750" dirty="0">
                <a:solidFill>
                  <a:srgbClr val="D7E5D8"/>
                </a:solidFill>
                <a:latin typeface="Syne" pitchFamily="34" charset="0"/>
                <a:ea typeface="Syne" pitchFamily="34" charset="-122"/>
                <a:cs typeface="Syne" pitchFamily="34" charset="-120"/>
              </a:rPr>
              <a:t>Renamed the column names in the dataset to improve readability and understanding of the survey questions.</a:t>
            </a:r>
          </a:p>
        </p:txBody>
      </p:sp>
      <p:pic>
        <p:nvPicPr>
          <p:cNvPr id="8" name="Image 2" descr="preencoded.png"/>
          <p:cNvPicPr>
            <a:picLocks noChangeAspect="1"/>
          </p:cNvPicPr>
          <p:nvPr/>
        </p:nvPicPr>
        <p:blipFill>
          <a:blip r:embed="rId5"/>
          <a:stretch>
            <a:fillRect/>
          </a:stretch>
        </p:blipFill>
        <p:spPr>
          <a:xfrm>
            <a:off x="2037993" y="3725942"/>
            <a:ext cx="1110972" cy="1777484"/>
          </a:xfrm>
          <a:prstGeom prst="rect">
            <a:avLst/>
          </a:prstGeom>
        </p:spPr>
      </p:pic>
      <p:sp>
        <p:nvSpPr>
          <p:cNvPr id="9" name="Text 4"/>
          <p:cNvSpPr/>
          <p:nvPr/>
        </p:nvSpPr>
        <p:spPr>
          <a:xfrm>
            <a:off x="3482221" y="3948113"/>
            <a:ext cx="7121604" cy="347186"/>
          </a:xfrm>
          <a:prstGeom prst="rect">
            <a:avLst/>
          </a:prstGeom>
          <a:noFill/>
          <a:ln/>
        </p:spPr>
        <p:txBody>
          <a:bodyPr wrap="none" rtlCol="0" anchor="t"/>
          <a:lstStyle/>
          <a:p>
            <a:pPr marL="0" indent="0" algn="l">
              <a:lnSpc>
                <a:spcPts val="2734"/>
              </a:lnSpc>
              <a:buNone/>
            </a:pPr>
            <a:r>
              <a:rPr lang="en-US" sz="2187" b="1" dirty="0">
                <a:solidFill>
                  <a:srgbClr val="D7E5D8"/>
                </a:solidFill>
                <a:latin typeface="Syne" pitchFamily="34" charset="0"/>
                <a:ea typeface="Syne" pitchFamily="34" charset="-122"/>
                <a:cs typeface="Syne" pitchFamily="34" charset="-120"/>
              </a:rPr>
              <a:t>Dropping Unnecessary Columns</a:t>
            </a:r>
            <a:endParaRPr lang="en-US" sz="2187" dirty="0"/>
          </a:p>
        </p:txBody>
      </p:sp>
      <p:sp>
        <p:nvSpPr>
          <p:cNvPr id="10" name="Text 5"/>
          <p:cNvSpPr/>
          <p:nvPr/>
        </p:nvSpPr>
        <p:spPr>
          <a:xfrm>
            <a:off x="3482221" y="4428530"/>
            <a:ext cx="9110186" cy="710803"/>
          </a:xfrm>
          <a:prstGeom prst="rect">
            <a:avLst/>
          </a:prstGeom>
          <a:noFill/>
          <a:ln/>
        </p:spPr>
        <p:txBody>
          <a:bodyPr wrap="square" rtlCol="0" anchor="t"/>
          <a:lstStyle/>
          <a:p>
            <a:pPr marL="0" indent="0" algn="l">
              <a:lnSpc>
                <a:spcPts val="2799"/>
              </a:lnSpc>
              <a:buNone/>
            </a:pPr>
            <a:r>
              <a:rPr lang="en-US" sz="1750" dirty="0">
                <a:solidFill>
                  <a:srgbClr val="D7E5D8"/>
                </a:solidFill>
                <a:latin typeface="Syne" pitchFamily="34" charset="0"/>
                <a:ea typeface="Syne" pitchFamily="34" charset="-122"/>
                <a:cs typeface="Syne" pitchFamily="34" charset="-120"/>
              </a:rPr>
              <a:t>Removed irrelevant columns such as ScreenSize, DeviceOS, NetBenefit, TrustPerception, and AssistanceAvailability to focus the analysis on the key factors.</a:t>
            </a:r>
            <a:endParaRPr lang="en-US" sz="1750" dirty="0"/>
          </a:p>
        </p:txBody>
      </p:sp>
      <p:pic>
        <p:nvPicPr>
          <p:cNvPr id="11" name="Image 3" descr="preencoded.png"/>
          <p:cNvPicPr>
            <a:picLocks noChangeAspect="1"/>
          </p:cNvPicPr>
          <p:nvPr/>
        </p:nvPicPr>
        <p:blipFill>
          <a:blip r:embed="rId6"/>
          <a:stretch>
            <a:fillRect/>
          </a:stretch>
        </p:blipFill>
        <p:spPr>
          <a:xfrm>
            <a:off x="2037993" y="5503426"/>
            <a:ext cx="1110972" cy="1777484"/>
          </a:xfrm>
          <a:prstGeom prst="rect">
            <a:avLst/>
          </a:prstGeom>
        </p:spPr>
      </p:pic>
      <p:sp>
        <p:nvSpPr>
          <p:cNvPr id="12" name="Text 6"/>
          <p:cNvSpPr/>
          <p:nvPr/>
        </p:nvSpPr>
        <p:spPr>
          <a:xfrm>
            <a:off x="3482221" y="5725597"/>
            <a:ext cx="3671768" cy="347186"/>
          </a:xfrm>
          <a:prstGeom prst="rect">
            <a:avLst/>
          </a:prstGeom>
          <a:noFill/>
          <a:ln/>
        </p:spPr>
        <p:txBody>
          <a:bodyPr wrap="none" rtlCol="0" anchor="t"/>
          <a:lstStyle/>
          <a:p>
            <a:pPr marL="0" indent="0" algn="l">
              <a:lnSpc>
                <a:spcPts val="2734"/>
              </a:lnSpc>
              <a:buNone/>
            </a:pPr>
            <a:r>
              <a:rPr lang="en-US" sz="2187" b="1" dirty="0">
                <a:solidFill>
                  <a:srgbClr val="D7E5D8"/>
                </a:solidFill>
                <a:latin typeface="Syne" pitchFamily="34" charset="0"/>
                <a:ea typeface="Syne" pitchFamily="34" charset="-122"/>
                <a:cs typeface="Syne" pitchFamily="34" charset="-120"/>
              </a:rPr>
              <a:t>Further Cleaning</a:t>
            </a:r>
            <a:endParaRPr lang="en-US" sz="2187" dirty="0"/>
          </a:p>
        </p:txBody>
      </p:sp>
      <p:sp>
        <p:nvSpPr>
          <p:cNvPr id="13" name="Text 7"/>
          <p:cNvSpPr/>
          <p:nvPr/>
        </p:nvSpPr>
        <p:spPr>
          <a:xfrm>
            <a:off x="3482221" y="6206014"/>
            <a:ext cx="9110186" cy="710803"/>
          </a:xfrm>
          <a:prstGeom prst="rect">
            <a:avLst/>
          </a:prstGeom>
          <a:noFill/>
          <a:ln/>
        </p:spPr>
        <p:txBody>
          <a:bodyPr wrap="square" rtlCol="0" anchor="t"/>
          <a:lstStyle/>
          <a:p>
            <a:pPr marL="0" indent="0" algn="l">
              <a:lnSpc>
                <a:spcPts val="2799"/>
              </a:lnSpc>
              <a:buNone/>
            </a:pPr>
            <a:r>
              <a:rPr lang="en-US" sz="1750" dirty="0">
                <a:solidFill>
                  <a:srgbClr val="D7E5D8"/>
                </a:solidFill>
                <a:latin typeface="Syne" pitchFamily="34" charset="0"/>
                <a:ea typeface="Syne" pitchFamily="34" charset="-122"/>
                <a:cs typeface="Syne" pitchFamily="34" charset="-120"/>
              </a:rPr>
              <a:t>Dropped the Trust and Pincode columns to simplify the dataset and prepare it for more in-depth analysis.</a:t>
            </a:r>
            <a:endParaRPr lang="en-US" sz="1750" dirty="0"/>
          </a:p>
        </p:txBody>
      </p:sp>
      <p:pic>
        <p:nvPicPr>
          <p:cNvPr id="14" name="Picture 13">
            <a:extLst>
              <a:ext uri="{FF2B5EF4-FFF2-40B4-BE49-F238E27FC236}">
                <a16:creationId xmlns:a16="http://schemas.microsoft.com/office/drawing/2014/main" id="{64C03C43-CA3B-464C-8DE4-9E71BDCC7660}"/>
              </a:ext>
            </a:extLst>
          </p:cNvPr>
          <p:cNvPicPr>
            <a:picLocks noChangeAspect="1"/>
          </p:cNvPicPr>
          <p:nvPr/>
        </p:nvPicPr>
        <p:blipFill>
          <a:blip r:embed="rId7"/>
          <a:stretch>
            <a:fillRect/>
          </a:stretch>
        </p:blipFill>
        <p:spPr>
          <a:xfrm>
            <a:off x="6415385" y="1312784"/>
            <a:ext cx="7838497" cy="1299876"/>
          </a:xfrm>
          <a:prstGeom prst="rect">
            <a:avLst/>
          </a:prstGeom>
        </p:spPr>
      </p:pic>
      <p:pic>
        <p:nvPicPr>
          <p:cNvPr id="15" name="Picture 14">
            <a:extLst>
              <a:ext uri="{FF2B5EF4-FFF2-40B4-BE49-F238E27FC236}">
                <a16:creationId xmlns:a16="http://schemas.microsoft.com/office/drawing/2014/main" id="{2A165CB4-00AB-464E-99C8-88A50301C4CD}"/>
              </a:ext>
            </a:extLst>
          </p:cNvPr>
          <p:cNvPicPr>
            <a:picLocks noChangeAspect="1"/>
          </p:cNvPicPr>
          <p:nvPr/>
        </p:nvPicPr>
        <p:blipFill>
          <a:blip r:embed="rId8"/>
          <a:stretch>
            <a:fillRect/>
          </a:stretch>
        </p:blipFill>
        <p:spPr>
          <a:xfrm>
            <a:off x="7530230" y="3725943"/>
            <a:ext cx="6293346" cy="717514"/>
          </a:xfrm>
          <a:prstGeom prst="rect">
            <a:avLst/>
          </a:prstGeom>
        </p:spPr>
      </p:pic>
      <p:pic>
        <p:nvPicPr>
          <p:cNvPr id="17" name="Picture 16">
            <a:extLst>
              <a:ext uri="{FF2B5EF4-FFF2-40B4-BE49-F238E27FC236}">
                <a16:creationId xmlns:a16="http://schemas.microsoft.com/office/drawing/2014/main" id="{B9A3CE93-1841-4B21-9D14-56D2F887889C}"/>
              </a:ext>
            </a:extLst>
          </p:cNvPr>
          <p:cNvPicPr>
            <a:picLocks noChangeAspect="1"/>
          </p:cNvPicPr>
          <p:nvPr/>
        </p:nvPicPr>
        <p:blipFill>
          <a:blip r:embed="rId9"/>
          <a:stretch>
            <a:fillRect/>
          </a:stretch>
        </p:blipFill>
        <p:spPr>
          <a:xfrm>
            <a:off x="5997618" y="5725597"/>
            <a:ext cx="6594789" cy="34718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7620" y="0"/>
            <a:ext cx="14630400" cy="8229600"/>
          </a:xfrm>
          <a:prstGeom prst="rect">
            <a:avLst/>
          </a:prstGeom>
          <a:solidFill>
            <a:srgbClr val="152025">
              <a:alpha val="75000"/>
            </a:srgbClr>
          </a:solidFill>
          <a:ln/>
        </p:spPr>
      </p:sp>
      <p:sp>
        <p:nvSpPr>
          <p:cNvPr id="5" name="Text 1"/>
          <p:cNvSpPr/>
          <p:nvPr/>
        </p:nvSpPr>
        <p:spPr>
          <a:xfrm>
            <a:off x="833200" y="602428"/>
            <a:ext cx="4645582" cy="817581"/>
          </a:xfrm>
          <a:prstGeom prst="rect">
            <a:avLst/>
          </a:prstGeom>
          <a:noFill/>
          <a:ln/>
        </p:spPr>
        <p:txBody>
          <a:bodyPr wrap="none" rtlCol="0" anchor="t"/>
          <a:lstStyle/>
          <a:p>
            <a:pPr indent="0">
              <a:lnSpc>
                <a:spcPts val="4374"/>
              </a:lnSpc>
              <a:buNone/>
            </a:pPr>
            <a:r>
              <a:rPr lang="en-US" sz="4000" b="1" dirty="0">
                <a:solidFill>
                  <a:schemeClr val="accent6"/>
                </a:solidFill>
                <a:effectLst>
                  <a:outerShdw blurRad="38100" dist="38100" dir="2700000" algn="tl">
                    <a:srgbClr val="000000">
                      <a:alpha val="43137"/>
                    </a:srgbClr>
                  </a:outerShdw>
                </a:effectLst>
                <a:latin typeface="Cooper Black" panose="0208090404030B020404" pitchFamily="18" charset="0"/>
                <a:ea typeface="Syne" pitchFamily="34" charset="-122"/>
              </a:rPr>
              <a:t>Visualizing Data</a:t>
            </a:r>
          </a:p>
        </p:txBody>
      </p:sp>
      <p:sp>
        <p:nvSpPr>
          <p:cNvPr id="6" name="Text 2"/>
          <p:cNvSpPr/>
          <p:nvPr/>
        </p:nvSpPr>
        <p:spPr>
          <a:xfrm>
            <a:off x="833199" y="1420009"/>
            <a:ext cx="13097954" cy="1066205"/>
          </a:xfrm>
          <a:prstGeom prst="rect">
            <a:avLst/>
          </a:prstGeom>
          <a:noFill/>
          <a:ln/>
        </p:spPr>
        <p:txBody>
          <a:bodyPr wrap="square" rtlCol="0" anchor="t"/>
          <a:lstStyle/>
          <a:p>
            <a:pPr marL="0" indent="0">
              <a:lnSpc>
                <a:spcPts val="2799"/>
              </a:lnSpc>
              <a:buNone/>
            </a:pPr>
            <a:r>
              <a:rPr lang="en-US" sz="1750" dirty="0">
                <a:solidFill>
                  <a:srgbClr val="D7E5D8"/>
                </a:solidFill>
                <a:latin typeface="Syne" pitchFamily="34" charset="0"/>
                <a:ea typeface="Syne" pitchFamily="34" charset="-122"/>
                <a:cs typeface="Syne" pitchFamily="34" charset="-120"/>
              </a:rPr>
              <a:t>The data visualization analysis begins with examining key demographic factors. Count plots are used to analyze the distribution of cities, age groups, purchase frequency, and online duration of the e-commerce customers.</a:t>
            </a:r>
            <a:endParaRPr lang="en-US" sz="1750" dirty="0"/>
          </a:p>
        </p:txBody>
      </p:sp>
      <p:sp>
        <p:nvSpPr>
          <p:cNvPr id="7" name="Text 3"/>
          <p:cNvSpPr/>
          <p:nvPr/>
        </p:nvSpPr>
        <p:spPr>
          <a:xfrm>
            <a:off x="833199" y="2237590"/>
            <a:ext cx="12915074" cy="1323191"/>
          </a:xfrm>
          <a:prstGeom prst="rect">
            <a:avLst/>
          </a:prstGeom>
          <a:noFill/>
          <a:ln/>
        </p:spPr>
        <p:txBody>
          <a:bodyPr wrap="square" rtlCol="0" anchor="t"/>
          <a:lstStyle/>
          <a:p>
            <a:pPr marL="0" indent="0">
              <a:lnSpc>
                <a:spcPts val="2799"/>
              </a:lnSpc>
              <a:buNone/>
            </a:pPr>
            <a:r>
              <a:rPr lang="en-US" sz="1750" dirty="0">
                <a:solidFill>
                  <a:srgbClr val="D7E5D8"/>
                </a:solidFill>
                <a:latin typeface="Syne" pitchFamily="34" charset="0"/>
                <a:ea typeface="Syne" pitchFamily="34" charset="-122"/>
                <a:cs typeface="Syne" pitchFamily="34" charset="-120"/>
              </a:rPr>
              <a:t>These visualizations provide a clear picture of the customer base and help identify trends and patterns in the data that will inform the subsequent analysis.</a:t>
            </a:r>
            <a:endParaRPr lang="en-US" sz="1750" dirty="0"/>
          </a:p>
        </p:txBody>
      </p:sp>
      <p:pic>
        <p:nvPicPr>
          <p:cNvPr id="8" name="Picture 7">
            <a:extLst>
              <a:ext uri="{FF2B5EF4-FFF2-40B4-BE49-F238E27FC236}">
                <a16:creationId xmlns:a16="http://schemas.microsoft.com/office/drawing/2014/main" id="{8BEEF8D2-9779-4E01-BB97-DBEE4A4D24F4}"/>
              </a:ext>
            </a:extLst>
          </p:cNvPr>
          <p:cNvPicPr>
            <a:picLocks noChangeAspect="1"/>
          </p:cNvPicPr>
          <p:nvPr/>
        </p:nvPicPr>
        <p:blipFill>
          <a:blip r:embed="rId4"/>
          <a:stretch>
            <a:fillRect/>
          </a:stretch>
        </p:blipFill>
        <p:spPr>
          <a:xfrm>
            <a:off x="2334410" y="3081056"/>
            <a:ext cx="9552790" cy="499793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219"/>
          </a:xfrm>
          <a:prstGeom prst="rect">
            <a:avLst/>
          </a:prstGeom>
          <a:solidFill>
            <a:srgbClr val="152025">
              <a:alpha val="75000"/>
            </a:srgbClr>
          </a:solidFill>
          <a:ln/>
        </p:spPr>
      </p:sp>
      <p:sp>
        <p:nvSpPr>
          <p:cNvPr id="4" name="Text 1"/>
          <p:cNvSpPr/>
          <p:nvPr/>
        </p:nvSpPr>
        <p:spPr>
          <a:xfrm>
            <a:off x="2143363" y="598765"/>
            <a:ext cx="10343674" cy="1088708"/>
          </a:xfrm>
          <a:prstGeom prst="rect">
            <a:avLst/>
          </a:prstGeom>
          <a:noFill/>
          <a:ln/>
        </p:spPr>
        <p:txBody>
          <a:bodyPr wrap="square" rtlCol="0" anchor="t"/>
          <a:lstStyle/>
          <a:p>
            <a:pPr>
              <a:lnSpc>
                <a:spcPts val="4374"/>
              </a:lnSpc>
            </a:pPr>
            <a:r>
              <a:rPr lang="en-US" sz="4000" b="1" dirty="0">
                <a:solidFill>
                  <a:schemeClr val="accent6"/>
                </a:solidFill>
                <a:effectLst>
                  <a:outerShdw blurRad="38100" dist="38100" dir="2700000" algn="tl">
                    <a:srgbClr val="000000">
                      <a:alpha val="43137"/>
                    </a:srgbClr>
                  </a:outerShdw>
                </a:effectLst>
                <a:latin typeface="Cooper Black" panose="0208090404030B020404" pitchFamily="18" charset="0"/>
                <a:ea typeface="Syne" pitchFamily="34" charset="-122"/>
              </a:rPr>
              <a:t>Correlation and Multicollinearity</a:t>
            </a:r>
          </a:p>
        </p:txBody>
      </p:sp>
      <p:pic>
        <p:nvPicPr>
          <p:cNvPr id="5" name="Image 1" descr="preencoded.png"/>
          <p:cNvPicPr>
            <a:picLocks noChangeAspect="1"/>
          </p:cNvPicPr>
          <p:nvPr/>
        </p:nvPicPr>
        <p:blipFill>
          <a:blip r:embed="rId4"/>
          <a:stretch>
            <a:fillRect/>
          </a:stretch>
        </p:blipFill>
        <p:spPr>
          <a:xfrm>
            <a:off x="3875842" y="2122884"/>
            <a:ext cx="1706642" cy="1254442"/>
          </a:xfrm>
          <a:prstGeom prst="rect">
            <a:avLst/>
          </a:prstGeom>
        </p:spPr>
      </p:pic>
      <p:sp>
        <p:nvSpPr>
          <p:cNvPr id="6" name="Text 2"/>
          <p:cNvSpPr/>
          <p:nvPr/>
        </p:nvSpPr>
        <p:spPr>
          <a:xfrm>
            <a:off x="4657011" y="2687836"/>
            <a:ext cx="144066" cy="435412"/>
          </a:xfrm>
          <a:prstGeom prst="rect">
            <a:avLst/>
          </a:prstGeom>
          <a:noFill/>
          <a:ln/>
        </p:spPr>
        <p:txBody>
          <a:bodyPr wrap="none" rtlCol="0" anchor="t"/>
          <a:lstStyle/>
          <a:p>
            <a:pPr marL="0" indent="0" algn="ctr">
              <a:lnSpc>
                <a:spcPts val="3429"/>
              </a:lnSpc>
              <a:buNone/>
            </a:pPr>
            <a:r>
              <a:rPr lang="en-US" sz="2143" b="1" dirty="0">
                <a:solidFill>
                  <a:srgbClr val="D7E5D8"/>
                </a:solidFill>
                <a:latin typeface="Syne" pitchFamily="34" charset="0"/>
                <a:ea typeface="Syne" pitchFamily="34" charset="-122"/>
                <a:cs typeface="Syne" pitchFamily="34" charset="-120"/>
              </a:rPr>
              <a:t>1</a:t>
            </a:r>
            <a:endParaRPr lang="en-US" sz="2143" dirty="0"/>
          </a:p>
        </p:txBody>
      </p:sp>
      <p:sp>
        <p:nvSpPr>
          <p:cNvPr id="7" name="Text 3"/>
          <p:cNvSpPr/>
          <p:nvPr/>
        </p:nvSpPr>
        <p:spPr>
          <a:xfrm>
            <a:off x="5800130" y="2340531"/>
            <a:ext cx="3910965" cy="340162"/>
          </a:xfrm>
          <a:prstGeom prst="rect">
            <a:avLst/>
          </a:prstGeom>
          <a:noFill/>
          <a:ln/>
        </p:spPr>
        <p:txBody>
          <a:bodyPr wrap="none" rtlCol="0" anchor="t"/>
          <a:lstStyle/>
          <a:p>
            <a:pPr marL="0" indent="0" algn="l">
              <a:lnSpc>
                <a:spcPts val="2679"/>
              </a:lnSpc>
              <a:buNone/>
            </a:pPr>
            <a:r>
              <a:rPr lang="en-US" sz="2143" b="1" dirty="0">
                <a:solidFill>
                  <a:srgbClr val="D7E5D8"/>
                </a:solidFill>
                <a:latin typeface="Syne" pitchFamily="34" charset="0"/>
                <a:ea typeface="Syne" pitchFamily="34" charset="-122"/>
                <a:cs typeface="Syne" pitchFamily="34" charset="-120"/>
              </a:rPr>
              <a:t>Correlation Matrix</a:t>
            </a:r>
            <a:endParaRPr lang="en-US" sz="2143" dirty="0"/>
          </a:p>
        </p:txBody>
      </p:sp>
      <p:sp>
        <p:nvSpPr>
          <p:cNvPr id="8" name="Text 4"/>
          <p:cNvSpPr/>
          <p:nvPr/>
        </p:nvSpPr>
        <p:spPr>
          <a:xfrm>
            <a:off x="5800130" y="2811304"/>
            <a:ext cx="3910965" cy="348377"/>
          </a:xfrm>
          <a:prstGeom prst="rect">
            <a:avLst/>
          </a:prstGeom>
          <a:noFill/>
          <a:ln/>
        </p:spPr>
        <p:txBody>
          <a:bodyPr wrap="none" rtlCol="0" anchor="t"/>
          <a:lstStyle/>
          <a:p>
            <a:pPr marL="0" indent="0" algn="l">
              <a:lnSpc>
                <a:spcPts val="2743"/>
              </a:lnSpc>
              <a:buNone/>
            </a:pPr>
            <a:r>
              <a:rPr lang="en-US" sz="1715" dirty="0">
                <a:solidFill>
                  <a:srgbClr val="D7E5D8"/>
                </a:solidFill>
                <a:latin typeface="Syne" pitchFamily="34" charset="0"/>
                <a:ea typeface="Syne" pitchFamily="34" charset="-122"/>
                <a:cs typeface="Syne" pitchFamily="34" charset="-120"/>
              </a:rPr>
              <a:t>Identify highly correlated features</a:t>
            </a:r>
            <a:endParaRPr lang="en-US" sz="1715" dirty="0"/>
          </a:p>
        </p:txBody>
      </p:sp>
      <p:sp>
        <p:nvSpPr>
          <p:cNvPr id="9" name="Shape 5"/>
          <p:cNvSpPr/>
          <p:nvPr/>
        </p:nvSpPr>
        <p:spPr>
          <a:xfrm>
            <a:off x="5636895" y="3379500"/>
            <a:ext cx="6795730" cy="21729"/>
          </a:xfrm>
          <a:prstGeom prst="roundRect">
            <a:avLst>
              <a:gd name="adj" fmla="val 450980"/>
            </a:avLst>
          </a:prstGeom>
          <a:solidFill>
            <a:srgbClr val="6D9121"/>
          </a:solidFill>
          <a:ln/>
        </p:spPr>
      </p:sp>
      <p:pic>
        <p:nvPicPr>
          <p:cNvPr id="10" name="Image 2" descr="preencoded.png"/>
          <p:cNvPicPr>
            <a:picLocks noChangeAspect="1"/>
          </p:cNvPicPr>
          <p:nvPr/>
        </p:nvPicPr>
        <p:blipFill>
          <a:blip r:embed="rId5"/>
          <a:stretch>
            <a:fillRect/>
          </a:stretch>
        </p:blipFill>
        <p:spPr>
          <a:xfrm>
            <a:off x="3022521" y="3431738"/>
            <a:ext cx="3413403" cy="1254442"/>
          </a:xfrm>
          <a:prstGeom prst="rect">
            <a:avLst/>
          </a:prstGeom>
        </p:spPr>
      </p:pic>
      <p:sp>
        <p:nvSpPr>
          <p:cNvPr id="11" name="Text 6"/>
          <p:cNvSpPr/>
          <p:nvPr/>
        </p:nvSpPr>
        <p:spPr>
          <a:xfrm>
            <a:off x="4592598" y="3841194"/>
            <a:ext cx="273010" cy="435412"/>
          </a:xfrm>
          <a:prstGeom prst="rect">
            <a:avLst/>
          </a:prstGeom>
          <a:noFill/>
          <a:ln/>
        </p:spPr>
        <p:txBody>
          <a:bodyPr wrap="none" rtlCol="0" anchor="t"/>
          <a:lstStyle/>
          <a:p>
            <a:pPr marL="0" indent="0" algn="ctr">
              <a:lnSpc>
                <a:spcPts val="3429"/>
              </a:lnSpc>
              <a:buNone/>
            </a:pPr>
            <a:r>
              <a:rPr lang="en-US" sz="2143" b="1" dirty="0">
                <a:solidFill>
                  <a:srgbClr val="D7E5D8"/>
                </a:solidFill>
                <a:latin typeface="Syne" pitchFamily="34" charset="0"/>
                <a:ea typeface="Syne" pitchFamily="34" charset="-122"/>
                <a:cs typeface="Syne" pitchFamily="34" charset="-120"/>
              </a:rPr>
              <a:t>2</a:t>
            </a:r>
            <a:endParaRPr lang="en-US" sz="2143" dirty="0"/>
          </a:p>
        </p:txBody>
      </p:sp>
      <p:sp>
        <p:nvSpPr>
          <p:cNvPr id="12" name="Text 7"/>
          <p:cNvSpPr/>
          <p:nvPr/>
        </p:nvSpPr>
        <p:spPr>
          <a:xfrm>
            <a:off x="6653570" y="3649385"/>
            <a:ext cx="2426613" cy="340162"/>
          </a:xfrm>
          <a:prstGeom prst="rect">
            <a:avLst/>
          </a:prstGeom>
          <a:noFill/>
          <a:ln/>
        </p:spPr>
        <p:txBody>
          <a:bodyPr wrap="none" rtlCol="0" anchor="t"/>
          <a:lstStyle/>
          <a:p>
            <a:pPr marL="0" indent="0" algn="l">
              <a:lnSpc>
                <a:spcPts val="2679"/>
              </a:lnSpc>
              <a:buNone/>
            </a:pPr>
            <a:r>
              <a:rPr lang="en-US" sz="2143" b="1" dirty="0">
                <a:solidFill>
                  <a:srgbClr val="D7E5D8"/>
                </a:solidFill>
                <a:latin typeface="Syne" pitchFamily="34" charset="0"/>
                <a:ea typeface="Syne" pitchFamily="34" charset="-122"/>
                <a:cs typeface="Syne" pitchFamily="34" charset="-120"/>
              </a:rPr>
              <a:t>VIF Scores</a:t>
            </a:r>
            <a:endParaRPr lang="en-US" sz="2143" dirty="0"/>
          </a:p>
        </p:txBody>
      </p:sp>
      <p:sp>
        <p:nvSpPr>
          <p:cNvPr id="13" name="Text 8"/>
          <p:cNvSpPr/>
          <p:nvPr/>
        </p:nvSpPr>
        <p:spPr>
          <a:xfrm>
            <a:off x="6653570" y="4120158"/>
            <a:ext cx="2426613" cy="348377"/>
          </a:xfrm>
          <a:prstGeom prst="rect">
            <a:avLst/>
          </a:prstGeom>
          <a:noFill/>
          <a:ln/>
        </p:spPr>
        <p:txBody>
          <a:bodyPr wrap="none" rtlCol="0" anchor="t"/>
          <a:lstStyle/>
          <a:p>
            <a:pPr marL="0" indent="0" algn="l">
              <a:lnSpc>
                <a:spcPts val="2743"/>
              </a:lnSpc>
              <a:buNone/>
            </a:pPr>
            <a:r>
              <a:rPr lang="en-US" sz="1715" dirty="0">
                <a:solidFill>
                  <a:srgbClr val="D7E5D8"/>
                </a:solidFill>
                <a:latin typeface="Syne" pitchFamily="34" charset="0"/>
                <a:ea typeface="Syne" pitchFamily="34" charset="-122"/>
                <a:cs typeface="Syne" pitchFamily="34" charset="-120"/>
              </a:rPr>
              <a:t>Measure multicollinearity</a:t>
            </a:r>
            <a:endParaRPr lang="en-US" sz="1715" dirty="0"/>
          </a:p>
        </p:txBody>
      </p:sp>
      <p:sp>
        <p:nvSpPr>
          <p:cNvPr id="14" name="Shape 9"/>
          <p:cNvSpPr/>
          <p:nvPr/>
        </p:nvSpPr>
        <p:spPr>
          <a:xfrm>
            <a:off x="6490335" y="4688354"/>
            <a:ext cx="5942290" cy="21729"/>
          </a:xfrm>
          <a:prstGeom prst="roundRect">
            <a:avLst>
              <a:gd name="adj" fmla="val 450980"/>
            </a:avLst>
          </a:prstGeom>
          <a:solidFill>
            <a:srgbClr val="6D9121"/>
          </a:solidFill>
          <a:ln/>
        </p:spPr>
      </p:sp>
      <p:pic>
        <p:nvPicPr>
          <p:cNvPr id="15" name="Image 3" descr="preencoded.png"/>
          <p:cNvPicPr>
            <a:picLocks noChangeAspect="1"/>
          </p:cNvPicPr>
          <p:nvPr/>
        </p:nvPicPr>
        <p:blipFill>
          <a:blip r:embed="rId6"/>
          <a:stretch>
            <a:fillRect/>
          </a:stretch>
        </p:blipFill>
        <p:spPr>
          <a:xfrm>
            <a:off x="2169200" y="4740593"/>
            <a:ext cx="5120045" cy="1254442"/>
          </a:xfrm>
          <a:prstGeom prst="rect">
            <a:avLst/>
          </a:prstGeom>
        </p:spPr>
      </p:pic>
      <p:sp>
        <p:nvSpPr>
          <p:cNvPr id="16" name="Text 10"/>
          <p:cNvSpPr/>
          <p:nvPr/>
        </p:nvSpPr>
        <p:spPr>
          <a:xfrm>
            <a:off x="4585573" y="5150048"/>
            <a:ext cx="287179" cy="435412"/>
          </a:xfrm>
          <a:prstGeom prst="rect">
            <a:avLst/>
          </a:prstGeom>
          <a:noFill/>
          <a:ln/>
        </p:spPr>
        <p:txBody>
          <a:bodyPr wrap="none" rtlCol="0" anchor="t"/>
          <a:lstStyle/>
          <a:p>
            <a:pPr marL="0" indent="0" algn="ctr">
              <a:lnSpc>
                <a:spcPts val="3429"/>
              </a:lnSpc>
              <a:buNone/>
            </a:pPr>
            <a:r>
              <a:rPr lang="en-US" sz="2143" b="1" dirty="0">
                <a:solidFill>
                  <a:srgbClr val="D7E5D8"/>
                </a:solidFill>
                <a:latin typeface="Syne" pitchFamily="34" charset="0"/>
                <a:ea typeface="Syne" pitchFamily="34" charset="-122"/>
                <a:cs typeface="Syne" pitchFamily="34" charset="-120"/>
              </a:rPr>
              <a:t>3</a:t>
            </a:r>
            <a:endParaRPr lang="en-US" sz="2143" dirty="0"/>
          </a:p>
        </p:txBody>
      </p:sp>
      <p:sp>
        <p:nvSpPr>
          <p:cNvPr id="17" name="Text 11"/>
          <p:cNvSpPr/>
          <p:nvPr/>
        </p:nvSpPr>
        <p:spPr>
          <a:xfrm>
            <a:off x="7506891" y="4958239"/>
            <a:ext cx="2722007" cy="340162"/>
          </a:xfrm>
          <a:prstGeom prst="rect">
            <a:avLst/>
          </a:prstGeom>
          <a:noFill/>
          <a:ln/>
        </p:spPr>
        <p:txBody>
          <a:bodyPr wrap="none" rtlCol="0" anchor="t"/>
          <a:lstStyle/>
          <a:p>
            <a:pPr marL="0" indent="0" algn="l">
              <a:lnSpc>
                <a:spcPts val="2679"/>
              </a:lnSpc>
              <a:buNone/>
            </a:pPr>
            <a:r>
              <a:rPr lang="en-US" sz="2143" b="1" dirty="0">
                <a:solidFill>
                  <a:srgbClr val="D7E5D8"/>
                </a:solidFill>
                <a:latin typeface="Syne" pitchFamily="34" charset="0"/>
                <a:ea typeface="Syne" pitchFamily="34" charset="-122"/>
                <a:cs typeface="Syne" pitchFamily="34" charset="-120"/>
              </a:rPr>
              <a:t>Insights</a:t>
            </a:r>
            <a:endParaRPr lang="en-US" sz="2143" dirty="0"/>
          </a:p>
        </p:txBody>
      </p:sp>
      <p:sp>
        <p:nvSpPr>
          <p:cNvPr id="18" name="Text 12"/>
          <p:cNvSpPr/>
          <p:nvPr/>
        </p:nvSpPr>
        <p:spPr>
          <a:xfrm>
            <a:off x="7506891" y="5429012"/>
            <a:ext cx="3115270" cy="348377"/>
          </a:xfrm>
          <a:prstGeom prst="rect">
            <a:avLst/>
          </a:prstGeom>
          <a:noFill/>
          <a:ln/>
        </p:spPr>
        <p:txBody>
          <a:bodyPr wrap="none" rtlCol="0" anchor="t"/>
          <a:lstStyle/>
          <a:p>
            <a:pPr marL="0" indent="0" algn="l">
              <a:lnSpc>
                <a:spcPts val="2743"/>
              </a:lnSpc>
              <a:buNone/>
            </a:pPr>
            <a:r>
              <a:rPr lang="en-US" sz="1715" dirty="0">
                <a:solidFill>
                  <a:srgbClr val="D7E5D8"/>
                </a:solidFill>
                <a:latin typeface="Syne" pitchFamily="34" charset="0"/>
                <a:ea typeface="Syne" pitchFamily="34" charset="-122"/>
                <a:cs typeface="Syne" pitchFamily="34" charset="-120"/>
              </a:rPr>
              <a:t>Uncover underlying relationships</a:t>
            </a:r>
            <a:endParaRPr lang="en-US" sz="1715" dirty="0"/>
          </a:p>
        </p:txBody>
      </p:sp>
      <p:sp>
        <p:nvSpPr>
          <p:cNvPr id="19" name="Text 13"/>
          <p:cNvSpPr/>
          <p:nvPr/>
        </p:nvSpPr>
        <p:spPr>
          <a:xfrm>
            <a:off x="2143363" y="6239947"/>
            <a:ext cx="10343674" cy="1393508"/>
          </a:xfrm>
          <a:prstGeom prst="rect">
            <a:avLst/>
          </a:prstGeom>
          <a:noFill/>
          <a:ln/>
        </p:spPr>
        <p:txBody>
          <a:bodyPr wrap="square" rtlCol="0" anchor="t"/>
          <a:lstStyle/>
          <a:p>
            <a:pPr marL="0" indent="0">
              <a:lnSpc>
                <a:spcPts val="2743"/>
              </a:lnSpc>
              <a:buNone/>
            </a:pPr>
            <a:r>
              <a:rPr lang="en-US" sz="1715" dirty="0">
                <a:solidFill>
                  <a:srgbClr val="D7E5D8"/>
                </a:solidFill>
                <a:latin typeface="Syne" pitchFamily="34" charset="0"/>
                <a:ea typeface="Syne" pitchFamily="34" charset="-122"/>
                <a:cs typeface="Syne" pitchFamily="34" charset="-120"/>
              </a:rPr>
              <a:t>The correlation analysis helps identify highly related features in the dataset, which is important for avoiding multicollinearity issues in the predictive models. Additionally, the variance inflation factor (VIF) scores provide a quantitative measure of multicollinearity, allowing us to pinpoint the variables that may need to be removed or transformed to improve model performance.</a:t>
            </a:r>
            <a:endParaRPr lang="en-US" sz="171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52025">
              <a:alpha val="75000"/>
            </a:srgbClr>
          </a:solidFill>
          <a:ln/>
        </p:spPr>
      </p:sp>
      <p:sp>
        <p:nvSpPr>
          <p:cNvPr id="4" name="Text 1"/>
          <p:cNvSpPr/>
          <p:nvPr/>
        </p:nvSpPr>
        <p:spPr>
          <a:xfrm>
            <a:off x="2037993" y="1160264"/>
            <a:ext cx="7605832" cy="555427"/>
          </a:xfrm>
          <a:prstGeom prst="rect">
            <a:avLst/>
          </a:prstGeom>
          <a:noFill/>
          <a:ln/>
        </p:spPr>
        <p:txBody>
          <a:bodyPr wrap="none" rtlCol="0" anchor="t"/>
          <a:lstStyle/>
          <a:p>
            <a:pPr indent="0">
              <a:lnSpc>
                <a:spcPts val="4374"/>
              </a:lnSpc>
              <a:buNone/>
            </a:pPr>
            <a:r>
              <a:rPr lang="en-US" sz="4000" b="1" dirty="0">
                <a:solidFill>
                  <a:schemeClr val="accent6"/>
                </a:solidFill>
                <a:effectLst>
                  <a:outerShdw blurRad="38100" dist="38100" dir="2700000" algn="tl">
                    <a:srgbClr val="000000">
                      <a:alpha val="43137"/>
                    </a:srgbClr>
                  </a:outerShdw>
                </a:effectLst>
                <a:latin typeface="Cooper Black" panose="0208090404030B020404" pitchFamily="18" charset="0"/>
                <a:ea typeface="Syne" pitchFamily="34" charset="-122"/>
              </a:rPr>
              <a:t>Insights from Analysis</a:t>
            </a:r>
          </a:p>
        </p:txBody>
      </p:sp>
      <p:pic>
        <p:nvPicPr>
          <p:cNvPr id="5" name="Image 1" descr="preencoded.png"/>
          <p:cNvPicPr>
            <a:picLocks noChangeAspect="1"/>
          </p:cNvPicPr>
          <p:nvPr/>
        </p:nvPicPr>
        <p:blipFill>
          <a:blip r:embed="rId4"/>
          <a:stretch>
            <a:fillRect/>
          </a:stretch>
        </p:blipFill>
        <p:spPr>
          <a:xfrm>
            <a:off x="2037993" y="2160032"/>
            <a:ext cx="555427" cy="555427"/>
          </a:xfrm>
          <a:prstGeom prst="rect">
            <a:avLst/>
          </a:prstGeom>
        </p:spPr>
      </p:pic>
      <p:sp>
        <p:nvSpPr>
          <p:cNvPr id="6" name="Text 2"/>
          <p:cNvSpPr/>
          <p:nvPr/>
        </p:nvSpPr>
        <p:spPr>
          <a:xfrm>
            <a:off x="2037993" y="2937629"/>
            <a:ext cx="2388632" cy="888682"/>
          </a:xfrm>
          <a:prstGeom prst="rect">
            <a:avLst/>
          </a:prstGeom>
          <a:noFill/>
          <a:ln/>
        </p:spPr>
        <p:txBody>
          <a:bodyPr wrap="square" rtlCol="0" anchor="t"/>
          <a:lstStyle/>
          <a:p>
            <a:pPr marL="0" indent="0" algn="l">
              <a:lnSpc>
                <a:spcPts val="3499"/>
              </a:lnSpc>
              <a:buNone/>
            </a:pPr>
            <a:r>
              <a:rPr lang="en-US" sz="2187" dirty="0">
                <a:solidFill>
                  <a:srgbClr val="D7E5D8"/>
                </a:solidFill>
                <a:latin typeface="Syne" pitchFamily="34" charset="0"/>
                <a:ea typeface="Syne" pitchFamily="34" charset="-122"/>
                <a:cs typeface="Syne" pitchFamily="34" charset="-120"/>
              </a:rPr>
              <a:t>Demographic Insights</a:t>
            </a:r>
            <a:endParaRPr lang="en-US" sz="2187" dirty="0"/>
          </a:p>
        </p:txBody>
      </p:sp>
      <p:sp>
        <p:nvSpPr>
          <p:cNvPr id="7" name="Text 3"/>
          <p:cNvSpPr/>
          <p:nvPr/>
        </p:nvSpPr>
        <p:spPr>
          <a:xfrm>
            <a:off x="2037993" y="3959543"/>
            <a:ext cx="2388632" cy="2132409"/>
          </a:xfrm>
          <a:prstGeom prst="rect">
            <a:avLst/>
          </a:prstGeom>
          <a:noFill/>
          <a:ln/>
        </p:spPr>
        <p:txBody>
          <a:bodyPr wrap="square" rtlCol="0" anchor="t"/>
          <a:lstStyle/>
          <a:p>
            <a:pPr marL="0" indent="0" algn="l">
              <a:lnSpc>
                <a:spcPts val="2799"/>
              </a:lnSpc>
              <a:buNone/>
            </a:pPr>
            <a:r>
              <a:rPr lang="en-US" sz="1750" dirty="0">
                <a:solidFill>
                  <a:srgbClr val="D7E5D8"/>
                </a:solidFill>
                <a:latin typeface="Syne" pitchFamily="34" charset="0"/>
                <a:ea typeface="Syne" pitchFamily="34" charset="-122"/>
                <a:cs typeface="Syne" pitchFamily="34" charset="-120"/>
              </a:rPr>
              <a:t>The data showed a concentration of orders in specific cities, indicating potential regional preferences among shoppers.</a:t>
            </a:r>
            <a:endParaRPr lang="en-US" sz="1750" dirty="0"/>
          </a:p>
        </p:txBody>
      </p:sp>
      <p:pic>
        <p:nvPicPr>
          <p:cNvPr id="8" name="Image 2" descr="preencoded.png"/>
          <p:cNvPicPr>
            <a:picLocks noChangeAspect="1"/>
          </p:cNvPicPr>
          <p:nvPr/>
        </p:nvPicPr>
        <p:blipFill>
          <a:blip r:embed="rId5"/>
          <a:stretch>
            <a:fillRect/>
          </a:stretch>
        </p:blipFill>
        <p:spPr>
          <a:xfrm>
            <a:off x="4759881" y="2160032"/>
            <a:ext cx="555427" cy="555427"/>
          </a:xfrm>
          <a:prstGeom prst="rect">
            <a:avLst/>
          </a:prstGeom>
        </p:spPr>
      </p:pic>
      <p:sp>
        <p:nvSpPr>
          <p:cNvPr id="9" name="Text 4"/>
          <p:cNvSpPr/>
          <p:nvPr/>
        </p:nvSpPr>
        <p:spPr>
          <a:xfrm>
            <a:off x="4759881" y="2937629"/>
            <a:ext cx="2388632" cy="444341"/>
          </a:xfrm>
          <a:prstGeom prst="rect">
            <a:avLst/>
          </a:prstGeom>
          <a:noFill/>
          <a:ln/>
        </p:spPr>
        <p:txBody>
          <a:bodyPr wrap="none" rtlCol="0" anchor="t"/>
          <a:lstStyle/>
          <a:p>
            <a:pPr marL="0" indent="0" algn="l">
              <a:lnSpc>
                <a:spcPts val="3499"/>
              </a:lnSpc>
              <a:buNone/>
            </a:pPr>
            <a:r>
              <a:rPr lang="en-US" sz="2187" dirty="0">
                <a:solidFill>
                  <a:srgbClr val="D7E5D8"/>
                </a:solidFill>
                <a:latin typeface="Syne" pitchFamily="34" charset="0"/>
                <a:ea typeface="Syne" pitchFamily="34" charset="-122"/>
                <a:cs typeface="Syne" pitchFamily="34" charset="-120"/>
              </a:rPr>
              <a:t>Age Distribution</a:t>
            </a:r>
            <a:endParaRPr lang="en-US" sz="2187" dirty="0"/>
          </a:p>
        </p:txBody>
      </p:sp>
      <p:sp>
        <p:nvSpPr>
          <p:cNvPr id="10" name="Text 5"/>
          <p:cNvSpPr/>
          <p:nvPr/>
        </p:nvSpPr>
        <p:spPr>
          <a:xfrm>
            <a:off x="4759881" y="3515201"/>
            <a:ext cx="2388632" cy="3554016"/>
          </a:xfrm>
          <a:prstGeom prst="rect">
            <a:avLst/>
          </a:prstGeom>
          <a:noFill/>
          <a:ln/>
        </p:spPr>
        <p:txBody>
          <a:bodyPr wrap="square" rtlCol="0" anchor="t"/>
          <a:lstStyle/>
          <a:p>
            <a:pPr marL="0" indent="0" algn="l">
              <a:lnSpc>
                <a:spcPts val="2799"/>
              </a:lnSpc>
              <a:buNone/>
            </a:pPr>
            <a:r>
              <a:rPr lang="en-US" sz="1750" dirty="0">
                <a:solidFill>
                  <a:srgbClr val="D7E5D8"/>
                </a:solidFill>
                <a:latin typeface="Syne" pitchFamily="34" charset="0"/>
                <a:ea typeface="Syne" pitchFamily="34" charset="-122"/>
                <a:cs typeface="Syne" pitchFamily="34" charset="-120"/>
              </a:rPr>
              <a:t>The analysis revealed that the predominant age groups among shoppers were millennials and Gen Z, highlighting the importance of understanding their unique purchasing behaviors.</a:t>
            </a:r>
            <a:endParaRPr lang="en-US" sz="1750" dirty="0"/>
          </a:p>
        </p:txBody>
      </p:sp>
      <p:pic>
        <p:nvPicPr>
          <p:cNvPr id="11" name="Image 3" descr="preencoded.png"/>
          <p:cNvPicPr>
            <a:picLocks noChangeAspect="1"/>
          </p:cNvPicPr>
          <p:nvPr/>
        </p:nvPicPr>
        <p:blipFill>
          <a:blip r:embed="rId6"/>
          <a:stretch>
            <a:fillRect/>
          </a:stretch>
        </p:blipFill>
        <p:spPr>
          <a:xfrm>
            <a:off x="7481768" y="2160032"/>
            <a:ext cx="555427" cy="555427"/>
          </a:xfrm>
          <a:prstGeom prst="rect">
            <a:avLst/>
          </a:prstGeom>
        </p:spPr>
      </p:pic>
      <p:sp>
        <p:nvSpPr>
          <p:cNvPr id="12" name="Text 6"/>
          <p:cNvSpPr/>
          <p:nvPr/>
        </p:nvSpPr>
        <p:spPr>
          <a:xfrm>
            <a:off x="7481768" y="2937629"/>
            <a:ext cx="2388632" cy="444341"/>
          </a:xfrm>
          <a:prstGeom prst="rect">
            <a:avLst/>
          </a:prstGeom>
          <a:noFill/>
          <a:ln/>
        </p:spPr>
        <p:txBody>
          <a:bodyPr wrap="none" rtlCol="0" anchor="t"/>
          <a:lstStyle/>
          <a:p>
            <a:pPr marL="0" indent="0" algn="l">
              <a:lnSpc>
                <a:spcPts val="3499"/>
              </a:lnSpc>
              <a:buNone/>
            </a:pPr>
            <a:r>
              <a:rPr lang="en-US" sz="2187" dirty="0">
                <a:solidFill>
                  <a:srgbClr val="D7E5D8"/>
                </a:solidFill>
                <a:latin typeface="Syne" pitchFamily="34" charset="0"/>
                <a:ea typeface="Syne" pitchFamily="34" charset="-122"/>
                <a:cs typeface="Syne" pitchFamily="34" charset="-120"/>
              </a:rPr>
              <a:t>Purchase Behavior</a:t>
            </a:r>
            <a:endParaRPr lang="en-US" sz="2187" dirty="0"/>
          </a:p>
        </p:txBody>
      </p:sp>
      <p:sp>
        <p:nvSpPr>
          <p:cNvPr id="13" name="Text 7"/>
          <p:cNvSpPr/>
          <p:nvPr/>
        </p:nvSpPr>
        <p:spPr>
          <a:xfrm>
            <a:off x="7481768" y="3515201"/>
            <a:ext cx="2388632" cy="2843213"/>
          </a:xfrm>
          <a:prstGeom prst="rect">
            <a:avLst/>
          </a:prstGeom>
          <a:noFill/>
          <a:ln/>
        </p:spPr>
        <p:txBody>
          <a:bodyPr wrap="square" rtlCol="0" anchor="t"/>
          <a:lstStyle/>
          <a:p>
            <a:pPr marL="0" indent="0" algn="l">
              <a:lnSpc>
                <a:spcPts val="2799"/>
              </a:lnSpc>
              <a:buNone/>
            </a:pPr>
            <a:r>
              <a:rPr lang="en-US" sz="1750" dirty="0">
                <a:solidFill>
                  <a:srgbClr val="D7E5D8"/>
                </a:solidFill>
                <a:latin typeface="Syne" pitchFamily="34" charset="0"/>
                <a:ea typeface="Syne" pitchFamily="34" charset="-122"/>
                <a:cs typeface="Syne" pitchFamily="34" charset="-120"/>
              </a:rPr>
              <a:t>Patterns in shopping frequency and online duration provided valuable insights into customer engagement and retention strategies for the e-commerce platform.</a:t>
            </a:r>
            <a:endParaRPr lang="en-US" sz="1750" dirty="0"/>
          </a:p>
        </p:txBody>
      </p:sp>
      <p:pic>
        <p:nvPicPr>
          <p:cNvPr id="14" name="Image 4" descr="preencoded.png"/>
          <p:cNvPicPr>
            <a:picLocks noChangeAspect="1"/>
          </p:cNvPicPr>
          <p:nvPr/>
        </p:nvPicPr>
        <p:blipFill>
          <a:blip r:embed="rId7"/>
          <a:stretch>
            <a:fillRect/>
          </a:stretch>
        </p:blipFill>
        <p:spPr>
          <a:xfrm>
            <a:off x="10203656" y="2160032"/>
            <a:ext cx="555427" cy="555427"/>
          </a:xfrm>
          <a:prstGeom prst="rect">
            <a:avLst/>
          </a:prstGeom>
        </p:spPr>
      </p:pic>
      <p:sp>
        <p:nvSpPr>
          <p:cNvPr id="15" name="Text 8"/>
          <p:cNvSpPr/>
          <p:nvPr/>
        </p:nvSpPr>
        <p:spPr>
          <a:xfrm>
            <a:off x="10203656" y="2937629"/>
            <a:ext cx="2388751" cy="444341"/>
          </a:xfrm>
          <a:prstGeom prst="rect">
            <a:avLst/>
          </a:prstGeom>
          <a:noFill/>
          <a:ln/>
        </p:spPr>
        <p:txBody>
          <a:bodyPr wrap="none" rtlCol="0" anchor="t"/>
          <a:lstStyle/>
          <a:p>
            <a:pPr marL="0" indent="0" algn="l">
              <a:lnSpc>
                <a:spcPts val="3499"/>
              </a:lnSpc>
              <a:buNone/>
            </a:pPr>
            <a:r>
              <a:rPr lang="en-US" sz="2187" dirty="0">
                <a:solidFill>
                  <a:srgbClr val="D7E5D8"/>
                </a:solidFill>
                <a:latin typeface="Syne" pitchFamily="34" charset="0"/>
                <a:ea typeface="Syne" pitchFamily="34" charset="-122"/>
                <a:cs typeface="Syne" pitchFamily="34" charset="-120"/>
              </a:rPr>
              <a:t>Correlation Insights</a:t>
            </a:r>
            <a:endParaRPr lang="en-US" sz="2187" dirty="0"/>
          </a:p>
        </p:txBody>
      </p:sp>
      <p:sp>
        <p:nvSpPr>
          <p:cNvPr id="16" name="Text 9"/>
          <p:cNvSpPr/>
          <p:nvPr/>
        </p:nvSpPr>
        <p:spPr>
          <a:xfrm>
            <a:off x="10203656" y="3515201"/>
            <a:ext cx="2388751" cy="2843213"/>
          </a:xfrm>
          <a:prstGeom prst="rect">
            <a:avLst/>
          </a:prstGeom>
          <a:noFill/>
          <a:ln/>
        </p:spPr>
        <p:txBody>
          <a:bodyPr wrap="square" rtlCol="0" anchor="t"/>
          <a:lstStyle/>
          <a:p>
            <a:pPr marL="0" indent="0" algn="l">
              <a:lnSpc>
                <a:spcPts val="2799"/>
              </a:lnSpc>
              <a:buNone/>
            </a:pPr>
            <a:r>
              <a:rPr lang="en-US" sz="1750" dirty="0">
                <a:solidFill>
                  <a:srgbClr val="D7E5D8"/>
                </a:solidFill>
                <a:latin typeface="Syne" pitchFamily="34" charset="0"/>
                <a:ea typeface="Syne" pitchFamily="34" charset="-122"/>
                <a:cs typeface="Syne" pitchFamily="34" charset="-120"/>
              </a:rPr>
              <a:t>The identification of highly correlated features allowed for potential feature reduction, simplifying the model and improving its performance.</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52025">
              <a:alpha val="75000"/>
            </a:srgbClr>
          </a:solidFill>
          <a:ln/>
        </p:spPr>
      </p:sp>
      <p:sp>
        <p:nvSpPr>
          <p:cNvPr id="4" name="Text 1"/>
          <p:cNvSpPr/>
          <p:nvPr/>
        </p:nvSpPr>
        <p:spPr>
          <a:xfrm>
            <a:off x="2244566" y="780455"/>
            <a:ext cx="10141268" cy="426839"/>
          </a:xfrm>
          <a:prstGeom prst="rect">
            <a:avLst/>
          </a:prstGeom>
          <a:noFill/>
          <a:ln/>
        </p:spPr>
        <p:txBody>
          <a:bodyPr wrap="none" rtlCol="0" anchor="t"/>
          <a:lstStyle/>
          <a:p>
            <a:pPr>
              <a:lnSpc>
                <a:spcPts val="4374"/>
              </a:lnSpc>
            </a:pPr>
            <a:r>
              <a:rPr lang="en-US" sz="4000" b="1" dirty="0">
                <a:solidFill>
                  <a:schemeClr val="accent6"/>
                </a:solidFill>
                <a:effectLst>
                  <a:outerShdw blurRad="38100" dist="38100" dir="2700000" algn="tl">
                    <a:srgbClr val="000000">
                      <a:alpha val="43137"/>
                    </a:srgbClr>
                  </a:outerShdw>
                </a:effectLst>
                <a:latin typeface="Cooper Black" panose="0208090404030B020404" pitchFamily="18" charset="0"/>
                <a:ea typeface="Syne" pitchFamily="34" charset="-122"/>
              </a:rPr>
              <a:t>Conclusions and Recommendations</a:t>
            </a:r>
          </a:p>
        </p:txBody>
      </p:sp>
      <p:pic>
        <p:nvPicPr>
          <p:cNvPr id="5" name="Image 1" descr="preencoded.png"/>
          <p:cNvPicPr>
            <a:picLocks noChangeAspect="1"/>
          </p:cNvPicPr>
          <p:nvPr/>
        </p:nvPicPr>
        <p:blipFill>
          <a:blip r:embed="rId4"/>
          <a:stretch>
            <a:fillRect/>
          </a:stretch>
        </p:blipFill>
        <p:spPr>
          <a:xfrm>
            <a:off x="2244566" y="2045970"/>
            <a:ext cx="3166943" cy="1957268"/>
          </a:xfrm>
          <a:prstGeom prst="rect">
            <a:avLst/>
          </a:prstGeom>
        </p:spPr>
      </p:pic>
      <p:sp>
        <p:nvSpPr>
          <p:cNvPr id="6" name="Text 2"/>
          <p:cNvSpPr/>
          <p:nvPr/>
        </p:nvSpPr>
        <p:spPr>
          <a:xfrm>
            <a:off x="2244566" y="4311907"/>
            <a:ext cx="3166943" cy="853678"/>
          </a:xfrm>
          <a:prstGeom prst="rect">
            <a:avLst/>
          </a:prstGeom>
          <a:noFill/>
          <a:ln/>
        </p:spPr>
        <p:txBody>
          <a:bodyPr wrap="square" rtlCol="0" anchor="t"/>
          <a:lstStyle/>
          <a:p>
            <a:pPr marL="0" indent="0" algn="l">
              <a:lnSpc>
                <a:spcPts val="3362"/>
              </a:lnSpc>
              <a:buNone/>
            </a:pPr>
            <a:r>
              <a:rPr lang="en-US" sz="2101" b="1" dirty="0">
                <a:solidFill>
                  <a:srgbClr val="D7E5D8"/>
                </a:solidFill>
                <a:latin typeface="Syne" pitchFamily="34" charset="0"/>
                <a:ea typeface="Syne" pitchFamily="34" charset="-122"/>
                <a:cs typeface="Syne" pitchFamily="34" charset="-120"/>
              </a:rPr>
              <a:t>Enhance Service and System Quality</a:t>
            </a:r>
            <a:endParaRPr lang="en-US" sz="2101" dirty="0"/>
          </a:p>
        </p:txBody>
      </p:sp>
      <p:sp>
        <p:nvSpPr>
          <p:cNvPr id="7" name="Text 3"/>
          <p:cNvSpPr/>
          <p:nvPr/>
        </p:nvSpPr>
        <p:spPr>
          <a:xfrm>
            <a:off x="2244566" y="5389581"/>
            <a:ext cx="3166943" cy="1917649"/>
          </a:xfrm>
          <a:prstGeom prst="rect">
            <a:avLst/>
          </a:prstGeom>
          <a:noFill/>
          <a:ln/>
        </p:spPr>
        <p:txBody>
          <a:bodyPr wrap="square" rtlCol="0" anchor="t"/>
          <a:lstStyle/>
          <a:p>
            <a:pPr>
              <a:lnSpc>
                <a:spcPts val="2690"/>
              </a:lnSpc>
            </a:pPr>
            <a:r>
              <a:rPr lang="en-US" sz="1681" dirty="0">
                <a:solidFill>
                  <a:srgbClr val="D7E5D8"/>
                </a:solidFill>
                <a:latin typeface="Syne" pitchFamily="34" charset="0"/>
                <a:ea typeface="Syne" pitchFamily="34" charset="-122"/>
              </a:rPr>
              <a:t>Investing in seamless user experiences and reliable, efficient systems is crucial to meeting customer expectations and driving repeat business.</a:t>
            </a:r>
          </a:p>
        </p:txBody>
      </p:sp>
      <p:pic>
        <p:nvPicPr>
          <p:cNvPr id="8" name="Image 2" descr="preencoded.png"/>
          <p:cNvPicPr>
            <a:picLocks noChangeAspect="1"/>
          </p:cNvPicPr>
          <p:nvPr/>
        </p:nvPicPr>
        <p:blipFill>
          <a:blip r:embed="rId5"/>
          <a:stretch>
            <a:fillRect/>
          </a:stretch>
        </p:blipFill>
        <p:spPr>
          <a:xfrm>
            <a:off x="5731668" y="2045970"/>
            <a:ext cx="3166943" cy="1957268"/>
          </a:xfrm>
          <a:prstGeom prst="rect">
            <a:avLst/>
          </a:prstGeom>
        </p:spPr>
      </p:pic>
      <p:sp>
        <p:nvSpPr>
          <p:cNvPr id="9" name="Text 4"/>
          <p:cNvSpPr/>
          <p:nvPr/>
        </p:nvSpPr>
        <p:spPr>
          <a:xfrm>
            <a:off x="5731669" y="4226362"/>
            <a:ext cx="3166943" cy="1280517"/>
          </a:xfrm>
          <a:prstGeom prst="rect">
            <a:avLst/>
          </a:prstGeom>
          <a:noFill/>
          <a:ln/>
        </p:spPr>
        <p:txBody>
          <a:bodyPr wrap="square" rtlCol="0" anchor="t"/>
          <a:lstStyle/>
          <a:p>
            <a:pPr marL="0" indent="0" algn="l">
              <a:lnSpc>
                <a:spcPts val="3362"/>
              </a:lnSpc>
              <a:buNone/>
            </a:pPr>
            <a:r>
              <a:rPr lang="en-US" sz="2101" b="1" dirty="0">
                <a:solidFill>
                  <a:srgbClr val="D7E5D8"/>
                </a:solidFill>
                <a:latin typeface="Syne" pitchFamily="34" charset="0"/>
                <a:ea typeface="Syne" pitchFamily="34" charset="-122"/>
                <a:cs typeface="Syne" pitchFamily="34" charset="-120"/>
              </a:rPr>
              <a:t>Focus on Detailed Product Info and Trust</a:t>
            </a:r>
            <a:endParaRPr lang="en-US" sz="2101" dirty="0"/>
          </a:p>
        </p:txBody>
      </p:sp>
      <p:sp>
        <p:nvSpPr>
          <p:cNvPr id="10" name="Text 5"/>
          <p:cNvSpPr/>
          <p:nvPr/>
        </p:nvSpPr>
        <p:spPr>
          <a:xfrm>
            <a:off x="5731669" y="5295378"/>
            <a:ext cx="3166943" cy="2130357"/>
          </a:xfrm>
          <a:prstGeom prst="rect">
            <a:avLst/>
          </a:prstGeom>
          <a:noFill/>
          <a:ln/>
        </p:spPr>
        <p:txBody>
          <a:bodyPr wrap="square" rtlCol="0" anchor="t"/>
          <a:lstStyle/>
          <a:p>
            <a:pPr marL="0" indent="0" algn="l">
              <a:lnSpc>
                <a:spcPts val="2690"/>
              </a:lnSpc>
              <a:buNone/>
            </a:pPr>
            <a:r>
              <a:rPr lang="en-US" sz="1681" dirty="0">
                <a:solidFill>
                  <a:srgbClr val="D7E5D8"/>
                </a:solidFill>
                <a:latin typeface="Syne" pitchFamily="34" charset="0"/>
                <a:ea typeface="Syne" pitchFamily="34" charset="-122"/>
                <a:cs typeface="Syne" pitchFamily="34" charset="-120"/>
              </a:rPr>
              <a:t>Providing comprehensive, transparent product details and fostering trust through secure transactions and responsive support builds customer confidence.</a:t>
            </a:r>
            <a:endParaRPr lang="en-US" sz="1681" dirty="0"/>
          </a:p>
        </p:txBody>
      </p:sp>
      <p:pic>
        <p:nvPicPr>
          <p:cNvPr id="11" name="Image 3" descr="preencoded.png"/>
          <p:cNvPicPr>
            <a:picLocks noChangeAspect="1"/>
          </p:cNvPicPr>
          <p:nvPr/>
        </p:nvPicPr>
        <p:blipFill>
          <a:blip r:embed="rId6"/>
          <a:stretch>
            <a:fillRect/>
          </a:stretch>
        </p:blipFill>
        <p:spPr>
          <a:xfrm>
            <a:off x="9218771" y="2045970"/>
            <a:ext cx="3167063" cy="1957388"/>
          </a:xfrm>
          <a:prstGeom prst="rect">
            <a:avLst/>
          </a:prstGeom>
        </p:spPr>
      </p:pic>
      <p:sp>
        <p:nvSpPr>
          <p:cNvPr id="12" name="Text 6"/>
          <p:cNvSpPr/>
          <p:nvPr/>
        </p:nvSpPr>
        <p:spPr>
          <a:xfrm>
            <a:off x="9218771" y="4311908"/>
            <a:ext cx="3167063" cy="853676"/>
          </a:xfrm>
          <a:prstGeom prst="rect">
            <a:avLst/>
          </a:prstGeom>
          <a:noFill/>
          <a:ln/>
        </p:spPr>
        <p:txBody>
          <a:bodyPr wrap="square" rtlCol="0" anchor="t"/>
          <a:lstStyle/>
          <a:p>
            <a:pPr>
              <a:lnSpc>
                <a:spcPts val="3362"/>
              </a:lnSpc>
            </a:pPr>
            <a:r>
              <a:rPr lang="en-US" sz="2101" b="1" dirty="0">
                <a:solidFill>
                  <a:srgbClr val="D7E5D8"/>
                </a:solidFill>
                <a:latin typeface="Syne" pitchFamily="34" charset="0"/>
                <a:ea typeface="Syne" pitchFamily="34" charset="-122"/>
              </a:rPr>
              <a:t>Balance Utilitarian and Hedonistic Factors</a:t>
            </a:r>
          </a:p>
        </p:txBody>
      </p:sp>
      <p:sp>
        <p:nvSpPr>
          <p:cNvPr id="13" name="Text 7"/>
          <p:cNvSpPr/>
          <p:nvPr/>
        </p:nvSpPr>
        <p:spPr>
          <a:xfrm>
            <a:off x="9218771" y="5295379"/>
            <a:ext cx="3167063" cy="1915138"/>
          </a:xfrm>
          <a:prstGeom prst="rect">
            <a:avLst/>
          </a:prstGeom>
          <a:noFill/>
          <a:ln/>
        </p:spPr>
        <p:txBody>
          <a:bodyPr wrap="square" rtlCol="0" anchor="t"/>
          <a:lstStyle/>
          <a:p>
            <a:pPr>
              <a:lnSpc>
                <a:spcPts val="2690"/>
              </a:lnSpc>
            </a:pPr>
            <a:r>
              <a:rPr lang="en-US" sz="1681" dirty="0">
                <a:solidFill>
                  <a:srgbClr val="D7E5D8"/>
                </a:solidFill>
                <a:latin typeface="Syne" pitchFamily="34" charset="0"/>
                <a:ea typeface="Syne" pitchFamily="34" charset="-122"/>
              </a:rPr>
              <a:t>Optimizing the blend of practical and enjoyable aspects of the e-retail experience can powerfully boost customer loyalty and repeat purchases.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52025">
              <a:alpha val="75000"/>
            </a:srgbClr>
          </a:solidFill>
          <a:ln/>
        </p:spPr>
      </p:sp>
      <p:sp>
        <p:nvSpPr>
          <p:cNvPr id="4" name="Text 1"/>
          <p:cNvSpPr/>
          <p:nvPr/>
        </p:nvSpPr>
        <p:spPr>
          <a:xfrm>
            <a:off x="2037993" y="2538889"/>
            <a:ext cx="4443889" cy="555427"/>
          </a:xfrm>
          <a:prstGeom prst="rect">
            <a:avLst/>
          </a:prstGeom>
          <a:noFill/>
          <a:ln/>
        </p:spPr>
        <p:txBody>
          <a:bodyPr wrap="none" rtlCol="0" anchor="t"/>
          <a:lstStyle/>
          <a:p>
            <a:pPr indent="0">
              <a:lnSpc>
                <a:spcPts val="4374"/>
              </a:lnSpc>
              <a:buNone/>
            </a:pPr>
            <a:r>
              <a:rPr lang="en-US" sz="4000" b="1" dirty="0">
                <a:solidFill>
                  <a:schemeClr val="accent6"/>
                </a:solidFill>
                <a:effectLst>
                  <a:outerShdw blurRad="38100" dist="38100" dir="2700000" algn="tl">
                    <a:srgbClr val="000000">
                      <a:alpha val="43137"/>
                    </a:srgbClr>
                  </a:outerShdw>
                </a:effectLst>
                <a:latin typeface="Cooper Black" panose="0208090404030B020404" pitchFamily="18" charset="0"/>
                <a:ea typeface="Syne" pitchFamily="34" charset="-122"/>
              </a:rPr>
              <a:t>Next Steps</a:t>
            </a:r>
          </a:p>
        </p:txBody>
      </p:sp>
      <p:sp>
        <p:nvSpPr>
          <p:cNvPr id="5" name="Shape 2"/>
          <p:cNvSpPr/>
          <p:nvPr/>
        </p:nvSpPr>
        <p:spPr>
          <a:xfrm>
            <a:off x="2037993" y="3767852"/>
            <a:ext cx="388739" cy="388739"/>
          </a:xfrm>
          <a:prstGeom prst="roundRect">
            <a:avLst>
              <a:gd name="adj" fmla="val 25722"/>
            </a:avLst>
          </a:prstGeom>
          <a:solidFill>
            <a:srgbClr val="547808"/>
          </a:solidFill>
          <a:ln w="7620">
            <a:solidFill>
              <a:srgbClr val="6D9121"/>
            </a:solidFill>
            <a:prstDash val="solid"/>
          </a:ln>
        </p:spPr>
      </p:sp>
      <p:sp>
        <p:nvSpPr>
          <p:cNvPr id="6" name="Text 3"/>
          <p:cNvSpPr/>
          <p:nvPr/>
        </p:nvSpPr>
        <p:spPr>
          <a:xfrm>
            <a:off x="2648903" y="3788569"/>
            <a:ext cx="3371850" cy="347186"/>
          </a:xfrm>
          <a:prstGeom prst="rect">
            <a:avLst/>
          </a:prstGeom>
          <a:noFill/>
          <a:ln/>
        </p:spPr>
        <p:txBody>
          <a:bodyPr wrap="none" rtlCol="0" anchor="t"/>
          <a:lstStyle/>
          <a:p>
            <a:pPr marL="0" indent="0">
              <a:lnSpc>
                <a:spcPts val="2734"/>
              </a:lnSpc>
              <a:buNone/>
            </a:pPr>
            <a:r>
              <a:rPr lang="en-US" sz="2187" b="1" dirty="0">
                <a:solidFill>
                  <a:srgbClr val="D7E5D8"/>
                </a:solidFill>
                <a:latin typeface="Syne" pitchFamily="34" charset="0"/>
                <a:ea typeface="Syne" pitchFamily="34" charset="-122"/>
                <a:cs typeface="Syne" pitchFamily="34" charset="-120"/>
              </a:rPr>
              <a:t>Further Actions</a:t>
            </a:r>
            <a:endParaRPr lang="en-US" sz="2187" dirty="0"/>
          </a:p>
        </p:txBody>
      </p:sp>
      <p:sp>
        <p:nvSpPr>
          <p:cNvPr id="7" name="Text 4"/>
          <p:cNvSpPr/>
          <p:nvPr/>
        </p:nvSpPr>
        <p:spPr>
          <a:xfrm>
            <a:off x="2648903" y="4268986"/>
            <a:ext cx="4555212" cy="1421606"/>
          </a:xfrm>
          <a:prstGeom prst="rect">
            <a:avLst/>
          </a:prstGeom>
          <a:noFill/>
          <a:ln/>
        </p:spPr>
        <p:txBody>
          <a:bodyPr wrap="square" rtlCol="0" anchor="t"/>
          <a:lstStyle/>
          <a:p>
            <a:pPr marL="0" indent="0">
              <a:lnSpc>
                <a:spcPts val="2799"/>
              </a:lnSpc>
              <a:buNone/>
            </a:pPr>
            <a:r>
              <a:rPr lang="en-US" sz="1750" dirty="0">
                <a:solidFill>
                  <a:srgbClr val="D7E5D8"/>
                </a:solidFill>
                <a:latin typeface="Syne" pitchFamily="34" charset="0"/>
                <a:ea typeface="Syne" pitchFamily="34" charset="-122"/>
                <a:cs typeface="Syne" pitchFamily="34" charset="-120"/>
              </a:rPr>
              <a:t>Continue data cleaning and feature selection to refine the analysis. Explore potential for modeling and predictive analysis based on the insights gained.</a:t>
            </a:r>
            <a:endParaRPr lang="en-US" sz="1750" dirty="0"/>
          </a:p>
        </p:txBody>
      </p:sp>
      <p:sp>
        <p:nvSpPr>
          <p:cNvPr id="8" name="Shape 5"/>
          <p:cNvSpPr/>
          <p:nvPr/>
        </p:nvSpPr>
        <p:spPr>
          <a:xfrm>
            <a:off x="7426285" y="3767852"/>
            <a:ext cx="388739" cy="388739"/>
          </a:xfrm>
          <a:prstGeom prst="roundRect">
            <a:avLst>
              <a:gd name="adj" fmla="val 25722"/>
            </a:avLst>
          </a:prstGeom>
          <a:solidFill>
            <a:srgbClr val="547808"/>
          </a:solidFill>
          <a:ln w="7620">
            <a:solidFill>
              <a:srgbClr val="6D9121"/>
            </a:solidFill>
            <a:prstDash val="solid"/>
          </a:ln>
        </p:spPr>
      </p:sp>
      <p:sp>
        <p:nvSpPr>
          <p:cNvPr id="9" name="Text 6"/>
          <p:cNvSpPr/>
          <p:nvPr/>
        </p:nvSpPr>
        <p:spPr>
          <a:xfrm>
            <a:off x="8037195" y="3788569"/>
            <a:ext cx="3947517" cy="347186"/>
          </a:xfrm>
          <a:prstGeom prst="rect">
            <a:avLst/>
          </a:prstGeom>
          <a:noFill/>
          <a:ln/>
        </p:spPr>
        <p:txBody>
          <a:bodyPr wrap="none" rtlCol="0" anchor="t"/>
          <a:lstStyle/>
          <a:p>
            <a:pPr marL="0" indent="0">
              <a:lnSpc>
                <a:spcPts val="2734"/>
              </a:lnSpc>
              <a:buNone/>
            </a:pPr>
            <a:r>
              <a:rPr lang="en-US" sz="2187" b="1" dirty="0">
                <a:solidFill>
                  <a:srgbClr val="D7E5D8"/>
                </a:solidFill>
                <a:latin typeface="Syne" pitchFamily="34" charset="0"/>
                <a:ea typeface="Syne" pitchFamily="34" charset="-122"/>
                <a:cs typeface="Syne" pitchFamily="34" charset="-120"/>
              </a:rPr>
              <a:t>Acknowledgment</a:t>
            </a:r>
            <a:endParaRPr lang="en-US" sz="2187" dirty="0"/>
          </a:p>
        </p:txBody>
      </p:sp>
      <p:sp>
        <p:nvSpPr>
          <p:cNvPr id="10" name="Text 7"/>
          <p:cNvSpPr/>
          <p:nvPr/>
        </p:nvSpPr>
        <p:spPr>
          <a:xfrm>
            <a:off x="8037195" y="4268986"/>
            <a:ext cx="4555212" cy="1421606"/>
          </a:xfrm>
          <a:prstGeom prst="rect">
            <a:avLst/>
          </a:prstGeom>
          <a:noFill/>
          <a:ln/>
        </p:spPr>
        <p:txBody>
          <a:bodyPr wrap="square" rtlCol="0" anchor="t"/>
          <a:lstStyle/>
          <a:p>
            <a:pPr marL="0" indent="0">
              <a:lnSpc>
                <a:spcPts val="2799"/>
              </a:lnSpc>
              <a:buNone/>
            </a:pPr>
            <a:r>
              <a:rPr lang="en-US" sz="1750" dirty="0">
                <a:solidFill>
                  <a:srgbClr val="D7E5D8"/>
                </a:solidFill>
                <a:latin typeface="Syne" pitchFamily="34" charset="0"/>
                <a:ea typeface="Syne" pitchFamily="34" charset="-122"/>
                <a:cs typeface="Syne" pitchFamily="34" charset="-120"/>
              </a:rPr>
              <a:t>Thank you for your attention and engagement with this e-retail success factors presentation. We appreciate your time and look forward to discussing the next steps.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772</Words>
  <Application>Microsoft Office PowerPoint</Application>
  <PresentationFormat>Custom</PresentationFormat>
  <Paragraphs>77</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Cooper Black</vt:lpstr>
      <vt:lpstr>Syne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Gitanshu</cp:lastModifiedBy>
  <cp:revision>5</cp:revision>
  <dcterms:created xsi:type="dcterms:W3CDTF">2024-05-20T03:28:16Z</dcterms:created>
  <dcterms:modified xsi:type="dcterms:W3CDTF">2024-05-20T04:03:53Z</dcterms:modified>
</cp:coreProperties>
</file>