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5" r:id="rId4"/>
    <p:sldId id="276" r:id="rId5"/>
    <p:sldId id="274" r:id="rId6"/>
    <p:sldId id="277" r:id="rId7"/>
    <p:sldId id="280" r:id="rId8"/>
    <p:sldId id="261" r:id="rId9"/>
    <p:sldId id="281" r:id="rId10"/>
    <p:sldId id="257" r:id="rId11"/>
    <p:sldId id="284" r:id="rId12"/>
    <p:sldId id="285" r:id="rId13"/>
    <p:sldId id="286" r:id="rId14"/>
    <p:sldId id="278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800" baseline="0"/>
              <a:t>Mean value per Item UEQ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Results!$B$3</c:f>
              <c:strCache>
                <c:ptCount val="1"/>
                <c:pt idx="0">
                  <c:v>Aranyani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405-4DCE-A261-40E80409F4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405-4DCE-A261-40E80409F43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405-4DCE-A261-40E80409F43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405-4DCE-A261-40E80409F431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5-4DCE-A261-40E80409F431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5-4DCE-A261-40E80409F431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5-4DCE-A261-40E80409F431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405-4DCE-A261-40E80409F4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8405-4DCE-A261-40E80409F431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405-4DCE-A261-40E80409F431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8405-4DCE-A261-40E80409F431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8405-4DCE-A261-40E80409F431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8405-4DCE-A261-40E80409F431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8405-4DCE-A261-40E80409F431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8405-4DCE-A261-40E80409F431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8405-4DCE-A261-40E80409F431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8405-4DCE-A261-40E80409F431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8405-4DCE-A261-40E80409F431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8405-4DCE-A261-40E80409F431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8405-4DCE-A261-40E80409F431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8405-4DCE-A261-40E80409F431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8405-4DCE-A261-40E80409F431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8405-4DCE-A261-40E80409F431}"/>
              </c:ext>
            </c:extLst>
          </c:dPt>
          <c:dPt>
            <c:idx val="2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8405-4DCE-A261-40E80409F431}"/>
              </c:ext>
            </c:extLst>
          </c:dPt>
          <c:dPt>
            <c:idx val="2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C-8405-4DCE-A261-40E80409F431}"/>
              </c:ext>
            </c:extLst>
          </c:dPt>
          <c:dPt>
            <c:idx val="2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D-8405-4DCE-A261-40E80409F431}"/>
              </c:ext>
            </c:extLst>
          </c:dPt>
          <c:errBars>
            <c:errBarType val="both"/>
            <c:errValType val="stdErr"/>
            <c:noEndCap val="0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Results!$H$4:$H$11</c:f>
              <c:strCache>
                <c:ptCount val="8"/>
                <c:pt idx="0">
                  <c:v>supportive</c:v>
                </c:pt>
                <c:pt idx="1">
                  <c:v>easy</c:v>
                </c:pt>
                <c:pt idx="2">
                  <c:v>efficient</c:v>
                </c:pt>
                <c:pt idx="3">
                  <c:v>clear</c:v>
                </c:pt>
                <c:pt idx="4">
                  <c:v>exciting</c:v>
                </c:pt>
                <c:pt idx="5">
                  <c:v>interesting</c:v>
                </c:pt>
                <c:pt idx="6">
                  <c:v>inventive</c:v>
                </c:pt>
                <c:pt idx="7">
                  <c:v>leading edge</c:v>
                </c:pt>
              </c:strCache>
            </c:strRef>
          </c:cat>
          <c:val>
            <c:numRef>
              <c:f>Results!$B$4:$B$11</c:f>
              <c:numCache>
                <c:formatCode>0.0</c:formatCode>
                <c:ptCount val="8"/>
                <c:pt idx="0">
                  <c:v>1.2</c:v>
                </c:pt>
                <c:pt idx="1">
                  <c:v>1.1000000000000001</c:v>
                </c:pt>
                <c:pt idx="2">
                  <c:v>1.2</c:v>
                </c:pt>
                <c:pt idx="3">
                  <c:v>1.1000000000000001</c:v>
                </c:pt>
                <c:pt idx="4">
                  <c:v>1.2</c:v>
                </c:pt>
                <c:pt idx="5">
                  <c:v>1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8405-4DCE-A261-40E80409F431}"/>
            </c:ext>
          </c:extLst>
        </c:ser>
        <c:ser>
          <c:idx val="1"/>
          <c:order val="1"/>
          <c:tx>
            <c:strRef>
              <c:f>Results!$C$3</c:f>
              <c:strCache>
                <c:ptCount val="1"/>
                <c:pt idx="0">
                  <c:v>Kitabisa.com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errBars>
          <c:cat>
            <c:strRef>
              <c:f>Results!$H$4:$H$11</c:f>
              <c:strCache>
                <c:ptCount val="8"/>
                <c:pt idx="0">
                  <c:v>supportive</c:v>
                </c:pt>
                <c:pt idx="1">
                  <c:v>easy</c:v>
                </c:pt>
                <c:pt idx="2">
                  <c:v>efficient</c:v>
                </c:pt>
                <c:pt idx="3">
                  <c:v>clear</c:v>
                </c:pt>
                <c:pt idx="4">
                  <c:v>exciting</c:v>
                </c:pt>
                <c:pt idx="5">
                  <c:v>interesting</c:v>
                </c:pt>
                <c:pt idx="6">
                  <c:v>inventive</c:v>
                </c:pt>
                <c:pt idx="7">
                  <c:v>leading edge</c:v>
                </c:pt>
              </c:strCache>
            </c:strRef>
          </c:cat>
          <c:val>
            <c:numRef>
              <c:f>Results!$C$4:$C$11</c:f>
              <c:numCache>
                <c:formatCode>0.0</c:formatCode>
                <c:ptCount val="8"/>
                <c:pt idx="0">
                  <c:v>1.3</c:v>
                </c:pt>
                <c:pt idx="1">
                  <c:v>1.23</c:v>
                </c:pt>
                <c:pt idx="2">
                  <c:v>1</c:v>
                </c:pt>
                <c:pt idx="3">
                  <c:v>1.5</c:v>
                </c:pt>
                <c:pt idx="4">
                  <c:v>0.5</c:v>
                </c:pt>
                <c:pt idx="5">
                  <c:v>0.3</c:v>
                </c:pt>
                <c:pt idx="6">
                  <c:v>0.9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8405-4DCE-A261-40E80409F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719392"/>
        <c:axId val="405718216"/>
      </c:barChart>
      <c:catAx>
        <c:axId val="40571939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18216"/>
        <c:crosses val="autoZero"/>
        <c:auto val="1"/>
        <c:lblAlgn val="ctr"/>
        <c:lblOffset val="100"/>
        <c:noMultiLvlLbl val="0"/>
      </c:catAx>
      <c:valAx>
        <c:axId val="405718216"/>
        <c:scaling>
          <c:orientation val="minMax"/>
          <c:max val="3"/>
          <c:min val="-3"/>
        </c:scaling>
        <c:delete val="0"/>
        <c:axPos val="t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19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gitaprasulistiyono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gitaprasulistiyon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75DFA-39D7-486A-A362-51E8E6173FB3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2F6B5-0DAD-47C5-B0EB-ECB161B8EAA6}">
      <dgm:prSet/>
      <dgm:spPr/>
      <dgm:t>
        <a:bodyPr/>
        <a:lstStyle/>
        <a:p>
          <a:r>
            <a:rPr lang="en-US"/>
            <a:t>Apa feedback bagi donatur? Donasi tidak hanya sebatas mengharapkan kebaikan.</a:t>
          </a:r>
        </a:p>
      </dgm:t>
    </dgm:pt>
    <dgm:pt modelId="{3078BE82-85E2-453D-9826-088B0B65AD5B}" type="parTrans" cxnId="{9E215C21-F5F5-4A82-BF19-8F277E640DDB}">
      <dgm:prSet/>
      <dgm:spPr/>
      <dgm:t>
        <a:bodyPr/>
        <a:lstStyle/>
        <a:p>
          <a:endParaRPr lang="en-US"/>
        </a:p>
      </dgm:t>
    </dgm:pt>
    <dgm:pt modelId="{B811AFA2-52E6-4897-A484-1168DEFD9359}" type="sibTrans" cxnId="{9E215C21-F5F5-4A82-BF19-8F277E640DDB}">
      <dgm:prSet/>
      <dgm:spPr/>
      <dgm:t>
        <a:bodyPr/>
        <a:lstStyle/>
        <a:p>
          <a:endParaRPr lang="en-US"/>
        </a:p>
      </dgm:t>
    </dgm:pt>
    <dgm:pt modelId="{13C26138-D7EE-4E5C-8B97-9FE5BEB51BCC}">
      <dgm:prSet/>
      <dgm:spPr/>
      <dgm:t>
        <a:bodyPr/>
        <a:lstStyle/>
        <a:p>
          <a:r>
            <a:rPr lang="en-US"/>
            <a:t>Tantangan implementasi di lapangan</a:t>
          </a:r>
        </a:p>
      </dgm:t>
    </dgm:pt>
    <dgm:pt modelId="{B05A2871-6957-43FE-A1C4-4D2D3023D6EF}" type="parTrans" cxnId="{2B247644-9FE2-4DC8-AAFE-03C64E76CB28}">
      <dgm:prSet/>
      <dgm:spPr/>
      <dgm:t>
        <a:bodyPr/>
        <a:lstStyle/>
        <a:p>
          <a:endParaRPr lang="en-US"/>
        </a:p>
      </dgm:t>
    </dgm:pt>
    <dgm:pt modelId="{EF4796EB-02BB-468F-B2CA-B3E242F3AB50}" type="sibTrans" cxnId="{2B247644-9FE2-4DC8-AAFE-03C64E76CB28}">
      <dgm:prSet/>
      <dgm:spPr/>
      <dgm:t>
        <a:bodyPr/>
        <a:lstStyle/>
        <a:p>
          <a:endParaRPr lang="en-US"/>
        </a:p>
      </dgm:t>
    </dgm:pt>
    <dgm:pt modelId="{5C8E5BBC-9DA4-4007-A31A-83CD2E0B35B8}" type="pres">
      <dgm:prSet presAssocID="{B0E75DFA-39D7-486A-A362-51E8E6173FB3}" presName="Name0" presStyleCnt="0">
        <dgm:presLayoutVars>
          <dgm:dir/>
          <dgm:resizeHandles val="exact"/>
        </dgm:presLayoutVars>
      </dgm:prSet>
      <dgm:spPr/>
    </dgm:pt>
    <dgm:pt modelId="{539DDBD1-0D0C-4405-B79C-5E96DB7BE316}" type="pres">
      <dgm:prSet presAssocID="{B0E75DFA-39D7-486A-A362-51E8E6173FB3}" presName="node1" presStyleLbl="node1" presStyleIdx="0" presStyleCnt="2">
        <dgm:presLayoutVars>
          <dgm:bulletEnabled val="1"/>
        </dgm:presLayoutVars>
      </dgm:prSet>
      <dgm:spPr/>
    </dgm:pt>
    <dgm:pt modelId="{CF6B29A6-D025-4061-A3CD-7CD30F7D1A90}" type="pres">
      <dgm:prSet presAssocID="{B0E75DFA-39D7-486A-A362-51E8E6173FB3}" presName="sibTrans" presStyleLbl="bgShp" presStyleIdx="0" presStyleCnt="1"/>
      <dgm:spPr/>
    </dgm:pt>
    <dgm:pt modelId="{FC41DF3B-47F2-4EE8-88D0-C0362158CBFB}" type="pres">
      <dgm:prSet presAssocID="{B0E75DFA-39D7-486A-A362-51E8E6173FB3}" presName="node2" presStyleLbl="node1" presStyleIdx="1" presStyleCnt="2">
        <dgm:presLayoutVars>
          <dgm:bulletEnabled val="1"/>
        </dgm:presLayoutVars>
      </dgm:prSet>
      <dgm:spPr/>
    </dgm:pt>
    <dgm:pt modelId="{C98D43B2-48F2-4F96-94E9-9DD49DC7AB9A}" type="pres">
      <dgm:prSet presAssocID="{B0E75DFA-39D7-486A-A362-51E8E6173FB3}" presName="sp1" presStyleCnt="0"/>
      <dgm:spPr/>
    </dgm:pt>
    <dgm:pt modelId="{BD54F506-F972-49DC-85C4-2EDF966A6215}" type="pres">
      <dgm:prSet presAssocID="{B0E75DFA-39D7-486A-A362-51E8E6173FB3}" presName="sp2" presStyleCnt="0"/>
      <dgm:spPr/>
    </dgm:pt>
  </dgm:ptLst>
  <dgm:cxnLst>
    <dgm:cxn modelId="{9E215C21-F5F5-4A82-BF19-8F277E640DDB}" srcId="{B0E75DFA-39D7-486A-A362-51E8E6173FB3}" destId="{4312F6B5-0DAD-47C5-B0EB-ECB161B8EAA6}" srcOrd="0" destOrd="0" parTransId="{3078BE82-85E2-453D-9826-088B0B65AD5B}" sibTransId="{B811AFA2-52E6-4897-A484-1168DEFD9359}"/>
    <dgm:cxn modelId="{62198B32-614A-471A-855D-D1ED20741036}" type="presOf" srcId="{B0E75DFA-39D7-486A-A362-51E8E6173FB3}" destId="{5C8E5BBC-9DA4-4007-A31A-83CD2E0B35B8}" srcOrd="0" destOrd="0" presId="urn:microsoft.com/office/officeart/2005/8/layout/cycle3"/>
    <dgm:cxn modelId="{2B247644-9FE2-4DC8-AAFE-03C64E76CB28}" srcId="{B0E75DFA-39D7-486A-A362-51E8E6173FB3}" destId="{13C26138-D7EE-4E5C-8B97-9FE5BEB51BCC}" srcOrd="1" destOrd="0" parTransId="{B05A2871-6957-43FE-A1C4-4D2D3023D6EF}" sibTransId="{EF4796EB-02BB-468F-B2CA-B3E242F3AB50}"/>
    <dgm:cxn modelId="{9D9F247B-E39F-4A90-8573-06C0D3EDA455}" type="presOf" srcId="{B811AFA2-52E6-4897-A484-1168DEFD9359}" destId="{CF6B29A6-D025-4061-A3CD-7CD30F7D1A90}" srcOrd="0" destOrd="0" presId="urn:microsoft.com/office/officeart/2005/8/layout/cycle3"/>
    <dgm:cxn modelId="{F0E88E7F-2050-4CDC-A78C-069D7E9DAB19}" type="presOf" srcId="{13C26138-D7EE-4E5C-8B97-9FE5BEB51BCC}" destId="{FC41DF3B-47F2-4EE8-88D0-C0362158CBFB}" srcOrd="0" destOrd="0" presId="urn:microsoft.com/office/officeart/2005/8/layout/cycle3"/>
    <dgm:cxn modelId="{380303A2-2132-4D57-87B6-E5E79F5A3FF1}" type="presOf" srcId="{4312F6B5-0DAD-47C5-B0EB-ECB161B8EAA6}" destId="{539DDBD1-0D0C-4405-B79C-5E96DB7BE316}" srcOrd="0" destOrd="0" presId="urn:microsoft.com/office/officeart/2005/8/layout/cycle3"/>
    <dgm:cxn modelId="{E77810DE-9859-4B44-B45D-26BF24FA65F2}" type="presParOf" srcId="{5C8E5BBC-9DA4-4007-A31A-83CD2E0B35B8}" destId="{539DDBD1-0D0C-4405-B79C-5E96DB7BE316}" srcOrd="0" destOrd="0" presId="urn:microsoft.com/office/officeart/2005/8/layout/cycle3"/>
    <dgm:cxn modelId="{E5C72305-90F9-4846-847B-BCAD32E68609}" type="presParOf" srcId="{5C8E5BBC-9DA4-4007-A31A-83CD2E0B35B8}" destId="{CF6B29A6-D025-4061-A3CD-7CD30F7D1A90}" srcOrd="1" destOrd="0" presId="urn:microsoft.com/office/officeart/2005/8/layout/cycle3"/>
    <dgm:cxn modelId="{6B01EF48-1F98-4012-8DC0-801450F94B96}" type="presParOf" srcId="{5C8E5BBC-9DA4-4007-A31A-83CD2E0B35B8}" destId="{FC41DF3B-47F2-4EE8-88D0-C0362158CBFB}" srcOrd="2" destOrd="0" presId="urn:microsoft.com/office/officeart/2005/8/layout/cycle3"/>
    <dgm:cxn modelId="{B4E7BBFD-55A9-4339-AE62-380839C3943E}" type="presParOf" srcId="{5C8E5BBC-9DA4-4007-A31A-83CD2E0B35B8}" destId="{C98D43B2-48F2-4F96-94E9-9DD49DC7AB9A}" srcOrd="3" destOrd="0" presId="urn:microsoft.com/office/officeart/2005/8/layout/cycle3"/>
    <dgm:cxn modelId="{B0176C0F-1C7A-43CC-B7E3-2CC1D3CB9765}" type="presParOf" srcId="{5C8E5BBC-9DA4-4007-A31A-83CD2E0B35B8}" destId="{BD54F506-F972-49DC-85C4-2EDF966A621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8CA38-142C-4128-8E3E-57C990CFBB79}" type="doc">
      <dgm:prSet loTypeId="urn:microsoft.com/office/officeart/2011/layout/Tab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A3B99085-1440-4C6F-A6B5-FDDB6E40454F}">
      <dgm:prSet phldrT="[Text]"/>
      <dgm:spPr/>
      <dgm:t>
        <a:bodyPr/>
        <a:lstStyle/>
        <a:p>
          <a:r>
            <a:rPr lang="en-US" dirty="0"/>
            <a:t>Zakat</a:t>
          </a:r>
          <a:endParaRPr lang="id-ID" dirty="0"/>
        </a:p>
      </dgm:t>
    </dgm:pt>
    <dgm:pt modelId="{EBDA6AC4-32A2-49EE-922F-BA3945DD920C}" type="parTrans" cxnId="{72F4D8C5-BBA1-49DC-B055-5ED336C38C47}">
      <dgm:prSet/>
      <dgm:spPr/>
      <dgm:t>
        <a:bodyPr/>
        <a:lstStyle/>
        <a:p>
          <a:endParaRPr lang="id-ID"/>
        </a:p>
      </dgm:t>
    </dgm:pt>
    <dgm:pt modelId="{54A8B80C-33F1-4DFA-8594-AEA3D19A2C95}" type="sibTrans" cxnId="{72F4D8C5-BBA1-49DC-B055-5ED336C38C47}">
      <dgm:prSet/>
      <dgm:spPr/>
      <dgm:t>
        <a:bodyPr/>
        <a:lstStyle/>
        <a:p>
          <a:endParaRPr lang="id-ID"/>
        </a:p>
      </dgm:t>
    </dgm:pt>
    <dgm:pt modelId="{0431993A-2B99-4C80-8D19-AF65160A1FE7}">
      <dgm:prSet phldrT="[Text]"/>
      <dgm:spPr/>
      <dgm:t>
        <a:bodyPr/>
        <a:lstStyle/>
        <a:p>
          <a:endParaRPr lang="id-ID" dirty="0"/>
        </a:p>
      </dgm:t>
    </dgm:pt>
    <dgm:pt modelId="{56AFCE51-17A3-4B83-8664-0A2D265ADAA6}" type="parTrans" cxnId="{876832FF-90C1-46BC-AC67-4B1789FE573C}">
      <dgm:prSet/>
      <dgm:spPr/>
      <dgm:t>
        <a:bodyPr/>
        <a:lstStyle/>
        <a:p>
          <a:endParaRPr lang="id-ID"/>
        </a:p>
      </dgm:t>
    </dgm:pt>
    <dgm:pt modelId="{EBAA8CDE-562A-4318-8C46-135996127BBA}" type="sibTrans" cxnId="{876832FF-90C1-46BC-AC67-4B1789FE573C}">
      <dgm:prSet/>
      <dgm:spPr/>
      <dgm:t>
        <a:bodyPr/>
        <a:lstStyle/>
        <a:p>
          <a:endParaRPr lang="id-ID"/>
        </a:p>
      </dgm:t>
    </dgm:pt>
    <dgm:pt modelId="{931AB026-BE7B-4E3C-BA45-3C7E389ED41C}">
      <dgm:prSet phldrT="[Text]"/>
      <dgm:spPr/>
      <dgm:t>
        <a:bodyPr/>
        <a:lstStyle/>
        <a:p>
          <a:r>
            <a:rPr lang="en-US" dirty="0"/>
            <a:t>User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mengatur</a:t>
          </a:r>
          <a:r>
            <a:rPr lang="en-US" dirty="0"/>
            <a:t> </a:t>
          </a:r>
          <a:r>
            <a:rPr lang="en-US" dirty="0" err="1"/>
            <a:t>besaran</a:t>
          </a:r>
          <a:r>
            <a:rPr lang="en-US" dirty="0"/>
            <a:t> zakat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ditagihkan</a:t>
          </a:r>
          <a:r>
            <a:rPr lang="en-US" dirty="0"/>
            <a:t> </a:t>
          </a:r>
          <a:r>
            <a:rPr lang="en-US" dirty="0" err="1"/>
            <a:t>bersama</a:t>
          </a:r>
          <a:r>
            <a:rPr lang="en-US" dirty="0"/>
            <a:t> </a:t>
          </a:r>
          <a:r>
            <a:rPr lang="en-US" dirty="0" err="1"/>
            <a:t>premi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bulanya</a:t>
          </a:r>
          <a:r>
            <a:rPr lang="en-US" dirty="0"/>
            <a:t>. </a:t>
          </a:r>
          <a:r>
            <a:rPr lang="en-US" dirty="0" err="1"/>
            <a:t>Bagi</a:t>
          </a:r>
          <a:r>
            <a:rPr lang="en-US" dirty="0"/>
            <a:t> PPU,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otomatis</a:t>
          </a:r>
          <a:r>
            <a:rPr lang="en-US" dirty="0"/>
            <a:t> </a:t>
          </a:r>
          <a:r>
            <a:rPr lang="en-US" dirty="0" err="1"/>
            <a:t>membayar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gaji</a:t>
          </a:r>
          <a:r>
            <a:rPr lang="en-US" dirty="0"/>
            <a:t>. </a:t>
          </a:r>
          <a:r>
            <a:rPr lang="en-US" dirty="0" err="1"/>
            <a:t>Penggunaan</a:t>
          </a:r>
          <a:r>
            <a:rPr lang="en-US" dirty="0"/>
            <a:t> dana Zakat </a:t>
          </a:r>
          <a:r>
            <a:rPr lang="en-US" dirty="0" err="1"/>
            <a:t>bekerjasama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BAZNAS agar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peruntukan</a:t>
          </a:r>
          <a:r>
            <a:rPr lang="en-US" dirty="0"/>
            <a:t>. </a:t>
          </a:r>
          <a:endParaRPr lang="id-ID" dirty="0"/>
        </a:p>
      </dgm:t>
    </dgm:pt>
    <dgm:pt modelId="{AB52615C-6D22-4014-8909-46DE69308F24}" type="parTrans" cxnId="{5D6FAB36-E0BD-41D1-BF4C-73F31E2D1435}">
      <dgm:prSet/>
      <dgm:spPr/>
      <dgm:t>
        <a:bodyPr/>
        <a:lstStyle/>
        <a:p>
          <a:endParaRPr lang="id-ID"/>
        </a:p>
      </dgm:t>
    </dgm:pt>
    <dgm:pt modelId="{255BA7FF-7995-485B-9EF1-20F8EABAF427}" type="sibTrans" cxnId="{5D6FAB36-E0BD-41D1-BF4C-73F31E2D1435}">
      <dgm:prSet/>
      <dgm:spPr/>
      <dgm:t>
        <a:bodyPr/>
        <a:lstStyle/>
        <a:p>
          <a:endParaRPr lang="id-ID"/>
        </a:p>
      </dgm:t>
    </dgm:pt>
    <dgm:pt modelId="{1AD49873-9AE9-4586-8A25-B322513AFF81}">
      <dgm:prSet phldrT="[Text]"/>
      <dgm:spPr/>
      <dgm:t>
        <a:bodyPr/>
        <a:lstStyle/>
        <a:p>
          <a:r>
            <a:rPr lang="en-US" dirty="0" err="1"/>
            <a:t>Donasi</a:t>
          </a:r>
          <a:r>
            <a:rPr lang="en-US" dirty="0"/>
            <a:t> </a:t>
          </a:r>
          <a:r>
            <a:rPr lang="en-US" dirty="0" err="1"/>
            <a:t>Sukarela</a:t>
          </a:r>
          <a:endParaRPr lang="id-ID" dirty="0"/>
        </a:p>
      </dgm:t>
    </dgm:pt>
    <dgm:pt modelId="{09846773-C6AD-4F37-A034-EDE01787F664}" type="parTrans" cxnId="{7840DC33-5F62-454A-9A13-80ACBC825B2C}">
      <dgm:prSet/>
      <dgm:spPr/>
      <dgm:t>
        <a:bodyPr/>
        <a:lstStyle/>
        <a:p>
          <a:endParaRPr lang="id-ID"/>
        </a:p>
      </dgm:t>
    </dgm:pt>
    <dgm:pt modelId="{B8445890-733D-47C2-9B56-B408D6D94B34}" type="sibTrans" cxnId="{7840DC33-5F62-454A-9A13-80ACBC825B2C}">
      <dgm:prSet/>
      <dgm:spPr/>
      <dgm:t>
        <a:bodyPr/>
        <a:lstStyle/>
        <a:p>
          <a:endParaRPr lang="id-ID"/>
        </a:p>
      </dgm:t>
    </dgm:pt>
    <dgm:pt modelId="{8813690D-DCDE-4151-8282-A22454472F25}">
      <dgm:prSet phldrT="[Text]"/>
      <dgm:spPr/>
      <dgm:t>
        <a:bodyPr/>
        <a:lstStyle/>
        <a:p>
          <a:endParaRPr lang="id-ID" dirty="0"/>
        </a:p>
      </dgm:t>
    </dgm:pt>
    <dgm:pt modelId="{22F39596-483B-4831-BBDA-A8726A665EEF}" type="parTrans" cxnId="{E42B43CD-7F40-4CF4-856C-93F0ED233147}">
      <dgm:prSet/>
      <dgm:spPr/>
      <dgm:t>
        <a:bodyPr/>
        <a:lstStyle/>
        <a:p>
          <a:endParaRPr lang="id-ID"/>
        </a:p>
      </dgm:t>
    </dgm:pt>
    <dgm:pt modelId="{081F6475-0C1E-45D9-B29A-4B9C55D6733C}" type="sibTrans" cxnId="{E42B43CD-7F40-4CF4-856C-93F0ED233147}">
      <dgm:prSet/>
      <dgm:spPr/>
      <dgm:t>
        <a:bodyPr/>
        <a:lstStyle/>
        <a:p>
          <a:endParaRPr lang="id-ID"/>
        </a:p>
      </dgm:t>
    </dgm:pt>
    <dgm:pt modelId="{3768EF19-1D3A-4163-B707-41BAA6158EAA}">
      <dgm:prSet phldrT="[Text]"/>
      <dgm:spPr/>
      <dgm:t>
        <a:bodyPr/>
        <a:lstStyle/>
        <a:p>
          <a:r>
            <a:rPr lang="en-US" dirty="0" err="1"/>
            <a:t>Donasi</a:t>
          </a:r>
          <a:r>
            <a:rPr lang="en-US" dirty="0"/>
            <a:t> Non </a:t>
          </a:r>
          <a:r>
            <a:rPr lang="en-US" dirty="0" err="1"/>
            <a:t>Keagamaan</a:t>
          </a:r>
          <a:r>
            <a:rPr lang="en-US" dirty="0"/>
            <a:t> dan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mengikat</a:t>
          </a:r>
          <a:r>
            <a:rPr lang="en-US" dirty="0"/>
            <a:t> yang </a:t>
          </a:r>
          <a:r>
            <a:rPr lang="en-US" dirty="0" err="1"/>
            <a:t>diberikan</a:t>
          </a:r>
          <a:r>
            <a:rPr lang="en-US" dirty="0"/>
            <a:t> oleh </a:t>
          </a:r>
          <a:r>
            <a:rPr lang="en-US" dirty="0" err="1"/>
            <a:t>pengguna</a:t>
          </a:r>
          <a:r>
            <a:rPr lang="en-US" dirty="0"/>
            <a:t> </a:t>
          </a:r>
          <a:r>
            <a:rPr lang="en-US" dirty="0" err="1"/>
            <a:t>kepada</a:t>
          </a:r>
          <a:r>
            <a:rPr lang="en-US" dirty="0"/>
            <a:t> BPJS. </a:t>
          </a:r>
          <a:br>
            <a:rPr lang="en-US" dirty="0"/>
          </a:br>
          <a:r>
            <a:rPr lang="en-US" dirty="0"/>
            <a:t>BPJS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menggandeng</a:t>
          </a:r>
          <a:r>
            <a:rPr lang="en-US" dirty="0"/>
            <a:t> NGO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penerima</a:t>
          </a:r>
          <a:r>
            <a:rPr lang="en-US" dirty="0"/>
            <a:t> </a:t>
          </a:r>
          <a:r>
            <a:rPr lang="en-US" dirty="0" err="1"/>
            <a:t>premi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dana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masuk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DJSK. </a:t>
          </a:r>
          <a:r>
            <a:rPr lang="en-US" dirty="0" err="1"/>
            <a:t>Insidentil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rutin</a:t>
          </a:r>
          <a:r>
            <a:rPr lang="en-US" dirty="0"/>
            <a:t> (</a:t>
          </a:r>
          <a:r>
            <a:rPr lang="en-US" dirty="0" err="1"/>
            <a:t>ditagihkan</a:t>
          </a:r>
          <a:r>
            <a:rPr lang="en-US" dirty="0"/>
            <a:t> </a:t>
          </a:r>
          <a:r>
            <a:rPr lang="en-US" dirty="0" err="1"/>
            <a:t>bersama</a:t>
          </a:r>
          <a:r>
            <a:rPr lang="en-US" dirty="0"/>
            <a:t> </a:t>
          </a:r>
          <a:r>
            <a:rPr lang="en-US" dirty="0" err="1"/>
            <a:t>premi</a:t>
          </a:r>
          <a:r>
            <a:rPr lang="en-US" dirty="0"/>
            <a:t>)</a:t>
          </a:r>
          <a:endParaRPr lang="id-ID" dirty="0"/>
        </a:p>
      </dgm:t>
    </dgm:pt>
    <dgm:pt modelId="{BF71432D-EF43-4853-933F-FABEF65745CD}" type="parTrans" cxnId="{A5FDB1E2-7428-44D0-B0FC-7EA6AFA54B39}">
      <dgm:prSet/>
      <dgm:spPr/>
      <dgm:t>
        <a:bodyPr/>
        <a:lstStyle/>
        <a:p>
          <a:endParaRPr lang="id-ID"/>
        </a:p>
      </dgm:t>
    </dgm:pt>
    <dgm:pt modelId="{2F1775D7-DEC1-49BB-B883-3F6A7F129B72}" type="sibTrans" cxnId="{A5FDB1E2-7428-44D0-B0FC-7EA6AFA54B39}">
      <dgm:prSet/>
      <dgm:spPr/>
      <dgm:t>
        <a:bodyPr/>
        <a:lstStyle/>
        <a:p>
          <a:endParaRPr lang="id-ID"/>
        </a:p>
      </dgm:t>
    </dgm:pt>
    <dgm:pt modelId="{E266718F-FE55-4BD0-A1B9-8A295560DDA1}" type="pres">
      <dgm:prSet presAssocID="{4548CA38-142C-4128-8E3E-57C990CFBB7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1B0FB6C-44C7-4809-8E6B-88248D02D2ED}" type="pres">
      <dgm:prSet presAssocID="{A3B99085-1440-4C6F-A6B5-FDDB6E40454F}" presName="composite" presStyleCnt="0"/>
      <dgm:spPr/>
    </dgm:pt>
    <dgm:pt modelId="{453C2C62-A877-474D-9FB5-A4A40800782F}" type="pres">
      <dgm:prSet presAssocID="{A3B99085-1440-4C6F-A6B5-FDDB6E40454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01ADD0D-CE0B-45C7-B2A2-E6814F196E63}" type="pres">
      <dgm:prSet presAssocID="{A3B99085-1440-4C6F-A6B5-FDDB6E40454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D9144A59-C564-441D-8B55-A345C51D68E1}" type="pres">
      <dgm:prSet presAssocID="{A3B99085-1440-4C6F-A6B5-FDDB6E40454F}" presName="Accent" presStyleLbl="parChTrans1D1" presStyleIdx="0" presStyleCnt="2"/>
      <dgm:spPr/>
    </dgm:pt>
    <dgm:pt modelId="{A83D7566-227C-4807-B509-9C9039B28278}" type="pres">
      <dgm:prSet presAssocID="{A3B99085-1440-4C6F-A6B5-FDDB6E40454F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77F792A-2C9E-4A21-B37A-F9C68FD0432E}" type="pres">
      <dgm:prSet presAssocID="{54A8B80C-33F1-4DFA-8594-AEA3D19A2C95}" presName="sibTrans" presStyleCnt="0"/>
      <dgm:spPr/>
    </dgm:pt>
    <dgm:pt modelId="{D4953D49-549A-45F5-A85D-32C9B1156D59}" type="pres">
      <dgm:prSet presAssocID="{1AD49873-9AE9-4586-8A25-B322513AFF81}" presName="composite" presStyleCnt="0"/>
      <dgm:spPr/>
    </dgm:pt>
    <dgm:pt modelId="{998CB5FF-73F0-4B7B-8532-DC74AD2633FF}" type="pres">
      <dgm:prSet presAssocID="{1AD49873-9AE9-4586-8A25-B322513AFF8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5ABFC6D-EF05-4363-BEC6-01D2DC759C40}" type="pres">
      <dgm:prSet presAssocID="{1AD49873-9AE9-4586-8A25-B322513AFF8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434C8404-9078-405E-A904-0EA230DC778B}" type="pres">
      <dgm:prSet presAssocID="{1AD49873-9AE9-4586-8A25-B322513AFF81}" presName="Accent" presStyleLbl="parChTrans1D1" presStyleIdx="1" presStyleCnt="2"/>
      <dgm:spPr/>
    </dgm:pt>
    <dgm:pt modelId="{729FE96B-884F-417D-8C75-AA13CF72CB96}" type="pres">
      <dgm:prSet presAssocID="{1AD49873-9AE9-4586-8A25-B322513AFF81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2C3A13-ECDC-4F56-A3DC-59C1C414E016}" type="presOf" srcId="{3768EF19-1D3A-4163-B707-41BAA6158EAA}" destId="{729FE96B-884F-417D-8C75-AA13CF72CB96}" srcOrd="0" destOrd="0" presId="urn:microsoft.com/office/officeart/2011/layout/TabList"/>
    <dgm:cxn modelId="{7840DC33-5F62-454A-9A13-80ACBC825B2C}" srcId="{4548CA38-142C-4128-8E3E-57C990CFBB79}" destId="{1AD49873-9AE9-4586-8A25-B322513AFF81}" srcOrd="1" destOrd="0" parTransId="{09846773-C6AD-4F37-A034-EDE01787F664}" sibTransId="{B8445890-733D-47C2-9B56-B408D6D94B34}"/>
    <dgm:cxn modelId="{5D6FAB36-E0BD-41D1-BF4C-73F31E2D1435}" srcId="{A3B99085-1440-4C6F-A6B5-FDDB6E40454F}" destId="{931AB026-BE7B-4E3C-BA45-3C7E389ED41C}" srcOrd="1" destOrd="0" parTransId="{AB52615C-6D22-4014-8909-46DE69308F24}" sibTransId="{255BA7FF-7995-485B-9EF1-20F8EABAF427}"/>
    <dgm:cxn modelId="{EE01515B-7306-428A-AD58-8667B0D4391E}" type="presOf" srcId="{8813690D-DCDE-4151-8282-A22454472F25}" destId="{998CB5FF-73F0-4B7B-8532-DC74AD2633FF}" srcOrd="0" destOrd="0" presId="urn:microsoft.com/office/officeart/2011/layout/TabList"/>
    <dgm:cxn modelId="{A950057B-DE45-41AF-8A5F-1F5D465AE869}" type="presOf" srcId="{0431993A-2B99-4C80-8D19-AF65160A1FE7}" destId="{453C2C62-A877-474D-9FB5-A4A40800782F}" srcOrd="0" destOrd="0" presId="urn:microsoft.com/office/officeart/2011/layout/TabList"/>
    <dgm:cxn modelId="{53945E9B-FBBF-4859-9588-B5DC088A2435}" type="presOf" srcId="{931AB026-BE7B-4E3C-BA45-3C7E389ED41C}" destId="{A83D7566-227C-4807-B509-9C9039B28278}" srcOrd="0" destOrd="0" presId="urn:microsoft.com/office/officeart/2011/layout/TabList"/>
    <dgm:cxn modelId="{72F4D8C5-BBA1-49DC-B055-5ED336C38C47}" srcId="{4548CA38-142C-4128-8E3E-57C990CFBB79}" destId="{A3B99085-1440-4C6F-A6B5-FDDB6E40454F}" srcOrd="0" destOrd="0" parTransId="{EBDA6AC4-32A2-49EE-922F-BA3945DD920C}" sibTransId="{54A8B80C-33F1-4DFA-8594-AEA3D19A2C95}"/>
    <dgm:cxn modelId="{E42B43CD-7F40-4CF4-856C-93F0ED233147}" srcId="{1AD49873-9AE9-4586-8A25-B322513AFF81}" destId="{8813690D-DCDE-4151-8282-A22454472F25}" srcOrd="0" destOrd="0" parTransId="{22F39596-483B-4831-BBDA-A8726A665EEF}" sibTransId="{081F6475-0C1E-45D9-B29A-4B9C55D6733C}"/>
    <dgm:cxn modelId="{2C8AB5CD-1B55-4FAB-A004-302581C33DB8}" type="presOf" srcId="{4548CA38-142C-4128-8E3E-57C990CFBB79}" destId="{E266718F-FE55-4BD0-A1B9-8A295560DDA1}" srcOrd="0" destOrd="0" presId="urn:microsoft.com/office/officeart/2011/layout/TabList"/>
    <dgm:cxn modelId="{AD67AFD2-4D35-4EBF-8145-B3869A01D3B4}" type="presOf" srcId="{A3B99085-1440-4C6F-A6B5-FDDB6E40454F}" destId="{801ADD0D-CE0B-45C7-B2A2-E6814F196E63}" srcOrd="0" destOrd="0" presId="urn:microsoft.com/office/officeart/2011/layout/TabList"/>
    <dgm:cxn modelId="{A5FDB1E2-7428-44D0-B0FC-7EA6AFA54B39}" srcId="{1AD49873-9AE9-4586-8A25-B322513AFF81}" destId="{3768EF19-1D3A-4163-B707-41BAA6158EAA}" srcOrd="1" destOrd="0" parTransId="{BF71432D-EF43-4853-933F-FABEF65745CD}" sibTransId="{2F1775D7-DEC1-49BB-B883-3F6A7F129B72}"/>
    <dgm:cxn modelId="{BD82A7EE-8932-481D-A4A9-B2485F7F14B8}" type="presOf" srcId="{1AD49873-9AE9-4586-8A25-B322513AFF81}" destId="{55ABFC6D-EF05-4363-BEC6-01D2DC759C40}" srcOrd="0" destOrd="0" presId="urn:microsoft.com/office/officeart/2011/layout/TabList"/>
    <dgm:cxn modelId="{876832FF-90C1-46BC-AC67-4B1789FE573C}" srcId="{A3B99085-1440-4C6F-A6B5-FDDB6E40454F}" destId="{0431993A-2B99-4C80-8D19-AF65160A1FE7}" srcOrd="0" destOrd="0" parTransId="{56AFCE51-17A3-4B83-8664-0A2D265ADAA6}" sibTransId="{EBAA8CDE-562A-4318-8C46-135996127BBA}"/>
    <dgm:cxn modelId="{CEAE70A0-3DAB-4F16-85A0-6453A70F07A3}" type="presParOf" srcId="{E266718F-FE55-4BD0-A1B9-8A295560DDA1}" destId="{F1B0FB6C-44C7-4809-8E6B-88248D02D2ED}" srcOrd="0" destOrd="0" presId="urn:microsoft.com/office/officeart/2011/layout/TabList"/>
    <dgm:cxn modelId="{1F7A9BB3-CB84-4F55-AEDC-E2E5F7D8270D}" type="presParOf" srcId="{F1B0FB6C-44C7-4809-8E6B-88248D02D2ED}" destId="{453C2C62-A877-474D-9FB5-A4A40800782F}" srcOrd="0" destOrd="0" presId="urn:microsoft.com/office/officeart/2011/layout/TabList"/>
    <dgm:cxn modelId="{407F980F-312E-4146-A916-00A4A64443DD}" type="presParOf" srcId="{F1B0FB6C-44C7-4809-8E6B-88248D02D2ED}" destId="{801ADD0D-CE0B-45C7-B2A2-E6814F196E63}" srcOrd="1" destOrd="0" presId="urn:microsoft.com/office/officeart/2011/layout/TabList"/>
    <dgm:cxn modelId="{3A6B720B-8E07-4035-96EC-138AF032E1A7}" type="presParOf" srcId="{F1B0FB6C-44C7-4809-8E6B-88248D02D2ED}" destId="{D9144A59-C564-441D-8B55-A345C51D68E1}" srcOrd="2" destOrd="0" presId="urn:microsoft.com/office/officeart/2011/layout/TabList"/>
    <dgm:cxn modelId="{525D6C45-96BA-41E2-B697-FA5ABA855906}" type="presParOf" srcId="{E266718F-FE55-4BD0-A1B9-8A295560DDA1}" destId="{A83D7566-227C-4807-B509-9C9039B28278}" srcOrd="1" destOrd="0" presId="urn:microsoft.com/office/officeart/2011/layout/TabList"/>
    <dgm:cxn modelId="{BB68A8B3-1481-461F-A628-DF1FF21FED7B}" type="presParOf" srcId="{E266718F-FE55-4BD0-A1B9-8A295560DDA1}" destId="{C77F792A-2C9E-4A21-B37A-F9C68FD0432E}" srcOrd="2" destOrd="0" presId="urn:microsoft.com/office/officeart/2011/layout/TabList"/>
    <dgm:cxn modelId="{582C8CBA-521D-4A17-8356-5A807593BF49}" type="presParOf" srcId="{E266718F-FE55-4BD0-A1B9-8A295560DDA1}" destId="{D4953D49-549A-45F5-A85D-32C9B1156D59}" srcOrd="3" destOrd="0" presId="urn:microsoft.com/office/officeart/2011/layout/TabList"/>
    <dgm:cxn modelId="{4D32C7CD-BD8C-48AB-A063-17A42E2C2B61}" type="presParOf" srcId="{D4953D49-549A-45F5-A85D-32C9B1156D59}" destId="{998CB5FF-73F0-4B7B-8532-DC74AD2633FF}" srcOrd="0" destOrd="0" presId="urn:microsoft.com/office/officeart/2011/layout/TabList"/>
    <dgm:cxn modelId="{C78F6851-EAEA-4D0B-AE53-81E62C6470D4}" type="presParOf" srcId="{D4953D49-549A-45F5-A85D-32C9B1156D59}" destId="{55ABFC6D-EF05-4363-BEC6-01D2DC759C40}" srcOrd="1" destOrd="0" presId="urn:microsoft.com/office/officeart/2011/layout/TabList"/>
    <dgm:cxn modelId="{69291637-427F-4537-8C1A-1F48E71C9FE5}" type="presParOf" srcId="{D4953D49-549A-45F5-A85D-32C9B1156D59}" destId="{434C8404-9078-405E-A904-0EA230DC778B}" srcOrd="2" destOrd="0" presId="urn:microsoft.com/office/officeart/2011/layout/TabList"/>
    <dgm:cxn modelId="{B01D9575-884F-4D96-9117-C48F9C86194B}" type="presParOf" srcId="{E266718F-FE55-4BD0-A1B9-8A295560DDA1}" destId="{729FE96B-884F-417D-8C75-AA13CF72CB9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E6B1B6-7498-4DA8-9025-922F932D2D5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84580-6FBC-4114-BB4C-DE55233B1B1E}">
      <dgm:prSet/>
      <dgm:spPr/>
      <dgm:t>
        <a:bodyPr/>
        <a:lstStyle/>
        <a:p>
          <a:r>
            <a:rPr lang="en-US"/>
            <a:t>Jika BPJS tertarik, kami bersedia untuk melakukan </a:t>
          </a:r>
          <a:r>
            <a:rPr lang="en-US" i="1"/>
            <a:t>user research dan user testing </a:t>
          </a:r>
          <a:r>
            <a:rPr lang="en-US"/>
            <a:t>yang mendalam dan sesuai dengan kaidah keilmuan. </a:t>
          </a:r>
        </a:p>
      </dgm:t>
    </dgm:pt>
    <dgm:pt modelId="{BE76F4AD-2924-4308-95F7-42A4DCB2BABE}" type="parTrans" cxnId="{96641D0D-459B-447D-98D5-4D379B94D051}">
      <dgm:prSet/>
      <dgm:spPr/>
      <dgm:t>
        <a:bodyPr/>
        <a:lstStyle/>
        <a:p>
          <a:endParaRPr lang="en-US"/>
        </a:p>
      </dgm:t>
    </dgm:pt>
    <dgm:pt modelId="{FEB7754B-F4B0-41E7-B273-63FBF36DCFDE}" type="sibTrans" cxnId="{96641D0D-459B-447D-98D5-4D379B94D051}">
      <dgm:prSet/>
      <dgm:spPr/>
      <dgm:t>
        <a:bodyPr/>
        <a:lstStyle/>
        <a:p>
          <a:endParaRPr lang="en-US"/>
        </a:p>
      </dgm:t>
    </dgm:pt>
    <dgm:pt modelId="{22E70541-03B8-4338-BFA1-87951ACDA1E1}">
      <dgm:prSet/>
      <dgm:spPr/>
      <dgm:t>
        <a:bodyPr/>
        <a:lstStyle/>
        <a:p>
          <a:r>
            <a:rPr lang="en-US"/>
            <a:t>Tujuan riset untuk menentukan desain yang sesuai dengan motivasi dan keinginan user agar user semakin ingin dan nyaman dalam berdonasi. </a:t>
          </a:r>
        </a:p>
      </dgm:t>
    </dgm:pt>
    <dgm:pt modelId="{8751E044-792F-4D1B-8A66-671AF6C37E8C}" type="parTrans" cxnId="{B074D231-CCFB-4615-9FB8-A9BE3706E245}">
      <dgm:prSet/>
      <dgm:spPr/>
      <dgm:t>
        <a:bodyPr/>
        <a:lstStyle/>
        <a:p>
          <a:endParaRPr lang="en-US"/>
        </a:p>
      </dgm:t>
    </dgm:pt>
    <dgm:pt modelId="{61449FD6-7472-465C-99C1-6A53FC9D548C}" type="sibTrans" cxnId="{B074D231-CCFB-4615-9FB8-A9BE3706E245}">
      <dgm:prSet/>
      <dgm:spPr/>
      <dgm:t>
        <a:bodyPr/>
        <a:lstStyle/>
        <a:p>
          <a:endParaRPr lang="en-US"/>
        </a:p>
      </dgm:t>
    </dgm:pt>
    <dgm:pt modelId="{5FD730C8-BB60-4D05-8623-E1C382497D27}">
      <dgm:prSet/>
      <dgm:spPr/>
      <dgm:t>
        <a:bodyPr/>
        <a:lstStyle/>
        <a:p>
          <a:r>
            <a:rPr lang="en-US"/>
            <a:t>Harap cek LinkedIn </a:t>
          </a:r>
          <a:r>
            <a:rPr lang="en-US">
              <a:hlinkClick xmlns:r="http://schemas.openxmlformats.org/officeDocument/2006/relationships" r:id="rId1"/>
            </a:rPr>
            <a:t>https://www.linkedin.com/in/gitaprasulistiyono/</a:t>
          </a:r>
          <a:r>
            <a:rPr lang="en-US"/>
            <a:t> untuk portfolio riset produk kami. </a:t>
          </a:r>
        </a:p>
      </dgm:t>
    </dgm:pt>
    <dgm:pt modelId="{43012280-3290-455A-9AFF-CDBCB7250D18}" type="parTrans" cxnId="{01070005-14D3-421D-8004-FBA4420E8DDE}">
      <dgm:prSet/>
      <dgm:spPr/>
      <dgm:t>
        <a:bodyPr/>
        <a:lstStyle/>
        <a:p>
          <a:endParaRPr lang="en-US"/>
        </a:p>
      </dgm:t>
    </dgm:pt>
    <dgm:pt modelId="{FE418331-F5F4-4185-B6EC-CB47876CAD5A}" type="sibTrans" cxnId="{01070005-14D3-421D-8004-FBA4420E8DDE}">
      <dgm:prSet/>
      <dgm:spPr/>
      <dgm:t>
        <a:bodyPr/>
        <a:lstStyle/>
        <a:p>
          <a:endParaRPr lang="en-US"/>
        </a:p>
      </dgm:t>
    </dgm:pt>
    <dgm:pt modelId="{A6AF20FF-E56F-47D9-9E8C-67E65A183CF8}" type="pres">
      <dgm:prSet presAssocID="{2EE6B1B6-7498-4DA8-9025-922F932D2D59}" presName="outerComposite" presStyleCnt="0">
        <dgm:presLayoutVars>
          <dgm:chMax val="5"/>
          <dgm:dir/>
          <dgm:resizeHandles val="exact"/>
        </dgm:presLayoutVars>
      </dgm:prSet>
      <dgm:spPr/>
    </dgm:pt>
    <dgm:pt modelId="{32B0F6FF-6BAC-42E2-8466-16FEF85D25D6}" type="pres">
      <dgm:prSet presAssocID="{2EE6B1B6-7498-4DA8-9025-922F932D2D59}" presName="dummyMaxCanvas" presStyleCnt="0">
        <dgm:presLayoutVars/>
      </dgm:prSet>
      <dgm:spPr/>
    </dgm:pt>
    <dgm:pt modelId="{81C54FBF-3806-4FDF-B850-F1146E85D155}" type="pres">
      <dgm:prSet presAssocID="{2EE6B1B6-7498-4DA8-9025-922F932D2D59}" presName="ThreeNodes_1" presStyleLbl="node1" presStyleIdx="0" presStyleCnt="3">
        <dgm:presLayoutVars>
          <dgm:bulletEnabled val="1"/>
        </dgm:presLayoutVars>
      </dgm:prSet>
      <dgm:spPr/>
    </dgm:pt>
    <dgm:pt modelId="{821844A2-8CA4-406E-BC89-734D0FD06E1A}" type="pres">
      <dgm:prSet presAssocID="{2EE6B1B6-7498-4DA8-9025-922F932D2D59}" presName="ThreeNodes_2" presStyleLbl="node1" presStyleIdx="1" presStyleCnt="3">
        <dgm:presLayoutVars>
          <dgm:bulletEnabled val="1"/>
        </dgm:presLayoutVars>
      </dgm:prSet>
      <dgm:spPr/>
    </dgm:pt>
    <dgm:pt modelId="{A9E727B8-22BE-434B-BE9E-A1BFD0654576}" type="pres">
      <dgm:prSet presAssocID="{2EE6B1B6-7498-4DA8-9025-922F932D2D59}" presName="ThreeNodes_3" presStyleLbl="node1" presStyleIdx="2" presStyleCnt="3">
        <dgm:presLayoutVars>
          <dgm:bulletEnabled val="1"/>
        </dgm:presLayoutVars>
      </dgm:prSet>
      <dgm:spPr/>
    </dgm:pt>
    <dgm:pt modelId="{B2A990E3-BF15-42C8-A6CF-774724B840D5}" type="pres">
      <dgm:prSet presAssocID="{2EE6B1B6-7498-4DA8-9025-922F932D2D59}" presName="ThreeConn_1-2" presStyleLbl="fgAccFollowNode1" presStyleIdx="0" presStyleCnt="2">
        <dgm:presLayoutVars>
          <dgm:bulletEnabled val="1"/>
        </dgm:presLayoutVars>
      </dgm:prSet>
      <dgm:spPr/>
    </dgm:pt>
    <dgm:pt modelId="{1A347E1F-552A-4B39-B79E-7373D645BD2E}" type="pres">
      <dgm:prSet presAssocID="{2EE6B1B6-7498-4DA8-9025-922F932D2D59}" presName="ThreeConn_2-3" presStyleLbl="fgAccFollowNode1" presStyleIdx="1" presStyleCnt="2">
        <dgm:presLayoutVars>
          <dgm:bulletEnabled val="1"/>
        </dgm:presLayoutVars>
      </dgm:prSet>
      <dgm:spPr/>
    </dgm:pt>
    <dgm:pt modelId="{AFDCEFB8-F7E1-48C2-80F3-D153BE9F0AAD}" type="pres">
      <dgm:prSet presAssocID="{2EE6B1B6-7498-4DA8-9025-922F932D2D59}" presName="ThreeNodes_1_text" presStyleLbl="node1" presStyleIdx="2" presStyleCnt="3">
        <dgm:presLayoutVars>
          <dgm:bulletEnabled val="1"/>
        </dgm:presLayoutVars>
      </dgm:prSet>
      <dgm:spPr/>
    </dgm:pt>
    <dgm:pt modelId="{EA5D9857-365D-4153-9A49-54C23B429E32}" type="pres">
      <dgm:prSet presAssocID="{2EE6B1B6-7498-4DA8-9025-922F932D2D59}" presName="ThreeNodes_2_text" presStyleLbl="node1" presStyleIdx="2" presStyleCnt="3">
        <dgm:presLayoutVars>
          <dgm:bulletEnabled val="1"/>
        </dgm:presLayoutVars>
      </dgm:prSet>
      <dgm:spPr/>
    </dgm:pt>
    <dgm:pt modelId="{7AE422D9-BC6A-461E-BD6B-CA02D7BB3820}" type="pres">
      <dgm:prSet presAssocID="{2EE6B1B6-7498-4DA8-9025-922F932D2D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070005-14D3-421D-8004-FBA4420E8DDE}" srcId="{2EE6B1B6-7498-4DA8-9025-922F932D2D59}" destId="{5FD730C8-BB60-4D05-8623-E1C382497D27}" srcOrd="2" destOrd="0" parTransId="{43012280-3290-455A-9AFF-CDBCB7250D18}" sibTransId="{FE418331-F5F4-4185-B6EC-CB47876CAD5A}"/>
    <dgm:cxn modelId="{96641D0D-459B-447D-98D5-4D379B94D051}" srcId="{2EE6B1B6-7498-4DA8-9025-922F932D2D59}" destId="{E5484580-6FBC-4114-BB4C-DE55233B1B1E}" srcOrd="0" destOrd="0" parTransId="{BE76F4AD-2924-4308-95F7-42A4DCB2BABE}" sibTransId="{FEB7754B-F4B0-41E7-B273-63FBF36DCFDE}"/>
    <dgm:cxn modelId="{70ECB80F-5A04-49C0-88FB-E997915ED607}" type="presOf" srcId="{FEB7754B-F4B0-41E7-B273-63FBF36DCFDE}" destId="{B2A990E3-BF15-42C8-A6CF-774724B840D5}" srcOrd="0" destOrd="0" presId="urn:microsoft.com/office/officeart/2005/8/layout/vProcess5"/>
    <dgm:cxn modelId="{B074D231-CCFB-4615-9FB8-A9BE3706E245}" srcId="{2EE6B1B6-7498-4DA8-9025-922F932D2D59}" destId="{22E70541-03B8-4338-BFA1-87951ACDA1E1}" srcOrd="1" destOrd="0" parTransId="{8751E044-792F-4D1B-8A66-671AF6C37E8C}" sibTransId="{61449FD6-7472-465C-99C1-6A53FC9D548C}"/>
    <dgm:cxn modelId="{FFF5C73E-3FE3-4CE8-82C6-BDCD09C3DDDE}" type="presOf" srcId="{5FD730C8-BB60-4D05-8623-E1C382497D27}" destId="{A9E727B8-22BE-434B-BE9E-A1BFD0654576}" srcOrd="0" destOrd="0" presId="urn:microsoft.com/office/officeart/2005/8/layout/vProcess5"/>
    <dgm:cxn modelId="{09E97D46-466A-4520-B3A7-0948CE4A6CBC}" type="presOf" srcId="{E5484580-6FBC-4114-BB4C-DE55233B1B1E}" destId="{AFDCEFB8-F7E1-48C2-80F3-D153BE9F0AAD}" srcOrd="1" destOrd="0" presId="urn:microsoft.com/office/officeart/2005/8/layout/vProcess5"/>
    <dgm:cxn modelId="{B014E392-334E-4760-BCED-5E0175105D95}" type="presOf" srcId="{2EE6B1B6-7498-4DA8-9025-922F932D2D59}" destId="{A6AF20FF-E56F-47D9-9E8C-67E65A183CF8}" srcOrd="0" destOrd="0" presId="urn:microsoft.com/office/officeart/2005/8/layout/vProcess5"/>
    <dgm:cxn modelId="{642D26A3-753C-4722-A1BF-EB99778ECCBF}" type="presOf" srcId="{E5484580-6FBC-4114-BB4C-DE55233B1B1E}" destId="{81C54FBF-3806-4FDF-B850-F1146E85D155}" srcOrd="0" destOrd="0" presId="urn:microsoft.com/office/officeart/2005/8/layout/vProcess5"/>
    <dgm:cxn modelId="{40F10BA7-5AA7-465F-97F2-201259F0AC63}" type="presOf" srcId="{61449FD6-7472-465C-99C1-6A53FC9D548C}" destId="{1A347E1F-552A-4B39-B79E-7373D645BD2E}" srcOrd="0" destOrd="0" presId="urn:microsoft.com/office/officeart/2005/8/layout/vProcess5"/>
    <dgm:cxn modelId="{3068B2CB-C8EA-48FB-A5D5-6F5C68B92B5E}" type="presOf" srcId="{22E70541-03B8-4338-BFA1-87951ACDA1E1}" destId="{821844A2-8CA4-406E-BC89-734D0FD06E1A}" srcOrd="0" destOrd="0" presId="urn:microsoft.com/office/officeart/2005/8/layout/vProcess5"/>
    <dgm:cxn modelId="{D1E62ED0-E337-4CAF-9BFA-772A06E506A8}" type="presOf" srcId="{22E70541-03B8-4338-BFA1-87951ACDA1E1}" destId="{EA5D9857-365D-4153-9A49-54C23B429E32}" srcOrd="1" destOrd="0" presId="urn:microsoft.com/office/officeart/2005/8/layout/vProcess5"/>
    <dgm:cxn modelId="{89DC41D9-D5F7-4DAC-BB65-7E7AD572E70E}" type="presOf" srcId="{5FD730C8-BB60-4D05-8623-E1C382497D27}" destId="{7AE422D9-BC6A-461E-BD6B-CA02D7BB3820}" srcOrd="1" destOrd="0" presId="urn:microsoft.com/office/officeart/2005/8/layout/vProcess5"/>
    <dgm:cxn modelId="{15971EB3-CA07-4AAC-B6F2-F927FA3C63A7}" type="presParOf" srcId="{A6AF20FF-E56F-47D9-9E8C-67E65A183CF8}" destId="{32B0F6FF-6BAC-42E2-8466-16FEF85D25D6}" srcOrd="0" destOrd="0" presId="urn:microsoft.com/office/officeart/2005/8/layout/vProcess5"/>
    <dgm:cxn modelId="{42ECFD99-030A-40FB-9162-C5B5C57361F6}" type="presParOf" srcId="{A6AF20FF-E56F-47D9-9E8C-67E65A183CF8}" destId="{81C54FBF-3806-4FDF-B850-F1146E85D155}" srcOrd="1" destOrd="0" presId="urn:microsoft.com/office/officeart/2005/8/layout/vProcess5"/>
    <dgm:cxn modelId="{11D9AF90-0CD5-4160-AE85-23F32E83C857}" type="presParOf" srcId="{A6AF20FF-E56F-47D9-9E8C-67E65A183CF8}" destId="{821844A2-8CA4-406E-BC89-734D0FD06E1A}" srcOrd="2" destOrd="0" presId="urn:microsoft.com/office/officeart/2005/8/layout/vProcess5"/>
    <dgm:cxn modelId="{EFE20462-FF9C-4B4A-A5BB-60F214A26F31}" type="presParOf" srcId="{A6AF20FF-E56F-47D9-9E8C-67E65A183CF8}" destId="{A9E727B8-22BE-434B-BE9E-A1BFD0654576}" srcOrd="3" destOrd="0" presId="urn:microsoft.com/office/officeart/2005/8/layout/vProcess5"/>
    <dgm:cxn modelId="{9CC8B017-3B26-43DB-AE05-C348D816F3B8}" type="presParOf" srcId="{A6AF20FF-E56F-47D9-9E8C-67E65A183CF8}" destId="{B2A990E3-BF15-42C8-A6CF-774724B840D5}" srcOrd="4" destOrd="0" presId="urn:microsoft.com/office/officeart/2005/8/layout/vProcess5"/>
    <dgm:cxn modelId="{A1585510-57E5-416D-A0BF-F831F4F8B1D2}" type="presParOf" srcId="{A6AF20FF-E56F-47D9-9E8C-67E65A183CF8}" destId="{1A347E1F-552A-4B39-B79E-7373D645BD2E}" srcOrd="5" destOrd="0" presId="urn:microsoft.com/office/officeart/2005/8/layout/vProcess5"/>
    <dgm:cxn modelId="{CCDF6EF3-434A-4AB3-A49E-3DB314EF2378}" type="presParOf" srcId="{A6AF20FF-E56F-47D9-9E8C-67E65A183CF8}" destId="{AFDCEFB8-F7E1-48C2-80F3-D153BE9F0AAD}" srcOrd="6" destOrd="0" presId="urn:microsoft.com/office/officeart/2005/8/layout/vProcess5"/>
    <dgm:cxn modelId="{C8F8912F-95F1-47F1-81DC-2159C1FA37BB}" type="presParOf" srcId="{A6AF20FF-E56F-47D9-9E8C-67E65A183CF8}" destId="{EA5D9857-365D-4153-9A49-54C23B429E32}" srcOrd="7" destOrd="0" presId="urn:microsoft.com/office/officeart/2005/8/layout/vProcess5"/>
    <dgm:cxn modelId="{99ECC8F8-8D44-43C4-91D2-3305141FD7CC}" type="presParOf" srcId="{A6AF20FF-E56F-47D9-9E8C-67E65A183CF8}" destId="{7AE422D9-BC6A-461E-BD6B-CA02D7BB38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B29A6-D025-4061-A3CD-7CD30F7D1A90}">
      <dsp:nvSpPr>
        <dsp:cNvPr id="0" name=""/>
        <dsp:cNvSpPr/>
      </dsp:nvSpPr>
      <dsp:spPr>
        <a:xfrm>
          <a:off x="76528" y="-222209"/>
          <a:ext cx="5453269" cy="5453269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DDBD1-0D0C-4405-B79C-5E96DB7BE316}">
      <dsp:nvSpPr>
        <dsp:cNvPr id="0" name=""/>
        <dsp:cNvSpPr/>
      </dsp:nvSpPr>
      <dsp:spPr>
        <a:xfrm>
          <a:off x="999087" y="0"/>
          <a:ext cx="3608151" cy="1804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Apa feedback bagi donatur? Donasi tidak hanya sebatas mengharapkan kebaikan.</a:t>
          </a:r>
        </a:p>
      </dsp:txBody>
      <dsp:txXfrm>
        <a:off x="1087155" y="88068"/>
        <a:ext cx="3432015" cy="1627939"/>
      </dsp:txXfrm>
    </dsp:sp>
    <dsp:sp modelId="{FC41DF3B-47F2-4EE8-88D0-C0362158CBFB}">
      <dsp:nvSpPr>
        <dsp:cNvPr id="0" name=""/>
        <dsp:cNvSpPr/>
      </dsp:nvSpPr>
      <dsp:spPr>
        <a:xfrm>
          <a:off x="999087" y="3207245"/>
          <a:ext cx="3608151" cy="18040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Tantangan implementasi di lapangan</a:t>
          </a:r>
        </a:p>
      </dsp:txBody>
      <dsp:txXfrm>
        <a:off x="1087155" y="3295313"/>
        <a:ext cx="3432015" cy="162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C8404-9078-405E-A904-0EA230DC778B}">
      <dsp:nvSpPr>
        <dsp:cNvPr id="0" name=""/>
        <dsp:cNvSpPr/>
      </dsp:nvSpPr>
      <dsp:spPr>
        <a:xfrm>
          <a:off x="0" y="2815724"/>
          <a:ext cx="9783763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44A59-C564-441D-8B55-A345C51D68E1}">
      <dsp:nvSpPr>
        <dsp:cNvPr id="0" name=""/>
        <dsp:cNvSpPr/>
      </dsp:nvSpPr>
      <dsp:spPr>
        <a:xfrm>
          <a:off x="0" y="696028"/>
          <a:ext cx="9783763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C2C62-A877-474D-9FB5-A4A40800782F}">
      <dsp:nvSpPr>
        <dsp:cNvPr id="0" name=""/>
        <dsp:cNvSpPr/>
      </dsp:nvSpPr>
      <dsp:spPr>
        <a:xfrm>
          <a:off x="2543778" y="1114"/>
          <a:ext cx="7239984" cy="694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kern="1200" dirty="0"/>
        </a:p>
      </dsp:txBody>
      <dsp:txXfrm>
        <a:off x="2543778" y="1114"/>
        <a:ext cx="7239984" cy="694913"/>
      </dsp:txXfrm>
    </dsp:sp>
    <dsp:sp modelId="{801ADD0D-CE0B-45C7-B2A2-E6814F196E63}">
      <dsp:nvSpPr>
        <dsp:cNvPr id="0" name=""/>
        <dsp:cNvSpPr/>
      </dsp:nvSpPr>
      <dsp:spPr>
        <a:xfrm>
          <a:off x="0" y="1114"/>
          <a:ext cx="2543778" cy="6949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Zakat</a:t>
          </a:r>
          <a:endParaRPr lang="id-ID" sz="2800" kern="1200" dirty="0"/>
        </a:p>
      </dsp:txBody>
      <dsp:txXfrm>
        <a:off x="33929" y="35043"/>
        <a:ext cx="2475920" cy="660984"/>
      </dsp:txXfrm>
    </dsp:sp>
    <dsp:sp modelId="{A83D7566-227C-4807-B509-9C9039B28278}">
      <dsp:nvSpPr>
        <dsp:cNvPr id="0" name=""/>
        <dsp:cNvSpPr/>
      </dsp:nvSpPr>
      <dsp:spPr>
        <a:xfrm>
          <a:off x="0" y="696028"/>
          <a:ext cx="9783763" cy="139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User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mengatur</a:t>
          </a:r>
          <a:r>
            <a:rPr lang="en-US" sz="2200" kern="1200" dirty="0"/>
            <a:t> </a:t>
          </a:r>
          <a:r>
            <a:rPr lang="en-US" sz="2200" kern="1200" dirty="0" err="1"/>
            <a:t>besaran</a:t>
          </a:r>
          <a:r>
            <a:rPr lang="en-US" sz="2200" kern="1200" dirty="0"/>
            <a:t> zakat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/>
            <a:t>ditagihkan</a:t>
          </a:r>
          <a:r>
            <a:rPr lang="en-US" sz="2200" kern="1200" dirty="0"/>
            <a:t> </a:t>
          </a:r>
          <a:r>
            <a:rPr lang="en-US" sz="2200" kern="1200" dirty="0" err="1"/>
            <a:t>bersama</a:t>
          </a:r>
          <a:r>
            <a:rPr lang="en-US" sz="2200" kern="1200" dirty="0"/>
            <a:t> </a:t>
          </a:r>
          <a:r>
            <a:rPr lang="en-US" sz="2200" kern="1200" dirty="0" err="1"/>
            <a:t>premi</a:t>
          </a:r>
          <a:r>
            <a:rPr lang="en-US" sz="2200" kern="1200" dirty="0"/>
            <a:t> </a:t>
          </a:r>
          <a:r>
            <a:rPr lang="en-US" sz="2200" kern="1200" dirty="0" err="1"/>
            <a:t>setiap</a:t>
          </a:r>
          <a:r>
            <a:rPr lang="en-US" sz="2200" kern="1200" dirty="0"/>
            <a:t> </a:t>
          </a:r>
          <a:r>
            <a:rPr lang="en-US" sz="2200" kern="1200" dirty="0" err="1"/>
            <a:t>bulanya</a:t>
          </a:r>
          <a:r>
            <a:rPr lang="en-US" sz="2200" kern="1200" dirty="0"/>
            <a:t>. </a:t>
          </a:r>
          <a:r>
            <a:rPr lang="en-US" sz="2200" kern="1200" dirty="0" err="1"/>
            <a:t>Bagi</a:t>
          </a:r>
          <a:r>
            <a:rPr lang="en-US" sz="2200" kern="1200" dirty="0"/>
            <a:t> PPU,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otomatis</a:t>
          </a:r>
          <a:r>
            <a:rPr lang="en-US" sz="2200" kern="1200" dirty="0"/>
            <a:t> </a:t>
          </a:r>
          <a:r>
            <a:rPr lang="en-US" sz="2200" kern="1200" dirty="0" err="1"/>
            <a:t>membayar</a:t>
          </a:r>
          <a:r>
            <a:rPr lang="en-US" sz="2200" kern="1200" dirty="0"/>
            <a:t> </a:t>
          </a:r>
          <a:r>
            <a:rPr lang="en-US" sz="2200" kern="1200" dirty="0" err="1"/>
            <a:t>sesuai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</a:t>
          </a:r>
          <a:r>
            <a:rPr lang="en-US" sz="2200" kern="1200" dirty="0" err="1"/>
            <a:t>gaji</a:t>
          </a:r>
          <a:r>
            <a:rPr lang="en-US" sz="2200" kern="1200" dirty="0"/>
            <a:t>. </a:t>
          </a:r>
          <a:r>
            <a:rPr lang="en-US" sz="2200" kern="1200" dirty="0" err="1"/>
            <a:t>Penggunaan</a:t>
          </a:r>
          <a:r>
            <a:rPr lang="en-US" sz="2200" kern="1200" dirty="0"/>
            <a:t> dana Zakat </a:t>
          </a:r>
          <a:r>
            <a:rPr lang="en-US" sz="2200" kern="1200" dirty="0" err="1"/>
            <a:t>bekerjasama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BAZNAS agar </a:t>
          </a:r>
          <a:r>
            <a:rPr lang="en-US" sz="2200" kern="1200" dirty="0" err="1"/>
            <a:t>sesuai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</a:t>
          </a:r>
          <a:r>
            <a:rPr lang="en-US" sz="2200" kern="1200" dirty="0" err="1"/>
            <a:t>peruntukan</a:t>
          </a:r>
          <a:r>
            <a:rPr lang="en-US" sz="2200" kern="1200" dirty="0"/>
            <a:t>. </a:t>
          </a:r>
          <a:endParaRPr lang="id-ID" sz="2200" kern="1200" dirty="0"/>
        </a:p>
      </dsp:txBody>
      <dsp:txXfrm>
        <a:off x="0" y="696028"/>
        <a:ext cx="9783763" cy="1390036"/>
      </dsp:txXfrm>
    </dsp:sp>
    <dsp:sp modelId="{998CB5FF-73F0-4B7B-8532-DC74AD2633FF}">
      <dsp:nvSpPr>
        <dsp:cNvPr id="0" name=""/>
        <dsp:cNvSpPr/>
      </dsp:nvSpPr>
      <dsp:spPr>
        <a:xfrm>
          <a:off x="2543778" y="2120810"/>
          <a:ext cx="7239984" cy="694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kern="1200" dirty="0"/>
        </a:p>
      </dsp:txBody>
      <dsp:txXfrm>
        <a:off x="2543778" y="2120810"/>
        <a:ext cx="7239984" cy="694913"/>
      </dsp:txXfrm>
    </dsp:sp>
    <dsp:sp modelId="{55ABFC6D-EF05-4363-BEC6-01D2DC759C40}">
      <dsp:nvSpPr>
        <dsp:cNvPr id="0" name=""/>
        <dsp:cNvSpPr/>
      </dsp:nvSpPr>
      <dsp:spPr>
        <a:xfrm>
          <a:off x="0" y="2120810"/>
          <a:ext cx="2543778" cy="6949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Donasi</a:t>
          </a:r>
          <a:r>
            <a:rPr lang="en-US" sz="2800" kern="1200" dirty="0"/>
            <a:t> </a:t>
          </a:r>
          <a:r>
            <a:rPr lang="en-US" sz="2800" kern="1200" dirty="0" err="1"/>
            <a:t>Sukarela</a:t>
          </a:r>
          <a:endParaRPr lang="id-ID" sz="2800" kern="1200" dirty="0"/>
        </a:p>
      </dsp:txBody>
      <dsp:txXfrm>
        <a:off x="33929" y="2154739"/>
        <a:ext cx="2475920" cy="660984"/>
      </dsp:txXfrm>
    </dsp:sp>
    <dsp:sp modelId="{729FE96B-884F-417D-8C75-AA13CF72CB96}">
      <dsp:nvSpPr>
        <dsp:cNvPr id="0" name=""/>
        <dsp:cNvSpPr/>
      </dsp:nvSpPr>
      <dsp:spPr>
        <a:xfrm>
          <a:off x="0" y="2815724"/>
          <a:ext cx="9783763" cy="139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Donasi</a:t>
          </a:r>
          <a:r>
            <a:rPr lang="en-US" sz="2200" kern="1200" dirty="0"/>
            <a:t> Non </a:t>
          </a:r>
          <a:r>
            <a:rPr lang="en-US" sz="2200" kern="1200" dirty="0" err="1"/>
            <a:t>Keagamaan</a:t>
          </a:r>
          <a:r>
            <a:rPr lang="en-US" sz="2200" kern="1200" dirty="0"/>
            <a:t> dan </a:t>
          </a:r>
          <a:r>
            <a:rPr lang="en-US" sz="2200" kern="1200" dirty="0" err="1"/>
            <a:t>tidak</a:t>
          </a:r>
          <a:r>
            <a:rPr lang="en-US" sz="2200" kern="1200" dirty="0"/>
            <a:t> </a:t>
          </a:r>
          <a:r>
            <a:rPr lang="en-US" sz="2200" kern="1200" dirty="0" err="1"/>
            <a:t>mengikat</a:t>
          </a:r>
          <a:r>
            <a:rPr lang="en-US" sz="2200" kern="1200" dirty="0"/>
            <a:t> yang </a:t>
          </a:r>
          <a:r>
            <a:rPr lang="en-US" sz="2200" kern="1200" dirty="0" err="1"/>
            <a:t>diberikan</a:t>
          </a:r>
          <a:r>
            <a:rPr lang="en-US" sz="2200" kern="1200" dirty="0"/>
            <a:t> oleh </a:t>
          </a:r>
          <a:r>
            <a:rPr lang="en-US" sz="2200" kern="1200" dirty="0" err="1"/>
            <a:t>pengguna</a:t>
          </a:r>
          <a:r>
            <a:rPr lang="en-US" sz="2200" kern="1200" dirty="0"/>
            <a:t> </a:t>
          </a:r>
          <a:r>
            <a:rPr lang="en-US" sz="2200" kern="1200" dirty="0" err="1"/>
            <a:t>kepada</a:t>
          </a:r>
          <a:r>
            <a:rPr lang="en-US" sz="2200" kern="1200" dirty="0"/>
            <a:t> BPJS. </a:t>
          </a:r>
          <a:br>
            <a:rPr lang="en-US" sz="2200" kern="1200" dirty="0"/>
          </a:br>
          <a:r>
            <a:rPr lang="en-US" sz="2200" kern="1200" dirty="0"/>
            <a:t>BPJS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menggandeng</a:t>
          </a:r>
          <a:r>
            <a:rPr lang="en-US" sz="2200" kern="1200" dirty="0"/>
            <a:t> NGO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/>
            <a:t>mencari</a:t>
          </a:r>
          <a:r>
            <a:rPr lang="en-US" sz="2200" kern="1200" dirty="0"/>
            <a:t> </a:t>
          </a:r>
          <a:r>
            <a:rPr lang="en-US" sz="2200" kern="1200" dirty="0" err="1"/>
            <a:t>penerima</a:t>
          </a:r>
          <a:r>
            <a:rPr lang="en-US" sz="2200" kern="1200" dirty="0"/>
            <a:t> </a:t>
          </a:r>
          <a:r>
            <a:rPr lang="en-US" sz="2200" kern="1200" dirty="0" err="1"/>
            <a:t>premi</a:t>
          </a:r>
          <a:r>
            <a:rPr lang="en-US" sz="2200" kern="1200" dirty="0"/>
            <a:t> </a:t>
          </a:r>
          <a:r>
            <a:rPr lang="en-US" sz="2200" kern="1200" dirty="0" err="1"/>
            <a:t>atau</a:t>
          </a:r>
          <a:r>
            <a:rPr lang="en-US" sz="2200" kern="1200" dirty="0"/>
            <a:t> dana </a:t>
          </a:r>
          <a:r>
            <a:rPr lang="en-US" sz="2200" kern="1200" dirty="0" err="1"/>
            <a:t>langsung</a:t>
          </a:r>
          <a:r>
            <a:rPr lang="en-US" sz="2200" kern="1200" dirty="0"/>
            <a:t> </a:t>
          </a:r>
          <a:r>
            <a:rPr lang="en-US" sz="2200" kern="1200" dirty="0" err="1"/>
            <a:t>masuk</a:t>
          </a:r>
          <a:r>
            <a:rPr lang="en-US" sz="2200" kern="1200" dirty="0"/>
            <a:t> </a:t>
          </a:r>
          <a:r>
            <a:rPr lang="en-US" sz="2200" kern="1200" dirty="0" err="1"/>
            <a:t>ke</a:t>
          </a:r>
          <a:r>
            <a:rPr lang="en-US" sz="2200" kern="1200" dirty="0"/>
            <a:t> DJSK. </a:t>
          </a:r>
          <a:r>
            <a:rPr lang="en-US" sz="2200" kern="1200" dirty="0" err="1"/>
            <a:t>Insidentil</a:t>
          </a:r>
          <a:r>
            <a:rPr lang="en-US" sz="2200" kern="1200" dirty="0"/>
            <a:t> </a:t>
          </a:r>
          <a:r>
            <a:rPr lang="en-US" sz="2200" kern="1200" dirty="0" err="1"/>
            <a:t>maupun</a:t>
          </a:r>
          <a:r>
            <a:rPr lang="en-US" sz="2200" kern="1200" dirty="0"/>
            <a:t> </a:t>
          </a:r>
          <a:r>
            <a:rPr lang="en-US" sz="2200" kern="1200" dirty="0" err="1"/>
            <a:t>rutin</a:t>
          </a:r>
          <a:r>
            <a:rPr lang="en-US" sz="2200" kern="1200" dirty="0"/>
            <a:t> (</a:t>
          </a:r>
          <a:r>
            <a:rPr lang="en-US" sz="2200" kern="1200" dirty="0" err="1"/>
            <a:t>ditagihkan</a:t>
          </a:r>
          <a:r>
            <a:rPr lang="en-US" sz="2200" kern="1200" dirty="0"/>
            <a:t> </a:t>
          </a:r>
          <a:r>
            <a:rPr lang="en-US" sz="2200" kern="1200" dirty="0" err="1"/>
            <a:t>bersama</a:t>
          </a:r>
          <a:r>
            <a:rPr lang="en-US" sz="2200" kern="1200" dirty="0"/>
            <a:t> </a:t>
          </a:r>
          <a:r>
            <a:rPr lang="en-US" sz="2200" kern="1200" dirty="0" err="1"/>
            <a:t>premi</a:t>
          </a:r>
          <a:r>
            <a:rPr lang="en-US" sz="2200" kern="1200" dirty="0"/>
            <a:t>)</a:t>
          </a:r>
          <a:endParaRPr lang="id-ID" sz="2200" kern="1200" dirty="0"/>
        </a:p>
      </dsp:txBody>
      <dsp:txXfrm>
        <a:off x="0" y="2815724"/>
        <a:ext cx="9783763" cy="1390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54FBF-3806-4FDF-B850-F1146E85D155}">
      <dsp:nvSpPr>
        <dsp:cNvPr id="0" name=""/>
        <dsp:cNvSpPr/>
      </dsp:nvSpPr>
      <dsp:spPr>
        <a:xfrm>
          <a:off x="0" y="0"/>
          <a:ext cx="8316198" cy="1024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Jika BPJS tertarik, kami bersedia untuk melakukan </a:t>
          </a:r>
          <a:r>
            <a:rPr lang="en-US" sz="1900" i="1" kern="1200"/>
            <a:t>user research dan user testing </a:t>
          </a:r>
          <a:r>
            <a:rPr lang="en-US" sz="1900" kern="1200"/>
            <a:t>yang mendalam dan sesuai dengan kaidah keilmuan. </a:t>
          </a:r>
        </a:p>
      </dsp:txBody>
      <dsp:txXfrm>
        <a:off x="30017" y="30017"/>
        <a:ext cx="7210293" cy="964827"/>
      </dsp:txXfrm>
    </dsp:sp>
    <dsp:sp modelId="{821844A2-8CA4-406E-BC89-734D0FD06E1A}">
      <dsp:nvSpPr>
        <dsp:cNvPr id="0" name=""/>
        <dsp:cNvSpPr/>
      </dsp:nvSpPr>
      <dsp:spPr>
        <a:xfrm>
          <a:off x="733782" y="1195671"/>
          <a:ext cx="8316198" cy="1024861"/>
        </a:xfrm>
        <a:prstGeom prst="roundRect">
          <a:avLst>
            <a:gd name="adj" fmla="val 10000"/>
          </a:avLst>
        </a:prstGeom>
        <a:solidFill>
          <a:schemeClr val="accent2">
            <a:hueOff val="2367819"/>
            <a:satOff val="12354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Tujuan riset untuk menentukan desain yang sesuai dengan motivasi dan keinginan user agar user semakin ingin dan nyaman dalam berdonasi. </a:t>
          </a:r>
        </a:p>
      </dsp:txBody>
      <dsp:txXfrm>
        <a:off x="763799" y="1225688"/>
        <a:ext cx="6856222" cy="964827"/>
      </dsp:txXfrm>
    </dsp:sp>
    <dsp:sp modelId="{A9E727B8-22BE-434B-BE9E-A1BFD0654576}">
      <dsp:nvSpPr>
        <dsp:cNvPr id="0" name=""/>
        <dsp:cNvSpPr/>
      </dsp:nvSpPr>
      <dsp:spPr>
        <a:xfrm>
          <a:off x="1467564" y="2391343"/>
          <a:ext cx="8316198" cy="1024861"/>
        </a:xfrm>
        <a:prstGeom prst="roundRect">
          <a:avLst>
            <a:gd name="adj" fmla="val 10000"/>
          </a:avLst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Harap cek LinkedIn </a:t>
          </a:r>
          <a:r>
            <a:rPr lang="en-US" sz="1900" kern="1200">
              <a:hlinkClick xmlns:r="http://schemas.openxmlformats.org/officeDocument/2006/relationships" r:id="rId1"/>
            </a:rPr>
            <a:t>https://www.linkedin.com/in/gitaprasulistiyono/</a:t>
          </a:r>
          <a:r>
            <a:rPr lang="en-US" sz="1900" kern="1200"/>
            <a:t> untuk portfolio riset produk kami. </a:t>
          </a:r>
        </a:p>
      </dsp:txBody>
      <dsp:txXfrm>
        <a:off x="1497581" y="2421360"/>
        <a:ext cx="6856222" cy="964827"/>
      </dsp:txXfrm>
    </dsp:sp>
    <dsp:sp modelId="{B2A990E3-BF15-42C8-A6CF-774724B840D5}">
      <dsp:nvSpPr>
        <dsp:cNvPr id="0" name=""/>
        <dsp:cNvSpPr/>
      </dsp:nvSpPr>
      <dsp:spPr>
        <a:xfrm>
          <a:off x="7650038" y="777186"/>
          <a:ext cx="666159" cy="666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99924" y="777186"/>
        <a:ext cx="366387" cy="501285"/>
      </dsp:txXfrm>
    </dsp:sp>
    <dsp:sp modelId="{1A347E1F-552A-4B39-B79E-7373D645BD2E}">
      <dsp:nvSpPr>
        <dsp:cNvPr id="0" name=""/>
        <dsp:cNvSpPr/>
      </dsp:nvSpPr>
      <dsp:spPr>
        <a:xfrm>
          <a:off x="8383820" y="1966025"/>
          <a:ext cx="666159" cy="666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8864"/>
            <a:satOff val="-1996"/>
            <a:lumOff val="-48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8864"/>
              <a:satOff val="-1996"/>
              <a:lumOff val="-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33706" y="1966025"/>
        <a:ext cx="366387" cy="50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48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6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8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593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6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46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6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6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2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8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E2F43DD-2C75-4193-A150-90ABC67CF189}" type="datetimeFigureOut">
              <a:rPr lang="id-ID" smtClean="0"/>
              <a:t>14/07/2020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E95AAF-BB9B-4FE6-8F32-5EF3856D61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19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l.acm.org/doi/fullHtml/10.1145/3334480.338144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merintah Akan Atur Donasi Sosial yang Dilakukan Via Medsos">
            <a:extLst>
              <a:ext uri="{FF2B5EF4-FFF2-40B4-BE49-F238E27FC236}">
                <a16:creationId xmlns:a16="http://schemas.microsoft.com/office/drawing/2014/main" id="{1723BEAC-2764-41BF-9C64-7F12D312D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7" r="17112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kter Lo Kembali Dirawat di Rumah Sakit Kasih Ibu, Ini Penyebabnya">
            <a:extLst>
              <a:ext uri="{FF2B5EF4-FFF2-40B4-BE49-F238E27FC236}">
                <a16:creationId xmlns:a16="http://schemas.microsoft.com/office/drawing/2014/main" id="{9B3D7E32-6325-4A67-9FB1-5B6CE13CD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13590" b="2"/>
          <a:stretch/>
        </p:blipFill>
        <p:spPr bwMode="auto">
          <a:xfrm>
            <a:off x="6094476" y="10"/>
            <a:ext cx="60899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8D17710A-2F80-4323-9D32-014D94685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60DD8-F3ED-4DDF-BA01-FDF2D287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 sz="3300" b="1"/>
              <a:t>Zakat </a:t>
            </a:r>
            <a:r>
              <a:rPr lang="en-US" sz="3300" b="1" err="1"/>
              <a:t>Sehat</a:t>
            </a:r>
            <a:r>
              <a:rPr lang="en-US" sz="3300" b="1"/>
              <a:t>/</a:t>
            </a:r>
            <a:r>
              <a:rPr lang="en-US" sz="3300" b="1" err="1"/>
              <a:t>Donasi</a:t>
            </a:r>
            <a:r>
              <a:rPr lang="en-US" sz="3300" b="1"/>
              <a:t> </a:t>
            </a:r>
            <a:r>
              <a:rPr lang="en-US" sz="3300" b="1" err="1"/>
              <a:t>Premi</a:t>
            </a:r>
            <a:r>
              <a:rPr lang="en-US" sz="3300" b="1"/>
              <a:t> </a:t>
            </a:r>
            <a:r>
              <a:rPr lang="en-US" sz="3300"/>
              <a:t>- </a:t>
            </a:r>
            <a:r>
              <a:rPr lang="en-US" sz="3300" err="1"/>
              <a:t>Pemanfaatan</a:t>
            </a:r>
            <a:r>
              <a:rPr lang="en-US" sz="3300"/>
              <a:t> ZIS-DS (Zakat, </a:t>
            </a:r>
            <a:r>
              <a:rPr lang="en-US" sz="3300" err="1"/>
              <a:t>Infaq</a:t>
            </a:r>
            <a:r>
              <a:rPr lang="en-US" sz="3300"/>
              <a:t>, </a:t>
            </a:r>
            <a:r>
              <a:rPr lang="en-US" sz="3300" err="1"/>
              <a:t>Shadaqah</a:t>
            </a:r>
            <a:r>
              <a:rPr lang="en-US" sz="3300"/>
              <a:t> dan </a:t>
            </a:r>
            <a:r>
              <a:rPr lang="en-US" sz="3300" err="1"/>
              <a:t>Donasi</a:t>
            </a:r>
            <a:r>
              <a:rPr lang="en-US" sz="3300"/>
              <a:t> </a:t>
            </a:r>
            <a:r>
              <a:rPr lang="en-US" sz="3300" err="1"/>
              <a:t>Sukarela</a:t>
            </a:r>
            <a:r>
              <a:rPr lang="en-US" sz="3300"/>
              <a:t>) </a:t>
            </a:r>
            <a:r>
              <a:rPr lang="en-US" sz="3300" err="1"/>
              <a:t>untuk</a:t>
            </a:r>
            <a:r>
              <a:rPr lang="en-US" sz="3300"/>
              <a:t> </a:t>
            </a:r>
            <a:r>
              <a:rPr lang="en-US" sz="3300" err="1"/>
              <a:t>Membayar</a:t>
            </a:r>
            <a:r>
              <a:rPr lang="en-US" sz="3300"/>
              <a:t> </a:t>
            </a:r>
            <a:r>
              <a:rPr lang="en-US" sz="3300" err="1"/>
              <a:t>Premi</a:t>
            </a:r>
            <a:r>
              <a:rPr lang="en-US" sz="3300"/>
              <a:t> Orang </a:t>
            </a:r>
            <a:r>
              <a:rPr lang="en-US" sz="3300" err="1"/>
              <a:t>Tidak</a:t>
            </a:r>
            <a:r>
              <a:rPr lang="en-US" sz="3300"/>
              <a:t> Mampu </a:t>
            </a:r>
            <a:r>
              <a:rPr lang="en-US" sz="3300" err="1"/>
              <a:t>Sebagai</a:t>
            </a:r>
            <a:r>
              <a:rPr lang="en-US" sz="3300"/>
              <a:t> </a:t>
            </a:r>
            <a:r>
              <a:rPr lang="en-US" sz="3300" err="1"/>
              <a:t>Alternatif</a:t>
            </a:r>
            <a:r>
              <a:rPr lang="en-US" sz="3300"/>
              <a:t> ZIS-DS di Era Normal </a:t>
            </a:r>
            <a:r>
              <a:rPr lang="en-US" sz="3300" err="1"/>
              <a:t>Baru</a:t>
            </a:r>
            <a:r>
              <a:rPr lang="en-US" sz="3300"/>
              <a:t>. </a:t>
            </a:r>
            <a:endParaRPr lang="id-ID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B014C-6F57-41F9-A891-969E0C1D1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A1CF"/>
                </a:solidFill>
              </a:rPr>
              <a:t>TIM MULYATINI</a:t>
            </a:r>
          </a:p>
          <a:p>
            <a:endParaRPr lang="en-US" dirty="0">
              <a:solidFill>
                <a:srgbClr val="20A1CF"/>
              </a:solidFill>
            </a:endParaRPr>
          </a:p>
          <a:p>
            <a:r>
              <a:rPr lang="en-US" dirty="0" err="1">
                <a:solidFill>
                  <a:srgbClr val="20A1CF"/>
                </a:solidFill>
              </a:rPr>
              <a:t>Tunku</a:t>
            </a:r>
            <a:r>
              <a:rPr lang="en-US" dirty="0">
                <a:solidFill>
                  <a:srgbClr val="20A1CF"/>
                </a:solidFill>
              </a:rPr>
              <a:t> Abdullah Salim, Prima Iman </a:t>
            </a:r>
            <a:r>
              <a:rPr lang="en-US" dirty="0" err="1">
                <a:solidFill>
                  <a:srgbClr val="20A1CF"/>
                </a:solidFill>
              </a:rPr>
              <a:t>Pangestu</a:t>
            </a:r>
            <a:r>
              <a:rPr lang="en-US" dirty="0">
                <a:solidFill>
                  <a:srgbClr val="20A1CF"/>
                </a:solidFill>
              </a:rPr>
              <a:t>, Gita Prasulistiyono Putra</a:t>
            </a:r>
            <a:endParaRPr lang="id-ID" dirty="0">
              <a:solidFill>
                <a:srgbClr val="20A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9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9AA33C-5C3E-4A6D-86AE-C28379567042}"/>
              </a:ext>
            </a:extLst>
          </p:cNvPr>
          <p:cNvSpPr/>
          <p:nvPr/>
        </p:nvSpPr>
        <p:spPr>
          <a:xfrm>
            <a:off x="7129391" y="3663627"/>
            <a:ext cx="1671059" cy="112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Dibelanjakan</a:t>
            </a:r>
            <a:r>
              <a:rPr lang="en-US" dirty="0"/>
              <a:t> </a:t>
            </a:r>
            <a:r>
              <a:rPr lang="en-US" dirty="0" err="1"/>
              <a:t>Premi</a:t>
            </a:r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5B68-9242-401C-98EE-F5C1D1F3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Zakat </a:t>
            </a:r>
            <a:r>
              <a:rPr lang="en-US" dirty="0" err="1"/>
              <a:t>Sehat</a:t>
            </a:r>
            <a:r>
              <a:rPr lang="en-US" dirty="0"/>
              <a:t>/</a:t>
            </a:r>
            <a:r>
              <a:rPr lang="en-US" dirty="0" err="1"/>
              <a:t>Donasi</a:t>
            </a:r>
            <a:r>
              <a:rPr lang="en-US" dirty="0"/>
              <a:t> </a:t>
            </a:r>
            <a:r>
              <a:rPr lang="en-US" dirty="0" err="1"/>
              <a:t>premi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3DE557-2BA0-450C-AD09-2449732E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9207" y="3695497"/>
            <a:ext cx="1112684" cy="11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FFE837-D35E-4F20-94B9-FE1126B7C6D6}"/>
              </a:ext>
            </a:extLst>
          </p:cNvPr>
          <p:cNvSpPr/>
          <p:nvPr/>
        </p:nvSpPr>
        <p:spPr>
          <a:xfrm>
            <a:off x="332509" y="3429000"/>
            <a:ext cx="1263534" cy="41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Zakat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96B4-78D2-4DD0-9DF0-C5D6BADB48BB}"/>
              </a:ext>
            </a:extLst>
          </p:cNvPr>
          <p:cNvSpPr/>
          <p:nvPr/>
        </p:nvSpPr>
        <p:spPr>
          <a:xfrm>
            <a:off x="332509" y="4066308"/>
            <a:ext cx="1263534" cy="41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Shadaqah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E9F0D-7BD0-4632-9884-C2078F545DC6}"/>
              </a:ext>
            </a:extLst>
          </p:cNvPr>
          <p:cNvSpPr/>
          <p:nvPr/>
        </p:nvSpPr>
        <p:spPr>
          <a:xfrm>
            <a:off x="332509" y="4592780"/>
            <a:ext cx="1263534" cy="41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Donasi</a:t>
            </a:r>
            <a:r>
              <a:rPr lang="en-US" dirty="0"/>
              <a:t> Lain</a:t>
            </a:r>
            <a:endParaRPr lang="id-ID" dirty="0"/>
          </a:p>
        </p:txBody>
      </p:sp>
      <p:pic>
        <p:nvPicPr>
          <p:cNvPr id="1028" name="Picture 4" descr="Peraturan – PPID BAZNAS">
            <a:extLst>
              <a:ext uri="{FF2B5EF4-FFF2-40B4-BE49-F238E27FC236}">
                <a16:creationId xmlns:a16="http://schemas.microsoft.com/office/drawing/2014/main" id="{C33C00F9-BF59-4A49-B17A-27A93F98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29" y="2628768"/>
            <a:ext cx="1558983" cy="118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54086-CDC4-4A45-980D-A5E556EE9CE2}"/>
              </a:ext>
            </a:extLst>
          </p:cNvPr>
          <p:cNvSpPr/>
          <p:nvPr/>
        </p:nvSpPr>
        <p:spPr>
          <a:xfrm>
            <a:off x="4856220" y="4561078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NGO</a:t>
            </a:r>
            <a:endParaRPr lang="id-ID" dirty="0"/>
          </a:p>
        </p:txBody>
      </p:sp>
      <p:pic>
        <p:nvPicPr>
          <p:cNvPr id="13" name="Picture 2" descr="Download Logo BPJS Kesehatan format cdr - Media Vector">
            <a:extLst>
              <a:ext uri="{FF2B5EF4-FFF2-40B4-BE49-F238E27FC236}">
                <a16:creationId xmlns:a16="http://schemas.microsoft.com/office/drawing/2014/main" id="{4480A624-9308-43EB-919B-7E6347C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689" y="3591097"/>
            <a:ext cx="1135350" cy="11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AA20663-C9C1-4498-ABD3-271DBAC698BF}"/>
              </a:ext>
            </a:extLst>
          </p:cNvPr>
          <p:cNvSpPr/>
          <p:nvPr/>
        </p:nvSpPr>
        <p:spPr>
          <a:xfrm rot="582605">
            <a:off x="1740347" y="3672611"/>
            <a:ext cx="612659" cy="2299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781FF1-4334-4982-B8AF-25AAFE60F959}"/>
              </a:ext>
            </a:extLst>
          </p:cNvPr>
          <p:cNvSpPr/>
          <p:nvPr/>
        </p:nvSpPr>
        <p:spPr>
          <a:xfrm rot="21070748">
            <a:off x="1740347" y="4159133"/>
            <a:ext cx="612659" cy="2299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1CEF77-2CDC-4A03-A4A5-9069B73A9B0D}"/>
              </a:ext>
            </a:extLst>
          </p:cNvPr>
          <p:cNvSpPr/>
          <p:nvPr/>
        </p:nvSpPr>
        <p:spPr>
          <a:xfrm rot="21112702">
            <a:off x="3776965" y="3686837"/>
            <a:ext cx="612659" cy="2299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04398-B836-4C19-B22F-852C56610D67}"/>
              </a:ext>
            </a:extLst>
          </p:cNvPr>
          <p:cNvSpPr/>
          <p:nvPr/>
        </p:nvSpPr>
        <p:spPr>
          <a:xfrm rot="582605">
            <a:off x="6359485" y="3529720"/>
            <a:ext cx="612659" cy="2299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643A496-E2FA-4136-87A4-BD281D854353}"/>
              </a:ext>
            </a:extLst>
          </p:cNvPr>
          <p:cNvSpPr/>
          <p:nvPr/>
        </p:nvSpPr>
        <p:spPr>
          <a:xfrm rot="582605">
            <a:off x="8863865" y="3745516"/>
            <a:ext cx="612659" cy="2299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F91DDB-AFD2-490F-B47B-D2AAAF2FD643}"/>
              </a:ext>
            </a:extLst>
          </p:cNvPr>
          <p:cNvSpPr/>
          <p:nvPr/>
        </p:nvSpPr>
        <p:spPr>
          <a:xfrm rot="20177840">
            <a:off x="1777045" y="4667175"/>
            <a:ext cx="571468" cy="2078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F31224-48E9-42E1-80B6-93A1B237D706}"/>
              </a:ext>
            </a:extLst>
          </p:cNvPr>
          <p:cNvSpPr/>
          <p:nvPr/>
        </p:nvSpPr>
        <p:spPr>
          <a:xfrm rot="619707">
            <a:off x="3948461" y="4642325"/>
            <a:ext cx="571468" cy="2078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18E8EFB-8F9F-4400-813D-2B37433FEC3A}"/>
              </a:ext>
            </a:extLst>
          </p:cNvPr>
          <p:cNvSpPr/>
          <p:nvPr/>
        </p:nvSpPr>
        <p:spPr>
          <a:xfrm rot="20177840">
            <a:off x="6396537" y="4607450"/>
            <a:ext cx="571468" cy="2078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4A21893-F9F5-45DA-8AF5-D55D9D88B09A}"/>
              </a:ext>
            </a:extLst>
          </p:cNvPr>
          <p:cNvSpPr/>
          <p:nvPr/>
        </p:nvSpPr>
        <p:spPr>
          <a:xfrm>
            <a:off x="8884460" y="4219615"/>
            <a:ext cx="571468" cy="2078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8BF2B-E7D7-45CD-BBE8-24DAAFA5C919}"/>
              </a:ext>
            </a:extLst>
          </p:cNvPr>
          <p:cNvSpPr txBox="1"/>
          <p:nvPr/>
        </p:nvSpPr>
        <p:spPr>
          <a:xfrm>
            <a:off x="9919321" y="4746234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DJSK</a:t>
            </a:r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CBBDF-53F0-4A8D-8084-E0EF1B767071}"/>
              </a:ext>
            </a:extLst>
          </p:cNvPr>
          <p:cNvSpPr/>
          <p:nvPr/>
        </p:nvSpPr>
        <p:spPr>
          <a:xfrm>
            <a:off x="3055549" y="4930900"/>
            <a:ext cx="12822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4B6F0-DD25-4375-9636-5B8EE6E0AAA4}"/>
              </a:ext>
            </a:extLst>
          </p:cNvPr>
          <p:cNvSpPr/>
          <p:nvPr/>
        </p:nvSpPr>
        <p:spPr>
          <a:xfrm rot="5400000">
            <a:off x="6596770" y="2298571"/>
            <a:ext cx="128226" cy="7210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D08644-88D2-49BC-B3DA-5FE31B612172}"/>
              </a:ext>
            </a:extLst>
          </p:cNvPr>
          <p:cNvSpPr/>
          <p:nvPr/>
        </p:nvSpPr>
        <p:spPr>
          <a:xfrm rot="16200000">
            <a:off x="9914993" y="5450149"/>
            <a:ext cx="571468" cy="2078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98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582-1B95-4560-9CE4-9EDF9060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E3905C-05EA-4847-867C-8BF32E39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4" y="533245"/>
            <a:ext cx="2648866" cy="52241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08212-8B2A-413D-A848-847B2BC82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554" y="533245"/>
            <a:ext cx="2553859" cy="524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964E3-9FCC-4105-AAD4-286E196F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640080"/>
            <a:ext cx="2700281" cy="537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88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F30BE-F5D6-4E5D-82FD-F35BFE86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9641-C302-4FA2-908D-4A1F11A8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5260EE24-0F46-4368-A60A-E38856927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44649"/>
              </p:ext>
            </p:extLst>
          </p:nvPr>
        </p:nvGraphicFramePr>
        <p:xfrm>
          <a:off x="4939428" y="666408"/>
          <a:ext cx="6283603" cy="55251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76608">
                  <a:extLst>
                    <a:ext uri="{9D8B030D-6E8A-4147-A177-3AD203B41FA5}">
                      <a16:colId xmlns:a16="http://schemas.microsoft.com/office/drawing/2014/main" val="221003972"/>
                    </a:ext>
                  </a:extLst>
                </a:gridCol>
                <a:gridCol w="1641127">
                  <a:extLst>
                    <a:ext uri="{9D8B030D-6E8A-4147-A177-3AD203B41FA5}">
                      <a16:colId xmlns:a16="http://schemas.microsoft.com/office/drawing/2014/main" val="1001522015"/>
                    </a:ext>
                  </a:extLst>
                </a:gridCol>
                <a:gridCol w="1332934">
                  <a:extLst>
                    <a:ext uri="{9D8B030D-6E8A-4147-A177-3AD203B41FA5}">
                      <a16:colId xmlns:a16="http://schemas.microsoft.com/office/drawing/2014/main" val="881476997"/>
                    </a:ext>
                  </a:extLst>
                </a:gridCol>
                <a:gridCol w="1332934">
                  <a:extLst>
                    <a:ext uri="{9D8B030D-6E8A-4147-A177-3AD203B41FA5}">
                      <a16:colId xmlns:a16="http://schemas.microsoft.com/office/drawing/2014/main" val="663273449"/>
                    </a:ext>
                  </a:extLst>
                </a:gridCol>
              </a:tblGrid>
              <a:tr h="516347">
                <a:tc>
                  <a:txBody>
                    <a:bodyPr/>
                    <a:lstStyle/>
                    <a:p>
                      <a:endParaRPr lang="id-ID" sz="2300" dirty="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Kitabisa.com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 dirty="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4112660834"/>
                  </a:ext>
                </a:extLst>
              </a:tr>
              <a:tr h="516347">
                <a:tc>
                  <a:txBody>
                    <a:bodyPr/>
                    <a:lstStyle/>
                    <a:p>
                      <a:r>
                        <a:rPr lang="en-US" sz="2300"/>
                        <a:t>n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4224461452"/>
                  </a:ext>
                </a:extLst>
              </a:tr>
              <a:tr h="1063987">
                <a:tc>
                  <a:txBody>
                    <a:bodyPr/>
                    <a:lstStyle/>
                    <a:p>
                      <a:r>
                        <a:rPr lang="en-US" sz="2300"/>
                        <a:t>Mean SUS</a:t>
                      </a:r>
                    </a:p>
                    <a:p>
                      <a:r>
                        <a:rPr lang="en-US" sz="1800"/>
                        <a:t>(Industry Average for SUS is 68)</a:t>
                      </a:r>
                      <a:endParaRPr lang="id-ID" sz="18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78.3* (Average)</a:t>
                      </a:r>
                      <a:endParaRPr lang="id-ID" sz="2300" b="1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72.3 (Average)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3291238040"/>
                  </a:ext>
                </a:extLst>
              </a:tr>
              <a:tr h="516347">
                <a:tc>
                  <a:txBody>
                    <a:bodyPr/>
                    <a:lstStyle/>
                    <a:p>
                      <a:r>
                        <a:rPr lang="en-US" sz="2300"/>
                        <a:t>-&gt; SUS: Usability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75.2*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80.3</a:t>
                      </a:r>
                      <a:endParaRPr lang="id-ID" sz="2300" b="1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 b="1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3622725742"/>
                  </a:ext>
                </a:extLst>
              </a:tr>
              <a:tr h="868401">
                <a:tc>
                  <a:txBody>
                    <a:bodyPr/>
                    <a:lstStyle/>
                    <a:p>
                      <a:r>
                        <a:rPr lang="en-US" sz="2300"/>
                        <a:t>-&gt; SUS: Learnability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90.5*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69.7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510941387"/>
                  </a:ext>
                </a:extLst>
              </a:tr>
              <a:tr h="516347">
                <a:tc>
                  <a:txBody>
                    <a:bodyPr/>
                    <a:lstStyle/>
                    <a:p>
                      <a:r>
                        <a:rPr lang="en-US" sz="2300"/>
                        <a:t>StDev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13.2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19.1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1212933161"/>
                  </a:ext>
                </a:extLst>
              </a:tr>
              <a:tr h="516347">
                <a:tc>
                  <a:txBody>
                    <a:bodyPr/>
                    <a:lstStyle/>
                    <a:p>
                      <a:r>
                        <a:rPr lang="en-US" sz="2300"/>
                        <a:t>Cronbach Alpha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0.871</a:t>
                      </a:r>
                      <a:endParaRPr lang="id-ID" sz="230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0.725</a:t>
                      </a:r>
                      <a:endParaRPr lang="id-ID" sz="2300" dirty="0"/>
                    </a:p>
                  </a:txBody>
                  <a:tcPr marL="117351" marR="117351" marT="58676" marB="58676"/>
                </a:tc>
                <a:tc>
                  <a:txBody>
                    <a:bodyPr/>
                    <a:lstStyle/>
                    <a:p>
                      <a:endParaRPr lang="id-ID" sz="2300" dirty="0"/>
                    </a:p>
                  </a:txBody>
                  <a:tcPr marL="117351" marR="117351" marT="58676" marB="58676"/>
                </a:tc>
                <a:extLst>
                  <a:ext uri="{0D108BD9-81ED-4DB2-BD59-A6C34878D82A}">
                    <a16:rowId xmlns:a16="http://schemas.microsoft.com/office/drawing/2014/main" val="6238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1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063BE-5F72-4765-B032-A6989A8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27A588-EF1E-42B2-8467-A5ABE656F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86552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871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3825-5A3C-4F63-AE05-059A6AA6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693334"/>
            <a:ext cx="8821199" cy="3471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spc="150" dirty="0"/>
              <a:t>SOLUSI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920C989C-BB96-4CB8-9FF0-00D2379F4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618311"/>
              </p:ext>
            </p:extLst>
          </p:nvPr>
        </p:nvGraphicFramePr>
        <p:xfrm>
          <a:off x="4036014" y="1920240"/>
          <a:ext cx="5157787" cy="3017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98687">
                  <a:extLst>
                    <a:ext uri="{9D8B030D-6E8A-4147-A177-3AD203B41FA5}">
                      <a16:colId xmlns:a16="http://schemas.microsoft.com/office/drawing/2014/main" val="221003972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1001522015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88147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Kitabisa.com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6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9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6145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Mean SUS</a:t>
                      </a:r>
                    </a:p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(Industry Average for SUS is 68)</a:t>
                      </a:r>
                      <a:endParaRPr lang="id-ID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78.3* (Average)</a:t>
                      </a:r>
                      <a:endParaRPr lang="id-ID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72.3 (Average)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-&gt; SUS: Usability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75.2*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80.3</a:t>
                      </a:r>
                      <a:endParaRPr lang="id-ID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2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-&gt; SUS: Learnability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90.5*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69.7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4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StDev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13.2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19.1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3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Cronbach Alpha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0.871</a:t>
                      </a:r>
                      <a:endParaRPr lang="id-ID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0.725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1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0B60-E1AD-494C-9995-E3891B66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FITUR penunjang</a:t>
            </a:r>
            <a:endParaRPr lang="id-ID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B748-4CFE-41E2-B19E-4D7BEFF9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Gamifikasi berupa Poin, level dan leaderboard berjenjang</a:t>
            </a:r>
          </a:p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Gamification: How to Take it to the Next Level in 2020 - Agile CRM ...">
            <a:extLst>
              <a:ext uri="{FF2B5EF4-FFF2-40B4-BE49-F238E27FC236}">
                <a16:creationId xmlns:a16="http://schemas.microsoft.com/office/drawing/2014/main" id="{07CFFE43-0112-4F29-8051-78064C71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368" y="1939485"/>
            <a:ext cx="6283602" cy="29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8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FF6C3-C892-413A-82C1-4230430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Ilustrasi</a:t>
            </a:r>
            <a:endParaRPr lang="id-ID">
              <a:solidFill>
                <a:schemeClr val="tx2"/>
              </a:solidFill>
            </a:endParaRP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680047D4-5169-4002-9257-EEAEEC4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Penerapan</a:t>
            </a:r>
            <a:r>
              <a:rPr lang="en-US" dirty="0">
                <a:solidFill>
                  <a:schemeClr val="bg1"/>
                </a:solidFill>
              </a:rPr>
              <a:t> level, </a:t>
            </a:r>
            <a:r>
              <a:rPr lang="en-US" dirty="0" err="1">
                <a:solidFill>
                  <a:schemeClr val="bg1"/>
                </a:solidFill>
              </a:rPr>
              <a:t>poin</a:t>
            </a:r>
            <a:r>
              <a:rPr lang="en-US" dirty="0">
                <a:solidFill>
                  <a:schemeClr val="bg1"/>
                </a:solidFill>
              </a:rPr>
              <a:t>, dan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riset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pernah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dikembangkan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penulis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(https://dl.acm.org/doi/fullHtml/10.1145/3334480.3381447</a:t>
            </a:r>
            <a:r>
              <a:rPr lang="en-US" dirty="0"/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Fitur </a:t>
            </a:r>
            <a:r>
              <a:rPr lang="en-US" dirty="0" err="1">
                <a:solidFill>
                  <a:schemeClr val="bg1"/>
                </a:solidFill>
              </a:rPr>
              <a:t>serupa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kembangkan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Mobile JKN BPJS Kesehatan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43B274-4AE1-401F-9295-4C5DC903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4468" y="598634"/>
            <a:ext cx="2739401" cy="5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8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8FD-81C9-4D5A-97D7-8CA6D0F7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Konkrit</a:t>
            </a:r>
            <a:r>
              <a:rPr lang="en-US" dirty="0"/>
              <a:t> Setelah </a:t>
            </a:r>
            <a:r>
              <a:rPr lang="en-US" dirty="0" err="1"/>
              <a:t>Kompetisi</a:t>
            </a:r>
            <a:endParaRPr lang="id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CADAD9-60D4-46EA-9D8A-6C8C1EA1A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247215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45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8B1C4-749E-41D7-A4AF-777CB7E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MENGAPA ZIS-DS?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2EA3E-BAA9-4484-94E0-CF4D21F14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6"/>
          <a:stretch/>
        </p:blipFill>
        <p:spPr bwMode="auto">
          <a:xfrm>
            <a:off x="634275" y="1106840"/>
            <a:ext cx="6266001" cy="43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4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F7F5C-3A6D-4852-8425-BAF7A4CBE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5" b="5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2881E-B9FE-406A-8927-2480C648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6636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1"/>
                </a:solidFill>
              </a:rPr>
              <a:t>3.5% potensi zakat nasional = defisit djsk terpenuhi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B9B27-F2E4-4FF0-8D44-5585C8887764}"/>
              </a:ext>
            </a:extLst>
          </p:cNvPr>
          <p:cNvSpPr txBox="1"/>
          <p:nvPr/>
        </p:nvSpPr>
        <p:spPr>
          <a:xfrm>
            <a:off x="3175462" y="3940695"/>
            <a:ext cx="516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A1CF"/>
                </a:solidFill>
              </a:rPr>
              <a:t>Belum </a:t>
            </a:r>
            <a:r>
              <a:rPr lang="en-US" dirty="0" err="1">
                <a:solidFill>
                  <a:srgbClr val="20A1CF"/>
                </a:solidFill>
              </a:rPr>
              <a:t>Termasuk</a:t>
            </a:r>
            <a:r>
              <a:rPr lang="en-US" dirty="0">
                <a:solidFill>
                  <a:srgbClr val="20A1CF"/>
                </a:solidFill>
              </a:rPr>
              <a:t> </a:t>
            </a:r>
            <a:r>
              <a:rPr lang="en-US" dirty="0" err="1">
                <a:solidFill>
                  <a:srgbClr val="20A1CF"/>
                </a:solidFill>
              </a:rPr>
              <a:t>Shadaqah</a:t>
            </a:r>
            <a:r>
              <a:rPr lang="en-US" dirty="0">
                <a:solidFill>
                  <a:srgbClr val="20A1CF"/>
                </a:solidFill>
              </a:rPr>
              <a:t> dan </a:t>
            </a:r>
            <a:r>
              <a:rPr lang="en-US" dirty="0" err="1">
                <a:solidFill>
                  <a:srgbClr val="20A1CF"/>
                </a:solidFill>
              </a:rPr>
              <a:t>Donasi</a:t>
            </a:r>
            <a:r>
              <a:rPr lang="en-US" dirty="0">
                <a:solidFill>
                  <a:srgbClr val="20A1CF"/>
                </a:solidFill>
              </a:rPr>
              <a:t> </a:t>
            </a:r>
            <a:r>
              <a:rPr lang="en-US" dirty="0" err="1">
                <a:solidFill>
                  <a:srgbClr val="20A1CF"/>
                </a:solidFill>
              </a:rPr>
              <a:t>Sukarela</a:t>
            </a:r>
            <a:r>
              <a:rPr lang="en-US" dirty="0">
                <a:solidFill>
                  <a:srgbClr val="20A1CF"/>
                </a:solidFill>
              </a:rPr>
              <a:t> Lain</a:t>
            </a:r>
            <a:endParaRPr lang="id-ID" dirty="0">
              <a:solidFill>
                <a:srgbClr val="20A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C9B56-C692-4BBF-A9C2-D54DC271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46" y="2194560"/>
            <a:ext cx="690566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/>
              <a:t>Potensi donasi sukarela non keagamaan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F5C3A-4930-4EA4-BBFD-1661A0920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0F152-32E0-47F2-8862-F1B18B78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68" r="-1" b="4579"/>
          <a:stretch/>
        </p:blipFill>
        <p:spPr>
          <a:xfrm>
            <a:off x="634276" y="598634"/>
            <a:ext cx="3374654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A206-E3CA-4D70-86DF-C4C8D1DE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Tantangan</a:t>
            </a:r>
            <a:r>
              <a:rPr lang="en-US" dirty="0">
                <a:solidFill>
                  <a:schemeClr val="tx2"/>
                </a:solidFill>
              </a:rPr>
              <a:t> zakat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7110FD9-A87C-420D-9D10-EA80356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Syarat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penerima</a:t>
            </a:r>
            <a:r>
              <a:rPr lang="en-US" dirty="0">
                <a:solidFill>
                  <a:schemeClr val="bg1"/>
                </a:solidFill>
              </a:rPr>
              <a:t> zakat </a:t>
            </a:r>
            <a:r>
              <a:rPr lang="en-US" dirty="0" err="1">
                <a:solidFill>
                  <a:schemeClr val="bg1"/>
                </a:solidFill>
              </a:rPr>
              <a:t>terbatas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DJSK</a:t>
            </a:r>
          </a:p>
          <a:p>
            <a:r>
              <a:rPr lang="en-US" dirty="0" err="1">
                <a:solidFill>
                  <a:schemeClr val="bg1"/>
                </a:solidFill>
              </a:rPr>
              <a:t>Persepsi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BPJS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100% halal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aruskah Zakat Dibagikan ke Delapan Asnaf ? | AL FAHMU">
            <a:extLst>
              <a:ext uri="{FF2B5EF4-FFF2-40B4-BE49-F238E27FC236}">
                <a16:creationId xmlns:a16="http://schemas.microsoft.com/office/drawing/2014/main" id="{824227B1-1235-4CEA-8ECB-67F11436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526" y="598634"/>
            <a:ext cx="5619286" cy="5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2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B3525-FDED-4A10-B178-1C04AD69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Tantangan lain</a:t>
            </a:r>
            <a:endParaRPr lang="id-ID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C8D9B-AC8C-46A7-AC43-F310B28BE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91575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94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652F-C913-450C-B2B8-DFC193F5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Apa yang diinginkan donatur?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slow's hierarchy of needs - Wikipedia">
            <a:extLst>
              <a:ext uri="{FF2B5EF4-FFF2-40B4-BE49-F238E27FC236}">
                <a16:creationId xmlns:a16="http://schemas.microsoft.com/office/drawing/2014/main" id="{5DB4A2C7-F39C-4400-B29E-AF7BD11B7B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869" y="494988"/>
            <a:ext cx="5994259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8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25239F-A6FB-43A8-BD4A-3FB7C0B4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8B9E2-7498-4C10-A800-C1DBA8D8D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chemeClr val="tx2"/>
                </a:solidFill>
              </a:rPr>
              <a:t>Bisakah Membuat Orang Mau dan Bahagia Berdonasi Untuk DJSK (dana jaminan sosial Kesehatan)?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3A4FA-3165-45F9-AB31-39A6102F763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Riset kami di ACM (didanai oleh Microsoft) membuktikan bahwa dengan: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Memahami user (terutama posisi dalam maslow hierarchy of needs)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Gamifikasi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Menyesuaikan “intangible reward” dengan keinginan user</a:t>
            </a:r>
          </a:p>
          <a:p>
            <a:pPr marL="0"/>
            <a:r>
              <a:rPr lang="en-US" sz="1500" b="1">
                <a:solidFill>
                  <a:schemeClr val="bg1"/>
                </a:solidFill>
              </a:rPr>
              <a:t>Kita dapat meningkatkan pengalaman berdonasi menjadi lebih menyenangkan dan lebih baik.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94A6EF-760F-44BD-B5CD-1C330D37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1232580"/>
            <a:ext cx="6283602" cy="43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1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/>
              <a:schemeClr val="bg1">
                <a:shade val="91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08A6300-C3BD-42B5-89A7-BEFD79D37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14959-646B-45DC-9B6D-C3C206D2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60AE1-71FF-41AF-AE69-B04B3C4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Donasi</a:t>
            </a:r>
            <a:endParaRPr lang="id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323317-F571-4368-BB83-33E24F118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8880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6675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477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Zakat Sehat/Donasi Premi - Pemanfaatan ZIS-DS (Zakat, Infaq, Shadaqah dan Donasi Sukarela) untuk Membayar Premi Orang Tidak Mampu Sebagai Alternatif ZIS-DS di Era Normal Baru. </vt:lpstr>
      <vt:lpstr>MENGAPA ZIS-DS?</vt:lpstr>
      <vt:lpstr>3.5% potensi zakat nasional = defisit djsk terpenuhi</vt:lpstr>
      <vt:lpstr>Potensi donasi sukarela non keagamaan</vt:lpstr>
      <vt:lpstr>Tantangan zakat</vt:lpstr>
      <vt:lpstr>Tantangan lain</vt:lpstr>
      <vt:lpstr>Apa yang diinginkan donatur?</vt:lpstr>
      <vt:lpstr>Bisakah Membuat Orang Mau dan Bahagia Berdonasi Untuk DJSK (dana jaminan sosial Kesehatan)?</vt:lpstr>
      <vt:lpstr>Fitur Donasi</vt:lpstr>
      <vt:lpstr>Zakat Sehat/Donasi premi</vt:lpstr>
      <vt:lpstr>PowerPoint Presentation</vt:lpstr>
      <vt:lpstr>PowerPoint Presentation</vt:lpstr>
      <vt:lpstr>PowerPoint Presentation</vt:lpstr>
      <vt:lpstr>SOLUSI</vt:lpstr>
      <vt:lpstr>FITUR penunjang</vt:lpstr>
      <vt:lpstr>Ilustrasi</vt:lpstr>
      <vt:lpstr>Langkah Konkrit Setelah Kompetisi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 Sehat/Donasi Premi - Pemanfaatan ZIS-DS (Zakat, Infaq, Shadaqah dan Donasi Sukarela) untuk Membayar Premi Orang Tidak Mampu Sebagai Alternatif ZIS-DS di Era Normal Baru.</dc:title>
  <dc:creator>Gita Prasulistiyono</dc:creator>
  <cp:lastModifiedBy>Gita Prasulistiyono</cp:lastModifiedBy>
  <cp:revision>2</cp:revision>
  <dcterms:created xsi:type="dcterms:W3CDTF">2020-07-13T20:02:53Z</dcterms:created>
  <dcterms:modified xsi:type="dcterms:W3CDTF">2020-07-14T05:13:34Z</dcterms:modified>
</cp:coreProperties>
</file>