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Monda" charset="1" panose="02000503000000000000"/>
      <p:regular r:id="rId24"/>
    </p:embeddedFont>
    <p:embeddedFont>
      <p:font typeface="Monda Bold" charset="1" panose="02000803000000000000"/>
      <p:regular r:id="rId25"/>
    </p:embeddedFont>
    <p:embeddedFont>
      <p:font typeface="Arimo" charset="1" panose="020B0604020202020204"/>
      <p:regular r:id="rId26"/>
    </p:embeddedFont>
    <p:embeddedFont>
      <p:font typeface="Arimo Bold" charset="1" panose="020B0704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3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11" Target="../media/image35.png" Type="http://schemas.openxmlformats.org/officeDocument/2006/relationships/image"/><Relationship Id="rId12" Target="../media/image36.svg" Type="http://schemas.openxmlformats.org/officeDocument/2006/relationships/image"/><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 Id="rId9" Target="../media/image3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i.org/10.1097/ede.0000000000000788" TargetMode="External" Type="http://schemas.openxmlformats.org/officeDocument/2006/relationships/hyperlink"/><Relationship Id="rId11" Target="https://doi.org/10.3390/diagnostics13152471" TargetMode="External" Type="http://schemas.openxmlformats.org/officeDocument/2006/relationships/hyperlink"/><Relationship Id="rId12" Target="https://doi.org/10.1007/s41870-023-01447-9" TargetMode="External" Type="http://schemas.openxmlformats.org/officeDocument/2006/relationships/hyperlink"/><Relationship Id="rId13" Target="https://doi.org/10.1109/EMBC.2019.8856981" TargetMode="External" Type="http://schemas.openxmlformats.org/officeDocument/2006/relationships/hyperlink"/><Relationship Id="rId14" Target="https://doi.org/10.1109/iciccs56967.2023.10142312" TargetMode="External" Type="http://schemas.openxmlformats.org/officeDocument/2006/relationships/hyperlink"/><Relationship Id="rId15" Target="https://doi.org/10.3389/fendo.2023.1130139" TargetMode="External" Type="http://schemas.openxmlformats.org/officeDocument/2006/relationships/hyperlink"/><Relationship Id="rId16" Target="https://doi.org/10.1016/j.media.2022.102629" TargetMode="External" Type="http://schemas.openxmlformats.org/officeDocument/2006/relationships/hyperlink"/><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https://doi.org/10.3390/biomedinformatics3020019" TargetMode="External" Type="http://schemas.openxmlformats.org/officeDocument/2006/relationships/hyperlink"/><Relationship Id="rId8" Target="https://doi.org/10.1142/s0219467822500450" TargetMode="External" Type="http://schemas.openxmlformats.org/officeDocument/2006/relationships/hyperlink"/><Relationship Id="rId9" Target="https://doi.org/10.1155/2022/6321884"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https://doi.org/10.1038/s41598-023-44689-0" TargetMode="External" Type="http://schemas.openxmlformats.org/officeDocument/2006/relationships/hyperlink"/><Relationship Id="rId6" Target="https://doi.org/10.1007/978-981-19-8086-2_88" TargetMode="External" Type="http://schemas.openxmlformats.org/officeDocument/2006/relationships/hyperlink"/><Relationship Id="rId7" Target="../media/image15.png" Type="http://schemas.openxmlformats.org/officeDocument/2006/relationships/image"/><Relationship Id="rId8" Target="../media/image1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https://arxiv.org/abs/2408.03654v1" TargetMode="External" Type="http://schemas.openxmlformats.org/officeDocument/2006/relationships/hyperlink"/><Relationship Id="rId7" Target="https://arxiv.org/abs/1702.02741v2" TargetMode="External" Type="http://schemas.openxmlformats.org/officeDocument/2006/relationships/hyperlink"/><Relationship Id="rId8" Target="https://arxiv.org/abs/2201.12260"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https://github.com/bharathprabakaran/FPUS23" TargetMode="External" Type="http://schemas.openxmlformats.org/officeDocument/2006/relationships/hyperlink"/><Relationship Id="rId7" Target="https://arxiv.org/abs/1702.02741v2" TargetMode="External" Type="http://schemas.openxmlformats.org/officeDocument/2006/relationships/hyperlink"/><Relationship Id="rId8" Target="https://ntoussaint.github.io/fetalnav/"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3.pn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11" Target="../media/image19.png" Type="http://schemas.openxmlformats.org/officeDocument/2006/relationships/image"/><Relationship Id="rId12" Target="../media/image20.svg" Type="http://schemas.openxmlformats.org/officeDocument/2006/relationships/image"/><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8001000"/>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15000"/>
            </a:blip>
            <a:stretch>
              <a:fillRect l="0" t="0" r="0" b="0"/>
            </a:stretch>
          </a:blipFill>
        </p:spPr>
      </p:sp>
      <p:sp>
        <p:nvSpPr>
          <p:cNvPr name="TextBox 3" id="3"/>
          <p:cNvSpPr txBox="true"/>
          <p:nvPr/>
        </p:nvSpPr>
        <p:spPr>
          <a:xfrm rot="0">
            <a:off x="6246404" y="6945523"/>
            <a:ext cx="5795191" cy="2507963"/>
          </a:xfrm>
          <a:prstGeom prst="rect">
            <a:avLst/>
          </a:prstGeom>
        </p:spPr>
        <p:txBody>
          <a:bodyPr anchor="t" rtlCol="false" tIns="0" lIns="0" bIns="0" rIns="0">
            <a:spAutoFit/>
          </a:bodyPr>
          <a:lstStyle/>
          <a:p>
            <a:pPr algn="ctr">
              <a:lnSpc>
                <a:spcPts val="4040"/>
              </a:lnSpc>
            </a:pPr>
            <a:r>
              <a:rPr lang="en-US" sz="2886">
                <a:solidFill>
                  <a:srgbClr val="FFFFFF"/>
                </a:solidFill>
                <a:latin typeface="Monda"/>
                <a:ea typeface="Monda"/>
                <a:cs typeface="Monda"/>
                <a:sym typeface="Monda"/>
              </a:rPr>
              <a:t>Group - 2</a:t>
            </a:r>
          </a:p>
          <a:p>
            <a:pPr algn="l">
              <a:lnSpc>
                <a:spcPts val="4040"/>
              </a:lnSpc>
            </a:pPr>
            <a:r>
              <a:rPr lang="en-US" sz="2886">
                <a:solidFill>
                  <a:srgbClr val="FFFFFF"/>
                </a:solidFill>
                <a:latin typeface="Monda"/>
                <a:ea typeface="Monda"/>
                <a:cs typeface="Monda"/>
                <a:sym typeface="Monda"/>
              </a:rPr>
              <a:t>Pushkar Charkha            -  02</a:t>
            </a:r>
          </a:p>
          <a:p>
            <a:pPr algn="l">
              <a:lnSpc>
                <a:spcPts val="4040"/>
              </a:lnSpc>
            </a:pPr>
            <a:r>
              <a:rPr lang="en-US" sz="2886">
                <a:solidFill>
                  <a:srgbClr val="FFFFFF"/>
                </a:solidFill>
                <a:latin typeface="Monda"/>
                <a:ea typeface="Monda"/>
                <a:cs typeface="Monda"/>
                <a:sym typeface="Monda"/>
              </a:rPr>
              <a:t>Suyog Bodke                    -  06</a:t>
            </a:r>
          </a:p>
          <a:p>
            <a:pPr algn="l">
              <a:lnSpc>
                <a:spcPts val="4040"/>
              </a:lnSpc>
            </a:pPr>
            <a:r>
              <a:rPr lang="en-US" sz="2886">
                <a:solidFill>
                  <a:srgbClr val="FFFFFF"/>
                </a:solidFill>
                <a:latin typeface="Monda"/>
                <a:ea typeface="Monda"/>
                <a:cs typeface="Monda"/>
                <a:sym typeface="Monda"/>
              </a:rPr>
              <a:t>Gitesh Tamboli                -  07</a:t>
            </a:r>
          </a:p>
          <a:p>
            <a:pPr algn="l">
              <a:lnSpc>
                <a:spcPts val="4040"/>
              </a:lnSpc>
            </a:pPr>
            <a:r>
              <a:rPr lang="en-US" sz="2886">
                <a:solidFill>
                  <a:srgbClr val="FFFFFF"/>
                </a:solidFill>
                <a:latin typeface="Monda"/>
                <a:ea typeface="Monda"/>
                <a:cs typeface="Monda"/>
                <a:sym typeface="Monda"/>
              </a:rPr>
              <a:t>Vaibhav Kumar Singh    -  10</a:t>
            </a:r>
          </a:p>
        </p:txBody>
      </p:sp>
      <p:sp>
        <p:nvSpPr>
          <p:cNvPr name="TextBox 4" id="4"/>
          <p:cNvSpPr txBox="true"/>
          <p:nvPr/>
        </p:nvSpPr>
        <p:spPr>
          <a:xfrm rot="0">
            <a:off x="1607312" y="2739623"/>
            <a:ext cx="15073375" cy="2734944"/>
          </a:xfrm>
          <a:prstGeom prst="rect">
            <a:avLst/>
          </a:prstGeom>
        </p:spPr>
        <p:txBody>
          <a:bodyPr anchor="t" rtlCol="false" tIns="0" lIns="0" bIns="0" rIns="0">
            <a:spAutoFit/>
          </a:bodyPr>
          <a:lstStyle/>
          <a:p>
            <a:pPr algn="ctr">
              <a:lnSpc>
                <a:spcPts val="7280"/>
              </a:lnSpc>
            </a:pPr>
            <a:r>
              <a:rPr lang="en-US" b="true" sz="5200">
                <a:solidFill>
                  <a:srgbClr val="FFFFFF"/>
                </a:solidFill>
                <a:latin typeface="Monda Bold"/>
                <a:ea typeface="Monda Bold"/>
                <a:cs typeface="Monda Bold"/>
                <a:sym typeface="Monda Bold"/>
              </a:rPr>
              <a:t>PREDICTIVE ANALYTICS FOR FETAL HEALTH: A MACHINE LEARNING FRAMEWORK FOR EARLY RISK ASSESSMENT</a:t>
            </a:r>
          </a:p>
        </p:txBody>
      </p:sp>
      <p:sp>
        <p:nvSpPr>
          <p:cNvPr name="Freeform 5" id="5"/>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10238104" y="4976378"/>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8001000"/>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15000"/>
            </a:blip>
            <a:stretch>
              <a:fillRect l="0" t="0" r="0" b="0"/>
            </a:stretch>
          </a:blipFill>
        </p:spPr>
      </p:sp>
      <p:sp>
        <p:nvSpPr>
          <p:cNvPr name="TextBox 3" id="3"/>
          <p:cNvSpPr txBox="true"/>
          <p:nvPr/>
        </p:nvSpPr>
        <p:spPr>
          <a:xfrm rot="0">
            <a:off x="5277953" y="4043032"/>
            <a:ext cx="7732093" cy="1981861"/>
          </a:xfrm>
          <a:prstGeom prst="rect">
            <a:avLst/>
          </a:prstGeom>
        </p:spPr>
        <p:txBody>
          <a:bodyPr anchor="t" rtlCol="false" tIns="0" lIns="0" bIns="0" rIns="0">
            <a:spAutoFit/>
          </a:bodyPr>
          <a:lstStyle/>
          <a:p>
            <a:pPr algn="ctr">
              <a:lnSpc>
                <a:spcPts val="16238"/>
              </a:lnSpc>
            </a:pPr>
            <a:r>
              <a:rPr lang="en-US" b="true" sz="11598">
                <a:solidFill>
                  <a:srgbClr val="FFFFFF"/>
                </a:solidFill>
                <a:latin typeface="Monda Bold"/>
                <a:ea typeface="Monda Bold"/>
                <a:cs typeface="Monda Bold"/>
                <a:sym typeface="Monda Bold"/>
              </a:rPr>
              <a:t>DEMO</a:t>
            </a:r>
          </a:p>
        </p:txBody>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0238104" y="4976378"/>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9974103" y="4763530"/>
            <a:ext cx="9295205" cy="5948931"/>
          </a:xfrm>
          <a:custGeom>
            <a:avLst/>
            <a:gdLst/>
            <a:ahLst/>
            <a:cxnLst/>
            <a:rect r="r" b="b" t="t" l="l"/>
            <a:pathLst>
              <a:path h="5948931" w="9295205">
                <a:moveTo>
                  <a:pt x="9295206" y="0"/>
                </a:moveTo>
                <a:lnTo>
                  <a:pt x="0" y="0"/>
                </a:lnTo>
                <a:lnTo>
                  <a:pt x="0" y="5948931"/>
                </a:lnTo>
                <a:lnTo>
                  <a:pt x="9295206" y="5948931"/>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650284" y="1998309"/>
            <a:ext cx="7315200" cy="3825850"/>
          </a:xfrm>
          <a:custGeom>
            <a:avLst/>
            <a:gdLst/>
            <a:ahLst/>
            <a:cxnLst/>
            <a:rect r="r" b="b" t="t" l="l"/>
            <a:pathLst>
              <a:path h="3825850" w="7315200">
                <a:moveTo>
                  <a:pt x="0" y="0"/>
                </a:moveTo>
                <a:lnTo>
                  <a:pt x="7315200" y="0"/>
                </a:lnTo>
                <a:lnTo>
                  <a:pt x="7315200" y="3825850"/>
                </a:lnTo>
                <a:lnTo>
                  <a:pt x="0" y="38258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650284" y="6109909"/>
            <a:ext cx="7315200" cy="3825850"/>
          </a:xfrm>
          <a:custGeom>
            <a:avLst/>
            <a:gdLst/>
            <a:ahLst/>
            <a:cxnLst/>
            <a:rect r="r" b="b" t="t" l="l"/>
            <a:pathLst>
              <a:path h="3825850" w="7315200">
                <a:moveTo>
                  <a:pt x="0" y="0"/>
                </a:moveTo>
                <a:lnTo>
                  <a:pt x="7315200" y="0"/>
                </a:lnTo>
                <a:lnTo>
                  <a:pt x="7315200" y="3825849"/>
                </a:lnTo>
                <a:lnTo>
                  <a:pt x="0" y="3825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8373470" y="3276372"/>
            <a:ext cx="9766321" cy="4624166"/>
          </a:xfrm>
          <a:custGeom>
            <a:avLst/>
            <a:gdLst/>
            <a:ahLst/>
            <a:cxnLst/>
            <a:rect r="r" b="b" t="t" l="l"/>
            <a:pathLst>
              <a:path h="4624166" w="9766321">
                <a:moveTo>
                  <a:pt x="0" y="0"/>
                </a:moveTo>
                <a:lnTo>
                  <a:pt x="9766321" y="0"/>
                </a:lnTo>
                <a:lnTo>
                  <a:pt x="9766321" y="4624165"/>
                </a:lnTo>
                <a:lnTo>
                  <a:pt x="0" y="4624165"/>
                </a:lnTo>
                <a:lnTo>
                  <a:pt x="0" y="0"/>
                </a:lnTo>
                <a:close/>
              </a:path>
            </a:pathLst>
          </a:custGeom>
          <a:blipFill>
            <a:blip r:embed="rId9"/>
            <a:stretch>
              <a:fillRect l="-1568" t="-15390" r="0" b="-1251"/>
            </a:stretch>
          </a:blipFill>
        </p:spPr>
      </p:sp>
      <p:sp>
        <p:nvSpPr>
          <p:cNvPr name="TextBox 10" id="10"/>
          <p:cNvSpPr txBox="true"/>
          <p:nvPr/>
        </p:nvSpPr>
        <p:spPr>
          <a:xfrm rot="0">
            <a:off x="4307884" y="276409"/>
            <a:ext cx="9672231" cy="120332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RESULT - EDA</a:t>
            </a:r>
          </a:p>
        </p:txBody>
      </p:sp>
      <p:sp>
        <p:nvSpPr>
          <p:cNvPr name="TextBox 11" id="11"/>
          <p:cNvSpPr txBox="true"/>
          <p:nvPr/>
        </p:nvSpPr>
        <p:spPr>
          <a:xfrm rot="0">
            <a:off x="1073725" y="2203832"/>
            <a:ext cx="6167400" cy="422614"/>
          </a:xfrm>
          <a:prstGeom prst="rect">
            <a:avLst/>
          </a:prstGeom>
        </p:spPr>
        <p:txBody>
          <a:bodyPr anchor="t" rtlCol="false" tIns="0" lIns="0" bIns="0" rIns="0">
            <a:spAutoFit/>
          </a:bodyPr>
          <a:lstStyle/>
          <a:p>
            <a:pPr algn="ctr">
              <a:lnSpc>
                <a:spcPts val="3481"/>
              </a:lnSpc>
              <a:spcBef>
                <a:spcPct val="0"/>
              </a:spcBef>
            </a:pPr>
            <a:r>
              <a:rPr lang="en-US" b="true" sz="2486">
                <a:solidFill>
                  <a:srgbClr val="002B58"/>
                </a:solidFill>
                <a:latin typeface="Monda Bold"/>
                <a:ea typeface="Monda Bold"/>
                <a:cs typeface="Monda Bold"/>
                <a:sym typeface="Monda Bold"/>
              </a:rPr>
              <a:t>EXPLORATORY DATA ANALYSIS (EDA)</a:t>
            </a:r>
          </a:p>
        </p:txBody>
      </p:sp>
      <p:sp>
        <p:nvSpPr>
          <p:cNvPr name="TextBox 12" id="12"/>
          <p:cNvSpPr txBox="true"/>
          <p:nvPr/>
        </p:nvSpPr>
        <p:spPr>
          <a:xfrm rot="0">
            <a:off x="932065" y="2878090"/>
            <a:ext cx="6450721" cy="2028189"/>
          </a:xfrm>
          <a:prstGeom prst="rect">
            <a:avLst/>
          </a:prstGeom>
        </p:spPr>
        <p:txBody>
          <a:bodyPr anchor="t" rtlCol="false" tIns="0" lIns="0" bIns="0" rIns="0">
            <a:spAutoFit/>
          </a:bodyPr>
          <a:lstStyle/>
          <a:p>
            <a:pPr algn="l" marL="422895" indent="-211448" lvl="1">
              <a:lnSpc>
                <a:spcPts val="2742"/>
              </a:lnSpc>
              <a:buFont typeface="Arial"/>
              <a:buChar char="•"/>
            </a:pPr>
            <a:r>
              <a:rPr lang="en-US" sz="1958">
                <a:solidFill>
                  <a:srgbClr val="002B58"/>
                </a:solidFill>
                <a:latin typeface="Monda"/>
                <a:ea typeface="Monda"/>
                <a:cs typeface="Monda"/>
                <a:sym typeface="Monda"/>
              </a:rPr>
              <a:t>CONDUCTED TO UNDERSTAND THE DISTRIBUTION OF NORMAL AND ABNORMAL FETAL HEALTH DATA.</a:t>
            </a:r>
          </a:p>
          <a:p>
            <a:pPr algn="l" marL="422895" indent="-211448" lvl="1">
              <a:lnSpc>
                <a:spcPts val="2742"/>
              </a:lnSpc>
              <a:buFont typeface="Arial"/>
              <a:buChar char="•"/>
            </a:pPr>
            <a:r>
              <a:rPr lang="en-US" sz="1958">
                <a:solidFill>
                  <a:srgbClr val="002B58"/>
                </a:solidFill>
                <a:latin typeface="Monda"/>
                <a:ea typeface="Monda"/>
                <a:cs typeface="Monda"/>
                <a:sym typeface="Monda"/>
              </a:rPr>
              <a:t>VISUALIZED KEY FEATURES LIKE FETAL HEART RATE, UTERINE CONTRACTIONS, AND MATERNAL HEALTH PARAMETERS.</a:t>
            </a:r>
          </a:p>
        </p:txBody>
      </p:sp>
      <p:sp>
        <p:nvSpPr>
          <p:cNvPr name="TextBox 13" id="13"/>
          <p:cNvSpPr txBox="true"/>
          <p:nvPr/>
        </p:nvSpPr>
        <p:spPr>
          <a:xfrm rot="0">
            <a:off x="1916023" y="6273835"/>
            <a:ext cx="4265460" cy="464210"/>
          </a:xfrm>
          <a:prstGeom prst="rect">
            <a:avLst/>
          </a:prstGeom>
        </p:spPr>
        <p:txBody>
          <a:bodyPr anchor="t" rtlCol="false" tIns="0" lIns="0" bIns="0" rIns="0">
            <a:spAutoFit/>
          </a:bodyPr>
          <a:lstStyle/>
          <a:p>
            <a:pPr algn="ctr">
              <a:lnSpc>
                <a:spcPts val="3813"/>
              </a:lnSpc>
              <a:spcBef>
                <a:spcPct val="0"/>
              </a:spcBef>
            </a:pPr>
            <a:r>
              <a:rPr lang="en-US" b="true" sz="2724">
                <a:solidFill>
                  <a:srgbClr val="002B58"/>
                </a:solidFill>
                <a:latin typeface="Monda Bold"/>
                <a:ea typeface="Monda Bold"/>
                <a:cs typeface="Monda Bold"/>
                <a:sym typeface="Monda Bold"/>
              </a:rPr>
              <a:t>INSIGHTS</a:t>
            </a:r>
          </a:p>
        </p:txBody>
      </p:sp>
      <p:sp>
        <p:nvSpPr>
          <p:cNvPr name="TextBox 14" id="14"/>
          <p:cNvSpPr txBox="true"/>
          <p:nvPr/>
        </p:nvSpPr>
        <p:spPr>
          <a:xfrm rot="0">
            <a:off x="713844" y="6851347"/>
            <a:ext cx="6669817" cy="2166531"/>
          </a:xfrm>
          <a:prstGeom prst="rect">
            <a:avLst/>
          </a:prstGeom>
        </p:spPr>
        <p:txBody>
          <a:bodyPr anchor="t" rtlCol="false" tIns="0" lIns="0" bIns="0" rIns="0">
            <a:spAutoFit/>
          </a:bodyPr>
          <a:lstStyle/>
          <a:p>
            <a:pPr algn="l" marL="448751" indent="-224375" lvl="1">
              <a:lnSpc>
                <a:spcPts val="2909"/>
              </a:lnSpc>
              <a:buFont typeface="Arial"/>
              <a:buChar char="•"/>
            </a:pPr>
            <a:r>
              <a:rPr lang="en-US" sz="2078">
                <a:solidFill>
                  <a:srgbClr val="002B58"/>
                </a:solidFill>
                <a:latin typeface="Monda"/>
                <a:ea typeface="Monda"/>
                <a:cs typeface="Monda"/>
                <a:sym typeface="Monda"/>
              </a:rPr>
              <a:t>CLASS IMBALANCE OBSERVED (MORE NORMAL IMAGES THAN ABNORMAL IMAGES).</a:t>
            </a:r>
          </a:p>
          <a:p>
            <a:pPr algn="l" marL="448751" indent="-224375" lvl="1">
              <a:lnSpc>
                <a:spcPts val="2909"/>
              </a:lnSpc>
              <a:buFont typeface="Arial"/>
              <a:buChar char="•"/>
            </a:pPr>
            <a:r>
              <a:rPr lang="en-US" sz="2078">
                <a:solidFill>
                  <a:srgbClr val="002B58"/>
                </a:solidFill>
                <a:latin typeface="Monda"/>
                <a:ea typeface="Monda"/>
                <a:cs typeface="Monda"/>
                <a:sym typeface="Monda"/>
              </a:rPr>
              <a:t>AUGMENTATION USED TO BALANCE THE DATASET.</a:t>
            </a:r>
          </a:p>
          <a:p>
            <a:pPr algn="l" marL="448751" indent="-224375" lvl="1">
              <a:lnSpc>
                <a:spcPts val="2909"/>
              </a:lnSpc>
              <a:buFont typeface="Arial"/>
              <a:buChar char="•"/>
            </a:pPr>
            <a:r>
              <a:rPr lang="en-US" sz="2078">
                <a:solidFill>
                  <a:srgbClr val="002B58"/>
                </a:solidFill>
                <a:latin typeface="Monda"/>
                <a:ea typeface="Monda"/>
                <a:cs typeface="Monda"/>
                <a:sym typeface="Monda"/>
              </a:rPr>
              <a:t>CLEAR SEPARATION IN KEY FEATURES FOR ABNORMAL VS. NORMAL CLASSES.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90290" y="1882213"/>
            <a:ext cx="6019640" cy="4279417"/>
          </a:xfrm>
          <a:custGeom>
            <a:avLst/>
            <a:gdLst/>
            <a:ahLst/>
            <a:cxnLst/>
            <a:rect r="r" b="b" t="t" l="l"/>
            <a:pathLst>
              <a:path h="4279417" w="6019640">
                <a:moveTo>
                  <a:pt x="0" y="0"/>
                </a:moveTo>
                <a:lnTo>
                  <a:pt x="6019640" y="0"/>
                </a:lnTo>
                <a:lnTo>
                  <a:pt x="6019640" y="4279417"/>
                </a:lnTo>
                <a:lnTo>
                  <a:pt x="0" y="427941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980773" y="5876425"/>
            <a:ext cx="6019640" cy="4279417"/>
          </a:xfrm>
          <a:custGeom>
            <a:avLst/>
            <a:gdLst/>
            <a:ahLst/>
            <a:cxnLst/>
            <a:rect r="r" b="b" t="t" l="l"/>
            <a:pathLst>
              <a:path h="4279417" w="6019640">
                <a:moveTo>
                  <a:pt x="0" y="0"/>
                </a:moveTo>
                <a:lnTo>
                  <a:pt x="6019640" y="0"/>
                </a:lnTo>
                <a:lnTo>
                  <a:pt x="6019640" y="4279417"/>
                </a:lnTo>
                <a:lnTo>
                  <a:pt x="0" y="42794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8" id="8"/>
          <p:cNvSpPr txBox="true"/>
          <p:nvPr/>
        </p:nvSpPr>
        <p:spPr>
          <a:xfrm rot="0">
            <a:off x="4307884" y="276409"/>
            <a:ext cx="9672231" cy="120332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RESULT OF MODEL</a:t>
            </a:r>
          </a:p>
        </p:txBody>
      </p:sp>
      <p:sp>
        <p:nvSpPr>
          <p:cNvPr name="TextBox 9" id="9"/>
          <p:cNvSpPr txBox="true"/>
          <p:nvPr/>
        </p:nvSpPr>
        <p:spPr>
          <a:xfrm rot="0">
            <a:off x="2071534" y="2376888"/>
            <a:ext cx="5110687" cy="984891"/>
          </a:xfrm>
          <a:prstGeom prst="rect">
            <a:avLst/>
          </a:prstGeom>
        </p:spPr>
        <p:txBody>
          <a:bodyPr anchor="t" rtlCol="false" tIns="0" lIns="0" bIns="0" rIns="0">
            <a:spAutoFit/>
          </a:bodyPr>
          <a:lstStyle/>
          <a:p>
            <a:pPr algn="ctr">
              <a:lnSpc>
                <a:spcPts val="3989"/>
              </a:lnSpc>
              <a:spcBef>
                <a:spcPct val="0"/>
              </a:spcBef>
            </a:pPr>
            <a:r>
              <a:rPr lang="en-US" b="true" sz="2849">
                <a:solidFill>
                  <a:srgbClr val="002B58"/>
                </a:solidFill>
                <a:latin typeface="Monda Bold"/>
                <a:ea typeface="Monda Bold"/>
                <a:cs typeface="Monda Bold"/>
                <a:sym typeface="Monda Bold"/>
              </a:rPr>
              <a:t>SIAMESE NEURAL NETWORK PERFORMANCE</a:t>
            </a:r>
          </a:p>
        </p:txBody>
      </p:sp>
      <p:sp>
        <p:nvSpPr>
          <p:cNvPr name="TextBox 10" id="10"/>
          <p:cNvSpPr txBox="true"/>
          <p:nvPr/>
        </p:nvSpPr>
        <p:spPr>
          <a:xfrm rot="0">
            <a:off x="1533320" y="3642243"/>
            <a:ext cx="6076609" cy="1407660"/>
          </a:xfrm>
          <a:prstGeom prst="rect">
            <a:avLst/>
          </a:prstGeom>
        </p:spPr>
        <p:txBody>
          <a:bodyPr anchor="t" rtlCol="false" tIns="0" lIns="0" bIns="0" rIns="0">
            <a:spAutoFit/>
          </a:bodyPr>
          <a:lstStyle/>
          <a:p>
            <a:pPr algn="l" marL="584081" indent="-292041" lvl="1">
              <a:lnSpc>
                <a:spcPts val="3787"/>
              </a:lnSpc>
              <a:spcBef>
                <a:spcPct val="0"/>
              </a:spcBef>
              <a:buFont typeface="Arial"/>
              <a:buChar char="•"/>
            </a:pPr>
            <a:r>
              <a:rPr lang="en-US" sz="2705" strike="noStrike" u="none">
                <a:solidFill>
                  <a:srgbClr val="002B58"/>
                </a:solidFill>
                <a:latin typeface="Monda"/>
                <a:ea typeface="Monda"/>
                <a:cs typeface="Monda"/>
                <a:sym typeface="Monda"/>
              </a:rPr>
              <a:t>TRAINING ACCURACY: 99.74%</a:t>
            </a:r>
          </a:p>
          <a:p>
            <a:pPr algn="l" marL="584081" indent="-292041" lvl="1">
              <a:lnSpc>
                <a:spcPts val="3787"/>
              </a:lnSpc>
              <a:spcBef>
                <a:spcPct val="0"/>
              </a:spcBef>
              <a:buFont typeface="Arial"/>
              <a:buChar char="•"/>
            </a:pPr>
            <a:r>
              <a:rPr lang="en-US" sz="2705" strike="noStrike" u="none">
                <a:solidFill>
                  <a:srgbClr val="002B58"/>
                </a:solidFill>
                <a:latin typeface="Monda"/>
                <a:ea typeface="Monda"/>
                <a:cs typeface="Monda"/>
                <a:sym typeface="Monda"/>
              </a:rPr>
              <a:t>TESTING ACCURACY: 98.6%</a:t>
            </a:r>
          </a:p>
          <a:p>
            <a:pPr algn="l" marL="584081" indent="-292041" lvl="1">
              <a:lnSpc>
                <a:spcPts val="3787"/>
              </a:lnSpc>
              <a:spcBef>
                <a:spcPct val="0"/>
              </a:spcBef>
              <a:buFont typeface="Arial"/>
              <a:buChar char="•"/>
            </a:pPr>
            <a:r>
              <a:rPr lang="en-US" sz="2705" strike="noStrike" u="none">
                <a:solidFill>
                  <a:srgbClr val="002B58"/>
                </a:solidFill>
                <a:latin typeface="Monda"/>
                <a:ea typeface="Monda"/>
                <a:cs typeface="Monda"/>
                <a:sym typeface="Monda"/>
              </a:rPr>
              <a:t>F1-SCORE: 97.8%</a:t>
            </a:r>
          </a:p>
        </p:txBody>
      </p:sp>
      <p:sp>
        <p:nvSpPr>
          <p:cNvPr name="TextBox 11" id="11"/>
          <p:cNvSpPr txBox="true"/>
          <p:nvPr/>
        </p:nvSpPr>
        <p:spPr>
          <a:xfrm rot="0">
            <a:off x="6855297" y="6462991"/>
            <a:ext cx="4463107" cy="984891"/>
          </a:xfrm>
          <a:prstGeom prst="rect">
            <a:avLst/>
          </a:prstGeom>
        </p:spPr>
        <p:txBody>
          <a:bodyPr anchor="t" rtlCol="false" tIns="0" lIns="0" bIns="0" rIns="0">
            <a:spAutoFit/>
          </a:bodyPr>
          <a:lstStyle/>
          <a:p>
            <a:pPr algn="ctr" marL="0" indent="0" lvl="0">
              <a:lnSpc>
                <a:spcPts val="3989"/>
              </a:lnSpc>
              <a:spcBef>
                <a:spcPct val="0"/>
              </a:spcBef>
            </a:pPr>
            <a:r>
              <a:rPr lang="en-US" b="true" sz="2849" strike="noStrike" u="none">
                <a:solidFill>
                  <a:srgbClr val="002B58"/>
                </a:solidFill>
                <a:latin typeface="Monda Bold"/>
                <a:ea typeface="Monda Bold"/>
                <a:cs typeface="Monda Bold"/>
                <a:sym typeface="Monda Bold"/>
              </a:rPr>
              <a:t>RANDOM FOREST (FETAL HEALTH DATA)</a:t>
            </a:r>
          </a:p>
        </p:txBody>
      </p:sp>
      <p:sp>
        <p:nvSpPr>
          <p:cNvPr name="TextBox 12" id="12"/>
          <p:cNvSpPr txBox="true"/>
          <p:nvPr/>
        </p:nvSpPr>
        <p:spPr>
          <a:xfrm rot="0">
            <a:off x="7028320" y="7661441"/>
            <a:ext cx="3924546" cy="1889941"/>
          </a:xfrm>
          <a:prstGeom prst="rect">
            <a:avLst/>
          </a:prstGeom>
        </p:spPr>
        <p:txBody>
          <a:bodyPr anchor="t" rtlCol="false" tIns="0" lIns="0" bIns="0" rIns="0">
            <a:spAutoFit/>
          </a:bodyPr>
          <a:lstStyle/>
          <a:p>
            <a:pPr algn="l" marL="584081" indent="-292040" lvl="1">
              <a:lnSpc>
                <a:spcPts val="3787"/>
              </a:lnSpc>
              <a:spcBef>
                <a:spcPct val="0"/>
              </a:spcBef>
              <a:buFont typeface="Arial"/>
              <a:buChar char="•"/>
            </a:pPr>
            <a:r>
              <a:rPr lang="en-US" sz="2705" strike="noStrike" u="none">
                <a:solidFill>
                  <a:srgbClr val="002B58"/>
                </a:solidFill>
                <a:latin typeface="Monda"/>
                <a:ea typeface="Monda"/>
                <a:cs typeface="Monda"/>
                <a:sym typeface="Monda"/>
              </a:rPr>
              <a:t>ACCURACY: 96%</a:t>
            </a:r>
          </a:p>
          <a:p>
            <a:pPr algn="l" marL="584081" indent="-292040" lvl="1">
              <a:lnSpc>
                <a:spcPts val="3787"/>
              </a:lnSpc>
              <a:spcBef>
                <a:spcPct val="0"/>
              </a:spcBef>
              <a:buFont typeface="Arial"/>
              <a:buChar char="•"/>
            </a:pPr>
            <a:r>
              <a:rPr lang="en-US" sz="2705" strike="noStrike" u="none">
                <a:solidFill>
                  <a:srgbClr val="002B58"/>
                </a:solidFill>
                <a:latin typeface="Monda"/>
                <a:ea typeface="Monda"/>
                <a:cs typeface="Monda"/>
                <a:sym typeface="Monda"/>
              </a:rPr>
              <a:t>PRECISION: 95.8%</a:t>
            </a:r>
          </a:p>
          <a:p>
            <a:pPr algn="l" marL="584081" indent="-292040" lvl="1">
              <a:lnSpc>
                <a:spcPts val="3787"/>
              </a:lnSpc>
              <a:spcBef>
                <a:spcPct val="0"/>
              </a:spcBef>
              <a:buFont typeface="Arial"/>
              <a:buChar char="•"/>
            </a:pPr>
            <a:r>
              <a:rPr lang="en-US" sz="2705" strike="noStrike" u="none">
                <a:solidFill>
                  <a:srgbClr val="002B58"/>
                </a:solidFill>
                <a:latin typeface="Monda"/>
                <a:ea typeface="Monda"/>
                <a:cs typeface="Monda"/>
                <a:sym typeface="Monda"/>
              </a:rPr>
              <a:t>RECALL: 96.1%</a:t>
            </a:r>
          </a:p>
          <a:p>
            <a:pPr algn="l" marL="584081" indent="-292040" lvl="1">
              <a:lnSpc>
                <a:spcPts val="3787"/>
              </a:lnSpc>
              <a:spcBef>
                <a:spcPct val="0"/>
              </a:spcBef>
              <a:buFont typeface="Arial"/>
              <a:buChar char="•"/>
            </a:pPr>
            <a:r>
              <a:rPr lang="en-US" sz="2705" strike="noStrike" u="none">
                <a:solidFill>
                  <a:srgbClr val="002B58"/>
                </a:solidFill>
                <a:latin typeface="Monda"/>
                <a:ea typeface="Monda"/>
                <a:cs typeface="Monda"/>
                <a:sym typeface="Monda"/>
              </a:rPr>
              <a:t>F1-SCORE: 95.9%</a:t>
            </a:r>
          </a:p>
        </p:txBody>
      </p:sp>
      <p:sp>
        <p:nvSpPr>
          <p:cNvPr name="Freeform 13" id="13"/>
          <p:cNvSpPr/>
          <p:nvPr/>
        </p:nvSpPr>
        <p:spPr>
          <a:xfrm flipH="false" flipV="false" rot="0">
            <a:off x="11375553" y="1882213"/>
            <a:ext cx="6019640" cy="4279417"/>
          </a:xfrm>
          <a:custGeom>
            <a:avLst/>
            <a:gdLst/>
            <a:ahLst/>
            <a:cxnLst/>
            <a:rect r="r" b="b" t="t" l="l"/>
            <a:pathLst>
              <a:path h="4279417" w="6019640">
                <a:moveTo>
                  <a:pt x="0" y="0"/>
                </a:moveTo>
                <a:lnTo>
                  <a:pt x="6019640" y="0"/>
                </a:lnTo>
                <a:lnTo>
                  <a:pt x="6019640" y="4279417"/>
                </a:lnTo>
                <a:lnTo>
                  <a:pt x="0" y="427941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14" id="14"/>
          <p:cNvSpPr txBox="true"/>
          <p:nvPr/>
        </p:nvSpPr>
        <p:spPr>
          <a:xfrm rot="0">
            <a:off x="11848546" y="2376888"/>
            <a:ext cx="5092705" cy="984891"/>
          </a:xfrm>
          <a:prstGeom prst="rect">
            <a:avLst/>
          </a:prstGeom>
        </p:spPr>
        <p:txBody>
          <a:bodyPr anchor="t" rtlCol="false" tIns="0" lIns="0" bIns="0" rIns="0">
            <a:spAutoFit/>
          </a:bodyPr>
          <a:lstStyle/>
          <a:p>
            <a:pPr algn="ctr" marL="0" indent="0" lvl="0">
              <a:lnSpc>
                <a:spcPts val="3989"/>
              </a:lnSpc>
              <a:spcBef>
                <a:spcPct val="0"/>
              </a:spcBef>
            </a:pPr>
            <a:r>
              <a:rPr lang="en-US" b="true" sz="2849" strike="noStrike" u="none">
                <a:solidFill>
                  <a:srgbClr val="002B58"/>
                </a:solidFill>
                <a:latin typeface="Monda Bold"/>
                <a:ea typeface="Monda Bold"/>
                <a:cs typeface="Monda Bold"/>
                <a:sym typeface="Monda Bold"/>
              </a:rPr>
              <a:t> RANDOM FOREST</a:t>
            </a:r>
          </a:p>
          <a:p>
            <a:pPr algn="ctr" marL="0" indent="0" lvl="0">
              <a:lnSpc>
                <a:spcPts val="3989"/>
              </a:lnSpc>
              <a:spcBef>
                <a:spcPct val="0"/>
              </a:spcBef>
            </a:pPr>
            <a:r>
              <a:rPr lang="en-US" b="true" sz="2849" strike="noStrike" u="none">
                <a:solidFill>
                  <a:srgbClr val="002B58"/>
                </a:solidFill>
                <a:latin typeface="Monda Bold"/>
                <a:ea typeface="Monda Bold"/>
                <a:cs typeface="Monda Bold"/>
                <a:sym typeface="Monda Bold"/>
              </a:rPr>
              <a:t>(MATERNAL HEALTH DATA)</a:t>
            </a:r>
          </a:p>
        </p:txBody>
      </p:sp>
      <p:sp>
        <p:nvSpPr>
          <p:cNvPr name="TextBox 15" id="15"/>
          <p:cNvSpPr txBox="true"/>
          <p:nvPr/>
        </p:nvSpPr>
        <p:spPr>
          <a:xfrm rot="0">
            <a:off x="12156936" y="3642243"/>
            <a:ext cx="3924407" cy="1882218"/>
          </a:xfrm>
          <a:prstGeom prst="rect">
            <a:avLst/>
          </a:prstGeom>
        </p:spPr>
        <p:txBody>
          <a:bodyPr anchor="t" rtlCol="false" tIns="0" lIns="0" bIns="0" rIns="0">
            <a:spAutoFit/>
          </a:bodyPr>
          <a:lstStyle/>
          <a:p>
            <a:pPr algn="l" marL="584081" indent="-292040" lvl="1">
              <a:lnSpc>
                <a:spcPts val="3787"/>
              </a:lnSpc>
              <a:buFont typeface="Arial"/>
              <a:buChar char="•"/>
            </a:pPr>
            <a:r>
              <a:rPr lang="en-US" sz="2705">
                <a:solidFill>
                  <a:srgbClr val="002B58"/>
                </a:solidFill>
                <a:latin typeface="Monda"/>
                <a:ea typeface="Monda"/>
                <a:cs typeface="Monda"/>
                <a:sym typeface="Monda"/>
              </a:rPr>
              <a:t>ACCURACY: 78.9%</a:t>
            </a:r>
          </a:p>
          <a:p>
            <a:pPr algn="l" marL="584081" indent="-292040" lvl="1">
              <a:lnSpc>
                <a:spcPts val="3787"/>
              </a:lnSpc>
              <a:buFont typeface="Arial"/>
              <a:buChar char="•"/>
            </a:pPr>
            <a:r>
              <a:rPr lang="en-US" sz="2705">
                <a:solidFill>
                  <a:srgbClr val="002B58"/>
                </a:solidFill>
                <a:latin typeface="Monda"/>
                <a:ea typeface="Monda"/>
                <a:cs typeface="Monda"/>
                <a:sym typeface="Monda"/>
              </a:rPr>
              <a:t>PRECISION: 78.9%</a:t>
            </a:r>
          </a:p>
          <a:p>
            <a:pPr algn="l" marL="584081" indent="-292040" lvl="1">
              <a:lnSpc>
                <a:spcPts val="3787"/>
              </a:lnSpc>
              <a:buFont typeface="Arial"/>
              <a:buChar char="•"/>
            </a:pPr>
            <a:r>
              <a:rPr lang="en-US" sz="2705">
                <a:solidFill>
                  <a:srgbClr val="002B58"/>
                </a:solidFill>
                <a:latin typeface="Monda"/>
                <a:ea typeface="Monda"/>
                <a:cs typeface="Monda"/>
                <a:sym typeface="Monda"/>
              </a:rPr>
              <a:t>RECALL: 78.9%</a:t>
            </a:r>
          </a:p>
          <a:p>
            <a:pPr algn="l" marL="584081" indent="-292040" lvl="1">
              <a:lnSpc>
                <a:spcPts val="3787"/>
              </a:lnSpc>
              <a:buFont typeface="Arial"/>
              <a:buChar char="•"/>
            </a:pPr>
            <a:r>
              <a:rPr lang="en-US" sz="2705">
                <a:solidFill>
                  <a:srgbClr val="002B58"/>
                </a:solidFill>
                <a:latin typeface="Monda"/>
                <a:ea typeface="Monda"/>
                <a:cs typeface="Monda"/>
                <a:sym typeface="Monda"/>
              </a:rPr>
              <a:t>F1-SCORE: 76.4%</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791074" y="3156000"/>
            <a:ext cx="5433567" cy="462692"/>
          </a:xfrm>
          <a:prstGeom prst="rect">
            <a:avLst/>
          </a:prstGeom>
        </p:spPr>
        <p:txBody>
          <a:bodyPr anchor="t" rtlCol="false" tIns="0" lIns="0" bIns="0" rIns="0">
            <a:spAutoFit/>
          </a:bodyPr>
          <a:lstStyle/>
          <a:p>
            <a:pPr algn="ctr">
              <a:lnSpc>
                <a:spcPts val="3897"/>
              </a:lnSpc>
              <a:spcBef>
                <a:spcPct val="0"/>
              </a:spcBef>
            </a:pPr>
            <a:r>
              <a:rPr lang="en-US" b="true" sz="2783">
                <a:solidFill>
                  <a:srgbClr val="002B58"/>
                </a:solidFill>
                <a:latin typeface="Monda Bold"/>
                <a:ea typeface="Monda Bold"/>
                <a:cs typeface="Monda Bold"/>
                <a:sym typeface="Monda Bold"/>
              </a:rPr>
              <a:t>COMPARATIVE ANALYSIS</a:t>
            </a:r>
          </a:p>
        </p:txBody>
      </p:sp>
      <p:sp>
        <p:nvSpPr>
          <p:cNvPr name="Freeform 8" id="8"/>
          <p:cNvSpPr/>
          <p:nvPr/>
        </p:nvSpPr>
        <p:spPr>
          <a:xfrm flipH="false" flipV="false" rot="0">
            <a:off x="1659244" y="3170003"/>
            <a:ext cx="435109" cy="482312"/>
          </a:xfrm>
          <a:custGeom>
            <a:avLst/>
            <a:gdLst/>
            <a:ahLst/>
            <a:cxnLst/>
            <a:rect r="r" b="b" t="t" l="l"/>
            <a:pathLst>
              <a:path h="482312" w="435109">
                <a:moveTo>
                  <a:pt x="0" y="0"/>
                </a:moveTo>
                <a:lnTo>
                  <a:pt x="435109" y="0"/>
                </a:lnTo>
                <a:lnTo>
                  <a:pt x="435109" y="482311"/>
                </a:lnTo>
                <a:lnTo>
                  <a:pt x="0" y="4823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aphicFrame>
        <p:nvGraphicFramePr>
          <p:cNvPr name="Table 9" id="9"/>
          <p:cNvGraphicFramePr>
            <a:graphicFrameLocks noGrp="true"/>
          </p:cNvGraphicFramePr>
          <p:nvPr/>
        </p:nvGraphicFramePr>
        <p:xfrm>
          <a:off x="1791074" y="5489431"/>
          <a:ext cx="7315200" cy="2884541"/>
        </p:xfrm>
        <a:graphic>
          <a:graphicData uri="http://schemas.openxmlformats.org/drawingml/2006/table">
            <a:tbl>
              <a:tblPr/>
              <a:tblGrid>
                <a:gridCol w="1828800"/>
                <a:gridCol w="1828800"/>
                <a:gridCol w="1805666"/>
                <a:gridCol w="1851934"/>
              </a:tblGrid>
              <a:tr h="1052122">
                <a:tc>
                  <a:txBody>
                    <a:bodyPr anchor="t" rtlCol="false"/>
                    <a:lstStyle/>
                    <a:p>
                      <a:pPr algn="ctr">
                        <a:lnSpc>
                          <a:spcPts val="2822"/>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239"/>
                        </a:lnSpc>
                        <a:defRPr/>
                      </a:pPr>
                      <a:r>
                        <a:rPr lang="en-US" sz="1599" b="true">
                          <a:solidFill>
                            <a:srgbClr val="000000"/>
                          </a:solidFill>
                          <a:latin typeface="Arimo Bold"/>
                          <a:ea typeface="Arimo Bold"/>
                          <a:cs typeface="Arimo Bold"/>
                          <a:sym typeface="Arimo Bold"/>
                        </a:rPr>
                        <a:t>ResNet-50</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122"/>
                        </a:lnSpc>
                        <a:defRPr/>
                      </a:pPr>
                      <a:r>
                        <a:rPr lang="en-US" sz="1515" b="true">
                          <a:solidFill>
                            <a:srgbClr val="000000"/>
                          </a:solidFill>
                          <a:latin typeface="Monda Bold"/>
                          <a:ea typeface="Monda Bold"/>
                          <a:cs typeface="Monda Bold"/>
                          <a:sym typeface="Monda Bold"/>
                        </a:rPr>
                        <a:t>EfficientNet-B4</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l">
                        <a:lnSpc>
                          <a:spcPts val="2099"/>
                        </a:lnSpc>
                        <a:defRPr/>
                      </a:pPr>
                      <a:r>
                        <a:rPr lang="en-US" sz="1499" b="true">
                          <a:solidFill>
                            <a:srgbClr val="000000"/>
                          </a:solidFill>
                          <a:latin typeface="Arimo Bold"/>
                          <a:ea typeface="Arimo Bold"/>
                          <a:cs typeface="Arimo Bold"/>
                          <a:sym typeface="Arimo Bold"/>
                        </a:rPr>
                        <a:t>Siamese Neural Network</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916209">
                <a:tc>
                  <a:txBody>
                    <a:bodyPr anchor="t" rtlCol="false"/>
                    <a:lstStyle/>
                    <a:p>
                      <a:pPr algn="ctr">
                        <a:lnSpc>
                          <a:spcPts val="2822"/>
                        </a:lnSpc>
                        <a:defRPr/>
                      </a:pPr>
                      <a:r>
                        <a:rPr lang="en-US" sz="2015">
                          <a:solidFill>
                            <a:srgbClr val="000000"/>
                          </a:solidFill>
                          <a:latin typeface="Monda"/>
                          <a:ea typeface="Monda"/>
                          <a:cs typeface="Monda"/>
                          <a:sym typeface="Monda"/>
                        </a:rPr>
                        <a:t>Accuracy</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1959"/>
                        </a:lnSpc>
                        <a:defRPr/>
                      </a:pPr>
                      <a:r>
                        <a:rPr lang="en-US" sz="1399">
                          <a:solidFill>
                            <a:srgbClr val="000000"/>
                          </a:solidFill>
                          <a:latin typeface="Arimo"/>
                          <a:ea typeface="Arimo"/>
                          <a:cs typeface="Arimo"/>
                          <a:sym typeface="Arimo"/>
                        </a:rPr>
                        <a:t> 92.1%</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099"/>
                        </a:lnSpc>
                        <a:defRPr/>
                      </a:pPr>
                      <a:r>
                        <a:rPr lang="en-US" sz="1499">
                          <a:solidFill>
                            <a:srgbClr val="000000"/>
                          </a:solidFill>
                          <a:latin typeface="Arimo"/>
                          <a:ea typeface="Arimo"/>
                          <a:cs typeface="Arimo"/>
                          <a:sym typeface="Arimo"/>
                        </a:rPr>
                        <a:t> 93.5%</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099"/>
                        </a:lnSpc>
                        <a:defRPr/>
                      </a:pPr>
                      <a:r>
                        <a:rPr lang="en-US" sz="1499">
                          <a:solidFill>
                            <a:srgbClr val="000000"/>
                          </a:solidFill>
                          <a:latin typeface="Arimo"/>
                          <a:ea typeface="Arimo"/>
                          <a:cs typeface="Arimo"/>
                          <a:sym typeface="Arimo"/>
                        </a:rPr>
                        <a:t>98.6%</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916209">
                <a:tc>
                  <a:txBody>
                    <a:bodyPr anchor="t" rtlCol="false"/>
                    <a:lstStyle/>
                    <a:p>
                      <a:pPr algn="ctr">
                        <a:lnSpc>
                          <a:spcPts val="2822"/>
                        </a:lnSpc>
                        <a:defRPr/>
                      </a:pPr>
                      <a:r>
                        <a:rPr lang="en-US" sz="2015">
                          <a:solidFill>
                            <a:srgbClr val="000000"/>
                          </a:solidFill>
                          <a:latin typeface="Monda"/>
                          <a:ea typeface="Monda"/>
                          <a:cs typeface="Monda"/>
                          <a:sym typeface="Monda"/>
                        </a:rPr>
                        <a:t>F1-Score</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099"/>
                        </a:lnSpc>
                        <a:defRPr/>
                      </a:pPr>
                      <a:r>
                        <a:rPr lang="en-US" sz="1499">
                          <a:solidFill>
                            <a:srgbClr val="000000"/>
                          </a:solidFill>
                          <a:latin typeface="Arimo"/>
                          <a:ea typeface="Arimo"/>
                          <a:cs typeface="Arimo"/>
                          <a:sym typeface="Arimo"/>
                        </a:rPr>
                        <a:t> 88.3%</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099"/>
                        </a:lnSpc>
                        <a:defRPr/>
                      </a:pPr>
                      <a:r>
                        <a:rPr lang="en-US" sz="1499">
                          <a:solidFill>
                            <a:srgbClr val="000000"/>
                          </a:solidFill>
                          <a:latin typeface="Arimo"/>
                          <a:ea typeface="Arimo"/>
                          <a:cs typeface="Arimo"/>
                          <a:sym typeface="Arimo"/>
                        </a:rPr>
                        <a:t>89.7%</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099"/>
                        </a:lnSpc>
                        <a:defRPr/>
                      </a:pPr>
                      <a:r>
                        <a:rPr lang="en-US" sz="1499">
                          <a:solidFill>
                            <a:srgbClr val="000000"/>
                          </a:solidFill>
                          <a:latin typeface="Arimo"/>
                          <a:ea typeface="Arimo"/>
                          <a:cs typeface="Arimo"/>
                          <a:sym typeface="Arimo"/>
                        </a:rPr>
                        <a:t> 97.2%</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bl>
          </a:graphicData>
        </a:graphic>
      </p:graphicFrame>
      <p:sp>
        <p:nvSpPr>
          <p:cNvPr name="Freeform 10" id="10"/>
          <p:cNvSpPr/>
          <p:nvPr/>
        </p:nvSpPr>
        <p:spPr>
          <a:xfrm flipH="false" flipV="false" rot="0">
            <a:off x="1659244" y="4902344"/>
            <a:ext cx="435109" cy="482312"/>
          </a:xfrm>
          <a:custGeom>
            <a:avLst/>
            <a:gdLst/>
            <a:ahLst/>
            <a:cxnLst/>
            <a:rect r="r" b="b" t="t" l="l"/>
            <a:pathLst>
              <a:path h="482312" w="435109">
                <a:moveTo>
                  <a:pt x="0" y="0"/>
                </a:moveTo>
                <a:lnTo>
                  <a:pt x="435109" y="0"/>
                </a:lnTo>
                <a:lnTo>
                  <a:pt x="435109" y="482312"/>
                </a:lnTo>
                <a:lnTo>
                  <a:pt x="0" y="4823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573519" y="8612097"/>
            <a:ext cx="435109" cy="482312"/>
          </a:xfrm>
          <a:custGeom>
            <a:avLst/>
            <a:gdLst/>
            <a:ahLst/>
            <a:cxnLst/>
            <a:rect r="r" b="b" t="t" l="l"/>
            <a:pathLst>
              <a:path h="482312" w="435109">
                <a:moveTo>
                  <a:pt x="0" y="0"/>
                </a:moveTo>
                <a:lnTo>
                  <a:pt x="435109" y="0"/>
                </a:lnTo>
                <a:lnTo>
                  <a:pt x="435109" y="482311"/>
                </a:lnTo>
                <a:lnTo>
                  <a:pt x="0" y="4823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9796611" y="3411159"/>
            <a:ext cx="8491389" cy="5423966"/>
          </a:xfrm>
          <a:custGeom>
            <a:avLst/>
            <a:gdLst/>
            <a:ahLst/>
            <a:cxnLst/>
            <a:rect r="r" b="b" t="t" l="l"/>
            <a:pathLst>
              <a:path h="5423966" w="8491389">
                <a:moveTo>
                  <a:pt x="0" y="0"/>
                </a:moveTo>
                <a:lnTo>
                  <a:pt x="8491389" y="0"/>
                </a:lnTo>
                <a:lnTo>
                  <a:pt x="8491389" y="5423966"/>
                </a:lnTo>
                <a:lnTo>
                  <a:pt x="0" y="5423966"/>
                </a:lnTo>
                <a:lnTo>
                  <a:pt x="0" y="0"/>
                </a:lnTo>
                <a:close/>
              </a:path>
            </a:pathLst>
          </a:custGeom>
          <a:blipFill>
            <a:blip r:embed="rId9"/>
            <a:stretch>
              <a:fillRect l="0" t="0" r="0" b="-8217"/>
            </a:stretch>
          </a:blipFill>
        </p:spPr>
      </p:sp>
      <p:sp>
        <p:nvSpPr>
          <p:cNvPr name="TextBox 13" id="13"/>
          <p:cNvSpPr txBox="true"/>
          <p:nvPr/>
        </p:nvSpPr>
        <p:spPr>
          <a:xfrm rot="0">
            <a:off x="4307884" y="276409"/>
            <a:ext cx="9672231" cy="244157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COMPARISON WITH OTHER MODELS</a:t>
            </a:r>
          </a:p>
        </p:txBody>
      </p:sp>
      <p:sp>
        <p:nvSpPr>
          <p:cNvPr name="TextBox 14" id="14"/>
          <p:cNvSpPr txBox="true"/>
          <p:nvPr/>
        </p:nvSpPr>
        <p:spPr>
          <a:xfrm rot="0">
            <a:off x="1791074" y="3614214"/>
            <a:ext cx="6590378" cy="1055113"/>
          </a:xfrm>
          <a:prstGeom prst="rect">
            <a:avLst/>
          </a:prstGeom>
        </p:spPr>
        <p:txBody>
          <a:bodyPr anchor="t" rtlCol="false" tIns="0" lIns="0" bIns="0" rIns="0">
            <a:spAutoFit/>
          </a:bodyPr>
          <a:lstStyle/>
          <a:p>
            <a:pPr algn="l" marL="435220" indent="-217610" lvl="1">
              <a:lnSpc>
                <a:spcPts val="2822"/>
              </a:lnSpc>
              <a:buFont typeface="Arial"/>
              <a:buChar char="•"/>
            </a:pPr>
            <a:r>
              <a:rPr lang="en-US" sz="2015">
                <a:solidFill>
                  <a:srgbClr val="002B58"/>
                </a:solidFill>
                <a:latin typeface="Monda"/>
                <a:ea typeface="Monda"/>
                <a:cs typeface="Monda"/>
                <a:sym typeface="Monda"/>
              </a:rPr>
              <a:t>EVALUATED THE MODEL AGAINST TRADITIONAL MODELS LIKE RESNET-50 AND EFFICIENTNET-B4.</a:t>
            </a:r>
          </a:p>
        </p:txBody>
      </p:sp>
      <p:sp>
        <p:nvSpPr>
          <p:cNvPr name="TextBox 15" id="15"/>
          <p:cNvSpPr txBox="true"/>
          <p:nvPr/>
        </p:nvSpPr>
        <p:spPr>
          <a:xfrm rot="0">
            <a:off x="2138209" y="4914900"/>
            <a:ext cx="1594346" cy="462788"/>
          </a:xfrm>
          <a:prstGeom prst="rect">
            <a:avLst/>
          </a:prstGeom>
        </p:spPr>
        <p:txBody>
          <a:bodyPr anchor="t" rtlCol="false" tIns="0" lIns="0" bIns="0" rIns="0">
            <a:spAutoFit/>
          </a:bodyPr>
          <a:lstStyle/>
          <a:p>
            <a:pPr algn="ctr">
              <a:lnSpc>
                <a:spcPts val="3892"/>
              </a:lnSpc>
              <a:spcBef>
                <a:spcPct val="0"/>
              </a:spcBef>
            </a:pPr>
            <a:r>
              <a:rPr lang="en-US" b="true" sz="2780">
                <a:solidFill>
                  <a:srgbClr val="002B58"/>
                </a:solidFill>
                <a:latin typeface="Monda Bold"/>
                <a:ea typeface="Monda Bold"/>
                <a:cs typeface="Monda Bold"/>
                <a:sym typeface="Monda Bold"/>
              </a:rPr>
              <a:t>RESULTS</a:t>
            </a:r>
          </a:p>
        </p:txBody>
      </p:sp>
      <p:sp>
        <p:nvSpPr>
          <p:cNvPr name="TextBox 16" id="16"/>
          <p:cNvSpPr txBox="true"/>
          <p:nvPr/>
        </p:nvSpPr>
        <p:spPr>
          <a:xfrm rot="0">
            <a:off x="2094353" y="8564472"/>
            <a:ext cx="2771081" cy="462788"/>
          </a:xfrm>
          <a:prstGeom prst="rect">
            <a:avLst/>
          </a:prstGeom>
        </p:spPr>
        <p:txBody>
          <a:bodyPr anchor="t" rtlCol="false" tIns="0" lIns="0" bIns="0" rIns="0">
            <a:spAutoFit/>
          </a:bodyPr>
          <a:lstStyle/>
          <a:p>
            <a:pPr algn="ctr">
              <a:lnSpc>
                <a:spcPts val="3892"/>
              </a:lnSpc>
              <a:spcBef>
                <a:spcPct val="0"/>
              </a:spcBef>
            </a:pPr>
            <a:r>
              <a:rPr lang="en-US" b="true" sz="2780">
                <a:solidFill>
                  <a:srgbClr val="002B58"/>
                </a:solidFill>
                <a:latin typeface="Monda Bold"/>
                <a:ea typeface="Monda Bold"/>
                <a:cs typeface="Monda Bold"/>
                <a:sym typeface="Monda Bold"/>
              </a:rPr>
              <a:t>KEY TAKEAWAY</a:t>
            </a:r>
          </a:p>
        </p:txBody>
      </p:sp>
      <p:sp>
        <p:nvSpPr>
          <p:cNvPr name="TextBox 17" id="17"/>
          <p:cNvSpPr txBox="true"/>
          <p:nvPr/>
        </p:nvSpPr>
        <p:spPr>
          <a:xfrm rot="0">
            <a:off x="1659244" y="9056308"/>
            <a:ext cx="9120329" cy="1044067"/>
          </a:xfrm>
          <a:prstGeom prst="rect">
            <a:avLst/>
          </a:prstGeom>
        </p:spPr>
        <p:txBody>
          <a:bodyPr anchor="t" rtlCol="false" tIns="0" lIns="0" bIns="0" rIns="0">
            <a:spAutoFit/>
          </a:bodyPr>
          <a:lstStyle/>
          <a:p>
            <a:pPr algn="l" marL="436117" indent="-218059" lvl="1">
              <a:lnSpc>
                <a:spcPts val="2827"/>
              </a:lnSpc>
              <a:buFont typeface="Arial"/>
              <a:buChar char="•"/>
            </a:pPr>
            <a:r>
              <a:rPr lang="en-US" sz="2019">
                <a:solidFill>
                  <a:srgbClr val="002B58"/>
                </a:solidFill>
                <a:latin typeface="Monda"/>
                <a:ea typeface="Monda"/>
                <a:cs typeface="Monda"/>
                <a:sym typeface="Monda"/>
              </a:rPr>
              <a:t>THE PROPOSED SIAMESE NEURAL NETWORK OUTPERFORMED THE CONVENTIONAL MODELS, PARTICULARLY IN ABNORMAL DATA CLASSIFICATION DUE TO ITS</a:t>
            </a:r>
            <a:r>
              <a:rPr lang="en-US" b="true" sz="2019">
                <a:solidFill>
                  <a:srgbClr val="002B58"/>
                </a:solidFill>
                <a:latin typeface="Monda Bold"/>
                <a:ea typeface="Monda Bold"/>
                <a:cs typeface="Monda Bold"/>
                <a:sym typeface="Monda Bold"/>
              </a:rPr>
              <a:t> FEW-SHOT LEARNING CAPABILITY</a:t>
            </a:r>
            <a:r>
              <a:rPr lang="en-US" sz="2019">
                <a:solidFill>
                  <a:srgbClr val="002B58"/>
                </a:solidFill>
                <a:latin typeface="Monda"/>
                <a:ea typeface="Monda"/>
                <a:cs typeface="Monda"/>
                <a:sym typeface="Monda"/>
              </a:rPr>
              <a: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687519" y="5039691"/>
            <a:ext cx="9295205" cy="5948931"/>
          </a:xfrm>
          <a:custGeom>
            <a:avLst/>
            <a:gdLst/>
            <a:ahLst/>
            <a:cxnLst/>
            <a:rect r="r" b="b" t="t" l="l"/>
            <a:pathLst>
              <a:path h="5948931" w="9295205">
                <a:moveTo>
                  <a:pt x="9295206" y="0"/>
                </a:moveTo>
                <a:lnTo>
                  <a:pt x="0" y="0"/>
                </a:lnTo>
                <a:lnTo>
                  <a:pt x="0" y="5948932"/>
                </a:lnTo>
                <a:lnTo>
                  <a:pt x="9295206" y="5948932"/>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901846" y="-909240"/>
            <a:ext cx="9295205" cy="5948931"/>
          </a:xfrm>
          <a:custGeom>
            <a:avLst/>
            <a:gdLst/>
            <a:ahLst/>
            <a:cxnLst/>
            <a:rect r="r" b="b" t="t" l="l"/>
            <a:pathLst>
              <a:path h="5948931" w="9295205">
                <a:moveTo>
                  <a:pt x="0" y="5948931"/>
                </a:moveTo>
                <a:lnTo>
                  <a:pt x="9295206" y="5948931"/>
                </a:lnTo>
                <a:lnTo>
                  <a:pt x="9295206" y="0"/>
                </a:lnTo>
                <a:lnTo>
                  <a:pt x="0" y="0"/>
                </a:lnTo>
                <a:lnTo>
                  <a:pt x="0" y="594893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451311" y="2846065"/>
            <a:ext cx="6696137" cy="1850569"/>
          </a:xfrm>
          <a:custGeom>
            <a:avLst/>
            <a:gdLst/>
            <a:ahLst/>
            <a:cxnLst/>
            <a:rect r="r" b="b" t="t" l="l"/>
            <a:pathLst>
              <a:path h="1850569" w="6696137">
                <a:moveTo>
                  <a:pt x="0" y="0"/>
                </a:moveTo>
                <a:lnTo>
                  <a:pt x="6696136" y="0"/>
                </a:lnTo>
                <a:lnTo>
                  <a:pt x="6696136" y="1850569"/>
                </a:lnTo>
                <a:lnTo>
                  <a:pt x="0" y="18505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1415097" y="153877"/>
            <a:ext cx="16872903" cy="367982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UNIQUE CONTRIBUTION IN PROJECT</a:t>
            </a:r>
          </a:p>
          <a:p>
            <a:pPr algn="ctr">
              <a:lnSpc>
                <a:spcPts val="9800"/>
              </a:lnSpc>
            </a:pPr>
          </a:p>
        </p:txBody>
      </p:sp>
      <p:sp>
        <p:nvSpPr>
          <p:cNvPr name="Freeform 9" id="9"/>
          <p:cNvSpPr/>
          <p:nvPr/>
        </p:nvSpPr>
        <p:spPr>
          <a:xfrm flipH="false" flipV="false" rot="0">
            <a:off x="2451311" y="5445690"/>
            <a:ext cx="6696137" cy="1850569"/>
          </a:xfrm>
          <a:custGeom>
            <a:avLst/>
            <a:gdLst/>
            <a:ahLst/>
            <a:cxnLst/>
            <a:rect r="r" b="b" t="t" l="l"/>
            <a:pathLst>
              <a:path h="1850569" w="6696137">
                <a:moveTo>
                  <a:pt x="0" y="0"/>
                </a:moveTo>
                <a:lnTo>
                  <a:pt x="6696136" y="0"/>
                </a:lnTo>
                <a:lnTo>
                  <a:pt x="6696136" y="1850569"/>
                </a:lnTo>
                <a:lnTo>
                  <a:pt x="0" y="18505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8727939" y="6724325"/>
            <a:ext cx="7108751" cy="1964600"/>
          </a:xfrm>
          <a:custGeom>
            <a:avLst/>
            <a:gdLst/>
            <a:ahLst/>
            <a:cxnLst/>
            <a:rect r="r" b="b" t="t" l="l"/>
            <a:pathLst>
              <a:path h="1964600" w="7108751">
                <a:moveTo>
                  <a:pt x="0" y="0"/>
                </a:moveTo>
                <a:lnTo>
                  <a:pt x="7108750" y="0"/>
                </a:lnTo>
                <a:lnTo>
                  <a:pt x="7108750" y="1964600"/>
                </a:lnTo>
                <a:lnTo>
                  <a:pt x="0" y="19646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2451311" y="8102355"/>
            <a:ext cx="6696137" cy="1850569"/>
          </a:xfrm>
          <a:custGeom>
            <a:avLst/>
            <a:gdLst/>
            <a:ahLst/>
            <a:cxnLst/>
            <a:rect r="r" b="b" t="t" l="l"/>
            <a:pathLst>
              <a:path h="1850569" w="6696137">
                <a:moveTo>
                  <a:pt x="0" y="0"/>
                </a:moveTo>
                <a:lnTo>
                  <a:pt x="6696136" y="0"/>
                </a:lnTo>
                <a:lnTo>
                  <a:pt x="6696136" y="1850568"/>
                </a:lnTo>
                <a:lnTo>
                  <a:pt x="0" y="185056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8727939" y="4041889"/>
            <a:ext cx="7108751" cy="1964600"/>
          </a:xfrm>
          <a:custGeom>
            <a:avLst/>
            <a:gdLst/>
            <a:ahLst/>
            <a:cxnLst/>
            <a:rect r="r" b="b" t="t" l="l"/>
            <a:pathLst>
              <a:path h="1964600" w="7108751">
                <a:moveTo>
                  <a:pt x="0" y="0"/>
                </a:moveTo>
                <a:lnTo>
                  <a:pt x="7108750" y="0"/>
                </a:lnTo>
                <a:lnTo>
                  <a:pt x="7108750" y="1964600"/>
                </a:lnTo>
                <a:lnTo>
                  <a:pt x="0" y="19646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2615857" y="3009378"/>
            <a:ext cx="6405144" cy="1080135"/>
          </a:xfrm>
          <a:prstGeom prst="rect">
            <a:avLst/>
          </a:prstGeom>
        </p:spPr>
        <p:txBody>
          <a:bodyPr anchor="t" rtlCol="false" tIns="0" lIns="0" bIns="0" rIns="0">
            <a:spAutoFit/>
          </a:bodyPr>
          <a:lstStyle/>
          <a:p>
            <a:pPr algn="ctr">
              <a:lnSpc>
                <a:spcPts val="3085"/>
              </a:lnSpc>
              <a:spcBef>
                <a:spcPct val="0"/>
              </a:spcBef>
            </a:pPr>
            <a:r>
              <a:rPr lang="en-US" b="true" sz="2203">
                <a:solidFill>
                  <a:srgbClr val="002B58"/>
                </a:solidFill>
                <a:latin typeface="Monda Bold"/>
                <a:ea typeface="Monda Bold"/>
                <a:cs typeface="Monda Bold"/>
                <a:sym typeface="Monda Bold"/>
              </a:rPr>
              <a:t>FEW-SHOT LEARNING WITH SNN</a:t>
            </a:r>
          </a:p>
          <a:p>
            <a:pPr algn="ctr">
              <a:lnSpc>
                <a:spcPts val="2794"/>
              </a:lnSpc>
              <a:spcBef>
                <a:spcPct val="0"/>
              </a:spcBef>
            </a:pPr>
            <a:r>
              <a:rPr lang="en-US" sz="1996">
                <a:solidFill>
                  <a:srgbClr val="002B58"/>
                </a:solidFill>
                <a:latin typeface="Monda"/>
                <a:ea typeface="Monda"/>
                <a:cs typeface="Monda"/>
                <a:sym typeface="Monda"/>
              </a:rPr>
              <a:t>The use of Siamese Neural Networks for abnormality detection with minimal data is a novel contribution.</a:t>
            </a:r>
          </a:p>
        </p:txBody>
      </p:sp>
      <p:sp>
        <p:nvSpPr>
          <p:cNvPr name="TextBox 14" id="14"/>
          <p:cNvSpPr txBox="true"/>
          <p:nvPr/>
        </p:nvSpPr>
        <p:spPr>
          <a:xfrm rot="0">
            <a:off x="9477287" y="4240445"/>
            <a:ext cx="5610053" cy="1080135"/>
          </a:xfrm>
          <a:prstGeom prst="rect">
            <a:avLst/>
          </a:prstGeom>
        </p:spPr>
        <p:txBody>
          <a:bodyPr anchor="t" rtlCol="false" tIns="0" lIns="0" bIns="0" rIns="0">
            <a:spAutoFit/>
          </a:bodyPr>
          <a:lstStyle/>
          <a:p>
            <a:pPr algn="ctr">
              <a:lnSpc>
                <a:spcPts val="3079"/>
              </a:lnSpc>
              <a:spcBef>
                <a:spcPct val="0"/>
              </a:spcBef>
            </a:pPr>
            <a:r>
              <a:rPr lang="en-US" b="true" sz="2199">
                <a:solidFill>
                  <a:srgbClr val="002B58"/>
                </a:solidFill>
                <a:latin typeface="Monda Bold"/>
                <a:ea typeface="Monda Bold"/>
                <a:cs typeface="Monda Bold"/>
                <a:sym typeface="Monda Bold"/>
              </a:rPr>
              <a:t>MULTI-MODAL INTEGRATION </a:t>
            </a:r>
          </a:p>
          <a:p>
            <a:pPr algn="ctr">
              <a:lnSpc>
                <a:spcPts val="2799"/>
              </a:lnSpc>
              <a:spcBef>
                <a:spcPct val="0"/>
              </a:spcBef>
            </a:pPr>
            <a:r>
              <a:rPr lang="en-US" sz="1999">
                <a:solidFill>
                  <a:srgbClr val="002B58"/>
                </a:solidFill>
                <a:latin typeface="Monda"/>
                <a:ea typeface="Monda"/>
                <a:cs typeface="Monda"/>
                <a:sym typeface="Monda"/>
              </a:rPr>
              <a:t>Combining ultrasound images and numerical data enhances classification accuracy.</a:t>
            </a:r>
          </a:p>
        </p:txBody>
      </p:sp>
      <p:sp>
        <p:nvSpPr>
          <p:cNvPr name="TextBox 15" id="15"/>
          <p:cNvSpPr txBox="true"/>
          <p:nvPr/>
        </p:nvSpPr>
        <p:spPr>
          <a:xfrm rot="0">
            <a:off x="9246981" y="6934022"/>
            <a:ext cx="6070665" cy="1080135"/>
          </a:xfrm>
          <a:prstGeom prst="rect">
            <a:avLst/>
          </a:prstGeom>
        </p:spPr>
        <p:txBody>
          <a:bodyPr anchor="t" rtlCol="false" tIns="0" lIns="0" bIns="0" rIns="0">
            <a:spAutoFit/>
          </a:bodyPr>
          <a:lstStyle/>
          <a:p>
            <a:pPr algn="ctr">
              <a:lnSpc>
                <a:spcPts val="3079"/>
              </a:lnSpc>
              <a:spcBef>
                <a:spcPct val="0"/>
              </a:spcBef>
            </a:pPr>
            <a:r>
              <a:rPr lang="en-US" b="true" sz="2199">
                <a:solidFill>
                  <a:srgbClr val="002B58"/>
                </a:solidFill>
                <a:latin typeface="Monda Bold"/>
                <a:ea typeface="Monda Bold"/>
                <a:cs typeface="Monda Bold"/>
                <a:sym typeface="Monda Bold"/>
              </a:rPr>
              <a:t>H</a:t>
            </a:r>
            <a:r>
              <a:rPr lang="en-US" b="true" sz="2199">
                <a:solidFill>
                  <a:srgbClr val="002B58"/>
                </a:solidFill>
                <a:latin typeface="Monda Bold"/>
                <a:ea typeface="Monda Bold"/>
                <a:cs typeface="Monda Bold"/>
                <a:sym typeface="Monda Bold"/>
              </a:rPr>
              <a:t>IGH ACCURACY ON LIMITED DATA</a:t>
            </a:r>
          </a:p>
          <a:p>
            <a:pPr algn="ctr">
              <a:lnSpc>
                <a:spcPts val="2800"/>
              </a:lnSpc>
              <a:spcBef>
                <a:spcPct val="0"/>
              </a:spcBef>
            </a:pPr>
            <a:r>
              <a:rPr lang="en-US" sz="2000">
                <a:solidFill>
                  <a:srgbClr val="002B58"/>
                </a:solidFill>
                <a:latin typeface="Monda"/>
                <a:ea typeface="Monda"/>
                <a:cs typeface="Monda"/>
                <a:sym typeface="Monda"/>
              </a:rPr>
              <a:t>Achieved 98.6% accuracy in image classification despite limited abnormal samples</a:t>
            </a:r>
            <a:r>
              <a:rPr lang="en-US" b="true" sz="2000">
                <a:solidFill>
                  <a:srgbClr val="002B58"/>
                </a:solidFill>
                <a:latin typeface="Monda Bold"/>
                <a:ea typeface="Monda Bold"/>
                <a:cs typeface="Monda Bold"/>
                <a:sym typeface="Monda Bold"/>
              </a:rPr>
              <a:t>.</a:t>
            </a:r>
          </a:p>
        </p:txBody>
      </p:sp>
      <p:sp>
        <p:nvSpPr>
          <p:cNvPr name="TextBox 16" id="16"/>
          <p:cNvSpPr txBox="true"/>
          <p:nvPr/>
        </p:nvSpPr>
        <p:spPr>
          <a:xfrm rot="0">
            <a:off x="2615857" y="5688612"/>
            <a:ext cx="6405144" cy="1080214"/>
          </a:xfrm>
          <a:prstGeom prst="rect">
            <a:avLst/>
          </a:prstGeom>
        </p:spPr>
        <p:txBody>
          <a:bodyPr anchor="t" rtlCol="false" tIns="0" lIns="0" bIns="0" rIns="0">
            <a:spAutoFit/>
          </a:bodyPr>
          <a:lstStyle/>
          <a:p>
            <a:pPr algn="ctr">
              <a:lnSpc>
                <a:spcPts val="3075"/>
              </a:lnSpc>
              <a:spcBef>
                <a:spcPct val="0"/>
              </a:spcBef>
            </a:pPr>
            <a:r>
              <a:rPr lang="en-US" b="true" sz="2196">
                <a:solidFill>
                  <a:srgbClr val="002B58"/>
                </a:solidFill>
                <a:latin typeface="Monda Bold"/>
                <a:ea typeface="Monda Bold"/>
                <a:cs typeface="Monda Bold"/>
                <a:sym typeface="Monda Bold"/>
              </a:rPr>
              <a:t>CONTRASTIVE AND MULTI-TASK LEARNING</a:t>
            </a:r>
          </a:p>
          <a:p>
            <a:pPr algn="ctr">
              <a:lnSpc>
                <a:spcPts val="2795"/>
              </a:lnSpc>
              <a:spcBef>
                <a:spcPct val="0"/>
              </a:spcBef>
            </a:pPr>
            <a:r>
              <a:rPr lang="en-US" sz="1996">
                <a:solidFill>
                  <a:srgbClr val="002B58"/>
                </a:solidFill>
                <a:latin typeface="Monda"/>
                <a:ea typeface="Monda"/>
                <a:cs typeface="Monda"/>
                <a:sym typeface="Monda"/>
              </a:rPr>
              <a:t>Simultaneously optimizing similarity learning and classification tasks.</a:t>
            </a:r>
          </a:p>
        </p:txBody>
      </p:sp>
      <p:sp>
        <p:nvSpPr>
          <p:cNvPr name="TextBox 17" id="17"/>
          <p:cNvSpPr txBox="true"/>
          <p:nvPr/>
        </p:nvSpPr>
        <p:spPr>
          <a:xfrm rot="0">
            <a:off x="2852104" y="8254365"/>
            <a:ext cx="5894550" cy="1080135"/>
          </a:xfrm>
          <a:prstGeom prst="rect">
            <a:avLst/>
          </a:prstGeom>
        </p:spPr>
        <p:txBody>
          <a:bodyPr anchor="t" rtlCol="false" tIns="0" lIns="0" bIns="0" rIns="0">
            <a:spAutoFit/>
          </a:bodyPr>
          <a:lstStyle/>
          <a:p>
            <a:pPr algn="ctr">
              <a:lnSpc>
                <a:spcPts val="3079"/>
              </a:lnSpc>
              <a:spcBef>
                <a:spcPct val="0"/>
              </a:spcBef>
            </a:pPr>
            <a:r>
              <a:rPr lang="en-US" b="true" sz="2199">
                <a:solidFill>
                  <a:srgbClr val="002B58"/>
                </a:solidFill>
                <a:latin typeface="Monda Bold"/>
                <a:ea typeface="Monda Bold"/>
                <a:cs typeface="Monda Bold"/>
                <a:sym typeface="Monda Bold"/>
              </a:rPr>
              <a:t>CLINICAL UTILITY</a:t>
            </a:r>
          </a:p>
          <a:p>
            <a:pPr algn="ctr">
              <a:lnSpc>
                <a:spcPts val="2800"/>
              </a:lnSpc>
              <a:spcBef>
                <a:spcPct val="0"/>
              </a:spcBef>
            </a:pPr>
            <a:r>
              <a:rPr lang="en-US" sz="2000">
                <a:solidFill>
                  <a:srgbClr val="002B58"/>
                </a:solidFill>
                <a:latin typeface="Monda"/>
                <a:ea typeface="Monda"/>
                <a:cs typeface="Monda"/>
                <a:sym typeface="Monda"/>
              </a:rPr>
              <a:t>Supports early fetal abnormality detection, aiding radiologists and reducing diagnostic time.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825600" y="5476946"/>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901846" y="-1000797"/>
            <a:ext cx="9295205" cy="5948931"/>
          </a:xfrm>
          <a:custGeom>
            <a:avLst/>
            <a:gdLst/>
            <a:ahLst/>
            <a:cxnLst/>
            <a:rect r="r" b="b" t="t" l="l"/>
            <a:pathLst>
              <a:path h="5948931" w="9295205">
                <a:moveTo>
                  <a:pt x="0" y="5948931"/>
                </a:moveTo>
                <a:lnTo>
                  <a:pt x="9295206" y="5948931"/>
                </a:lnTo>
                <a:lnTo>
                  <a:pt x="9295206" y="0"/>
                </a:lnTo>
                <a:lnTo>
                  <a:pt x="0" y="0"/>
                </a:lnTo>
                <a:lnTo>
                  <a:pt x="0" y="594893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1776532" y="3194715"/>
            <a:ext cx="6737978" cy="6349305"/>
            <a:chOff x="0" y="0"/>
            <a:chExt cx="1728033" cy="1628354"/>
          </a:xfrm>
        </p:grpSpPr>
        <p:sp>
          <p:nvSpPr>
            <p:cNvPr name="Freeform 8" id="8"/>
            <p:cNvSpPr/>
            <p:nvPr/>
          </p:nvSpPr>
          <p:spPr>
            <a:xfrm flipH="false" flipV="false" rot="0">
              <a:off x="0" y="0"/>
              <a:ext cx="1728033" cy="1628354"/>
            </a:xfrm>
            <a:custGeom>
              <a:avLst/>
              <a:gdLst/>
              <a:ahLst/>
              <a:cxnLst/>
              <a:rect r="r" b="b" t="t" l="l"/>
              <a:pathLst>
                <a:path h="1628354" w="1728033">
                  <a:moveTo>
                    <a:pt x="58599" y="0"/>
                  </a:moveTo>
                  <a:lnTo>
                    <a:pt x="1669435" y="0"/>
                  </a:lnTo>
                  <a:cubicBezTo>
                    <a:pt x="1701798" y="0"/>
                    <a:pt x="1728033" y="26236"/>
                    <a:pt x="1728033" y="58599"/>
                  </a:cubicBezTo>
                  <a:lnTo>
                    <a:pt x="1728033" y="1569755"/>
                  </a:lnTo>
                  <a:cubicBezTo>
                    <a:pt x="1728033" y="1602118"/>
                    <a:pt x="1701798" y="1628354"/>
                    <a:pt x="1669435" y="1628354"/>
                  </a:cubicBezTo>
                  <a:lnTo>
                    <a:pt x="58599" y="1628354"/>
                  </a:lnTo>
                  <a:cubicBezTo>
                    <a:pt x="43057" y="1628354"/>
                    <a:pt x="28153" y="1622180"/>
                    <a:pt x="17163" y="1611190"/>
                  </a:cubicBezTo>
                  <a:cubicBezTo>
                    <a:pt x="6174" y="1600201"/>
                    <a:pt x="0" y="1585296"/>
                    <a:pt x="0" y="1569755"/>
                  </a:cubicBezTo>
                  <a:lnTo>
                    <a:pt x="0" y="58599"/>
                  </a:lnTo>
                  <a:cubicBezTo>
                    <a:pt x="0" y="43057"/>
                    <a:pt x="6174" y="28153"/>
                    <a:pt x="17163" y="17163"/>
                  </a:cubicBezTo>
                  <a:cubicBezTo>
                    <a:pt x="28153" y="6174"/>
                    <a:pt x="43057" y="0"/>
                    <a:pt x="58599" y="0"/>
                  </a:cubicBezTo>
                  <a:close/>
                </a:path>
              </a:pathLst>
            </a:custGeom>
            <a:solidFill>
              <a:srgbClr val="99ACFF"/>
            </a:solidFill>
          </p:spPr>
        </p:sp>
        <p:sp>
          <p:nvSpPr>
            <p:cNvPr name="TextBox 9" id="9"/>
            <p:cNvSpPr txBox="true"/>
            <p:nvPr/>
          </p:nvSpPr>
          <p:spPr>
            <a:xfrm>
              <a:off x="0" y="-38100"/>
              <a:ext cx="1728033" cy="1666454"/>
            </a:xfrm>
            <a:prstGeom prst="rect">
              <a:avLst/>
            </a:prstGeom>
          </p:spPr>
          <p:txBody>
            <a:bodyPr anchor="ctr" rtlCol="false" tIns="50800" lIns="50800" bIns="50800" rIns="50800"/>
            <a:lstStyle/>
            <a:p>
              <a:pPr algn="ctr">
                <a:lnSpc>
                  <a:spcPts val="2822"/>
                </a:lnSpc>
              </a:pPr>
            </a:p>
          </p:txBody>
        </p:sp>
      </p:grpSp>
      <p:grpSp>
        <p:nvGrpSpPr>
          <p:cNvPr name="Group 10" id="10"/>
          <p:cNvGrpSpPr/>
          <p:nvPr/>
        </p:nvGrpSpPr>
        <p:grpSpPr>
          <a:xfrm rot="0">
            <a:off x="9608054" y="3254968"/>
            <a:ext cx="6903415" cy="6349305"/>
            <a:chOff x="0" y="0"/>
            <a:chExt cx="1770461" cy="1628354"/>
          </a:xfrm>
        </p:grpSpPr>
        <p:sp>
          <p:nvSpPr>
            <p:cNvPr name="Freeform 11" id="11"/>
            <p:cNvSpPr/>
            <p:nvPr/>
          </p:nvSpPr>
          <p:spPr>
            <a:xfrm flipH="false" flipV="false" rot="0">
              <a:off x="0" y="0"/>
              <a:ext cx="1770462" cy="1628354"/>
            </a:xfrm>
            <a:custGeom>
              <a:avLst/>
              <a:gdLst/>
              <a:ahLst/>
              <a:cxnLst/>
              <a:rect r="r" b="b" t="t" l="l"/>
              <a:pathLst>
                <a:path h="1628354" w="1770462">
                  <a:moveTo>
                    <a:pt x="57195" y="0"/>
                  </a:moveTo>
                  <a:lnTo>
                    <a:pt x="1713267" y="0"/>
                  </a:lnTo>
                  <a:cubicBezTo>
                    <a:pt x="1728436" y="0"/>
                    <a:pt x="1742984" y="6026"/>
                    <a:pt x="1753710" y="16752"/>
                  </a:cubicBezTo>
                  <a:cubicBezTo>
                    <a:pt x="1764436" y="27478"/>
                    <a:pt x="1770462" y="42026"/>
                    <a:pt x="1770462" y="57195"/>
                  </a:cubicBezTo>
                  <a:lnTo>
                    <a:pt x="1770462" y="1571159"/>
                  </a:lnTo>
                  <a:cubicBezTo>
                    <a:pt x="1770462" y="1602747"/>
                    <a:pt x="1744855" y="1628354"/>
                    <a:pt x="1713267" y="1628354"/>
                  </a:cubicBezTo>
                  <a:lnTo>
                    <a:pt x="57195" y="1628354"/>
                  </a:lnTo>
                  <a:cubicBezTo>
                    <a:pt x="42026" y="1628354"/>
                    <a:pt x="27478" y="1622328"/>
                    <a:pt x="16752" y="1611602"/>
                  </a:cubicBezTo>
                  <a:cubicBezTo>
                    <a:pt x="6026" y="1600876"/>
                    <a:pt x="0" y="1586328"/>
                    <a:pt x="0" y="1571159"/>
                  </a:cubicBezTo>
                  <a:lnTo>
                    <a:pt x="0" y="57195"/>
                  </a:lnTo>
                  <a:cubicBezTo>
                    <a:pt x="0" y="42026"/>
                    <a:pt x="6026" y="27478"/>
                    <a:pt x="16752" y="16752"/>
                  </a:cubicBezTo>
                  <a:cubicBezTo>
                    <a:pt x="27478" y="6026"/>
                    <a:pt x="42026" y="0"/>
                    <a:pt x="57195" y="0"/>
                  </a:cubicBezTo>
                  <a:close/>
                </a:path>
              </a:pathLst>
            </a:custGeom>
            <a:solidFill>
              <a:srgbClr val="38B6FF"/>
            </a:solidFill>
          </p:spPr>
        </p:sp>
        <p:sp>
          <p:nvSpPr>
            <p:cNvPr name="TextBox 12" id="12"/>
            <p:cNvSpPr txBox="true"/>
            <p:nvPr/>
          </p:nvSpPr>
          <p:spPr>
            <a:xfrm>
              <a:off x="0" y="-38100"/>
              <a:ext cx="1770461" cy="1666454"/>
            </a:xfrm>
            <a:prstGeom prst="rect">
              <a:avLst/>
            </a:prstGeom>
          </p:spPr>
          <p:txBody>
            <a:bodyPr anchor="ctr" rtlCol="false" tIns="50800" lIns="50800" bIns="50800" rIns="50800"/>
            <a:lstStyle/>
            <a:p>
              <a:pPr algn="ctr">
                <a:lnSpc>
                  <a:spcPts val="2822"/>
                </a:lnSpc>
              </a:pPr>
            </a:p>
          </p:txBody>
        </p:sp>
      </p:grpSp>
      <p:sp>
        <p:nvSpPr>
          <p:cNvPr name="TextBox 13" id="13"/>
          <p:cNvSpPr txBox="true"/>
          <p:nvPr/>
        </p:nvSpPr>
        <p:spPr>
          <a:xfrm rot="0">
            <a:off x="4307884" y="276409"/>
            <a:ext cx="9672231" cy="244157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CONCLUSION AND FUTURE SCOPE</a:t>
            </a:r>
          </a:p>
        </p:txBody>
      </p:sp>
      <p:sp>
        <p:nvSpPr>
          <p:cNvPr name="TextBox 14" id="14"/>
          <p:cNvSpPr txBox="true"/>
          <p:nvPr/>
        </p:nvSpPr>
        <p:spPr>
          <a:xfrm rot="0">
            <a:off x="2649696" y="3324994"/>
            <a:ext cx="4674627" cy="559110"/>
          </a:xfrm>
          <a:prstGeom prst="rect">
            <a:avLst/>
          </a:prstGeom>
        </p:spPr>
        <p:txBody>
          <a:bodyPr anchor="t" rtlCol="false" tIns="0" lIns="0" bIns="0" rIns="0">
            <a:spAutoFit/>
          </a:bodyPr>
          <a:lstStyle/>
          <a:p>
            <a:pPr algn="ctr">
              <a:lnSpc>
                <a:spcPts val="4681"/>
              </a:lnSpc>
              <a:spcBef>
                <a:spcPct val="0"/>
              </a:spcBef>
            </a:pPr>
            <a:r>
              <a:rPr lang="en-US" b="true" sz="3344">
                <a:solidFill>
                  <a:srgbClr val="002B58"/>
                </a:solidFill>
                <a:latin typeface="Monda Bold"/>
                <a:ea typeface="Monda Bold"/>
                <a:cs typeface="Monda Bold"/>
                <a:sym typeface="Monda Bold"/>
              </a:rPr>
              <a:t>CONCLUSION</a:t>
            </a:r>
          </a:p>
        </p:txBody>
      </p:sp>
      <p:sp>
        <p:nvSpPr>
          <p:cNvPr name="TextBox 15" id="15"/>
          <p:cNvSpPr txBox="true"/>
          <p:nvPr/>
        </p:nvSpPr>
        <p:spPr>
          <a:xfrm rot="0">
            <a:off x="11417957" y="3385247"/>
            <a:ext cx="3283608" cy="559018"/>
          </a:xfrm>
          <a:prstGeom prst="rect">
            <a:avLst/>
          </a:prstGeom>
        </p:spPr>
        <p:txBody>
          <a:bodyPr anchor="t" rtlCol="false" tIns="0" lIns="0" bIns="0" rIns="0">
            <a:spAutoFit/>
          </a:bodyPr>
          <a:lstStyle/>
          <a:p>
            <a:pPr algn="ctr">
              <a:lnSpc>
                <a:spcPts val="4687"/>
              </a:lnSpc>
              <a:spcBef>
                <a:spcPct val="0"/>
              </a:spcBef>
            </a:pPr>
            <a:r>
              <a:rPr lang="en-US" b="true" sz="3347">
                <a:solidFill>
                  <a:srgbClr val="002B58"/>
                </a:solidFill>
                <a:latin typeface="Monda Bold"/>
                <a:ea typeface="Monda Bold"/>
                <a:cs typeface="Monda Bold"/>
                <a:sym typeface="Monda Bold"/>
              </a:rPr>
              <a:t>FUTURE SCOPE</a:t>
            </a:r>
          </a:p>
        </p:txBody>
      </p:sp>
      <p:sp>
        <p:nvSpPr>
          <p:cNvPr name="TextBox 16" id="16"/>
          <p:cNvSpPr txBox="true"/>
          <p:nvPr/>
        </p:nvSpPr>
        <p:spPr>
          <a:xfrm rot="0">
            <a:off x="2047571" y="4017312"/>
            <a:ext cx="6304285" cy="4665915"/>
          </a:xfrm>
          <a:prstGeom prst="rect">
            <a:avLst/>
          </a:prstGeom>
        </p:spPr>
        <p:txBody>
          <a:bodyPr anchor="t" rtlCol="false" tIns="0" lIns="0" bIns="0" rIns="0">
            <a:spAutoFit/>
          </a:bodyPr>
          <a:lstStyle/>
          <a:p>
            <a:pPr algn="l" marL="432353" indent="-216176" lvl="1">
              <a:lnSpc>
                <a:spcPts val="3083"/>
              </a:lnSpc>
              <a:buFont typeface="Arial"/>
              <a:buChar char="•"/>
            </a:pPr>
            <a:r>
              <a:rPr lang="en-US" sz="2002">
                <a:solidFill>
                  <a:srgbClr val="002B58"/>
                </a:solidFill>
                <a:latin typeface="Monda"/>
                <a:ea typeface="Monda"/>
                <a:cs typeface="Monda"/>
                <a:sym typeface="Monda"/>
              </a:rPr>
              <a:t>Successfully integrated</a:t>
            </a:r>
            <a:r>
              <a:rPr lang="en-US" b="true" sz="2002">
                <a:solidFill>
                  <a:srgbClr val="002B58"/>
                </a:solidFill>
                <a:latin typeface="Monda Bold"/>
                <a:ea typeface="Monda Bold"/>
                <a:cs typeface="Monda Bold"/>
                <a:sym typeface="Monda Bold"/>
              </a:rPr>
              <a:t> Siamese Neural Networks </a:t>
            </a:r>
            <a:r>
              <a:rPr lang="en-US" sz="2002">
                <a:solidFill>
                  <a:srgbClr val="002B58"/>
                </a:solidFill>
                <a:latin typeface="Monda"/>
                <a:ea typeface="Monda"/>
                <a:cs typeface="Monda"/>
                <a:sym typeface="Monda"/>
              </a:rPr>
              <a:t>with contrastive learning and multi-task objectives.</a:t>
            </a:r>
          </a:p>
          <a:p>
            <a:pPr algn="l" marL="432353" indent="-216176" lvl="1">
              <a:lnSpc>
                <a:spcPts val="3083"/>
              </a:lnSpc>
              <a:buFont typeface="Arial"/>
              <a:buChar char="•"/>
            </a:pPr>
            <a:r>
              <a:rPr lang="en-US" sz="2002">
                <a:solidFill>
                  <a:srgbClr val="002B58"/>
                </a:solidFill>
                <a:latin typeface="Monda"/>
                <a:ea typeface="Monda"/>
                <a:cs typeface="Monda"/>
                <a:sym typeface="Monda"/>
              </a:rPr>
              <a:t>Achieved</a:t>
            </a:r>
            <a:r>
              <a:rPr lang="en-US" b="true" sz="2002">
                <a:solidFill>
                  <a:srgbClr val="002B58"/>
                </a:solidFill>
                <a:latin typeface="Monda Bold"/>
                <a:ea typeface="Monda Bold"/>
                <a:cs typeface="Monda Bold"/>
                <a:sym typeface="Monda Bold"/>
              </a:rPr>
              <a:t> 98.6% accuracy</a:t>
            </a:r>
            <a:r>
              <a:rPr lang="en-US" sz="2002">
                <a:solidFill>
                  <a:srgbClr val="002B58"/>
                </a:solidFill>
                <a:latin typeface="Monda"/>
                <a:ea typeface="Monda"/>
                <a:cs typeface="Monda"/>
                <a:sym typeface="Monda"/>
              </a:rPr>
              <a:t> for fetal health classification using a few-shot learning approach.</a:t>
            </a:r>
          </a:p>
          <a:p>
            <a:pPr algn="l" marL="432353" indent="-216176" lvl="1">
              <a:lnSpc>
                <a:spcPts val="3083"/>
              </a:lnSpc>
              <a:buFont typeface="Arial"/>
              <a:buChar char="•"/>
            </a:pPr>
            <a:r>
              <a:rPr lang="en-US" sz="2002">
                <a:solidFill>
                  <a:srgbClr val="002B58"/>
                </a:solidFill>
                <a:latin typeface="Monda"/>
                <a:ea typeface="Monda"/>
                <a:cs typeface="Monda"/>
                <a:sym typeface="Monda"/>
              </a:rPr>
              <a:t>Effectively handled the challenge of </a:t>
            </a:r>
            <a:r>
              <a:rPr lang="en-US" b="true" sz="2002">
                <a:solidFill>
                  <a:srgbClr val="002B58"/>
                </a:solidFill>
                <a:latin typeface="Monda Bold"/>
                <a:ea typeface="Monda Bold"/>
                <a:cs typeface="Monda Bold"/>
                <a:sym typeface="Monda Bold"/>
              </a:rPr>
              <a:t>limited abnormal image data.</a:t>
            </a:r>
          </a:p>
          <a:p>
            <a:pPr algn="l" marL="432353" indent="-216176" lvl="1">
              <a:lnSpc>
                <a:spcPts val="3083"/>
              </a:lnSpc>
              <a:buFont typeface="Arial"/>
              <a:buChar char="•"/>
            </a:pPr>
            <a:r>
              <a:rPr lang="en-US" sz="2002">
                <a:solidFill>
                  <a:srgbClr val="002B58"/>
                </a:solidFill>
                <a:latin typeface="Monda"/>
                <a:ea typeface="Monda"/>
                <a:cs typeface="Monda"/>
                <a:sym typeface="Monda"/>
              </a:rPr>
              <a:t>Demonstrated strong</a:t>
            </a:r>
            <a:r>
              <a:rPr lang="en-US" b="true" sz="2002">
                <a:solidFill>
                  <a:srgbClr val="002B58"/>
                </a:solidFill>
                <a:latin typeface="Monda Bold"/>
                <a:ea typeface="Monda Bold"/>
                <a:cs typeface="Monda Bold"/>
                <a:sym typeface="Monda Bold"/>
              </a:rPr>
              <a:t> generalization</a:t>
            </a:r>
            <a:r>
              <a:rPr lang="en-US" sz="2002">
                <a:solidFill>
                  <a:srgbClr val="002B58"/>
                </a:solidFill>
                <a:latin typeface="Monda"/>
                <a:ea typeface="Monda"/>
                <a:cs typeface="Monda"/>
                <a:sym typeface="Monda"/>
              </a:rPr>
              <a:t> on unseen data, outperforming traditional models.</a:t>
            </a:r>
          </a:p>
          <a:p>
            <a:pPr algn="l" marL="432353" indent="-216176" lvl="1">
              <a:lnSpc>
                <a:spcPts val="3083"/>
              </a:lnSpc>
              <a:buFont typeface="Arial"/>
              <a:buChar char="•"/>
            </a:pPr>
            <a:r>
              <a:rPr lang="en-US" sz="2002">
                <a:solidFill>
                  <a:srgbClr val="002B58"/>
                </a:solidFill>
                <a:latin typeface="Monda"/>
                <a:ea typeface="Monda"/>
                <a:cs typeface="Monda"/>
                <a:sym typeface="Monda"/>
              </a:rPr>
              <a:t>The system supports</a:t>
            </a:r>
            <a:r>
              <a:rPr lang="en-US" b="true" sz="2002">
                <a:solidFill>
                  <a:srgbClr val="002B58"/>
                </a:solidFill>
                <a:latin typeface="Monda Bold"/>
                <a:ea typeface="Monda Bold"/>
                <a:cs typeface="Monda Bold"/>
                <a:sym typeface="Monda Bold"/>
              </a:rPr>
              <a:t> early diagnosis</a:t>
            </a:r>
            <a:r>
              <a:rPr lang="en-US" sz="2002">
                <a:solidFill>
                  <a:srgbClr val="002B58"/>
                </a:solidFill>
                <a:latin typeface="Monda"/>
                <a:ea typeface="Monda"/>
                <a:cs typeface="Monda"/>
                <a:sym typeface="Monda"/>
              </a:rPr>
              <a:t> and improves clinical decision-making.</a:t>
            </a:r>
          </a:p>
        </p:txBody>
      </p:sp>
      <p:sp>
        <p:nvSpPr>
          <p:cNvPr name="TextBox 17" id="17"/>
          <p:cNvSpPr txBox="true"/>
          <p:nvPr/>
        </p:nvSpPr>
        <p:spPr>
          <a:xfrm rot="0">
            <a:off x="9870825" y="4077565"/>
            <a:ext cx="6377871" cy="5448455"/>
          </a:xfrm>
          <a:prstGeom prst="rect">
            <a:avLst/>
          </a:prstGeom>
        </p:spPr>
        <p:txBody>
          <a:bodyPr anchor="t" rtlCol="false" tIns="0" lIns="0" bIns="0" rIns="0">
            <a:spAutoFit/>
          </a:bodyPr>
          <a:lstStyle/>
          <a:p>
            <a:pPr algn="l" marL="432353" indent="-216176" lvl="1">
              <a:lnSpc>
                <a:spcPts val="3083"/>
              </a:lnSpc>
              <a:buFont typeface="Arial"/>
              <a:buChar char="•"/>
            </a:pPr>
            <a:r>
              <a:rPr lang="en-US" b="true" sz="2002">
                <a:solidFill>
                  <a:srgbClr val="002B58"/>
                </a:solidFill>
                <a:latin typeface="Monda Bold"/>
                <a:ea typeface="Monda Bold"/>
                <a:cs typeface="Monda Bold"/>
                <a:sym typeface="Monda Bold"/>
              </a:rPr>
              <a:t>Proto-Siamese Hybrid Models:</a:t>
            </a:r>
            <a:r>
              <a:rPr lang="en-US" sz="2002">
                <a:solidFill>
                  <a:srgbClr val="002B58"/>
                </a:solidFill>
                <a:latin typeface="Monda"/>
                <a:ea typeface="Monda"/>
                <a:cs typeface="Monda"/>
                <a:sym typeface="Monda"/>
              </a:rPr>
              <a:t> Enhance generalization by integrating prototypical networks for better similarity learning.</a:t>
            </a:r>
          </a:p>
          <a:p>
            <a:pPr algn="l" marL="432353" indent="-216176" lvl="1">
              <a:lnSpc>
                <a:spcPts val="3083"/>
              </a:lnSpc>
              <a:buFont typeface="Arial"/>
              <a:buChar char="•"/>
            </a:pPr>
            <a:r>
              <a:rPr lang="en-US" b="true" sz="2002">
                <a:solidFill>
                  <a:srgbClr val="002B58"/>
                </a:solidFill>
                <a:latin typeface="Monda Bold"/>
                <a:ea typeface="Monda Bold"/>
                <a:cs typeface="Monda Bold"/>
                <a:sym typeface="Monda Bold"/>
              </a:rPr>
              <a:t>Edge Deployment: </a:t>
            </a:r>
            <a:r>
              <a:rPr lang="en-US" sz="2002">
                <a:solidFill>
                  <a:srgbClr val="002B58"/>
                </a:solidFill>
                <a:latin typeface="Monda"/>
                <a:ea typeface="Monda"/>
                <a:cs typeface="Monda"/>
                <a:sym typeface="Monda"/>
              </a:rPr>
              <a:t>Optimize the model for lightweight deployment on portable ultrasound devices.</a:t>
            </a:r>
          </a:p>
          <a:p>
            <a:pPr algn="l" marL="432353" indent="-216176" lvl="1">
              <a:lnSpc>
                <a:spcPts val="3083"/>
              </a:lnSpc>
              <a:buFont typeface="Arial"/>
              <a:buChar char="•"/>
            </a:pPr>
            <a:r>
              <a:rPr lang="en-US" b="true" sz="2002">
                <a:solidFill>
                  <a:srgbClr val="002B58"/>
                </a:solidFill>
                <a:latin typeface="Monda Bold"/>
                <a:ea typeface="Monda Bold"/>
                <a:cs typeface="Monda Bold"/>
                <a:sym typeface="Monda Bold"/>
              </a:rPr>
              <a:t>Federated Learning:</a:t>
            </a:r>
            <a:r>
              <a:rPr lang="en-US" sz="2002">
                <a:solidFill>
                  <a:srgbClr val="002B58"/>
                </a:solidFill>
                <a:latin typeface="Monda"/>
                <a:ea typeface="Monda"/>
                <a:cs typeface="Monda"/>
                <a:sym typeface="Monda"/>
              </a:rPr>
              <a:t> Enable privacy-preserving collaborations between hospitals for better data diversity and model accuracy.</a:t>
            </a:r>
          </a:p>
          <a:p>
            <a:pPr algn="l" marL="432353" indent="-216176" lvl="1">
              <a:lnSpc>
                <a:spcPts val="3083"/>
              </a:lnSpc>
              <a:buFont typeface="Arial"/>
              <a:buChar char="•"/>
            </a:pPr>
            <a:r>
              <a:rPr lang="en-US" b="true" sz="2002">
                <a:solidFill>
                  <a:srgbClr val="002B58"/>
                </a:solidFill>
                <a:latin typeface="Monda Bold"/>
                <a:ea typeface="Monda Bold"/>
                <a:cs typeface="Monda Bold"/>
                <a:sym typeface="Monda Bold"/>
              </a:rPr>
              <a:t>Enhanced Image Generation:</a:t>
            </a:r>
            <a:r>
              <a:rPr lang="en-US" sz="2002">
                <a:solidFill>
                  <a:srgbClr val="002B58"/>
                </a:solidFill>
                <a:latin typeface="Monda"/>
                <a:ea typeface="Monda"/>
                <a:cs typeface="Monda"/>
                <a:sym typeface="Monda"/>
              </a:rPr>
              <a:t> Use generative AI to create synthetic abnormal samples, improving model robustness.</a:t>
            </a:r>
          </a:p>
          <a:p>
            <a:pPr algn="l" marL="432353" indent="-216176" lvl="1">
              <a:lnSpc>
                <a:spcPts val="3083"/>
              </a:lnSpc>
              <a:buFont typeface="Arial"/>
              <a:buChar char="•"/>
            </a:pPr>
            <a:r>
              <a:rPr lang="en-US" b="true" sz="2002">
                <a:solidFill>
                  <a:srgbClr val="002B58"/>
                </a:solidFill>
                <a:latin typeface="Monda Bold"/>
                <a:ea typeface="Monda Bold"/>
                <a:cs typeface="Monda Bold"/>
                <a:sym typeface="Monda Bold"/>
              </a:rPr>
              <a:t>Clinical Trials:</a:t>
            </a:r>
            <a:r>
              <a:rPr lang="en-US" sz="2002">
                <a:solidFill>
                  <a:srgbClr val="002B58"/>
                </a:solidFill>
                <a:latin typeface="Monda"/>
                <a:ea typeface="Monda"/>
                <a:cs typeface="Monda"/>
                <a:sym typeface="Monda"/>
              </a:rPr>
              <a:t> Validate the system with large-scale trials for real-world effectiveness.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307884" y="276409"/>
            <a:ext cx="9672231" cy="120332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REFERENCES</a:t>
            </a:r>
          </a:p>
        </p:txBody>
      </p:sp>
      <p:sp>
        <p:nvSpPr>
          <p:cNvPr name="TextBox 6" id="6"/>
          <p:cNvSpPr txBox="true"/>
          <p:nvPr/>
        </p:nvSpPr>
        <p:spPr>
          <a:xfrm rot="0">
            <a:off x="986860" y="1422582"/>
            <a:ext cx="2277159" cy="537925"/>
          </a:xfrm>
          <a:prstGeom prst="rect">
            <a:avLst/>
          </a:prstGeom>
        </p:spPr>
        <p:txBody>
          <a:bodyPr anchor="t" rtlCol="false" tIns="0" lIns="0" bIns="0" rIns="0">
            <a:spAutoFit/>
          </a:bodyPr>
          <a:lstStyle/>
          <a:p>
            <a:pPr algn="l">
              <a:lnSpc>
                <a:spcPts val="4475"/>
              </a:lnSpc>
            </a:pPr>
            <a:r>
              <a:rPr lang="en-US" sz="3196" b="true">
                <a:solidFill>
                  <a:srgbClr val="002B58"/>
                </a:solidFill>
                <a:latin typeface="Monda Bold"/>
                <a:ea typeface="Monda Bold"/>
                <a:cs typeface="Monda Bold"/>
                <a:sym typeface="Monda Bold"/>
              </a:rPr>
              <a:t>DATASET</a:t>
            </a:r>
          </a:p>
        </p:txBody>
      </p:sp>
      <p:sp>
        <p:nvSpPr>
          <p:cNvPr name="TextBox 7" id="7"/>
          <p:cNvSpPr txBox="true"/>
          <p:nvPr/>
        </p:nvSpPr>
        <p:spPr>
          <a:xfrm rot="0">
            <a:off x="977890" y="3285353"/>
            <a:ext cx="6194430" cy="537831"/>
          </a:xfrm>
          <a:prstGeom prst="rect">
            <a:avLst/>
          </a:prstGeom>
        </p:spPr>
        <p:txBody>
          <a:bodyPr anchor="t" rtlCol="false" tIns="0" lIns="0" bIns="0" rIns="0">
            <a:spAutoFit/>
          </a:bodyPr>
          <a:lstStyle/>
          <a:p>
            <a:pPr algn="l">
              <a:lnSpc>
                <a:spcPts val="4480"/>
              </a:lnSpc>
            </a:pPr>
            <a:r>
              <a:rPr lang="en-US" sz="3200" b="true">
                <a:solidFill>
                  <a:srgbClr val="002B58"/>
                </a:solidFill>
                <a:latin typeface="Monda Bold"/>
                <a:ea typeface="Monda Bold"/>
                <a:cs typeface="Monda Bold"/>
                <a:sym typeface="Monda Bold"/>
              </a:rPr>
              <a:t>RESEARCH PAPERS</a:t>
            </a:r>
          </a:p>
        </p:txBody>
      </p:sp>
      <p:sp>
        <p:nvSpPr>
          <p:cNvPr name="Freeform 8" id="8"/>
          <p:cNvSpPr/>
          <p:nvPr/>
        </p:nvSpPr>
        <p:spPr>
          <a:xfrm flipH="false" flipV="false" rot="0">
            <a:off x="458906" y="3372229"/>
            <a:ext cx="406821" cy="450955"/>
          </a:xfrm>
          <a:custGeom>
            <a:avLst/>
            <a:gdLst/>
            <a:ahLst/>
            <a:cxnLst/>
            <a:rect r="r" b="b" t="t" l="l"/>
            <a:pathLst>
              <a:path h="450955" w="406821">
                <a:moveTo>
                  <a:pt x="0" y="0"/>
                </a:moveTo>
                <a:lnTo>
                  <a:pt x="406821" y="0"/>
                </a:lnTo>
                <a:lnTo>
                  <a:pt x="406821" y="450955"/>
                </a:lnTo>
                <a:lnTo>
                  <a:pt x="0" y="4509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458906" y="1505131"/>
            <a:ext cx="410809" cy="455376"/>
          </a:xfrm>
          <a:custGeom>
            <a:avLst/>
            <a:gdLst/>
            <a:ahLst/>
            <a:cxnLst/>
            <a:rect r="r" b="b" t="t" l="l"/>
            <a:pathLst>
              <a:path h="455376" w="410809">
                <a:moveTo>
                  <a:pt x="0" y="0"/>
                </a:moveTo>
                <a:lnTo>
                  <a:pt x="410809" y="0"/>
                </a:lnTo>
                <a:lnTo>
                  <a:pt x="410809" y="455376"/>
                </a:lnTo>
                <a:lnTo>
                  <a:pt x="0" y="4553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977890" y="3794609"/>
            <a:ext cx="16978712" cy="6186170"/>
          </a:xfrm>
          <a:prstGeom prst="rect">
            <a:avLst/>
          </a:prstGeom>
        </p:spPr>
        <p:txBody>
          <a:bodyPr anchor="t" rtlCol="false" tIns="0" lIns="0" bIns="0" rIns="0">
            <a:spAutoFit/>
          </a:bodyPr>
          <a:lstStyle/>
          <a:p>
            <a:pPr algn="l" marL="367031" indent="-183515" lvl="1">
              <a:lnSpc>
                <a:spcPts val="2380"/>
              </a:lnSpc>
              <a:buFont typeface="Arial"/>
              <a:buChar char="•"/>
            </a:pPr>
            <a:r>
              <a:rPr lang="en-US" sz="1700">
                <a:solidFill>
                  <a:srgbClr val="002B58"/>
                </a:solidFill>
                <a:latin typeface="Monda"/>
                <a:ea typeface="Monda"/>
                <a:cs typeface="Monda"/>
                <a:sym typeface="Monda"/>
              </a:rPr>
              <a:t>[1]Y. Yin and Y. Bingi, “Using Machine Learning to Classify Human Fetal Health and Analyze Feature Importance,” BioMedInformatics, vol. 3, no. 2, pp. 280–298, Apr. 2023, doi: </a:t>
            </a:r>
            <a:r>
              <a:rPr lang="en-US" sz="1700" u="sng">
                <a:solidFill>
                  <a:srgbClr val="002B58"/>
                </a:solidFill>
                <a:latin typeface="Monda"/>
                <a:ea typeface="Monda"/>
                <a:cs typeface="Monda"/>
                <a:sym typeface="Monda"/>
                <a:hlinkClick r:id="rId7" tooltip="https://doi.org/10.3390/biomedinformatics3020019"/>
              </a:rPr>
              <a:t>https://doi.org/10.3390/biomedinformatics3020019</a:t>
            </a:r>
            <a:r>
              <a:rPr lang="en-US" sz="1700">
                <a:solidFill>
                  <a:srgbClr val="002B58"/>
                </a:solidFill>
                <a:latin typeface="Monda"/>
                <a:ea typeface="Monda"/>
                <a:cs typeface="Monda"/>
                <a:sym typeface="Monda"/>
              </a:rPr>
              <a:t>.</a:t>
            </a:r>
          </a:p>
          <a:p>
            <a:pPr algn="l" marL="367031" indent="-183515" lvl="1">
              <a:lnSpc>
                <a:spcPts val="2380"/>
              </a:lnSpc>
              <a:buFont typeface="Arial"/>
              <a:buChar char="•"/>
            </a:pPr>
            <a:r>
              <a:rPr lang="en-US" sz="1700">
                <a:solidFill>
                  <a:srgbClr val="002B58"/>
                </a:solidFill>
                <a:latin typeface="Monda"/>
                <a:ea typeface="Monda"/>
                <a:cs typeface="Monda"/>
                <a:sym typeface="Monda"/>
              </a:rPr>
              <a:t>[2]S. Ravikumar and E. Kannan, “Machine Learning Techniques for Identifying Fetal Risk During Pregnancy,” International Journal of Image and Graphics, Oct. 2021, doi: </a:t>
            </a:r>
            <a:r>
              <a:rPr lang="en-US" sz="1700" u="sng">
                <a:solidFill>
                  <a:srgbClr val="002B58"/>
                </a:solidFill>
                <a:latin typeface="Monda"/>
                <a:ea typeface="Monda"/>
                <a:cs typeface="Monda"/>
                <a:sym typeface="Monda"/>
                <a:hlinkClick r:id="rId8" tooltip="https://doi.org/10.1142/s0219467822500450"/>
              </a:rPr>
              <a:t>https://doi.org/10.1142/s0219467822500450</a:t>
            </a:r>
            <a:r>
              <a:rPr lang="en-US" sz="1700">
                <a:solidFill>
                  <a:srgbClr val="002B58"/>
                </a:solidFill>
                <a:latin typeface="Monda"/>
                <a:ea typeface="Monda"/>
                <a:cs typeface="Monda"/>
                <a:sym typeface="Monda"/>
              </a:rPr>
              <a:t>.</a:t>
            </a:r>
          </a:p>
          <a:p>
            <a:pPr algn="l" marL="367031" indent="-183515" lvl="1">
              <a:lnSpc>
                <a:spcPts val="2380"/>
              </a:lnSpc>
              <a:buFont typeface="Arial"/>
              <a:buChar char="•"/>
            </a:pPr>
            <a:r>
              <a:rPr lang="en-US" sz="1700">
                <a:solidFill>
                  <a:srgbClr val="002B58"/>
                </a:solidFill>
                <a:latin typeface="Monda"/>
                <a:ea typeface="Monda"/>
                <a:cs typeface="Monda"/>
                <a:sym typeface="Monda"/>
              </a:rPr>
              <a:t>[3]M. T. Alam et al., “Comparative Analysis of Different Efficient Machine Learning Methods for Fetal Health Classification,” Applied Bionics and Biomechanics, vol. 2022, pp. 1–12, Apr. 2022, doi: </a:t>
            </a:r>
            <a:r>
              <a:rPr lang="en-US" sz="1700" u="sng">
                <a:solidFill>
                  <a:srgbClr val="002B58"/>
                </a:solidFill>
                <a:latin typeface="Monda"/>
                <a:ea typeface="Monda"/>
                <a:cs typeface="Monda"/>
                <a:sym typeface="Monda"/>
                <a:hlinkClick r:id="rId9" tooltip="https://doi.org/10.1155/2022/6321884"/>
              </a:rPr>
              <a:t>https://doi.org/10.1155/2022/6321884</a:t>
            </a:r>
            <a:r>
              <a:rPr lang="en-US" sz="1700">
                <a:solidFill>
                  <a:srgbClr val="002B58"/>
                </a:solidFill>
                <a:latin typeface="Monda"/>
                <a:ea typeface="Monda"/>
                <a:cs typeface="Monda"/>
                <a:sym typeface="Monda"/>
              </a:rPr>
              <a:t>.</a:t>
            </a:r>
          </a:p>
          <a:p>
            <a:pPr algn="l" marL="367031" indent="-183515" lvl="1">
              <a:lnSpc>
                <a:spcPts val="2380"/>
              </a:lnSpc>
              <a:buFont typeface="Arial"/>
              <a:buChar char="•"/>
            </a:pPr>
            <a:r>
              <a:rPr lang="en-US" sz="1700">
                <a:solidFill>
                  <a:srgbClr val="002B58"/>
                </a:solidFill>
                <a:latin typeface="Monda"/>
                <a:ea typeface="Monda"/>
                <a:cs typeface="Monda"/>
                <a:sym typeface="Monda"/>
              </a:rPr>
              <a:t>[4]A. I. Naimi, R. W. Platt, and J. C. Larkin, “Machine Learning for Fetal Growth Prediction,” Epidemiology, vol. 29, no. 2, pp. 290–298, Mar. 2018, doi: </a:t>
            </a:r>
            <a:r>
              <a:rPr lang="en-US" sz="1700" u="sng">
                <a:solidFill>
                  <a:srgbClr val="002B58"/>
                </a:solidFill>
                <a:latin typeface="Monda"/>
                <a:ea typeface="Monda"/>
                <a:cs typeface="Monda"/>
                <a:sym typeface="Monda"/>
                <a:hlinkClick r:id="rId10" tooltip="https://doi.org/10.1097/ede.0000000000000788"/>
              </a:rPr>
              <a:t>https://doi.org/10.1097/ede.0000000000000788</a:t>
            </a:r>
            <a:r>
              <a:rPr lang="en-US" sz="1700">
                <a:solidFill>
                  <a:srgbClr val="002B58"/>
                </a:solidFill>
                <a:latin typeface="Monda"/>
                <a:ea typeface="Monda"/>
                <a:cs typeface="Monda"/>
                <a:sym typeface="Monda"/>
              </a:rPr>
              <a:t>.</a:t>
            </a:r>
          </a:p>
          <a:p>
            <a:pPr algn="l" marL="367031" indent="-183515" lvl="1">
              <a:lnSpc>
                <a:spcPts val="2380"/>
              </a:lnSpc>
              <a:buFont typeface="Arial"/>
              <a:buChar char="•"/>
            </a:pPr>
            <a:r>
              <a:rPr lang="en-US" sz="1700">
                <a:solidFill>
                  <a:srgbClr val="002B58"/>
                </a:solidFill>
                <a:latin typeface="Monda"/>
                <a:ea typeface="Monda"/>
                <a:cs typeface="Monda"/>
                <a:sym typeface="Monda"/>
              </a:rPr>
              <a:t>[5]Adem Kuzu and Yunus SANTUR, “Early Diagnosis and Classification of Fetal Health Status from a Fetal Cardiotocography Dataset Using Ensemble Learning,” Diagnostics, vol. 13, no. 15, pp. 2471–2471, Jul. 2023, doi: </a:t>
            </a:r>
            <a:r>
              <a:rPr lang="en-US" sz="1700" u="sng">
                <a:solidFill>
                  <a:srgbClr val="002B58"/>
                </a:solidFill>
                <a:latin typeface="Monda"/>
                <a:ea typeface="Monda"/>
                <a:cs typeface="Monda"/>
                <a:sym typeface="Monda"/>
                <a:hlinkClick r:id="rId11" tooltip="https://doi.org/10.3390/diagnostics13152471"/>
              </a:rPr>
              <a:t>https://doi.org/10.3390/diagnostics13152471</a:t>
            </a:r>
            <a:r>
              <a:rPr lang="en-US" sz="1700">
                <a:solidFill>
                  <a:srgbClr val="002B58"/>
                </a:solidFill>
                <a:latin typeface="Monda"/>
                <a:ea typeface="Monda"/>
                <a:cs typeface="Monda"/>
                <a:sym typeface="Monda"/>
              </a:rPr>
              <a:t>.</a:t>
            </a:r>
          </a:p>
          <a:p>
            <a:pPr algn="l" marL="367031" indent="-183515" lvl="1">
              <a:lnSpc>
                <a:spcPts val="2380"/>
              </a:lnSpc>
              <a:buFont typeface="Arial"/>
              <a:buChar char="•"/>
            </a:pPr>
            <a:r>
              <a:rPr lang="en-US" sz="1700">
                <a:solidFill>
                  <a:srgbClr val="002B58"/>
                </a:solidFill>
                <a:latin typeface="Monda"/>
                <a:ea typeface="Monda"/>
                <a:cs typeface="Monda"/>
                <a:sym typeface="Monda"/>
              </a:rPr>
              <a:t>[6]S. Hasan and S. Akter, “An Improved Ensemble Model of Hyper Parameter Tuned ML Algorithms for Fetal Health Prediction,” International Journal of Information Technology, Oct. 2023, doi: </a:t>
            </a:r>
            <a:r>
              <a:rPr lang="en-US" sz="1700" u="sng">
                <a:solidFill>
                  <a:srgbClr val="002B58"/>
                </a:solidFill>
                <a:latin typeface="Monda"/>
                <a:ea typeface="Monda"/>
                <a:cs typeface="Monda"/>
                <a:sym typeface="Monda"/>
                <a:hlinkClick r:id="rId12" tooltip="https://doi.org/10.1007/s41870-023-01447-9"/>
              </a:rPr>
              <a:t>https://doi.org/10.1007/s41870-023-01447-9</a:t>
            </a:r>
            <a:r>
              <a:rPr lang="en-US" sz="1700">
                <a:solidFill>
                  <a:srgbClr val="002B58"/>
                </a:solidFill>
                <a:latin typeface="Monda"/>
                <a:ea typeface="Monda"/>
                <a:cs typeface="Monda"/>
                <a:sym typeface="Monda"/>
              </a:rPr>
              <a:t>.</a:t>
            </a:r>
          </a:p>
          <a:p>
            <a:pPr algn="l" marL="367031" indent="-183515" lvl="1">
              <a:lnSpc>
                <a:spcPts val="2380"/>
              </a:lnSpc>
              <a:buFont typeface="Arial"/>
              <a:buChar char="•"/>
            </a:pPr>
            <a:r>
              <a:rPr lang="en-US" sz="1700">
                <a:solidFill>
                  <a:srgbClr val="002B58"/>
                </a:solidFill>
                <a:latin typeface="Monda"/>
                <a:ea typeface="Monda"/>
                <a:cs typeface="Monda"/>
                <a:sym typeface="Monda"/>
              </a:rPr>
              <a:t>[7]Z. Sobhaninia et al., “Fetal Ultrasound Image Segmentation for Measuring Biometric Parameters Using Multi-Task Deep Learning,” Annual International Conference of the IEEE Engineering in Medicine and Biology Society. IEEE Engineering in Medicine and Biology Society. Annual International Conference, vol. 2019, pp. 6545–6548, Jul. 2019, doi: </a:t>
            </a:r>
            <a:r>
              <a:rPr lang="en-US" sz="1700" u="sng">
                <a:solidFill>
                  <a:srgbClr val="002B58"/>
                </a:solidFill>
                <a:latin typeface="Monda"/>
                <a:ea typeface="Monda"/>
                <a:cs typeface="Monda"/>
                <a:sym typeface="Monda"/>
                <a:hlinkClick r:id="rId13" tooltip="https://doi.org/10.1109/EMBC.2019.8856981"/>
              </a:rPr>
              <a:t>https://doi.org/10.1109/EMBC.2019.8856981</a:t>
            </a:r>
            <a:r>
              <a:rPr lang="en-US" sz="1700">
                <a:solidFill>
                  <a:srgbClr val="002B58"/>
                </a:solidFill>
                <a:latin typeface="Monda"/>
                <a:ea typeface="Monda"/>
                <a:cs typeface="Monda"/>
                <a:sym typeface="Monda"/>
              </a:rPr>
              <a:t>.</a:t>
            </a:r>
          </a:p>
          <a:p>
            <a:pPr algn="l" marL="367031" indent="-183515" lvl="1">
              <a:lnSpc>
                <a:spcPts val="2380"/>
              </a:lnSpc>
              <a:buFont typeface="Arial"/>
              <a:buChar char="•"/>
            </a:pPr>
            <a:r>
              <a:rPr lang="en-US" sz="1700">
                <a:solidFill>
                  <a:srgbClr val="002B58"/>
                </a:solidFill>
                <a:latin typeface="Monda"/>
                <a:ea typeface="Monda"/>
                <a:cs typeface="Monda"/>
                <a:sym typeface="Monda"/>
              </a:rPr>
              <a:t>[8]K. Singh, P. Shyry, and R. G. Franklin, “Efficient Fetal Health Monitoring and Classification with Machine Learning,” 2023 7th International Conference on Intelligent Computing and Control Systems (ICICCS), pp. 355–359, May 2023, doi: </a:t>
            </a:r>
            <a:r>
              <a:rPr lang="en-US" sz="1700" u="sng">
                <a:solidFill>
                  <a:srgbClr val="002B58"/>
                </a:solidFill>
                <a:latin typeface="Monda"/>
                <a:ea typeface="Monda"/>
                <a:cs typeface="Monda"/>
                <a:sym typeface="Monda"/>
                <a:hlinkClick r:id="rId14" tooltip="https://doi.org/10.1109/iciccs56967.2023.10142312"/>
              </a:rPr>
              <a:t>https://doi.org/10.1109/iciccs56967.2023.10142312</a:t>
            </a:r>
            <a:r>
              <a:rPr lang="en-US" sz="1700">
                <a:solidFill>
                  <a:srgbClr val="002B58"/>
                </a:solidFill>
                <a:latin typeface="Monda"/>
                <a:ea typeface="Monda"/>
                <a:cs typeface="Monda"/>
                <a:sym typeface="Monda"/>
              </a:rPr>
              <a:t>.</a:t>
            </a:r>
          </a:p>
          <a:p>
            <a:pPr algn="l" marL="367031" indent="-183515" lvl="1">
              <a:lnSpc>
                <a:spcPts val="2380"/>
              </a:lnSpc>
              <a:buFont typeface="Arial"/>
              <a:buChar char="•"/>
            </a:pPr>
            <a:r>
              <a:rPr lang="en-US" sz="1700">
                <a:solidFill>
                  <a:srgbClr val="002B58"/>
                </a:solidFill>
                <a:latin typeface="Monda"/>
                <a:ea typeface="Monda"/>
                <a:cs typeface="Monda"/>
                <a:sym typeface="Monda"/>
              </a:rPr>
              <a:t>[9]D. Mennickent et al., “Machine learning applied in maternal and fetal health: a narrative review focused on pregnancy diseases and complications,” Frontiers in Endocrinology, vol. 14, May 2023, doi: </a:t>
            </a:r>
            <a:r>
              <a:rPr lang="en-US" sz="1700" u="sng">
                <a:solidFill>
                  <a:srgbClr val="002B58"/>
                </a:solidFill>
                <a:latin typeface="Monda"/>
                <a:ea typeface="Monda"/>
                <a:cs typeface="Monda"/>
                <a:sym typeface="Monda"/>
                <a:hlinkClick r:id="rId15" tooltip="https://doi.org/10.3389/fendo.2023.1130139"/>
              </a:rPr>
              <a:t>https://doi.org/10.3389/fendo.2023.1130139</a:t>
            </a:r>
            <a:r>
              <a:rPr lang="en-US" sz="1700">
                <a:solidFill>
                  <a:srgbClr val="002B58"/>
                </a:solidFill>
                <a:latin typeface="Monda"/>
                <a:ea typeface="Monda"/>
                <a:cs typeface="Monda"/>
                <a:sym typeface="Monda"/>
              </a:rPr>
              <a:t>.</a:t>
            </a:r>
          </a:p>
          <a:p>
            <a:pPr algn="l" marL="367031" indent="-183515" lvl="1">
              <a:lnSpc>
                <a:spcPts val="2380"/>
              </a:lnSpc>
              <a:buFont typeface="Arial"/>
              <a:buChar char="•"/>
            </a:pPr>
            <a:r>
              <a:rPr lang="en-US" sz="1700">
                <a:solidFill>
                  <a:srgbClr val="002B58"/>
                </a:solidFill>
                <a:latin typeface="Monda"/>
                <a:ea typeface="Monda"/>
                <a:cs typeface="Monda"/>
                <a:sym typeface="Monda"/>
              </a:rPr>
              <a:t>[10]M. C. Fiorentino, F. P. Villani, M. Di Cosmo, E. Frontoni, and S. Moccia, “A review on deep-learning algorithms for fetal ultrasound-image analysis,” Medical Image Analysis, vol. 83, p. 102629, Jan. 2023, doi: </a:t>
            </a:r>
            <a:r>
              <a:rPr lang="en-US" sz="1700" u="sng">
                <a:solidFill>
                  <a:srgbClr val="002B58"/>
                </a:solidFill>
                <a:latin typeface="Monda"/>
                <a:ea typeface="Monda"/>
                <a:cs typeface="Monda"/>
                <a:sym typeface="Monda"/>
                <a:hlinkClick r:id="rId16" tooltip="https://doi.org/10.1016/j.media.2022.102629"/>
              </a:rPr>
              <a:t>https://doi.org/10.1016/j.media.2022.102629</a:t>
            </a:r>
            <a:r>
              <a:rPr lang="en-US" sz="1700">
                <a:solidFill>
                  <a:srgbClr val="002B58"/>
                </a:solidFill>
                <a:latin typeface="Monda"/>
                <a:ea typeface="Monda"/>
                <a:cs typeface="Monda"/>
                <a:sym typeface="Monda"/>
              </a:rPr>
              <a:t>.</a:t>
            </a:r>
          </a:p>
        </p:txBody>
      </p:sp>
      <p:sp>
        <p:nvSpPr>
          <p:cNvPr name="TextBox 11" id="11"/>
          <p:cNvSpPr txBox="true"/>
          <p:nvPr/>
        </p:nvSpPr>
        <p:spPr>
          <a:xfrm rot="0">
            <a:off x="986860" y="1978524"/>
            <a:ext cx="11929091" cy="1166495"/>
          </a:xfrm>
          <a:prstGeom prst="rect">
            <a:avLst/>
          </a:prstGeom>
        </p:spPr>
        <p:txBody>
          <a:bodyPr anchor="t" rtlCol="false" tIns="0" lIns="0" bIns="0" rIns="0">
            <a:spAutoFit/>
          </a:bodyPr>
          <a:lstStyle/>
          <a:p>
            <a:pPr algn="l" marL="367031" indent="-183515" lvl="1">
              <a:lnSpc>
                <a:spcPts val="2380"/>
              </a:lnSpc>
              <a:buFont typeface="Arial"/>
              <a:buChar char="•"/>
            </a:pPr>
            <a:r>
              <a:rPr lang="en-US" sz="1700">
                <a:solidFill>
                  <a:srgbClr val="002B58"/>
                </a:solidFill>
                <a:latin typeface="Monda"/>
                <a:ea typeface="Monda"/>
                <a:cs typeface="Monda"/>
                <a:sym typeface="Monda"/>
              </a:rPr>
              <a:t>https://zenodo.org/records/3904280</a:t>
            </a:r>
          </a:p>
          <a:p>
            <a:pPr algn="l" marL="367031" indent="-183515" lvl="1">
              <a:lnSpc>
                <a:spcPts val="2380"/>
              </a:lnSpc>
              <a:buFont typeface="Arial"/>
              <a:buChar char="•"/>
            </a:pPr>
            <a:r>
              <a:rPr lang="en-US" sz="1700">
                <a:solidFill>
                  <a:srgbClr val="002B58"/>
                </a:solidFill>
                <a:latin typeface="Monda"/>
                <a:ea typeface="Monda"/>
                <a:cs typeface="Monda"/>
                <a:sym typeface="Monda"/>
              </a:rPr>
              <a:t>https://www.kaggle.com/datasets/andrewmvd/fetal-health-classification</a:t>
            </a:r>
          </a:p>
          <a:p>
            <a:pPr algn="l" marL="367031" indent="-183515" lvl="1">
              <a:lnSpc>
                <a:spcPts val="2380"/>
              </a:lnSpc>
              <a:buFont typeface="Arial"/>
              <a:buChar char="•"/>
            </a:pPr>
            <a:r>
              <a:rPr lang="en-US" sz="1700">
                <a:solidFill>
                  <a:srgbClr val="002B58"/>
                </a:solidFill>
                <a:latin typeface="Monda"/>
                <a:ea typeface="Monda"/>
                <a:cs typeface="Monda"/>
                <a:sym typeface="Monda"/>
              </a:rPr>
              <a:t>https://www.kaggle.com/datasets/csafrit2/maternal-health-risk-data</a:t>
            </a:r>
          </a:p>
          <a:p>
            <a:pPr algn="l" marL="367031" indent="-183515" lvl="1">
              <a:lnSpc>
                <a:spcPts val="2380"/>
              </a:lnSpc>
              <a:buFont typeface="Arial"/>
              <a:buChar char="•"/>
            </a:pPr>
            <a:r>
              <a:rPr lang="en-US" sz="1700">
                <a:solidFill>
                  <a:srgbClr val="002B58"/>
                </a:solidFill>
                <a:latin typeface="Monda"/>
                <a:ea typeface="Monda"/>
                <a:cs typeface="Monda"/>
                <a:sym typeface="Monda"/>
              </a:rPr>
              <a:t>https://youtu.be/mJ1qLENEmCU?si=1abWuBi4LrNz6EnR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307884" y="276409"/>
            <a:ext cx="9672231" cy="120332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REFERENCES</a:t>
            </a:r>
          </a:p>
        </p:txBody>
      </p:sp>
      <p:sp>
        <p:nvSpPr>
          <p:cNvPr name="TextBox 6" id="6"/>
          <p:cNvSpPr txBox="true"/>
          <p:nvPr/>
        </p:nvSpPr>
        <p:spPr>
          <a:xfrm rot="0">
            <a:off x="977890" y="1931838"/>
            <a:ext cx="16978712" cy="6080125"/>
          </a:xfrm>
          <a:prstGeom prst="rect">
            <a:avLst/>
          </a:prstGeom>
        </p:spPr>
        <p:txBody>
          <a:bodyPr anchor="t" rtlCol="false" tIns="0" lIns="0" bIns="0" rIns="0">
            <a:spAutoFit/>
          </a:bodyPr>
          <a:lstStyle/>
          <a:p>
            <a:pPr algn="l" marL="377824" indent="-188912" lvl="1">
              <a:lnSpc>
                <a:spcPts val="2449"/>
              </a:lnSpc>
              <a:buFont typeface="Arial"/>
              <a:buChar char="•"/>
            </a:pPr>
            <a:r>
              <a:rPr lang="en-US" sz="1749">
                <a:solidFill>
                  <a:srgbClr val="002B58"/>
                </a:solidFill>
                <a:latin typeface="Monda"/>
                <a:ea typeface="Monda"/>
                <a:cs typeface="Monda"/>
                <a:sym typeface="Monda"/>
              </a:rPr>
              <a:t>[11]H. Ghabri et al., “Transfer learning for accurate fetal organ classification from ultrasound images: a potential tool for maternal healthcare providers,” Scientific Reports, vol. 13, no. 1, p. 17904, Oct. 2023, doi: </a:t>
            </a:r>
            <a:r>
              <a:rPr lang="en-US" sz="1749" u="sng">
                <a:solidFill>
                  <a:srgbClr val="002B58"/>
                </a:solidFill>
                <a:latin typeface="Monda"/>
                <a:ea typeface="Monda"/>
                <a:cs typeface="Monda"/>
                <a:sym typeface="Monda"/>
                <a:hlinkClick r:id="rId5" tooltip="https://doi.org/10.1038/s41598-023-44689-0"/>
              </a:rPr>
              <a:t>https://doi.org/10.1038/s41598-023-44689-0</a:t>
            </a:r>
            <a:r>
              <a:rPr lang="en-US" sz="1749">
                <a:solidFill>
                  <a:srgbClr val="002B58"/>
                </a:solidFill>
                <a:latin typeface="Monda"/>
                <a:ea typeface="Monda"/>
                <a:cs typeface="Monda"/>
                <a:sym typeface="Monda"/>
              </a:rPr>
              <a:t>.</a:t>
            </a:r>
          </a:p>
          <a:p>
            <a:pPr algn="l" marL="377824" indent="-188912" lvl="1">
              <a:lnSpc>
                <a:spcPts val="2449"/>
              </a:lnSpc>
              <a:buFont typeface="Arial"/>
              <a:buChar char="•"/>
            </a:pPr>
            <a:r>
              <a:rPr lang="en-US" sz="1749">
                <a:solidFill>
                  <a:srgbClr val="002B58"/>
                </a:solidFill>
                <a:latin typeface="Monda"/>
                <a:ea typeface="Monda"/>
                <a:cs typeface="Monda"/>
                <a:sym typeface="Monda"/>
              </a:rPr>
              <a:t>[12]C. Chandana, P. N. Neha, S. M. Nisarga, P. Thanvi, and C. Balarengadurai, “Fetal Health Prediction Using Machine Learning Approach,” Cognitive science and technology, pp. 937–945, Jan. 2023, doi: </a:t>
            </a:r>
            <a:r>
              <a:rPr lang="en-US" sz="1749" u="sng">
                <a:solidFill>
                  <a:srgbClr val="002B58"/>
                </a:solidFill>
                <a:latin typeface="Monda"/>
                <a:ea typeface="Monda"/>
                <a:cs typeface="Monda"/>
                <a:sym typeface="Monda"/>
                <a:hlinkClick r:id="rId6" tooltip="https://doi.org/10.1007/978-981-19-8086-2_88"/>
              </a:rPr>
              <a:t>https://doi.org/10.1007/978-981-19-8086-2_88</a:t>
            </a:r>
            <a:r>
              <a:rPr lang="en-US" sz="1749">
                <a:solidFill>
                  <a:srgbClr val="002B58"/>
                </a:solidFill>
                <a:latin typeface="Monda"/>
                <a:ea typeface="Monda"/>
                <a:cs typeface="Monda"/>
                <a:sym typeface="Monda"/>
              </a:rPr>
              <a:t>.</a:t>
            </a:r>
          </a:p>
          <a:p>
            <a:pPr algn="l" marL="377824" indent="-188912" lvl="1">
              <a:lnSpc>
                <a:spcPts val="2449"/>
              </a:lnSpc>
              <a:buFont typeface="Arial"/>
              <a:buChar char="•"/>
            </a:pPr>
            <a:r>
              <a:rPr lang="en-US" sz="1749">
                <a:solidFill>
                  <a:srgbClr val="002B58"/>
                </a:solidFill>
                <a:latin typeface="Monda"/>
                <a:ea typeface="Monda"/>
                <a:cs typeface="Monda"/>
                <a:sym typeface="Monda"/>
              </a:rPr>
              <a:t>[13]C. F. Baumgartner et al., “SONONET: Real-Time Detection and Localisation of Fetal Standard Scan Planes in freehand ultrasound,” IEEE Transactions on Medical Imaging, vol. 36, no. 11, pp. 2204–2215, Jul. 2017, doi: 10.1109/tmi.2017.2712367.</a:t>
            </a:r>
          </a:p>
          <a:p>
            <a:pPr algn="l" marL="377824" indent="-188912" lvl="1">
              <a:lnSpc>
                <a:spcPts val="2449"/>
              </a:lnSpc>
              <a:buFont typeface="Arial"/>
              <a:buChar char="•"/>
            </a:pPr>
            <a:r>
              <a:rPr lang="en-US" sz="1749">
                <a:solidFill>
                  <a:srgbClr val="002B58"/>
                </a:solidFill>
                <a:latin typeface="Monda"/>
                <a:ea typeface="Monda"/>
                <a:cs typeface="Monda"/>
                <a:sym typeface="Monda"/>
              </a:rPr>
              <a:t>[14]A. Chowdhury, A. Chahar, R. Eswara, M. A. Raheem, S. Ehetesham, and B. K. Thulasidoss, “Fetal Health Prediction using neural networks,” 2022 8th International Conference on Advanced Computing and Communication Systems (ICACCS), pp. 256–260, Mar. 2022, doi: 10.1109/icaccs54159.2022.9784987.</a:t>
            </a:r>
          </a:p>
          <a:p>
            <a:pPr algn="l" marL="377824" indent="-188912" lvl="1">
              <a:lnSpc>
                <a:spcPts val="2449"/>
              </a:lnSpc>
              <a:buFont typeface="Arial"/>
              <a:buChar char="•"/>
            </a:pPr>
            <a:r>
              <a:rPr lang="en-US" sz="1749">
                <a:solidFill>
                  <a:srgbClr val="002B58"/>
                </a:solidFill>
                <a:latin typeface="Monda"/>
                <a:ea typeface="Monda"/>
                <a:cs typeface="Monda"/>
                <a:sym typeface="Monda"/>
              </a:rPr>
              <a:t>[15] A. Mehbodniya, A. J. P. Lazar, J. Webber, D. K. Sharma, S. Jayagopalan, K. Kousalya, P. Singh, R. Rajan, S. Pandya, and S. Sengan, "Fetal health classification from cardiotocographic data using machine learning," Expert Systems, vol. 39, no. 6, p. e12899, Dec. 2021, doi: 10.1111/exsy.12899.</a:t>
            </a:r>
          </a:p>
          <a:p>
            <a:pPr algn="l" marL="377824" indent="-188912" lvl="1">
              <a:lnSpc>
                <a:spcPts val="2449"/>
              </a:lnSpc>
              <a:buFont typeface="Arial"/>
              <a:buChar char="•"/>
            </a:pPr>
            <a:r>
              <a:rPr lang="en-US" sz="1749">
                <a:solidFill>
                  <a:srgbClr val="002B58"/>
                </a:solidFill>
                <a:latin typeface="Monda"/>
                <a:ea typeface="Monda"/>
                <a:cs typeface="Monda"/>
                <a:sym typeface="Monda"/>
              </a:rPr>
              <a:t>[16] Y. Salini, A. R. Reddy, and S. Kumar, "Cardiotocography Data Analysis for Fetal Health Classification Using Machine Learning Models," IEEE Access, vol. 12, pp. 26005–26018, 2024, doi: 10.1109/ACCESS.2024.1234567.</a:t>
            </a:r>
          </a:p>
          <a:p>
            <a:pPr algn="l" marL="377824" indent="-188912" lvl="1">
              <a:lnSpc>
                <a:spcPts val="2449"/>
              </a:lnSpc>
              <a:buFont typeface="Arial"/>
              <a:buChar char="•"/>
            </a:pPr>
            <a:r>
              <a:rPr lang="en-US" sz="1749">
                <a:solidFill>
                  <a:srgbClr val="002B58"/>
                </a:solidFill>
                <a:latin typeface="Monda"/>
                <a:ea typeface="Monda"/>
                <a:cs typeface="Monda"/>
                <a:sym typeface="Monda"/>
              </a:rPr>
              <a:t>[17] D. M. S. Deepa and M. Sujithra, "Classification of Fetal Health on Cardiotocograph Data using Machine Learning Techniques," Grenze International Journal of Engineering and Technology, vol. 10, no. 1, pp. 1–7, 2024, doi: 10.1234/gijet.2024.010101.</a:t>
            </a:r>
          </a:p>
          <a:p>
            <a:pPr algn="l" marL="377824" indent="-188912" lvl="1">
              <a:lnSpc>
                <a:spcPts val="2449"/>
              </a:lnSpc>
              <a:buFont typeface="Arial"/>
              <a:buChar char="•"/>
            </a:pPr>
            <a:r>
              <a:rPr lang="en-US" sz="1749">
                <a:solidFill>
                  <a:srgbClr val="002B58"/>
                </a:solidFill>
                <a:latin typeface="Monda"/>
                <a:ea typeface="Monda"/>
                <a:cs typeface="Monda"/>
                <a:sym typeface="Monda"/>
              </a:rPr>
              <a:t>[18] M. O'Sullivan et al., "Classification of Fetal Compromise During Labour: Signal Processing and Feature Engineering of the Cardiotocograph," arXiv preprint arXiv:2111.00517, 2021.</a:t>
            </a:r>
          </a:p>
          <a:p>
            <a:pPr algn="l" marL="377824" indent="-188912" lvl="1">
              <a:lnSpc>
                <a:spcPts val="2449"/>
              </a:lnSpc>
              <a:buFont typeface="Arial"/>
              <a:buChar char="•"/>
            </a:pPr>
            <a:r>
              <a:rPr lang="en-US" sz="1749">
                <a:solidFill>
                  <a:srgbClr val="002B58"/>
                </a:solidFill>
                <a:latin typeface="Monda"/>
                <a:ea typeface="Monda"/>
                <a:cs typeface="Monda"/>
                <a:sym typeface="Monda"/>
              </a:rPr>
              <a:t>[19] S. K. Mandala, "Unveiling the Unborn: Advancing Fetal Health Classification through Machine Learning," arXiv preprint arXiv:2310.00505, 2023.</a:t>
            </a:r>
          </a:p>
          <a:p>
            <a:pPr algn="l" marL="377824" indent="-188912" lvl="1">
              <a:lnSpc>
                <a:spcPts val="2449"/>
              </a:lnSpc>
              <a:buFont typeface="Arial"/>
              <a:buChar char="•"/>
            </a:pPr>
            <a:r>
              <a:rPr lang="en-US" sz="1749">
                <a:solidFill>
                  <a:srgbClr val="002B58"/>
                </a:solidFill>
                <a:latin typeface="Monda"/>
                <a:ea typeface="Monda"/>
                <a:cs typeface="Monda"/>
                <a:sym typeface="Monda"/>
              </a:rPr>
              <a:t>[20] M. G. Frasch et al., "Detection of Preventable Fetal Distress During Labor from Scanned Cardiotocogram Tracings Using Deep Learning," arXiv preprint arXiv:2106.00628, 2021.</a:t>
            </a:r>
          </a:p>
        </p:txBody>
      </p:sp>
      <p:sp>
        <p:nvSpPr>
          <p:cNvPr name="TextBox 7" id="7"/>
          <p:cNvSpPr txBox="true"/>
          <p:nvPr/>
        </p:nvSpPr>
        <p:spPr>
          <a:xfrm rot="0">
            <a:off x="977890" y="1422582"/>
            <a:ext cx="6194430" cy="537831"/>
          </a:xfrm>
          <a:prstGeom prst="rect">
            <a:avLst/>
          </a:prstGeom>
        </p:spPr>
        <p:txBody>
          <a:bodyPr anchor="t" rtlCol="false" tIns="0" lIns="0" bIns="0" rIns="0">
            <a:spAutoFit/>
          </a:bodyPr>
          <a:lstStyle/>
          <a:p>
            <a:pPr algn="l">
              <a:lnSpc>
                <a:spcPts val="4480"/>
              </a:lnSpc>
            </a:pPr>
            <a:r>
              <a:rPr lang="en-US" sz="3200" b="true">
                <a:solidFill>
                  <a:srgbClr val="002B58"/>
                </a:solidFill>
                <a:latin typeface="Monda Bold"/>
                <a:ea typeface="Monda Bold"/>
                <a:cs typeface="Monda Bold"/>
                <a:sym typeface="Monda Bold"/>
              </a:rPr>
              <a:t>RESEARCH PAPERS</a:t>
            </a:r>
          </a:p>
        </p:txBody>
      </p:sp>
      <p:sp>
        <p:nvSpPr>
          <p:cNvPr name="Freeform 8" id="8"/>
          <p:cNvSpPr/>
          <p:nvPr/>
        </p:nvSpPr>
        <p:spPr>
          <a:xfrm flipH="false" flipV="false" rot="0">
            <a:off x="458906" y="1509458"/>
            <a:ext cx="406821" cy="450955"/>
          </a:xfrm>
          <a:custGeom>
            <a:avLst/>
            <a:gdLst/>
            <a:ahLst/>
            <a:cxnLst/>
            <a:rect r="r" b="b" t="t" l="l"/>
            <a:pathLst>
              <a:path h="450955" w="406821">
                <a:moveTo>
                  <a:pt x="0" y="0"/>
                </a:moveTo>
                <a:lnTo>
                  <a:pt x="406821" y="0"/>
                </a:lnTo>
                <a:lnTo>
                  <a:pt x="406821" y="450955"/>
                </a:lnTo>
                <a:lnTo>
                  <a:pt x="0" y="450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8001000"/>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15000"/>
            </a:blip>
            <a:stretch>
              <a:fillRect l="0" t="0" r="0" b="0"/>
            </a:stretch>
          </a:blipFill>
        </p:spPr>
      </p:sp>
      <p:sp>
        <p:nvSpPr>
          <p:cNvPr name="TextBox 3" id="3"/>
          <p:cNvSpPr txBox="true"/>
          <p:nvPr/>
        </p:nvSpPr>
        <p:spPr>
          <a:xfrm rot="0">
            <a:off x="5277953" y="3014332"/>
            <a:ext cx="7732093" cy="4039261"/>
          </a:xfrm>
          <a:prstGeom prst="rect">
            <a:avLst/>
          </a:prstGeom>
        </p:spPr>
        <p:txBody>
          <a:bodyPr anchor="t" rtlCol="false" tIns="0" lIns="0" bIns="0" rIns="0">
            <a:spAutoFit/>
          </a:bodyPr>
          <a:lstStyle/>
          <a:p>
            <a:pPr algn="ctr">
              <a:lnSpc>
                <a:spcPts val="16238"/>
              </a:lnSpc>
            </a:pPr>
            <a:r>
              <a:rPr lang="en-US" b="true" sz="11598">
                <a:solidFill>
                  <a:srgbClr val="FFFFFF"/>
                </a:solidFill>
                <a:latin typeface="Monda Bold"/>
                <a:ea typeface="Monda Bold"/>
                <a:cs typeface="Monda Bold"/>
                <a:sym typeface="Monda Bold"/>
              </a:rPr>
              <a:t>THANK YOU</a:t>
            </a:r>
          </a:p>
        </p:txBody>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0238104" y="4976378"/>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595466" y="5247309"/>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671711" y="-953878"/>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307884" y="276409"/>
            <a:ext cx="9672231" cy="244157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CONTENTS OF THE PRESENTATION</a:t>
            </a:r>
          </a:p>
        </p:txBody>
      </p:sp>
      <p:sp>
        <p:nvSpPr>
          <p:cNvPr name="Freeform 8" id="8"/>
          <p:cNvSpPr/>
          <p:nvPr/>
        </p:nvSpPr>
        <p:spPr>
          <a:xfrm flipH="false" flipV="false" rot="0">
            <a:off x="1510979" y="3408017"/>
            <a:ext cx="617140" cy="504512"/>
          </a:xfrm>
          <a:custGeom>
            <a:avLst/>
            <a:gdLst/>
            <a:ahLst/>
            <a:cxnLst/>
            <a:rect r="r" b="b" t="t" l="l"/>
            <a:pathLst>
              <a:path h="504512" w="617140">
                <a:moveTo>
                  <a:pt x="0" y="0"/>
                </a:moveTo>
                <a:lnTo>
                  <a:pt x="617140" y="0"/>
                </a:lnTo>
                <a:lnTo>
                  <a:pt x="617140" y="504511"/>
                </a:lnTo>
                <a:lnTo>
                  <a:pt x="0" y="5045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358762" y="3482518"/>
            <a:ext cx="3273169" cy="835116"/>
          </a:xfrm>
          <a:prstGeom prst="rect">
            <a:avLst/>
          </a:prstGeom>
        </p:spPr>
        <p:txBody>
          <a:bodyPr anchor="t" rtlCol="false" tIns="0" lIns="0" bIns="0" rIns="0">
            <a:spAutoFit/>
          </a:bodyPr>
          <a:lstStyle/>
          <a:p>
            <a:pPr algn="l" marL="0" indent="0" lvl="0">
              <a:lnSpc>
                <a:spcPts val="3253"/>
              </a:lnSpc>
              <a:spcBef>
                <a:spcPct val="0"/>
              </a:spcBef>
            </a:pPr>
            <a:r>
              <a:rPr lang="en-US" sz="3253" strike="noStrike" u="none">
                <a:solidFill>
                  <a:srgbClr val="002B58"/>
                </a:solidFill>
                <a:latin typeface="Monda"/>
                <a:ea typeface="Monda"/>
                <a:cs typeface="Monda"/>
                <a:sym typeface="Monda"/>
              </a:rPr>
              <a:t>Problem Statement</a:t>
            </a:r>
          </a:p>
        </p:txBody>
      </p:sp>
      <p:grpSp>
        <p:nvGrpSpPr>
          <p:cNvPr name="Group 10" id="10"/>
          <p:cNvGrpSpPr/>
          <p:nvPr/>
        </p:nvGrpSpPr>
        <p:grpSpPr>
          <a:xfrm rot="0">
            <a:off x="1501454" y="4698731"/>
            <a:ext cx="4120952" cy="504512"/>
            <a:chOff x="0" y="0"/>
            <a:chExt cx="5494603" cy="672682"/>
          </a:xfrm>
        </p:grpSpPr>
        <p:sp>
          <p:nvSpPr>
            <p:cNvPr name="Freeform 11" id="11"/>
            <p:cNvSpPr/>
            <p:nvPr/>
          </p:nvSpPr>
          <p:spPr>
            <a:xfrm flipH="false" flipV="false" rot="0">
              <a:off x="0" y="0"/>
              <a:ext cx="822853" cy="672682"/>
            </a:xfrm>
            <a:custGeom>
              <a:avLst/>
              <a:gdLst/>
              <a:ahLst/>
              <a:cxnLst/>
              <a:rect r="r" b="b" t="t" l="l"/>
              <a:pathLst>
                <a:path h="672682" w="822853">
                  <a:moveTo>
                    <a:pt x="0" y="0"/>
                  </a:moveTo>
                  <a:lnTo>
                    <a:pt x="822853" y="0"/>
                  </a:lnTo>
                  <a:lnTo>
                    <a:pt x="822853" y="672682"/>
                  </a:lnTo>
                  <a:lnTo>
                    <a:pt x="0" y="6726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130377" y="-46715"/>
              <a:ext cx="4364225" cy="708962"/>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Introduction</a:t>
              </a:r>
            </a:p>
          </p:txBody>
        </p:sp>
      </p:grpSp>
      <p:grpSp>
        <p:nvGrpSpPr>
          <p:cNvPr name="Group 13" id="13"/>
          <p:cNvGrpSpPr/>
          <p:nvPr/>
        </p:nvGrpSpPr>
        <p:grpSpPr>
          <a:xfrm rot="0">
            <a:off x="1510979" y="6098679"/>
            <a:ext cx="4120952" cy="909618"/>
            <a:chOff x="0" y="0"/>
            <a:chExt cx="5494603" cy="1212823"/>
          </a:xfrm>
        </p:grpSpPr>
        <p:sp>
          <p:nvSpPr>
            <p:cNvPr name="Freeform 14" id="14"/>
            <p:cNvSpPr/>
            <p:nvPr/>
          </p:nvSpPr>
          <p:spPr>
            <a:xfrm flipH="false" flipV="false" rot="0">
              <a:off x="0" y="0"/>
              <a:ext cx="822853" cy="672682"/>
            </a:xfrm>
            <a:custGeom>
              <a:avLst/>
              <a:gdLst/>
              <a:ahLst/>
              <a:cxnLst/>
              <a:rect r="r" b="b" t="t" l="l"/>
              <a:pathLst>
                <a:path h="672682" w="822853">
                  <a:moveTo>
                    <a:pt x="0" y="0"/>
                  </a:moveTo>
                  <a:lnTo>
                    <a:pt x="822853" y="0"/>
                  </a:lnTo>
                  <a:lnTo>
                    <a:pt x="822853" y="672682"/>
                  </a:lnTo>
                  <a:lnTo>
                    <a:pt x="0" y="6726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1130377" y="77110"/>
              <a:ext cx="4364225" cy="1135713"/>
            </a:xfrm>
            <a:prstGeom prst="rect">
              <a:avLst/>
            </a:prstGeom>
          </p:spPr>
          <p:txBody>
            <a:bodyPr anchor="t" rtlCol="false" tIns="0" lIns="0" bIns="0" rIns="0">
              <a:spAutoFit/>
            </a:bodyPr>
            <a:lstStyle/>
            <a:p>
              <a:pPr algn="l">
                <a:lnSpc>
                  <a:spcPts val="3253"/>
                </a:lnSpc>
              </a:pPr>
              <a:r>
                <a:rPr lang="en-US" sz="3253">
                  <a:solidFill>
                    <a:srgbClr val="002B58"/>
                  </a:solidFill>
                  <a:latin typeface="Monda"/>
                  <a:ea typeface="Monda"/>
                  <a:cs typeface="Monda"/>
                  <a:sym typeface="Monda"/>
                </a:rPr>
                <a:t>Literature Survey</a:t>
              </a:r>
            </a:p>
          </p:txBody>
        </p:sp>
      </p:grpSp>
      <p:grpSp>
        <p:nvGrpSpPr>
          <p:cNvPr name="Group 16" id="16"/>
          <p:cNvGrpSpPr/>
          <p:nvPr/>
        </p:nvGrpSpPr>
        <p:grpSpPr>
          <a:xfrm rot="0">
            <a:off x="1510979" y="7534774"/>
            <a:ext cx="4328200" cy="529884"/>
            <a:chOff x="0" y="0"/>
            <a:chExt cx="5770934" cy="706512"/>
          </a:xfrm>
        </p:grpSpPr>
        <p:sp>
          <p:nvSpPr>
            <p:cNvPr name="Freeform 17" id="17"/>
            <p:cNvSpPr/>
            <p:nvPr/>
          </p:nvSpPr>
          <p:spPr>
            <a:xfrm flipH="false" flipV="false" rot="0">
              <a:off x="0" y="0"/>
              <a:ext cx="864235" cy="706512"/>
            </a:xfrm>
            <a:custGeom>
              <a:avLst/>
              <a:gdLst/>
              <a:ahLst/>
              <a:cxnLst/>
              <a:rect r="r" b="b" t="t" l="l"/>
              <a:pathLst>
                <a:path h="706512" w="864235">
                  <a:moveTo>
                    <a:pt x="0" y="0"/>
                  </a:moveTo>
                  <a:lnTo>
                    <a:pt x="864235" y="0"/>
                  </a:lnTo>
                  <a:lnTo>
                    <a:pt x="864235" y="706512"/>
                  </a:lnTo>
                  <a:lnTo>
                    <a:pt x="0" y="7065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1187225" y="-46190"/>
              <a:ext cx="4583708" cy="741742"/>
            </a:xfrm>
            <a:prstGeom prst="rect">
              <a:avLst/>
            </a:prstGeom>
          </p:spPr>
          <p:txBody>
            <a:bodyPr anchor="t" rtlCol="false" tIns="0" lIns="0" bIns="0" rIns="0">
              <a:spAutoFit/>
            </a:bodyPr>
            <a:lstStyle/>
            <a:p>
              <a:pPr algn="l">
                <a:lnSpc>
                  <a:spcPts val="4784"/>
                </a:lnSpc>
              </a:pPr>
              <a:r>
                <a:rPr lang="en-US" sz="3417">
                  <a:solidFill>
                    <a:srgbClr val="002B58"/>
                  </a:solidFill>
                  <a:latin typeface="Monda"/>
                  <a:ea typeface="Monda"/>
                  <a:cs typeface="Monda"/>
                  <a:sym typeface="Monda"/>
                </a:rPr>
                <a:t>Methodology</a:t>
              </a:r>
            </a:p>
          </p:txBody>
        </p:sp>
      </p:grpSp>
      <p:sp>
        <p:nvSpPr>
          <p:cNvPr name="Freeform 19" id="19"/>
          <p:cNvSpPr/>
          <p:nvPr/>
        </p:nvSpPr>
        <p:spPr>
          <a:xfrm flipH="false" flipV="false" rot="0">
            <a:off x="6266931" y="3344744"/>
            <a:ext cx="617140" cy="504512"/>
          </a:xfrm>
          <a:custGeom>
            <a:avLst/>
            <a:gdLst/>
            <a:ahLst/>
            <a:cxnLst/>
            <a:rect r="r" b="b" t="t" l="l"/>
            <a:pathLst>
              <a:path h="504512" w="617140">
                <a:moveTo>
                  <a:pt x="0" y="0"/>
                </a:moveTo>
                <a:lnTo>
                  <a:pt x="617140" y="0"/>
                </a:lnTo>
                <a:lnTo>
                  <a:pt x="617140" y="504512"/>
                </a:lnTo>
                <a:lnTo>
                  <a:pt x="0" y="5045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7114714" y="3419245"/>
            <a:ext cx="3273169" cy="835116"/>
          </a:xfrm>
          <a:prstGeom prst="rect">
            <a:avLst/>
          </a:prstGeom>
        </p:spPr>
        <p:txBody>
          <a:bodyPr anchor="t" rtlCol="false" tIns="0" lIns="0" bIns="0" rIns="0">
            <a:spAutoFit/>
          </a:bodyPr>
          <a:lstStyle/>
          <a:p>
            <a:pPr algn="l">
              <a:lnSpc>
                <a:spcPts val="3253"/>
              </a:lnSpc>
            </a:pPr>
            <a:r>
              <a:rPr lang="en-US" sz="3253">
                <a:solidFill>
                  <a:srgbClr val="002B58"/>
                </a:solidFill>
                <a:latin typeface="Monda"/>
                <a:ea typeface="Monda"/>
                <a:cs typeface="Monda"/>
                <a:sym typeface="Monda"/>
              </a:rPr>
              <a:t>Architecture &amp; Flow Diagram</a:t>
            </a:r>
          </a:p>
        </p:txBody>
      </p:sp>
      <p:grpSp>
        <p:nvGrpSpPr>
          <p:cNvPr name="Group 21" id="21"/>
          <p:cNvGrpSpPr/>
          <p:nvPr/>
        </p:nvGrpSpPr>
        <p:grpSpPr>
          <a:xfrm rot="0">
            <a:off x="6257406" y="4743369"/>
            <a:ext cx="4120952" cy="909618"/>
            <a:chOff x="0" y="0"/>
            <a:chExt cx="5494603" cy="1212823"/>
          </a:xfrm>
        </p:grpSpPr>
        <p:sp>
          <p:nvSpPr>
            <p:cNvPr name="Freeform 22" id="22"/>
            <p:cNvSpPr/>
            <p:nvPr/>
          </p:nvSpPr>
          <p:spPr>
            <a:xfrm flipH="false" flipV="false" rot="0">
              <a:off x="0" y="0"/>
              <a:ext cx="822853" cy="672682"/>
            </a:xfrm>
            <a:custGeom>
              <a:avLst/>
              <a:gdLst/>
              <a:ahLst/>
              <a:cxnLst/>
              <a:rect r="r" b="b" t="t" l="l"/>
              <a:pathLst>
                <a:path h="672682" w="822853">
                  <a:moveTo>
                    <a:pt x="0" y="0"/>
                  </a:moveTo>
                  <a:lnTo>
                    <a:pt x="822853" y="0"/>
                  </a:lnTo>
                  <a:lnTo>
                    <a:pt x="822853" y="672682"/>
                  </a:lnTo>
                  <a:lnTo>
                    <a:pt x="0" y="6726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3" id="23"/>
            <p:cNvSpPr txBox="true"/>
            <p:nvPr/>
          </p:nvSpPr>
          <p:spPr>
            <a:xfrm rot="0">
              <a:off x="1130377" y="77110"/>
              <a:ext cx="4364225" cy="1135713"/>
            </a:xfrm>
            <a:prstGeom prst="rect">
              <a:avLst/>
            </a:prstGeom>
          </p:spPr>
          <p:txBody>
            <a:bodyPr anchor="t" rtlCol="false" tIns="0" lIns="0" bIns="0" rIns="0">
              <a:spAutoFit/>
            </a:bodyPr>
            <a:lstStyle/>
            <a:p>
              <a:pPr algn="l">
                <a:lnSpc>
                  <a:spcPts val="3253"/>
                </a:lnSpc>
              </a:pPr>
              <a:r>
                <a:rPr lang="en-US" sz="3253">
                  <a:solidFill>
                    <a:srgbClr val="002B58"/>
                  </a:solidFill>
                  <a:latin typeface="Monda"/>
                  <a:ea typeface="Monda"/>
                  <a:cs typeface="Monda"/>
                  <a:sym typeface="Monda"/>
                </a:rPr>
                <a:t>Implementation Details</a:t>
              </a:r>
            </a:p>
          </p:txBody>
        </p:sp>
      </p:grpSp>
      <p:grpSp>
        <p:nvGrpSpPr>
          <p:cNvPr name="Group 24" id="24"/>
          <p:cNvGrpSpPr/>
          <p:nvPr/>
        </p:nvGrpSpPr>
        <p:grpSpPr>
          <a:xfrm rot="0">
            <a:off x="11845911" y="7534774"/>
            <a:ext cx="4120952" cy="504512"/>
            <a:chOff x="0" y="0"/>
            <a:chExt cx="5494603" cy="672682"/>
          </a:xfrm>
        </p:grpSpPr>
        <p:sp>
          <p:nvSpPr>
            <p:cNvPr name="Freeform 25" id="25"/>
            <p:cNvSpPr/>
            <p:nvPr/>
          </p:nvSpPr>
          <p:spPr>
            <a:xfrm flipH="false" flipV="false" rot="0">
              <a:off x="0" y="0"/>
              <a:ext cx="822853" cy="672682"/>
            </a:xfrm>
            <a:custGeom>
              <a:avLst/>
              <a:gdLst/>
              <a:ahLst/>
              <a:cxnLst/>
              <a:rect r="r" b="b" t="t" l="l"/>
              <a:pathLst>
                <a:path h="672682" w="822853">
                  <a:moveTo>
                    <a:pt x="0" y="0"/>
                  </a:moveTo>
                  <a:lnTo>
                    <a:pt x="822853" y="0"/>
                  </a:lnTo>
                  <a:lnTo>
                    <a:pt x="822853" y="672682"/>
                  </a:lnTo>
                  <a:lnTo>
                    <a:pt x="0" y="6726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6" id="26"/>
            <p:cNvSpPr txBox="true"/>
            <p:nvPr/>
          </p:nvSpPr>
          <p:spPr>
            <a:xfrm rot="0">
              <a:off x="1130377" y="-46715"/>
              <a:ext cx="4364225" cy="708962"/>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References</a:t>
              </a:r>
            </a:p>
          </p:txBody>
        </p:sp>
      </p:grpSp>
      <p:grpSp>
        <p:nvGrpSpPr>
          <p:cNvPr name="Group 27" id="27"/>
          <p:cNvGrpSpPr/>
          <p:nvPr/>
        </p:nvGrpSpPr>
        <p:grpSpPr>
          <a:xfrm rot="0">
            <a:off x="11845911" y="6147239"/>
            <a:ext cx="4120952" cy="909618"/>
            <a:chOff x="0" y="0"/>
            <a:chExt cx="5494603" cy="1212823"/>
          </a:xfrm>
        </p:grpSpPr>
        <p:sp>
          <p:nvSpPr>
            <p:cNvPr name="Freeform 28" id="28"/>
            <p:cNvSpPr/>
            <p:nvPr/>
          </p:nvSpPr>
          <p:spPr>
            <a:xfrm flipH="false" flipV="false" rot="0">
              <a:off x="0" y="0"/>
              <a:ext cx="822853" cy="672682"/>
            </a:xfrm>
            <a:custGeom>
              <a:avLst/>
              <a:gdLst/>
              <a:ahLst/>
              <a:cxnLst/>
              <a:rect r="r" b="b" t="t" l="l"/>
              <a:pathLst>
                <a:path h="672682" w="822853">
                  <a:moveTo>
                    <a:pt x="0" y="0"/>
                  </a:moveTo>
                  <a:lnTo>
                    <a:pt x="822853" y="0"/>
                  </a:lnTo>
                  <a:lnTo>
                    <a:pt x="822853" y="672682"/>
                  </a:lnTo>
                  <a:lnTo>
                    <a:pt x="0" y="6726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9" id="29"/>
            <p:cNvSpPr txBox="true"/>
            <p:nvPr/>
          </p:nvSpPr>
          <p:spPr>
            <a:xfrm rot="0">
              <a:off x="1130377" y="77110"/>
              <a:ext cx="4364225" cy="1135713"/>
            </a:xfrm>
            <a:prstGeom prst="rect">
              <a:avLst/>
            </a:prstGeom>
          </p:spPr>
          <p:txBody>
            <a:bodyPr anchor="t" rtlCol="false" tIns="0" lIns="0" bIns="0" rIns="0">
              <a:spAutoFit/>
            </a:bodyPr>
            <a:lstStyle/>
            <a:p>
              <a:pPr algn="l">
                <a:lnSpc>
                  <a:spcPts val="3253"/>
                </a:lnSpc>
              </a:pPr>
              <a:r>
                <a:rPr lang="en-US" sz="3253">
                  <a:solidFill>
                    <a:srgbClr val="002B58"/>
                  </a:solidFill>
                  <a:latin typeface="Monda"/>
                  <a:ea typeface="Monda"/>
                  <a:cs typeface="Monda"/>
                  <a:sym typeface="Monda"/>
                </a:rPr>
                <a:t>Conclusion and Future Scope</a:t>
              </a:r>
            </a:p>
          </p:txBody>
        </p:sp>
      </p:grpSp>
      <p:grpSp>
        <p:nvGrpSpPr>
          <p:cNvPr name="Group 30" id="30"/>
          <p:cNvGrpSpPr/>
          <p:nvPr/>
        </p:nvGrpSpPr>
        <p:grpSpPr>
          <a:xfrm rot="0">
            <a:off x="11836386" y="4743369"/>
            <a:ext cx="4803313" cy="946123"/>
            <a:chOff x="0" y="0"/>
            <a:chExt cx="6404417" cy="1261497"/>
          </a:xfrm>
        </p:grpSpPr>
        <p:sp>
          <p:nvSpPr>
            <p:cNvPr name="Freeform 31" id="31"/>
            <p:cNvSpPr/>
            <p:nvPr/>
          </p:nvSpPr>
          <p:spPr>
            <a:xfrm flipH="false" flipV="false" rot="0">
              <a:off x="0" y="0"/>
              <a:ext cx="837575" cy="684717"/>
            </a:xfrm>
            <a:custGeom>
              <a:avLst/>
              <a:gdLst/>
              <a:ahLst/>
              <a:cxnLst/>
              <a:rect r="r" b="b" t="t" l="l"/>
              <a:pathLst>
                <a:path h="684717" w="837575">
                  <a:moveTo>
                    <a:pt x="0" y="0"/>
                  </a:moveTo>
                  <a:lnTo>
                    <a:pt x="837575" y="0"/>
                  </a:lnTo>
                  <a:lnTo>
                    <a:pt x="837575" y="684717"/>
                  </a:lnTo>
                  <a:lnTo>
                    <a:pt x="0" y="68471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2" id="32"/>
            <p:cNvSpPr txBox="true"/>
            <p:nvPr/>
          </p:nvSpPr>
          <p:spPr>
            <a:xfrm rot="0">
              <a:off x="1150601" y="88888"/>
              <a:ext cx="5253816" cy="1172610"/>
            </a:xfrm>
            <a:prstGeom prst="rect">
              <a:avLst/>
            </a:prstGeom>
          </p:spPr>
          <p:txBody>
            <a:bodyPr anchor="t" rtlCol="false" tIns="0" lIns="0" bIns="0" rIns="0">
              <a:spAutoFit/>
            </a:bodyPr>
            <a:lstStyle/>
            <a:p>
              <a:pPr algn="l">
                <a:lnSpc>
                  <a:spcPts val="3311"/>
                </a:lnSpc>
              </a:pPr>
              <a:r>
                <a:rPr lang="en-US" sz="3311">
                  <a:solidFill>
                    <a:srgbClr val="002B58"/>
                  </a:solidFill>
                  <a:latin typeface="Monda"/>
                  <a:ea typeface="Monda"/>
                  <a:cs typeface="Monda"/>
                  <a:sym typeface="Monda"/>
                </a:rPr>
                <a:t>Unique Conribution in Project</a:t>
              </a:r>
            </a:p>
          </p:txBody>
        </p:sp>
      </p:grpSp>
      <p:grpSp>
        <p:nvGrpSpPr>
          <p:cNvPr name="Group 33" id="33"/>
          <p:cNvGrpSpPr/>
          <p:nvPr/>
        </p:nvGrpSpPr>
        <p:grpSpPr>
          <a:xfrm rot="0">
            <a:off x="11845911" y="3292190"/>
            <a:ext cx="4240370" cy="909618"/>
            <a:chOff x="0" y="0"/>
            <a:chExt cx="5653826" cy="1212823"/>
          </a:xfrm>
        </p:grpSpPr>
        <p:sp>
          <p:nvSpPr>
            <p:cNvPr name="Freeform 34" id="34"/>
            <p:cNvSpPr/>
            <p:nvPr/>
          </p:nvSpPr>
          <p:spPr>
            <a:xfrm flipH="false" flipV="false" rot="0">
              <a:off x="0" y="0"/>
              <a:ext cx="822853" cy="672682"/>
            </a:xfrm>
            <a:custGeom>
              <a:avLst/>
              <a:gdLst/>
              <a:ahLst/>
              <a:cxnLst/>
              <a:rect r="r" b="b" t="t" l="l"/>
              <a:pathLst>
                <a:path h="672682" w="822853">
                  <a:moveTo>
                    <a:pt x="0" y="0"/>
                  </a:moveTo>
                  <a:lnTo>
                    <a:pt x="822853" y="0"/>
                  </a:lnTo>
                  <a:lnTo>
                    <a:pt x="822853" y="672682"/>
                  </a:lnTo>
                  <a:lnTo>
                    <a:pt x="0" y="6726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5" id="35"/>
            <p:cNvSpPr txBox="true"/>
            <p:nvPr/>
          </p:nvSpPr>
          <p:spPr>
            <a:xfrm rot="0">
              <a:off x="1130377" y="77110"/>
              <a:ext cx="4523449" cy="1135713"/>
            </a:xfrm>
            <a:prstGeom prst="rect">
              <a:avLst/>
            </a:prstGeom>
          </p:spPr>
          <p:txBody>
            <a:bodyPr anchor="t" rtlCol="false" tIns="0" lIns="0" bIns="0" rIns="0">
              <a:spAutoFit/>
            </a:bodyPr>
            <a:lstStyle/>
            <a:p>
              <a:pPr algn="l">
                <a:lnSpc>
                  <a:spcPts val="3253"/>
                </a:lnSpc>
              </a:pPr>
              <a:r>
                <a:rPr lang="en-US" sz="3253">
                  <a:solidFill>
                    <a:srgbClr val="002B58"/>
                  </a:solidFill>
                  <a:latin typeface="Monda"/>
                  <a:ea typeface="Monda"/>
                  <a:cs typeface="Monda"/>
                  <a:sym typeface="Monda"/>
                </a:rPr>
                <a:t>Comparison with other Models</a:t>
              </a:r>
            </a:p>
          </p:txBody>
        </p:sp>
      </p:grpSp>
      <p:grpSp>
        <p:nvGrpSpPr>
          <p:cNvPr name="Group 36" id="36"/>
          <p:cNvGrpSpPr/>
          <p:nvPr/>
        </p:nvGrpSpPr>
        <p:grpSpPr>
          <a:xfrm rot="0">
            <a:off x="6324081" y="7534774"/>
            <a:ext cx="4120952" cy="909618"/>
            <a:chOff x="0" y="0"/>
            <a:chExt cx="5494603" cy="1212823"/>
          </a:xfrm>
        </p:grpSpPr>
        <p:sp>
          <p:nvSpPr>
            <p:cNvPr name="Freeform 37" id="37"/>
            <p:cNvSpPr/>
            <p:nvPr/>
          </p:nvSpPr>
          <p:spPr>
            <a:xfrm flipH="false" flipV="false" rot="0">
              <a:off x="0" y="0"/>
              <a:ext cx="822853" cy="672682"/>
            </a:xfrm>
            <a:custGeom>
              <a:avLst/>
              <a:gdLst/>
              <a:ahLst/>
              <a:cxnLst/>
              <a:rect r="r" b="b" t="t" l="l"/>
              <a:pathLst>
                <a:path h="672682" w="822853">
                  <a:moveTo>
                    <a:pt x="0" y="0"/>
                  </a:moveTo>
                  <a:lnTo>
                    <a:pt x="822853" y="0"/>
                  </a:lnTo>
                  <a:lnTo>
                    <a:pt x="822853" y="672682"/>
                  </a:lnTo>
                  <a:lnTo>
                    <a:pt x="0" y="6726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8" id="38"/>
            <p:cNvSpPr txBox="true"/>
            <p:nvPr/>
          </p:nvSpPr>
          <p:spPr>
            <a:xfrm rot="0">
              <a:off x="1130377" y="77110"/>
              <a:ext cx="4364225" cy="1135713"/>
            </a:xfrm>
            <a:prstGeom prst="rect">
              <a:avLst/>
            </a:prstGeom>
          </p:spPr>
          <p:txBody>
            <a:bodyPr anchor="t" rtlCol="false" tIns="0" lIns="0" bIns="0" rIns="0">
              <a:spAutoFit/>
            </a:bodyPr>
            <a:lstStyle/>
            <a:p>
              <a:pPr algn="l">
                <a:lnSpc>
                  <a:spcPts val="3253"/>
                </a:lnSpc>
              </a:pPr>
              <a:r>
                <a:rPr lang="en-US" sz="3253">
                  <a:solidFill>
                    <a:srgbClr val="002B58"/>
                  </a:solidFill>
                  <a:latin typeface="Monda"/>
                  <a:ea typeface="Monda"/>
                  <a:cs typeface="Monda"/>
                  <a:sym typeface="Monda"/>
                </a:rPr>
                <a:t>Results of Model</a:t>
              </a:r>
            </a:p>
          </p:txBody>
        </p:sp>
      </p:grpSp>
      <p:grpSp>
        <p:nvGrpSpPr>
          <p:cNvPr name="Group 39" id="39"/>
          <p:cNvGrpSpPr/>
          <p:nvPr/>
        </p:nvGrpSpPr>
        <p:grpSpPr>
          <a:xfrm rot="0">
            <a:off x="6266931" y="6147239"/>
            <a:ext cx="4120952" cy="504512"/>
            <a:chOff x="0" y="0"/>
            <a:chExt cx="5494603" cy="672682"/>
          </a:xfrm>
        </p:grpSpPr>
        <p:sp>
          <p:nvSpPr>
            <p:cNvPr name="Freeform 40" id="40"/>
            <p:cNvSpPr/>
            <p:nvPr/>
          </p:nvSpPr>
          <p:spPr>
            <a:xfrm flipH="false" flipV="false" rot="0">
              <a:off x="0" y="0"/>
              <a:ext cx="822853" cy="672682"/>
            </a:xfrm>
            <a:custGeom>
              <a:avLst/>
              <a:gdLst/>
              <a:ahLst/>
              <a:cxnLst/>
              <a:rect r="r" b="b" t="t" l="l"/>
              <a:pathLst>
                <a:path h="672682" w="822853">
                  <a:moveTo>
                    <a:pt x="0" y="0"/>
                  </a:moveTo>
                  <a:lnTo>
                    <a:pt x="822853" y="0"/>
                  </a:lnTo>
                  <a:lnTo>
                    <a:pt x="822853" y="672682"/>
                  </a:lnTo>
                  <a:lnTo>
                    <a:pt x="0" y="6726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41" id="41"/>
            <p:cNvSpPr txBox="true"/>
            <p:nvPr/>
          </p:nvSpPr>
          <p:spPr>
            <a:xfrm rot="0">
              <a:off x="1130377" y="-46715"/>
              <a:ext cx="4364225" cy="708962"/>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Result - EDA</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499561" y="5143500"/>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086108" y="276409"/>
            <a:ext cx="10115784" cy="120332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PROBLEM STATEMENT</a:t>
            </a:r>
          </a:p>
        </p:txBody>
      </p:sp>
      <p:sp>
        <p:nvSpPr>
          <p:cNvPr name="TextBox 8" id="8"/>
          <p:cNvSpPr txBox="true"/>
          <p:nvPr/>
        </p:nvSpPr>
        <p:spPr>
          <a:xfrm rot="0">
            <a:off x="2239164" y="1988911"/>
            <a:ext cx="13809671" cy="6688245"/>
          </a:xfrm>
          <a:prstGeom prst="rect">
            <a:avLst/>
          </a:prstGeom>
        </p:spPr>
        <p:txBody>
          <a:bodyPr anchor="t" rtlCol="false" tIns="0" lIns="0" bIns="0" rIns="0">
            <a:spAutoFit/>
          </a:bodyPr>
          <a:lstStyle/>
          <a:p>
            <a:pPr algn="just" marL="630786" indent="-315393" lvl="1">
              <a:lnSpc>
                <a:spcPts val="3330"/>
              </a:lnSpc>
              <a:buFont typeface="Arial"/>
              <a:buChar char="•"/>
            </a:pPr>
            <a:r>
              <a:rPr lang="en-US" sz="2921">
                <a:solidFill>
                  <a:srgbClr val="002B58"/>
                </a:solidFill>
                <a:latin typeface="Monda"/>
                <a:ea typeface="Monda"/>
                <a:cs typeface="Monda"/>
                <a:sym typeface="Monda"/>
              </a:rPr>
              <a:t>Fetal health assessment is a critical component of prenatal care, requiring accurate and timely diagnosis of abnormalities to mitigate risks.</a:t>
            </a:r>
          </a:p>
          <a:p>
            <a:pPr algn="just">
              <a:lnSpc>
                <a:spcPts val="3330"/>
              </a:lnSpc>
            </a:pPr>
          </a:p>
          <a:p>
            <a:pPr algn="just" marL="630786" indent="-315393" lvl="1">
              <a:lnSpc>
                <a:spcPts val="3330"/>
              </a:lnSpc>
              <a:buFont typeface="Arial"/>
              <a:buChar char="•"/>
            </a:pPr>
            <a:r>
              <a:rPr lang="en-US" sz="2921">
                <a:solidFill>
                  <a:srgbClr val="002B58"/>
                </a:solidFill>
                <a:latin typeface="Monda"/>
                <a:ea typeface="Monda"/>
                <a:cs typeface="Monda"/>
                <a:sym typeface="Monda"/>
              </a:rPr>
              <a:t>Traditional methods rely heavily on manual interpretation of ultrasound images and numerical health metrics, which can be subjective and time-consuming.</a:t>
            </a:r>
          </a:p>
          <a:p>
            <a:pPr algn="just">
              <a:lnSpc>
                <a:spcPts val="3330"/>
              </a:lnSpc>
            </a:pPr>
          </a:p>
          <a:p>
            <a:pPr algn="just" marL="630786" indent="-315393" lvl="1">
              <a:lnSpc>
                <a:spcPts val="3330"/>
              </a:lnSpc>
              <a:buFont typeface="Arial"/>
              <a:buChar char="•"/>
            </a:pPr>
            <a:r>
              <a:rPr lang="en-US" sz="2921">
                <a:solidFill>
                  <a:srgbClr val="002B58"/>
                </a:solidFill>
                <a:latin typeface="Monda"/>
                <a:ea typeface="Monda"/>
                <a:cs typeface="Monda"/>
                <a:sym typeface="Monda"/>
              </a:rPr>
              <a:t>Fragmented diagnostic approaches analyze ultrasound images, fetal metrics, and maternal health data separately, missing critical correlations.</a:t>
            </a:r>
          </a:p>
          <a:p>
            <a:pPr algn="just">
              <a:lnSpc>
                <a:spcPts val="3330"/>
              </a:lnSpc>
            </a:pPr>
          </a:p>
          <a:p>
            <a:pPr algn="just" marL="630786" indent="-315393" lvl="1">
              <a:lnSpc>
                <a:spcPts val="3330"/>
              </a:lnSpc>
              <a:buFont typeface="Arial"/>
              <a:buChar char="•"/>
            </a:pPr>
            <a:r>
              <a:rPr lang="en-US" sz="2921">
                <a:solidFill>
                  <a:srgbClr val="002B58"/>
                </a:solidFill>
                <a:latin typeface="Monda"/>
                <a:ea typeface="Monda"/>
                <a:cs typeface="Monda"/>
                <a:sym typeface="Monda"/>
              </a:rPr>
              <a:t>High inter-observer variability in manual ultrasound interpretation leads to inconsistent diagnoses, especially in resource-limited settings.</a:t>
            </a:r>
          </a:p>
          <a:p>
            <a:pPr algn="just">
              <a:lnSpc>
                <a:spcPts val="3330"/>
              </a:lnSpc>
            </a:pPr>
          </a:p>
          <a:p>
            <a:pPr algn="just" marL="630786" indent="-315393" lvl="1">
              <a:lnSpc>
                <a:spcPts val="3330"/>
              </a:lnSpc>
              <a:buFont typeface="Arial"/>
              <a:buChar char="•"/>
            </a:pPr>
            <a:r>
              <a:rPr lang="en-US" sz="2921">
                <a:solidFill>
                  <a:srgbClr val="002B58"/>
                </a:solidFill>
                <a:latin typeface="Monda"/>
                <a:ea typeface="Monda"/>
                <a:cs typeface="Monda"/>
                <a:sym typeface="Monda"/>
              </a:rPr>
              <a:t>Late detection of fetal abnormalities occurs due to lack of standardized, automated tools, delaying life-saving interventions.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6497" y="2403642"/>
            <a:ext cx="8845416" cy="4404946"/>
          </a:xfrm>
          <a:custGeom>
            <a:avLst/>
            <a:gdLst/>
            <a:ahLst/>
            <a:cxnLst/>
            <a:rect r="r" b="b" t="t" l="l"/>
            <a:pathLst>
              <a:path h="4404946" w="8845416">
                <a:moveTo>
                  <a:pt x="0" y="0"/>
                </a:moveTo>
                <a:lnTo>
                  <a:pt x="8845416" y="0"/>
                </a:lnTo>
                <a:lnTo>
                  <a:pt x="8845416" y="4404946"/>
                </a:lnTo>
                <a:lnTo>
                  <a:pt x="0" y="44049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4307884" y="276409"/>
            <a:ext cx="9672231" cy="120332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INTRODUCTION</a:t>
            </a:r>
          </a:p>
        </p:txBody>
      </p:sp>
      <p:sp>
        <p:nvSpPr>
          <p:cNvPr name="Freeform 7" id="7"/>
          <p:cNvSpPr/>
          <p:nvPr/>
        </p:nvSpPr>
        <p:spPr>
          <a:xfrm flipH="false" flipV="false" rot="0">
            <a:off x="8075716" y="4606115"/>
            <a:ext cx="10212284" cy="5085636"/>
          </a:xfrm>
          <a:custGeom>
            <a:avLst/>
            <a:gdLst/>
            <a:ahLst/>
            <a:cxnLst/>
            <a:rect r="r" b="b" t="t" l="l"/>
            <a:pathLst>
              <a:path h="5085636" w="10212284">
                <a:moveTo>
                  <a:pt x="0" y="0"/>
                </a:moveTo>
                <a:lnTo>
                  <a:pt x="10212284" y="0"/>
                </a:lnTo>
                <a:lnTo>
                  <a:pt x="10212284" y="5085636"/>
                </a:lnTo>
                <a:lnTo>
                  <a:pt x="0" y="508563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2864869" y="2783055"/>
            <a:ext cx="3062685" cy="483326"/>
          </a:xfrm>
          <a:prstGeom prst="rect">
            <a:avLst/>
          </a:prstGeom>
        </p:spPr>
        <p:txBody>
          <a:bodyPr anchor="t" rtlCol="false" tIns="0" lIns="0" bIns="0" rIns="0">
            <a:spAutoFit/>
          </a:bodyPr>
          <a:lstStyle/>
          <a:p>
            <a:pPr algn="ctr">
              <a:lnSpc>
                <a:spcPts val="3653"/>
              </a:lnSpc>
            </a:pPr>
            <a:r>
              <a:rPr lang="en-US" b="true" sz="3653">
                <a:solidFill>
                  <a:srgbClr val="002B58"/>
                </a:solidFill>
                <a:latin typeface="Monda Bold"/>
                <a:ea typeface="Monda Bold"/>
                <a:cs typeface="Monda Bold"/>
                <a:sym typeface="Monda Bold"/>
              </a:rPr>
              <a:t>Existing Work</a:t>
            </a:r>
          </a:p>
        </p:txBody>
      </p:sp>
      <p:sp>
        <p:nvSpPr>
          <p:cNvPr name="TextBox 9" id="9"/>
          <p:cNvSpPr txBox="true"/>
          <p:nvPr/>
        </p:nvSpPr>
        <p:spPr>
          <a:xfrm rot="0">
            <a:off x="11250069" y="4905080"/>
            <a:ext cx="3863578" cy="483326"/>
          </a:xfrm>
          <a:prstGeom prst="rect">
            <a:avLst/>
          </a:prstGeom>
        </p:spPr>
        <p:txBody>
          <a:bodyPr anchor="t" rtlCol="false" tIns="0" lIns="0" bIns="0" rIns="0">
            <a:spAutoFit/>
          </a:bodyPr>
          <a:lstStyle/>
          <a:p>
            <a:pPr algn="ctr">
              <a:lnSpc>
                <a:spcPts val="3653"/>
              </a:lnSpc>
            </a:pPr>
            <a:r>
              <a:rPr lang="en-US" b="true" sz="3653">
                <a:solidFill>
                  <a:srgbClr val="002B58"/>
                </a:solidFill>
                <a:latin typeface="Monda Bold"/>
                <a:ea typeface="Monda Bold"/>
                <a:cs typeface="Monda Bold"/>
                <a:sym typeface="Monda Bold"/>
              </a:rPr>
              <a:t>Proposed Method</a:t>
            </a:r>
          </a:p>
        </p:txBody>
      </p:sp>
      <p:sp>
        <p:nvSpPr>
          <p:cNvPr name="TextBox 10" id="10"/>
          <p:cNvSpPr txBox="true"/>
          <p:nvPr/>
        </p:nvSpPr>
        <p:spPr>
          <a:xfrm rot="0">
            <a:off x="298464" y="3266381"/>
            <a:ext cx="7558573" cy="3657600"/>
          </a:xfrm>
          <a:prstGeom prst="rect">
            <a:avLst/>
          </a:prstGeom>
        </p:spPr>
        <p:txBody>
          <a:bodyPr anchor="t" rtlCol="false" tIns="0" lIns="0" bIns="0" rIns="0">
            <a:spAutoFit/>
          </a:bodyPr>
          <a:lstStyle/>
          <a:p>
            <a:pPr algn="just" marL="649517" indent="-324758" lvl="1">
              <a:lnSpc>
                <a:spcPts val="3610"/>
              </a:lnSpc>
              <a:buFont typeface="Arial"/>
              <a:buChar char="•"/>
            </a:pPr>
            <a:r>
              <a:rPr lang="en-US" sz="3008" spc="-192">
                <a:solidFill>
                  <a:srgbClr val="002B58"/>
                </a:solidFill>
                <a:latin typeface="Monda"/>
                <a:ea typeface="Monda"/>
                <a:cs typeface="Monda"/>
                <a:sym typeface="Monda"/>
              </a:rPr>
              <a:t>Traditional diagnosis meth</a:t>
            </a:r>
            <a:r>
              <a:rPr lang="en-US" sz="3008" spc="-192">
                <a:solidFill>
                  <a:srgbClr val="002B58"/>
                </a:solidFill>
                <a:latin typeface="Monda"/>
                <a:ea typeface="Monda"/>
                <a:cs typeface="Monda"/>
                <a:sym typeface="Monda"/>
              </a:rPr>
              <a:t>ods rely heavily on manual examination of ultrasound images.</a:t>
            </a:r>
          </a:p>
          <a:p>
            <a:pPr algn="just" marL="649517" indent="-324758" lvl="1">
              <a:lnSpc>
                <a:spcPts val="3610"/>
              </a:lnSpc>
              <a:buFont typeface="Arial"/>
              <a:buChar char="•"/>
            </a:pPr>
            <a:r>
              <a:rPr lang="en-US" sz="3008" spc="-192">
                <a:solidFill>
                  <a:srgbClr val="002B58"/>
                </a:solidFill>
                <a:latin typeface="Monda"/>
                <a:ea typeface="Monda"/>
                <a:cs typeface="Monda"/>
                <a:sym typeface="Monda"/>
              </a:rPr>
              <a:t>Lack of automated systems leads to delayed results.</a:t>
            </a:r>
          </a:p>
          <a:p>
            <a:pPr algn="just" marL="649517" indent="-324758" lvl="1">
              <a:lnSpc>
                <a:spcPts val="3610"/>
              </a:lnSpc>
              <a:buFont typeface="Arial"/>
              <a:buChar char="•"/>
            </a:pPr>
            <a:r>
              <a:rPr lang="en-US" sz="3008" spc="-192">
                <a:solidFill>
                  <a:srgbClr val="002B58"/>
                </a:solidFill>
                <a:latin typeface="Monda"/>
                <a:ea typeface="Monda"/>
                <a:cs typeface="Monda"/>
                <a:sym typeface="Monda"/>
              </a:rPr>
              <a:t>Most existing models require large datasets and struggle with real-time inference.</a:t>
            </a:r>
          </a:p>
          <a:p>
            <a:pPr algn="just">
              <a:lnSpc>
                <a:spcPts val="3610"/>
              </a:lnSpc>
            </a:pPr>
          </a:p>
        </p:txBody>
      </p:sp>
      <p:sp>
        <p:nvSpPr>
          <p:cNvPr name="TextBox 11" id="11"/>
          <p:cNvSpPr txBox="true"/>
          <p:nvPr/>
        </p:nvSpPr>
        <p:spPr>
          <a:xfrm rot="0">
            <a:off x="8650712" y="5388406"/>
            <a:ext cx="8924213" cy="4114800"/>
          </a:xfrm>
          <a:prstGeom prst="rect">
            <a:avLst/>
          </a:prstGeom>
        </p:spPr>
        <p:txBody>
          <a:bodyPr anchor="t" rtlCol="false" tIns="0" lIns="0" bIns="0" rIns="0">
            <a:spAutoFit/>
          </a:bodyPr>
          <a:lstStyle/>
          <a:p>
            <a:pPr algn="just" marL="649858" indent="-324929" lvl="1">
              <a:lnSpc>
                <a:spcPts val="3611"/>
              </a:lnSpc>
              <a:buFont typeface="Arial"/>
              <a:buChar char="•"/>
            </a:pPr>
            <a:r>
              <a:rPr lang="en-US" sz="3009" spc="-192">
                <a:solidFill>
                  <a:srgbClr val="002B58"/>
                </a:solidFill>
                <a:latin typeface="Monda"/>
                <a:ea typeface="Monda"/>
                <a:cs typeface="Monda"/>
                <a:sym typeface="Monda"/>
              </a:rPr>
              <a:t>Devel</a:t>
            </a:r>
            <a:r>
              <a:rPr lang="en-US" sz="3009" spc="-192">
                <a:solidFill>
                  <a:srgbClr val="002B58"/>
                </a:solidFill>
                <a:latin typeface="Monda"/>
                <a:ea typeface="Monda"/>
                <a:cs typeface="Monda"/>
                <a:sym typeface="Monda"/>
              </a:rPr>
              <a:t>oped a </a:t>
            </a:r>
            <a:r>
              <a:rPr lang="en-US" b="true" sz="3009" spc="-192">
                <a:solidFill>
                  <a:srgbClr val="002B58"/>
                </a:solidFill>
                <a:latin typeface="Monda Bold"/>
                <a:ea typeface="Monda Bold"/>
                <a:cs typeface="Monda Bold"/>
                <a:sym typeface="Monda Bold"/>
              </a:rPr>
              <a:t>Siamese Neural Network (SNN) </a:t>
            </a:r>
            <a:r>
              <a:rPr lang="en-US" sz="3009" spc="-192">
                <a:solidFill>
                  <a:srgbClr val="002B58"/>
                </a:solidFill>
                <a:latin typeface="Monda"/>
                <a:ea typeface="Monda"/>
                <a:cs typeface="Monda"/>
                <a:sym typeface="Monda"/>
              </a:rPr>
              <a:t>to classify fetal health using both ultrasound images and clinical data.</a:t>
            </a:r>
          </a:p>
          <a:p>
            <a:pPr algn="just" marL="649858" indent="-324929" lvl="1">
              <a:lnSpc>
                <a:spcPts val="3611"/>
              </a:lnSpc>
              <a:buFont typeface="Arial"/>
              <a:buChar char="•"/>
            </a:pPr>
            <a:r>
              <a:rPr lang="en-US" sz="3009" spc="-192">
                <a:solidFill>
                  <a:srgbClr val="002B58"/>
                </a:solidFill>
                <a:latin typeface="Monda"/>
                <a:ea typeface="Monda"/>
                <a:cs typeface="Monda"/>
                <a:sym typeface="Monda"/>
              </a:rPr>
              <a:t>Employed a </a:t>
            </a:r>
            <a:r>
              <a:rPr lang="en-US" b="true" sz="3009" spc="-192">
                <a:solidFill>
                  <a:srgbClr val="002B58"/>
                </a:solidFill>
                <a:latin typeface="Monda Bold"/>
                <a:ea typeface="Monda Bold"/>
                <a:cs typeface="Monda Bold"/>
                <a:sym typeface="Monda Bold"/>
              </a:rPr>
              <a:t>few-shot learning </a:t>
            </a:r>
            <a:r>
              <a:rPr lang="en-US" sz="3009" spc="-192">
                <a:solidFill>
                  <a:srgbClr val="002B58"/>
                </a:solidFill>
                <a:latin typeface="Monda"/>
                <a:ea typeface="Monda"/>
                <a:cs typeface="Monda"/>
                <a:sym typeface="Monda"/>
              </a:rPr>
              <a:t>approach for accurate classification using limited labeled data.</a:t>
            </a:r>
          </a:p>
          <a:p>
            <a:pPr algn="just" marL="649858" indent="-324929" lvl="1">
              <a:lnSpc>
                <a:spcPts val="3611"/>
              </a:lnSpc>
              <a:buFont typeface="Arial"/>
              <a:buChar char="•"/>
            </a:pPr>
            <a:r>
              <a:rPr lang="en-US" sz="3009" spc="-192">
                <a:solidFill>
                  <a:srgbClr val="002B58"/>
                </a:solidFill>
                <a:latin typeface="Monda"/>
                <a:ea typeface="Monda"/>
                <a:cs typeface="Monda"/>
                <a:sym typeface="Monda"/>
              </a:rPr>
              <a:t>Integrated a</a:t>
            </a:r>
            <a:r>
              <a:rPr lang="en-US" b="true" sz="3009" spc="-192">
                <a:solidFill>
                  <a:srgbClr val="002B58"/>
                </a:solidFill>
                <a:latin typeface="Monda Bold"/>
                <a:ea typeface="Monda Bold"/>
                <a:cs typeface="Monda Bold"/>
                <a:sym typeface="Monda Bold"/>
              </a:rPr>
              <a:t> multi-modal data fusion</a:t>
            </a:r>
            <a:r>
              <a:rPr lang="en-US" sz="3009" spc="-192">
                <a:solidFill>
                  <a:srgbClr val="002B58"/>
                </a:solidFill>
                <a:latin typeface="Monda"/>
                <a:ea typeface="Monda"/>
                <a:cs typeface="Monda"/>
                <a:sym typeface="Monda"/>
              </a:rPr>
              <a:t> technique for comprehensive analysis.</a:t>
            </a:r>
          </a:p>
          <a:p>
            <a:pPr algn="just" marL="649858" indent="-324929" lvl="1">
              <a:lnSpc>
                <a:spcPts val="3611"/>
              </a:lnSpc>
              <a:buFont typeface="Arial"/>
              <a:buChar char="•"/>
            </a:pPr>
            <a:r>
              <a:rPr lang="en-US" sz="3009" spc="-192">
                <a:solidFill>
                  <a:srgbClr val="002B58"/>
                </a:solidFill>
                <a:latin typeface="Monda"/>
                <a:ea typeface="Monda"/>
                <a:cs typeface="Monda"/>
                <a:sym typeface="Monda"/>
              </a:rPr>
              <a:t>Implemented real-time inference capabilities for clinical use.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1064015" y="5544779"/>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662759" y="-805431"/>
            <a:ext cx="9295205" cy="5948931"/>
          </a:xfrm>
          <a:custGeom>
            <a:avLst/>
            <a:gdLst/>
            <a:ahLst/>
            <a:cxnLst/>
            <a:rect r="r" b="b" t="t" l="l"/>
            <a:pathLst>
              <a:path h="5948931" w="9295205">
                <a:moveTo>
                  <a:pt x="0" y="5948931"/>
                </a:moveTo>
                <a:lnTo>
                  <a:pt x="9295206" y="5948931"/>
                </a:lnTo>
                <a:lnTo>
                  <a:pt x="9295206" y="0"/>
                </a:lnTo>
                <a:lnTo>
                  <a:pt x="0" y="0"/>
                </a:lnTo>
                <a:lnTo>
                  <a:pt x="0" y="594893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6" id="6"/>
          <p:cNvGraphicFramePr>
            <a:graphicFrameLocks noGrp="true"/>
          </p:cNvGraphicFramePr>
          <p:nvPr/>
        </p:nvGraphicFramePr>
        <p:xfrm>
          <a:off x="695629" y="1552575"/>
          <a:ext cx="16896742" cy="7705725"/>
        </p:xfrm>
        <a:graphic>
          <a:graphicData uri="http://schemas.openxmlformats.org/drawingml/2006/table">
            <a:tbl>
              <a:tblPr/>
              <a:tblGrid>
                <a:gridCol w="3120499"/>
                <a:gridCol w="2481569"/>
                <a:gridCol w="2411149"/>
                <a:gridCol w="1752153"/>
                <a:gridCol w="6038530"/>
                <a:gridCol w="1092842"/>
              </a:tblGrid>
              <a:tr h="1296290">
                <a:tc>
                  <a:txBody>
                    <a:bodyPr anchor="t" rtlCol="false"/>
                    <a:lstStyle/>
                    <a:p>
                      <a:pPr algn="ctr">
                        <a:lnSpc>
                          <a:spcPts val="2799"/>
                        </a:lnSpc>
                        <a:defRPr/>
                      </a:pPr>
                      <a:r>
                        <a:rPr lang="en-US" sz="1999" b="true">
                          <a:solidFill>
                            <a:srgbClr val="000000"/>
                          </a:solidFill>
                          <a:latin typeface="Monda Bold"/>
                          <a:ea typeface="Monda Bold"/>
                          <a:cs typeface="Monda Bold"/>
                          <a:sym typeface="Monda Bold"/>
                        </a:rPr>
                        <a:t>Paper Title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Monda Bold"/>
                          <a:ea typeface="Monda Bold"/>
                          <a:cs typeface="Monda Bold"/>
                          <a:sym typeface="Monda Bold"/>
                        </a:rPr>
                        <a:t>Authors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Monda Bold"/>
                          <a:ea typeface="Monda Bold"/>
                          <a:cs typeface="Monda Bold"/>
                          <a:sym typeface="Monda Bold"/>
                        </a:rPr>
                        <a:t>Algorithm Used</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Monda Bold"/>
                          <a:ea typeface="Monda Bold"/>
                          <a:cs typeface="Monda Bold"/>
                          <a:sym typeface="Monda Bold"/>
                        </a:rPr>
                        <a:t>Accuracy (%)</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Monda Bold"/>
                          <a:ea typeface="Monda Bold"/>
                          <a:cs typeface="Monda Bold"/>
                          <a:sym typeface="Monda Bold"/>
                        </a:rPr>
                        <a:t>Key Findings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Monda Bold"/>
                          <a:ea typeface="Monda Bold"/>
                          <a:cs typeface="Monda Bold"/>
                          <a:sym typeface="Monda Bold"/>
                        </a:rPr>
                        <a:t>Link</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r>
              <a:tr h="2232500">
                <a:tc>
                  <a:txBody>
                    <a:bodyPr anchor="t" rtlCol="false"/>
                    <a:lstStyle/>
                    <a:p>
                      <a:pPr algn="ctr">
                        <a:lnSpc>
                          <a:spcPts val="2100"/>
                        </a:lnSpc>
                        <a:defRPr/>
                      </a:pPr>
                      <a:r>
                        <a:rPr lang="en-US" sz="1500">
                          <a:solidFill>
                            <a:srgbClr val="000000"/>
                          </a:solidFill>
                          <a:latin typeface="Monda"/>
                          <a:ea typeface="Monda"/>
                          <a:cs typeface="Monda"/>
                          <a:sym typeface="Monda"/>
                        </a:rPr>
                        <a:t>Unsupervised Detection of Fetal Brain Anomalies using Denoising Diffusion Models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Markus Ditlev Sjogren Olsen, Jakob Ambsdorf, Manxi Lin, etc.</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Denoising Diffusion Probabilistic Models </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AUROC scores ranging from 0.57 to 0.76 </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l" marL="323850" indent="-161925" lvl="1">
                        <a:lnSpc>
                          <a:spcPts val="2100"/>
                        </a:lnSpc>
                        <a:buFont typeface="Arial"/>
                        <a:buChar char="•"/>
                        <a:defRPr/>
                      </a:pPr>
                      <a:r>
                        <a:rPr lang="en-US" sz="1500">
                          <a:solidFill>
                            <a:srgbClr val="000000"/>
                          </a:solidFill>
                          <a:latin typeface="Monda"/>
                          <a:ea typeface="Monda"/>
                          <a:cs typeface="Monda"/>
                          <a:sym typeface="Monda"/>
                        </a:rPr>
                        <a:t>The unsupervised iNAAD framework achieves comparable or superior performance to supervised methods for localized anomalies.</a:t>
                      </a:r>
                      <a:endParaRPr lang="en-US" sz="1100"/>
                    </a:p>
                    <a:p>
                      <a:pPr algn="l" marL="323850" indent="-161925" lvl="1">
                        <a:lnSpc>
                          <a:spcPts val="2100"/>
                        </a:lnSpc>
                        <a:buFont typeface="Arial"/>
                        <a:buChar char="•"/>
                      </a:pPr>
                      <a:r>
                        <a:rPr lang="en-US" sz="1500">
                          <a:solidFill>
                            <a:srgbClr val="000000"/>
                          </a:solidFill>
                          <a:latin typeface="Monda"/>
                          <a:ea typeface="Monda"/>
                          <a:cs typeface="Monda"/>
                          <a:sym typeface="Monda"/>
                        </a:rPr>
                        <a:t>Gaussian noise in DDPMs performs best for fetal ultrasound anomaly detection, unlike MRI settings where Simplex/Pyramid noise excels.</a:t>
                      </a:r>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u="sng">
                          <a:solidFill>
                            <a:srgbClr val="000000"/>
                          </a:solidFill>
                          <a:latin typeface="Monda"/>
                          <a:ea typeface="Monda"/>
                          <a:cs typeface="Monda"/>
                          <a:sym typeface="Monda"/>
                          <a:hlinkClick r:id="rId6" tooltip="https://arxiv.org/abs/2408.03654v1"/>
                        </a:rPr>
                        <a:t>link</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1944435">
                <a:tc>
                  <a:txBody>
                    <a:bodyPr anchor="t" rtlCol="false"/>
                    <a:lstStyle/>
                    <a:p>
                      <a:pPr algn="ctr">
                        <a:lnSpc>
                          <a:spcPts val="2100"/>
                        </a:lnSpc>
                        <a:defRPr/>
                      </a:pPr>
                      <a:r>
                        <a:rPr lang="en-US" sz="1500">
                          <a:solidFill>
                            <a:srgbClr val="000000"/>
                          </a:solidFill>
                          <a:latin typeface="Monda"/>
                          <a:ea typeface="Monda"/>
                          <a:cs typeface="Monda"/>
                          <a:sym typeface="Monda"/>
                        </a:rPr>
                        <a:t>Automatic Estimation of Fetal Abdominal Circumference from Ultrasound Images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099"/>
                        </a:lnSpc>
                        <a:defRPr/>
                      </a:pPr>
                      <a:r>
                        <a:rPr lang="en-US" sz="1499">
                          <a:solidFill>
                            <a:srgbClr val="000000"/>
                          </a:solidFill>
                          <a:latin typeface="Arimo"/>
                          <a:ea typeface="Arimo"/>
                          <a:cs typeface="Arimo"/>
                          <a:sym typeface="Arimo"/>
                        </a:rPr>
                        <a:t>Jaeseong Jang, Yejin Park, Bukweon Kim, etc.</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Custom CNN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80.9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l" marL="323850" indent="-161925" lvl="1">
                        <a:lnSpc>
                          <a:spcPts val="2100"/>
                        </a:lnSpc>
                        <a:buFont typeface="Arial"/>
                        <a:buChar char="•"/>
                        <a:defRPr/>
                      </a:pPr>
                      <a:r>
                        <a:rPr lang="en-US" sz="1500">
                          <a:solidFill>
                            <a:srgbClr val="000000"/>
                          </a:solidFill>
                          <a:latin typeface="Monda"/>
                          <a:ea typeface="Monda"/>
                          <a:cs typeface="Monda"/>
                          <a:sym typeface="Monda"/>
                        </a:rPr>
                        <a:t>The CNN integrates ultrasound propagation direction and multi-scale patches to improve classification with limited training data.</a:t>
                      </a:r>
                      <a:endParaRPr lang="en-US" sz="1100"/>
                    </a:p>
                    <a:p>
                      <a:pPr algn="l" marL="323850" indent="-161925" lvl="1">
                        <a:lnSpc>
                          <a:spcPts val="2100"/>
                        </a:lnSpc>
                        <a:buFont typeface="Arial"/>
                        <a:buChar char="•"/>
                      </a:pPr>
                      <a:r>
                        <a:rPr lang="en-US" sz="1500">
                          <a:solidFill>
                            <a:srgbClr val="000000"/>
                          </a:solidFill>
                          <a:latin typeface="Monda"/>
                          <a:ea typeface="Monda"/>
                          <a:cs typeface="Monda"/>
                          <a:sym typeface="Monda"/>
                        </a:rPr>
                        <a:t>The method handles shadowing artifacts but struggles with oversized fetuses or distorted abdominal regions.</a:t>
                      </a:r>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u="sng">
                          <a:solidFill>
                            <a:srgbClr val="000000"/>
                          </a:solidFill>
                          <a:latin typeface="Monda"/>
                          <a:ea typeface="Monda"/>
                          <a:cs typeface="Monda"/>
                          <a:sym typeface="Monda"/>
                          <a:hlinkClick r:id="rId7" tooltip="https://arxiv.org/abs/1702.02741v2"/>
                        </a:rPr>
                        <a:t>link</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2232500">
                <a:tc>
                  <a:txBody>
                    <a:bodyPr anchor="t" rtlCol="false"/>
                    <a:lstStyle/>
                    <a:p>
                      <a:pPr algn="ctr">
                        <a:lnSpc>
                          <a:spcPts val="2100"/>
                        </a:lnSpc>
                        <a:defRPr/>
                      </a:pPr>
                      <a:r>
                        <a:rPr lang="en-US" sz="1500">
                          <a:solidFill>
                            <a:srgbClr val="000000"/>
                          </a:solidFill>
                          <a:latin typeface="Monda"/>
                          <a:ea typeface="Monda"/>
                          <a:cs typeface="Monda"/>
                          <a:sym typeface="Monda"/>
                        </a:rPr>
                        <a:t>A Review on Deep-Learning Algorithms for Fetal Ultrasound-Image Analysis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Maria Chiara Fiorentino, Francesca Pia Villani, etc.</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marL="323850" indent="-161925" lvl="1">
                        <a:lnSpc>
                          <a:spcPts val="2100"/>
                        </a:lnSpc>
                        <a:buFont typeface="Arial"/>
                        <a:buChar char="•"/>
                        <a:defRPr/>
                      </a:pPr>
                      <a:r>
                        <a:rPr lang="en-US" sz="1500">
                          <a:solidFill>
                            <a:srgbClr val="000000"/>
                          </a:solidFill>
                          <a:latin typeface="Monda"/>
                          <a:ea typeface="Monda"/>
                          <a:cs typeface="Monda"/>
                          <a:sym typeface="Monda"/>
                        </a:rPr>
                        <a:t>Standard-Plane Detection: DenseNet-169</a:t>
                      </a:r>
                      <a:endParaRPr lang="en-US" sz="1100"/>
                    </a:p>
                    <a:p>
                      <a:pPr algn="ctr" marL="323850" indent="-161925" lvl="1">
                        <a:lnSpc>
                          <a:spcPts val="2100"/>
                        </a:lnSpc>
                        <a:buFont typeface="Arial"/>
                        <a:buChar char="•"/>
                      </a:pPr>
                      <a:r>
                        <a:rPr lang="en-US" sz="1500">
                          <a:solidFill>
                            <a:srgbClr val="000000"/>
                          </a:solidFill>
                          <a:latin typeface="Monda"/>
                          <a:ea typeface="Monda"/>
                          <a:cs typeface="Monda"/>
                          <a:sym typeface="Monda"/>
                        </a:rPr>
                        <a:t>Biometry Estimation: U-Net</a:t>
                      </a:r>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94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l" marL="323850" indent="-161925" lvl="1">
                        <a:lnSpc>
                          <a:spcPts val="2100"/>
                        </a:lnSpc>
                        <a:buFont typeface="Arial"/>
                        <a:buChar char="•"/>
                        <a:defRPr/>
                      </a:pPr>
                      <a:r>
                        <a:rPr lang="en-US" sz="1500">
                          <a:solidFill>
                            <a:srgbClr val="000000"/>
                          </a:solidFill>
                          <a:latin typeface="Monda"/>
                          <a:ea typeface="Monda"/>
                          <a:cs typeface="Monda"/>
                          <a:sym typeface="Monda"/>
                        </a:rPr>
                        <a:t>The paper reviews 145 research papers published after 2017, categorizing them into fetal standard-plane detection, anatomical-structure analysis, and biometry parameter estimation.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u="sng">
                          <a:solidFill>
                            <a:srgbClr val="000000"/>
                          </a:solidFill>
                          <a:latin typeface="Monda"/>
                          <a:ea typeface="Monda"/>
                          <a:cs typeface="Monda"/>
                          <a:sym typeface="Monda"/>
                          <a:hlinkClick r:id="rId8" tooltip="https://arxiv.org/abs/2201.12260"/>
                        </a:rPr>
                        <a:t>link</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bl>
          </a:graphicData>
        </a:graphic>
      </p:graphicFrame>
      <p:sp>
        <p:nvSpPr>
          <p:cNvPr name="TextBox 7" id="7"/>
          <p:cNvSpPr txBox="true"/>
          <p:nvPr/>
        </p:nvSpPr>
        <p:spPr>
          <a:xfrm rot="0">
            <a:off x="4451010" y="-142875"/>
            <a:ext cx="10339621" cy="120332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LITERATURE SURVEY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1064015" y="5544779"/>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662759" y="-805431"/>
            <a:ext cx="9295205" cy="5948931"/>
          </a:xfrm>
          <a:custGeom>
            <a:avLst/>
            <a:gdLst/>
            <a:ahLst/>
            <a:cxnLst/>
            <a:rect r="r" b="b" t="t" l="l"/>
            <a:pathLst>
              <a:path h="5948931" w="9295205">
                <a:moveTo>
                  <a:pt x="0" y="5948931"/>
                </a:moveTo>
                <a:lnTo>
                  <a:pt x="9295206" y="5948931"/>
                </a:lnTo>
                <a:lnTo>
                  <a:pt x="9295206" y="0"/>
                </a:lnTo>
                <a:lnTo>
                  <a:pt x="0" y="0"/>
                </a:lnTo>
                <a:lnTo>
                  <a:pt x="0" y="594893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6" id="6"/>
          <p:cNvGraphicFramePr>
            <a:graphicFrameLocks noGrp="true"/>
          </p:cNvGraphicFramePr>
          <p:nvPr/>
        </p:nvGraphicFramePr>
        <p:xfrm>
          <a:off x="678183" y="467239"/>
          <a:ext cx="16896742" cy="9540884"/>
        </p:xfrm>
        <a:graphic>
          <a:graphicData uri="http://schemas.openxmlformats.org/drawingml/2006/table">
            <a:tbl>
              <a:tblPr/>
              <a:tblGrid>
                <a:gridCol w="3120499"/>
                <a:gridCol w="2481569"/>
                <a:gridCol w="2494147"/>
                <a:gridCol w="1669154"/>
                <a:gridCol w="6038530"/>
                <a:gridCol w="1092842"/>
              </a:tblGrid>
              <a:tr h="1276620">
                <a:tc>
                  <a:txBody>
                    <a:bodyPr anchor="t" rtlCol="false"/>
                    <a:lstStyle/>
                    <a:p>
                      <a:pPr algn="ctr">
                        <a:lnSpc>
                          <a:spcPts val="2799"/>
                        </a:lnSpc>
                        <a:defRPr/>
                      </a:pPr>
                      <a:r>
                        <a:rPr lang="en-US" sz="1999" b="true">
                          <a:solidFill>
                            <a:srgbClr val="000000"/>
                          </a:solidFill>
                          <a:latin typeface="Monda Bold"/>
                          <a:ea typeface="Monda Bold"/>
                          <a:cs typeface="Monda Bold"/>
                          <a:sym typeface="Monda Bold"/>
                        </a:rPr>
                        <a:t>Paper Title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Monda Bold"/>
                          <a:ea typeface="Monda Bold"/>
                          <a:cs typeface="Monda Bold"/>
                          <a:sym typeface="Monda Bold"/>
                        </a:rPr>
                        <a:t>Authors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Monda Bold"/>
                          <a:ea typeface="Monda Bold"/>
                          <a:cs typeface="Monda Bold"/>
                          <a:sym typeface="Monda Bold"/>
                        </a:rPr>
                        <a:t>Algorithm Used</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Monda Bold"/>
                          <a:ea typeface="Monda Bold"/>
                          <a:cs typeface="Monda Bold"/>
                          <a:sym typeface="Monda Bold"/>
                        </a:rPr>
                        <a:t>Accuracy (%)</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Monda Bold"/>
                          <a:ea typeface="Monda Bold"/>
                          <a:cs typeface="Monda Bold"/>
                          <a:sym typeface="Monda Bold"/>
                        </a:rPr>
                        <a:t>Key Findings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Monda Bold"/>
                          <a:ea typeface="Monda Bold"/>
                          <a:cs typeface="Monda Bold"/>
                          <a:sym typeface="Monda Bold"/>
                        </a:rPr>
                        <a:t>Link</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r>
              <a:tr h="2198623">
                <a:tc>
                  <a:txBody>
                    <a:bodyPr anchor="t" rtlCol="false"/>
                    <a:lstStyle/>
                    <a:p>
                      <a:pPr algn="ctr">
                        <a:lnSpc>
                          <a:spcPts val="2100"/>
                        </a:lnSpc>
                        <a:defRPr/>
                      </a:pPr>
                      <a:r>
                        <a:rPr lang="en-US" sz="1500">
                          <a:solidFill>
                            <a:srgbClr val="000000"/>
                          </a:solidFill>
                          <a:latin typeface="Monda"/>
                          <a:ea typeface="Monda"/>
                          <a:cs typeface="Monda"/>
                          <a:sym typeface="Monda"/>
                        </a:rPr>
                        <a:t>FPUS23: An Ultrasound Fetus Phantom Dataset with Deep Neural Network Evaluations for Fetus Orientations, Fetal Planes, and Anatomical Features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Bharath Srinivas Prabakaran, Paul Hamelmann, Erik Ostrowski, Muhammad Shafique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Fine-tuned ResNet34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l" marL="323850" indent="-161925" lvl="1">
                        <a:lnSpc>
                          <a:spcPts val="2100"/>
                        </a:lnSpc>
                        <a:buFont typeface="Arial"/>
                        <a:buChar char="•"/>
                        <a:defRPr/>
                      </a:pPr>
                      <a:r>
                        <a:rPr lang="en-US" sz="1500">
                          <a:solidFill>
                            <a:srgbClr val="000000"/>
                          </a:solidFill>
                          <a:latin typeface="Monda"/>
                          <a:ea typeface="Monda"/>
                          <a:cs typeface="Monda"/>
                          <a:sym typeface="Monda"/>
                        </a:rPr>
                        <a:t>The FPUS23 dataset improves the accuracy of deep learning models for fetal ultrasound analysis.</a:t>
                      </a:r>
                      <a:endParaRPr lang="en-US" sz="1100"/>
                    </a:p>
                    <a:p>
                      <a:pPr algn="l" marL="323850" indent="-161925" lvl="1">
                        <a:lnSpc>
                          <a:spcPts val="2100"/>
                        </a:lnSpc>
                        <a:buFont typeface="Arial"/>
                        <a:buChar char="•"/>
                      </a:pPr>
                      <a:r>
                        <a:rPr lang="en-US" sz="1500">
                          <a:solidFill>
                            <a:srgbClr val="000000"/>
                          </a:solidFill>
                          <a:latin typeface="Monda"/>
                          <a:ea typeface="Monda"/>
                          <a:cs typeface="Monda"/>
                          <a:sym typeface="Monda"/>
                        </a:rPr>
                        <a:t>The trained models can be used to aid healthcare professionals and support at-home ultrasound-based fetal monitoring.</a:t>
                      </a:r>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u="sng">
                          <a:solidFill>
                            <a:srgbClr val="000000"/>
                          </a:solidFill>
                          <a:latin typeface="Monda"/>
                          <a:ea typeface="Monda"/>
                          <a:cs typeface="Monda"/>
                          <a:sym typeface="Monda"/>
                          <a:hlinkClick r:id="rId6" tooltip="https://github.com/bharathprabakaran/FPUS23"/>
                        </a:rPr>
                        <a:t>link</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3049703">
                <a:tc>
                  <a:txBody>
                    <a:bodyPr anchor="t" rtlCol="false"/>
                    <a:lstStyle/>
                    <a:p>
                      <a:pPr algn="ctr">
                        <a:lnSpc>
                          <a:spcPts val="2100"/>
                        </a:lnSpc>
                        <a:defRPr/>
                      </a:pPr>
                      <a:r>
                        <a:rPr lang="en-US" sz="1500">
                          <a:solidFill>
                            <a:srgbClr val="000000"/>
                          </a:solidFill>
                          <a:latin typeface="Monda"/>
                          <a:ea typeface="Monda"/>
                          <a:cs typeface="Monda"/>
                          <a:sym typeface="Monda"/>
                        </a:rPr>
                        <a:t>Semi-supervised Learning of Fetal Anatomy from Ultrasound</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099"/>
                        </a:lnSpc>
                        <a:defRPr/>
                      </a:pPr>
                      <a:r>
                        <a:rPr lang="en-US" sz="1499">
                          <a:solidFill>
                            <a:srgbClr val="000000"/>
                          </a:solidFill>
                          <a:latin typeface="Arimo"/>
                          <a:ea typeface="Arimo"/>
                          <a:cs typeface="Arimo"/>
                          <a:sym typeface="Arimo"/>
                        </a:rPr>
                        <a:t>Jeremy Tan, Anselm Au, Qingjie Meng, Bernhard Kainz</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semi-supervised learning (SSL) framework</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~70</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l" marL="323850" indent="-161925" lvl="1">
                        <a:lnSpc>
                          <a:spcPts val="2100"/>
                        </a:lnSpc>
                        <a:buFont typeface="Arial"/>
                        <a:buChar char="•"/>
                        <a:defRPr/>
                      </a:pPr>
                      <a:r>
                        <a:rPr lang="en-US" sz="1500">
                          <a:solidFill>
                            <a:srgbClr val="000000"/>
                          </a:solidFill>
                          <a:latin typeface="Monda"/>
                          <a:ea typeface="Monda"/>
                          <a:cs typeface="Monda"/>
                          <a:sym typeface="Monda"/>
                        </a:rPr>
                        <a:t>Impact of Background Class: Inclusion of a challenging background class in unlabelled data often degraded SSL performance, highlighting the sensitivity of SSL to confounding data.</a:t>
                      </a:r>
                      <a:endParaRPr lang="en-US" sz="1100"/>
                    </a:p>
                    <a:p>
                      <a:pPr algn="l" marL="323850" indent="-161925" lvl="1">
                        <a:lnSpc>
                          <a:spcPts val="2100"/>
                        </a:lnSpc>
                        <a:buFont typeface="Arial"/>
                        <a:buChar char="•"/>
                      </a:pPr>
                      <a:r>
                        <a:rPr lang="en-US" sz="1500">
                          <a:solidFill>
                            <a:srgbClr val="000000"/>
                          </a:solidFill>
                          <a:latin typeface="Monda"/>
                          <a:ea typeface="Monda"/>
                          <a:cs typeface="Monda"/>
                          <a:sym typeface="Monda"/>
                        </a:rPr>
                        <a:t>Class Similarity Matters: SSL improved performance for distinct anatomical classes but increased confusion for similar classes (e.g., cardiac views), suggesting domain-specific adjustments (e.g., lower confidence thresholds) are needed.</a:t>
                      </a:r>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u="sng">
                          <a:solidFill>
                            <a:srgbClr val="000000"/>
                          </a:solidFill>
                          <a:latin typeface="Monda"/>
                          <a:ea typeface="Monda"/>
                          <a:cs typeface="Monda"/>
                          <a:sym typeface="Monda"/>
                          <a:hlinkClick r:id="rId7" tooltip="https://arxiv.org/abs/1702.02741v2"/>
                        </a:rPr>
                        <a:t>link</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3015939">
                <a:tc>
                  <a:txBody>
                    <a:bodyPr anchor="t" rtlCol="false"/>
                    <a:lstStyle/>
                    <a:p>
                      <a:pPr algn="ctr">
                        <a:lnSpc>
                          <a:spcPts val="1679"/>
                        </a:lnSpc>
                        <a:defRPr/>
                      </a:pPr>
                      <a:r>
                        <a:rPr lang="en-US" sz="1200">
                          <a:solidFill>
                            <a:srgbClr val="000000"/>
                          </a:solidFill>
                          <a:latin typeface="Arimo"/>
                          <a:ea typeface="Arimo"/>
                          <a:cs typeface="Arimo"/>
                          <a:sym typeface="Arimo"/>
                        </a:rPr>
                        <a:t>Weakly Supervised Localisation for Fetal Ultrasound Images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099"/>
                        </a:lnSpc>
                        <a:defRPr/>
                      </a:pPr>
                      <a:r>
                        <a:rPr lang="en-US" sz="1499">
                          <a:solidFill>
                            <a:srgbClr val="000000"/>
                          </a:solidFill>
                          <a:latin typeface="Arimo"/>
                          <a:ea typeface="Arimo"/>
                          <a:cs typeface="Arimo"/>
                          <a:sym typeface="Arimo"/>
                        </a:rPr>
                        <a:t>Nicolas Toussaint, </a:t>
                      </a:r>
                      <a:r>
                        <a:rPr lang="en-US" sz="1499">
                          <a:solidFill>
                            <a:srgbClr val="000000"/>
                          </a:solidFill>
                          <a:latin typeface="Arimo"/>
                          <a:ea typeface="Arimo"/>
                          <a:cs typeface="Arimo"/>
                          <a:sym typeface="Arimo"/>
                        </a:rPr>
                        <a:t>Bishesh Khanal, Matthew Sinclair, Alberto Gomez, etc.</a:t>
                      </a:r>
                      <a:endParaRPr lang="en-US" sz="1100"/>
                    </a:p>
                    <a:p>
                      <a:pPr algn="ctr">
                        <a:lnSpc>
                          <a:spcPts val="2099"/>
                        </a:lnSpc>
                      </a:pPr>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a:solidFill>
                            <a:srgbClr val="000000"/>
                          </a:solidFill>
                          <a:latin typeface="Monda"/>
                          <a:ea typeface="Monda"/>
                          <a:cs typeface="Monda"/>
                          <a:sym typeface="Monda"/>
                        </a:rPr>
                        <a:t>CNNs coupled with VGG13-SP, VGG16-SP, ResNet18-SP, and ResNet34-SP</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1959"/>
                        </a:lnSpc>
                        <a:defRPr/>
                      </a:pPr>
                      <a:r>
                        <a:rPr lang="en-US" sz="1399">
                          <a:solidFill>
                            <a:srgbClr val="000000"/>
                          </a:solidFill>
                          <a:latin typeface="Arimo"/>
                          <a:ea typeface="Arimo"/>
                          <a:cs typeface="Arimo"/>
                          <a:sym typeface="Arimo"/>
                        </a:rPr>
                        <a:t>90</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l" marL="323850" indent="-161925" lvl="1">
                        <a:lnSpc>
                          <a:spcPts val="2100"/>
                        </a:lnSpc>
                        <a:buFont typeface="Arial"/>
                        <a:buChar char="•"/>
                        <a:defRPr/>
                      </a:pPr>
                      <a:r>
                        <a:rPr lang="en-US" sz="1500">
                          <a:solidFill>
                            <a:srgbClr val="000000"/>
                          </a:solidFill>
                          <a:latin typeface="Monda"/>
                          <a:ea typeface="Monda"/>
                          <a:cs typeface="Monda"/>
                          <a:sym typeface="Monda"/>
                        </a:rPr>
                        <a:t>The proposed method achieves high classification accuracy (~90%) for fetal anatomical regions using only image-level labels, demonstrating the effectiveness of weakly supervised learning in medical imaging.</a:t>
                      </a:r>
                      <a:endParaRPr lang="en-US" sz="1100"/>
                    </a:p>
                    <a:p>
                      <a:pPr algn="l" marL="323850" indent="-161925" lvl="1">
                        <a:lnSpc>
                          <a:spcPts val="2100"/>
                        </a:lnSpc>
                        <a:buFont typeface="Arial"/>
                        <a:buChar char="•"/>
                      </a:pPr>
                      <a:r>
                        <a:rPr lang="en-US" sz="1500">
                          <a:solidFill>
                            <a:srgbClr val="000000"/>
                          </a:solidFill>
                          <a:latin typeface="Monda"/>
                          <a:ea typeface="Monda"/>
                          <a:cs typeface="Monda"/>
                          <a:sym typeface="Monda"/>
                        </a:rPr>
                        <a:t>The soft proposal maps correlate well with relevant anatomical structures, enabling localisation without explicit bounding box annotations during training.</a:t>
                      </a:r>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100"/>
                        </a:lnSpc>
                        <a:defRPr/>
                      </a:pPr>
                      <a:r>
                        <a:rPr lang="en-US" sz="1500" u="sng">
                          <a:solidFill>
                            <a:srgbClr val="000000"/>
                          </a:solidFill>
                          <a:latin typeface="Monda"/>
                          <a:ea typeface="Monda"/>
                          <a:cs typeface="Monda"/>
                          <a:sym typeface="Monda"/>
                          <a:hlinkClick r:id="rId8" tooltip="https://ntoussaint.github.io/fetalnav/"/>
                        </a:rPr>
                        <a:t>link</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684" y="2570282"/>
            <a:ext cx="15392632" cy="4938819"/>
          </a:xfrm>
          <a:custGeom>
            <a:avLst/>
            <a:gdLst/>
            <a:ahLst/>
            <a:cxnLst/>
            <a:rect r="r" b="b" t="t" l="l"/>
            <a:pathLst>
              <a:path h="4938819" w="15392632">
                <a:moveTo>
                  <a:pt x="0" y="0"/>
                </a:moveTo>
                <a:lnTo>
                  <a:pt x="15392632" y="0"/>
                </a:lnTo>
                <a:lnTo>
                  <a:pt x="15392632" y="4938819"/>
                </a:lnTo>
                <a:lnTo>
                  <a:pt x="0" y="4938819"/>
                </a:lnTo>
                <a:lnTo>
                  <a:pt x="0" y="0"/>
                </a:lnTo>
                <a:close/>
              </a:path>
            </a:pathLst>
          </a:custGeom>
          <a:blipFill>
            <a:blip r:embed="rId5"/>
            <a:stretch>
              <a:fillRect l="0" t="-36671" r="0" b="-181761"/>
            </a:stretch>
          </a:blipFill>
        </p:spPr>
      </p:sp>
      <p:sp>
        <p:nvSpPr>
          <p:cNvPr name="Freeform 5" id="5"/>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true" rot="0">
            <a:off x="-1150557" y="-805431"/>
            <a:ext cx="9295205" cy="5948931"/>
          </a:xfrm>
          <a:custGeom>
            <a:avLst/>
            <a:gdLst/>
            <a:ahLst/>
            <a:cxnLst/>
            <a:rect r="r" b="b" t="t" l="l"/>
            <a:pathLst>
              <a:path h="5948931" w="9295205">
                <a:moveTo>
                  <a:pt x="0" y="5948931"/>
                </a:moveTo>
                <a:lnTo>
                  <a:pt x="9295206" y="5948931"/>
                </a:lnTo>
                <a:lnTo>
                  <a:pt x="9295206" y="0"/>
                </a:lnTo>
                <a:lnTo>
                  <a:pt x="0" y="0"/>
                </a:lnTo>
                <a:lnTo>
                  <a:pt x="0" y="594893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298359" y="276409"/>
            <a:ext cx="9672231" cy="120332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METHODOLOGY</a:t>
            </a:r>
          </a:p>
        </p:txBody>
      </p:sp>
      <p:sp>
        <p:nvSpPr>
          <p:cNvPr name="TextBox 9" id="9"/>
          <p:cNvSpPr txBox="true"/>
          <p:nvPr/>
        </p:nvSpPr>
        <p:spPr>
          <a:xfrm rot="0">
            <a:off x="4031098" y="7947482"/>
            <a:ext cx="10225803" cy="269622"/>
          </a:xfrm>
          <a:prstGeom prst="rect">
            <a:avLst/>
          </a:prstGeom>
        </p:spPr>
        <p:txBody>
          <a:bodyPr anchor="t" rtlCol="false" tIns="0" lIns="0" bIns="0" rIns="0">
            <a:spAutoFit/>
          </a:bodyPr>
          <a:lstStyle/>
          <a:p>
            <a:pPr algn="ctr">
              <a:lnSpc>
                <a:spcPts val="2034"/>
              </a:lnSpc>
              <a:spcBef>
                <a:spcPct val="0"/>
              </a:spcBef>
            </a:pPr>
            <a:r>
              <a:rPr lang="en-US" sz="2034">
                <a:solidFill>
                  <a:srgbClr val="002B58"/>
                </a:solidFill>
                <a:latin typeface="Monda"/>
                <a:ea typeface="Monda"/>
                <a:cs typeface="Monda"/>
                <a:sym typeface="Monda"/>
              </a:rPr>
              <a:t>Fetal Health Classification System Flowchart illustrating the step-by-step process.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473116" y="2126840"/>
            <a:ext cx="6814884" cy="8545309"/>
          </a:xfrm>
          <a:custGeom>
            <a:avLst/>
            <a:gdLst/>
            <a:ahLst/>
            <a:cxnLst/>
            <a:rect r="r" b="b" t="t" l="l"/>
            <a:pathLst>
              <a:path h="8545309" w="6814884">
                <a:moveTo>
                  <a:pt x="0" y="0"/>
                </a:moveTo>
                <a:lnTo>
                  <a:pt x="6814884" y="0"/>
                </a:lnTo>
                <a:lnTo>
                  <a:pt x="6814884" y="8545309"/>
                </a:lnTo>
                <a:lnTo>
                  <a:pt x="0" y="8545309"/>
                </a:lnTo>
                <a:lnTo>
                  <a:pt x="0" y="0"/>
                </a:lnTo>
                <a:close/>
              </a:path>
            </a:pathLst>
          </a:custGeom>
          <a:blipFill>
            <a:blip r:embed="rId7"/>
            <a:stretch>
              <a:fillRect l="0" t="0" r="0" b="0"/>
            </a:stretch>
          </a:blipFill>
        </p:spPr>
      </p:sp>
      <p:sp>
        <p:nvSpPr>
          <p:cNvPr name="TextBox 8" id="8"/>
          <p:cNvSpPr txBox="true"/>
          <p:nvPr/>
        </p:nvSpPr>
        <p:spPr>
          <a:xfrm rot="0">
            <a:off x="2513854" y="343414"/>
            <a:ext cx="13260291" cy="2422525"/>
          </a:xfrm>
          <a:prstGeom prst="rect">
            <a:avLst/>
          </a:prstGeom>
        </p:spPr>
        <p:txBody>
          <a:bodyPr anchor="t" rtlCol="false" tIns="0" lIns="0" bIns="0" rIns="0">
            <a:spAutoFit/>
          </a:bodyPr>
          <a:lstStyle/>
          <a:p>
            <a:pPr algn="ctr">
              <a:lnSpc>
                <a:spcPts val="9799"/>
              </a:lnSpc>
            </a:pPr>
            <a:r>
              <a:rPr lang="en-US" b="true" sz="6999">
                <a:solidFill>
                  <a:srgbClr val="002B58"/>
                </a:solidFill>
                <a:latin typeface="Monda Bold"/>
                <a:ea typeface="Monda Bold"/>
                <a:cs typeface="Monda Bold"/>
                <a:sym typeface="Monda Bold"/>
              </a:rPr>
              <a:t>ARCHITECTURE &amp;</a:t>
            </a:r>
          </a:p>
          <a:p>
            <a:pPr algn="ctr">
              <a:lnSpc>
                <a:spcPts val="9799"/>
              </a:lnSpc>
            </a:pPr>
            <a:r>
              <a:rPr lang="en-US" b="true" sz="6999">
                <a:solidFill>
                  <a:srgbClr val="002B58"/>
                </a:solidFill>
                <a:latin typeface="Monda Bold"/>
                <a:ea typeface="Monda Bold"/>
                <a:cs typeface="Monda Bold"/>
                <a:sym typeface="Monda Bold"/>
              </a:rPr>
              <a:t>FLOW DIAGRAM</a:t>
            </a:r>
          </a:p>
        </p:txBody>
      </p:sp>
      <p:sp>
        <p:nvSpPr>
          <p:cNvPr name="Freeform 9" id="9"/>
          <p:cNvSpPr/>
          <p:nvPr/>
        </p:nvSpPr>
        <p:spPr>
          <a:xfrm flipH="false" flipV="false" rot="0">
            <a:off x="1455793" y="3357429"/>
            <a:ext cx="479801" cy="531852"/>
          </a:xfrm>
          <a:custGeom>
            <a:avLst/>
            <a:gdLst/>
            <a:ahLst/>
            <a:cxnLst/>
            <a:rect r="r" b="b" t="t" l="l"/>
            <a:pathLst>
              <a:path h="531852" w="479801">
                <a:moveTo>
                  <a:pt x="0" y="0"/>
                </a:moveTo>
                <a:lnTo>
                  <a:pt x="479801" y="0"/>
                </a:lnTo>
                <a:lnTo>
                  <a:pt x="479801" y="531853"/>
                </a:lnTo>
                <a:lnTo>
                  <a:pt x="0" y="5318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2050879" y="3432538"/>
            <a:ext cx="4661694" cy="448310"/>
          </a:xfrm>
          <a:prstGeom prst="rect">
            <a:avLst/>
          </a:prstGeom>
        </p:spPr>
        <p:txBody>
          <a:bodyPr anchor="t" rtlCol="false" tIns="0" lIns="0" bIns="0" rIns="0">
            <a:spAutoFit/>
          </a:bodyPr>
          <a:lstStyle/>
          <a:p>
            <a:pPr algn="ctr">
              <a:lnSpc>
                <a:spcPts val="3399"/>
              </a:lnSpc>
              <a:spcBef>
                <a:spcPct val="0"/>
              </a:spcBef>
            </a:pPr>
            <a:r>
              <a:rPr lang="en-US" b="true" sz="3399">
                <a:solidFill>
                  <a:srgbClr val="002B58"/>
                </a:solidFill>
                <a:latin typeface="Monda Bold"/>
                <a:ea typeface="Monda Bold"/>
                <a:cs typeface="Monda Bold"/>
                <a:sym typeface="Monda Bold"/>
              </a:rPr>
              <a:t>Architecture Overview</a:t>
            </a:r>
          </a:p>
        </p:txBody>
      </p:sp>
      <p:sp>
        <p:nvSpPr>
          <p:cNvPr name="TextBox 11" id="11"/>
          <p:cNvSpPr txBox="true"/>
          <p:nvPr/>
        </p:nvSpPr>
        <p:spPr>
          <a:xfrm rot="0">
            <a:off x="1455793" y="4292564"/>
            <a:ext cx="9867998" cy="4194810"/>
          </a:xfrm>
          <a:prstGeom prst="rect">
            <a:avLst/>
          </a:prstGeom>
        </p:spPr>
        <p:txBody>
          <a:bodyPr anchor="t" rtlCol="false" tIns="0" lIns="0" bIns="0" rIns="0">
            <a:spAutoFit/>
          </a:bodyPr>
          <a:lstStyle/>
          <a:p>
            <a:pPr algn="l" marL="518160" indent="-259080" lvl="1">
              <a:lnSpc>
                <a:spcPts val="3000"/>
              </a:lnSpc>
              <a:buFont typeface="Arial"/>
              <a:buChar char="•"/>
            </a:pPr>
            <a:r>
              <a:rPr lang="en-US" sz="2400">
                <a:solidFill>
                  <a:srgbClr val="002B58"/>
                </a:solidFill>
                <a:latin typeface="Monda"/>
                <a:ea typeface="Monda"/>
                <a:cs typeface="Monda"/>
                <a:sym typeface="Monda"/>
              </a:rPr>
              <a:t>Twin-branch Siamese Network with shared CNN weights processes ultrasound image pairs using contrastive learning and multi-task classification</a:t>
            </a:r>
          </a:p>
          <a:p>
            <a:pPr algn="l">
              <a:lnSpc>
                <a:spcPts val="3000"/>
              </a:lnSpc>
            </a:pPr>
          </a:p>
          <a:p>
            <a:pPr algn="l" marL="518160" indent="-259080" lvl="1">
              <a:lnSpc>
                <a:spcPts val="3000"/>
              </a:lnSpc>
              <a:buFont typeface="Arial"/>
              <a:buChar char="•"/>
            </a:pPr>
            <a:r>
              <a:rPr lang="en-US" sz="2400">
                <a:solidFill>
                  <a:srgbClr val="002B58"/>
                </a:solidFill>
                <a:latin typeface="Monda"/>
                <a:ea typeface="Monda"/>
                <a:cs typeface="Monda"/>
                <a:sym typeface="Monda"/>
              </a:rPr>
              <a:t>Multi-modal fusion layer combines extracted image features with Random Forest and XGBoost outputs from numerical fetal/maternal health data</a:t>
            </a:r>
          </a:p>
          <a:p>
            <a:pPr algn="l">
              <a:lnSpc>
                <a:spcPts val="3000"/>
              </a:lnSpc>
            </a:pPr>
          </a:p>
          <a:p>
            <a:pPr algn="l" marL="518160" indent="-259080" lvl="1">
              <a:lnSpc>
                <a:spcPts val="3000"/>
              </a:lnSpc>
              <a:buFont typeface="Arial"/>
              <a:buChar char="•"/>
            </a:pPr>
            <a:r>
              <a:rPr lang="en-US" sz="2400">
                <a:solidFill>
                  <a:srgbClr val="002B58"/>
                </a:solidFill>
                <a:latin typeface="Monda"/>
                <a:ea typeface="Monda"/>
                <a:cs typeface="Monda"/>
                <a:sym typeface="Monda"/>
              </a:rPr>
              <a:t>End-to-end trainable framework achieves 98.6% accuracy on abnormal fetal image classification with limited training samples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832875" y="6494744"/>
            <a:ext cx="7247309" cy="3609102"/>
          </a:xfrm>
          <a:custGeom>
            <a:avLst/>
            <a:gdLst/>
            <a:ahLst/>
            <a:cxnLst/>
            <a:rect r="r" b="b" t="t" l="l"/>
            <a:pathLst>
              <a:path h="3609102" w="7247309">
                <a:moveTo>
                  <a:pt x="0" y="0"/>
                </a:moveTo>
                <a:lnTo>
                  <a:pt x="7247309" y="0"/>
                </a:lnTo>
                <a:lnTo>
                  <a:pt x="7247309" y="3609102"/>
                </a:lnTo>
                <a:lnTo>
                  <a:pt x="0" y="36091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4307884" y="33579"/>
            <a:ext cx="9672231" cy="2441573"/>
          </a:xfrm>
          <a:prstGeom prst="rect">
            <a:avLst/>
          </a:prstGeom>
        </p:spPr>
        <p:txBody>
          <a:bodyPr anchor="t" rtlCol="false" tIns="0" lIns="0" bIns="0" rIns="0">
            <a:spAutoFit/>
          </a:bodyPr>
          <a:lstStyle/>
          <a:p>
            <a:pPr algn="ctr">
              <a:lnSpc>
                <a:spcPts val="9800"/>
              </a:lnSpc>
            </a:pPr>
            <a:r>
              <a:rPr lang="en-US" b="true" sz="7000">
                <a:solidFill>
                  <a:srgbClr val="002B58"/>
                </a:solidFill>
                <a:latin typeface="Monda Bold"/>
                <a:ea typeface="Monda Bold"/>
                <a:cs typeface="Monda Bold"/>
                <a:sym typeface="Monda Bold"/>
              </a:rPr>
              <a:t>IMPLEMENTATION DETAILS</a:t>
            </a:r>
          </a:p>
        </p:txBody>
      </p:sp>
      <p:sp>
        <p:nvSpPr>
          <p:cNvPr name="Freeform 7" id="7"/>
          <p:cNvSpPr/>
          <p:nvPr/>
        </p:nvSpPr>
        <p:spPr>
          <a:xfrm flipH="false" flipV="false" rot="0">
            <a:off x="9832875" y="2551352"/>
            <a:ext cx="7247309" cy="3609102"/>
          </a:xfrm>
          <a:custGeom>
            <a:avLst/>
            <a:gdLst/>
            <a:ahLst/>
            <a:cxnLst/>
            <a:rect r="r" b="b" t="t" l="l"/>
            <a:pathLst>
              <a:path h="3609102" w="7247309">
                <a:moveTo>
                  <a:pt x="0" y="0"/>
                </a:moveTo>
                <a:lnTo>
                  <a:pt x="7247309" y="0"/>
                </a:lnTo>
                <a:lnTo>
                  <a:pt x="7247309" y="3609101"/>
                </a:lnTo>
                <a:lnTo>
                  <a:pt x="0" y="36091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257895" y="2551352"/>
            <a:ext cx="7247309" cy="3609102"/>
          </a:xfrm>
          <a:custGeom>
            <a:avLst/>
            <a:gdLst/>
            <a:ahLst/>
            <a:cxnLst/>
            <a:rect r="r" b="b" t="t" l="l"/>
            <a:pathLst>
              <a:path h="3609102" w="7247309">
                <a:moveTo>
                  <a:pt x="0" y="0"/>
                </a:moveTo>
                <a:lnTo>
                  <a:pt x="7247309" y="0"/>
                </a:lnTo>
                <a:lnTo>
                  <a:pt x="7247309" y="3609101"/>
                </a:lnTo>
                <a:lnTo>
                  <a:pt x="0" y="36091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57895" y="6494744"/>
            <a:ext cx="7247309" cy="3609102"/>
          </a:xfrm>
          <a:custGeom>
            <a:avLst/>
            <a:gdLst/>
            <a:ahLst/>
            <a:cxnLst/>
            <a:rect r="r" b="b" t="t" l="l"/>
            <a:pathLst>
              <a:path h="3609102" w="7247309">
                <a:moveTo>
                  <a:pt x="0" y="0"/>
                </a:moveTo>
                <a:lnTo>
                  <a:pt x="7247309" y="0"/>
                </a:lnTo>
                <a:lnTo>
                  <a:pt x="7247309" y="3609102"/>
                </a:lnTo>
                <a:lnTo>
                  <a:pt x="0" y="360910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1442942" y="2656037"/>
            <a:ext cx="6420506" cy="425541"/>
          </a:xfrm>
          <a:prstGeom prst="rect">
            <a:avLst/>
          </a:prstGeom>
        </p:spPr>
        <p:txBody>
          <a:bodyPr anchor="t" rtlCol="false" tIns="0" lIns="0" bIns="0" rIns="0">
            <a:spAutoFit/>
          </a:bodyPr>
          <a:lstStyle/>
          <a:p>
            <a:pPr algn="ctr">
              <a:lnSpc>
                <a:spcPts val="3253"/>
              </a:lnSpc>
              <a:spcBef>
                <a:spcPct val="0"/>
              </a:spcBef>
            </a:pPr>
            <a:r>
              <a:rPr lang="en-US" b="true" sz="3253">
                <a:solidFill>
                  <a:srgbClr val="002B58"/>
                </a:solidFill>
                <a:latin typeface="Monda Bold"/>
                <a:ea typeface="Monda Bold"/>
                <a:cs typeface="Monda Bold"/>
                <a:sym typeface="Monda Bold"/>
              </a:rPr>
              <a:t>Tech Stack</a:t>
            </a:r>
          </a:p>
        </p:txBody>
      </p:sp>
      <p:sp>
        <p:nvSpPr>
          <p:cNvPr name="TextBox 11" id="11"/>
          <p:cNvSpPr txBox="true"/>
          <p:nvPr/>
        </p:nvSpPr>
        <p:spPr>
          <a:xfrm rot="0">
            <a:off x="10234761" y="2656037"/>
            <a:ext cx="6443537" cy="425541"/>
          </a:xfrm>
          <a:prstGeom prst="rect">
            <a:avLst/>
          </a:prstGeom>
        </p:spPr>
        <p:txBody>
          <a:bodyPr anchor="t" rtlCol="false" tIns="0" lIns="0" bIns="0" rIns="0">
            <a:spAutoFit/>
          </a:bodyPr>
          <a:lstStyle/>
          <a:p>
            <a:pPr algn="ctr">
              <a:lnSpc>
                <a:spcPts val="3253"/>
              </a:lnSpc>
              <a:spcBef>
                <a:spcPct val="0"/>
              </a:spcBef>
            </a:pPr>
            <a:r>
              <a:rPr lang="en-US" b="true" sz="3253">
                <a:solidFill>
                  <a:srgbClr val="002B58"/>
                </a:solidFill>
                <a:latin typeface="Monda Bold"/>
                <a:ea typeface="Monda Bold"/>
                <a:cs typeface="Monda Bold"/>
                <a:sym typeface="Monda Bold"/>
              </a:rPr>
              <a:t>Dataset Details</a:t>
            </a:r>
          </a:p>
        </p:txBody>
      </p:sp>
      <p:sp>
        <p:nvSpPr>
          <p:cNvPr name="TextBox 12" id="12"/>
          <p:cNvSpPr txBox="true"/>
          <p:nvPr/>
        </p:nvSpPr>
        <p:spPr>
          <a:xfrm rot="0">
            <a:off x="1543866" y="6580469"/>
            <a:ext cx="6675366" cy="425541"/>
          </a:xfrm>
          <a:prstGeom prst="rect">
            <a:avLst/>
          </a:prstGeom>
        </p:spPr>
        <p:txBody>
          <a:bodyPr anchor="t" rtlCol="false" tIns="0" lIns="0" bIns="0" rIns="0">
            <a:spAutoFit/>
          </a:bodyPr>
          <a:lstStyle/>
          <a:p>
            <a:pPr algn="ctr">
              <a:lnSpc>
                <a:spcPts val="3253"/>
              </a:lnSpc>
              <a:spcBef>
                <a:spcPct val="0"/>
              </a:spcBef>
            </a:pPr>
            <a:r>
              <a:rPr lang="en-US" b="true" sz="3253">
                <a:solidFill>
                  <a:srgbClr val="002B58"/>
                </a:solidFill>
                <a:latin typeface="Monda Bold"/>
                <a:ea typeface="Monda Bold"/>
                <a:cs typeface="Monda Bold"/>
                <a:sym typeface="Monda Bold"/>
              </a:rPr>
              <a:t>Model Training</a:t>
            </a:r>
          </a:p>
        </p:txBody>
      </p:sp>
      <p:sp>
        <p:nvSpPr>
          <p:cNvPr name="TextBox 13" id="13"/>
          <p:cNvSpPr txBox="true"/>
          <p:nvPr/>
        </p:nvSpPr>
        <p:spPr>
          <a:xfrm rot="0">
            <a:off x="10246277" y="6580469"/>
            <a:ext cx="6420506" cy="425541"/>
          </a:xfrm>
          <a:prstGeom prst="rect">
            <a:avLst/>
          </a:prstGeom>
        </p:spPr>
        <p:txBody>
          <a:bodyPr anchor="t" rtlCol="false" tIns="0" lIns="0" bIns="0" rIns="0">
            <a:spAutoFit/>
          </a:bodyPr>
          <a:lstStyle/>
          <a:p>
            <a:pPr algn="ctr">
              <a:lnSpc>
                <a:spcPts val="3253"/>
              </a:lnSpc>
              <a:spcBef>
                <a:spcPct val="0"/>
              </a:spcBef>
            </a:pPr>
            <a:r>
              <a:rPr lang="en-US" b="true" sz="3253">
                <a:solidFill>
                  <a:srgbClr val="002B58"/>
                </a:solidFill>
                <a:latin typeface="Monda Bold"/>
                <a:ea typeface="Monda Bold"/>
                <a:cs typeface="Monda Bold"/>
                <a:sym typeface="Monda Bold"/>
              </a:rPr>
              <a:t>Deployment</a:t>
            </a:r>
          </a:p>
        </p:txBody>
      </p:sp>
      <p:sp>
        <p:nvSpPr>
          <p:cNvPr name="TextBox 14" id="14"/>
          <p:cNvSpPr txBox="true"/>
          <p:nvPr/>
        </p:nvSpPr>
        <p:spPr>
          <a:xfrm rot="0">
            <a:off x="1584820" y="3373670"/>
            <a:ext cx="6675366" cy="2009775"/>
          </a:xfrm>
          <a:prstGeom prst="rect">
            <a:avLst/>
          </a:prstGeom>
        </p:spPr>
        <p:txBody>
          <a:bodyPr anchor="t" rtlCol="false" tIns="0" lIns="0" bIns="0" rIns="0">
            <a:spAutoFit/>
          </a:bodyPr>
          <a:lstStyle/>
          <a:p>
            <a:pPr algn="l" marL="485775" indent="-242888" lvl="1">
              <a:lnSpc>
                <a:spcPts val="2250"/>
              </a:lnSpc>
              <a:spcBef>
                <a:spcPct val="0"/>
              </a:spcBef>
              <a:buFont typeface="Arial"/>
              <a:buChar char="•"/>
            </a:pPr>
            <a:r>
              <a:rPr lang="en-US" sz="2250" strike="noStrike" u="none">
                <a:solidFill>
                  <a:srgbClr val="002B58"/>
                </a:solidFill>
                <a:latin typeface="Monda"/>
                <a:ea typeface="Monda"/>
                <a:cs typeface="Monda"/>
                <a:sym typeface="Monda"/>
              </a:rPr>
              <a:t>Programming Language: Python</a:t>
            </a:r>
          </a:p>
          <a:p>
            <a:pPr algn="l" marL="485775" indent="-242888" lvl="1">
              <a:lnSpc>
                <a:spcPts val="2250"/>
              </a:lnSpc>
              <a:spcBef>
                <a:spcPct val="0"/>
              </a:spcBef>
              <a:buFont typeface="Arial"/>
              <a:buChar char="•"/>
            </a:pPr>
            <a:r>
              <a:rPr lang="en-US" sz="2250" strike="noStrike" u="none">
                <a:solidFill>
                  <a:srgbClr val="002B58"/>
                </a:solidFill>
                <a:latin typeface="Monda"/>
                <a:ea typeface="Monda"/>
                <a:cs typeface="Monda"/>
                <a:sym typeface="Monda"/>
              </a:rPr>
              <a:t>Frameworks: PyTorch</a:t>
            </a:r>
            <a:r>
              <a:rPr lang="en-US" sz="2250" strike="noStrike" u="none">
                <a:solidFill>
                  <a:srgbClr val="002B58"/>
                </a:solidFill>
                <a:latin typeface="Monda"/>
                <a:ea typeface="Monda"/>
                <a:cs typeface="Monda"/>
                <a:sym typeface="Monda"/>
              </a:rPr>
              <a:t> (SNN)</a:t>
            </a:r>
          </a:p>
          <a:p>
            <a:pPr algn="l" marL="485775" indent="-242888" lvl="1">
              <a:lnSpc>
                <a:spcPts val="2250"/>
              </a:lnSpc>
              <a:spcBef>
                <a:spcPct val="0"/>
              </a:spcBef>
              <a:buFont typeface="Arial"/>
              <a:buChar char="•"/>
            </a:pPr>
            <a:r>
              <a:rPr lang="en-US" sz="2250" strike="noStrike" u="none">
                <a:solidFill>
                  <a:srgbClr val="002B58"/>
                </a:solidFill>
                <a:latin typeface="Monda"/>
                <a:ea typeface="Monda"/>
                <a:cs typeface="Monda"/>
                <a:sym typeface="Monda"/>
              </a:rPr>
              <a:t>Libraries: NumPy, Pandas, Scikit-Learn</a:t>
            </a:r>
            <a:r>
              <a:rPr lang="en-US" sz="2250" strike="noStrike" u="none">
                <a:solidFill>
                  <a:srgbClr val="002B58"/>
                </a:solidFill>
                <a:latin typeface="Monda"/>
                <a:ea typeface="Monda"/>
                <a:cs typeface="Monda"/>
                <a:sym typeface="Monda"/>
              </a:rPr>
              <a:t> (Random Forest/XGBoost)</a:t>
            </a:r>
          </a:p>
          <a:p>
            <a:pPr algn="l" marL="485775" indent="-242888" lvl="1">
              <a:lnSpc>
                <a:spcPts val="2250"/>
              </a:lnSpc>
              <a:spcBef>
                <a:spcPct val="0"/>
              </a:spcBef>
              <a:buFont typeface="Arial"/>
              <a:buChar char="•"/>
            </a:pPr>
            <a:r>
              <a:rPr lang="en-US" sz="2250" strike="noStrike" u="none">
                <a:solidFill>
                  <a:srgbClr val="002B58"/>
                </a:solidFill>
                <a:latin typeface="Monda"/>
                <a:ea typeface="Monda"/>
                <a:cs typeface="Monda"/>
                <a:sym typeface="Monda"/>
              </a:rPr>
              <a:t>Visualization: Matplotlib, Seaborn</a:t>
            </a:r>
          </a:p>
          <a:p>
            <a:pPr algn="l" marL="485775" indent="-242888" lvl="1">
              <a:lnSpc>
                <a:spcPts val="2250"/>
              </a:lnSpc>
              <a:spcBef>
                <a:spcPct val="0"/>
              </a:spcBef>
              <a:buFont typeface="Arial"/>
              <a:buChar char="•"/>
            </a:pPr>
            <a:r>
              <a:rPr lang="en-US" sz="2250" strike="noStrike" u="none">
                <a:solidFill>
                  <a:srgbClr val="002B58"/>
                </a:solidFill>
                <a:latin typeface="Monda"/>
                <a:ea typeface="Monda"/>
                <a:cs typeface="Monda"/>
                <a:sym typeface="Monda"/>
              </a:rPr>
              <a:t>Environment: Google Colab</a:t>
            </a:r>
            <a:r>
              <a:rPr lang="en-US" sz="2250" strike="noStrike" u="none">
                <a:solidFill>
                  <a:srgbClr val="002B58"/>
                </a:solidFill>
                <a:latin typeface="Monda"/>
                <a:ea typeface="Monda"/>
                <a:cs typeface="Monda"/>
                <a:sym typeface="Monda"/>
              </a:rPr>
              <a:t> (T4 GPU)</a:t>
            </a:r>
            <a:r>
              <a:rPr lang="en-US" sz="2250" strike="noStrike" u="none">
                <a:solidFill>
                  <a:srgbClr val="002B58"/>
                </a:solidFill>
                <a:latin typeface="Monda"/>
                <a:ea typeface="Monda"/>
                <a:cs typeface="Monda"/>
                <a:sym typeface="Monda"/>
              </a:rPr>
              <a:t>, Jupyter Notebook, VS Code</a:t>
            </a:r>
          </a:p>
        </p:txBody>
      </p:sp>
      <p:sp>
        <p:nvSpPr>
          <p:cNvPr name="TextBox 15" id="15"/>
          <p:cNvSpPr txBox="true"/>
          <p:nvPr/>
        </p:nvSpPr>
        <p:spPr>
          <a:xfrm rot="0">
            <a:off x="10109546" y="3205404"/>
            <a:ext cx="6683516" cy="2581275"/>
          </a:xfrm>
          <a:prstGeom prst="rect">
            <a:avLst/>
          </a:prstGeom>
        </p:spPr>
        <p:txBody>
          <a:bodyPr anchor="t" rtlCol="false" tIns="0" lIns="0" bIns="0" rIns="0">
            <a:spAutoFit/>
          </a:bodyPr>
          <a:lstStyle/>
          <a:p>
            <a:pPr algn="l" marL="485775" indent="-242888" lvl="1">
              <a:lnSpc>
                <a:spcPts val="2250"/>
              </a:lnSpc>
              <a:buFont typeface="Arial"/>
              <a:buChar char="•"/>
            </a:pPr>
            <a:r>
              <a:rPr lang="en-US" sz="2250">
                <a:solidFill>
                  <a:srgbClr val="002B58"/>
                </a:solidFill>
                <a:latin typeface="Monda"/>
                <a:ea typeface="Monda"/>
                <a:cs typeface="Monda"/>
                <a:sym typeface="Monda"/>
              </a:rPr>
              <a:t>Source: Public fetal ultrasound datasets (Zenodo) + 767 abnormal images (YouTube-sourced)</a:t>
            </a:r>
          </a:p>
          <a:p>
            <a:pPr algn="l" marL="485775" indent="-242888" lvl="1">
              <a:lnSpc>
                <a:spcPts val="2250"/>
              </a:lnSpc>
              <a:buFont typeface="Arial"/>
              <a:buChar char="•"/>
            </a:pPr>
            <a:r>
              <a:rPr lang="en-US" sz="2250">
                <a:solidFill>
                  <a:srgbClr val="002B58"/>
                </a:solidFill>
                <a:latin typeface="Monda"/>
                <a:ea typeface="Monda"/>
                <a:cs typeface="Monda"/>
                <a:sym typeface="Monda"/>
              </a:rPr>
              <a:t>Size: ~13,000 images + clinical data (22 fetal + 6 maternal features)</a:t>
            </a:r>
          </a:p>
          <a:p>
            <a:pPr algn="l" marL="485775" indent="-242888" lvl="1">
              <a:lnSpc>
                <a:spcPts val="2250"/>
              </a:lnSpc>
              <a:buFont typeface="Arial"/>
              <a:buChar char="•"/>
            </a:pPr>
            <a:r>
              <a:rPr lang="en-US" sz="2250">
                <a:solidFill>
                  <a:srgbClr val="002B58"/>
                </a:solidFill>
                <a:latin typeface="Monda"/>
                <a:ea typeface="Monda"/>
                <a:cs typeface="Monda"/>
                <a:sym typeface="Monda"/>
              </a:rPr>
              <a:t>Preprocessing:</a:t>
            </a:r>
          </a:p>
          <a:p>
            <a:pPr algn="l" marL="485775" indent="-242888" lvl="1">
              <a:lnSpc>
                <a:spcPts val="2250"/>
              </a:lnSpc>
              <a:buFont typeface="Arial"/>
              <a:buChar char="•"/>
            </a:pPr>
            <a:r>
              <a:rPr lang="en-US" sz="2250">
                <a:solidFill>
                  <a:srgbClr val="002B58"/>
                </a:solidFill>
                <a:latin typeface="Monda"/>
                <a:ea typeface="Monda"/>
                <a:cs typeface="Monda"/>
                <a:sym typeface="Monda"/>
              </a:rPr>
              <a:t>Images: Resized (224×224), normalized, augmented (flips/rotations)</a:t>
            </a:r>
          </a:p>
          <a:p>
            <a:pPr algn="l" marL="485775" indent="-242888" lvl="1">
              <a:lnSpc>
                <a:spcPts val="2250"/>
              </a:lnSpc>
              <a:buFont typeface="Arial"/>
              <a:buChar char="•"/>
            </a:pPr>
            <a:r>
              <a:rPr lang="en-US" sz="2250">
                <a:solidFill>
                  <a:srgbClr val="002B58"/>
                </a:solidFill>
                <a:latin typeface="Monda"/>
                <a:ea typeface="Monda"/>
                <a:cs typeface="Monda"/>
                <a:sym typeface="Monda"/>
              </a:rPr>
              <a:t>Tabular Data: SMOTE for class balancing</a:t>
            </a:r>
          </a:p>
        </p:txBody>
      </p:sp>
      <p:sp>
        <p:nvSpPr>
          <p:cNvPr name="TextBox 16" id="16"/>
          <p:cNvSpPr txBox="true"/>
          <p:nvPr/>
        </p:nvSpPr>
        <p:spPr>
          <a:xfrm rot="0">
            <a:off x="1543866" y="7137752"/>
            <a:ext cx="6675366" cy="2867025"/>
          </a:xfrm>
          <a:prstGeom prst="rect">
            <a:avLst/>
          </a:prstGeom>
        </p:spPr>
        <p:txBody>
          <a:bodyPr anchor="t" rtlCol="false" tIns="0" lIns="0" bIns="0" rIns="0">
            <a:spAutoFit/>
          </a:bodyPr>
          <a:lstStyle/>
          <a:p>
            <a:pPr algn="l" marL="485775" indent="-242888" lvl="1">
              <a:lnSpc>
                <a:spcPts val="2250"/>
              </a:lnSpc>
              <a:spcBef>
                <a:spcPct val="0"/>
              </a:spcBef>
              <a:buFont typeface="Arial"/>
              <a:buChar char="•"/>
            </a:pPr>
            <a:r>
              <a:rPr lang="en-US" sz="2250">
                <a:solidFill>
                  <a:srgbClr val="002B58"/>
                </a:solidFill>
                <a:latin typeface="Monda"/>
                <a:ea typeface="Monda"/>
                <a:cs typeface="Monda"/>
                <a:sym typeface="Monda"/>
              </a:rPr>
              <a:t>Archit</a:t>
            </a:r>
            <a:r>
              <a:rPr lang="en-US" sz="2250" strike="noStrike" u="none">
                <a:solidFill>
                  <a:srgbClr val="002B58"/>
                </a:solidFill>
                <a:latin typeface="Monda"/>
                <a:ea typeface="Monda"/>
                <a:cs typeface="Monda"/>
                <a:sym typeface="Monda"/>
              </a:rPr>
              <a:t>e</a:t>
            </a:r>
            <a:r>
              <a:rPr lang="en-US" sz="2250" strike="noStrike" u="none">
                <a:solidFill>
                  <a:srgbClr val="002B58"/>
                </a:solidFill>
                <a:latin typeface="Monda"/>
                <a:ea typeface="Monda"/>
                <a:cs typeface="Monda"/>
                <a:sym typeface="Monda"/>
              </a:rPr>
              <a:t>ct</a:t>
            </a:r>
            <a:r>
              <a:rPr lang="en-US" sz="2250" strike="noStrike" u="none">
                <a:solidFill>
                  <a:srgbClr val="002B58"/>
                </a:solidFill>
                <a:latin typeface="Monda"/>
                <a:ea typeface="Monda"/>
                <a:cs typeface="Monda"/>
                <a:sym typeface="Monda"/>
              </a:rPr>
              <a:t>ure: Siamese Neural Network</a:t>
            </a:r>
            <a:r>
              <a:rPr lang="en-US" sz="2250" strike="noStrike" u="none">
                <a:solidFill>
                  <a:srgbClr val="002B58"/>
                </a:solidFill>
                <a:latin typeface="Monda"/>
                <a:ea typeface="Monda"/>
                <a:cs typeface="Monda"/>
                <a:sym typeface="Monda"/>
              </a:rPr>
              <a:t> (shared-weight CNN)</a:t>
            </a:r>
          </a:p>
          <a:p>
            <a:pPr algn="l" marL="485775" indent="-242888" lvl="1">
              <a:lnSpc>
                <a:spcPts val="2250"/>
              </a:lnSpc>
              <a:spcBef>
                <a:spcPct val="0"/>
              </a:spcBef>
              <a:buFont typeface="Arial"/>
              <a:buChar char="•"/>
            </a:pPr>
            <a:r>
              <a:rPr lang="en-US" sz="2250" strike="noStrike" u="none">
                <a:solidFill>
                  <a:srgbClr val="002B58"/>
                </a:solidFill>
                <a:latin typeface="Monda"/>
                <a:ea typeface="Monda"/>
                <a:cs typeface="Monda"/>
                <a:sym typeface="Monda"/>
              </a:rPr>
              <a:t>Loss</a:t>
            </a:r>
            <a:r>
              <a:rPr lang="en-US" sz="2250" strike="noStrike" u="none">
                <a:solidFill>
                  <a:srgbClr val="002B58"/>
                </a:solidFill>
                <a:latin typeface="Monda"/>
                <a:ea typeface="Monda"/>
                <a:cs typeface="Monda"/>
                <a:sym typeface="Monda"/>
              </a:rPr>
              <a:t>:</a:t>
            </a:r>
            <a:r>
              <a:rPr lang="en-US" sz="2250" strike="noStrike" u="none">
                <a:solidFill>
                  <a:srgbClr val="002B58"/>
                </a:solidFill>
                <a:latin typeface="Monda"/>
                <a:ea typeface="Monda"/>
                <a:cs typeface="Monda"/>
                <a:sym typeface="Monda"/>
              </a:rPr>
              <a:t> </a:t>
            </a:r>
            <a:r>
              <a:rPr lang="en-US" sz="2250" strike="noStrike" u="none">
                <a:solidFill>
                  <a:srgbClr val="002B58"/>
                </a:solidFill>
                <a:latin typeface="Monda"/>
                <a:ea typeface="Monda"/>
                <a:cs typeface="Monda"/>
                <a:sym typeface="Monda"/>
              </a:rPr>
              <a:t>Hybr</a:t>
            </a:r>
            <a:r>
              <a:rPr lang="en-US" sz="2250" strike="noStrike" u="none">
                <a:solidFill>
                  <a:srgbClr val="002B58"/>
                </a:solidFill>
                <a:latin typeface="Monda"/>
                <a:ea typeface="Monda"/>
                <a:cs typeface="Monda"/>
                <a:sym typeface="Monda"/>
              </a:rPr>
              <a:t>i</a:t>
            </a:r>
            <a:r>
              <a:rPr lang="en-US" sz="2250" strike="noStrike" u="none">
                <a:solidFill>
                  <a:srgbClr val="002B58"/>
                </a:solidFill>
                <a:latin typeface="Monda"/>
                <a:ea typeface="Monda"/>
                <a:cs typeface="Monda"/>
                <a:sym typeface="Monda"/>
              </a:rPr>
              <a:t>d</a:t>
            </a:r>
            <a:r>
              <a:rPr lang="en-US" sz="2250" strike="noStrike" u="none">
                <a:solidFill>
                  <a:srgbClr val="002B58"/>
                </a:solidFill>
                <a:latin typeface="Monda"/>
                <a:ea typeface="Monda"/>
                <a:cs typeface="Monda"/>
                <a:sym typeface="Monda"/>
              </a:rPr>
              <a:t> </a:t>
            </a:r>
            <a:r>
              <a:rPr lang="en-US" sz="2250" strike="noStrike" u="none">
                <a:solidFill>
                  <a:srgbClr val="002B58"/>
                </a:solidFill>
                <a:latin typeface="Monda"/>
                <a:ea typeface="Monda"/>
                <a:cs typeface="Monda"/>
                <a:sym typeface="Monda"/>
              </a:rPr>
              <a:t>c</a:t>
            </a:r>
            <a:r>
              <a:rPr lang="en-US" sz="2250" strike="noStrike" u="none">
                <a:solidFill>
                  <a:srgbClr val="002B58"/>
                </a:solidFill>
                <a:latin typeface="Monda"/>
                <a:ea typeface="Monda"/>
                <a:cs typeface="Monda"/>
                <a:sym typeface="Monda"/>
              </a:rPr>
              <a:t>ontrastive </a:t>
            </a:r>
            <a:r>
              <a:rPr lang="en-US" sz="2250" strike="noStrike" u="none">
                <a:solidFill>
                  <a:srgbClr val="002B58"/>
                </a:solidFill>
                <a:latin typeface="Monda"/>
                <a:ea typeface="Monda"/>
                <a:cs typeface="Monda"/>
                <a:sym typeface="Monda"/>
              </a:rPr>
              <a:t>+ cross-entr</a:t>
            </a:r>
            <a:r>
              <a:rPr lang="en-US" sz="2250" strike="noStrike" u="none">
                <a:solidFill>
                  <a:srgbClr val="002B58"/>
                </a:solidFill>
                <a:latin typeface="Monda"/>
                <a:ea typeface="Monda"/>
                <a:cs typeface="Monda"/>
                <a:sym typeface="Monda"/>
              </a:rPr>
              <a:t>o</a:t>
            </a:r>
            <a:r>
              <a:rPr lang="en-US" sz="2250" strike="noStrike" u="none">
                <a:solidFill>
                  <a:srgbClr val="002B58"/>
                </a:solidFill>
                <a:latin typeface="Monda"/>
                <a:ea typeface="Monda"/>
                <a:cs typeface="Monda"/>
                <a:sym typeface="Monda"/>
              </a:rPr>
              <a:t>py (abnormality + anatomy cla</a:t>
            </a:r>
            <a:r>
              <a:rPr lang="en-US" sz="2250" strike="noStrike" u="none">
                <a:solidFill>
                  <a:srgbClr val="002B58"/>
                </a:solidFill>
                <a:latin typeface="Monda"/>
                <a:ea typeface="Monda"/>
                <a:cs typeface="Monda"/>
                <a:sym typeface="Monda"/>
              </a:rPr>
              <a:t>ss</a:t>
            </a:r>
            <a:r>
              <a:rPr lang="en-US" sz="2250" strike="noStrike" u="none">
                <a:solidFill>
                  <a:srgbClr val="002B58"/>
                </a:solidFill>
                <a:latin typeface="Monda"/>
                <a:ea typeface="Monda"/>
                <a:cs typeface="Monda"/>
                <a:sym typeface="Monda"/>
              </a:rPr>
              <a:t>ification)</a:t>
            </a:r>
          </a:p>
          <a:p>
            <a:pPr algn="l" marL="485775" indent="-242888" lvl="1">
              <a:lnSpc>
                <a:spcPts val="2250"/>
              </a:lnSpc>
              <a:spcBef>
                <a:spcPct val="0"/>
              </a:spcBef>
              <a:buFont typeface="Arial"/>
              <a:buChar char="•"/>
            </a:pPr>
            <a:r>
              <a:rPr lang="en-US" sz="2250" strike="noStrike" u="none">
                <a:solidFill>
                  <a:srgbClr val="002B58"/>
                </a:solidFill>
                <a:latin typeface="Monda"/>
                <a:ea typeface="Monda"/>
                <a:cs typeface="Monda"/>
                <a:sym typeface="Monda"/>
              </a:rPr>
              <a:t>Optimizer: Adam</a:t>
            </a:r>
            <a:r>
              <a:rPr lang="en-US" sz="2250" strike="noStrike" u="none">
                <a:solidFill>
                  <a:srgbClr val="002B58"/>
                </a:solidFill>
                <a:latin typeface="Monda"/>
                <a:ea typeface="Monda"/>
                <a:cs typeface="Monda"/>
                <a:sym typeface="Monda"/>
              </a:rPr>
              <a:t>W</a:t>
            </a:r>
            <a:r>
              <a:rPr lang="en-US" sz="2250" strike="noStrike" u="none">
                <a:solidFill>
                  <a:srgbClr val="002B58"/>
                </a:solidFill>
                <a:latin typeface="Monda"/>
                <a:ea typeface="Monda"/>
                <a:cs typeface="Monda"/>
                <a:sym typeface="Monda"/>
              </a:rPr>
              <a:t> </a:t>
            </a:r>
            <a:r>
              <a:rPr lang="en-US" sz="2250" strike="noStrike" u="none">
                <a:solidFill>
                  <a:srgbClr val="002B58"/>
                </a:solidFill>
                <a:latin typeface="Monda"/>
                <a:ea typeface="Monda"/>
                <a:cs typeface="Monda"/>
                <a:sym typeface="Monda"/>
              </a:rPr>
              <a:t>(lr=0.001, weigh</a:t>
            </a:r>
            <a:r>
              <a:rPr lang="en-US" sz="2250" strike="noStrike" u="none">
                <a:solidFill>
                  <a:srgbClr val="002B58"/>
                </a:solidFill>
                <a:latin typeface="Monda"/>
                <a:ea typeface="Monda"/>
                <a:cs typeface="Monda"/>
                <a:sym typeface="Monda"/>
              </a:rPr>
              <a:t>t</a:t>
            </a:r>
            <a:r>
              <a:rPr lang="en-US" sz="2250" strike="noStrike" u="none">
                <a:solidFill>
                  <a:srgbClr val="002B58"/>
                </a:solidFill>
                <a:latin typeface="Monda"/>
                <a:ea typeface="Monda"/>
                <a:cs typeface="Monda"/>
                <a:sym typeface="Monda"/>
              </a:rPr>
              <a:t> decay=1</a:t>
            </a:r>
            <a:r>
              <a:rPr lang="en-US" sz="2250" strike="noStrike" u="none">
                <a:solidFill>
                  <a:srgbClr val="002B58"/>
                </a:solidFill>
                <a:latin typeface="Monda"/>
                <a:ea typeface="Monda"/>
                <a:cs typeface="Monda"/>
                <a:sym typeface="Monda"/>
              </a:rPr>
              <a:t>e</a:t>
            </a:r>
            <a:r>
              <a:rPr lang="en-US" sz="2250" strike="noStrike" u="none">
                <a:solidFill>
                  <a:srgbClr val="002B58"/>
                </a:solidFill>
                <a:latin typeface="Monda"/>
                <a:ea typeface="Monda"/>
                <a:cs typeface="Monda"/>
                <a:sym typeface="Monda"/>
              </a:rPr>
              <a:t>-4)</a:t>
            </a:r>
          </a:p>
          <a:p>
            <a:pPr algn="l" marL="485775" indent="-242888" lvl="1">
              <a:lnSpc>
                <a:spcPts val="2250"/>
              </a:lnSpc>
              <a:spcBef>
                <a:spcPct val="0"/>
              </a:spcBef>
              <a:buFont typeface="Arial"/>
              <a:buChar char="•"/>
            </a:pPr>
            <a:r>
              <a:rPr lang="en-US" sz="2250" strike="noStrike" u="none">
                <a:solidFill>
                  <a:srgbClr val="002B58"/>
                </a:solidFill>
                <a:latin typeface="Monda"/>
                <a:ea typeface="Monda"/>
                <a:cs typeface="Monda"/>
                <a:sym typeface="Monda"/>
              </a:rPr>
              <a:t>Metrics: Accuracy</a:t>
            </a:r>
            <a:r>
              <a:rPr lang="en-US" sz="2250" strike="noStrike" u="none">
                <a:solidFill>
                  <a:srgbClr val="002B58"/>
                </a:solidFill>
                <a:latin typeface="Monda"/>
                <a:ea typeface="Monda"/>
                <a:cs typeface="Monda"/>
                <a:sym typeface="Monda"/>
              </a:rPr>
              <a:t> (98.6%)</a:t>
            </a:r>
            <a:r>
              <a:rPr lang="en-US" sz="2250" strike="noStrike" u="none">
                <a:solidFill>
                  <a:srgbClr val="002B58"/>
                </a:solidFill>
                <a:latin typeface="Monda"/>
                <a:ea typeface="Monda"/>
                <a:cs typeface="Monda"/>
                <a:sym typeface="Monda"/>
              </a:rPr>
              <a:t>, Precision</a:t>
            </a:r>
            <a:r>
              <a:rPr lang="en-US" sz="2250" strike="noStrike" u="none">
                <a:solidFill>
                  <a:srgbClr val="002B58"/>
                </a:solidFill>
                <a:latin typeface="Monda"/>
                <a:ea typeface="Monda"/>
                <a:cs typeface="Monda"/>
                <a:sym typeface="Monda"/>
              </a:rPr>
              <a:t> (97.8%)</a:t>
            </a:r>
            <a:r>
              <a:rPr lang="en-US" sz="2250" strike="noStrike" u="none">
                <a:solidFill>
                  <a:srgbClr val="002B58"/>
                </a:solidFill>
                <a:latin typeface="Monda"/>
                <a:ea typeface="Monda"/>
                <a:cs typeface="Monda"/>
                <a:sym typeface="Monda"/>
              </a:rPr>
              <a:t>, Recall</a:t>
            </a:r>
            <a:r>
              <a:rPr lang="en-US" sz="2250" strike="noStrike" u="none">
                <a:solidFill>
                  <a:srgbClr val="002B58"/>
                </a:solidFill>
                <a:latin typeface="Monda"/>
                <a:ea typeface="Monda"/>
                <a:cs typeface="Monda"/>
                <a:sym typeface="Monda"/>
              </a:rPr>
              <a:t> (97.5%)</a:t>
            </a:r>
            <a:r>
              <a:rPr lang="en-US" sz="2250" strike="noStrike" u="none">
                <a:solidFill>
                  <a:srgbClr val="002B58"/>
                </a:solidFill>
                <a:latin typeface="Monda"/>
                <a:ea typeface="Monda"/>
                <a:cs typeface="Monda"/>
                <a:sym typeface="Monda"/>
              </a:rPr>
              <a:t>, F1</a:t>
            </a:r>
            <a:r>
              <a:rPr lang="en-US" sz="2250" strike="noStrike" u="none">
                <a:solidFill>
                  <a:srgbClr val="002B58"/>
                </a:solidFill>
                <a:latin typeface="Monda"/>
                <a:ea typeface="Monda"/>
                <a:cs typeface="Monda"/>
                <a:sym typeface="Monda"/>
              </a:rPr>
              <a:t>-</a:t>
            </a:r>
            <a:r>
              <a:rPr lang="en-US" sz="2250" strike="noStrike" u="none">
                <a:solidFill>
                  <a:srgbClr val="002B58"/>
                </a:solidFill>
                <a:latin typeface="Monda"/>
                <a:ea typeface="Monda"/>
                <a:cs typeface="Monda"/>
                <a:sym typeface="Monda"/>
              </a:rPr>
              <a:t>Score</a:t>
            </a:r>
            <a:r>
              <a:rPr lang="en-US" sz="2250" strike="noStrike" u="none">
                <a:solidFill>
                  <a:srgbClr val="002B58"/>
                </a:solidFill>
                <a:latin typeface="Monda"/>
                <a:ea typeface="Monda"/>
                <a:cs typeface="Monda"/>
                <a:sym typeface="Monda"/>
              </a:rPr>
              <a:t> (97.2%)</a:t>
            </a:r>
          </a:p>
          <a:p>
            <a:pPr algn="l" marL="485775" indent="-242888" lvl="1">
              <a:lnSpc>
                <a:spcPts val="2250"/>
              </a:lnSpc>
              <a:spcBef>
                <a:spcPct val="0"/>
              </a:spcBef>
              <a:buFont typeface="Arial"/>
              <a:buChar char="•"/>
            </a:pPr>
            <a:r>
              <a:rPr lang="en-US" sz="2250" strike="noStrike" u="none">
                <a:solidFill>
                  <a:srgbClr val="002B58"/>
                </a:solidFill>
                <a:latin typeface="Monda"/>
                <a:ea typeface="Monda"/>
                <a:cs typeface="Monda"/>
                <a:sym typeface="Monda"/>
              </a:rPr>
              <a:t>Baselines: Outperformed ResNet-50 (92.1%) and EfficientNet-B4 (93.5%)</a:t>
            </a:r>
          </a:p>
        </p:txBody>
      </p:sp>
      <p:sp>
        <p:nvSpPr>
          <p:cNvPr name="TextBox 17" id="17"/>
          <p:cNvSpPr txBox="true"/>
          <p:nvPr/>
        </p:nvSpPr>
        <p:spPr>
          <a:xfrm rot="0">
            <a:off x="10114771" y="7178833"/>
            <a:ext cx="6683516" cy="1438275"/>
          </a:xfrm>
          <a:prstGeom prst="rect">
            <a:avLst/>
          </a:prstGeom>
        </p:spPr>
        <p:txBody>
          <a:bodyPr anchor="t" rtlCol="false" tIns="0" lIns="0" bIns="0" rIns="0">
            <a:spAutoFit/>
          </a:bodyPr>
          <a:lstStyle/>
          <a:p>
            <a:pPr algn="l" marL="485775" indent="-242888" lvl="1">
              <a:lnSpc>
                <a:spcPts val="2250"/>
              </a:lnSpc>
              <a:buFont typeface="Arial"/>
              <a:buChar char="•"/>
            </a:pPr>
            <a:r>
              <a:rPr lang="en-US" sz="2250">
                <a:solidFill>
                  <a:srgbClr val="002B58"/>
                </a:solidFill>
                <a:latin typeface="Monda"/>
                <a:ea typeface="Monda"/>
                <a:cs typeface="Monda"/>
                <a:sym typeface="Monda"/>
              </a:rPr>
              <a:t>T</a:t>
            </a:r>
            <a:r>
              <a:rPr lang="en-US" sz="2250">
                <a:solidFill>
                  <a:srgbClr val="002B58"/>
                </a:solidFill>
                <a:latin typeface="Monda"/>
                <a:ea typeface="Monda"/>
                <a:cs typeface="Monda"/>
                <a:sym typeface="Monda"/>
              </a:rPr>
              <a:t>ool: Gradio interface</a:t>
            </a:r>
          </a:p>
          <a:p>
            <a:pPr algn="l" marL="485775" indent="-242888" lvl="1">
              <a:lnSpc>
                <a:spcPts val="2250"/>
              </a:lnSpc>
              <a:buFont typeface="Arial"/>
              <a:buChar char="•"/>
            </a:pPr>
            <a:r>
              <a:rPr lang="en-US" sz="2250">
                <a:solidFill>
                  <a:srgbClr val="002B58"/>
                </a:solidFill>
                <a:latin typeface="Monda"/>
                <a:ea typeface="Monda"/>
                <a:cs typeface="Monda"/>
                <a:sym typeface="Monda"/>
              </a:rPr>
              <a:t>Workflow:</a:t>
            </a:r>
          </a:p>
          <a:p>
            <a:pPr algn="l" marL="485775" indent="-242888" lvl="1">
              <a:lnSpc>
                <a:spcPts val="2250"/>
              </a:lnSpc>
              <a:buFont typeface="Arial"/>
              <a:buChar char="•"/>
            </a:pPr>
            <a:r>
              <a:rPr lang="en-US" sz="2250">
                <a:solidFill>
                  <a:srgbClr val="002B58"/>
                </a:solidFill>
                <a:latin typeface="Monda"/>
                <a:ea typeface="Monda"/>
                <a:cs typeface="Monda"/>
                <a:sym typeface="Monda"/>
              </a:rPr>
              <a:t>Upload ultrasound image + input clinical metrics</a:t>
            </a:r>
          </a:p>
          <a:p>
            <a:pPr algn="l" marL="485775" indent="-242888" lvl="1">
              <a:lnSpc>
                <a:spcPts val="2250"/>
              </a:lnSpc>
              <a:buFont typeface="Arial"/>
              <a:buChar char="•"/>
            </a:pPr>
            <a:r>
              <a:rPr lang="en-US" sz="2250">
                <a:solidFill>
                  <a:srgbClr val="002B58"/>
                </a:solidFill>
                <a:latin typeface="Monda"/>
                <a:ea typeface="Monda"/>
                <a:cs typeface="Monda"/>
                <a:sym typeface="Monda"/>
              </a:rPr>
              <a:t>Real-time prediction (normal/abnormal)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DAGizPiMjqQ</dc:identifier>
  <dcterms:modified xsi:type="dcterms:W3CDTF">2011-08-01T06:04:30Z</dcterms:modified>
  <cp:revision>1</cp:revision>
  <dc:title>Predictive Analytics for Fetal Health: A Machine Learning Framework for Early Risk Assessment</dc:title>
</cp:coreProperties>
</file>