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ed Hat Display Bold" charset="1" panose="02010803040201060303"/>
      <p:regular r:id="rId17"/>
    </p:embeddedFont>
    <p:embeddedFont>
      <p:font typeface="Roboto Slab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4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6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8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0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60629" y="-2095015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4" y="0"/>
                </a:lnTo>
                <a:lnTo>
                  <a:pt x="10960234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8185" y="2136222"/>
            <a:ext cx="6925852" cy="6014556"/>
          </a:xfrm>
          <a:custGeom>
            <a:avLst/>
            <a:gdLst/>
            <a:ahLst/>
            <a:cxnLst/>
            <a:rect r="r" b="b" t="t" l="l"/>
            <a:pathLst>
              <a:path h="6014556" w="6925852">
                <a:moveTo>
                  <a:pt x="0" y="0"/>
                </a:moveTo>
                <a:lnTo>
                  <a:pt x="6925852" y="0"/>
                </a:lnTo>
                <a:lnTo>
                  <a:pt x="6925852" y="6014556"/>
                </a:lnTo>
                <a:lnTo>
                  <a:pt x="0" y="6014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325">
            <a:off x="-1336143" y="6923321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26878">
            <a:off x="-216283" y="847655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830696">
            <a:off x="12315724" y="82296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71788" y="3651222"/>
            <a:ext cx="8114734" cy="221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7074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Hospital Data </a:t>
            </a:r>
            <a:r>
              <a:rPr lang="en-US" b="true" sz="7074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Analysis: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545044" y="776540"/>
            <a:ext cx="13197912" cy="2265616"/>
            <a:chOff x="0" y="0"/>
            <a:chExt cx="3475993" cy="5967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75993" cy="596705"/>
            </a:xfrm>
            <a:custGeom>
              <a:avLst/>
              <a:gdLst/>
              <a:ahLst/>
              <a:cxnLst/>
              <a:rect r="r" b="b" t="t" l="l"/>
              <a:pathLst>
                <a:path h="596705" w="3475993">
                  <a:moveTo>
                    <a:pt x="17598" y="0"/>
                  </a:moveTo>
                  <a:lnTo>
                    <a:pt x="3458395" y="0"/>
                  </a:lnTo>
                  <a:cubicBezTo>
                    <a:pt x="3463063" y="0"/>
                    <a:pt x="3467539" y="1854"/>
                    <a:pt x="3470839" y="5154"/>
                  </a:cubicBezTo>
                  <a:cubicBezTo>
                    <a:pt x="3474139" y="8455"/>
                    <a:pt x="3475993" y="12931"/>
                    <a:pt x="3475993" y="17598"/>
                  </a:cubicBezTo>
                  <a:lnTo>
                    <a:pt x="3475993" y="579107"/>
                  </a:lnTo>
                  <a:cubicBezTo>
                    <a:pt x="3475993" y="588827"/>
                    <a:pt x="3468114" y="596705"/>
                    <a:pt x="3458395" y="596705"/>
                  </a:cubicBezTo>
                  <a:lnTo>
                    <a:pt x="17598" y="596705"/>
                  </a:lnTo>
                  <a:cubicBezTo>
                    <a:pt x="7879" y="596705"/>
                    <a:pt x="0" y="588827"/>
                    <a:pt x="0" y="579107"/>
                  </a:cubicBezTo>
                  <a:lnTo>
                    <a:pt x="0" y="17598"/>
                  </a:lnTo>
                  <a:cubicBezTo>
                    <a:pt x="0" y="7879"/>
                    <a:pt x="7879" y="0"/>
                    <a:pt x="17598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3475993" cy="672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52"/>
                </a:lnSpc>
              </a:pPr>
              <a:r>
                <a:rPr lang="en-US" sz="3966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9. Show details of patients along with the medication they are prescribed, even if no medication has been prescribed.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096804" y="5790179"/>
            <a:ext cx="9923409" cy="3862959"/>
          </a:xfrm>
          <a:custGeom>
            <a:avLst/>
            <a:gdLst/>
            <a:ahLst/>
            <a:cxnLst/>
            <a:rect r="r" b="b" t="t" l="l"/>
            <a:pathLst>
              <a:path h="3862959" w="9923409">
                <a:moveTo>
                  <a:pt x="0" y="0"/>
                </a:moveTo>
                <a:lnTo>
                  <a:pt x="9923409" y="0"/>
                </a:lnTo>
                <a:lnTo>
                  <a:pt x="9923409" y="3862959"/>
                </a:lnTo>
                <a:lnTo>
                  <a:pt x="0" y="38629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6403" y="3173119"/>
            <a:ext cx="16362651" cy="241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SELECT</a:t>
            </a: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p.Patient_ID, p.fname, p.lname, p.Age, m.Medication_ID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FROM PATIENT as p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LEFT JOIN MEDICATION_PRESCRIBED as mp ON p.Patient_ID = mp.Patient_ID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LEFT JOIN MEDICATION as m ON mp.Medication_ID = m.Medication_ID;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545044" y="776540"/>
            <a:ext cx="13197912" cy="1560766"/>
            <a:chOff x="0" y="0"/>
            <a:chExt cx="3475993" cy="4110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75993" cy="411066"/>
            </a:xfrm>
            <a:custGeom>
              <a:avLst/>
              <a:gdLst/>
              <a:ahLst/>
              <a:cxnLst/>
              <a:rect r="r" b="b" t="t" l="l"/>
              <a:pathLst>
                <a:path h="411066" w="3475993">
                  <a:moveTo>
                    <a:pt x="17598" y="0"/>
                  </a:moveTo>
                  <a:lnTo>
                    <a:pt x="3458395" y="0"/>
                  </a:lnTo>
                  <a:cubicBezTo>
                    <a:pt x="3463063" y="0"/>
                    <a:pt x="3467539" y="1854"/>
                    <a:pt x="3470839" y="5154"/>
                  </a:cubicBezTo>
                  <a:cubicBezTo>
                    <a:pt x="3474139" y="8455"/>
                    <a:pt x="3475993" y="12931"/>
                    <a:pt x="3475993" y="17598"/>
                  </a:cubicBezTo>
                  <a:lnTo>
                    <a:pt x="3475993" y="393468"/>
                  </a:lnTo>
                  <a:cubicBezTo>
                    <a:pt x="3475993" y="403187"/>
                    <a:pt x="3468114" y="411066"/>
                    <a:pt x="3458395" y="411066"/>
                  </a:cubicBezTo>
                  <a:lnTo>
                    <a:pt x="17598" y="411066"/>
                  </a:lnTo>
                  <a:cubicBezTo>
                    <a:pt x="12931" y="411066"/>
                    <a:pt x="8455" y="409212"/>
                    <a:pt x="5154" y="405912"/>
                  </a:cubicBezTo>
                  <a:cubicBezTo>
                    <a:pt x="1854" y="402611"/>
                    <a:pt x="0" y="398135"/>
                    <a:pt x="0" y="393468"/>
                  </a:cubicBezTo>
                  <a:lnTo>
                    <a:pt x="0" y="17598"/>
                  </a:lnTo>
                  <a:cubicBezTo>
                    <a:pt x="0" y="7879"/>
                    <a:pt x="7879" y="0"/>
                    <a:pt x="17598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3475993" cy="48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52"/>
                </a:lnSpc>
              </a:pPr>
              <a:r>
                <a:rPr lang="en-US" sz="3966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10. Find the average age of patients diagnosed with “Flu.”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36403" y="3173119"/>
            <a:ext cx="11650266" cy="241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SELECT</a:t>
            </a: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*,AVG(p.Age) AS Average_Age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FROM PATIENT p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JOIN DIAGNOSIS diag ON p.Patient_ID = diag.Patient_ID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WHERE diag.Illness = 'Flu';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53807" y="7050831"/>
            <a:ext cx="17180386" cy="1159676"/>
          </a:xfrm>
          <a:custGeom>
            <a:avLst/>
            <a:gdLst/>
            <a:ahLst/>
            <a:cxnLst/>
            <a:rect r="r" b="b" t="t" l="l"/>
            <a:pathLst>
              <a:path h="1159676" w="17180386">
                <a:moveTo>
                  <a:pt x="0" y="0"/>
                </a:moveTo>
                <a:lnTo>
                  <a:pt x="17180386" y="0"/>
                </a:lnTo>
                <a:lnTo>
                  <a:pt x="17180386" y="1159676"/>
                </a:lnTo>
                <a:lnTo>
                  <a:pt x="0" y="11596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34916" y="2882400"/>
            <a:ext cx="4899276" cy="3623338"/>
          </a:xfrm>
          <a:custGeom>
            <a:avLst/>
            <a:gdLst/>
            <a:ahLst/>
            <a:cxnLst/>
            <a:rect r="r" b="b" t="t" l="l"/>
            <a:pathLst>
              <a:path h="3623338" w="4899276">
                <a:moveTo>
                  <a:pt x="0" y="0"/>
                </a:moveTo>
                <a:lnTo>
                  <a:pt x="4899277" y="0"/>
                </a:lnTo>
                <a:lnTo>
                  <a:pt x="4899277" y="3623338"/>
                </a:lnTo>
                <a:lnTo>
                  <a:pt x="0" y="36233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7178" y="752366"/>
            <a:ext cx="15322895" cy="1322373"/>
            <a:chOff x="0" y="0"/>
            <a:chExt cx="4035660" cy="3482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35659" cy="348279"/>
            </a:xfrm>
            <a:custGeom>
              <a:avLst/>
              <a:gdLst/>
              <a:ahLst/>
              <a:cxnLst/>
              <a:rect r="r" b="b" t="t" l="l"/>
              <a:pathLst>
                <a:path h="348279" w="4035659">
                  <a:moveTo>
                    <a:pt x="15158" y="0"/>
                  </a:moveTo>
                  <a:lnTo>
                    <a:pt x="4020502" y="0"/>
                  </a:lnTo>
                  <a:cubicBezTo>
                    <a:pt x="4028873" y="0"/>
                    <a:pt x="4035659" y="6786"/>
                    <a:pt x="4035659" y="15158"/>
                  </a:cubicBezTo>
                  <a:lnTo>
                    <a:pt x="4035659" y="333122"/>
                  </a:lnTo>
                  <a:cubicBezTo>
                    <a:pt x="4035659" y="337142"/>
                    <a:pt x="4034063" y="340997"/>
                    <a:pt x="4031220" y="343840"/>
                  </a:cubicBezTo>
                  <a:cubicBezTo>
                    <a:pt x="4028377" y="346682"/>
                    <a:pt x="4024522" y="348279"/>
                    <a:pt x="4020502" y="348279"/>
                  </a:cubicBezTo>
                  <a:lnTo>
                    <a:pt x="15158" y="348279"/>
                  </a:lnTo>
                  <a:cubicBezTo>
                    <a:pt x="6786" y="348279"/>
                    <a:pt x="0" y="341493"/>
                    <a:pt x="0" y="333122"/>
                  </a:cubicBezTo>
                  <a:lnTo>
                    <a:pt x="0" y="15158"/>
                  </a:lnTo>
                  <a:cubicBezTo>
                    <a:pt x="0" y="11138"/>
                    <a:pt x="1597" y="7282"/>
                    <a:pt x="4440" y="4440"/>
                  </a:cubicBezTo>
                  <a:cubicBezTo>
                    <a:pt x="7282" y="1597"/>
                    <a:pt x="11138" y="0"/>
                    <a:pt x="15158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4035660" cy="424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52"/>
                </a:lnSpc>
              </a:pPr>
              <a:r>
                <a:rPr lang="en-US" sz="3966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  1.Find all doctors who  have treated a patient for “Diabetes.”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426524">
            <a:off x="-4721063" y="-5409653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65811" y="6316664"/>
            <a:ext cx="10144261" cy="2941636"/>
          </a:xfrm>
          <a:custGeom>
            <a:avLst/>
            <a:gdLst/>
            <a:ahLst/>
            <a:cxnLst/>
            <a:rect r="r" b="b" t="t" l="l"/>
            <a:pathLst>
              <a:path h="2941636" w="10144261">
                <a:moveTo>
                  <a:pt x="0" y="0"/>
                </a:moveTo>
                <a:lnTo>
                  <a:pt x="10144262" y="0"/>
                </a:lnTo>
                <a:lnTo>
                  <a:pt x="10144262" y="2941636"/>
                </a:lnTo>
                <a:lnTo>
                  <a:pt x="0" y="294163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6451" t="-692371" r="-472009" b="-50430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87178" y="2392948"/>
            <a:ext cx="8226931" cy="300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30"/>
              </a:lnSpc>
              <a:spcBef>
                <a:spcPct val="0"/>
              </a:spcBef>
            </a:pPr>
            <a:r>
              <a:rPr lang="en-US" sz="345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SELECT d.D</a:t>
            </a:r>
            <a:r>
              <a:rPr lang="en-US" sz="345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octor_ID, Illness, Patient_ID </a:t>
            </a:r>
          </a:p>
          <a:p>
            <a:pPr algn="just">
              <a:lnSpc>
                <a:spcPts val="4830"/>
              </a:lnSpc>
              <a:spcBef>
                <a:spcPct val="0"/>
              </a:spcBef>
            </a:pPr>
            <a:r>
              <a:rPr lang="en-US" sz="345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FROM DOCTOR d</a:t>
            </a:r>
          </a:p>
          <a:p>
            <a:pPr algn="just">
              <a:lnSpc>
                <a:spcPts val="4830"/>
              </a:lnSpc>
              <a:spcBef>
                <a:spcPct val="0"/>
              </a:spcBef>
            </a:pPr>
            <a:r>
              <a:rPr lang="en-US" sz="345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JOIN DIAGNOSIS diag </a:t>
            </a:r>
          </a:p>
          <a:p>
            <a:pPr algn="just">
              <a:lnSpc>
                <a:spcPts val="4830"/>
              </a:lnSpc>
              <a:spcBef>
                <a:spcPct val="0"/>
              </a:spcBef>
            </a:pPr>
            <a:r>
              <a:rPr lang="en-US" sz="345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ON d.Doctor_ID = diag.Doctor_ID</a:t>
            </a:r>
          </a:p>
          <a:p>
            <a:pPr algn="just">
              <a:lnSpc>
                <a:spcPts val="4830"/>
              </a:lnSpc>
              <a:spcBef>
                <a:spcPct val="0"/>
              </a:spcBef>
            </a:pPr>
            <a:r>
              <a:rPr lang="en-US" sz="345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WHERE diag.Illness = 'Diabetes';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376" y="3331831"/>
            <a:ext cx="4899276" cy="3623338"/>
          </a:xfrm>
          <a:custGeom>
            <a:avLst/>
            <a:gdLst/>
            <a:ahLst/>
            <a:cxnLst/>
            <a:rect r="r" b="b" t="t" l="l"/>
            <a:pathLst>
              <a:path h="3623338" w="4899276">
                <a:moveTo>
                  <a:pt x="0" y="0"/>
                </a:moveTo>
                <a:lnTo>
                  <a:pt x="4899276" y="0"/>
                </a:lnTo>
                <a:lnTo>
                  <a:pt x="4899276" y="3623338"/>
                </a:lnTo>
                <a:lnTo>
                  <a:pt x="0" y="3623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26878">
            <a:off x="-983919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008807" y="633169"/>
            <a:ext cx="12801266" cy="1560766"/>
            <a:chOff x="0" y="0"/>
            <a:chExt cx="3371527" cy="4110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71527" cy="411066"/>
            </a:xfrm>
            <a:custGeom>
              <a:avLst/>
              <a:gdLst/>
              <a:ahLst/>
              <a:cxnLst/>
              <a:rect r="r" b="b" t="t" l="l"/>
              <a:pathLst>
                <a:path h="411066" w="3371527">
                  <a:moveTo>
                    <a:pt x="18143" y="0"/>
                  </a:moveTo>
                  <a:lnTo>
                    <a:pt x="3353383" y="0"/>
                  </a:lnTo>
                  <a:cubicBezTo>
                    <a:pt x="3358195" y="0"/>
                    <a:pt x="3362810" y="1912"/>
                    <a:pt x="3366213" y="5314"/>
                  </a:cubicBezTo>
                  <a:cubicBezTo>
                    <a:pt x="3369615" y="8717"/>
                    <a:pt x="3371527" y="13331"/>
                    <a:pt x="3371527" y="18143"/>
                  </a:cubicBezTo>
                  <a:lnTo>
                    <a:pt x="3371527" y="392923"/>
                  </a:lnTo>
                  <a:cubicBezTo>
                    <a:pt x="3371527" y="402943"/>
                    <a:pt x="3363404" y="411066"/>
                    <a:pt x="3353383" y="411066"/>
                  </a:cubicBezTo>
                  <a:lnTo>
                    <a:pt x="18143" y="411066"/>
                  </a:lnTo>
                  <a:cubicBezTo>
                    <a:pt x="13331" y="411066"/>
                    <a:pt x="8717" y="409154"/>
                    <a:pt x="5314" y="405752"/>
                  </a:cubicBezTo>
                  <a:cubicBezTo>
                    <a:pt x="1912" y="402349"/>
                    <a:pt x="0" y="397735"/>
                    <a:pt x="0" y="392923"/>
                  </a:cubicBezTo>
                  <a:lnTo>
                    <a:pt x="0" y="18143"/>
                  </a:lnTo>
                  <a:cubicBezTo>
                    <a:pt x="0" y="13331"/>
                    <a:pt x="1912" y="8717"/>
                    <a:pt x="5314" y="5314"/>
                  </a:cubicBezTo>
                  <a:cubicBezTo>
                    <a:pt x="8717" y="1912"/>
                    <a:pt x="13331" y="0"/>
                    <a:pt x="18143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3371527" cy="48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52"/>
                </a:lnSpc>
              </a:pPr>
              <a:r>
                <a:rPr lang="en-US" sz="3966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 2. List the details of all patients who have been                prescribed “B205.”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91376" y="7697680"/>
            <a:ext cx="17705248" cy="1350025"/>
          </a:xfrm>
          <a:custGeom>
            <a:avLst/>
            <a:gdLst/>
            <a:ahLst/>
            <a:cxnLst/>
            <a:rect r="r" b="b" t="t" l="l"/>
            <a:pathLst>
              <a:path h="1350025" w="17705248">
                <a:moveTo>
                  <a:pt x="0" y="0"/>
                </a:moveTo>
                <a:lnTo>
                  <a:pt x="17705248" y="0"/>
                </a:lnTo>
                <a:lnTo>
                  <a:pt x="17705248" y="1350025"/>
                </a:lnTo>
                <a:lnTo>
                  <a:pt x="0" y="135002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75360" y="2808779"/>
            <a:ext cx="8755480" cy="2871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0"/>
              </a:lnSpc>
              <a:spcBef>
                <a:spcPct val="0"/>
              </a:spcBef>
            </a:pPr>
            <a:r>
              <a:rPr lang="en-US" sz="413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SELECT *FROM</a:t>
            </a:r>
            <a:r>
              <a:rPr lang="en-US" sz="413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patient AS p</a:t>
            </a:r>
          </a:p>
          <a:p>
            <a:pPr algn="l">
              <a:lnSpc>
                <a:spcPts val="5790"/>
              </a:lnSpc>
              <a:spcBef>
                <a:spcPct val="0"/>
              </a:spcBef>
            </a:pPr>
            <a:r>
              <a:rPr lang="en-US" sz="413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JOIN medication_prescribed AS m </a:t>
            </a:r>
          </a:p>
          <a:p>
            <a:pPr algn="l">
              <a:lnSpc>
                <a:spcPts val="5790"/>
              </a:lnSpc>
              <a:spcBef>
                <a:spcPct val="0"/>
              </a:spcBef>
            </a:pPr>
            <a:r>
              <a:rPr lang="en-US" sz="413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ON p.Patient_ID = m.Patient_ID</a:t>
            </a:r>
          </a:p>
          <a:p>
            <a:pPr algn="l">
              <a:lnSpc>
                <a:spcPts val="5790"/>
              </a:lnSpc>
              <a:spcBef>
                <a:spcPct val="0"/>
              </a:spcBef>
            </a:pPr>
            <a:r>
              <a:rPr lang="en-US" sz="413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WHERE Medication_ID = 'B205';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22301" y="557378"/>
            <a:ext cx="13197912" cy="1560766"/>
            <a:chOff x="0" y="0"/>
            <a:chExt cx="3475993" cy="4110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75993" cy="411066"/>
            </a:xfrm>
            <a:custGeom>
              <a:avLst/>
              <a:gdLst/>
              <a:ahLst/>
              <a:cxnLst/>
              <a:rect r="r" b="b" t="t" l="l"/>
              <a:pathLst>
                <a:path h="411066" w="3475993">
                  <a:moveTo>
                    <a:pt x="17598" y="0"/>
                  </a:moveTo>
                  <a:lnTo>
                    <a:pt x="3458395" y="0"/>
                  </a:lnTo>
                  <a:cubicBezTo>
                    <a:pt x="3463063" y="0"/>
                    <a:pt x="3467539" y="1854"/>
                    <a:pt x="3470839" y="5154"/>
                  </a:cubicBezTo>
                  <a:cubicBezTo>
                    <a:pt x="3474139" y="8455"/>
                    <a:pt x="3475993" y="12931"/>
                    <a:pt x="3475993" y="17598"/>
                  </a:cubicBezTo>
                  <a:lnTo>
                    <a:pt x="3475993" y="393468"/>
                  </a:lnTo>
                  <a:cubicBezTo>
                    <a:pt x="3475993" y="403187"/>
                    <a:pt x="3468114" y="411066"/>
                    <a:pt x="3458395" y="411066"/>
                  </a:cubicBezTo>
                  <a:lnTo>
                    <a:pt x="17598" y="411066"/>
                  </a:lnTo>
                  <a:cubicBezTo>
                    <a:pt x="12931" y="411066"/>
                    <a:pt x="8455" y="409212"/>
                    <a:pt x="5154" y="405912"/>
                  </a:cubicBezTo>
                  <a:cubicBezTo>
                    <a:pt x="1854" y="402611"/>
                    <a:pt x="0" y="398135"/>
                    <a:pt x="0" y="393468"/>
                  </a:cubicBezTo>
                  <a:lnTo>
                    <a:pt x="0" y="17598"/>
                  </a:lnTo>
                  <a:cubicBezTo>
                    <a:pt x="0" y="7879"/>
                    <a:pt x="7879" y="0"/>
                    <a:pt x="17598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3475993" cy="48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52"/>
                </a:lnSpc>
              </a:pPr>
              <a:r>
                <a:rPr lang="en-US" sz="3966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 3. Find the total number of workers in each </a:t>
              </a:r>
            </a:p>
            <a:p>
              <a:pPr algn="l">
                <a:lnSpc>
                  <a:spcPts val="5552"/>
                </a:lnSpc>
              </a:pPr>
              <a:r>
                <a:rPr lang="en-US" sz="3966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department.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136041" y="5131880"/>
            <a:ext cx="7918822" cy="4859927"/>
          </a:xfrm>
          <a:custGeom>
            <a:avLst/>
            <a:gdLst/>
            <a:ahLst/>
            <a:cxnLst/>
            <a:rect r="r" b="b" t="t" l="l"/>
            <a:pathLst>
              <a:path h="4859927" w="7918822">
                <a:moveTo>
                  <a:pt x="0" y="0"/>
                </a:moveTo>
                <a:lnTo>
                  <a:pt x="7918823" y="0"/>
                </a:lnTo>
                <a:lnTo>
                  <a:pt x="7918823" y="4859927"/>
                </a:lnTo>
                <a:lnTo>
                  <a:pt x="0" y="48599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021814" y="3737394"/>
            <a:ext cx="2734329" cy="396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FBFCF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Threats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6403" y="2407876"/>
            <a:ext cx="13798911" cy="302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SELECT</a:t>
            </a: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d.Department_ID, COUNT(w.Worker_ID) AS Total_Workers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FROM DEPARTMENT d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JOIN DOCTOR doc ON d.Department_ID = doc.Department_ID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JOIN WORKER w ON doc.D_Worker_ID = w.Worker_ID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GROUP BY d.Department_ID;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0222" y="2678393"/>
            <a:ext cx="4899276" cy="3623338"/>
          </a:xfrm>
          <a:custGeom>
            <a:avLst/>
            <a:gdLst/>
            <a:ahLst/>
            <a:cxnLst/>
            <a:rect r="r" b="b" t="t" l="l"/>
            <a:pathLst>
              <a:path h="3623338" w="4899276">
                <a:moveTo>
                  <a:pt x="0" y="0"/>
                </a:moveTo>
                <a:lnTo>
                  <a:pt x="4899276" y="0"/>
                </a:lnTo>
                <a:lnTo>
                  <a:pt x="4899276" y="3623339"/>
                </a:lnTo>
                <a:lnTo>
                  <a:pt x="0" y="3623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159290" y="657344"/>
            <a:ext cx="13197912" cy="1560766"/>
            <a:chOff x="0" y="0"/>
            <a:chExt cx="3475993" cy="4110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75993" cy="411066"/>
            </a:xfrm>
            <a:custGeom>
              <a:avLst/>
              <a:gdLst/>
              <a:ahLst/>
              <a:cxnLst/>
              <a:rect r="r" b="b" t="t" l="l"/>
              <a:pathLst>
                <a:path h="411066" w="3475993">
                  <a:moveTo>
                    <a:pt x="17598" y="0"/>
                  </a:moveTo>
                  <a:lnTo>
                    <a:pt x="3458395" y="0"/>
                  </a:lnTo>
                  <a:cubicBezTo>
                    <a:pt x="3463063" y="0"/>
                    <a:pt x="3467539" y="1854"/>
                    <a:pt x="3470839" y="5154"/>
                  </a:cubicBezTo>
                  <a:cubicBezTo>
                    <a:pt x="3474139" y="8455"/>
                    <a:pt x="3475993" y="12931"/>
                    <a:pt x="3475993" y="17598"/>
                  </a:cubicBezTo>
                  <a:lnTo>
                    <a:pt x="3475993" y="393468"/>
                  </a:lnTo>
                  <a:cubicBezTo>
                    <a:pt x="3475993" y="403187"/>
                    <a:pt x="3468114" y="411066"/>
                    <a:pt x="3458395" y="411066"/>
                  </a:cubicBezTo>
                  <a:lnTo>
                    <a:pt x="17598" y="411066"/>
                  </a:lnTo>
                  <a:cubicBezTo>
                    <a:pt x="12931" y="411066"/>
                    <a:pt x="8455" y="409212"/>
                    <a:pt x="5154" y="405912"/>
                  </a:cubicBezTo>
                  <a:cubicBezTo>
                    <a:pt x="1854" y="402611"/>
                    <a:pt x="0" y="398135"/>
                    <a:pt x="0" y="393468"/>
                  </a:cubicBezTo>
                  <a:lnTo>
                    <a:pt x="0" y="17598"/>
                  </a:lnTo>
                  <a:cubicBezTo>
                    <a:pt x="0" y="7879"/>
                    <a:pt x="7879" y="0"/>
                    <a:pt x="17598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3475993" cy="48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52"/>
                </a:lnSpc>
              </a:pPr>
              <a:r>
                <a:rPr lang="en-US" sz="3966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4. Retrieve the names and phone numbers of all patients who have been diagnosed with “Diabetes.”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177664" y="6301732"/>
            <a:ext cx="9709274" cy="2140627"/>
          </a:xfrm>
          <a:custGeom>
            <a:avLst/>
            <a:gdLst/>
            <a:ahLst/>
            <a:cxnLst/>
            <a:rect r="r" b="b" t="t" l="l"/>
            <a:pathLst>
              <a:path h="2140627" w="9709274">
                <a:moveTo>
                  <a:pt x="0" y="0"/>
                </a:moveTo>
                <a:lnTo>
                  <a:pt x="9709274" y="0"/>
                </a:lnTo>
                <a:lnTo>
                  <a:pt x="9709274" y="2140627"/>
                </a:lnTo>
                <a:lnTo>
                  <a:pt x="0" y="214062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012657" y="2611718"/>
            <a:ext cx="9201042" cy="302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SELECT p.fname, p.lname, teleph</a:t>
            </a: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one, Illness</a:t>
            </a:r>
          </a:p>
          <a:p>
            <a:pPr algn="just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FROM patient AS p</a:t>
            </a:r>
          </a:p>
          <a:p>
            <a:pPr algn="just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JOIN diagnosis AS d </a:t>
            </a:r>
          </a:p>
          <a:p>
            <a:pPr algn="just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ON p.Patient_ID = d.Patient_ID</a:t>
            </a:r>
          </a:p>
          <a:p>
            <a:pPr algn="just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WHERE Illness = 'Diabetes';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542724"/>
            <a:ext cx="13197912" cy="1560766"/>
            <a:chOff x="0" y="0"/>
            <a:chExt cx="3475993" cy="4110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75993" cy="411066"/>
            </a:xfrm>
            <a:custGeom>
              <a:avLst/>
              <a:gdLst/>
              <a:ahLst/>
              <a:cxnLst/>
              <a:rect r="r" b="b" t="t" l="l"/>
              <a:pathLst>
                <a:path h="411066" w="3475993">
                  <a:moveTo>
                    <a:pt x="17598" y="0"/>
                  </a:moveTo>
                  <a:lnTo>
                    <a:pt x="3458395" y="0"/>
                  </a:lnTo>
                  <a:cubicBezTo>
                    <a:pt x="3463063" y="0"/>
                    <a:pt x="3467539" y="1854"/>
                    <a:pt x="3470839" y="5154"/>
                  </a:cubicBezTo>
                  <a:cubicBezTo>
                    <a:pt x="3474139" y="8455"/>
                    <a:pt x="3475993" y="12931"/>
                    <a:pt x="3475993" y="17598"/>
                  </a:cubicBezTo>
                  <a:lnTo>
                    <a:pt x="3475993" y="393468"/>
                  </a:lnTo>
                  <a:cubicBezTo>
                    <a:pt x="3475993" y="403187"/>
                    <a:pt x="3468114" y="411066"/>
                    <a:pt x="3458395" y="411066"/>
                  </a:cubicBezTo>
                  <a:lnTo>
                    <a:pt x="17598" y="411066"/>
                  </a:lnTo>
                  <a:cubicBezTo>
                    <a:pt x="12931" y="411066"/>
                    <a:pt x="8455" y="409212"/>
                    <a:pt x="5154" y="405912"/>
                  </a:cubicBezTo>
                  <a:cubicBezTo>
                    <a:pt x="1854" y="402611"/>
                    <a:pt x="0" y="398135"/>
                    <a:pt x="0" y="393468"/>
                  </a:cubicBezTo>
                  <a:lnTo>
                    <a:pt x="0" y="17598"/>
                  </a:lnTo>
                  <a:cubicBezTo>
                    <a:pt x="0" y="7879"/>
                    <a:pt x="7879" y="0"/>
                    <a:pt x="17598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3475993" cy="48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52"/>
                </a:lnSpc>
              </a:pPr>
              <a:r>
                <a:rPr lang="en-US" sz="3966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 5. Get the names and IDs of all doctors who work in the “ER” department.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46094" y="2392206"/>
            <a:ext cx="14516100" cy="363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SELECT d.Doct</a:t>
            </a: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or_ID, w.fname AS Doctor_Firstname, w.lname AS Doctor_Lastname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FROM doctor AS d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JOIN worker AS w 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ON d.D_Worker_ID = w.Worker_ID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WHERE Department_ID = 'ER';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789471" y="6380866"/>
            <a:ext cx="9772724" cy="2746259"/>
          </a:xfrm>
          <a:custGeom>
            <a:avLst/>
            <a:gdLst/>
            <a:ahLst/>
            <a:cxnLst/>
            <a:rect r="r" b="b" t="t" l="l"/>
            <a:pathLst>
              <a:path h="2746259" w="9772724">
                <a:moveTo>
                  <a:pt x="0" y="0"/>
                </a:moveTo>
                <a:lnTo>
                  <a:pt x="9772723" y="0"/>
                </a:lnTo>
                <a:lnTo>
                  <a:pt x="9772723" y="2746259"/>
                </a:lnTo>
                <a:lnTo>
                  <a:pt x="0" y="27462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96" y="4198708"/>
            <a:ext cx="4899276" cy="3623338"/>
          </a:xfrm>
          <a:custGeom>
            <a:avLst/>
            <a:gdLst/>
            <a:ahLst/>
            <a:cxnLst/>
            <a:rect r="r" b="b" t="t" l="l"/>
            <a:pathLst>
              <a:path h="3623338" w="4899276">
                <a:moveTo>
                  <a:pt x="0" y="0"/>
                </a:moveTo>
                <a:lnTo>
                  <a:pt x="4899276" y="0"/>
                </a:lnTo>
                <a:lnTo>
                  <a:pt x="4899276" y="3623338"/>
                </a:lnTo>
                <a:lnTo>
                  <a:pt x="0" y="3623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15246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175026">
            <a:off x="16376299" y="7891685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542724"/>
            <a:ext cx="13197912" cy="1560766"/>
            <a:chOff x="0" y="0"/>
            <a:chExt cx="3475993" cy="4110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75993" cy="411066"/>
            </a:xfrm>
            <a:custGeom>
              <a:avLst/>
              <a:gdLst/>
              <a:ahLst/>
              <a:cxnLst/>
              <a:rect r="r" b="b" t="t" l="l"/>
              <a:pathLst>
                <a:path h="411066" w="3475993">
                  <a:moveTo>
                    <a:pt x="17598" y="0"/>
                  </a:moveTo>
                  <a:lnTo>
                    <a:pt x="3458395" y="0"/>
                  </a:lnTo>
                  <a:cubicBezTo>
                    <a:pt x="3463063" y="0"/>
                    <a:pt x="3467539" y="1854"/>
                    <a:pt x="3470839" y="5154"/>
                  </a:cubicBezTo>
                  <a:cubicBezTo>
                    <a:pt x="3474139" y="8455"/>
                    <a:pt x="3475993" y="12931"/>
                    <a:pt x="3475993" y="17598"/>
                  </a:cubicBezTo>
                  <a:lnTo>
                    <a:pt x="3475993" y="393468"/>
                  </a:lnTo>
                  <a:cubicBezTo>
                    <a:pt x="3475993" y="403187"/>
                    <a:pt x="3468114" y="411066"/>
                    <a:pt x="3458395" y="411066"/>
                  </a:cubicBezTo>
                  <a:lnTo>
                    <a:pt x="17598" y="411066"/>
                  </a:lnTo>
                  <a:cubicBezTo>
                    <a:pt x="12931" y="411066"/>
                    <a:pt x="8455" y="409212"/>
                    <a:pt x="5154" y="405912"/>
                  </a:cubicBezTo>
                  <a:cubicBezTo>
                    <a:pt x="1854" y="402611"/>
                    <a:pt x="0" y="398135"/>
                    <a:pt x="0" y="393468"/>
                  </a:cubicBezTo>
                  <a:lnTo>
                    <a:pt x="0" y="17598"/>
                  </a:lnTo>
                  <a:cubicBezTo>
                    <a:pt x="0" y="7879"/>
                    <a:pt x="7879" y="0"/>
                    <a:pt x="17598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3475993" cy="48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52"/>
                </a:lnSpc>
              </a:pPr>
              <a:r>
                <a:rPr lang="en-US" sz="3966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6. List all patients who had a test conducted with a positive result (Result = 1).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368805" y="5459072"/>
            <a:ext cx="9988396" cy="3509436"/>
          </a:xfrm>
          <a:custGeom>
            <a:avLst/>
            <a:gdLst/>
            <a:ahLst/>
            <a:cxnLst/>
            <a:rect r="r" b="b" t="t" l="l"/>
            <a:pathLst>
              <a:path h="3509436" w="9988396">
                <a:moveTo>
                  <a:pt x="0" y="0"/>
                </a:moveTo>
                <a:lnTo>
                  <a:pt x="9988396" y="0"/>
                </a:lnTo>
                <a:lnTo>
                  <a:pt x="9988396" y="3509437"/>
                </a:lnTo>
                <a:lnTo>
                  <a:pt x="0" y="350943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054227" y="2537212"/>
            <a:ext cx="11956148" cy="241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SELECT</a:t>
            </a: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p.Patient_ID, p.fname, p.lname, t.Test_ID, t.Illness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FROM PATIENT p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JOIN TESTS t ON p.Patient_ID = t.Patient_ID</a:t>
            </a:r>
          </a:p>
          <a:p>
            <a:pPr algn="l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WHERE t.Result = 1;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542724"/>
            <a:ext cx="13197912" cy="1322373"/>
            <a:chOff x="0" y="0"/>
            <a:chExt cx="3475993" cy="3482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75993" cy="348279"/>
            </a:xfrm>
            <a:custGeom>
              <a:avLst/>
              <a:gdLst/>
              <a:ahLst/>
              <a:cxnLst/>
              <a:rect r="r" b="b" t="t" l="l"/>
              <a:pathLst>
                <a:path h="348279" w="3475993">
                  <a:moveTo>
                    <a:pt x="17598" y="0"/>
                  </a:moveTo>
                  <a:lnTo>
                    <a:pt x="3458395" y="0"/>
                  </a:lnTo>
                  <a:cubicBezTo>
                    <a:pt x="3463063" y="0"/>
                    <a:pt x="3467539" y="1854"/>
                    <a:pt x="3470839" y="5154"/>
                  </a:cubicBezTo>
                  <a:cubicBezTo>
                    <a:pt x="3474139" y="8455"/>
                    <a:pt x="3475993" y="12931"/>
                    <a:pt x="3475993" y="17598"/>
                  </a:cubicBezTo>
                  <a:lnTo>
                    <a:pt x="3475993" y="330681"/>
                  </a:lnTo>
                  <a:cubicBezTo>
                    <a:pt x="3475993" y="335348"/>
                    <a:pt x="3474139" y="339825"/>
                    <a:pt x="3470839" y="343125"/>
                  </a:cubicBezTo>
                  <a:cubicBezTo>
                    <a:pt x="3467539" y="346425"/>
                    <a:pt x="3463063" y="348279"/>
                    <a:pt x="3458395" y="348279"/>
                  </a:cubicBezTo>
                  <a:lnTo>
                    <a:pt x="17598" y="348279"/>
                  </a:lnTo>
                  <a:cubicBezTo>
                    <a:pt x="7879" y="348279"/>
                    <a:pt x="0" y="340400"/>
                    <a:pt x="0" y="330681"/>
                  </a:cubicBezTo>
                  <a:lnTo>
                    <a:pt x="0" y="17598"/>
                  </a:lnTo>
                  <a:cubicBezTo>
                    <a:pt x="0" y="7879"/>
                    <a:pt x="7879" y="0"/>
                    <a:pt x="17598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3475993" cy="424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52"/>
                </a:lnSpc>
              </a:pPr>
              <a:r>
                <a:rPr lang="en-US" sz="3966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 7.Find the total salary expenditure for all workers.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623459" y="6691309"/>
            <a:ext cx="9041081" cy="3038396"/>
          </a:xfrm>
          <a:custGeom>
            <a:avLst/>
            <a:gdLst/>
            <a:ahLst/>
            <a:cxnLst/>
            <a:rect r="r" b="b" t="t" l="l"/>
            <a:pathLst>
              <a:path h="3038396" w="9041081">
                <a:moveTo>
                  <a:pt x="0" y="0"/>
                </a:moveTo>
                <a:lnTo>
                  <a:pt x="9041082" y="0"/>
                </a:lnTo>
                <a:lnTo>
                  <a:pt x="9041082" y="3038397"/>
                </a:lnTo>
                <a:lnTo>
                  <a:pt x="0" y="30383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15242" y="2816990"/>
            <a:ext cx="10930046" cy="123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  <a:spcBef>
                <a:spcPct val="0"/>
              </a:spcBef>
            </a:pPr>
            <a:r>
              <a:rPr lang="en-US" sz="35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SELECT</a:t>
            </a:r>
            <a:r>
              <a:rPr lang="en-US" sz="35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SUM(Salary) AS Total_Salary_Expenditure</a:t>
            </a:r>
          </a:p>
          <a:p>
            <a:pPr algn="l">
              <a:lnSpc>
                <a:spcPts val="4992"/>
              </a:lnSpc>
              <a:spcBef>
                <a:spcPct val="0"/>
              </a:spcBef>
            </a:pPr>
            <a:r>
              <a:rPr lang="en-US" sz="35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FROM WORKER;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570574" y="3331831"/>
            <a:ext cx="4899276" cy="3623338"/>
          </a:xfrm>
          <a:custGeom>
            <a:avLst/>
            <a:gdLst/>
            <a:ahLst/>
            <a:cxnLst/>
            <a:rect r="r" b="b" t="t" l="l"/>
            <a:pathLst>
              <a:path h="3623338" w="4899276">
                <a:moveTo>
                  <a:pt x="0" y="0"/>
                </a:moveTo>
                <a:lnTo>
                  <a:pt x="4899277" y="0"/>
                </a:lnTo>
                <a:lnTo>
                  <a:pt x="4899277" y="3623338"/>
                </a:lnTo>
                <a:lnTo>
                  <a:pt x="0" y="36233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2328" y="4513197"/>
            <a:ext cx="4899276" cy="3623338"/>
          </a:xfrm>
          <a:custGeom>
            <a:avLst/>
            <a:gdLst/>
            <a:ahLst/>
            <a:cxnLst/>
            <a:rect r="r" b="b" t="t" l="l"/>
            <a:pathLst>
              <a:path h="3623338" w="4899276">
                <a:moveTo>
                  <a:pt x="0" y="0"/>
                </a:moveTo>
                <a:lnTo>
                  <a:pt x="4899277" y="0"/>
                </a:lnTo>
                <a:lnTo>
                  <a:pt x="4899277" y="3623338"/>
                </a:lnTo>
                <a:lnTo>
                  <a:pt x="0" y="3623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26841">
            <a:off x="13266207" y="-2293406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45044" y="776540"/>
            <a:ext cx="13197912" cy="1560766"/>
            <a:chOff x="0" y="0"/>
            <a:chExt cx="3475993" cy="4110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75993" cy="411066"/>
            </a:xfrm>
            <a:custGeom>
              <a:avLst/>
              <a:gdLst/>
              <a:ahLst/>
              <a:cxnLst/>
              <a:rect r="r" b="b" t="t" l="l"/>
              <a:pathLst>
                <a:path h="411066" w="3475993">
                  <a:moveTo>
                    <a:pt x="17598" y="0"/>
                  </a:moveTo>
                  <a:lnTo>
                    <a:pt x="3458395" y="0"/>
                  </a:lnTo>
                  <a:cubicBezTo>
                    <a:pt x="3463063" y="0"/>
                    <a:pt x="3467539" y="1854"/>
                    <a:pt x="3470839" y="5154"/>
                  </a:cubicBezTo>
                  <a:cubicBezTo>
                    <a:pt x="3474139" y="8455"/>
                    <a:pt x="3475993" y="12931"/>
                    <a:pt x="3475993" y="17598"/>
                  </a:cubicBezTo>
                  <a:lnTo>
                    <a:pt x="3475993" y="393468"/>
                  </a:lnTo>
                  <a:cubicBezTo>
                    <a:pt x="3475993" y="403187"/>
                    <a:pt x="3468114" y="411066"/>
                    <a:pt x="3458395" y="411066"/>
                  </a:cubicBezTo>
                  <a:lnTo>
                    <a:pt x="17598" y="411066"/>
                  </a:lnTo>
                  <a:cubicBezTo>
                    <a:pt x="12931" y="411066"/>
                    <a:pt x="8455" y="409212"/>
                    <a:pt x="5154" y="405912"/>
                  </a:cubicBezTo>
                  <a:cubicBezTo>
                    <a:pt x="1854" y="402611"/>
                    <a:pt x="0" y="398135"/>
                    <a:pt x="0" y="393468"/>
                  </a:cubicBezTo>
                  <a:lnTo>
                    <a:pt x="0" y="17598"/>
                  </a:lnTo>
                  <a:cubicBezTo>
                    <a:pt x="0" y="7879"/>
                    <a:pt x="7879" y="0"/>
                    <a:pt x="17598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3475993" cy="48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52"/>
                </a:lnSpc>
              </a:pPr>
              <a:r>
                <a:rPr lang="en-US" sz="3966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8. List all cafeteria staff along with their job position and the food type served in their assigned cafeteria.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068721" y="6110574"/>
            <a:ext cx="9888380" cy="2583662"/>
          </a:xfrm>
          <a:custGeom>
            <a:avLst/>
            <a:gdLst/>
            <a:ahLst/>
            <a:cxnLst/>
            <a:rect r="r" b="b" t="t" l="l"/>
            <a:pathLst>
              <a:path h="2583662" w="9888380">
                <a:moveTo>
                  <a:pt x="0" y="0"/>
                </a:moveTo>
                <a:lnTo>
                  <a:pt x="9888380" y="0"/>
                </a:lnTo>
                <a:lnTo>
                  <a:pt x="9888380" y="2583662"/>
                </a:lnTo>
                <a:lnTo>
                  <a:pt x="0" y="258366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88663" y="2762885"/>
            <a:ext cx="1156843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SELECT cs.Staff_ID, s.J</a:t>
            </a:r>
            <a:r>
              <a:rPr lang="en-US" sz="3399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ob_Title, cs.Position, c.Food_Type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FROM CAFETERIA_STAFF cs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JOIN STAFF s ON cs.Staff_ID = s.Staff_ID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JOIN CAFETERIA c ON cs.Cafeteria_ID = c.Cafeteria_ID;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DAGl01VQmfQ</dc:identifier>
  <dcterms:modified xsi:type="dcterms:W3CDTF">2011-08-01T06:04:30Z</dcterms:modified>
  <cp:revision>1</cp:revision>
  <dc:title>Hospital Data Analysis:</dc:title>
</cp:coreProperties>
</file>