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
  </p:notesMasterIdLst>
  <p:handoutMasterIdLst>
    <p:handoutMasterId r:id="rId11"/>
  </p:handoutMasterIdLst>
  <p:sldIdLst>
    <p:sldId id="257" r:id="rId2"/>
    <p:sldId id="261" r:id="rId3"/>
    <p:sldId id="263" r:id="rId4"/>
    <p:sldId id="265" r:id="rId5"/>
    <p:sldId id="266" r:id="rId6"/>
    <p:sldId id="267" r:id="rId7"/>
    <p:sldId id="268" r:id="rId8"/>
    <p:sldId id="269" r:id="rId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8" autoAdjust="0"/>
    <p:restoredTop sz="94660" autoAdjust="0"/>
  </p:normalViewPr>
  <p:slideViewPr>
    <p:cSldViewPr snapToGrid="0">
      <p:cViewPr varScale="1">
        <p:scale>
          <a:sx n="115" d="100"/>
          <a:sy n="115" d="100"/>
        </p:scale>
        <p:origin x="232" y="9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CBF6E-56F8-4187-9873-472AA3D5FAC5}"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19E0BF7B-B7A7-4318-8DA5-E7754C4DAF83}">
      <dgm:prSet/>
      <dgm:spPr/>
      <dgm:t>
        <a:bodyPr/>
        <a:lstStyle/>
        <a:p>
          <a:r>
            <a:rPr lang="en-GB" b="0" i="0"/>
            <a:t>In Docker volumes, storage is not coupled to the lifecycle of the container, but instead exists outside of it. This has many benefits. For one, you can kill your container as many times as you want and still have your data persisted. It’s also easy to reuse storage in multiple containers; for example, one container writes to the storage while another reads from it.</a:t>
          </a:r>
          <a:endParaRPr lang="en-US"/>
        </a:p>
      </dgm:t>
    </dgm:pt>
    <dgm:pt modelId="{24B31335-5DD8-4207-A890-B32F3D8B477A}" type="parTrans" cxnId="{E986E889-BB71-491F-84E9-A6EC75337D1F}">
      <dgm:prSet/>
      <dgm:spPr/>
      <dgm:t>
        <a:bodyPr/>
        <a:lstStyle/>
        <a:p>
          <a:endParaRPr lang="en-US"/>
        </a:p>
      </dgm:t>
    </dgm:pt>
    <dgm:pt modelId="{978E623B-0095-4C7F-A408-0CC7A2CDC06A}" type="sibTrans" cxnId="{E986E889-BB71-491F-84E9-A6EC75337D1F}">
      <dgm:prSet/>
      <dgm:spPr/>
      <dgm:t>
        <a:bodyPr/>
        <a:lstStyle/>
        <a:p>
          <a:endParaRPr lang="en-US"/>
        </a:p>
      </dgm:t>
    </dgm:pt>
    <dgm:pt modelId="{70790EA3-0E22-455E-9552-F0714DD1DBD4}">
      <dgm:prSet/>
      <dgm:spPr/>
      <dgm:t>
        <a:bodyPr/>
        <a:lstStyle/>
        <a:p>
          <a:r>
            <a:rPr lang="en-GB" b="0" i="0"/>
            <a:t>Since volumes are not tied to any container, you can easily attach them to multiple running containers at the same time. You’ll also find that volumes don’t increase the size of the Docker container using them. Lastly, you can use the Docker CLI to manage volumes, for example, retrieving the list of volumes or removing unused volumes.</a:t>
          </a:r>
          <a:endParaRPr lang="en-US"/>
        </a:p>
      </dgm:t>
    </dgm:pt>
    <dgm:pt modelId="{3CF2E04C-8D86-47A2-9359-3A39047FCD20}" type="parTrans" cxnId="{CAE49F32-3BBA-4464-882B-7FDDBE26A737}">
      <dgm:prSet/>
      <dgm:spPr/>
      <dgm:t>
        <a:bodyPr/>
        <a:lstStyle/>
        <a:p>
          <a:endParaRPr lang="en-US"/>
        </a:p>
      </dgm:t>
    </dgm:pt>
    <dgm:pt modelId="{1CD1CCA4-EB31-4F51-B515-4FA3D69AA961}" type="sibTrans" cxnId="{CAE49F32-3BBA-4464-882B-7FDDBE26A737}">
      <dgm:prSet/>
      <dgm:spPr/>
      <dgm:t>
        <a:bodyPr/>
        <a:lstStyle/>
        <a:p>
          <a:endParaRPr lang="en-US"/>
        </a:p>
      </dgm:t>
    </dgm:pt>
    <dgm:pt modelId="{8384BDA2-2A4D-C343-98CE-34D176AFF1D7}" type="pres">
      <dgm:prSet presAssocID="{8B3CBF6E-56F8-4187-9873-472AA3D5FAC5}" presName="hierChild1" presStyleCnt="0">
        <dgm:presLayoutVars>
          <dgm:chPref val="1"/>
          <dgm:dir/>
          <dgm:animOne val="branch"/>
          <dgm:animLvl val="lvl"/>
          <dgm:resizeHandles/>
        </dgm:presLayoutVars>
      </dgm:prSet>
      <dgm:spPr/>
    </dgm:pt>
    <dgm:pt modelId="{5B41709D-C3D2-2B46-AFCA-65FB6F510A0F}" type="pres">
      <dgm:prSet presAssocID="{19E0BF7B-B7A7-4318-8DA5-E7754C4DAF83}" presName="hierRoot1" presStyleCnt="0"/>
      <dgm:spPr/>
    </dgm:pt>
    <dgm:pt modelId="{BF8006F1-F867-324A-BFAD-2A03820545F5}" type="pres">
      <dgm:prSet presAssocID="{19E0BF7B-B7A7-4318-8DA5-E7754C4DAF83}" presName="composite" presStyleCnt="0"/>
      <dgm:spPr/>
    </dgm:pt>
    <dgm:pt modelId="{6DD591D9-8A01-F248-8395-8B189E18FFC1}" type="pres">
      <dgm:prSet presAssocID="{19E0BF7B-B7A7-4318-8DA5-E7754C4DAF83}" presName="background" presStyleLbl="node0" presStyleIdx="0" presStyleCnt="2"/>
      <dgm:spPr/>
    </dgm:pt>
    <dgm:pt modelId="{53E4C6E7-48B6-C943-9A6D-AB18D562C130}" type="pres">
      <dgm:prSet presAssocID="{19E0BF7B-B7A7-4318-8DA5-E7754C4DAF83}" presName="text" presStyleLbl="fgAcc0" presStyleIdx="0" presStyleCnt="2">
        <dgm:presLayoutVars>
          <dgm:chPref val="3"/>
        </dgm:presLayoutVars>
      </dgm:prSet>
      <dgm:spPr/>
    </dgm:pt>
    <dgm:pt modelId="{51B24178-9709-D843-B536-21F361D9C39A}" type="pres">
      <dgm:prSet presAssocID="{19E0BF7B-B7A7-4318-8DA5-E7754C4DAF83}" presName="hierChild2" presStyleCnt="0"/>
      <dgm:spPr/>
    </dgm:pt>
    <dgm:pt modelId="{991FF167-7E62-4B45-A511-32111FF61ACC}" type="pres">
      <dgm:prSet presAssocID="{70790EA3-0E22-455E-9552-F0714DD1DBD4}" presName="hierRoot1" presStyleCnt="0"/>
      <dgm:spPr/>
    </dgm:pt>
    <dgm:pt modelId="{C01C98E6-D73E-2847-A18B-44B183A9410A}" type="pres">
      <dgm:prSet presAssocID="{70790EA3-0E22-455E-9552-F0714DD1DBD4}" presName="composite" presStyleCnt="0"/>
      <dgm:spPr/>
    </dgm:pt>
    <dgm:pt modelId="{88C533A6-491F-BC45-AFC9-DB145C46A31D}" type="pres">
      <dgm:prSet presAssocID="{70790EA3-0E22-455E-9552-F0714DD1DBD4}" presName="background" presStyleLbl="node0" presStyleIdx="1" presStyleCnt="2"/>
      <dgm:spPr/>
    </dgm:pt>
    <dgm:pt modelId="{44C83B1C-4584-DF4C-95D4-C39A7B831C96}" type="pres">
      <dgm:prSet presAssocID="{70790EA3-0E22-455E-9552-F0714DD1DBD4}" presName="text" presStyleLbl="fgAcc0" presStyleIdx="1" presStyleCnt="2">
        <dgm:presLayoutVars>
          <dgm:chPref val="3"/>
        </dgm:presLayoutVars>
      </dgm:prSet>
      <dgm:spPr/>
    </dgm:pt>
    <dgm:pt modelId="{1E5093B4-4BBD-A244-ABC4-78C9D647DCB1}" type="pres">
      <dgm:prSet presAssocID="{70790EA3-0E22-455E-9552-F0714DD1DBD4}" presName="hierChild2" presStyleCnt="0"/>
      <dgm:spPr/>
    </dgm:pt>
  </dgm:ptLst>
  <dgm:cxnLst>
    <dgm:cxn modelId="{CAE49F32-3BBA-4464-882B-7FDDBE26A737}" srcId="{8B3CBF6E-56F8-4187-9873-472AA3D5FAC5}" destId="{70790EA3-0E22-455E-9552-F0714DD1DBD4}" srcOrd="1" destOrd="0" parTransId="{3CF2E04C-8D86-47A2-9359-3A39047FCD20}" sibTransId="{1CD1CCA4-EB31-4F51-B515-4FA3D69AA961}"/>
    <dgm:cxn modelId="{C4896A57-C66D-8649-8373-6BB591A966BC}" type="presOf" srcId="{70790EA3-0E22-455E-9552-F0714DD1DBD4}" destId="{44C83B1C-4584-DF4C-95D4-C39A7B831C96}" srcOrd="0" destOrd="0" presId="urn:microsoft.com/office/officeart/2005/8/layout/hierarchy1"/>
    <dgm:cxn modelId="{E986E889-BB71-491F-84E9-A6EC75337D1F}" srcId="{8B3CBF6E-56F8-4187-9873-472AA3D5FAC5}" destId="{19E0BF7B-B7A7-4318-8DA5-E7754C4DAF83}" srcOrd="0" destOrd="0" parTransId="{24B31335-5DD8-4207-A890-B32F3D8B477A}" sibTransId="{978E623B-0095-4C7F-A408-0CC7A2CDC06A}"/>
    <dgm:cxn modelId="{CE8EF0BA-A1D9-EE49-9A68-5D0F5F0867C3}" type="presOf" srcId="{19E0BF7B-B7A7-4318-8DA5-E7754C4DAF83}" destId="{53E4C6E7-48B6-C943-9A6D-AB18D562C130}" srcOrd="0" destOrd="0" presId="urn:microsoft.com/office/officeart/2005/8/layout/hierarchy1"/>
    <dgm:cxn modelId="{C93516F2-618E-1148-AEC5-E353E1578430}" type="presOf" srcId="{8B3CBF6E-56F8-4187-9873-472AA3D5FAC5}" destId="{8384BDA2-2A4D-C343-98CE-34D176AFF1D7}" srcOrd="0" destOrd="0" presId="urn:microsoft.com/office/officeart/2005/8/layout/hierarchy1"/>
    <dgm:cxn modelId="{0046685C-8528-4A46-87FA-44D22A924074}" type="presParOf" srcId="{8384BDA2-2A4D-C343-98CE-34D176AFF1D7}" destId="{5B41709D-C3D2-2B46-AFCA-65FB6F510A0F}" srcOrd="0" destOrd="0" presId="urn:microsoft.com/office/officeart/2005/8/layout/hierarchy1"/>
    <dgm:cxn modelId="{1A316238-811C-E748-B858-E48E7D624760}" type="presParOf" srcId="{5B41709D-C3D2-2B46-AFCA-65FB6F510A0F}" destId="{BF8006F1-F867-324A-BFAD-2A03820545F5}" srcOrd="0" destOrd="0" presId="urn:microsoft.com/office/officeart/2005/8/layout/hierarchy1"/>
    <dgm:cxn modelId="{B864C00C-C8EE-BC47-BD90-45B299FD5EC1}" type="presParOf" srcId="{BF8006F1-F867-324A-BFAD-2A03820545F5}" destId="{6DD591D9-8A01-F248-8395-8B189E18FFC1}" srcOrd="0" destOrd="0" presId="urn:microsoft.com/office/officeart/2005/8/layout/hierarchy1"/>
    <dgm:cxn modelId="{B0A80881-F334-8442-9F99-2EAC86BD482D}" type="presParOf" srcId="{BF8006F1-F867-324A-BFAD-2A03820545F5}" destId="{53E4C6E7-48B6-C943-9A6D-AB18D562C130}" srcOrd="1" destOrd="0" presId="urn:microsoft.com/office/officeart/2005/8/layout/hierarchy1"/>
    <dgm:cxn modelId="{A7A974CA-89A2-A14C-A530-F38CEF489C9F}" type="presParOf" srcId="{5B41709D-C3D2-2B46-AFCA-65FB6F510A0F}" destId="{51B24178-9709-D843-B536-21F361D9C39A}" srcOrd="1" destOrd="0" presId="urn:microsoft.com/office/officeart/2005/8/layout/hierarchy1"/>
    <dgm:cxn modelId="{8EDB6942-9995-664F-9E92-35F125DAB3C8}" type="presParOf" srcId="{8384BDA2-2A4D-C343-98CE-34D176AFF1D7}" destId="{991FF167-7E62-4B45-A511-32111FF61ACC}" srcOrd="1" destOrd="0" presId="urn:microsoft.com/office/officeart/2005/8/layout/hierarchy1"/>
    <dgm:cxn modelId="{45FCA26E-A9D3-5442-BB5E-1B320509330B}" type="presParOf" srcId="{991FF167-7E62-4B45-A511-32111FF61ACC}" destId="{C01C98E6-D73E-2847-A18B-44B183A9410A}" srcOrd="0" destOrd="0" presId="urn:microsoft.com/office/officeart/2005/8/layout/hierarchy1"/>
    <dgm:cxn modelId="{CA0228CD-D1B8-B349-AACA-D60E48122B2F}" type="presParOf" srcId="{C01C98E6-D73E-2847-A18B-44B183A9410A}" destId="{88C533A6-491F-BC45-AFC9-DB145C46A31D}" srcOrd="0" destOrd="0" presId="urn:microsoft.com/office/officeart/2005/8/layout/hierarchy1"/>
    <dgm:cxn modelId="{BEE8E71E-B2CF-B242-A6DA-770F21430905}" type="presParOf" srcId="{C01C98E6-D73E-2847-A18B-44B183A9410A}" destId="{44C83B1C-4584-DF4C-95D4-C39A7B831C96}" srcOrd="1" destOrd="0" presId="urn:microsoft.com/office/officeart/2005/8/layout/hierarchy1"/>
    <dgm:cxn modelId="{DD46AF4F-73EF-7646-A9C9-056C4DF3E0C9}" type="presParOf" srcId="{991FF167-7E62-4B45-A511-32111FF61ACC}" destId="{1E5093B4-4BBD-A244-ABC4-78C9D647DC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3484B-D6EB-4245-93F4-C2D99E981B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63318B-ECD4-4113-B498-BD202771CCBE}">
      <dgm:prSet/>
      <dgm:spPr/>
      <dgm:t>
        <a:bodyPr/>
        <a:lstStyle/>
        <a:p>
          <a:r>
            <a:rPr lang="en-GB" b="0" i="0"/>
            <a:t>According to the Docker documentation, using volumes is the easiest way to begin persisting data in your Docker container. Overall, bind mounts are more limited in comparison.</a:t>
          </a:r>
          <a:endParaRPr lang="en-US"/>
        </a:p>
      </dgm:t>
    </dgm:pt>
    <dgm:pt modelId="{DC67B2E4-72C2-42BF-BF14-50BBD4C76416}" type="parTrans" cxnId="{1E6B71B0-CD51-4147-AA1B-A5CEAB49B35E}">
      <dgm:prSet/>
      <dgm:spPr/>
      <dgm:t>
        <a:bodyPr/>
        <a:lstStyle/>
        <a:p>
          <a:endParaRPr lang="en-US"/>
        </a:p>
      </dgm:t>
    </dgm:pt>
    <dgm:pt modelId="{33DB991E-8CFD-4CA3-8B0C-411F7CAD8C5F}" type="sibTrans" cxnId="{1E6B71B0-CD51-4147-AA1B-A5CEAB49B35E}">
      <dgm:prSet/>
      <dgm:spPr/>
      <dgm:t>
        <a:bodyPr/>
        <a:lstStyle/>
        <a:p>
          <a:endParaRPr lang="en-US"/>
        </a:p>
      </dgm:t>
    </dgm:pt>
    <dgm:pt modelId="{5F99FA53-0C35-4927-A5DA-FA6AC5F85131}">
      <dgm:prSet/>
      <dgm:spPr/>
      <dgm:t>
        <a:bodyPr/>
        <a:lstStyle/>
        <a:p>
          <a:r>
            <a:rPr lang="en-GB" b="0" i="0"/>
            <a:t>This insight comes as no surprised based on what we’ve seen so far. A good rule of thumb is that if you’re ever in doubt of what route to take to persist data in your Docker containers, use volumes.</a:t>
          </a:r>
          <a:endParaRPr lang="en-US"/>
        </a:p>
      </dgm:t>
    </dgm:pt>
    <dgm:pt modelId="{44D2E9A0-7D4B-4394-BE25-88A6D8F42974}" type="parTrans" cxnId="{8D39F882-DBEB-4456-BA43-42DE78C5A732}">
      <dgm:prSet/>
      <dgm:spPr/>
      <dgm:t>
        <a:bodyPr/>
        <a:lstStyle/>
        <a:p>
          <a:endParaRPr lang="en-US"/>
        </a:p>
      </dgm:t>
    </dgm:pt>
    <dgm:pt modelId="{2B306964-3336-45A0-9192-AFF09D972D4C}" type="sibTrans" cxnId="{8D39F882-DBEB-4456-BA43-42DE78C5A732}">
      <dgm:prSet/>
      <dgm:spPr/>
      <dgm:t>
        <a:bodyPr/>
        <a:lstStyle/>
        <a:p>
          <a:endParaRPr lang="en-US"/>
        </a:p>
      </dgm:t>
    </dgm:pt>
    <dgm:pt modelId="{F7C19677-6CB1-4E97-BF0A-9752A4A5FAF5}">
      <dgm:prSet/>
      <dgm:spPr/>
      <dgm:t>
        <a:bodyPr/>
        <a:lstStyle/>
        <a:p>
          <a:r>
            <a:rPr lang="en-GB" b="0" i="0"/>
            <a:t>One of the key differentiators of a bind mount is that a bind mount can be accessed and modified by processes outside Docker. As previously mentioned, this can be a benefit when you want to integrate Docker with other processes, but it could also cause a headache if you’re concerned with security.</a:t>
          </a:r>
          <a:endParaRPr lang="en-US"/>
        </a:p>
      </dgm:t>
    </dgm:pt>
    <dgm:pt modelId="{B578A55E-13FB-4544-98D2-D066304C2F68}" type="parTrans" cxnId="{E97CC3C2-201F-4485-BCA4-ED59ACF28F31}">
      <dgm:prSet/>
      <dgm:spPr/>
      <dgm:t>
        <a:bodyPr/>
        <a:lstStyle/>
        <a:p>
          <a:endParaRPr lang="en-US"/>
        </a:p>
      </dgm:t>
    </dgm:pt>
    <dgm:pt modelId="{4CB4A195-F4E4-4A29-9677-709DCF3F6DE0}" type="sibTrans" cxnId="{E97CC3C2-201F-4485-BCA4-ED59ACF28F31}">
      <dgm:prSet/>
      <dgm:spPr/>
      <dgm:t>
        <a:bodyPr/>
        <a:lstStyle/>
        <a:p>
          <a:endParaRPr lang="en-US"/>
        </a:p>
      </dgm:t>
    </dgm:pt>
    <dgm:pt modelId="{9DD75D86-56FB-974B-B0FD-965FD8951CC7}" type="pres">
      <dgm:prSet presAssocID="{3993484B-D6EB-4245-93F4-C2D99E981B46}" presName="linear" presStyleCnt="0">
        <dgm:presLayoutVars>
          <dgm:animLvl val="lvl"/>
          <dgm:resizeHandles val="exact"/>
        </dgm:presLayoutVars>
      </dgm:prSet>
      <dgm:spPr/>
    </dgm:pt>
    <dgm:pt modelId="{BF51B530-BBFA-AA4D-BE61-B57A9784105F}" type="pres">
      <dgm:prSet presAssocID="{B663318B-ECD4-4113-B498-BD202771CCBE}" presName="parentText" presStyleLbl="node1" presStyleIdx="0" presStyleCnt="3">
        <dgm:presLayoutVars>
          <dgm:chMax val="0"/>
          <dgm:bulletEnabled val="1"/>
        </dgm:presLayoutVars>
      </dgm:prSet>
      <dgm:spPr/>
    </dgm:pt>
    <dgm:pt modelId="{76B21890-203D-9E4E-937A-8EC9443CBB2E}" type="pres">
      <dgm:prSet presAssocID="{33DB991E-8CFD-4CA3-8B0C-411F7CAD8C5F}" presName="spacer" presStyleCnt="0"/>
      <dgm:spPr/>
    </dgm:pt>
    <dgm:pt modelId="{E07FBA97-E006-234E-AC06-57CB9C8D417F}" type="pres">
      <dgm:prSet presAssocID="{5F99FA53-0C35-4927-A5DA-FA6AC5F85131}" presName="parentText" presStyleLbl="node1" presStyleIdx="1" presStyleCnt="3">
        <dgm:presLayoutVars>
          <dgm:chMax val="0"/>
          <dgm:bulletEnabled val="1"/>
        </dgm:presLayoutVars>
      </dgm:prSet>
      <dgm:spPr/>
    </dgm:pt>
    <dgm:pt modelId="{5C00A9E6-9340-0148-97CA-5E153C4B9784}" type="pres">
      <dgm:prSet presAssocID="{2B306964-3336-45A0-9192-AFF09D972D4C}" presName="spacer" presStyleCnt="0"/>
      <dgm:spPr/>
    </dgm:pt>
    <dgm:pt modelId="{AEB084C3-11AA-3B42-8784-41F14A6674EB}" type="pres">
      <dgm:prSet presAssocID="{F7C19677-6CB1-4E97-BF0A-9752A4A5FAF5}" presName="parentText" presStyleLbl="node1" presStyleIdx="2" presStyleCnt="3">
        <dgm:presLayoutVars>
          <dgm:chMax val="0"/>
          <dgm:bulletEnabled val="1"/>
        </dgm:presLayoutVars>
      </dgm:prSet>
      <dgm:spPr/>
    </dgm:pt>
  </dgm:ptLst>
  <dgm:cxnLst>
    <dgm:cxn modelId="{4B671109-FE98-C345-9E2A-6C0F67630ED4}" type="presOf" srcId="{5F99FA53-0C35-4927-A5DA-FA6AC5F85131}" destId="{E07FBA97-E006-234E-AC06-57CB9C8D417F}" srcOrd="0" destOrd="0" presId="urn:microsoft.com/office/officeart/2005/8/layout/vList2"/>
    <dgm:cxn modelId="{4A35F111-B89A-BB40-BCEC-54FFD5BC41DC}" type="presOf" srcId="{B663318B-ECD4-4113-B498-BD202771CCBE}" destId="{BF51B530-BBFA-AA4D-BE61-B57A9784105F}" srcOrd="0" destOrd="0" presId="urn:microsoft.com/office/officeart/2005/8/layout/vList2"/>
    <dgm:cxn modelId="{826E821D-4288-8445-868E-8F256FE29F10}" type="presOf" srcId="{3993484B-D6EB-4245-93F4-C2D99E981B46}" destId="{9DD75D86-56FB-974B-B0FD-965FD8951CC7}" srcOrd="0" destOrd="0" presId="urn:microsoft.com/office/officeart/2005/8/layout/vList2"/>
    <dgm:cxn modelId="{8D39F882-DBEB-4456-BA43-42DE78C5A732}" srcId="{3993484B-D6EB-4245-93F4-C2D99E981B46}" destId="{5F99FA53-0C35-4927-A5DA-FA6AC5F85131}" srcOrd="1" destOrd="0" parTransId="{44D2E9A0-7D4B-4394-BE25-88A6D8F42974}" sibTransId="{2B306964-3336-45A0-9192-AFF09D972D4C}"/>
    <dgm:cxn modelId="{1E6B71B0-CD51-4147-AA1B-A5CEAB49B35E}" srcId="{3993484B-D6EB-4245-93F4-C2D99E981B46}" destId="{B663318B-ECD4-4113-B498-BD202771CCBE}" srcOrd="0" destOrd="0" parTransId="{DC67B2E4-72C2-42BF-BF14-50BBD4C76416}" sibTransId="{33DB991E-8CFD-4CA3-8B0C-411F7CAD8C5F}"/>
    <dgm:cxn modelId="{E97CC3C2-201F-4485-BCA4-ED59ACF28F31}" srcId="{3993484B-D6EB-4245-93F4-C2D99E981B46}" destId="{F7C19677-6CB1-4E97-BF0A-9752A4A5FAF5}" srcOrd="2" destOrd="0" parTransId="{B578A55E-13FB-4544-98D2-D066304C2F68}" sibTransId="{4CB4A195-F4E4-4A29-9677-709DCF3F6DE0}"/>
    <dgm:cxn modelId="{272CF1E4-A919-DA4B-BD71-6D17EAF5BB27}" type="presOf" srcId="{F7C19677-6CB1-4E97-BF0A-9752A4A5FAF5}" destId="{AEB084C3-11AA-3B42-8784-41F14A6674EB}" srcOrd="0" destOrd="0" presId="urn:microsoft.com/office/officeart/2005/8/layout/vList2"/>
    <dgm:cxn modelId="{F1EA090D-51DF-E34C-9548-08A8D9856DE5}" type="presParOf" srcId="{9DD75D86-56FB-974B-B0FD-965FD8951CC7}" destId="{BF51B530-BBFA-AA4D-BE61-B57A9784105F}" srcOrd="0" destOrd="0" presId="urn:microsoft.com/office/officeart/2005/8/layout/vList2"/>
    <dgm:cxn modelId="{8C51B073-3955-424F-B765-BE6EB93BFBF7}" type="presParOf" srcId="{9DD75D86-56FB-974B-B0FD-965FD8951CC7}" destId="{76B21890-203D-9E4E-937A-8EC9443CBB2E}" srcOrd="1" destOrd="0" presId="urn:microsoft.com/office/officeart/2005/8/layout/vList2"/>
    <dgm:cxn modelId="{9376BDE2-8D0E-C344-9836-1FBE6D33005A}" type="presParOf" srcId="{9DD75D86-56FB-974B-B0FD-965FD8951CC7}" destId="{E07FBA97-E006-234E-AC06-57CB9C8D417F}" srcOrd="2" destOrd="0" presId="urn:microsoft.com/office/officeart/2005/8/layout/vList2"/>
    <dgm:cxn modelId="{CE89B27B-2072-8B47-AB66-F791B99CAA4A}" type="presParOf" srcId="{9DD75D86-56FB-974B-B0FD-965FD8951CC7}" destId="{5C00A9E6-9340-0148-97CA-5E153C4B9784}" srcOrd="3" destOrd="0" presId="urn:microsoft.com/office/officeart/2005/8/layout/vList2"/>
    <dgm:cxn modelId="{59AC7697-41E4-D942-92F3-E51DFC69CAEF}" type="presParOf" srcId="{9DD75D86-56FB-974B-B0FD-965FD8951CC7}" destId="{AEB084C3-11AA-3B42-8784-41F14A6674E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591D9-8A01-F248-8395-8B189E18FFC1}">
      <dsp:nvSpPr>
        <dsp:cNvPr id="0" name=""/>
        <dsp:cNvSpPr/>
      </dsp:nvSpPr>
      <dsp:spPr>
        <a:xfrm>
          <a:off x="1227" y="329029"/>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3E4C6E7-48B6-C943-9A6D-AB18D562C130}">
      <dsp:nvSpPr>
        <dsp:cNvPr id="0" name=""/>
        <dsp:cNvSpPr/>
      </dsp:nvSpPr>
      <dsp:spPr>
        <a:xfrm>
          <a:off x="480082" y="78394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In Docker volumes, storage is not coupled to the lifecycle of the container, but instead exists outside of it. This has many benefits. For one, you can kill your container as many times as you want and still have your data persisted. It’s also easy to reuse storage in multiple containers; for example, one container writes to the storage while another reads from it.</a:t>
          </a:r>
          <a:endParaRPr lang="en-US" sz="1700" kern="1200"/>
        </a:p>
      </dsp:txBody>
      <dsp:txXfrm>
        <a:off x="560236" y="864095"/>
        <a:ext cx="4149382" cy="2576345"/>
      </dsp:txXfrm>
    </dsp:sp>
    <dsp:sp modelId="{88C533A6-491F-BC45-AFC9-DB145C46A31D}">
      <dsp:nvSpPr>
        <dsp:cNvPr id="0" name=""/>
        <dsp:cNvSpPr/>
      </dsp:nvSpPr>
      <dsp:spPr>
        <a:xfrm>
          <a:off x="5268627" y="329029"/>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4C83B1C-4584-DF4C-95D4-C39A7B831C96}">
      <dsp:nvSpPr>
        <dsp:cNvPr id="0" name=""/>
        <dsp:cNvSpPr/>
      </dsp:nvSpPr>
      <dsp:spPr>
        <a:xfrm>
          <a:off x="5747481" y="78394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Since volumes are not tied to any container, you can easily attach them to multiple running containers at the same time. You’ll also find that volumes don’t increase the size of the Docker container using them. Lastly, you can use the Docker CLI to manage volumes, for example, retrieving the list of volumes or removing unused volumes.</a:t>
          </a:r>
          <a:endParaRPr lang="en-US" sz="1700" kern="1200"/>
        </a:p>
      </dsp:txBody>
      <dsp:txXfrm>
        <a:off x="5827635" y="864095"/>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1B530-BBFA-AA4D-BE61-B57A9784105F}">
      <dsp:nvSpPr>
        <dsp:cNvPr id="0" name=""/>
        <dsp:cNvSpPr/>
      </dsp:nvSpPr>
      <dsp:spPr>
        <a:xfrm>
          <a:off x="0" y="48166"/>
          <a:ext cx="10058399" cy="12184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According to the Docker documentation, using volumes is the easiest way to begin persisting data in your Docker container. Overall, bind mounts are more limited in comparison.</a:t>
          </a:r>
          <a:endParaRPr lang="en-US" sz="1700" kern="1200"/>
        </a:p>
      </dsp:txBody>
      <dsp:txXfrm>
        <a:off x="59480" y="107646"/>
        <a:ext cx="9939439" cy="1099496"/>
      </dsp:txXfrm>
    </dsp:sp>
    <dsp:sp modelId="{E07FBA97-E006-234E-AC06-57CB9C8D417F}">
      <dsp:nvSpPr>
        <dsp:cNvPr id="0" name=""/>
        <dsp:cNvSpPr/>
      </dsp:nvSpPr>
      <dsp:spPr>
        <a:xfrm>
          <a:off x="0" y="1315583"/>
          <a:ext cx="10058399" cy="12184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This insight comes as no surprised based on what we’ve seen so far. A good rule of thumb is that if you’re ever in doubt of what route to take to persist data in your Docker containers, use volumes.</a:t>
          </a:r>
          <a:endParaRPr lang="en-US" sz="1700" kern="1200"/>
        </a:p>
      </dsp:txBody>
      <dsp:txXfrm>
        <a:off x="59480" y="1375063"/>
        <a:ext cx="9939439" cy="1099496"/>
      </dsp:txXfrm>
    </dsp:sp>
    <dsp:sp modelId="{AEB084C3-11AA-3B42-8784-41F14A6674EB}">
      <dsp:nvSpPr>
        <dsp:cNvPr id="0" name=""/>
        <dsp:cNvSpPr/>
      </dsp:nvSpPr>
      <dsp:spPr>
        <a:xfrm>
          <a:off x="0" y="2583000"/>
          <a:ext cx="10058399" cy="12184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One of the key differentiators of a bind mount is that a bind mount can be accessed and modified by processes outside Docker. As previously mentioned, this can be a benefit when you want to integrate Docker with other processes, but it could also cause a headache if you’re concerned with security.</a:t>
          </a:r>
          <a:endParaRPr lang="en-US" sz="1700" kern="1200"/>
        </a:p>
      </dsp:txBody>
      <dsp:txXfrm>
        <a:off x="59480" y="2642480"/>
        <a:ext cx="9939439" cy="10994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2/24/23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2/24/23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GB"/>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2/24/23</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2/24/23</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2/24/23</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2/24/23</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GB"/>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2/24/23</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GB"/>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2/24/23</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2/24/23</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2/24/23</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2/24/23</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GB"/>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2/24/23</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2/24/23</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GB"/>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GB"/>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2/24/23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docker.com/storage/bind-mount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docker.com/storage/volume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en-GB" sz="4400" dirty="0">
                <a:solidFill>
                  <a:schemeClr val="tx1"/>
                </a:solidFill>
              </a:rPr>
              <a:t>Mount bind volumes</a:t>
            </a:r>
            <a:endParaRPr lang="en-gb"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n-GB" dirty="0">
                <a:solidFill>
                  <a:schemeClr val="tx1"/>
                </a:solidFill>
              </a:rPr>
              <a:t>Romain </a:t>
            </a:r>
            <a:r>
              <a:rPr lang="en-GB" dirty="0" err="1">
                <a:solidFill>
                  <a:schemeClr val="tx1"/>
                </a:solidFill>
              </a:rPr>
              <a:t>Pasquier</a:t>
            </a:r>
            <a:endParaRPr lang="en-gb"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chor="ctr">
            <a:normAutofit/>
          </a:bodyPr>
          <a:lstStyle/>
          <a:p>
            <a:pPr rtl="0"/>
            <a:r>
              <a:rPr lang="en-GB" dirty="0"/>
              <a:t>Introduction</a:t>
            </a:r>
            <a:endParaRPr lang="en-gb" dirty="0"/>
          </a:p>
        </p:txBody>
      </p:sp>
      <p:sp>
        <p:nvSpPr>
          <p:cNvPr id="9" name="Text Placeholder 8">
            <a:extLst>
              <a:ext uri="{FF2B5EF4-FFF2-40B4-BE49-F238E27FC236}">
                <a16:creationId xmlns:a16="http://schemas.microsoft.com/office/drawing/2014/main" id="{30621B0E-B793-3D05-0357-B09455CA37C9}"/>
              </a:ext>
            </a:extLst>
          </p:cNvPr>
          <p:cNvSpPr>
            <a:spLocks noGrp="1"/>
          </p:cNvSpPr>
          <p:nvPr>
            <p:ph sz="half" idx="1"/>
          </p:nvPr>
        </p:nvSpPr>
        <p:spPr>
          <a:xfrm>
            <a:off x="1066800" y="2103120"/>
            <a:ext cx="4663440" cy="3749040"/>
          </a:xfrm>
        </p:spPr>
        <p:txBody>
          <a:bodyPr>
            <a:normAutofit/>
          </a:bodyPr>
          <a:lstStyle/>
          <a:p>
            <a:pPr>
              <a:lnSpc>
                <a:spcPct val="100000"/>
              </a:lnSpc>
            </a:pPr>
            <a:r>
              <a:rPr lang="en-GB" sz="1500" b="0" i="0" u="none" strike="noStrike" dirty="0">
                <a:effectLst/>
              </a:rPr>
              <a:t>When a Docker container is destroyed, creating a new container of the existing Docker image make it without making any changes to the original container. Therefore, you’ll lose data any time you destroy one container and create a new one.</a:t>
            </a:r>
          </a:p>
          <a:p>
            <a:pPr>
              <a:lnSpc>
                <a:spcPct val="100000"/>
              </a:lnSpc>
            </a:pPr>
            <a:r>
              <a:rPr lang="en-GB" sz="1500" b="0" i="0" u="none" strike="noStrike" dirty="0">
                <a:effectLst/>
              </a:rPr>
              <a:t>To avoid losing data, Docker provides volumes and bind mounts, two mechanisms for persisting data in your Docker container. In this </a:t>
            </a:r>
            <a:r>
              <a:rPr lang="en-GB" sz="1500" dirty="0"/>
              <a:t>courses</a:t>
            </a:r>
            <a:r>
              <a:rPr lang="en-GB" sz="1500" b="0" i="0" u="none" strike="noStrike" dirty="0">
                <a:effectLst/>
              </a:rPr>
              <a:t>, we’ll examine volumes and bind mounts before looking at some examples and use cases for each.</a:t>
            </a:r>
          </a:p>
          <a:p>
            <a:pPr>
              <a:lnSpc>
                <a:spcPct val="100000"/>
              </a:lnSpc>
            </a:pPr>
            <a:endParaRPr lang="en-FR" sz="1500" dirty="0"/>
          </a:p>
        </p:txBody>
      </p:sp>
      <p:pic>
        <p:nvPicPr>
          <p:cNvPr id="1030" name="Picture 6" descr="Docker: Persistence With a Data-only Container - Howchoo">
            <a:extLst>
              <a:ext uri="{FF2B5EF4-FFF2-40B4-BE49-F238E27FC236}">
                <a16:creationId xmlns:a16="http://schemas.microsoft.com/office/drawing/2014/main" id="{7F2755F0-98B8-15DD-0EE6-0A118A1B87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3178" y="2103120"/>
            <a:ext cx="4200604" cy="374904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31" name="Date Placeholder 2">
            <a:extLst>
              <a:ext uri="{FF2B5EF4-FFF2-40B4-BE49-F238E27FC236}">
                <a16:creationId xmlns:a16="http://schemas.microsoft.com/office/drawing/2014/main" id="{7F3C828B-81A2-B1BE-8217-E3AF7D3D42AA}"/>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BFA2D3EE-FBE6-4434-A13B-BD4C1C612D44}" type="datetime1">
              <a:rPr lang="en-US" smtClean="0"/>
              <a:pPr rtl="0">
                <a:spcAft>
                  <a:spcPts val="600"/>
                </a:spcAft>
              </a:pPr>
              <a:t>2/24/23</a:t>
            </a:fld>
            <a:endParaRPr lang="en-US"/>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657E979-71D9-2A1B-2A6D-9408DE193432}"/>
              </a:ext>
            </a:extLst>
          </p:cNvPr>
          <p:cNvSpPr>
            <a:spLocks noGrp="1"/>
          </p:cNvSpPr>
          <p:nvPr>
            <p:ph type="title"/>
          </p:nvPr>
        </p:nvSpPr>
        <p:spPr>
          <a:xfrm>
            <a:off x="1066800" y="642594"/>
            <a:ext cx="10058400" cy="1371600"/>
          </a:xfrm>
        </p:spPr>
        <p:txBody>
          <a:bodyPr/>
          <a:lstStyle/>
          <a:p>
            <a:r>
              <a:rPr lang="en-US" dirty="0"/>
              <a:t>Bind Mounts</a:t>
            </a:r>
          </a:p>
        </p:txBody>
      </p:sp>
      <p:sp>
        <p:nvSpPr>
          <p:cNvPr id="8" name="TextBox 7">
            <a:extLst>
              <a:ext uri="{FF2B5EF4-FFF2-40B4-BE49-F238E27FC236}">
                <a16:creationId xmlns:a16="http://schemas.microsoft.com/office/drawing/2014/main" id="{E564628D-07CF-13E3-E3A8-B350326960FC}"/>
              </a:ext>
            </a:extLst>
          </p:cNvPr>
          <p:cNvSpPr txBox="1"/>
          <p:nvPr/>
        </p:nvSpPr>
        <p:spPr>
          <a:xfrm>
            <a:off x="1066800" y="2103120"/>
            <a:ext cx="4663440" cy="3749040"/>
          </a:xfrm>
          <a:prstGeom prst="rect">
            <a:avLst/>
          </a:prstGeom>
        </p:spPr>
        <p:txBody>
          <a:bodyPr vert="horz" lIns="91440" tIns="45720" rIns="91440" bIns="45720" rtlCol="0">
            <a:normAutofit/>
          </a:bodyPr>
          <a:lstStyle/>
          <a:p>
            <a:pPr indent="-182880">
              <a:lnSpc>
                <a:spcPct val="90000"/>
              </a:lnSpc>
              <a:spcBef>
                <a:spcPct val="0"/>
              </a:spcBef>
              <a:spcAft>
                <a:spcPts val="600"/>
              </a:spcAft>
              <a:buClr>
                <a:schemeClr val="tx1">
                  <a:lumMod val="85000"/>
                  <a:lumOff val="15000"/>
                </a:schemeClr>
              </a:buClr>
              <a:buFont typeface="Garamond" pitchFamily="18" charset="0"/>
              <a:buChar char="◦"/>
            </a:pPr>
            <a:r>
              <a:rPr lang="en-GB" sz="1400" b="1" strike="noStrike">
                <a:hlinkClick r:id="rId2">
                  <a:extLst>
                    <a:ext uri="{A12FA001-AC4F-418D-AE19-62706E023703}">
                      <ahyp:hlinkClr xmlns:ahyp="http://schemas.microsoft.com/office/drawing/2018/hyperlinkcolor" val="tx"/>
                    </a:ext>
                  </a:extLst>
                </a:hlinkClick>
              </a:rPr>
              <a:t>Bind mounts</a:t>
            </a:r>
            <a:r>
              <a:rPr lang="en-GB" sz="1400" b="0" u="none" strike="noStrike"/>
              <a:t> will mount a file or directory on to your container from your host machine, which you can then reference via its absolute path.</a:t>
            </a:r>
          </a:p>
          <a:p>
            <a:pPr indent="-182880">
              <a:lnSpc>
                <a:spcPct val="90000"/>
              </a:lnSpc>
              <a:spcBef>
                <a:spcPct val="0"/>
              </a:spcBef>
              <a:spcAft>
                <a:spcPts val="600"/>
              </a:spcAft>
              <a:buClr>
                <a:schemeClr val="tx1">
                  <a:lumMod val="85000"/>
                  <a:lumOff val="15000"/>
                </a:schemeClr>
              </a:buClr>
              <a:buFont typeface="Garamond" pitchFamily="18" charset="0"/>
              <a:buChar char="◦"/>
            </a:pPr>
            <a:r>
              <a:rPr lang="en-GB" sz="1400" b="0" u="none" strike="noStrike"/>
              <a:t>To use bind mounts, the file or directory does not need to exist on your Docker host already. If it doesn’t exist, it will be created on demand. Bind mounts rely on the host machine’s filesystem having a specific directory structure available. You must explicitly create a path to the file or folder to place the storage.</a:t>
            </a:r>
          </a:p>
          <a:p>
            <a:pPr indent="-182880">
              <a:lnSpc>
                <a:spcPct val="90000"/>
              </a:lnSpc>
              <a:spcBef>
                <a:spcPct val="0"/>
              </a:spcBef>
              <a:spcAft>
                <a:spcPts val="600"/>
              </a:spcAft>
              <a:buClr>
                <a:schemeClr val="tx1">
                  <a:lumMod val="85000"/>
                  <a:lumOff val="15000"/>
                </a:schemeClr>
              </a:buClr>
              <a:buFont typeface="Garamond" pitchFamily="18" charset="0"/>
              <a:buChar char="◦"/>
            </a:pPr>
            <a:r>
              <a:rPr lang="en-GB" sz="1400" b="0" u="none" strike="noStrike"/>
              <a:t>Another important piece of information about bind mounts is that they give access to sensitive files. According to the Docker docs, you can change the host filesystem through processes running in a container. This includes creating, modifying, and deleting system files and directories, which can have pretty severe security implications. It could even impact non-Docker processes.</a:t>
            </a:r>
          </a:p>
        </p:txBody>
      </p:sp>
      <p:pic>
        <p:nvPicPr>
          <p:cNvPr id="6" name="Picture 2" descr="Bind mounts on the Docker host">
            <a:extLst>
              <a:ext uri="{FF2B5EF4-FFF2-40B4-BE49-F238E27FC236}">
                <a16:creationId xmlns:a16="http://schemas.microsoft.com/office/drawing/2014/main" id="{5135E2C8-5536-0630-AE91-8158693FBD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1760" y="2788556"/>
            <a:ext cx="4663440" cy="2378168"/>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E06DFF0D-A1AF-824B-F5BE-583E53026771}"/>
              </a:ext>
            </a:extLst>
          </p:cNvPr>
          <p:cNvSpPr>
            <a:spLocks noGrp="1"/>
          </p:cNvSpPr>
          <p:nvPr>
            <p:ph type="dt" sz="half" idx="10"/>
          </p:nvPr>
        </p:nvSpPr>
        <p:spPr>
          <a:xfrm>
            <a:off x="7256794" y="6035040"/>
            <a:ext cx="2893045" cy="365760"/>
          </a:xfrm>
        </p:spPr>
        <p:txBody>
          <a:bodyPr vert="horz" lIns="91440" tIns="45720" rIns="91440" bIns="45720" rtlCol="0" anchor="b">
            <a:normAutofit/>
          </a:bodyPr>
          <a:lstStyle/>
          <a:p>
            <a:pPr>
              <a:spcAft>
                <a:spcPts val="600"/>
              </a:spcAft>
            </a:pPr>
            <a:fld id="{BFA2D3EE-FBE6-4434-A13B-BD4C1C612D44}" type="datetime1">
              <a:rPr lang="en-US" smtClean="0"/>
              <a:pPr>
                <a:spcAft>
                  <a:spcPts val="600"/>
                </a:spcAft>
              </a:pPr>
              <a:t>2/24/23</a:t>
            </a:fld>
            <a:endParaRPr lang="en-US"/>
          </a:p>
        </p:txBody>
      </p:sp>
    </p:spTree>
    <p:extLst>
      <p:ext uri="{BB962C8B-B14F-4D97-AF65-F5344CB8AC3E}">
        <p14:creationId xmlns:p14="http://schemas.microsoft.com/office/powerpoint/2010/main" val="304398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6072-3FD0-5CC0-62D7-3E6F4EC1DDDA}"/>
              </a:ext>
            </a:extLst>
          </p:cNvPr>
          <p:cNvSpPr>
            <a:spLocks noGrp="1"/>
          </p:cNvSpPr>
          <p:nvPr>
            <p:ph type="title"/>
          </p:nvPr>
        </p:nvSpPr>
        <p:spPr>
          <a:xfrm>
            <a:off x="1066800" y="642594"/>
            <a:ext cx="10058400" cy="1371600"/>
          </a:xfrm>
        </p:spPr>
        <p:txBody>
          <a:bodyPr anchor="ctr">
            <a:normAutofit/>
          </a:bodyPr>
          <a:lstStyle/>
          <a:p>
            <a:r>
              <a:rPr lang="en-FR" dirty="0"/>
              <a:t>Docker volumes</a:t>
            </a:r>
          </a:p>
        </p:txBody>
      </p:sp>
      <p:sp>
        <p:nvSpPr>
          <p:cNvPr id="3" name="Content Placeholder 2">
            <a:extLst>
              <a:ext uri="{FF2B5EF4-FFF2-40B4-BE49-F238E27FC236}">
                <a16:creationId xmlns:a16="http://schemas.microsoft.com/office/drawing/2014/main" id="{E1820B7B-FD8B-1E42-54EF-5A0E2FCD2425}"/>
              </a:ext>
            </a:extLst>
          </p:cNvPr>
          <p:cNvSpPr>
            <a:spLocks noGrp="1"/>
          </p:cNvSpPr>
          <p:nvPr>
            <p:ph sz="half" idx="1"/>
          </p:nvPr>
        </p:nvSpPr>
        <p:spPr>
          <a:xfrm>
            <a:off x="1066800" y="2103120"/>
            <a:ext cx="4663440" cy="3749040"/>
          </a:xfrm>
        </p:spPr>
        <p:txBody>
          <a:bodyPr>
            <a:normAutofit/>
          </a:bodyPr>
          <a:lstStyle/>
          <a:p>
            <a:pPr>
              <a:lnSpc>
                <a:spcPct val="100000"/>
              </a:lnSpc>
            </a:pPr>
            <a:r>
              <a:rPr lang="en-GB" sz="1500" b="0" i="0" u="none" strike="noStrike">
                <a:effectLst/>
                <a:hlinkClick r:id="rId2">
                  <a:extLst>
                    <a:ext uri="{A12FA001-AC4F-418D-AE19-62706E023703}">
                      <ahyp:hlinkClr xmlns:ahyp="http://schemas.microsoft.com/office/drawing/2018/hyperlinkcolor" val="tx"/>
                    </a:ext>
                  </a:extLst>
                </a:hlinkClick>
              </a:rPr>
              <a:t>Volumes</a:t>
            </a:r>
            <a:r>
              <a:rPr lang="en-GB" sz="1500" b="0" i="0" u="none" strike="noStrike">
                <a:effectLst/>
              </a:rPr>
              <a:t> are a great mechanism for adding a data persisting layer in your Docker containers, especially for a situation where you need to persist data after shutting down your containers.</a:t>
            </a:r>
          </a:p>
          <a:p>
            <a:pPr>
              <a:lnSpc>
                <a:spcPct val="100000"/>
              </a:lnSpc>
            </a:pPr>
            <a:r>
              <a:rPr lang="en-GB" sz="1500" b="0" i="0" u="none" strike="noStrike">
                <a:effectLst/>
              </a:rPr>
              <a:t>Docker volumes are completely handled by Docker itself and therefore independent of both your directory structure and the OS of the host machine. When you use a volume, a new directory is created within Docker’s storage directory on the host machine, and Docker manages that directory’s contents.</a:t>
            </a:r>
          </a:p>
          <a:p>
            <a:pPr>
              <a:lnSpc>
                <a:spcPct val="100000"/>
              </a:lnSpc>
            </a:pPr>
            <a:endParaRPr lang="en-FR" sz="1500"/>
          </a:p>
        </p:txBody>
      </p:sp>
      <p:pic>
        <p:nvPicPr>
          <p:cNvPr id="5" name="Picture 2" descr="Bind mounts on the Docker host">
            <a:extLst>
              <a:ext uri="{FF2B5EF4-FFF2-40B4-BE49-F238E27FC236}">
                <a16:creationId xmlns:a16="http://schemas.microsoft.com/office/drawing/2014/main" id="{59569056-316D-73F0-C7CA-BA61D193A7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1760" y="2788556"/>
            <a:ext cx="4663440" cy="2378168"/>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AF00629-17ED-2BAB-4EB6-CE1E84FB7EDC}"/>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6AF379E8-AC6C-43B9-9222-BDF0AF9336F0}" type="datetime1">
              <a:rPr lang="en-US" smtClean="0"/>
              <a:pPr rtl="0">
                <a:spcAft>
                  <a:spcPts val="600"/>
                </a:spcAft>
              </a:pPr>
              <a:t>2/24/23</a:t>
            </a:fld>
            <a:endParaRPr lang="en-US"/>
          </a:p>
        </p:txBody>
      </p:sp>
    </p:spTree>
    <p:extLst>
      <p:ext uri="{BB962C8B-B14F-4D97-AF65-F5344CB8AC3E}">
        <p14:creationId xmlns:p14="http://schemas.microsoft.com/office/powerpoint/2010/main" val="235987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7B2B-0088-F723-B1DE-694270390A01}"/>
              </a:ext>
            </a:extLst>
          </p:cNvPr>
          <p:cNvSpPr>
            <a:spLocks noGrp="1"/>
          </p:cNvSpPr>
          <p:nvPr>
            <p:ph type="title"/>
          </p:nvPr>
        </p:nvSpPr>
        <p:spPr>
          <a:xfrm>
            <a:off x="1066800" y="642594"/>
            <a:ext cx="10058400" cy="1371600"/>
          </a:xfrm>
        </p:spPr>
        <p:txBody>
          <a:bodyPr anchor="ctr">
            <a:normAutofit/>
          </a:bodyPr>
          <a:lstStyle/>
          <a:p>
            <a:r>
              <a:rPr lang="en-FR" dirty="0"/>
              <a:t>Benefit of using volumes</a:t>
            </a:r>
          </a:p>
        </p:txBody>
      </p:sp>
      <p:sp>
        <p:nvSpPr>
          <p:cNvPr id="5" name="Date Placeholder 4">
            <a:extLst>
              <a:ext uri="{FF2B5EF4-FFF2-40B4-BE49-F238E27FC236}">
                <a16:creationId xmlns:a16="http://schemas.microsoft.com/office/drawing/2014/main" id="{E97AC159-3F18-17BD-A342-B11A828C1FC2}"/>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3064E64D-1B50-4EC0-83A1-DE58B45AB49E}" type="datetime1">
              <a:rPr lang="en-US" smtClean="0"/>
              <a:pPr rtl="0">
                <a:spcAft>
                  <a:spcPts val="600"/>
                </a:spcAft>
              </a:pPr>
              <a:t>2/24/23</a:t>
            </a:fld>
            <a:endParaRPr lang="en-US"/>
          </a:p>
        </p:txBody>
      </p:sp>
      <p:graphicFrame>
        <p:nvGraphicFramePr>
          <p:cNvPr id="7" name="Content Placeholder 2">
            <a:extLst>
              <a:ext uri="{FF2B5EF4-FFF2-40B4-BE49-F238E27FC236}">
                <a16:creationId xmlns:a16="http://schemas.microsoft.com/office/drawing/2014/main" id="{69BA17E8-01B7-1E6D-C923-7538E5F6FCD9}"/>
              </a:ext>
            </a:extLst>
          </p:cNvPr>
          <p:cNvGraphicFramePr>
            <a:graphicFrameLocks noGrp="1"/>
          </p:cNvGraphicFramePr>
          <p:nvPr>
            <p:ph idx="1"/>
            <p:extLst>
              <p:ext uri="{D42A27DB-BD31-4B8C-83A1-F6EECF244321}">
                <p14:modId xmlns:p14="http://schemas.microsoft.com/office/powerpoint/2010/main" val="291075095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65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Books on a briefcase">
            <a:extLst>
              <a:ext uri="{FF2B5EF4-FFF2-40B4-BE49-F238E27FC236}">
                <a16:creationId xmlns:a16="http://schemas.microsoft.com/office/drawing/2014/main" id="{1AB017D7-9887-D74F-D8FC-E64000F0C681}"/>
              </a:ext>
            </a:extLst>
          </p:cNvPr>
          <p:cNvPicPr>
            <a:picLocks noChangeAspect="1"/>
          </p:cNvPicPr>
          <p:nvPr/>
        </p:nvPicPr>
        <p:blipFill rotWithShape="1">
          <a:blip r:embed="rId2"/>
          <a:srcRect l="8222" r="7070" b="2"/>
          <a:stretch/>
        </p:blipFill>
        <p:spPr>
          <a:xfrm>
            <a:off x="228599" y="237744"/>
            <a:ext cx="7696201" cy="6382512"/>
          </a:xfrm>
          <a:prstGeom prst="rect">
            <a:avLst/>
          </a:prstGeom>
          <a:noFill/>
          <a:ln>
            <a:noFill/>
          </a:ln>
        </p:spPr>
      </p:pic>
      <p:sp>
        <p:nvSpPr>
          <p:cNvPr id="4" name="Date Placeholder 3">
            <a:extLst>
              <a:ext uri="{FF2B5EF4-FFF2-40B4-BE49-F238E27FC236}">
                <a16:creationId xmlns:a16="http://schemas.microsoft.com/office/drawing/2014/main" id="{48EC1A87-0EC2-768B-5912-75D4ADE6FF27}"/>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6AF379E8-AC6C-43B9-9222-BDF0AF9336F0}" type="datetime1">
              <a:rPr lang="en-US" smtClean="0"/>
              <a:pPr rtl="0">
                <a:spcAft>
                  <a:spcPts val="600"/>
                </a:spcAft>
              </a:pPr>
              <a:t>2/24/23</a:t>
            </a:fld>
            <a:endParaRPr lang="en-US"/>
          </a:p>
        </p:txBody>
      </p:sp>
      <p:sp>
        <p:nvSpPr>
          <p:cNvPr id="2" name="Title 1">
            <a:extLst>
              <a:ext uri="{FF2B5EF4-FFF2-40B4-BE49-F238E27FC236}">
                <a16:creationId xmlns:a16="http://schemas.microsoft.com/office/drawing/2014/main" id="{23A57E15-2369-0344-968C-159632F4AF24}"/>
              </a:ext>
            </a:extLst>
          </p:cNvPr>
          <p:cNvSpPr>
            <a:spLocks noGrp="1"/>
          </p:cNvSpPr>
          <p:nvPr>
            <p:ph type="title"/>
          </p:nvPr>
        </p:nvSpPr>
        <p:spPr>
          <a:xfrm>
            <a:off x="8477250" y="603504"/>
            <a:ext cx="3144774" cy="1645920"/>
          </a:xfrm>
        </p:spPr>
        <p:txBody>
          <a:bodyPr anchor="b">
            <a:normAutofit/>
          </a:bodyPr>
          <a:lstStyle/>
          <a:p>
            <a:r>
              <a:rPr lang="en-FR" dirty="0"/>
              <a:t>Use cases</a:t>
            </a:r>
          </a:p>
        </p:txBody>
      </p:sp>
      <p:sp>
        <p:nvSpPr>
          <p:cNvPr id="13" name="Content Placeholder 2">
            <a:extLst>
              <a:ext uri="{FF2B5EF4-FFF2-40B4-BE49-F238E27FC236}">
                <a16:creationId xmlns:a16="http://schemas.microsoft.com/office/drawing/2014/main" id="{CAF9E8E6-1812-9111-8FAD-67DE91226F41}"/>
              </a:ext>
            </a:extLst>
          </p:cNvPr>
          <p:cNvSpPr>
            <a:spLocks noGrp="1"/>
          </p:cNvSpPr>
          <p:nvPr>
            <p:ph type="body" sz="half" idx="2"/>
          </p:nvPr>
        </p:nvSpPr>
        <p:spPr>
          <a:xfrm>
            <a:off x="8477250" y="2386584"/>
            <a:ext cx="3144774" cy="3511296"/>
          </a:xfrm>
        </p:spPr>
        <p:txBody>
          <a:bodyPr>
            <a:normAutofit/>
          </a:bodyPr>
          <a:lstStyle/>
          <a:p>
            <a:pPr>
              <a:lnSpc>
                <a:spcPct val="100000"/>
              </a:lnSpc>
            </a:pPr>
            <a:r>
              <a:rPr lang="en-GB" sz="1300" b="0" i="0" u="none" strike="noStrike">
                <a:effectLst/>
              </a:rPr>
              <a:t>When deciding when to use volumes or bind mounts, there are a few important factors to consider. If you want your storage or persisting layer to be fully managed by Docker and accessed only through Docker containers and the Docker CLI, you should choose to use volumes.</a:t>
            </a:r>
          </a:p>
          <a:p>
            <a:pPr>
              <a:lnSpc>
                <a:spcPct val="100000"/>
              </a:lnSpc>
            </a:pPr>
            <a:r>
              <a:rPr lang="en-GB" sz="1300" b="0" i="0" u="none" strike="noStrike">
                <a:effectLst/>
              </a:rPr>
              <a:t>However, if you need full control of the storage and plan on allowing other processes besides Docker to access or modify the storage layer, then bind mounts is the right tool for the job.</a:t>
            </a:r>
          </a:p>
          <a:p>
            <a:pPr>
              <a:lnSpc>
                <a:spcPct val="100000"/>
              </a:lnSpc>
            </a:pPr>
            <a:endParaRPr lang="en-FR" sz="1300"/>
          </a:p>
        </p:txBody>
      </p:sp>
    </p:spTree>
    <p:extLst>
      <p:ext uri="{BB962C8B-B14F-4D97-AF65-F5344CB8AC3E}">
        <p14:creationId xmlns:p14="http://schemas.microsoft.com/office/powerpoint/2010/main" val="78166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86E1775-FBFC-8E46-12B6-FC7D3E3C37C3}"/>
              </a:ext>
            </a:extLst>
          </p:cNvPr>
          <p:cNvSpPr>
            <a:spLocks noGrp="1"/>
          </p:cNvSpPr>
          <p:nvPr>
            <p:ph type="title"/>
          </p:nvPr>
        </p:nvSpPr>
        <p:spPr>
          <a:xfrm>
            <a:off x="1066800" y="642594"/>
            <a:ext cx="10058400" cy="1371600"/>
          </a:xfrm>
        </p:spPr>
        <p:txBody>
          <a:bodyPr anchor="ctr">
            <a:normAutofit/>
          </a:bodyPr>
          <a:lstStyle/>
          <a:p>
            <a:r>
              <a:rPr lang="en-US" dirty="0" err="1"/>
              <a:t>Comparaison</a:t>
            </a:r>
            <a:endParaRPr lang="en-US" dirty="0"/>
          </a:p>
        </p:txBody>
      </p:sp>
      <p:sp>
        <p:nvSpPr>
          <p:cNvPr id="3" name="Date Placeholder 2">
            <a:extLst>
              <a:ext uri="{FF2B5EF4-FFF2-40B4-BE49-F238E27FC236}">
                <a16:creationId xmlns:a16="http://schemas.microsoft.com/office/drawing/2014/main" id="{E1CF1015-AD93-C482-5C3D-9B78F920F21B}"/>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BFA2D3EE-FBE6-4434-A13B-BD4C1C612D44}" type="datetime1">
              <a:rPr lang="en-US" smtClean="0"/>
              <a:pPr rtl="0">
                <a:spcAft>
                  <a:spcPts val="600"/>
                </a:spcAft>
              </a:pPr>
              <a:t>2/24/23</a:t>
            </a:fld>
            <a:endParaRPr lang="en-US"/>
          </a:p>
        </p:txBody>
      </p:sp>
      <p:graphicFrame>
        <p:nvGraphicFramePr>
          <p:cNvPr id="14" name="Content Placeholder 2">
            <a:extLst>
              <a:ext uri="{FF2B5EF4-FFF2-40B4-BE49-F238E27FC236}">
                <a16:creationId xmlns:a16="http://schemas.microsoft.com/office/drawing/2014/main" id="{FF9A7453-542B-3707-1F86-7F77CB95E4BF}"/>
              </a:ext>
            </a:extLst>
          </p:cNvPr>
          <p:cNvGraphicFramePr>
            <a:graphicFrameLocks noGrp="1"/>
          </p:cNvGraphicFramePr>
          <p:nvPr>
            <p:ph idx="1"/>
            <p:extLst>
              <p:ext uri="{D42A27DB-BD31-4B8C-83A1-F6EECF244321}">
                <p14:modId xmlns:p14="http://schemas.microsoft.com/office/powerpoint/2010/main" val="4044021802"/>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942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DB80-32A4-0221-D5B3-B10861B700CA}"/>
              </a:ext>
            </a:extLst>
          </p:cNvPr>
          <p:cNvSpPr>
            <a:spLocks noGrp="1"/>
          </p:cNvSpPr>
          <p:nvPr>
            <p:ph type="title"/>
          </p:nvPr>
        </p:nvSpPr>
        <p:spPr/>
        <p:txBody>
          <a:bodyPr/>
          <a:lstStyle/>
          <a:p>
            <a:r>
              <a:rPr lang="en-FR" dirty="0"/>
              <a:t>Conclusion	</a:t>
            </a:r>
          </a:p>
        </p:txBody>
      </p:sp>
      <p:sp>
        <p:nvSpPr>
          <p:cNvPr id="3" name="Content Placeholder 2">
            <a:extLst>
              <a:ext uri="{FF2B5EF4-FFF2-40B4-BE49-F238E27FC236}">
                <a16:creationId xmlns:a16="http://schemas.microsoft.com/office/drawing/2014/main" id="{CF88D449-938B-CA97-0FA6-BD714A6A9425}"/>
              </a:ext>
            </a:extLst>
          </p:cNvPr>
          <p:cNvSpPr>
            <a:spLocks noGrp="1"/>
          </p:cNvSpPr>
          <p:nvPr>
            <p:ph idx="1"/>
          </p:nvPr>
        </p:nvSpPr>
        <p:spPr/>
        <p:txBody>
          <a:bodyPr/>
          <a:lstStyle/>
          <a:p>
            <a:r>
              <a:rPr lang="en-FR" dirty="0"/>
              <a:t>Thanks for watching !</a:t>
            </a:r>
          </a:p>
        </p:txBody>
      </p:sp>
      <p:sp>
        <p:nvSpPr>
          <p:cNvPr id="4" name="Date Placeholder 3">
            <a:extLst>
              <a:ext uri="{FF2B5EF4-FFF2-40B4-BE49-F238E27FC236}">
                <a16:creationId xmlns:a16="http://schemas.microsoft.com/office/drawing/2014/main" id="{D6A9A525-D53A-454E-6EF6-7C934BE49676}"/>
              </a:ext>
            </a:extLst>
          </p:cNvPr>
          <p:cNvSpPr>
            <a:spLocks noGrp="1"/>
          </p:cNvSpPr>
          <p:nvPr>
            <p:ph type="dt" sz="half" idx="10"/>
          </p:nvPr>
        </p:nvSpPr>
        <p:spPr/>
        <p:txBody>
          <a:bodyPr/>
          <a:lstStyle/>
          <a:p>
            <a:pPr rtl="0"/>
            <a:fld id="{6AF379E8-AC6C-43B9-9222-BDF0AF9336F0}" type="datetime1">
              <a:rPr lang="en-US" smtClean="0"/>
              <a:t>2/24/23</a:t>
            </a:fld>
            <a:endParaRPr lang="en-US"/>
          </a:p>
        </p:txBody>
      </p:sp>
    </p:spTree>
    <p:extLst>
      <p:ext uri="{BB962C8B-B14F-4D97-AF65-F5344CB8AC3E}">
        <p14:creationId xmlns:p14="http://schemas.microsoft.com/office/powerpoint/2010/main" val="676936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SavonVTI</Template>
  <TotalTime>481</TotalTime>
  <Words>708</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Garamond</vt:lpstr>
      <vt:lpstr>SavonVTI</vt:lpstr>
      <vt:lpstr>Mount bind volumes</vt:lpstr>
      <vt:lpstr>Introduction</vt:lpstr>
      <vt:lpstr>Bind Mounts</vt:lpstr>
      <vt:lpstr>Docker volumes</vt:lpstr>
      <vt:lpstr>Benefit of using volumes</vt:lpstr>
      <vt:lpstr>Use cases</vt:lpstr>
      <vt:lpstr>Comparaison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 bind volumes</dc:title>
  <dc:creator>Romain PASQUIER</dc:creator>
  <cp:lastModifiedBy>Romain PASQUIER</cp:lastModifiedBy>
  <cp:revision>2</cp:revision>
  <dcterms:created xsi:type="dcterms:W3CDTF">2023-02-24T10:18:22Z</dcterms:created>
  <dcterms:modified xsi:type="dcterms:W3CDTF">2023-02-24T18:19:42Z</dcterms:modified>
</cp:coreProperties>
</file>