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8" r:id="rId2"/>
    <p:sldId id="267" r:id="rId3"/>
    <p:sldId id="271" r:id="rId4"/>
    <p:sldId id="293" r:id="rId5"/>
    <p:sldId id="294" r:id="rId6"/>
    <p:sldId id="302" r:id="rId7"/>
    <p:sldId id="306" r:id="rId8"/>
    <p:sldId id="308" r:id="rId9"/>
    <p:sldId id="307" r:id="rId10"/>
    <p:sldId id="309" r:id="rId11"/>
    <p:sldId id="310" r:id="rId12"/>
    <p:sldId id="311" r:id="rId13"/>
    <p:sldId id="312" r:id="rId14"/>
    <p:sldId id="313" r:id="rId15"/>
    <p:sldId id="315" r:id="rId16"/>
    <p:sldId id="314" r:id="rId17"/>
    <p:sldId id="300" r:id="rId18"/>
    <p:sldId id="30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379" autoAdjust="0"/>
  </p:normalViewPr>
  <p:slideViewPr>
    <p:cSldViewPr>
      <p:cViewPr varScale="1">
        <p:scale>
          <a:sx n="78" d="100"/>
          <a:sy n="78" d="100"/>
        </p:scale>
        <p:origin x="1613"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8081A-2DA3-4EF7-839B-ACFD0B4F7F0F}" type="datetimeFigureOut">
              <a:rPr lang="en-US" smtClean="0"/>
              <a:t>5/13/2024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B2D0C-C985-4D3F-B3CE-DE43B609AF2C}" type="slidenum">
              <a:rPr lang="en-US" smtClean="0"/>
              <a:t>‹#›</a:t>
            </a:fld>
            <a:endParaRPr lang="en-US"/>
          </a:p>
        </p:txBody>
      </p:sp>
    </p:spTree>
    <p:extLst>
      <p:ext uri="{BB962C8B-B14F-4D97-AF65-F5344CB8AC3E}">
        <p14:creationId xmlns:p14="http://schemas.microsoft.com/office/powerpoint/2010/main" val="14762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B2D0C-C985-4D3F-B3CE-DE43B609AF2C}" type="slidenum">
              <a:rPr lang="en-US" smtClean="0"/>
              <a:t>9</a:t>
            </a:fld>
            <a:endParaRPr lang="en-US"/>
          </a:p>
        </p:txBody>
      </p:sp>
    </p:spTree>
    <p:extLst>
      <p:ext uri="{BB962C8B-B14F-4D97-AF65-F5344CB8AC3E}">
        <p14:creationId xmlns:p14="http://schemas.microsoft.com/office/powerpoint/2010/main" val="13818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code/vbmokin/used-cars-price-prediction-by-15-models/notebook" TargetMode="External"/><Relationship Id="rId1" Type="http://schemas.openxmlformats.org/officeDocument/2006/relationships/slideLayout" Target="../slideLayouts/slideLayout1.xml"/><Relationship Id="rId5" Type="http://schemas.openxmlformats.org/officeDocument/2006/relationships/hyperlink" Target="http://www.google.com/" TargetMode="External"/><Relationship Id="rId4" Type="http://schemas.openxmlformats.org/officeDocument/2006/relationships/hyperlink" Target="https://stackoverflow.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397" y="921490"/>
            <a:ext cx="6624736" cy="1754326"/>
          </a:xfrm>
          <a:prstGeom prst="rect">
            <a:avLst/>
          </a:prstGeom>
          <a:noFill/>
        </p:spPr>
        <p:txBody>
          <a:bodyPr wrap="square" rtlCol="0">
            <a:spAutoFit/>
          </a:bodyPr>
          <a:lstStyle/>
          <a:p>
            <a:pPr algn="ctr"/>
            <a:r>
              <a:rPr lang="en-US" sz="3600" dirty="0">
                <a:solidFill>
                  <a:srgbClr val="FF0000"/>
                </a:solidFill>
                <a:latin typeface="Arial Black" pitchFamily="34" charset="0"/>
              </a:rPr>
              <a:t>Artificial Intelligence and Machine Learning </a:t>
            </a:r>
          </a:p>
          <a:p>
            <a:pPr algn="ctr"/>
            <a:r>
              <a:rPr lang="en-US" sz="3600" dirty="0">
                <a:solidFill>
                  <a:srgbClr val="FF0000"/>
                </a:solidFill>
                <a:latin typeface="Arial Black" pitchFamily="34"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421331" y="3497961"/>
            <a:ext cx="6624736" cy="2092881"/>
          </a:xfrm>
          <a:prstGeom prst="rect">
            <a:avLst/>
          </a:prstGeom>
          <a:solidFill>
            <a:schemeClr val="accent6">
              <a:lumMod val="60000"/>
              <a:lumOff val="40000"/>
            </a:schemeClr>
          </a:solidFill>
        </p:spPr>
        <p:txBody>
          <a:bodyPr wrap="square" rtlCol="0">
            <a:spAutoFit/>
          </a:bodyPr>
          <a:lstStyle/>
          <a:p>
            <a:r>
              <a:rPr lang="en-US" sz="1600" b="1" dirty="0"/>
              <a:t>Team Details:</a:t>
            </a:r>
          </a:p>
          <a:p>
            <a:r>
              <a:rPr lang="en-US" sz="1600" dirty="0"/>
              <a:t>Harshit Sharma		    	2210991641</a:t>
            </a:r>
          </a:p>
          <a:p>
            <a:r>
              <a:rPr lang="en-US" sz="1600" dirty="0"/>
              <a:t>Harshvardhan Singh		                    2210991647</a:t>
            </a:r>
          </a:p>
          <a:p>
            <a:r>
              <a:rPr lang="en-US" sz="1600" dirty="0"/>
              <a:t>Himanshu Kumar			2210991661</a:t>
            </a:r>
          </a:p>
          <a:p>
            <a:r>
              <a:rPr lang="en-IN" sz="1600" dirty="0"/>
              <a:t>Harsh Sinha                                       	2210991625</a:t>
            </a:r>
          </a:p>
          <a:p>
            <a:r>
              <a:rPr lang="en-US" sz="1600" b="1" dirty="0">
                <a:cs typeface="Times New Roman" pitchFamily="18" charset="0"/>
              </a:rPr>
              <a:t>Faculty Coordinator:</a:t>
            </a:r>
          </a:p>
          <a:p>
            <a:r>
              <a:rPr lang="en-US" sz="1600" dirty="0">
                <a:cs typeface="Times New Roman" pitchFamily="18" charset="0"/>
              </a:rPr>
              <a:t>Shubham Singhal</a:t>
            </a:r>
            <a:endParaRPr lang="en-US" sz="1600" dirty="0"/>
          </a:p>
          <a:p>
            <a:endParaRPr lang="en-US" dirty="0">
              <a:solidFill>
                <a:schemeClr val="bg1"/>
              </a:solidFill>
            </a:endParaRPr>
          </a:p>
        </p:txBody>
      </p:sp>
      <p:sp>
        <p:nvSpPr>
          <p:cNvPr id="9" name="TextBox 8"/>
          <p:cNvSpPr txBox="1"/>
          <p:nvPr/>
        </p:nvSpPr>
        <p:spPr>
          <a:xfrm>
            <a:off x="1137039"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D9783C98-4A95-FAB7-CE5E-004E51F4CC6F}"/>
              </a:ext>
            </a:extLst>
          </p:cNvPr>
          <p:cNvSpPr txBox="1"/>
          <p:nvPr/>
        </p:nvSpPr>
        <p:spPr>
          <a:xfrm>
            <a:off x="1259632" y="2746222"/>
            <a:ext cx="6624735" cy="523220"/>
          </a:xfrm>
          <a:prstGeom prst="rect">
            <a:avLst/>
          </a:prstGeom>
          <a:noFill/>
        </p:spPr>
        <p:txBody>
          <a:bodyPr wrap="square" rtlCol="0">
            <a:spAutoFit/>
          </a:bodyPr>
          <a:lstStyle/>
          <a:p>
            <a:r>
              <a:rPr lang="en-IN" dirty="0"/>
              <a:t>		</a:t>
            </a:r>
            <a:r>
              <a:rPr lang="en-IN" sz="2800" b="1" dirty="0"/>
              <a:t>Car Price Prediction</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0243-608B-0D09-E441-5145C481C303}"/>
              </a:ext>
            </a:extLst>
          </p:cNvPr>
          <p:cNvSpPr>
            <a:spLocks noGrp="1"/>
          </p:cNvSpPr>
          <p:nvPr>
            <p:ph type="ctrTitle"/>
          </p:nvPr>
        </p:nvSpPr>
        <p:spPr>
          <a:xfrm>
            <a:off x="-1332656" y="9832"/>
            <a:ext cx="5486400" cy="914400"/>
          </a:xfrm>
        </p:spPr>
        <p:txBody>
          <a:bodyPr/>
          <a:lstStyle/>
          <a:p>
            <a:r>
              <a:rPr lang="en-US" sz="2800" dirty="0">
                <a:latin typeface="+mj-lt"/>
              </a:rPr>
              <a:t>Result</a:t>
            </a:r>
          </a:p>
        </p:txBody>
      </p:sp>
      <p:pic>
        <p:nvPicPr>
          <p:cNvPr id="7" name="Picture 6">
            <a:extLst>
              <a:ext uri="{FF2B5EF4-FFF2-40B4-BE49-F238E27FC236}">
                <a16:creationId xmlns:a16="http://schemas.microsoft.com/office/drawing/2014/main" id="{BE442DA4-1BBF-1E4C-03CF-499B7EC88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24744"/>
            <a:ext cx="8280920" cy="5184576"/>
          </a:xfrm>
          <a:prstGeom prst="rect">
            <a:avLst/>
          </a:prstGeom>
        </p:spPr>
      </p:pic>
    </p:spTree>
    <p:extLst>
      <p:ext uri="{BB962C8B-B14F-4D97-AF65-F5344CB8AC3E}">
        <p14:creationId xmlns:p14="http://schemas.microsoft.com/office/powerpoint/2010/main" val="215108004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DB0-56FC-4E36-ED29-D051FF541B98}"/>
              </a:ext>
            </a:extLst>
          </p:cNvPr>
          <p:cNvSpPr>
            <a:spLocks noGrp="1"/>
          </p:cNvSpPr>
          <p:nvPr>
            <p:ph type="ctrTitle"/>
          </p:nvPr>
        </p:nvSpPr>
        <p:spPr>
          <a:xfrm>
            <a:off x="-1260648" y="0"/>
            <a:ext cx="5486400" cy="914400"/>
          </a:xfrm>
        </p:spPr>
        <p:txBody>
          <a:bodyPr/>
          <a:lstStyle/>
          <a:p>
            <a:r>
              <a:rPr lang="en-US" sz="3200" dirty="0">
                <a:latin typeface="+mj-lt"/>
              </a:rPr>
              <a:t>Result</a:t>
            </a:r>
            <a:endParaRPr lang="en-US" dirty="0"/>
          </a:p>
        </p:txBody>
      </p:sp>
      <p:pic>
        <p:nvPicPr>
          <p:cNvPr id="5" name="Picture 4">
            <a:extLst>
              <a:ext uri="{FF2B5EF4-FFF2-40B4-BE49-F238E27FC236}">
                <a16:creationId xmlns:a16="http://schemas.microsoft.com/office/drawing/2014/main" id="{704204BA-1AA3-E680-8061-F61C6014F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24744"/>
            <a:ext cx="8208912" cy="5143500"/>
          </a:xfrm>
          <a:prstGeom prst="rect">
            <a:avLst/>
          </a:prstGeom>
        </p:spPr>
      </p:pic>
    </p:spTree>
    <p:extLst>
      <p:ext uri="{BB962C8B-B14F-4D97-AF65-F5344CB8AC3E}">
        <p14:creationId xmlns:p14="http://schemas.microsoft.com/office/powerpoint/2010/main" val="425563972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320-A9F8-C0EC-6FC6-0E97A5F59921}"/>
              </a:ext>
            </a:extLst>
          </p:cNvPr>
          <p:cNvSpPr>
            <a:spLocks noGrp="1"/>
          </p:cNvSpPr>
          <p:nvPr>
            <p:ph type="title"/>
          </p:nvPr>
        </p:nvSpPr>
        <p:spPr>
          <a:xfrm>
            <a:off x="-1620688" y="0"/>
            <a:ext cx="6477000" cy="838200"/>
          </a:xfrm>
        </p:spPr>
        <p:txBody>
          <a:bodyPr/>
          <a:lstStyle/>
          <a:p>
            <a:r>
              <a:rPr lang="en-US" sz="3200" b="1" dirty="0">
                <a:latin typeface="+mj-lt"/>
              </a:rPr>
              <a:t>Result</a:t>
            </a:r>
            <a:endParaRPr lang="en-US" b="1" dirty="0"/>
          </a:p>
        </p:txBody>
      </p:sp>
      <p:pic>
        <p:nvPicPr>
          <p:cNvPr id="5" name="Picture 4">
            <a:extLst>
              <a:ext uri="{FF2B5EF4-FFF2-40B4-BE49-F238E27FC236}">
                <a16:creationId xmlns:a16="http://schemas.microsoft.com/office/drawing/2014/main" id="{CE7CE4A0-7534-510A-208C-A9610A618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40" y="1124744"/>
            <a:ext cx="8280920" cy="5143500"/>
          </a:xfrm>
          <a:prstGeom prst="rect">
            <a:avLst/>
          </a:prstGeom>
        </p:spPr>
      </p:pic>
    </p:spTree>
    <p:extLst>
      <p:ext uri="{BB962C8B-B14F-4D97-AF65-F5344CB8AC3E}">
        <p14:creationId xmlns:p14="http://schemas.microsoft.com/office/powerpoint/2010/main" val="155462060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2D0B-646D-9E66-C4CF-C7506736DF98}"/>
              </a:ext>
            </a:extLst>
          </p:cNvPr>
          <p:cNvSpPr>
            <a:spLocks noGrp="1"/>
          </p:cNvSpPr>
          <p:nvPr>
            <p:ph type="ctrTitle"/>
          </p:nvPr>
        </p:nvSpPr>
        <p:spPr>
          <a:xfrm>
            <a:off x="-1188640" y="0"/>
            <a:ext cx="5486400" cy="914400"/>
          </a:xfrm>
        </p:spPr>
        <p:txBody>
          <a:bodyPr/>
          <a:lstStyle/>
          <a:p>
            <a:r>
              <a:rPr lang="en-US" sz="3200" b="1" dirty="0">
                <a:latin typeface="+mj-lt"/>
              </a:rPr>
              <a:t>Result</a:t>
            </a:r>
            <a:endParaRPr lang="en-US" dirty="0"/>
          </a:p>
        </p:txBody>
      </p:sp>
      <p:pic>
        <p:nvPicPr>
          <p:cNvPr id="9" name="Picture 8">
            <a:extLst>
              <a:ext uri="{FF2B5EF4-FFF2-40B4-BE49-F238E27FC236}">
                <a16:creationId xmlns:a16="http://schemas.microsoft.com/office/drawing/2014/main" id="{6A611920-1122-87FB-1FF9-F4C43EF0A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40" y="1124744"/>
            <a:ext cx="8280920" cy="5143500"/>
          </a:xfrm>
          <a:prstGeom prst="rect">
            <a:avLst/>
          </a:prstGeom>
        </p:spPr>
      </p:pic>
    </p:spTree>
    <p:extLst>
      <p:ext uri="{BB962C8B-B14F-4D97-AF65-F5344CB8AC3E}">
        <p14:creationId xmlns:p14="http://schemas.microsoft.com/office/powerpoint/2010/main" val="3132923891"/>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A3A5-22D5-94E1-63AF-6B83EC00941A}"/>
              </a:ext>
            </a:extLst>
          </p:cNvPr>
          <p:cNvSpPr>
            <a:spLocks noGrp="1"/>
          </p:cNvSpPr>
          <p:nvPr>
            <p:ph type="ctrTitle"/>
          </p:nvPr>
        </p:nvSpPr>
        <p:spPr>
          <a:xfrm>
            <a:off x="-1044624" y="9832"/>
            <a:ext cx="5486400" cy="914400"/>
          </a:xfrm>
        </p:spPr>
        <p:txBody>
          <a:bodyPr/>
          <a:lstStyle/>
          <a:p>
            <a:r>
              <a:rPr lang="en-US" sz="3200" b="1" dirty="0">
                <a:latin typeface="+mj-lt"/>
              </a:rPr>
              <a:t>Result</a:t>
            </a:r>
            <a:endParaRPr lang="en-US" dirty="0"/>
          </a:p>
        </p:txBody>
      </p:sp>
      <p:pic>
        <p:nvPicPr>
          <p:cNvPr id="5" name="Picture 4">
            <a:extLst>
              <a:ext uri="{FF2B5EF4-FFF2-40B4-BE49-F238E27FC236}">
                <a16:creationId xmlns:a16="http://schemas.microsoft.com/office/drawing/2014/main" id="{F5E0712C-2E8A-EE66-DB36-9E56CE743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96752"/>
            <a:ext cx="8208912" cy="5143500"/>
          </a:xfrm>
          <a:prstGeom prst="rect">
            <a:avLst/>
          </a:prstGeom>
        </p:spPr>
      </p:pic>
    </p:spTree>
    <p:extLst>
      <p:ext uri="{BB962C8B-B14F-4D97-AF65-F5344CB8AC3E}">
        <p14:creationId xmlns:p14="http://schemas.microsoft.com/office/powerpoint/2010/main" val="2324888811"/>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A3A5-22D5-94E1-63AF-6B83EC00941A}"/>
              </a:ext>
            </a:extLst>
          </p:cNvPr>
          <p:cNvSpPr>
            <a:spLocks noGrp="1"/>
          </p:cNvSpPr>
          <p:nvPr>
            <p:ph type="ctrTitle"/>
          </p:nvPr>
        </p:nvSpPr>
        <p:spPr>
          <a:xfrm>
            <a:off x="-1044624" y="9832"/>
            <a:ext cx="5486400" cy="914400"/>
          </a:xfrm>
        </p:spPr>
        <p:txBody>
          <a:bodyPr/>
          <a:lstStyle/>
          <a:p>
            <a:r>
              <a:rPr lang="en-US" sz="3200" b="1" dirty="0">
                <a:latin typeface="+mj-lt"/>
              </a:rPr>
              <a:t>Result</a:t>
            </a:r>
            <a:endParaRPr lang="en-US" dirty="0"/>
          </a:p>
        </p:txBody>
      </p:sp>
    </p:spTree>
    <p:extLst>
      <p:ext uri="{BB962C8B-B14F-4D97-AF65-F5344CB8AC3E}">
        <p14:creationId xmlns:p14="http://schemas.microsoft.com/office/powerpoint/2010/main" val="63019398"/>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BF92-5152-2451-9641-1BF6EE859A77}"/>
              </a:ext>
            </a:extLst>
          </p:cNvPr>
          <p:cNvSpPr>
            <a:spLocks noGrp="1"/>
          </p:cNvSpPr>
          <p:nvPr>
            <p:ph type="ctrTitle"/>
          </p:nvPr>
        </p:nvSpPr>
        <p:spPr>
          <a:xfrm>
            <a:off x="-914400" y="0"/>
            <a:ext cx="5486400" cy="914400"/>
          </a:xfrm>
        </p:spPr>
        <p:txBody>
          <a:bodyPr/>
          <a:lstStyle/>
          <a:p>
            <a:r>
              <a:rPr lang="en-US" dirty="0">
                <a:latin typeface="+mj-lt"/>
              </a:rPr>
              <a:t>Conclusion</a:t>
            </a:r>
            <a:endParaRPr lang="en-US" dirty="0"/>
          </a:p>
        </p:txBody>
      </p:sp>
      <p:sp>
        <p:nvSpPr>
          <p:cNvPr id="3" name="Subtitle 2">
            <a:extLst>
              <a:ext uri="{FF2B5EF4-FFF2-40B4-BE49-F238E27FC236}">
                <a16:creationId xmlns:a16="http://schemas.microsoft.com/office/drawing/2014/main" id="{0E8934FE-61F9-4E74-21AC-1082DBD391A4}"/>
              </a:ext>
            </a:extLst>
          </p:cNvPr>
          <p:cNvSpPr>
            <a:spLocks noGrp="1"/>
          </p:cNvSpPr>
          <p:nvPr>
            <p:ph type="subTitle" idx="1"/>
          </p:nvPr>
        </p:nvSpPr>
        <p:spPr>
          <a:xfrm>
            <a:off x="716496" y="1340768"/>
            <a:ext cx="7711008" cy="5369768"/>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In conclusion, the Car Price Predictor AIML system offers a sophisticated solution for estimating car prices based on various factors. Through the implementation of advanced machine learning algorithms, it provides accurate predictions that can assist both buyers and sellers in making informed decisions. The system's ability to analyze historical data, consider market trends, and factor in features like mileage, brand, and year of manufacture enhances its predictive capabilities. Overall, the Car Price Predictor AIML system showcases the power of artificial intelligence and machine learning in revolutionizing the automotive industry, streamlining pricing strategies, and improving customer satisfaction. Furthermore, the system's user-friendly interface and real-time updates make it a valuable tool for anyone involved in the car buying or selling process.</a:t>
            </a:r>
          </a:p>
        </p:txBody>
      </p:sp>
    </p:spTree>
    <p:extLst>
      <p:ext uri="{BB962C8B-B14F-4D97-AF65-F5344CB8AC3E}">
        <p14:creationId xmlns:p14="http://schemas.microsoft.com/office/powerpoint/2010/main" val="2711911638"/>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A3F5-AEB3-4791-C9F8-BA79632F3C23}"/>
              </a:ext>
            </a:extLst>
          </p:cNvPr>
          <p:cNvSpPr>
            <a:spLocks noGrp="1"/>
          </p:cNvSpPr>
          <p:nvPr>
            <p:ph type="ctrTitle"/>
          </p:nvPr>
        </p:nvSpPr>
        <p:spPr>
          <a:xfrm>
            <a:off x="-756592" y="0"/>
            <a:ext cx="5486400" cy="914400"/>
          </a:xfrm>
        </p:spPr>
        <p:txBody>
          <a:bodyPr/>
          <a:lstStyle/>
          <a:p>
            <a:r>
              <a:rPr lang="en-US" sz="4000" dirty="0">
                <a:latin typeface="Calibri (Headings)"/>
              </a:rPr>
              <a:t>References</a:t>
            </a:r>
          </a:p>
        </p:txBody>
      </p:sp>
      <p:sp>
        <p:nvSpPr>
          <p:cNvPr id="3" name="Subtitle 2">
            <a:extLst>
              <a:ext uri="{FF2B5EF4-FFF2-40B4-BE49-F238E27FC236}">
                <a16:creationId xmlns:a16="http://schemas.microsoft.com/office/drawing/2014/main" id="{444CB020-8EEA-0540-1DB8-4AE23507C3FB}"/>
              </a:ext>
            </a:extLst>
          </p:cNvPr>
          <p:cNvSpPr>
            <a:spLocks noGrp="1"/>
          </p:cNvSpPr>
          <p:nvPr>
            <p:ph type="subTitle" idx="1"/>
          </p:nvPr>
        </p:nvSpPr>
        <p:spPr>
          <a:xfrm>
            <a:off x="755576" y="1412776"/>
            <a:ext cx="8153400" cy="4724400"/>
          </a:xfrm>
        </p:spPr>
        <p:txBody>
          <a:bodyPr/>
          <a:lstStyle/>
          <a:p>
            <a:pPr algn="just"/>
            <a:r>
              <a:rPr lang="en-US" sz="2800" dirty="0">
                <a:solidFill>
                  <a:schemeClr val="tx1"/>
                </a:solidFill>
              </a:rPr>
              <a:t>The reference used are : </a:t>
            </a:r>
          </a:p>
          <a:p>
            <a:pPr marL="457200" indent="-457200" algn="just">
              <a:buFont typeface="Wingdings" panose="05000000000000000000" pitchFamily="2" charset="2"/>
              <a:buChar char="§"/>
            </a:pPr>
            <a:r>
              <a:rPr lang="en-US" sz="2800" dirty="0">
                <a:solidFill>
                  <a:schemeClr val="tx1"/>
                </a:solidFill>
                <a:hlinkClick r:id="rId2"/>
              </a:rPr>
              <a:t>https://www.kaggle.com/code/vbmokin/used-cars-price-prediction-by-15-models/notebook</a:t>
            </a:r>
            <a:endParaRPr lang="en-US" sz="2800" dirty="0">
              <a:solidFill>
                <a:schemeClr val="tx1"/>
              </a:solidFill>
            </a:endParaRPr>
          </a:p>
          <a:p>
            <a:pPr marL="457200" indent="-457200" algn="just">
              <a:buFont typeface="Wingdings" panose="05000000000000000000" pitchFamily="2" charset="2"/>
              <a:buChar char="§"/>
            </a:pPr>
            <a:r>
              <a:rPr lang="en-US" sz="2800" dirty="0">
                <a:solidFill>
                  <a:schemeClr val="tx1"/>
                </a:solidFill>
                <a:hlinkClick r:id="rId3"/>
              </a:rPr>
              <a:t>https://scikit-learn.org/</a:t>
            </a:r>
            <a:endParaRPr lang="en-US" sz="2800" dirty="0">
              <a:solidFill>
                <a:schemeClr val="tx1"/>
              </a:solidFill>
            </a:endParaRPr>
          </a:p>
          <a:p>
            <a:pPr marL="457200" indent="-457200" algn="just">
              <a:buFont typeface="Wingdings" panose="05000000000000000000" pitchFamily="2" charset="2"/>
              <a:buChar char="§"/>
            </a:pPr>
            <a:r>
              <a:rPr lang="en-US" sz="2800" dirty="0">
                <a:solidFill>
                  <a:schemeClr val="tx1"/>
                </a:solidFill>
                <a:hlinkClick r:id="rId4"/>
              </a:rPr>
              <a:t>https://stackoverflow.com/</a:t>
            </a:r>
            <a:endParaRPr lang="en-US" sz="2800" dirty="0">
              <a:solidFill>
                <a:schemeClr val="tx1"/>
              </a:solidFill>
            </a:endParaRPr>
          </a:p>
          <a:p>
            <a:pPr marL="457200" indent="-457200" algn="just">
              <a:buFont typeface="Wingdings" panose="05000000000000000000" pitchFamily="2" charset="2"/>
              <a:buChar char="§"/>
            </a:pPr>
            <a:r>
              <a:rPr lang="en-US" sz="2800" dirty="0">
                <a:solidFill>
                  <a:schemeClr val="tx1"/>
                </a:solidFill>
                <a:hlinkClick r:id="rId5"/>
              </a:rPr>
              <a:t>www.google.com</a:t>
            </a:r>
            <a:endParaRPr lang="en-US" sz="2800" dirty="0">
              <a:solidFill>
                <a:schemeClr val="tx1"/>
              </a:solidFill>
            </a:endParaRPr>
          </a:p>
          <a:p>
            <a:pPr marL="457200" indent="-457200" algn="just">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3858590885"/>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B5ACF8-F983-555B-2E16-A0CDF364F9D6}"/>
              </a:ext>
            </a:extLst>
          </p:cNvPr>
          <p:cNvSpPr>
            <a:spLocks noGrp="1"/>
          </p:cNvSpPr>
          <p:nvPr>
            <p:ph type="subTitle" idx="1"/>
          </p:nvPr>
        </p:nvSpPr>
        <p:spPr>
          <a:xfrm>
            <a:off x="395536" y="2492896"/>
            <a:ext cx="8153400" cy="3027040"/>
          </a:xfrm>
        </p:spPr>
        <p:txBody>
          <a:bodyPr/>
          <a:lstStyle/>
          <a:p>
            <a:r>
              <a:rPr lang="en-US" sz="8800" b="1" dirty="0">
                <a:solidFill>
                  <a:schemeClr val="tx1"/>
                </a:solidFill>
              </a:rPr>
              <a:t>The End</a:t>
            </a:r>
          </a:p>
        </p:txBody>
      </p:sp>
    </p:spTree>
    <p:extLst>
      <p:ext uri="{BB962C8B-B14F-4D97-AF65-F5344CB8AC3E}">
        <p14:creationId xmlns:p14="http://schemas.microsoft.com/office/powerpoint/2010/main" val="3002577239"/>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646331"/>
          </a:xfrm>
          <a:prstGeom prst="rect">
            <a:avLst/>
          </a:prstGeom>
          <a:noFill/>
        </p:spPr>
        <p:txBody>
          <a:bodyPr wrap="square" rtlCol="0">
            <a:spAutoFit/>
          </a:bodyPr>
          <a:lstStyle/>
          <a:p>
            <a:r>
              <a:rPr lang="en-US" sz="3600" b="1" dirty="0">
                <a:cs typeface="Times New Roman" pitchFamily="18" charset="0"/>
              </a:rPr>
              <a:t>Table of Contents</a:t>
            </a:r>
          </a:p>
        </p:txBody>
      </p:sp>
      <p:sp>
        <p:nvSpPr>
          <p:cNvPr id="3" name="TextBox 2"/>
          <p:cNvSpPr txBox="1"/>
          <p:nvPr/>
        </p:nvSpPr>
        <p:spPr>
          <a:xfrm>
            <a:off x="323528" y="980728"/>
            <a:ext cx="6912768" cy="4524315"/>
          </a:xfrm>
          <a:prstGeom prst="rect">
            <a:avLst/>
          </a:prstGeom>
          <a:noFill/>
        </p:spPr>
        <p:txBody>
          <a:bodyPr wrap="square" rtlCol="0">
            <a:spAutoFit/>
          </a:bodyPr>
          <a:lstStyle/>
          <a:p>
            <a:pPr>
              <a:buFont typeface="Arial" pitchFamily="34" charset="0"/>
              <a:buChar char="•"/>
            </a:pPr>
            <a:r>
              <a:rPr lang="en-US" sz="3200" dirty="0">
                <a:latin typeface="+mj-lt"/>
                <a:cs typeface="Times New Roman" pitchFamily="18" charset="0"/>
              </a:rPr>
              <a:t> Introduction</a:t>
            </a:r>
          </a:p>
          <a:p>
            <a:pPr>
              <a:buFont typeface="Arial" pitchFamily="34" charset="0"/>
              <a:buChar char="•"/>
            </a:pPr>
            <a:r>
              <a:rPr lang="en-US" sz="3200" dirty="0">
                <a:latin typeface="+mj-lt"/>
                <a:cs typeface="Times New Roman" pitchFamily="18" charset="0"/>
              </a:rPr>
              <a:t> Objective</a:t>
            </a:r>
          </a:p>
          <a:p>
            <a:pPr>
              <a:buFont typeface="Arial" pitchFamily="34" charset="0"/>
              <a:buChar char="•"/>
            </a:pPr>
            <a:r>
              <a:rPr lang="en-US" sz="3200" dirty="0">
                <a:latin typeface="+mj-lt"/>
                <a:cs typeface="Times New Roman" pitchFamily="18" charset="0"/>
              </a:rPr>
              <a:t> Problem Statement</a:t>
            </a:r>
          </a:p>
          <a:p>
            <a:pPr>
              <a:buFont typeface="Arial" pitchFamily="34" charset="0"/>
              <a:buChar char="•"/>
            </a:pPr>
            <a:r>
              <a:rPr lang="en-US" sz="3200" dirty="0">
                <a:latin typeface="+mj-lt"/>
                <a:cs typeface="Times New Roman" pitchFamily="18" charset="0"/>
              </a:rPr>
              <a:t> </a:t>
            </a:r>
            <a:r>
              <a:rPr lang="en-IN" sz="3200" dirty="0"/>
              <a:t>Methodology, Approach &amp; Techniques</a:t>
            </a:r>
            <a:endParaRPr lang="en-US" sz="3200" dirty="0">
              <a:latin typeface="+mj-lt"/>
              <a:cs typeface="Times New Roman" pitchFamily="18" charset="0"/>
            </a:endParaRPr>
          </a:p>
          <a:p>
            <a:pPr>
              <a:buFont typeface="Arial" pitchFamily="34" charset="0"/>
              <a:buChar char="•"/>
            </a:pPr>
            <a:r>
              <a:rPr lang="en-US" sz="3200" dirty="0">
                <a:latin typeface="+mj-lt"/>
                <a:cs typeface="Times New Roman" pitchFamily="18" charset="0"/>
              </a:rPr>
              <a:t> Result</a:t>
            </a:r>
          </a:p>
          <a:p>
            <a:pPr>
              <a:buFont typeface="Arial" pitchFamily="34" charset="0"/>
              <a:buChar char="•"/>
            </a:pPr>
            <a:r>
              <a:rPr lang="en-US" sz="3200" dirty="0">
                <a:latin typeface="+mj-lt"/>
                <a:cs typeface="Times New Roman" pitchFamily="18" charset="0"/>
              </a:rPr>
              <a:t> Conclusion</a:t>
            </a:r>
          </a:p>
          <a:p>
            <a:pPr>
              <a:buFont typeface="Arial" pitchFamily="34" charset="0"/>
              <a:buChar char="•"/>
            </a:pPr>
            <a:r>
              <a:rPr lang="en-US" sz="3200" dirty="0">
                <a:latin typeface="+mj-lt"/>
                <a:cs typeface="Times New Roman" pitchFamily="18" charset="0"/>
              </a:rPr>
              <a:t> References</a:t>
            </a:r>
          </a:p>
          <a:p>
            <a:pPr>
              <a:buFont typeface="Arial" pitchFamily="34" charset="0"/>
              <a:buChar char="•"/>
            </a:pPr>
            <a:endParaRPr lang="en-US" sz="3200" dirty="0">
              <a:latin typeface="+mj-lt"/>
              <a:cs typeface="Times New Roman" pitchFamily="18" charset="0"/>
            </a:endParaRPr>
          </a:p>
          <a:p>
            <a:pPr>
              <a:buFont typeface="Arial" pitchFamily="34" charset="0"/>
              <a:buChar char="•"/>
            </a:pPr>
            <a:endParaRPr lang="en-US" sz="3200" dirty="0">
              <a:latin typeface="+mj-lt"/>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707886"/>
          </a:xfrm>
          <a:prstGeom prst="rect">
            <a:avLst/>
          </a:prstGeom>
          <a:noFill/>
        </p:spPr>
        <p:txBody>
          <a:bodyPr wrap="square" rtlCol="0">
            <a:spAutoFit/>
          </a:bodyPr>
          <a:lstStyle/>
          <a:p>
            <a:r>
              <a:rPr lang="en-US" sz="4000" b="1" dirty="0">
                <a:latin typeface="+mj-lt"/>
                <a:cs typeface="Times New Roman" pitchFamily="18" charset="0"/>
              </a:rPr>
              <a:t>Introduction</a:t>
            </a:r>
          </a:p>
        </p:txBody>
      </p:sp>
      <p:sp>
        <p:nvSpPr>
          <p:cNvPr id="13" name="TextBox 12">
            <a:extLst>
              <a:ext uri="{FF2B5EF4-FFF2-40B4-BE49-F238E27FC236}">
                <a16:creationId xmlns:a16="http://schemas.microsoft.com/office/drawing/2014/main" id="{F129EA83-DD51-7EB8-94F8-6EB6F78FA958}"/>
              </a:ext>
            </a:extLst>
          </p:cNvPr>
          <p:cNvSpPr txBox="1"/>
          <p:nvPr/>
        </p:nvSpPr>
        <p:spPr>
          <a:xfrm>
            <a:off x="1614165" y="3977680"/>
            <a:ext cx="2866017" cy="338554"/>
          </a:xfrm>
          <a:prstGeom prst="rect">
            <a:avLst/>
          </a:prstGeom>
          <a:noFill/>
        </p:spPr>
        <p:txBody>
          <a:bodyPr wrap="square" rtlCol="0">
            <a:spAutoFit/>
          </a:bodyPr>
          <a:lstStyle/>
          <a:p>
            <a:endParaRPr lang="en-US" sz="1600" dirty="0"/>
          </a:p>
        </p:txBody>
      </p:sp>
      <p:sp>
        <p:nvSpPr>
          <p:cNvPr id="16" name="Rectangle 11">
            <a:extLst>
              <a:ext uri="{FF2B5EF4-FFF2-40B4-BE49-F238E27FC236}">
                <a16:creationId xmlns:a16="http://schemas.microsoft.com/office/drawing/2014/main" id="{D9EE91DF-777D-FDC1-E204-47DBC30C92FF}"/>
              </a:ext>
            </a:extLst>
          </p:cNvPr>
          <p:cNvSpPr>
            <a:spLocks noChangeArrowheads="1"/>
          </p:cNvSpPr>
          <p:nvPr/>
        </p:nvSpPr>
        <p:spPr bwMode="auto">
          <a:xfrm>
            <a:off x="467544" y="1268760"/>
            <a:ext cx="792088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Welcome to our presentation on car price prediction, where we delve into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a:t>
            </a:r>
            <a:r>
              <a:rPr kumimoji="0" lang="en-US" altLang="en-US" sz="2000" b="0" i="0" u="none" strike="noStrike" cap="none" normalizeH="0" baseline="0" dirty="0">
                <a:ln>
                  <a:noFill/>
                </a:ln>
                <a:solidFill>
                  <a:schemeClr val="tx1"/>
                </a:solidFill>
                <a:effectLst/>
                <a:latin typeface="Arial" panose="020B0604020202020204" pitchFamily="34" charset="0"/>
              </a:rPr>
              <a:t> innovative application of Artificial Intelligence (AI) and Machine Learning (ML) to revolutionize pricing strategies in the automotive industry.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With the rapid advancements in AI and ML technologies, predicting car prices accurately has become increasingly feasible, offering immense potential for manufacturers, dealerships, and consumers alike. This presentation explores the significance, challenges, and methodologies involved in leveraging AI and ML for car price prediction.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Join us as we embark on a journey to explore the transformative power of data-driven insights in optimizing pricing strategies and fostering transparency and efficiency in the automotive marketplace.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5E69-EA2E-0854-2642-185CF63A377B}"/>
              </a:ext>
            </a:extLst>
          </p:cNvPr>
          <p:cNvSpPr>
            <a:spLocks noGrp="1"/>
          </p:cNvSpPr>
          <p:nvPr>
            <p:ph type="ctrTitle"/>
          </p:nvPr>
        </p:nvSpPr>
        <p:spPr>
          <a:xfrm>
            <a:off x="-1116632" y="0"/>
            <a:ext cx="5486400" cy="934065"/>
          </a:xfrm>
        </p:spPr>
        <p:txBody>
          <a:bodyPr/>
          <a:lstStyle/>
          <a:p>
            <a:r>
              <a:rPr lang="en-US" sz="4000" dirty="0">
                <a:latin typeface="Calibri (Headings)"/>
              </a:rPr>
              <a:t>Objective</a:t>
            </a:r>
          </a:p>
        </p:txBody>
      </p:sp>
      <p:sp>
        <p:nvSpPr>
          <p:cNvPr id="3" name="Subtitle 2">
            <a:extLst>
              <a:ext uri="{FF2B5EF4-FFF2-40B4-BE49-F238E27FC236}">
                <a16:creationId xmlns:a16="http://schemas.microsoft.com/office/drawing/2014/main" id="{C718E54C-681C-9D77-1E72-769EE1537E6F}"/>
              </a:ext>
            </a:extLst>
          </p:cNvPr>
          <p:cNvSpPr>
            <a:spLocks noGrp="1"/>
          </p:cNvSpPr>
          <p:nvPr>
            <p:ph type="subTitle" idx="1"/>
          </p:nvPr>
        </p:nvSpPr>
        <p:spPr>
          <a:xfrm>
            <a:off x="611560" y="1052736"/>
            <a:ext cx="7776864" cy="5544616"/>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The primary objective of this project is to develop a robust predictive model for car price estimation, leveraging the capabilities of Artificial Intelligence (AI) and Machine Learning (ML) techniques. Specifically, our goals include:</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Enhancing Prediction Accuracy: Implementing advanced ML algorithms to improve the accuracy of car price predictions, ensuring reliable forecasts for stakeholders.</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Data Integration: Incorporating diverse datasets encompassing historical sales data, market trends, economic indicators, and vehicle specifications to capture the complex interplay of factors influencing car prices.</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Model Adaptability: Designing a flexible and adaptive model capable of adjusting to evolving market dynamics and consumer preferences, ensuring its relevance and effectiveness over time.</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179441"/>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28BD-8CA4-5252-4B82-C92D04BCBA74}"/>
              </a:ext>
            </a:extLst>
          </p:cNvPr>
          <p:cNvSpPr>
            <a:spLocks noGrp="1"/>
          </p:cNvSpPr>
          <p:nvPr>
            <p:ph type="ctrTitle"/>
          </p:nvPr>
        </p:nvSpPr>
        <p:spPr>
          <a:xfrm>
            <a:off x="107504" y="260648"/>
            <a:ext cx="6264696" cy="831988"/>
          </a:xfrm>
        </p:spPr>
        <p:txBody>
          <a:bodyPr/>
          <a:lstStyle/>
          <a:p>
            <a:pPr algn="l"/>
            <a:r>
              <a:rPr lang="en-US" dirty="0">
                <a:latin typeface="+mj-lt"/>
              </a:rPr>
              <a:t>Problem Statement</a:t>
            </a:r>
            <a:br>
              <a:rPr lang="en-IN" dirty="0">
                <a:latin typeface="+mj-lt"/>
              </a:rPr>
            </a:br>
            <a:endParaRPr lang="en-US" dirty="0">
              <a:latin typeface="+mj-lt"/>
            </a:endParaRPr>
          </a:p>
        </p:txBody>
      </p:sp>
      <p:sp>
        <p:nvSpPr>
          <p:cNvPr id="3" name="Subtitle 2">
            <a:extLst>
              <a:ext uri="{FF2B5EF4-FFF2-40B4-BE49-F238E27FC236}">
                <a16:creationId xmlns:a16="http://schemas.microsoft.com/office/drawing/2014/main" id="{57ACFAAA-1A50-7CEA-A48B-EB195E3479E0}"/>
              </a:ext>
            </a:extLst>
          </p:cNvPr>
          <p:cNvSpPr>
            <a:spLocks noGrp="1"/>
          </p:cNvSpPr>
          <p:nvPr>
            <p:ph type="subTitle" idx="1"/>
          </p:nvPr>
        </p:nvSpPr>
        <p:spPr>
          <a:xfrm>
            <a:off x="533400" y="1371600"/>
            <a:ext cx="8153400" cy="4937720"/>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In the automotive industry, accurately predicting car prices remains a challenging task due to the multifaceted nature of market dynamics and consumer preferences. Traditional methods often lack the precision required to navigate this complex landscape effectively, leading to suboptimal pricing decisions and missed opportunities for stakeholders. The problem statement encompasses the following key aspects: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Prediction Accuracy</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Data Integration</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Model Adaptibility</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Stakeholder Needs</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19704485"/>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179512" y="404664"/>
            <a:ext cx="6408712" cy="357336"/>
          </a:xfrm>
        </p:spPr>
        <p:txBody>
          <a:bodyPr/>
          <a:lstStyle/>
          <a:p>
            <a:pPr algn="l"/>
            <a:r>
              <a:rPr lang="en-US" dirty="0">
                <a:latin typeface="+mj-lt"/>
                <a:cs typeface="Times New Roman" pitchFamily="18" charset="0"/>
              </a:rPr>
              <a:t> </a:t>
            </a:r>
            <a:r>
              <a:rPr lang="en-IN" sz="2800" dirty="0">
                <a:latin typeface="+mj-lt"/>
              </a:rPr>
              <a:t>Methodology, Approach &amp; Algorithms</a:t>
            </a:r>
            <a:br>
              <a:rPr lang="en-IN" dirty="0">
                <a:latin typeface="+mj-lt"/>
              </a:rPr>
            </a:br>
            <a:endParaRPr lang="en-IN" dirty="0"/>
          </a:p>
        </p:txBody>
      </p:sp>
      <p:sp>
        <p:nvSpPr>
          <p:cNvPr id="3" name="TextBox 2">
            <a:extLst>
              <a:ext uri="{FF2B5EF4-FFF2-40B4-BE49-F238E27FC236}">
                <a16:creationId xmlns:a16="http://schemas.microsoft.com/office/drawing/2014/main" id="{041ABA5E-D149-9E8A-1271-6E3C0AC932DA}"/>
              </a:ext>
            </a:extLst>
          </p:cNvPr>
          <p:cNvSpPr txBox="1"/>
          <p:nvPr/>
        </p:nvSpPr>
        <p:spPr>
          <a:xfrm>
            <a:off x="539552" y="1124744"/>
            <a:ext cx="8064896"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Methodology:-</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methodology involves collecting and preprocessing diverse datasets comprising historical sales data, market trends, economic indicators, and vehicle specifications. </a:t>
            </a:r>
            <a:r>
              <a:rPr lang="en-US" sz="2000" b="1" dirty="0">
                <a:latin typeface="Times New Roman" panose="02020603050405020304" pitchFamily="18" charset="0"/>
                <a:cs typeface="Times New Roman" panose="02020603050405020304" pitchFamily="18" charset="0"/>
              </a:rPr>
              <a:t>Feature engineering </a:t>
            </a:r>
            <a:r>
              <a:rPr lang="en-US" sz="2000" dirty="0">
                <a:latin typeface="Times New Roman" panose="02020603050405020304" pitchFamily="18" charset="0"/>
                <a:cs typeface="Times New Roman" panose="02020603050405020304" pitchFamily="18" charset="0"/>
              </a:rPr>
              <a:t>techniques enhance predictive performance. Various </a:t>
            </a:r>
            <a:r>
              <a:rPr lang="en-US" sz="2000" b="1" dirty="0">
                <a:latin typeface="Times New Roman" panose="02020603050405020304" pitchFamily="18" charset="0"/>
                <a:cs typeface="Times New Roman" panose="02020603050405020304" pitchFamily="18" charset="0"/>
              </a:rPr>
              <a:t>regression algorithms</a:t>
            </a:r>
            <a:r>
              <a:rPr lang="en-US" sz="2000" dirty="0">
                <a:latin typeface="Times New Roman" panose="02020603050405020304" pitchFamily="18" charset="0"/>
                <a:cs typeface="Times New Roman" panose="02020603050405020304" pitchFamily="18" charset="0"/>
              </a:rPr>
              <a:t> are evaluated, and the optimal model is selected based on </a:t>
            </a:r>
            <a:r>
              <a:rPr lang="en-US" sz="2000" b="1" dirty="0">
                <a:latin typeface="Times New Roman" panose="02020603050405020304" pitchFamily="18" charset="0"/>
                <a:cs typeface="Times New Roman" panose="02020603050405020304" pitchFamily="18" charset="0"/>
              </a:rPr>
              <a:t>performance metrics </a:t>
            </a:r>
            <a:r>
              <a:rPr lang="en-US" sz="2000" dirty="0">
                <a:latin typeface="Times New Roman" panose="02020603050405020304" pitchFamily="18" charset="0"/>
                <a:cs typeface="Times New Roman" panose="02020603050405020304" pitchFamily="18" charset="0"/>
              </a:rPr>
              <a:t>and cross-validation. The chosen model is trained on the dataset and evaluated using testing data to assess </a:t>
            </a:r>
            <a:r>
              <a:rPr lang="en-US" sz="2000" b="1" dirty="0">
                <a:latin typeface="Times New Roman" panose="02020603050405020304" pitchFamily="18" charset="0"/>
                <a:cs typeface="Times New Roman" panose="02020603050405020304" pitchFamily="18" charset="0"/>
              </a:rPr>
              <a:t>predictive accuracy</a:t>
            </a:r>
            <a:r>
              <a:rPr lang="en-US" sz="2000" dirty="0">
                <a:latin typeface="Times New Roman" panose="02020603050405020304" pitchFamily="18" charset="0"/>
                <a:cs typeface="Times New Roman" panose="02020603050405020304" pitchFamily="18" charset="0"/>
              </a:rPr>
              <a:t>. Upon validation, the model is deployed for real-time predictions in a production environment, with ongoing monitoring and recalibration. Comprehensive documentation summarizes the methodology, findings, and recommendations for pricing strategies in the automotive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131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179512" y="404664"/>
            <a:ext cx="6408712" cy="357336"/>
          </a:xfrm>
        </p:spPr>
        <p:txBody>
          <a:bodyPr/>
          <a:lstStyle/>
          <a:p>
            <a:pPr algn="l"/>
            <a:r>
              <a:rPr lang="en-US" dirty="0">
                <a:latin typeface="+mj-lt"/>
                <a:cs typeface="Times New Roman" pitchFamily="18" charset="0"/>
              </a:rPr>
              <a:t> </a:t>
            </a:r>
            <a:r>
              <a:rPr lang="en-IN" sz="2800" dirty="0">
                <a:latin typeface="+mj-lt"/>
              </a:rPr>
              <a:t>Methodology, Approach &amp; Algorithms</a:t>
            </a:r>
            <a:br>
              <a:rPr lang="en-IN" dirty="0">
                <a:latin typeface="+mj-lt"/>
              </a:rPr>
            </a:br>
            <a:endParaRPr lang="en-IN" dirty="0"/>
          </a:p>
        </p:txBody>
      </p:sp>
      <p:sp>
        <p:nvSpPr>
          <p:cNvPr id="4" name="TextBox 3">
            <a:extLst>
              <a:ext uri="{FF2B5EF4-FFF2-40B4-BE49-F238E27FC236}">
                <a16:creationId xmlns:a16="http://schemas.microsoft.com/office/drawing/2014/main" id="{A601FAB5-CCD2-41AF-C47F-9B776A9D04B2}"/>
              </a:ext>
            </a:extLst>
          </p:cNvPr>
          <p:cNvSpPr txBox="1"/>
          <p:nvPr/>
        </p:nvSpPr>
        <p:spPr>
          <a:xfrm>
            <a:off x="395536" y="1268760"/>
            <a:ext cx="8496944" cy="372409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Approach:-</a:t>
            </a:r>
          </a:p>
          <a:p>
            <a:endParaRPr lang="en-IN" dirty="0"/>
          </a:p>
          <a:p>
            <a:r>
              <a:rPr lang="en-US" sz="2000" dirty="0">
                <a:latin typeface="Times New Roman" panose="02020603050405020304" pitchFamily="18" charset="0"/>
                <a:cs typeface="Times New Roman" panose="02020603050405020304" pitchFamily="18" charset="0"/>
              </a:rPr>
              <a:t>Our approach combines AI and ML techniques to predict car prices accurately. We start by collecting diverse datasets, including historical sales data, market trends, economic indicators, and vehicle specifications. Next, we preprocess the data and engineer features to enhance predictive performance. We evaluate multiple regression algorithms, selecting the most suitable model based on cross-validation and performance metrics. After training the chosen model, we assess its predictive accuracy using testing data. Upon validation, the model is deployed for real-time predictions, with continuous monitoring and recalibration. Through this approach, we aim to provide stakeholders with reliable insights for informed decision-making in the automotive industry, driving efficiency and transparency.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71742"/>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179512" y="404664"/>
            <a:ext cx="6408712" cy="357336"/>
          </a:xfrm>
        </p:spPr>
        <p:txBody>
          <a:bodyPr/>
          <a:lstStyle/>
          <a:p>
            <a:pPr algn="l"/>
            <a:r>
              <a:rPr lang="en-US" dirty="0">
                <a:latin typeface="+mj-lt"/>
                <a:cs typeface="Times New Roman" pitchFamily="18" charset="0"/>
              </a:rPr>
              <a:t> </a:t>
            </a:r>
            <a:r>
              <a:rPr lang="en-IN" sz="2800" dirty="0">
                <a:latin typeface="+mj-lt"/>
              </a:rPr>
              <a:t>Methodology, Approach </a:t>
            </a:r>
            <a:r>
              <a:rPr lang="en-IN" sz="2800">
                <a:latin typeface="+mj-lt"/>
              </a:rPr>
              <a:t>&amp; Algorithms</a:t>
            </a:r>
            <a:br>
              <a:rPr lang="en-IN" dirty="0">
                <a:latin typeface="+mj-lt"/>
              </a:rPr>
            </a:br>
            <a:endParaRPr lang="en-IN" dirty="0"/>
          </a:p>
        </p:txBody>
      </p:sp>
      <p:sp>
        <p:nvSpPr>
          <p:cNvPr id="4" name="TextBox 3">
            <a:extLst>
              <a:ext uri="{FF2B5EF4-FFF2-40B4-BE49-F238E27FC236}">
                <a16:creationId xmlns:a16="http://schemas.microsoft.com/office/drawing/2014/main" id="{A601FAB5-CCD2-41AF-C47F-9B776A9D04B2}"/>
              </a:ext>
            </a:extLst>
          </p:cNvPr>
          <p:cNvSpPr txBox="1"/>
          <p:nvPr/>
        </p:nvSpPr>
        <p:spPr>
          <a:xfrm>
            <a:off x="384365" y="1050540"/>
            <a:ext cx="8496944"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Algorithms:-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car price prediction system employs a combination of traditional machine learning algorithms and deep learning architectures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transaction data and identify price patterns effectively. The following algorithms are utilized in the project: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•Linear Regression: 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•SVR: Support Vector Regression (SVR) is a type of machine learning algorithm used for regression analysis. The goal of SVR is to find a function that approximates the relationship between the input variables and a continuous target variable, while minimizing the prediction error.</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324970"/>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179512" y="404664"/>
            <a:ext cx="6408712" cy="357336"/>
          </a:xfrm>
        </p:spPr>
        <p:txBody>
          <a:bodyPr/>
          <a:lstStyle/>
          <a:p>
            <a:pPr algn="l"/>
            <a:r>
              <a:rPr lang="en-US" dirty="0">
                <a:latin typeface="+mj-lt"/>
                <a:cs typeface="Times New Roman" pitchFamily="18" charset="0"/>
              </a:rPr>
              <a:t> </a:t>
            </a:r>
            <a:r>
              <a:rPr lang="en-IN" sz="2800" dirty="0">
                <a:latin typeface="+mj-lt"/>
              </a:rPr>
              <a:t>Methodology, Approach &amp; Algorithms</a:t>
            </a:r>
            <a:br>
              <a:rPr lang="en-IN" dirty="0">
                <a:latin typeface="+mj-lt"/>
              </a:rPr>
            </a:br>
            <a:endParaRPr lang="en-IN" dirty="0"/>
          </a:p>
        </p:txBody>
      </p:sp>
      <p:sp>
        <p:nvSpPr>
          <p:cNvPr id="4" name="TextBox 3">
            <a:extLst>
              <a:ext uri="{FF2B5EF4-FFF2-40B4-BE49-F238E27FC236}">
                <a16:creationId xmlns:a16="http://schemas.microsoft.com/office/drawing/2014/main" id="{A601FAB5-CCD2-41AF-C47F-9B776A9D04B2}"/>
              </a:ext>
            </a:extLst>
          </p:cNvPr>
          <p:cNvSpPr txBox="1"/>
          <p:nvPr/>
        </p:nvSpPr>
        <p:spPr>
          <a:xfrm>
            <a:off x="323528" y="1268760"/>
            <a:ext cx="8496944"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•Decision Trees: Decision tree-based algorithms, including Random Forests and Gradient Boosting, are utilized to capture complex nonlinear relationships and interactions between features in the transaction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Random forest regression model combines multiple decision trees to create a single model. Each tree in the forest builds from a different subset of the data and makes its own independent prediction. The final prediction for input is based on the average or weighted average of all the individual trees' predictions.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06247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4062</TotalTime>
  <Words>1066</Words>
  <Application>Microsoft Office PowerPoint</Application>
  <PresentationFormat>On-screen Show (4:3)</PresentationFormat>
  <Paragraphs>77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(Headings)</vt:lpstr>
      <vt:lpstr>Times New Roman</vt:lpstr>
      <vt:lpstr>Wingdings</vt:lpstr>
      <vt:lpstr>Bubble Sort</vt:lpstr>
      <vt:lpstr>PowerPoint Presentation</vt:lpstr>
      <vt:lpstr>PowerPoint Presentation</vt:lpstr>
      <vt:lpstr>PowerPoint Presentation</vt:lpstr>
      <vt:lpstr>Objective</vt:lpstr>
      <vt:lpstr>Problem Statement </vt:lpstr>
      <vt:lpstr> Methodology, Approach &amp; Algorithms </vt:lpstr>
      <vt:lpstr> Methodology, Approach &amp; Algorithms </vt:lpstr>
      <vt:lpstr> Methodology, Approach &amp; Algorithms </vt:lpstr>
      <vt:lpstr> Methodology, Approach &amp; Algorithms </vt:lpstr>
      <vt:lpstr>Result</vt:lpstr>
      <vt:lpstr>Result</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Harshvardhan Singh</cp:lastModifiedBy>
  <cp:revision>101</cp:revision>
  <dcterms:created xsi:type="dcterms:W3CDTF">2022-12-12T14:14:34Z</dcterms:created>
  <dcterms:modified xsi:type="dcterms:W3CDTF">2024-05-13T05:47:12Z</dcterms:modified>
</cp:coreProperties>
</file>