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343" r:id="rId7"/>
    <p:sldId id="344" r:id="rId8"/>
    <p:sldId id="262" r:id="rId9"/>
    <p:sldId id="263" r:id="rId10"/>
    <p:sldId id="264" r:id="rId11"/>
    <p:sldId id="265" r:id="rId12"/>
    <p:sldId id="266" r:id="rId13"/>
    <p:sldId id="267" r:id="rId14"/>
    <p:sldId id="268" r:id="rId15"/>
    <p:sldId id="345" r:id="rId16"/>
    <p:sldId id="269" r:id="rId17"/>
    <p:sldId id="270" r:id="rId18"/>
    <p:sldId id="271" r:id="rId19"/>
    <p:sldId id="272" r:id="rId20"/>
    <p:sldId id="280" r:id="rId21"/>
    <p:sldId id="282" r:id="rId22"/>
    <p:sldId id="283" r:id="rId23"/>
    <p:sldId id="284" r:id="rId24"/>
    <p:sldId id="285" r:id="rId25"/>
    <p:sldId id="286" r:id="rId26"/>
    <p:sldId id="287" r:id="rId27"/>
    <p:sldId id="288" r:id="rId28"/>
    <p:sldId id="290" r:id="rId29"/>
    <p:sldId id="291" r:id="rId30"/>
    <p:sldId id="293" r:id="rId31"/>
    <p:sldId id="295" r:id="rId32"/>
    <p:sldId id="296" r:id="rId33"/>
    <p:sldId id="297" r:id="rId34"/>
    <p:sldId id="298" r:id="rId35"/>
    <p:sldId id="300" r:id="rId36"/>
    <p:sldId id="301" r:id="rId37"/>
    <p:sldId id="302" r:id="rId38"/>
    <p:sldId id="304" r:id="rId39"/>
    <p:sldId id="306" r:id="rId40"/>
    <p:sldId id="308" r:id="rId41"/>
    <p:sldId id="309" r:id="rId42"/>
    <p:sldId id="310" r:id="rId43"/>
    <p:sldId id="311" r:id="rId44"/>
    <p:sldId id="312" r:id="rId45"/>
    <p:sldId id="314" r:id="rId46"/>
    <p:sldId id="315" r:id="rId47"/>
    <p:sldId id="317" r:id="rId48"/>
    <p:sldId id="318" r:id="rId49"/>
    <p:sldId id="319" r:id="rId50"/>
    <p:sldId id="321" r:id="rId51"/>
    <p:sldId id="322" r:id="rId52"/>
    <p:sldId id="323" r:id="rId53"/>
    <p:sldId id="324" r:id="rId54"/>
    <p:sldId id="326" r:id="rId55"/>
    <p:sldId id="327" r:id="rId56"/>
    <p:sldId id="328" r:id="rId57"/>
    <p:sldId id="329" r:id="rId58"/>
    <p:sldId id="330" r:id="rId59"/>
    <p:sldId id="331" r:id="rId60"/>
    <p:sldId id="33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24F7-5E12-1C68-6420-724C7F59E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B4C113-7A2C-89D2-8F06-626916B8C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0CD9CC-1CC1-1459-8662-2532D85E8806}"/>
              </a:ext>
            </a:extLst>
          </p:cNvPr>
          <p:cNvSpPr>
            <a:spLocks noGrp="1"/>
          </p:cNvSpPr>
          <p:nvPr>
            <p:ph type="dt" sz="half" idx="10"/>
          </p:nvPr>
        </p:nvSpPr>
        <p:spPr/>
        <p:txBody>
          <a:bodyPr/>
          <a:lstStyle/>
          <a:p>
            <a:fld id="{1B52EFE2-C72E-453A-92B0-6975B728AFD0}" type="datetimeFigureOut">
              <a:rPr lang="en-US" smtClean="0"/>
              <a:t>4/14/2023</a:t>
            </a:fld>
            <a:endParaRPr lang="en-US"/>
          </a:p>
        </p:txBody>
      </p:sp>
      <p:sp>
        <p:nvSpPr>
          <p:cNvPr id="5" name="Footer Placeholder 4">
            <a:extLst>
              <a:ext uri="{FF2B5EF4-FFF2-40B4-BE49-F238E27FC236}">
                <a16:creationId xmlns:a16="http://schemas.microsoft.com/office/drawing/2014/main" id="{E0B69B01-B11A-9F4B-B7D7-2CBA08D4D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D4A55-5B7B-1389-2021-18164C526216}"/>
              </a:ext>
            </a:extLst>
          </p:cNvPr>
          <p:cNvSpPr>
            <a:spLocks noGrp="1"/>
          </p:cNvSpPr>
          <p:nvPr>
            <p:ph type="sldNum" sz="quarter" idx="12"/>
          </p:nvPr>
        </p:nvSpPr>
        <p:spPr/>
        <p:txBody>
          <a:bodyPr/>
          <a:lstStyle/>
          <a:p>
            <a:fld id="{E8513E98-4676-4F7F-99FC-F625533C5D1D}" type="slidenum">
              <a:rPr lang="en-US" smtClean="0"/>
              <a:t>‹#›</a:t>
            </a:fld>
            <a:endParaRPr lang="en-US"/>
          </a:p>
        </p:txBody>
      </p:sp>
    </p:spTree>
    <p:extLst>
      <p:ext uri="{BB962C8B-B14F-4D97-AF65-F5344CB8AC3E}">
        <p14:creationId xmlns:p14="http://schemas.microsoft.com/office/powerpoint/2010/main" val="129660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19806-9FDD-7B57-D4F5-5970CDA0C2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D634EA-84C1-1A06-5457-6607D05D30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C3F47-ED77-6096-016E-96F5239DEB01}"/>
              </a:ext>
            </a:extLst>
          </p:cNvPr>
          <p:cNvSpPr>
            <a:spLocks noGrp="1"/>
          </p:cNvSpPr>
          <p:nvPr>
            <p:ph type="dt" sz="half" idx="10"/>
          </p:nvPr>
        </p:nvSpPr>
        <p:spPr/>
        <p:txBody>
          <a:bodyPr/>
          <a:lstStyle/>
          <a:p>
            <a:fld id="{1B52EFE2-C72E-453A-92B0-6975B728AFD0}" type="datetimeFigureOut">
              <a:rPr lang="en-US" smtClean="0"/>
              <a:t>4/14/2023</a:t>
            </a:fld>
            <a:endParaRPr lang="en-US"/>
          </a:p>
        </p:txBody>
      </p:sp>
      <p:sp>
        <p:nvSpPr>
          <p:cNvPr id="5" name="Footer Placeholder 4">
            <a:extLst>
              <a:ext uri="{FF2B5EF4-FFF2-40B4-BE49-F238E27FC236}">
                <a16:creationId xmlns:a16="http://schemas.microsoft.com/office/drawing/2014/main" id="{D8466AAC-E495-67C1-35D4-4DD8F1991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D9B61-2168-56F2-59A2-C7B83E4029C6}"/>
              </a:ext>
            </a:extLst>
          </p:cNvPr>
          <p:cNvSpPr>
            <a:spLocks noGrp="1"/>
          </p:cNvSpPr>
          <p:nvPr>
            <p:ph type="sldNum" sz="quarter" idx="12"/>
          </p:nvPr>
        </p:nvSpPr>
        <p:spPr/>
        <p:txBody>
          <a:bodyPr/>
          <a:lstStyle/>
          <a:p>
            <a:fld id="{E8513E98-4676-4F7F-99FC-F625533C5D1D}" type="slidenum">
              <a:rPr lang="en-US" smtClean="0"/>
              <a:t>‹#›</a:t>
            </a:fld>
            <a:endParaRPr lang="en-US"/>
          </a:p>
        </p:txBody>
      </p:sp>
    </p:spTree>
    <p:extLst>
      <p:ext uri="{BB962C8B-B14F-4D97-AF65-F5344CB8AC3E}">
        <p14:creationId xmlns:p14="http://schemas.microsoft.com/office/powerpoint/2010/main" val="273733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A0DBE-A6FA-D5EF-B276-6765CBB914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173B01-0E92-EE6A-87CD-7B8C9B0EED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9ECA3-E6CC-5B46-C0F1-0A21AE68DED6}"/>
              </a:ext>
            </a:extLst>
          </p:cNvPr>
          <p:cNvSpPr>
            <a:spLocks noGrp="1"/>
          </p:cNvSpPr>
          <p:nvPr>
            <p:ph type="dt" sz="half" idx="10"/>
          </p:nvPr>
        </p:nvSpPr>
        <p:spPr/>
        <p:txBody>
          <a:bodyPr/>
          <a:lstStyle/>
          <a:p>
            <a:fld id="{1B52EFE2-C72E-453A-92B0-6975B728AFD0}" type="datetimeFigureOut">
              <a:rPr lang="en-US" smtClean="0"/>
              <a:t>4/14/2023</a:t>
            </a:fld>
            <a:endParaRPr lang="en-US"/>
          </a:p>
        </p:txBody>
      </p:sp>
      <p:sp>
        <p:nvSpPr>
          <p:cNvPr id="5" name="Footer Placeholder 4">
            <a:extLst>
              <a:ext uri="{FF2B5EF4-FFF2-40B4-BE49-F238E27FC236}">
                <a16:creationId xmlns:a16="http://schemas.microsoft.com/office/drawing/2014/main" id="{79B1223C-B92A-B04C-2962-3EA3E606D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B6887-0BAB-3F9B-23AA-5F61467B9055}"/>
              </a:ext>
            </a:extLst>
          </p:cNvPr>
          <p:cNvSpPr>
            <a:spLocks noGrp="1"/>
          </p:cNvSpPr>
          <p:nvPr>
            <p:ph type="sldNum" sz="quarter" idx="12"/>
          </p:nvPr>
        </p:nvSpPr>
        <p:spPr/>
        <p:txBody>
          <a:bodyPr/>
          <a:lstStyle/>
          <a:p>
            <a:fld id="{E8513E98-4676-4F7F-99FC-F625533C5D1D}" type="slidenum">
              <a:rPr lang="en-US" smtClean="0"/>
              <a:t>‹#›</a:t>
            </a:fld>
            <a:endParaRPr lang="en-US"/>
          </a:p>
        </p:txBody>
      </p:sp>
    </p:spTree>
    <p:extLst>
      <p:ext uri="{BB962C8B-B14F-4D97-AF65-F5344CB8AC3E}">
        <p14:creationId xmlns:p14="http://schemas.microsoft.com/office/powerpoint/2010/main" val="1497697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6" name="PlaceHolder 2"/>
          <p:cNvSpPr>
            <a:spLocks noGrp="1"/>
          </p:cNvSpPr>
          <p:nvPr>
            <p:ph type="body"/>
          </p:nvPr>
        </p:nvSpPr>
        <p:spPr>
          <a:xfrm>
            <a:off x="83808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87" name="PlaceHolder 3"/>
          <p:cNvSpPr>
            <a:spLocks noGrp="1"/>
          </p:cNvSpPr>
          <p:nvPr>
            <p:ph type="body"/>
          </p:nvPr>
        </p:nvSpPr>
        <p:spPr>
          <a:xfrm>
            <a:off x="622620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32018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7057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2681-1956-3E9E-74DF-B706B50359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D350F-3BB6-0BBD-8FB5-E1632B95F3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E6C90A-3DC8-4DB7-4A4F-AC2EF79331FD}"/>
              </a:ext>
            </a:extLst>
          </p:cNvPr>
          <p:cNvSpPr>
            <a:spLocks noGrp="1"/>
          </p:cNvSpPr>
          <p:nvPr>
            <p:ph type="dt" sz="half" idx="10"/>
          </p:nvPr>
        </p:nvSpPr>
        <p:spPr/>
        <p:txBody>
          <a:bodyPr/>
          <a:lstStyle/>
          <a:p>
            <a:fld id="{1B52EFE2-C72E-453A-92B0-6975B728AFD0}" type="datetimeFigureOut">
              <a:rPr lang="en-US" smtClean="0"/>
              <a:t>4/14/2023</a:t>
            </a:fld>
            <a:endParaRPr lang="en-US"/>
          </a:p>
        </p:txBody>
      </p:sp>
      <p:sp>
        <p:nvSpPr>
          <p:cNvPr id="5" name="Footer Placeholder 4">
            <a:extLst>
              <a:ext uri="{FF2B5EF4-FFF2-40B4-BE49-F238E27FC236}">
                <a16:creationId xmlns:a16="http://schemas.microsoft.com/office/drawing/2014/main" id="{3C5F7293-02A6-7834-5A30-D802A4436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5E645-5AAA-7E3F-D009-95785794F8EA}"/>
              </a:ext>
            </a:extLst>
          </p:cNvPr>
          <p:cNvSpPr>
            <a:spLocks noGrp="1"/>
          </p:cNvSpPr>
          <p:nvPr>
            <p:ph type="sldNum" sz="quarter" idx="12"/>
          </p:nvPr>
        </p:nvSpPr>
        <p:spPr/>
        <p:txBody>
          <a:bodyPr/>
          <a:lstStyle/>
          <a:p>
            <a:fld id="{E8513E98-4676-4F7F-99FC-F625533C5D1D}" type="slidenum">
              <a:rPr lang="en-US" smtClean="0"/>
              <a:t>‹#›</a:t>
            </a:fld>
            <a:endParaRPr lang="en-US"/>
          </a:p>
        </p:txBody>
      </p:sp>
    </p:spTree>
    <p:extLst>
      <p:ext uri="{BB962C8B-B14F-4D97-AF65-F5344CB8AC3E}">
        <p14:creationId xmlns:p14="http://schemas.microsoft.com/office/powerpoint/2010/main" val="254964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2F53-25A6-CD65-DC40-3047FEAAD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0803C1-2C8F-1728-CB68-3B94D82C8F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E275D-BDCD-B790-C274-A4533F496744}"/>
              </a:ext>
            </a:extLst>
          </p:cNvPr>
          <p:cNvSpPr>
            <a:spLocks noGrp="1"/>
          </p:cNvSpPr>
          <p:nvPr>
            <p:ph type="dt" sz="half" idx="10"/>
          </p:nvPr>
        </p:nvSpPr>
        <p:spPr/>
        <p:txBody>
          <a:bodyPr/>
          <a:lstStyle/>
          <a:p>
            <a:fld id="{1B52EFE2-C72E-453A-92B0-6975B728AFD0}" type="datetimeFigureOut">
              <a:rPr lang="en-US" smtClean="0"/>
              <a:t>4/14/2023</a:t>
            </a:fld>
            <a:endParaRPr lang="en-US"/>
          </a:p>
        </p:txBody>
      </p:sp>
      <p:sp>
        <p:nvSpPr>
          <p:cNvPr id="5" name="Footer Placeholder 4">
            <a:extLst>
              <a:ext uri="{FF2B5EF4-FFF2-40B4-BE49-F238E27FC236}">
                <a16:creationId xmlns:a16="http://schemas.microsoft.com/office/drawing/2014/main" id="{7DD3211B-BE6A-AF5E-1A00-FF5C07181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BCD3B-10BD-6872-2604-CD96E51D414D}"/>
              </a:ext>
            </a:extLst>
          </p:cNvPr>
          <p:cNvSpPr>
            <a:spLocks noGrp="1"/>
          </p:cNvSpPr>
          <p:nvPr>
            <p:ph type="sldNum" sz="quarter" idx="12"/>
          </p:nvPr>
        </p:nvSpPr>
        <p:spPr/>
        <p:txBody>
          <a:bodyPr/>
          <a:lstStyle/>
          <a:p>
            <a:fld id="{E8513E98-4676-4F7F-99FC-F625533C5D1D}" type="slidenum">
              <a:rPr lang="en-US" smtClean="0"/>
              <a:t>‹#›</a:t>
            </a:fld>
            <a:endParaRPr lang="en-US"/>
          </a:p>
        </p:txBody>
      </p:sp>
    </p:spTree>
    <p:extLst>
      <p:ext uri="{BB962C8B-B14F-4D97-AF65-F5344CB8AC3E}">
        <p14:creationId xmlns:p14="http://schemas.microsoft.com/office/powerpoint/2010/main" val="394849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226F-2AB2-5275-9FF7-9889D0486B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4FCA4C-4379-4C63-AA76-64B3C86C3D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79BE1D-7D24-C13B-E242-F5E2602A6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EB8517-F971-E86D-DA4E-7457A5E2C03F}"/>
              </a:ext>
            </a:extLst>
          </p:cNvPr>
          <p:cNvSpPr>
            <a:spLocks noGrp="1"/>
          </p:cNvSpPr>
          <p:nvPr>
            <p:ph type="dt" sz="half" idx="10"/>
          </p:nvPr>
        </p:nvSpPr>
        <p:spPr/>
        <p:txBody>
          <a:bodyPr/>
          <a:lstStyle/>
          <a:p>
            <a:fld id="{1B52EFE2-C72E-453A-92B0-6975B728AFD0}" type="datetimeFigureOut">
              <a:rPr lang="en-US" smtClean="0"/>
              <a:t>4/14/2023</a:t>
            </a:fld>
            <a:endParaRPr lang="en-US"/>
          </a:p>
        </p:txBody>
      </p:sp>
      <p:sp>
        <p:nvSpPr>
          <p:cNvPr id="6" name="Footer Placeholder 5">
            <a:extLst>
              <a:ext uri="{FF2B5EF4-FFF2-40B4-BE49-F238E27FC236}">
                <a16:creationId xmlns:a16="http://schemas.microsoft.com/office/drawing/2014/main" id="{71D27166-1F5F-00C4-34D8-5733DF638B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51945E-7E09-2F20-2913-0DDC634B3D6F}"/>
              </a:ext>
            </a:extLst>
          </p:cNvPr>
          <p:cNvSpPr>
            <a:spLocks noGrp="1"/>
          </p:cNvSpPr>
          <p:nvPr>
            <p:ph type="sldNum" sz="quarter" idx="12"/>
          </p:nvPr>
        </p:nvSpPr>
        <p:spPr/>
        <p:txBody>
          <a:bodyPr/>
          <a:lstStyle/>
          <a:p>
            <a:fld id="{E8513E98-4676-4F7F-99FC-F625533C5D1D}" type="slidenum">
              <a:rPr lang="en-US" smtClean="0"/>
              <a:t>‹#›</a:t>
            </a:fld>
            <a:endParaRPr lang="en-US"/>
          </a:p>
        </p:txBody>
      </p:sp>
    </p:spTree>
    <p:extLst>
      <p:ext uri="{BB962C8B-B14F-4D97-AF65-F5344CB8AC3E}">
        <p14:creationId xmlns:p14="http://schemas.microsoft.com/office/powerpoint/2010/main" val="168956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E8DD-F8A1-D8FE-80E4-8720B1C595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424D8B-5398-9332-0C97-ECB5D35966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0C071D-0020-7220-45B1-9EAADE12D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ADEEE6-78C6-EE19-AA5F-954365BDA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953805-05E6-CB49-A659-8A25336FA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F4D172-E300-F97C-6DCD-E4E58A9060B6}"/>
              </a:ext>
            </a:extLst>
          </p:cNvPr>
          <p:cNvSpPr>
            <a:spLocks noGrp="1"/>
          </p:cNvSpPr>
          <p:nvPr>
            <p:ph type="dt" sz="half" idx="10"/>
          </p:nvPr>
        </p:nvSpPr>
        <p:spPr/>
        <p:txBody>
          <a:bodyPr/>
          <a:lstStyle/>
          <a:p>
            <a:fld id="{1B52EFE2-C72E-453A-92B0-6975B728AFD0}" type="datetimeFigureOut">
              <a:rPr lang="en-US" smtClean="0"/>
              <a:t>4/14/2023</a:t>
            </a:fld>
            <a:endParaRPr lang="en-US"/>
          </a:p>
        </p:txBody>
      </p:sp>
      <p:sp>
        <p:nvSpPr>
          <p:cNvPr id="8" name="Footer Placeholder 7">
            <a:extLst>
              <a:ext uri="{FF2B5EF4-FFF2-40B4-BE49-F238E27FC236}">
                <a16:creationId xmlns:a16="http://schemas.microsoft.com/office/drawing/2014/main" id="{3AA94E37-06E8-D14A-4756-407B1A6E2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6BA0EF-50AC-9488-F59B-5FFB2FA81D2D}"/>
              </a:ext>
            </a:extLst>
          </p:cNvPr>
          <p:cNvSpPr>
            <a:spLocks noGrp="1"/>
          </p:cNvSpPr>
          <p:nvPr>
            <p:ph type="sldNum" sz="quarter" idx="12"/>
          </p:nvPr>
        </p:nvSpPr>
        <p:spPr/>
        <p:txBody>
          <a:bodyPr/>
          <a:lstStyle/>
          <a:p>
            <a:fld id="{E8513E98-4676-4F7F-99FC-F625533C5D1D}" type="slidenum">
              <a:rPr lang="en-US" smtClean="0"/>
              <a:t>‹#›</a:t>
            </a:fld>
            <a:endParaRPr lang="en-US"/>
          </a:p>
        </p:txBody>
      </p:sp>
    </p:spTree>
    <p:extLst>
      <p:ext uri="{BB962C8B-B14F-4D97-AF65-F5344CB8AC3E}">
        <p14:creationId xmlns:p14="http://schemas.microsoft.com/office/powerpoint/2010/main" val="188963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DAC6-2B76-E5C8-7A29-ABD986F4D3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408033-1ACD-6F66-23AE-79D56CDC8698}"/>
              </a:ext>
            </a:extLst>
          </p:cNvPr>
          <p:cNvSpPr>
            <a:spLocks noGrp="1"/>
          </p:cNvSpPr>
          <p:nvPr>
            <p:ph type="dt" sz="half" idx="10"/>
          </p:nvPr>
        </p:nvSpPr>
        <p:spPr/>
        <p:txBody>
          <a:bodyPr/>
          <a:lstStyle/>
          <a:p>
            <a:fld id="{1B52EFE2-C72E-453A-92B0-6975B728AFD0}" type="datetimeFigureOut">
              <a:rPr lang="en-US" smtClean="0"/>
              <a:t>4/14/2023</a:t>
            </a:fld>
            <a:endParaRPr lang="en-US"/>
          </a:p>
        </p:txBody>
      </p:sp>
      <p:sp>
        <p:nvSpPr>
          <p:cNvPr id="4" name="Footer Placeholder 3">
            <a:extLst>
              <a:ext uri="{FF2B5EF4-FFF2-40B4-BE49-F238E27FC236}">
                <a16:creationId xmlns:a16="http://schemas.microsoft.com/office/drawing/2014/main" id="{7E79AD34-316D-FFDA-8AF5-9953D44777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9FFB59-72CB-25DE-3E7F-59B6CBE9FD7E}"/>
              </a:ext>
            </a:extLst>
          </p:cNvPr>
          <p:cNvSpPr>
            <a:spLocks noGrp="1"/>
          </p:cNvSpPr>
          <p:nvPr>
            <p:ph type="sldNum" sz="quarter" idx="12"/>
          </p:nvPr>
        </p:nvSpPr>
        <p:spPr/>
        <p:txBody>
          <a:bodyPr/>
          <a:lstStyle/>
          <a:p>
            <a:fld id="{E8513E98-4676-4F7F-99FC-F625533C5D1D}" type="slidenum">
              <a:rPr lang="en-US" smtClean="0"/>
              <a:t>‹#›</a:t>
            </a:fld>
            <a:endParaRPr lang="en-US"/>
          </a:p>
        </p:txBody>
      </p:sp>
    </p:spTree>
    <p:extLst>
      <p:ext uri="{BB962C8B-B14F-4D97-AF65-F5344CB8AC3E}">
        <p14:creationId xmlns:p14="http://schemas.microsoft.com/office/powerpoint/2010/main" val="212648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5EA659-285D-6DFA-FAE6-42009403B209}"/>
              </a:ext>
            </a:extLst>
          </p:cNvPr>
          <p:cNvSpPr>
            <a:spLocks noGrp="1"/>
          </p:cNvSpPr>
          <p:nvPr>
            <p:ph type="dt" sz="half" idx="10"/>
          </p:nvPr>
        </p:nvSpPr>
        <p:spPr/>
        <p:txBody>
          <a:bodyPr/>
          <a:lstStyle/>
          <a:p>
            <a:fld id="{1B52EFE2-C72E-453A-92B0-6975B728AFD0}" type="datetimeFigureOut">
              <a:rPr lang="en-US" smtClean="0"/>
              <a:t>4/14/2023</a:t>
            </a:fld>
            <a:endParaRPr lang="en-US"/>
          </a:p>
        </p:txBody>
      </p:sp>
      <p:sp>
        <p:nvSpPr>
          <p:cNvPr id="3" name="Footer Placeholder 2">
            <a:extLst>
              <a:ext uri="{FF2B5EF4-FFF2-40B4-BE49-F238E27FC236}">
                <a16:creationId xmlns:a16="http://schemas.microsoft.com/office/drawing/2014/main" id="{9579C187-CC64-C937-9857-EFF6B6F1A2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339921-A732-7A6C-3701-B836A76F4541}"/>
              </a:ext>
            </a:extLst>
          </p:cNvPr>
          <p:cNvSpPr>
            <a:spLocks noGrp="1"/>
          </p:cNvSpPr>
          <p:nvPr>
            <p:ph type="sldNum" sz="quarter" idx="12"/>
          </p:nvPr>
        </p:nvSpPr>
        <p:spPr/>
        <p:txBody>
          <a:bodyPr/>
          <a:lstStyle/>
          <a:p>
            <a:fld id="{E8513E98-4676-4F7F-99FC-F625533C5D1D}" type="slidenum">
              <a:rPr lang="en-US" smtClean="0"/>
              <a:t>‹#›</a:t>
            </a:fld>
            <a:endParaRPr lang="en-US"/>
          </a:p>
        </p:txBody>
      </p:sp>
    </p:spTree>
    <p:extLst>
      <p:ext uri="{BB962C8B-B14F-4D97-AF65-F5344CB8AC3E}">
        <p14:creationId xmlns:p14="http://schemas.microsoft.com/office/powerpoint/2010/main" val="181736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7459-D0C2-D98C-DC52-BC897A94D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11CFE3-9988-D74F-B693-1B513B6D60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1A9F1B-A3E8-E6D3-C561-FF85DD1B3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46D3B3-8A6E-4BEC-77C4-C7D48800297E}"/>
              </a:ext>
            </a:extLst>
          </p:cNvPr>
          <p:cNvSpPr>
            <a:spLocks noGrp="1"/>
          </p:cNvSpPr>
          <p:nvPr>
            <p:ph type="dt" sz="half" idx="10"/>
          </p:nvPr>
        </p:nvSpPr>
        <p:spPr/>
        <p:txBody>
          <a:bodyPr/>
          <a:lstStyle/>
          <a:p>
            <a:fld id="{1B52EFE2-C72E-453A-92B0-6975B728AFD0}" type="datetimeFigureOut">
              <a:rPr lang="en-US" smtClean="0"/>
              <a:t>4/14/2023</a:t>
            </a:fld>
            <a:endParaRPr lang="en-US"/>
          </a:p>
        </p:txBody>
      </p:sp>
      <p:sp>
        <p:nvSpPr>
          <p:cNvPr id="6" name="Footer Placeholder 5">
            <a:extLst>
              <a:ext uri="{FF2B5EF4-FFF2-40B4-BE49-F238E27FC236}">
                <a16:creationId xmlns:a16="http://schemas.microsoft.com/office/drawing/2014/main" id="{A77BB731-1595-0DBE-B3A9-76485660B0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D9597-AAF8-F4DC-F237-FD17F7655678}"/>
              </a:ext>
            </a:extLst>
          </p:cNvPr>
          <p:cNvSpPr>
            <a:spLocks noGrp="1"/>
          </p:cNvSpPr>
          <p:nvPr>
            <p:ph type="sldNum" sz="quarter" idx="12"/>
          </p:nvPr>
        </p:nvSpPr>
        <p:spPr/>
        <p:txBody>
          <a:bodyPr/>
          <a:lstStyle/>
          <a:p>
            <a:fld id="{E8513E98-4676-4F7F-99FC-F625533C5D1D}" type="slidenum">
              <a:rPr lang="en-US" smtClean="0"/>
              <a:t>‹#›</a:t>
            </a:fld>
            <a:endParaRPr lang="en-US"/>
          </a:p>
        </p:txBody>
      </p:sp>
    </p:spTree>
    <p:extLst>
      <p:ext uri="{BB962C8B-B14F-4D97-AF65-F5344CB8AC3E}">
        <p14:creationId xmlns:p14="http://schemas.microsoft.com/office/powerpoint/2010/main" val="412448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D936-BA3A-E5AD-2269-49CCE78F1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2F1FD2-9847-FF56-D6F4-8EB19CE36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54C4EB-1093-B822-5EE8-DA2B2221B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7340F-A640-C4DF-899B-FCB8853E4A40}"/>
              </a:ext>
            </a:extLst>
          </p:cNvPr>
          <p:cNvSpPr>
            <a:spLocks noGrp="1"/>
          </p:cNvSpPr>
          <p:nvPr>
            <p:ph type="dt" sz="half" idx="10"/>
          </p:nvPr>
        </p:nvSpPr>
        <p:spPr/>
        <p:txBody>
          <a:bodyPr/>
          <a:lstStyle/>
          <a:p>
            <a:fld id="{1B52EFE2-C72E-453A-92B0-6975B728AFD0}" type="datetimeFigureOut">
              <a:rPr lang="en-US" smtClean="0"/>
              <a:t>4/14/2023</a:t>
            </a:fld>
            <a:endParaRPr lang="en-US"/>
          </a:p>
        </p:txBody>
      </p:sp>
      <p:sp>
        <p:nvSpPr>
          <p:cNvPr id="6" name="Footer Placeholder 5">
            <a:extLst>
              <a:ext uri="{FF2B5EF4-FFF2-40B4-BE49-F238E27FC236}">
                <a16:creationId xmlns:a16="http://schemas.microsoft.com/office/drawing/2014/main" id="{F3F11FBD-6218-0729-5EFB-22129548D6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E75E6-3676-5660-F9BD-9BFFB00BCF18}"/>
              </a:ext>
            </a:extLst>
          </p:cNvPr>
          <p:cNvSpPr>
            <a:spLocks noGrp="1"/>
          </p:cNvSpPr>
          <p:nvPr>
            <p:ph type="sldNum" sz="quarter" idx="12"/>
          </p:nvPr>
        </p:nvSpPr>
        <p:spPr/>
        <p:txBody>
          <a:bodyPr/>
          <a:lstStyle/>
          <a:p>
            <a:fld id="{E8513E98-4676-4F7F-99FC-F625533C5D1D}" type="slidenum">
              <a:rPr lang="en-US" smtClean="0"/>
              <a:t>‹#›</a:t>
            </a:fld>
            <a:endParaRPr lang="en-US"/>
          </a:p>
        </p:txBody>
      </p:sp>
    </p:spTree>
    <p:extLst>
      <p:ext uri="{BB962C8B-B14F-4D97-AF65-F5344CB8AC3E}">
        <p14:creationId xmlns:p14="http://schemas.microsoft.com/office/powerpoint/2010/main" val="200772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75E577-FEA0-CBD4-123E-AE40455A3F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8FB141-0626-51DF-B0A6-4057490168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B6A33-8397-6B43-64FF-FD7E195A4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FE2-C72E-453A-92B0-6975B728AFD0}" type="datetimeFigureOut">
              <a:rPr lang="en-US" smtClean="0"/>
              <a:t>4/14/2023</a:t>
            </a:fld>
            <a:endParaRPr lang="en-US"/>
          </a:p>
        </p:txBody>
      </p:sp>
      <p:sp>
        <p:nvSpPr>
          <p:cNvPr id="5" name="Footer Placeholder 4">
            <a:extLst>
              <a:ext uri="{FF2B5EF4-FFF2-40B4-BE49-F238E27FC236}">
                <a16:creationId xmlns:a16="http://schemas.microsoft.com/office/drawing/2014/main" id="{C72EDA9B-0013-532E-1C6B-BFD942A9D9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9E565-8E84-65D9-FA97-CC613B15C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13E98-4676-4F7F-99FC-F625533C5D1D}" type="slidenum">
              <a:rPr lang="en-US" smtClean="0"/>
              <a:t>‹#›</a:t>
            </a:fld>
            <a:endParaRPr lang="en-US"/>
          </a:p>
        </p:txBody>
      </p:sp>
    </p:spTree>
    <p:extLst>
      <p:ext uri="{BB962C8B-B14F-4D97-AF65-F5344CB8AC3E}">
        <p14:creationId xmlns:p14="http://schemas.microsoft.com/office/powerpoint/2010/main" val="1383900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1981080" y="385200"/>
            <a:ext cx="8416080" cy="927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10" b="0" strike="noStrike" spc="-1">
                <a:solidFill>
                  <a:srgbClr val="000000"/>
                </a:solidFill>
                <a:uFill>
                  <a:solidFill>
                    <a:srgbClr val="FFFFFF"/>
                  </a:solidFill>
                </a:uFill>
                <a:latin typeface="Arial"/>
                <a:ea typeface="DejaVu Sans"/>
              </a:rPr>
              <a:t>Chapter Two</a:t>
            </a:r>
            <a:endParaRPr lang="en-US" sz="1800" b="0" strike="noStrike" spc="-1">
              <a:solidFill>
                <a:srgbClr val="000000"/>
              </a:solidFill>
              <a:uFill>
                <a:solidFill>
                  <a:srgbClr val="FFFFFF"/>
                </a:solidFill>
              </a:uFill>
              <a:latin typeface="Arial"/>
            </a:endParaRPr>
          </a:p>
        </p:txBody>
      </p:sp>
      <p:sp>
        <p:nvSpPr>
          <p:cNvPr id="156" name="CustomShape 2"/>
          <p:cNvSpPr/>
          <p:nvPr/>
        </p:nvSpPr>
        <p:spPr>
          <a:xfrm>
            <a:off x="2075400" y="1507320"/>
            <a:ext cx="8227440" cy="607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30" b="0" strike="noStrike" spc="-1">
                <a:solidFill>
                  <a:srgbClr val="000000"/>
                </a:solidFill>
                <a:uFill>
                  <a:solidFill>
                    <a:srgbClr val="FFFFFF"/>
                  </a:solidFill>
                </a:uFill>
                <a:latin typeface="Arial"/>
                <a:ea typeface="DejaVu Sans"/>
              </a:rPr>
              <a:t>Introduction HTML</a:t>
            </a:r>
            <a:endParaRPr lang="en-US" sz="1800" b="0" strike="noStrike" spc="-1">
              <a:solidFill>
                <a:srgbClr val="000000"/>
              </a:solidFill>
              <a:uFill>
                <a:solidFill>
                  <a:srgbClr val="FFFFFF"/>
                </a:solidFill>
              </a:uFill>
              <a:latin typeface="Arial"/>
            </a:endParaRPr>
          </a:p>
        </p:txBody>
      </p:sp>
      <p:pic>
        <p:nvPicPr>
          <p:cNvPr id="157" name="Picture 3"/>
          <p:cNvPicPr/>
          <p:nvPr/>
        </p:nvPicPr>
        <p:blipFill>
          <a:blip r:embed="rId2"/>
          <a:stretch/>
        </p:blipFill>
        <p:spPr>
          <a:xfrm>
            <a:off x="2783520" y="2243880"/>
            <a:ext cx="6267240" cy="4178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838080" y="365040"/>
            <a:ext cx="10515240" cy="1325160"/>
          </a:xfrm>
          <a:prstGeom prst="rect">
            <a:avLst/>
          </a:prstGeom>
          <a:noFill/>
          <a:ln>
            <a:noFill/>
          </a:ln>
        </p:spPr>
        <p:txBody>
          <a:bodyPr anchor="ctr"/>
          <a:lstStyle/>
          <a:p>
            <a:pPr>
              <a:lnSpc>
                <a:spcPct val="100000"/>
              </a:lnSpc>
            </a:pPr>
            <a:r>
              <a:rPr lang="en-US" sz="3200" b="1" strike="noStrike" spc="-1">
                <a:solidFill>
                  <a:srgbClr val="000000"/>
                </a:solidFill>
                <a:uFill>
                  <a:solidFill>
                    <a:srgbClr val="FFFFFF"/>
                  </a:solidFill>
                </a:uFill>
                <a:latin typeface="Calibri"/>
              </a:rPr>
              <a:t>Classifying HTML elements </a:t>
            </a:r>
            <a:endParaRPr lang="en-US" sz="1800" b="0" strike="noStrike" spc="-1">
              <a:solidFill>
                <a:srgbClr val="000000"/>
              </a:solidFill>
              <a:uFill>
                <a:solidFill>
                  <a:srgbClr val="FFFFFF"/>
                </a:solidFill>
              </a:uFill>
              <a:latin typeface="Calibri"/>
            </a:endParaRPr>
          </a:p>
        </p:txBody>
      </p:sp>
      <p:sp>
        <p:nvSpPr>
          <p:cNvPr id="178" name="TextShape 2"/>
          <p:cNvSpPr txBox="1"/>
          <p:nvPr/>
        </p:nvSpPr>
        <p:spPr>
          <a:xfrm>
            <a:off x="838080" y="1825560"/>
            <a:ext cx="10515240" cy="4350960"/>
          </a:xfrm>
          <a:prstGeom prst="rect">
            <a:avLst/>
          </a:prstGeom>
          <a:noFill/>
          <a:ln>
            <a:noFill/>
          </a:ln>
        </p:spPr>
        <p:txBody>
          <a:bodyPr/>
          <a:lstStyle/>
          <a:p>
            <a:pPr marL="392040" indent="-293040">
              <a:lnSpc>
                <a:spcPct val="100000"/>
              </a:lnSpc>
              <a:buClr>
                <a:srgbClr val="000000"/>
              </a:buClr>
              <a:buSzPct val="45000"/>
              <a:buFont typeface="Wingdings" charset="2"/>
              <a:buChar char=""/>
            </a:pPr>
            <a:r>
              <a:rPr lang="en-US" sz="2540" b="1" strike="noStrike" spc="-1">
                <a:solidFill>
                  <a:srgbClr val="44546A"/>
                </a:solidFill>
                <a:uFill>
                  <a:solidFill>
                    <a:srgbClr val="FFFFFF"/>
                  </a:solidFill>
                </a:uFill>
                <a:latin typeface="Calibri"/>
              </a:rPr>
              <a:t>top-level elements:</a:t>
            </a:r>
            <a:r>
              <a:rPr lang="en-US" sz="2540" b="0" strike="noStrike" spc="-1">
                <a:solidFill>
                  <a:srgbClr val="44546A"/>
                </a:solidFill>
                <a:uFill>
                  <a:solidFill>
                    <a:srgbClr val="FFFFFF"/>
                  </a:solidFill>
                </a:uFill>
                <a:latin typeface="Calibri"/>
              </a:rPr>
              <a:t> html, head and body </a:t>
            </a:r>
            <a:endParaRPr lang="en-US" sz="2800" b="0" strike="noStrike" spc="-1">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540" b="1" strike="noStrike" spc="-1">
                <a:solidFill>
                  <a:srgbClr val="44546A"/>
                </a:solidFill>
                <a:uFill>
                  <a:solidFill>
                    <a:srgbClr val="FFFFFF"/>
                  </a:solidFill>
                </a:uFill>
                <a:latin typeface="Calibri"/>
              </a:rPr>
              <a:t>head</a:t>
            </a:r>
            <a:r>
              <a:rPr lang="en-US" sz="2540" b="0" strike="noStrike" spc="-1">
                <a:solidFill>
                  <a:srgbClr val="44546A"/>
                </a:solidFill>
                <a:uFill>
                  <a:solidFill>
                    <a:srgbClr val="FFFFFF"/>
                  </a:solidFill>
                </a:uFill>
                <a:latin typeface="Calibri"/>
              </a:rPr>
              <a:t> elements: placed inside the head </a:t>
            </a:r>
            <a:endParaRPr lang="en-US" sz="2800" b="0" strike="noStrike" spc="-1">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540" b="0" strike="noStrike" spc="-1">
                <a:solidFill>
                  <a:srgbClr val="000000"/>
                </a:solidFill>
                <a:uFill>
                  <a:solidFill>
                    <a:srgbClr val="FFFFFF"/>
                  </a:solidFill>
                </a:uFill>
                <a:latin typeface="Calibri"/>
              </a:rPr>
              <a:t>Title, style, link, meta, base, script </a:t>
            </a:r>
            <a:endParaRPr lang="en-US" sz="2000" b="0" strike="noStrike" spc="-1">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540" b="0" strike="noStrike" spc="-1">
                <a:solidFill>
                  <a:srgbClr val="000000"/>
                </a:solidFill>
                <a:uFill>
                  <a:solidFill>
                    <a:srgbClr val="FFFFFF"/>
                  </a:solidFill>
                </a:uFill>
                <a:latin typeface="Calibri"/>
              </a:rPr>
              <a:t>Wouldn’t display on the page</a:t>
            </a:r>
            <a:endParaRPr lang="en-US" sz="2000" b="0" strike="noStrike" spc="-1">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540" b="1" strike="noStrike" spc="-1">
                <a:solidFill>
                  <a:srgbClr val="44546A"/>
                </a:solidFill>
                <a:uFill>
                  <a:solidFill>
                    <a:srgbClr val="FFFFFF"/>
                  </a:solidFill>
                </a:uFill>
                <a:latin typeface="Calibri"/>
              </a:rPr>
              <a:t>block-level elements:</a:t>
            </a:r>
            <a:r>
              <a:rPr lang="en-US" sz="2540" b="0" strike="noStrike" spc="-1">
                <a:solidFill>
                  <a:srgbClr val="44546A"/>
                </a:solidFill>
                <a:uFill>
                  <a:solidFill>
                    <a:srgbClr val="FFFFFF"/>
                  </a:solidFill>
                </a:uFill>
                <a:latin typeface="Calibri"/>
              </a:rPr>
              <a:t> flow elements that behave like paragraphs </a:t>
            </a:r>
            <a:endParaRPr lang="en-US" sz="2800" b="0" strike="noStrike" spc="-1">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540" b="0" strike="noStrike" spc="-1">
                <a:solidFill>
                  <a:srgbClr val="000000"/>
                </a:solidFill>
                <a:uFill>
                  <a:solidFill>
                    <a:srgbClr val="FFFFFF"/>
                  </a:solidFill>
                </a:uFill>
                <a:latin typeface="Calibri"/>
              </a:rPr>
              <a:t>occupy 100% of available width </a:t>
            </a:r>
            <a:endParaRPr lang="en-US" sz="2000" b="0" strike="noStrike" spc="-1">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540" b="0" strike="noStrike" spc="-1">
                <a:solidFill>
                  <a:srgbClr val="000000"/>
                </a:solidFill>
                <a:uFill>
                  <a:solidFill>
                    <a:srgbClr val="FFFFFF"/>
                  </a:solidFill>
                </a:uFill>
                <a:latin typeface="Calibri"/>
              </a:rPr>
              <a:t>stacked vertically with preceding and subsequent block elements </a:t>
            </a:r>
            <a:endParaRPr lang="en-US" sz="2000" b="0" strike="noStrike" spc="-1">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180" b="0" strike="noStrike" spc="-1">
                <a:solidFill>
                  <a:srgbClr val="000000"/>
                </a:solidFill>
                <a:uFill>
                  <a:solidFill>
                    <a:srgbClr val="FFFFFF"/>
                  </a:solidFill>
                </a:uFill>
                <a:latin typeface="Calibri"/>
              </a:rPr>
              <a:t>article, h1-h6, header, footer, section, p, figure, canvas,</a:t>
            </a:r>
            <a:endParaRPr lang="en-US" sz="2000" b="0" strike="noStrike" spc="-1">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180" b="0" strike="noStrike" spc="-1">
                <a:solidFill>
                  <a:srgbClr val="000000"/>
                </a:solidFill>
                <a:uFill>
                  <a:solidFill>
                    <a:srgbClr val="FFFFFF"/>
                  </a:solidFill>
                </a:uFill>
                <a:latin typeface="Calibri"/>
              </a:rPr>
              <a:t> pre, div, ul, ol, dl, table, form, video </a:t>
            </a:r>
            <a:endParaRPr lang="en-US" sz="20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838080" y="365040"/>
            <a:ext cx="10515240" cy="1325160"/>
          </a:xfrm>
          <a:prstGeom prst="rect">
            <a:avLst/>
          </a:prstGeom>
          <a:noFill/>
          <a:ln>
            <a:noFill/>
          </a:ln>
        </p:spPr>
        <p:txBody>
          <a:bodyPr anchor="ctr"/>
          <a:lstStyle/>
          <a:p>
            <a:pPr>
              <a:lnSpc>
                <a:spcPct val="100000"/>
              </a:lnSpc>
            </a:pPr>
            <a:r>
              <a:rPr lang="en-US" sz="3200" b="1" strike="noStrike" spc="-1">
                <a:solidFill>
                  <a:srgbClr val="000000"/>
                </a:solidFill>
                <a:uFill>
                  <a:solidFill>
                    <a:srgbClr val="FFFFFF"/>
                  </a:solidFill>
                </a:uFill>
                <a:latin typeface="Calibri"/>
              </a:rPr>
              <a:t>Classifying HTML elements </a:t>
            </a:r>
            <a:endParaRPr lang="en-US" sz="1800" b="0" strike="noStrike" spc="-1">
              <a:solidFill>
                <a:srgbClr val="000000"/>
              </a:solidFill>
              <a:uFill>
                <a:solidFill>
                  <a:srgbClr val="FFFFFF"/>
                </a:solidFill>
              </a:uFill>
              <a:latin typeface="Calibri"/>
            </a:endParaRPr>
          </a:p>
        </p:txBody>
      </p:sp>
      <p:sp>
        <p:nvSpPr>
          <p:cNvPr id="180" name="TextShape 2"/>
          <p:cNvSpPr txBox="1"/>
          <p:nvPr/>
        </p:nvSpPr>
        <p:spPr>
          <a:xfrm>
            <a:off x="838080" y="1825560"/>
            <a:ext cx="10515240" cy="4350960"/>
          </a:xfrm>
          <a:prstGeom prst="rect">
            <a:avLst/>
          </a:prstGeom>
          <a:noFill/>
          <a:ln>
            <a:noFill/>
          </a:ln>
        </p:spPr>
        <p:txBody>
          <a:bodyPr/>
          <a:lstStyle/>
          <a:p>
            <a:pPr marL="392040" indent="-293040">
              <a:lnSpc>
                <a:spcPct val="100000"/>
              </a:lnSpc>
              <a:buClr>
                <a:srgbClr val="000000"/>
              </a:buClr>
              <a:buSzPct val="45000"/>
              <a:buFont typeface="Wingdings" charset="2"/>
              <a:buChar char=""/>
            </a:pPr>
            <a:r>
              <a:rPr lang="en-US" sz="2540" b="1" strike="noStrike" spc="-1" dirty="0">
                <a:solidFill>
                  <a:srgbClr val="000000"/>
                </a:solidFill>
                <a:uFill>
                  <a:solidFill>
                    <a:srgbClr val="FFFFFF"/>
                  </a:solidFill>
                </a:uFill>
                <a:latin typeface="Calibri"/>
              </a:rPr>
              <a:t>inline elements </a:t>
            </a:r>
            <a:endParaRPr lang="en-US" sz="2800" b="0" strike="noStrike" spc="-1" dirty="0">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540" b="0" strike="noStrike" spc="-1" dirty="0">
                <a:solidFill>
                  <a:srgbClr val="000000"/>
                </a:solidFill>
                <a:uFill>
                  <a:solidFill>
                    <a:srgbClr val="FFFFFF"/>
                  </a:solidFill>
                </a:uFill>
                <a:latin typeface="Calibri"/>
              </a:rPr>
              <a:t>phrasing elements that behave like words </a:t>
            </a:r>
            <a:endParaRPr lang="en-US" sz="2000" b="0" strike="noStrike" spc="-1" dirty="0">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540" b="0" strike="noStrike" spc="-1" dirty="0">
                <a:solidFill>
                  <a:srgbClr val="000000"/>
                </a:solidFill>
                <a:uFill>
                  <a:solidFill>
                    <a:srgbClr val="FFFFFF"/>
                  </a:solidFill>
                </a:uFill>
                <a:latin typeface="Calibri"/>
              </a:rPr>
              <a:t>flow horizontally </a:t>
            </a:r>
            <a:endParaRPr lang="en-US" sz="2000" b="0" strike="noStrike" spc="-1" dirty="0">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540" b="0" strike="noStrike" spc="-1" dirty="0">
                <a:solidFill>
                  <a:srgbClr val="000000"/>
                </a:solidFill>
                <a:uFill>
                  <a:solidFill>
                    <a:srgbClr val="FFFFFF"/>
                  </a:solidFill>
                </a:uFill>
                <a:latin typeface="Calibri"/>
              </a:rPr>
              <a:t>usually placed inside block elements </a:t>
            </a:r>
            <a:endParaRPr lang="en-US" sz="2000" b="0" strike="noStrike" spc="-1" dirty="0">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180" b="0" strike="noStrike" spc="-1" dirty="0">
                <a:solidFill>
                  <a:srgbClr val="000000"/>
                </a:solidFill>
                <a:uFill>
                  <a:solidFill>
                    <a:srgbClr val="FFFFFF"/>
                  </a:solidFill>
                </a:uFill>
                <a:latin typeface="Calibri"/>
              </a:rPr>
              <a:t>a (anchor), audio, </a:t>
            </a:r>
            <a:r>
              <a:rPr lang="en-US" sz="2180" b="0" strike="noStrike" spc="-1" dirty="0" err="1">
                <a:solidFill>
                  <a:srgbClr val="000000"/>
                </a:solidFill>
                <a:uFill>
                  <a:solidFill>
                    <a:srgbClr val="FFFFFF"/>
                  </a:solidFill>
                </a:uFill>
                <a:latin typeface="Calibri"/>
              </a:rPr>
              <a:t>br</a:t>
            </a:r>
            <a:r>
              <a:rPr lang="en-US" sz="2180" b="0" strike="noStrike" spc="-1" dirty="0">
                <a:solidFill>
                  <a:srgbClr val="000000"/>
                </a:solidFill>
                <a:uFill>
                  <a:solidFill>
                    <a:srgbClr val="FFFFFF"/>
                  </a:solidFill>
                </a:uFill>
                <a:latin typeface="Calibri"/>
              </a:rPr>
              <a:t>, code, </a:t>
            </a:r>
            <a:r>
              <a:rPr lang="en-US" sz="2180" b="0" strike="noStrike" spc="-1" dirty="0" err="1">
                <a:solidFill>
                  <a:srgbClr val="000000"/>
                </a:solidFill>
                <a:uFill>
                  <a:solidFill>
                    <a:srgbClr val="FFFFFF"/>
                  </a:solidFill>
                </a:uFill>
                <a:latin typeface="Calibri"/>
              </a:rPr>
              <a:t>img</a:t>
            </a:r>
            <a:r>
              <a:rPr lang="en-US" sz="2180" b="0" strike="noStrike" spc="-1" dirty="0">
                <a:solidFill>
                  <a:srgbClr val="000000"/>
                </a:solidFill>
                <a:uFill>
                  <a:solidFill>
                    <a:srgbClr val="FFFFFF"/>
                  </a:solidFill>
                </a:uFill>
                <a:latin typeface="Calibri"/>
              </a:rPr>
              <a:t>, </a:t>
            </a:r>
            <a:r>
              <a:rPr lang="en-US" sz="2180" b="0" strike="noStrike" spc="-1" dirty="0" err="1">
                <a:solidFill>
                  <a:srgbClr val="000000"/>
                </a:solidFill>
                <a:uFill>
                  <a:solidFill>
                    <a:srgbClr val="FFFFFF"/>
                  </a:solidFill>
                </a:uFill>
                <a:latin typeface="Calibri"/>
              </a:rPr>
              <a:t>em</a:t>
            </a:r>
            <a:r>
              <a:rPr lang="en-US" sz="2180" b="0" strike="noStrike" spc="-1" dirty="0">
                <a:solidFill>
                  <a:srgbClr val="000000"/>
                </a:solidFill>
                <a:uFill>
                  <a:solidFill>
                    <a:srgbClr val="FFFFFF"/>
                  </a:solidFill>
                </a:uFill>
                <a:latin typeface="Calibri"/>
              </a:rPr>
              <a:t>, nav, </a:t>
            </a:r>
            <a:r>
              <a:rPr lang="en-US" sz="2180" b="0" strike="noStrike" spc="-1" dirty="0" err="1">
                <a:solidFill>
                  <a:srgbClr val="000000"/>
                </a:solidFill>
                <a:uFill>
                  <a:solidFill>
                    <a:srgbClr val="FFFFFF"/>
                  </a:solidFill>
                </a:uFill>
                <a:latin typeface="Calibri"/>
              </a:rPr>
              <a:t>samp</a:t>
            </a:r>
            <a:r>
              <a:rPr lang="en-US" sz="2180" b="0" strike="noStrike" spc="-1" dirty="0">
                <a:solidFill>
                  <a:srgbClr val="000000"/>
                </a:solidFill>
                <a:uFill>
                  <a:solidFill>
                    <a:srgbClr val="FFFFFF"/>
                  </a:solidFill>
                </a:uFill>
                <a:latin typeface="Calibri"/>
              </a:rPr>
              <a:t> </a:t>
            </a:r>
            <a:endParaRPr lang="en-US" sz="2000" b="0" strike="noStrike" spc="-1" dirty="0">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180" b="0" strike="noStrike" spc="-1" dirty="0">
                <a:solidFill>
                  <a:srgbClr val="000000"/>
                </a:solidFill>
                <a:uFill>
                  <a:solidFill>
                    <a:srgbClr val="FFFFFF"/>
                  </a:solidFill>
                </a:uFill>
                <a:latin typeface="Calibri"/>
              </a:rPr>
              <a:t>span, strong, sub, sup, time, var</a:t>
            </a:r>
            <a:endParaRPr lang="en-US" sz="20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838080" y="365040"/>
            <a:ext cx="10515240" cy="1325160"/>
          </a:xfrm>
          <a:prstGeom prst="rect">
            <a:avLst/>
          </a:prstGeom>
          <a:noFill/>
          <a:ln>
            <a:noFill/>
          </a:ln>
        </p:spPr>
        <p:txBody>
          <a:bodyPr anchor="ctr"/>
          <a:lstStyle/>
          <a:p>
            <a:pPr>
              <a:lnSpc>
                <a:spcPct val="100000"/>
              </a:lnSpc>
            </a:pPr>
            <a:r>
              <a:rPr lang="en-US" sz="3200" b="0" strike="noStrike" spc="-1">
                <a:solidFill>
                  <a:srgbClr val="000000"/>
                </a:solidFill>
                <a:uFill>
                  <a:solidFill>
                    <a:srgbClr val="FFFFFF"/>
                  </a:solidFill>
                </a:uFill>
                <a:latin typeface="Calibri Light"/>
              </a:rPr>
              <a:t>Syntax of HTML </a:t>
            </a:r>
            <a:endParaRPr lang="en-US" sz="1800" b="0" strike="noStrike" spc="-1">
              <a:solidFill>
                <a:srgbClr val="000000"/>
              </a:solidFill>
              <a:uFill>
                <a:solidFill>
                  <a:srgbClr val="FFFFFF"/>
                </a:solidFill>
              </a:uFill>
              <a:latin typeface="Calibri"/>
            </a:endParaRPr>
          </a:p>
        </p:txBody>
      </p:sp>
      <p:sp>
        <p:nvSpPr>
          <p:cNvPr id="182" name="TextShape 2"/>
          <p:cNvSpPr txBox="1"/>
          <p:nvPr/>
        </p:nvSpPr>
        <p:spPr>
          <a:xfrm>
            <a:off x="838080" y="1825560"/>
            <a:ext cx="10515240" cy="4350960"/>
          </a:xfrm>
          <a:prstGeom prst="rect">
            <a:avLst/>
          </a:prstGeom>
          <a:noFill/>
          <a:ln>
            <a:noFill/>
          </a:ln>
        </p:spPr>
        <p:txBody>
          <a:bodyPr/>
          <a:lstStyle/>
          <a:p>
            <a:pPr marL="392040" indent="-2930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rPr>
              <a:t>All tags begin with &lt; and end with &gt; </a:t>
            </a:r>
            <a:endParaRPr lang="en-US" sz="2800" b="0" strike="noStrike" spc="-1" dirty="0">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rPr>
              <a:t>tag name is given immediately following opening &lt; </a:t>
            </a:r>
            <a:endParaRPr lang="en-US" sz="2800" b="0" strike="noStrike" spc="-1" dirty="0">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rPr>
              <a:t>unrecognized tags and attributes are ignored </a:t>
            </a:r>
            <a:endParaRPr lang="en-US" sz="2800" b="0" strike="noStrike" spc="-1" dirty="0">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rPr>
              <a:t>attributes are given following the tag name: </a:t>
            </a:r>
            <a:endParaRPr lang="en-US" sz="2800" b="0" strike="noStrike" spc="-1" dirty="0">
              <a:solidFill>
                <a:srgbClr val="000000"/>
              </a:solidFill>
              <a:uFill>
                <a:solidFill>
                  <a:srgbClr val="FFFFFF"/>
                </a:solidFill>
              </a:uFill>
              <a:latin typeface="Calibri"/>
            </a:endParaRPr>
          </a:p>
          <a:p>
            <a:pPr marL="98280">
              <a:lnSpc>
                <a:spcPct val="100000"/>
              </a:lnSpc>
            </a:pPr>
            <a:r>
              <a:rPr lang="en-US" sz="2000" b="0" strike="noStrike" spc="-1" dirty="0">
                <a:solidFill>
                  <a:srgbClr val="000000"/>
                </a:solidFill>
                <a:uFill>
                  <a:solidFill>
                    <a:srgbClr val="FFFFFF"/>
                  </a:solidFill>
                </a:uFill>
                <a:latin typeface="Calibri"/>
              </a:rPr>
              <a:t>         </a:t>
            </a:r>
            <a:r>
              <a:rPr lang="en-US" sz="2000" b="0" strike="noStrike" spc="-1" dirty="0">
                <a:solidFill>
                  <a:srgbClr val="0070C0"/>
                </a:solidFill>
                <a:uFill>
                  <a:solidFill>
                    <a:srgbClr val="FFFFFF"/>
                  </a:solidFill>
                </a:uFill>
                <a:latin typeface="Calibri"/>
              </a:rPr>
              <a:t>&lt;tag attribute1=“value” attribute2=“value” ...&gt; </a:t>
            </a:r>
            <a:endParaRPr lang="en-US" sz="2800" b="0" strike="noStrike" spc="-1" dirty="0">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rPr>
              <a:t>‘ can be used instead of “ </a:t>
            </a:r>
            <a:endParaRPr lang="en-US" sz="2800" b="0" strike="noStrike" spc="-1" dirty="0">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rPr>
              <a:t>forgetting to close a quote can result in a blank page </a:t>
            </a:r>
            <a:endParaRPr lang="en-US" sz="2800" b="0" strike="noStrike" spc="-1" dirty="0">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rPr>
              <a:t>It’s good practice to keep HTML markup lowercase.</a:t>
            </a:r>
            <a:endParaRPr lang="en-US" sz="2800" b="0" strike="noStrike" spc="-1" dirty="0">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rPr>
              <a:t>values are case sensitive (used to).</a:t>
            </a:r>
            <a:endParaRPr lang="en-US" sz="28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838080" y="365040"/>
            <a:ext cx="10515240" cy="1325160"/>
          </a:xfrm>
          <a:prstGeom prst="rect">
            <a:avLst/>
          </a:prstGeom>
          <a:noFill/>
          <a:ln>
            <a:noFill/>
          </a:ln>
        </p:spPr>
        <p:txBody>
          <a:bodyPr anchor="ctr"/>
          <a:lstStyle/>
          <a:p>
            <a:pPr>
              <a:lnSpc>
                <a:spcPct val="100000"/>
              </a:lnSpc>
            </a:pPr>
            <a:r>
              <a:rPr lang="en-US" sz="3200" b="0" strike="noStrike" spc="-1">
                <a:solidFill>
                  <a:srgbClr val="000000"/>
                </a:solidFill>
                <a:uFill>
                  <a:solidFill>
                    <a:srgbClr val="FFFFFF"/>
                  </a:solidFill>
                </a:uFill>
                <a:latin typeface="Calibri Light"/>
              </a:rPr>
              <a:t>Syntax of HTML </a:t>
            </a:r>
            <a:endParaRPr lang="en-US" sz="1800" b="0" strike="noStrike" spc="-1">
              <a:solidFill>
                <a:srgbClr val="000000"/>
              </a:solidFill>
              <a:uFill>
                <a:solidFill>
                  <a:srgbClr val="FFFFFF"/>
                </a:solidFill>
              </a:uFill>
              <a:latin typeface="Calibri"/>
            </a:endParaRPr>
          </a:p>
        </p:txBody>
      </p:sp>
      <p:sp>
        <p:nvSpPr>
          <p:cNvPr id="184" name="TextShape 2"/>
          <p:cNvSpPr txBox="1"/>
          <p:nvPr/>
        </p:nvSpPr>
        <p:spPr>
          <a:xfrm>
            <a:off x="838080" y="1825560"/>
            <a:ext cx="10515240" cy="4350960"/>
          </a:xfrm>
          <a:prstGeom prst="rect">
            <a:avLst/>
          </a:prstGeom>
          <a:noFill/>
          <a:ln>
            <a:noFill/>
          </a:ln>
        </p:spPr>
        <p:txBody>
          <a:bodyPr/>
          <a:lstStyle/>
          <a:p>
            <a:pPr marL="392040" indent="-2930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rPr>
              <a:t>elements without closing tags are of the form &lt;</a:t>
            </a:r>
            <a:r>
              <a:rPr lang="en-US" sz="2000" b="0" strike="noStrike" spc="-1" dirty="0" err="1">
                <a:solidFill>
                  <a:srgbClr val="000000"/>
                </a:solidFill>
                <a:uFill>
                  <a:solidFill>
                    <a:srgbClr val="FFFFFF"/>
                  </a:solidFill>
                </a:uFill>
                <a:latin typeface="Calibri"/>
              </a:rPr>
              <a:t>img</a:t>
            </a:r>
            <a:r>
              <a:rPr lang="en-US" sz="2000" b="0" strike="noStrike" spc="-1" dirty="0">
                <a:solidFill>
                  <a:srgbClr val="000000"/>
                </a:solidFill>
                <a:uFill>
                  <a:solidFill>
                    <a:srgbClr val="FFFFFF"/>
                  </a:solidFill>
                </a:uFill>
                <a:latin typeface="Calibri"/>
              </a:rPr>
              <a:t> /&gt; </a:t>
            </a:r>
            <a:endParaRPr lang="en-US" sz="2800" b="0" strike="noStrike" spc="-1" dirty="0">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000" b="0" strike="noStrike" spc="-1" dirty="0">
                <a:solidFill>
                  <a:srgbClr val="000000"/>
                </a:solidFill>
                <a:uFill>
                  <a:solidFill>
                    <a:srgbClr val="FFFFFF"/>
                  </a:solidFill>
                </a:uFill>
                <a:latin typeface="Calibri"/>
              </a:rPr>
              <a:t>ending / is optional for HTML5, needed for XHTML documents </a:t>
            </a:r>
          </a:p>
          <a:p>
            <a:pPr marL="392040" indent="-2930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rPr>
              <a:t>elements must be well-formed: no bad nesting </a:t>
            </a:r>
            <a:endParaRPr lang="en-US" sz="2800" b="0" strike="noStrike" spc="-1" dirty="0">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000" b="0" strike="noStrike" spc="-1" dirty="0">
                <a:solidFill>
                  <a:srgbClr val="000000"/>
                </a:solidFill>
                <a:uFill>
                  <a:solidFill>
                    <a:srgbClr val="FFFFFF"/>
                  </a:solidFill>
                </a:uFill>
                <a:latin typeface="Calibri"/>
              </a:rPr>
              <a:t>&lt;p&gt;Stuff &lt;strong&gt;&lt;/p&gt;&lt;/strong&gt; </a:t>
            </a:r>
          </a:p>
          <a:p>
            <a:pPr marL="392040" indent="-2930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rPr>
              <a:t>attributes can be in any order.</a:t>
            </a:r>
            <a:endParaRPr lang="en-US" sz="2800" b="0" strike="noStrike" spc="-1" dirty="0">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rPr>
              <a:t>white space is allowed </a:t>
            </a:r>
            <a:endParaRPr lang="en-US" sz="2800" b="0" strike="noStrike" spc="-1" dirty="0">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000" b="0" strike="noStrike" spc="-1" dirty="0">
                <a:solidFill>
                  <a:srgbClr val="000000"/>
                </a:solidFill>
                <a:uFill>
                  <a:solidFill>
                    <a:srgbClr val="FFFFFF"/>
                  </a:solidFill>
                </a:uFill>
                <a:latin typeface="Calibri"/>
              </a:rPr>
              <a:t>between tag name and attributes </a:t>
            </a:r>
          </a:p>
          <a:p>
            <a:pPr marL="783720" lvl="1" indent="-293040">
              <a:lnSpc>
                <a:spcPct val="100000"/>
              </a:lnSpc>
              <a:buClr>
                <a:srgbClr val="000000"/>
              </a:buClr>
              <a:buSzPct val="75000"/>
              <a:buFont typeface="Symbol"/>
              <a:buChar char=""/>
            </a:pPr>
            <a:r>
              <a:rPr lang="en-US" sz="2000" b="0" strike="noStrike" spc="-1" dirty="0">
                <a:solidFill>
                  <a:srgbClr val="000000"/>
                </a:solidFill>
                <a:uFill>
                  <a:solidFill>
                    <a:srgbClr val="FFFFFF"/>
                  </a:solidFill>
                </a:uFill>
                <a:latin typeface="Calibri"/>
              </a:rPr>
              <a:t>around the = sign </a:t>
            </a:r>
          </a:p>
          <a:p>
            <a:pPr marL="783720" lvl="1" indent="-293040">
              <a:lnSpc>
                <a:spcPct val="100000"/>
              </a:lnSpc>
              <a:buClr>
                <a:srgbClr val="000000"/>
              </a:buClr>
              <a:buSzPct val="75000"/>
              <a:buFont typeface="Symbol"/>
              <a:buChar char=""/>
            </a:pPr>
            <a:r>
              <a:rPr lang="en-US" sz="2000" b="0" strike="noStrike" spc="-1" dirty="0">
                <a:solidFill>
                  <a:srgbClr val="000000"/>
                </a:solidFill>
                <a:uFill>
                  <a:solidFill>
                    <a:srgbClr val="FFFFFF"/>
                  </a:solidFill>
                </a:uFill>
                <a:latin typeface="Calibri"/>
              </a:rPr>
              <a:t>within attribute value (but should be avoided)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Standard HTML Tags</a:t>
            </a:r>
            <a:endParaRPr lang="en-US" sz="1800" b="0" strike="noStrike" spc="-1">
              <a:solidFill>
                <a:srgbClr val="000000"/>
              </a:solidFill>
              <a:uFill>
                <a:solidFill>
                  <a:srgbClr val="FFFFFF"/>
                </a:solidFill>
              </a:uFill>
              <a:latin typeface="Calibri"/>
            </a:endParaRPr>
          </a:p>
        </p:txBody>
      </p:sp>
      <p:sp>
        <p:nvSpPr>
          <p:cNvPr id="186" name="TextShape 2"/>
          <p:cNvSpPr txBox="1"/>
          <p:nvPr/>
        </p:nvSpPr>
        <p:spPr>
          <a:xfrm>
            <a:off x="1981080" y="1219320"/>
            <a:ext cx="4041360" cy="5089680"/>
          </a:xfrm>
          <a:prstGeom prst="rect">
            <a:avLst/>
          </a:prstGeom>
          <a:noFill/>
          <a:ln>
            <a:noFill/>
          </a:ln>
        </p:spPr>
        <p:txBody>
          <a:bodyPr/>
          <a:lstStyle/>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Heading</a:t>
            </a:r>
          </a:p>
          <a:p>
            <a:r>
              <a:rPr lang="en-US" sz="2400" b="1" strike="noStrike" spc="-1">
                <a:solidFill>
                  <a:srgbClr val="0070C0"/>
                </a:solidFill>
                <a:uFill>
                  <a:solidFill>
                    <a:srgbClr val="FFFFFF"/>
                  </a:solidFill>
                </a:uFill>
                <a:latin typeface="Consolas"/>
              </a:rPr>
              <a:t>&lt;h1&gt;, &lt;h2&gt;</a:t>
            </a:r>
            <a:r>
              <a:rPr lang="en-US" sz="2400" b="0" strike="noStrike" spc="-1">
                <a:solidFill>
                  <a:srgbClr val="000000"/>
                </a:solidFill>
                <a:uFill>
                  <a:solidFill>
                    <a:srgbClr val="FFFFFF"/>
                  </a:solidFill>
                </a:uFill>
                <a:latin typeface="Calibri"/>
              </a:rPr>
              <a:t>, ....</a:t>
            </a:r>
            <a:r>
              <a:rPr lang="en-US" sz="2400" b="1" strike="noStrike" spc="-1">
                <a:solidFill>
                  <a:srgbClr val="0070C0"/>
                </a:solidFill>
                <a:uFill>
                  <a:solidFill>
                    <a:srgbClr val="FFFFFF"/>
                  </a:solidFill>
                </a:uFill>
                <a:latin typeface="Consolas"/>
              </a:rPr>
              <a:t> &lt;h6&gt;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Table</a:t>
            </a:r>
          </a:p>
          <a:p>
            <a:r>
              <a:rPr lang="en-US" sz="2400" b="1" strike="noStrike" spc="-1">
                <a:solidFill>
                  <a:srgbClr val="0070C0"/>
                </a:solidFill>
                <a:uFill>
                  <a:solidFill>
                    <a:srgbClr val="FFFFFF"/>
                  </a:solidFill>
                </a:uFill>
                <a:latin typeface="Consolas"/>
              </a:rPr>
              <a:t>&lt;table&gt;, &lt;tr&gt;, &lt;th&gt;, &lt;td&gt;, &lt;tbody&gt;, &lt;thead&gt;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Paragraph</a:t>
            </a:r>
          </a:p>
          <a:p>
            <a:r>
              <a:rPr lang="en-US" sz="2400" b="1" strike="noStrike" spc="-1">
                <a:solidFill>
                  <a:srgbClr val="0070C0"/>
                </a:solidFill>
                <a:uFill>
                  <a:solidFill>
                    <a:srgbClr val="FFFFFF"/>
                  </a:solidFill>
                </a:uFill>
                <a:latin typeface="Consolas"/>
              </a:rPr>
              <a:t>&lt;p&gt;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List</a:t>
            </a:r>
          </a:p>
          <a:p>
            <a:r>
              <a:rPr lang="en-US" sz="2400" b="1" strike="noStrike" spc="-1">
                <a:solidFill>
                  <a:srgbClr val="0070C0"/>
                </a:solidFill>
                <a:uFill>
                  <a:solidFill>
                    <a:srgbClr val="FFFFFF"/>
                  </a:solidFill>
                </a:uFill>
                <a:latin typeface="Consolas"/>
              </a:rPr>
              <a:t>&lt;ol&gt;, &lt;ul&gt;, &lt;li&gt;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Image</a:t>
            </a:r>
          </a:p>
          <a:p>
            <a:r>
              <a:rPr lang="en-US" sz="2400" b="1" strike="noStrike" spc="-1">
                <a:solidFill>
                  <a:srgbClr val="0070C0"/>
                </a:solidFill>
                <a:uFill>
                  <a:solidFill>
                    <a:srgbClr val="FFFFFF"/>
                  </a:solidFill>
                </a:uFill>
                <a:latin typeface="Consolas"/>
              </a:rPr>
              <a:t>&lt;img&gt;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Horizontal Line</a:t>
            </a:r>
          </a:p>
          <a:p>
            <a:r>
              <a:rPr lang="en-US" sz="2400" b="1" strike="noStrike" spc="-1">
                <a:solidFill>
                  <a:srgbClr val="0070C0"/>
                </a:solidFill>
                <a:uFill>
                  <a:solidFill>
                    <a:srgbClr val="FFFFFF"/>
                  </a:solidFill>
                </a:uFill>
                <a:latin typeface="Consolas"/>
              </a:rPr>
              <a:t>&lt;hr&gt;</a:t>
            </a:r>
            <a:endParaRPr lang="en-US" sz="2800" b="0" strike="noStrike" spc="-1">
              <a:solidFill>
                <a:srgbClr val="000000"/>
              </a:solidFill>
              <a:uFill>
                <a:solidFill>
                  <a:srgbClr val="FFFFFF"/>
                </a:solidFill>
              </a:uFill>
              <a:latin typeface="Calibri"/>
            </a:endParaRPr>
          </a:p>
          <a:p>
            <a:endParaRPr lang="en-US" sz="2800" b="0" strike="noStrike" spc="-1">
              <a:solidFill>
                <a:srgbClr val="000000"/>
              </a:solidFill>
              <a:uFill>
                <a:solidFill>
                  <a:srgbClr val="FFFFFF"/>
                </a:solidFill>
              </a:uFill>
              <a:latin typeface="Calibri"/>
            </a:endParaRPr>
          </a:p>
        </p:txBody>
      </p:sp>
      <p:sp>
        <p:nvSpPr>
          <p:cNvPr id="187" name="TextShape 3"/>
          <p:cNvSpPr txBox="1"/>
          <p:nvPr/>
        </p:nvSpPr>
        <p:spPr>
          <a:xfrm>
            <a:off x="6156360" y="1216080"/>
            <a:ext cx="4041360" cy="5092920"/>
          </a:xfrm>
          <a:prstGeom prst="rect">
            <a:avLst/>
          </a:prstGeom>
          <a:noFill/>
          <a:ln>
            <a:noFill/>
          </a:ln>
        </p:spPr>
        <p:txBody>
          <a:bodyPr/>
          <a:lstStyle/>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Form</a:t>
            </a:r>
          </a:p>
          <a:p>
            <a:r>
              <a:rPr lang="en-US" sz="2400" b="1" strike="noStrike" spc="-1">
                <a:solidFill>
                  <a:srgbClr val="0070C0"/>
                </a:solidFill>
                <a:uFill>
                  <a:solidFill>
                    <a:srgbClr val="FFFFFF"/>
                  </a:solidFill>
                </a:uFill>
                <a:latin typeface="Consolas"/>
              </a:rPr>
              <a:t>&lt;form&gt;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Form Component</a:t>
            </a:r>
          </a:p>
          <a:p>
            <a:r>
              <a:rPr lang="en-US" sz="2400" b="1" strike="noStrike" spc="-1">
                <a:solidFill>
                  <a:srgbClr val="0070C0"/>
                </a:solidFill>
                <a:uFill>
                  <a:solidFill>
                    <a:srgbClr val="FFFFFF"/>
                  </a:solidFill>
                </a:uFill>
                <a:latin typeface="Consolas"/>
              </a:rPr>
              <a:t>&lt;input&gt;, &lt;select&gt;, &lt;textarea&gt;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Link/Anchor</a:t>
            </a:r>
          </a:p>
          <a:p>
            <a:r>
              <a:rPr lang="en-US" sz="2400" b="1" strike="noStrike" spc="-1">
                <a:solidFill>
                  <a:srgbClr val="0070C0"/>
                </a:solidFill>
                <a:uFill>
                  <a:solidFill>
                    <a:srgbClr val="FFFFFF"/>
                  </a:solidFill>
                </a:uFill>
                <a:latin typeface="Consolas"/>
              </a:rPr>
              <a:t>&lt;a&gt;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Layer Box</a:t>
            </a:r>
          </a:p>
          <a:p>
            <a:r>
              <a:rPr lang="en-US" sz="2400" b="1" strike="noStrike" spc="-1">
                <a:solidFill>
                  <a:srgbClr val="0070C0"/>
                </a:solidFill>
                <a:uFill>
                  <a:solidFill>
                    <a:srgbClr val="FFFFFF"/>
                  </a:solidFill>
                </a:uFill>
                <a:latin typeface="Consolas"/>
              </a:rPr>
              <a:t>&lt;div&gt;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Formatting</a:t>
            </a:r>
          </a:p>
          <a:p>
            <a:r>
              <a:rPr lang="en-US" sz="2400" b="1" strike="noStrike" spc="-1">
                <a:solidFill>
                  <a:srgbClr val="0070C0"/>
                </a:solidFill>
                <a:uFill>
                  <a:solidFill>
                    <a:srgbClr val="FFFFFF"/>
                  </a:solidFill>
                </a:uFill>
                <a:latin typeface="Consolas"/>
              </a:rPr>
              <a:t>&lt;strong&gt;, &lt;em&gt;, &lt;sub&gt;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Line Break</a:t>
            </a:r>
          </a:p>
          <a:p>
            <a:r>
              <a:rPr lang="en-US" sz="2400" b="1" strike="noStrike" spc="-1">
                <a:solidFill>
                  <a:srgbClr val="0070C0"/>
                </a:solidFill>
                <a:uFill>
                  <a:solidFill>
                    <a:srgbClr val="FFFFFF"/>
                  </a:solidFill>
                </a:uFill>
                <a:latin typeface="Consolas"/>
              </a:rPr>
              <a:t>&lt;br&gt;</a:t>
            </a:r>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HTML Comments </a:t>
            </a:r>
            <a:endParaRPr lang="en-US" sz="1800" b="0" strike="noStrike" spc="-1" dirty="0">
              <a:solidFill>
                <a:srgbClr val="000000"/>
              </a:solidFill>
              <a:uFill>
                <a:solidFill>
                  <a:srgbClr val="FFFFFF"/>
                </a:solidFill>
              </a:uFill>
              <a:latin typeface="Calibri"/>
            </a:endParaRPr>
          </a:p>
        </p:txBody>
      </p:sp>
      <p:sp>
        <p:nvSpPr>
          <p:cNvPr id="186" name="TextShape 2"/>
          <p:cNvSpPr txBox="1"/>
          <p:nvPr/>
        </p:nvSpPr>
        <p:spPr>
          <a:xfrm>
            <a:off x="1248229" y="1219320"/>
            <a:ext cx="9332685" cy="5089680"/>
          </a:xfrm>
          <a:prstGeom prst="rect">
            <a:avLst/>
          </a:prstGeom>
          <a:noFill/>
          <a:ln>
            <a:noFill/>
          </a:ln>
        </p:spPr>
        <p:txBody>
          <a:bodyPr/>
          <a:lstStyle/>
          <a:p>
            <a:pPr marL="228600" indent="-228240">
              <a:lnSpc>
                <a:spcPct val="150000"/>
              </a:lnSpc>
              <a:buClr>
                <a:srgbClr val="000000"/>
              </a:buClr>
              <a:buFont typeface="Arial"/>
              <a:buChar char="•"/>
            </a:pPr>
            <a:r>
              <a:rPr lang="en-US" sz="2000" b="0" strike="noStrike" spc="-1" dirty="0">
                <a:solidFill>
                  <a:srgbClr val="000000"/>
                </a:solidFill>
                <a:uFill>
                  <a:solidFill>
                    <a:srgbClr val="FFFFFF"/>
                  </a:solidFill>
                </a:uFill>
                <a:latin typeface="Calibri"/>
              </a:rPr>
              <a:t>If you want to add a comment to your code that will not be visible in the user's browser, you can add the text between these characters:</a:t>
            </a:r>
          </a:p>
          <a:p>
            <a:pPr marL="360" algn="ctr">
              <a:lnSpc>
                <a:spcPct val="150000"/>
              </a:lnSpc>
              <a:buClr>
                <a:srgbClr val="000000"/>
              </a:buClr>
            </a:pPr>
            <a:r>
              <a:rPr lang="en-US" sz="2000" b="0" strike="noStrike" spc="-1" dirty="0">
                <a:solidFill>
                  <a:srgbClr val="000000"/>
                </a:solidFill>
                <a:uFill>
                  <a:solidFill>
                    <a:srgbClr val="FFFFFF"/>
                  </a:solidFill>
                </a:uFill>
                <a:latin typeface="Calibri"/>
              </a:rPr>
              <a:t>&lt;!-- comment goes here --&gt;</a:t>
            </a:r>
          </a:p>
          <a:p>
            <a:pPr marL="228600" indent="-228240">
              <a:lnSpc>
                <a:spcPct val="150000"/>
              </a:lnSpc>
              <a:buClr>
                <a:srgbClr val="000000"/>
              </a:buClr>
              <a:buFont typeface="Arial"/>
              <a:buChar char="•"/>
            </a:pPr>
            <a:r>
              <a:rPr lang="en-US" sz="2000" b="0" strike="noStrike" spc="-1" dirty="0">
                <a:solidFill>
                  <a:srgbClr val="000000"/>
                </a:solidFill>
                <a:uFill>
                  <a:solidFill>
                    <a:srgbClr val="FFFFFF"/>
                  </a:solidFill>
                </a:uFill>
                <a:latin typeface="Calibri"/>
              </a:rPr>
              <a:t>Comments are used  to indicate where sections of the page start or end, and to pass on notes to help anyone who is looking at the code understand it.</a:t>
            </a:r>
          </a:p>
          <a:p>
            <a:pPr marL="228600" indent="-228240">
              <a:lnSpc>
                <a:spcPct val="150000"/>
              </a:lnSpc>
              <a:buClr>
                <a:srgbClr val="000000"/>
              </a:buClr>
              <a:buFont typeface="Arial"/>
              <a:buChar char="•"/>
            </a:pPr>
            <a:endParaRPr lang="en-US" sz="2000" b="0" strike="noStrike" spc="-1" dirty="0">
              <a:solidFill>
                <a:srgbClr val="000000"/>
              </a:solidFill>
              <a:uFill>
                <a:solidFill>
                  <a:srgbClr val="FFFFFF"/>
                </a:solidFill>
              </a:uFill>
              <a:latin typeface="Calibri"/>
            </a:endParaRPr>
          </a:p>
          <a:p>
            <a:endParaRPr lang="en-US" sz="2800" b="0" strike="noStrike" spc="-1" dirty="0">
              <a:solidFill>
                <a:srgbClr val="000000"/>
              </a:solidFill>
              <a:uFill>
                <a:solidFill>
                  <a:srgbClr val="FFFFFF"/>
                </a:solidFill>
              </a:uFill>
              <a:latin typeface="Calibri"/>
            </a:endParaRPr>
          </a:p>
        </p:txBody>
      </p:sp>
      <p:pic>
        <p:nvPicPr>
          <p:cNvPr id="3" name="Picture 2">
            <a:extLst>
              <a:ext uri="{FF2B5EF4-FFF2-40B4-BE49-F238E27FC236}">
                <a16:creationId xmlns:a16="http://schemas.microsoft.com/office/drawing/2014/main" id="{5EAC9E41-FBBE-FCF9-F0A8-311494AA455E}"/>
              </a:ext>
            </a:extLst>
          </p:cNvPr>
          <p:cNvPicPr>
            <a:picLocks noChangeAspect="1"/>
          </p:cNvPicPr>
          <p:nvPr/>
        </p:nvPicPr>
        <p:blipFill>
          <a:blip r:embed="rId2"/>
          <a:stretch>
            <a:fillRect/>
          </a:stretch>
        </p:blipFill>
        <p:spPr>
          <a:xfrm>
            <a:off x="3135086" y="3743205"/>
            <a:ext cx="5631543" cy="2749755"/>
          </a:xfrm>
          <a:prstGeom prst="rect">
            <a:avLst/>
          </a:prstGeom>
        </p:spPr>
      </p:pic>
    </p:spTree>
    <p:extLst>
      <p:ext uri="{BB962C8B-B14F-4D97-AF65-F5344CB8AC3E}">
        <p14:creationId xmlns:p14="http://schemas.microsoft.com/office/powerpoint/2010/main" val="27235095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838080" y="365040"/>
            <a:ext cx="10515240" cy="1325160"/>
          </a:xfrm>
          <a:prstGeom prst="rect">
            <a:avLst/>
          </a:prstGeom>
          <a:noFill/>
          <a:ln>
            <a:noFill/>
          </a:ln>
        </p:spPr>
        <p:txBody>
          <a:bodyPr anchor="ctr"/>
          <a:lstStyle/>
          <a:p>
            <a:pPr>
              <a:lnSpc>
                <a:spcPct val="100000"/>
              </a:lnSpc>
            </a:pPr>
            <a:r>
              <a:rPr lang="en-US" sz="3200" b="0" strike="noStrike" spc="-1">
                <a:solidFill>
                  <a:srgbClr val="000000"/>
                </a:solidFill>
                <a:uFill>
                  <a:solidFill>
                    <a:srgbClr val="FFFFFF"/>
                  </a:solidFill>
                </a:uFill>
                <a:latin typeface="Calibri Light"/>
              </a:rPr>
              <a:t>                                        Example</a:t>
            </a:r>
            <a:endParaRPr lang="en-US" sz="1800" b="0" strike="noStrike" spc="-1">
              <a:solidFill>
                <a:srgbClr val="000000"/>
              </a:solidFill>
              <a:uFill>
                <a:solidFill>
                  <a:srgbClr val="FFFFFF"/>
                </a:solidFill>
              </a:uFill>
              <a:latin typeface="Calibri"/>
            </a:endParaRPr>
          </a:p>
        </p:txBody>
      </p:sp>
      <p:sp>
        <p:nvSpPr>
          <p:cNvPr id="189" name="TextShape 2"/>
          <p:cNvSpPr txBox="1"/>
          <p:nvPr/>
        </p:nvSpPr>
        <p:spPr>
          <a:xfrm>
            <a:off x="838080" y="1473840"/>
            <a:ext cx="10515240" cy="4702680"/>
          </a:xfrm>
          <a:prstGeom prst="rect">
            <a:avLst/>
          </a:prstGeom>
          <a:noFill/>
          <a:ln>
            <a:noFill/>
          </a:ln>
        </p:spPr>
        <p:txBody>
          <a:bodyPr/>
          <a:lstStyle/>
          <a:p>
            <a:pPr marL="392040" indent="-293040" algn="just">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rPr>
              <a:t>Try to design web page.</a:t>
            </a:r>
            <a:endParaRPr lang="en-US" sz="2800" b="0" strike="noStrike" spc="-1">
              <a:solidFill>
                <a:srgbClr val="000000"/>
              </a:solidFill>
              <a:uFill>
                <a:solidFill>
                  <a:srgbClr val="FFFFFF"/>
                </a:solidFill>
              </a:uFill>
              <a:latin typeface="Calibri"/>
            </a:endParaRPr>
          </a:p>
          <a:p>
            <a:pPr algn="just">
              <a:lnSpc>
                <a:spcPct val="100000"/>
              </a:lnSpc>
            </a:pPr>
            <a:endParaRPr lang="en-US" sz="2800" b="0" strike="noStrike" spc="-1">
              <a:solidFill>
                <a:srgbClr val="000000"/>
              </a:solidFill>
              <a:uFill>
                <a:solidFill>
                  <a:srgbClr val="FFFFFF"/>
                </a:solidFill>
              </a:uFill>
              <a:latin typeface="Calibri"/>
            </a:endParaRPr>
          </a:p>
        </p:txBody>
      </p:sp>
      <p:pic>
        <p:nvPicPr>
          <p:cNvPr id="190" name="Picture 8"/>
          <p:cNvPicPr/>
          <p:nvPr/>
        </p:nvPicPr>
        <p:blipFill>
          <a:blip r:embed="rId2"/>
          <a:stretch/>
        </p:blipFill>
        <p:spPr>
          <a:xfrm>
            <a:off x="3930480" y="1283040"/>
            <a:ext cx="7164720" cy="5335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Text Formatting</a:t>
            </a:r>
            <a:endParaRPr lang="en-US" sz="1800" b="0" strike="noStrike" spc="-1">
              <a:solidFill>
                <a:srgbClr val="000000"/>
              </a:solidFill>
              <a:uFill>
                <a:solidFill>
                  <a:srgbClr val="FFFFFF"/>
                </a:solidFill>
              </a:uFill>
              <a:latin typeface="Calibri"/>
            </a:endParaRPr>
          </a:p>
        </p:txBody>
      </p:sp>
      <p:sp>
        <p:nvSpPr>
          <p:cNvPr id="192" name="TextShape 2"/>
          <p:cNvSpPr txBox="1"/>
          <p:nvPr/>
        </p:nvSpPr>
        <p:spPr>
          <a:xfrm>
            <a:off x="838080" y="1825560"/>
            <a:ext cx="10216080" cy="4350960"/>
          </a:xfrm>
          <a:prstGeom prst="rect">
            <a:avLst/>
          </a:prstGeom>
          <a:noFill/>
          <a:ln>
            <a:noFill/>
          </a:ln>
        </p:spPr>
        <p:txBody>
          <a:bodyPr/>
          <a:lstStyle/>
          <a:p>
            <a:pPr marL="228600" indent="-228240">
              <a:lnSpc>
                <a:spcPct val="90000"/>
              </a:lnSpc>
              <a:buClr>
                <a:srgbClr val="000000"/>
              </a:buClr>
              <a:buFont typeface="Arial"/>
              <a:buChar char="•"/>
            </a:pPr>
            <a:r>
              <a:rPr lang="en-US" sz="2000" b="0" strike="noStrike" spc="-1">
                <a:solidFill>
                  <a:srgbClr val="000000"/>
                </a:solidFill>
                <a:uFill>
                  <a:solidFill>
                    <a:srgbClr val="FFFFFF"/>
                  </a:solidFill>
                </a:uFill>
                <a:latin typeface="Calibri"/>
              </a:rPr>
              <a:t>One of the components on webpage is elements used to mark up text.</a:t>
            </a:r>
            <a:endParaRPr lang="en-US" sz="2800" b="0" strike="noStrike" spc="-1">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000" b="0" strike="noStrike" spc="-1">
                <a:solidFill>
                  <a:srgbClr val="000000"/>
                </a:solidFill>
                <a:uFill>
                  <a:solidFill>
                    <a:srgbClr val="FFFFFF"/>
                  </a:solidFill>
                </a:uFill>
                <a:latin typeface="Calibri"/>
              </a:rPr>
              <a:t>A semantically marked-up document ensures your content is available and accessible in the widest range of browsing environments. i.e. ,desktop computers, mobile devices and assistive screen readers.</a:t>
            </a:r>
            <a:endParaRPr lang="en-US" sz="2800" b="0" strike="noStrike" spc="-1">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000" b="0" strike="noStrike" spc="-1">
                <a:solidFill>
                  <a:srgbClr val="000000"/>
                </a:solidFill>
                <a:uFill>
                  <a:solidFill>
                    <a:srgbClr val="FFFFFF"/>
                  </a:solidFill>
                </a:uFill>
                <a:latin typeface="Calibri"/>
              </a:rPr>
              <a:t>Search engine programs indexing programs can also correctly parse the content and make decisions about the relative importance of elements on the page.</a:t>
            </a:r>
            <a:endParaRPr lang="en-US" sz="2800" b="0" strike="noStrike" spc="-1">
              <a:solidFill>
                <a:srgbClr val="000000"/>
              </a:solidFill>
              <a:uFill>
                <a:solidFill>
                  <a:srgbClr val="FFFFFF"/>
                </a:solidFill>
              </a:uFill>
              <a:latin typeface="Calibri"/>
            </a:endParaRPr>
          </a:p>
          <a:p>
            <a:pPr>
              <a:lnSpc>
                <a:spcPct val="150000"/>
              </a:lnSpc>
            </a:pPr>
            <a:endParaRPr lang="en-US" sz="2800" b="0" strike="noStrike" spc="-1">
              <a:solidFill>
                <a:srgbClr val="000000"/>
              </a:solidFill>
              <a:uFill>
                <a:solidFill>
                  <a:srgbClr val="FFFFFF"/>
                </a:solidFill>
              </a:u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Paragraph</a:t>
            </a:r>
            <a:endParaRPr lang="en-US" sz="1800" b="0" strike="noStrike" spc="-1">
              <a:solidFill>
                <a:srgbClr val="000000"/>
              </a:solidFill>
              <a:uFill>
                <a:solidFill>
                  <a:srgbClr val="FFFFFF"/>
                </a:solidFill>
              </a:uFill>
              <a:latin typeface="Calibri"/>
            </a:endParaRPr>
          </a:p>
        </p:txBody>
      </p:sp>
      <p:sp>
        <p:nvSpPr>
          <p:cNvPr id="194" name="TextShape 2"/>
          <p:cNvSpPr txBox="1"/>
          <p:nvPr/>
        </p:nvSpPr>
        <p:spPr>
          <a:xfrm>
            <a:off x="838080" y="1825560"/>
            <a:ext cx="10515240" cy="4350960"/>
          </a:xfrm>
          <a:prstGeom prst="rect">
            <a:avLst/>
          </a:prstGeom>
          <a:noFill/>
          <a:ln>
            <a:noFill/>
          </a:ln>
        </p:spPr>
        <p:txBody>
          <a:bodyPr/>
          <a:lstStyle/>
          <a:p>
            <a:pPr marL="228600" indent="-228240">
              <a:lnSpc>
                <a:spcPct val="150000"/>
              </a:lnSpc>
              <a:buClr>
                <a:srgbClr val="000000"/>
              </a:buClr>
              <a:buFont typeface="Arial"/>
              <a:buChar char="•"/>
            </a:pPr>
            <a:r>
              <a:rPr lang="en-US" sz="2000" b="0" strike="noStrike" spc="-1">
                <a:solidFill>
                  <a:srgbClr val="000000"/>
                </a:solidFill>
                <a:uFill>
                  <a:solidFill>
                    <a:srgbClr val="FFFFFF"/>
                  </a:solidFill>
                </a:uFill>
                <a:latin typeface="Calibri"/>
              </a:rPr>
              <a:t>&lt;p&gt; &lt;/p&gt;</a:t>
            </a:r>
            <a:endParaRPr lang="en-US" sz="2800" b="0" strike="noStrike" spc="-1">
              <a:solidFill>
                <a:srgbClr val="000000"/>
              </a:solidFill>
              <a:uFill>
                <a:solidFill>
                  <a:srgbClr val="FFFFFF"/>
                </a:solidFill>
              </a:uFill>
              <a:latin typeface="Calibri"/>
            </a:endParaRPr>
          </a:p>
          <a:p>
            <a:pPr>
              <a:lnSpc>
                <a:spcPct val="150000"/>
              </a:lnSpc>
            </a:pPr>
            <a:r>
              <a:rPr lang="en-US" sz="2000" b="0" strike="noStrike" spc="-1">
                <a:solidFill>
                  <a:srgbClr val="000000"/>
                </a:solidFill>
                <a:uFill>
                  <a:solidFill>
                    <a:srgbClr val="FFFFFF"/>
                  </a:solidFill>
                </a:uFill>
                <a:latin typeface="Calibri"/>
              </a:rPr>
              <a:t>E.g. &lt;p&gt; Serif typefaces have small slabs at the ends of letter strokes. In general, serif fonts can make large amounts of text easier to read.&lt;/p&gt;</a:t>
            </a:r>
            <a:endParaRPr lang="en-US" sz="2800" b="0" strike="noStrike" spc="-1">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000" b="0" strike="noStrike" spc="-1">
                <a:solidFill>
                  <a:srgbClr val="000000"/>
                </a:solidFill>
                <a:uFill>
                  <a:solidFill>
                    <a:srgbClr val="FFFFFF"/>
                  </a:solidFill>
                </a:uFill>
                <a:latin typeface="Calibri"/>
              </a:rPr>
              <a:t>Visual browsers nearly always display paragraphs on </a:t>
            </a:r>
            <a:r>
              <a:rPr lang="en-US" sz="2000" b="1" strike="noStrike" spc="-1">
                <a:solidFill>
                  <a:srgbClr val="000000"/>
                </a:solidFill>
                <a:uFill>
                  <a:solidFill>
                    <a:srgbClr val="FFFFFF"/>
                  </a:solidFill>
                </a:uFill>
                <a:latin typeface="Calibri"/>
              </a:rPr>
              <a:t>new</a:t>
            </a:r>
            <a:r>
              <a:rPr lang="en-US" sz="2000" b="0" strike="noStrike" spc="-1">
                <a:solidFill>
                  <a:srgbClr val="000000"/>
                </a:solidFill>
                <a:uFill>
                  <a:solidFill>
                    <a:srgbClr val="FFFFFF"/>
                  </a:solidFill>
                </a:uFill>
                <a:latin typeface="Calibri"/>
              </a:rPr>
              <a:t> lines with a bit of space between them by default.</a:t>
            </a:r>
            <a:endParaRPr lang="en-US" sz="2800" b="0" strike="noStrike" spc="-1">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000" b="0" strike="noStrike" spc="-1">
                <a:solidFill>
                  <a:srgbClr val="000000"/>
                </a:solidFill>
                <a:uFill>
                  <a:solidFill>
                    <a:srgbClr val="FFFFFF"/>
                  </a:solidFill>
                </a:uFill>
                <a:latin typeface="Calibri"/>
              </a:rPr>
              <a:t>Paragraphs </a:t>
            </a:r>
            <a:r>
              <a:rPr lang="en-US" sz="2000" b="1" strike="noStrike" spc="-1">
                <a:solidFill>
                  <a:srgbClr val="000000"/>
                </a:solidFill>
                <a:uFill>
                  <a:solidFill>
                    <a:srgbClr val="FFFFFF"/>
                  </a:solidFill>
                </a:uFill>
                <a:latin typeface="Calibri"/>
              </a:rPr>
              <a:t>may</a:t>
            </a:r>
            <a:r>
              <a:rPr lang="en-US" sz="2000" b="0" strike="noStrike" spc="-1">
                <a:solidFill>
                  <a:srgbClr val="000000"/>
                </a:solidFill>
                <a:uFill>
                  <a:solidFill>
                    <a:srgbClr val="FFFFFF"/>
                  </a:solidFill>
                </a:uFill>
                <a:latin typeface="Calibri"/>
              </a:rPr>
              <a:t> contain text, images, and other inline elements (called phrasing content), but they </a:t>
            </a:r>
            <a:r>
              <a:rPr lang="en-US" sz="2000" b="1" strike="noStrike" spc="-1">
                <a:solidFill>
                  <a:srgbClr val="000000"/>
                </a:solidFill>
                <a:uFill>
                  <a:solidFill>
                    <a:srgbClr val="FFFFFF"/>
                  </a:solidFill>
                </a:uFill>
                <a:latin typeface="Calibri"/>
              </a:rPr>
              <a:t>may not </a:t>
            </a:r>
            <a:r>
              <a:rPr lang="en-US" sz="2000" b="0" strike="noStrike" spc="-1">
                <a:solidFill>
                  <a:srgbClr val="000000"/>
                </a:solidFill>
                <a:uFill>
                  <a:solidFill>
                    <a:srgbClr val="FFFFFF"/>
                  </a:solidFill>
                </a:uFill>
                <a:latin typeface="Calibri"/>
              </a:rPr>
              <a:t>contain headings, lists, sectioning elements, or any elements that typically display as blocks by default.</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Heading</a:t>
            </a:r>
            <a:endParaRPr lang="en-US" sz="1800" b="0" strike="noStrike" spc="-1">
              <a:solidFill>
                <a:srgbClr val="000000"/>
              </a:solidFill>
              <a:uFill>
                <a:solidFill>
                  <a:srgbClr val="FFFFFF"/>
                </a:solidFill>
              </a:uFill>
              <a:latin typeface="Calibri"/>
            </a:endParaRPr>
          </a:p>
        </p:txBody>
      </p:sp>
      <p:sp>
        <p:nvSpPr>
          <p:cNvPr id="196" name="TextShape 2"/>
          <p:cNvSpPr txBox="1"/>
          <p:nvPr/>
        </p:nvSpPr>
        <p:spPr>
          <a:xfrm>
            <a:off x="838080" y="1825560"/>
            <a:ext cx="10515240" cy="4667400"/>
          </a:xfrm>
          <a:prstGeom prst="rect">
            <a:avLst/>
          </a:prstGeom>
          <a:noFill/>
          <a:ln>
            <a:noFill/>
          </a:ln>
        </p:spPr>
        <p:txBody>
          <a:bodyPr/>
          <a:lstStyle/>
          <a:p>
            <a:pPr marL="228600" indent="-228240">
              <a:lnSpc>
                <a:spcPct val="150000"/>
              </a:lnSpc>
              <a:buClr>
                <a:srgbClr val="000000"/>
              </a:buClr>
              <a:buFont typeface="Arial"/>
              <a:buChar char="•"/>
            </a:pPr>
            <a:r>
              <a:rPr lang="en-US" sz="2000" b="0" strike="noStrike" spc="-1" dirty="0">
                <a:solidFill>
                  <a:srgbClr val="000000"/>
                </a:solidFill>
                <a:uFill>
                  <a:solidFill>
                    <a:srgbClr val="FFFFFF"/>
                  </a:solidFill>
                </a:uFill>
                <a:latin typeface="Calibri"/>
              </a:rPr>
              <a:t>There are actually six levels of headings, from h1 to h6.</a:t>
            </a:r>
            <a:endParaRPr lang="en-US" sz="2800" b="0" strike="noStrike" spc="-1" dirty="0">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000" b="0" strike="noStrike" spc="-1" dirty="0">
                <a:solidFill>
                  <a:srgbClr val="000000"/>
                </a:solidFill>
                <a:uFill>
                  <a:solidFill>
                    <a:srgbClr val="FFFFFF"/>
                  </a:solidFill>
                </a:uFill>
                <a:latin typeface="Calibri"/>
              </a:rPr>
              <a:t>When you add headings to content, the browser uses them to create a </a:t>
            </a:r>
            <a:r>
              <a:rPr lang="en-US" sz="2000" b="1" strike="noStrike" spc="-1" dirty="0">
                <a:solidFill>
                  <a:srgbClr val="000000"/>
                </a:solidFill>
                <a:uFill>
                  <a:solidFill>
                    <a:srgbClr val="FFFFFF"/>
                  </a:solidFill>
                </a:uFill>
                <a:latin typeface="Calibri"/>
              </a:rPr>
              <a:t>document outline </a:t>
            </a:r>
            <a:r>
              <a:rPr lang="en-US" sz="2000" b="0" strike="noStrike" spc="-1" dirty="0">
                <a:solidFill>
                  <a:srgbClr val="000000"/>
                </a:solidFill>
                <a:uFill>
                  <a:solidFill>
                    <a:srgbClr val="FFFFFF"/>
                  </a:solidFill>
                </a:uFill>
                <a:latin typeface="Calibri"/>
              </a:rPr>
              <a:t>for the page.</a:t>
            </a:r>
          </a:p>
          <a:p>
            <a:pPr marL="228600" indent="-228240">
              <a:lnSpc>
                <a:spcPct val="150000"/>
              </a:lnSpc>
              <a:buClr>
                <a:srgbClr val="000000"/>
              </a:buClr>
              <a:buFont typeface="Arial"/>
              <a:buChar char="•"/>
            </a:pPr>
            <a:r>
              <a:rPr lang="en-US" sz="2000" b="0" strike="noStrike" spc="-1" dirty="0">
                <a:solidFill>
                  <a:srgbClr val="000000"/>
                </a:solidFill>
                <a:uFill>
                  <a:solidFill>
                    <a:srgbClr val="FFFFFF"/>
                  </a:solidFill>
                </a:uFill>
                <a:latin typeface="Calibri"/>
              </a:rPr>
              <a:t>The example below shows the markup for four heading levels and the corresponding document outline. </a:t>
            </a:r>
          </a:p>
          <a:p>
            <a:pPr marL="228600" indent="-228240">
              <a:lnSpc>
                <a:spcPct val="150000"/>
              </a:lnSpc>
              <a:buClr>
                <a:srgbClr val="000000"/>
              </a:buClr>
              <a:buFont typeface="Arial"/>
              <a:buChar char="•"/>
            </a:pPr>
            <a:endParaRPr lang="en-US" sz="2000" b="0" strike="noStrike" spc="-1" dirty="0">
              <a:solidFill>
                <a:srgbClr val="000000"/>
              </a:solidFill>
              <a:uFill>
                <a:solidFill>
                  <a:srgbClr val="FFFFFF"/>
                </a:solidFill>
              </a:uFill>
              <a:latin typeface="Calibri"/>
            </a:endParaRPr>
          </a:p>
          <a:p>
            <a:pPr>
              <a:lnSpc>
                <a:spcPct val="150000"/>
              </a:lnSpc>
            </a:pPr>
            <a:endParaRPr lang="en-US" sz="2800" b="0" strike="noStrike" spc="-1" dirty="0">
              <a:solidFill>
                <a:srgbClr val="000000"/>
              </a:solidFill>
              <a:uFill>
                <a:solidFill>
                  <a:srgbClr val="FFFFFF"/>
                </a:solidFill>
              </a:uFill>
              <a:latin typeface="Calibri"/>
            </a:endParaRPr>
          </a:p>
        </p:txBody>
      </p:sp>
      <p:pic>
        <p:nvPicPr>
          <p:cNvPr id="3" name="Picture 2">
            <a:extLst>
              <a:ext uri="{FF2B5EF4-FFF2-40B4-BE49-F238E27FC236}">
                <a16:creationId xmlns:a16="http://schemas.microsoft.com/office/drawing/2014/main" id="{41FD8C72-B117-A59A-5E7C-C030E8893511}"/>
              </a:ext>
            </a:extLst>
          </p:cNvPr>
          <p:cNvPicPr>
            <a:picLocks noChangeAspect="1"/>
          </p:cNvPicPr>
          <p:nvPr/>
        </p:nvPicPr>
        <p:blipFill>
          <a:blip r:embed="rId2"/>
          <a:stretch>
            <a:fillRect/>
          </a:stretch>
        </p:blipFill>
        <p:spPr>
          <a:xfrm>
            <a:off x="1146629" y="4075640"/>
            <a:ext cx="4818743" cy="2417320"/>
          </a:xfrm>
          <a:prstGeom prst="rect">
            <a:avLst/>
          </a:prstGeom>
        </p:spPr>
      </p:pic>
      <p:pic>
        <p:nvPicPr>
          <p:cNvPr id="5" name="Picture 4">
            <a:extLst>
              <a:ext uri="{FF2B5EF4-FFF2-40B4-BE49-F238E27FC236}">
                <a16:creationId xmlns:a16="http://schemas.microsoft.com/office/drawing/2014/main" id="{1D41161B-A69F-33C0-9F34-B8E4F7618E80}"/>
              </a:ext>
            </a:extLst>
          </p:cNvPr>
          <p:cNvPicPr>
            <a:picLocks noChangeAspect="1"/>
          </p:cNvPicPr>
          <p:nvPr/>
        </p:nvPicPr>
        <p:blipFill>
          <a:blip r:embed="rId3"/>
          <a:stretch>
            <a:fillRect/>
          </a:stretch>
        </p:blipFill>
        <p:spPr>
          <a:xfrm>
            <a:off x="6534577" y="4075640"/>
            <a:ext cx="4818743" cy="24173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HTML</a:t>
            </a:r>
            <a:endParaRPr lang="en-US" sz="1800" b="0" strike="noStrike" spc="-1">
              <a:solidFill>
                <a:srgbClr val="000000"/>
              </a:solidFill>
              <a:uFill>
                <a:solidFill>
                  <a:srgbClr val="FFFFFF"/>
                </a:solidFill>
              </a:uFill>
              <a:latin typeface="Calibri"/>
            </a:endParaRPr>
          </a:p>
        </p:txBody>
      </p:sp>
      <p:sp>
        <p:nvSpPr>
          <p:cNvPr id="159"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US" sz="2400" b="0" strike="noStrike" spc="-1">
                <a:solidFill>
                  <a:srgbClr val="000000"/>
                </a:solidFill>
                <a:uFill>
                  <a:solidFill>
                    <a:srgbClr val="FFFFFF"/>
                  </a:solidFill>
                </a:uFill>
                <a:latin typeface="Calibri"/>
              </a:rPr>
              <a:t>Hypertext Markup Language</a:t>
            </a:r>
            <a:endParaRPr lang="en-US" sz="2800" b="0" strike="noStrike" spc="-1">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Roboto"/>
              </a:rPr>
              <a:t>is the standard markup language used to create web pages.</a:t>
            </a:r>
            <a:endParaRPr lang="en-US" sz="2000" b="0" strike="noStrike" spc="-1">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Calibri"/>
                <a:ea typeface="Roboto"/>
              </a:rPr>
              <a:t>HTML describes the structure of a website semantically along with cues for presentation. The purpose of HTML is to add meaning and structure to the content.</a:t>
            </a:r>
            <a:endParaRPr lang="en-US" sz="2800" b="0" strike="noStrike" spc="-1">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Roboto"/>
              </a:rPr>
              <a:t>its a markup language, rather than a programming language</a:t>
            </a:r>
            <a:endParaRPr lang="en-US" sz="2000" b="0" strike="noStrike" spc="-1">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400" b="0" i="1" strike="noStrike" spc="-1">
                <a:solidFill>
                  <a:srgbClr val="000000"/>
                </a:solidFill>
                <a:uFill>
                  <a:solidFill>
                    <a:srgbClr val="FFFFFF"/>
                  </a:solidFill>
                </a:uFill>
                <a:latin typeface="Calibri"/>
                <a:ea typeface="Roboto"/>
              </a:rPr>
              <a:t>HTML documents consist of a tree of elements and text. </a:t>
            </a:r>
            <a:endParaRPr lang="en-US" sz="2800" b="0" strike="noStrike" spc="-1">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400" b="0" i="1" strike="noStrike" spc="-1">
                <a:solidFill>
                  <a:srgbClr val="000000"/>
                </a:solidFill>
                <a:uFill>
                  <a:solidFill>
                    <a:srgbClr val="FFFFFF"/>
                  </a:solidFill>
                </a:uFill>
                <a:latin typeface="Calibri"/>
                <a:ea typeface="Roboto"/>
              </a:rPr>
              <a:t>Each element is denoted in the source by a </a:t>
            </a:r>
            <a:r>
              <a:rPr lang="en-US" sz="2400" b="1" i="1" strike="noStrike" spc="-1">
                <a:solidFill>
                  <a:srgbClr val="000000"/>
                </a:solidFill>
                <a:uFill>
                  <a:solidFill>
                    <a:srgbClr val="FFFFFF"/>
                  </a:solidFill>
                </a:uFill>
                <a:latin typeface="Calibri"/>
                <a:ea typeface="Roboto"/>
              </a:rPr>
              <a:t>start tag</a:t>
            </a:r>
            <a:r>
              <a:rPr lang="en-US" sz="2400" b="0" i="1" strike="noStrike" spc="-1">
                <a:solidFill>
                  <a:srgbClr val="000000"/>
                </a:solidFill>
                <a:uFill>
                  <a:solidFill>
                    <a:srgbClr val="FFFFFF"/>
                  </a:solidFill>
                </a:uFill>
                <a:latin typeface="Calibri"/>
                <a:ea typeface="Roboto"/>
              </a:rPr>
              <a:t>, </a:t>
            </a:r>
            <a:endParaRPr lang="en-US" sz="2800" b="0" strike="noStrike" spc="-1">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400" b="0" i="1" strike="noStrike" spc="-1">
                <a:solidFill>
                  <a:srgbClr val="000000"/>
                </a:solidFill>
                <a:uFill>
                  <a:solidFill>
                    <a:srgbClr val="FFFFFF"/>
                  </a:solidFill>
                </a:uFill>
                <a:latin typeface="Calibri"/>
                <a:ea typeface="Roboto"/>
              </a:rPr>
              <a:t>such as "&lt;body&gt;", and an </a:t>
            </a:r>
            <a:r>
              <a:rPr lang="en-US" sz="2400" b="1" i="1" strike="noStrike" spc="-1">
                <a:solidFill>
                  <a:srgbClr val="000000"/>
                </a:solidFill>
                <a:uFill>
                  <a:solidFill>
                    <a:srgbClr val="FFFFFF"/>
                  </a:solidFill>
                </a:uFill>
                <a:latin typeface="Calibri"/>
                <a:ea typeface="Roboto"/>
              </a:rPr>
              <a:t>end tag</a:t>
            </a:r>
            <a:r>
              <a:rPr lang="en-US" sz="2400" b="0" i="1" strike="noStrike" spc="-1">
                <a:solidFill>
                  <a:srgbClr val="000000"/>
                </a:solidFill>
                <a:uFill>
                  <a:solidFill>
                    <a:srgbClr val="FFFFFF"/>
                  </a:solidFill>
                </a:uFill>
                <a:latin typeface="Calibri"/>
                <a:ea typeface="Roboto"/>
              </a:rPr>
              <a:t>, such as "&lt;/body&gt;". </a:t>
            </a:r>
            <a:endParaRPr lang="en-US" sz="2000" b="0" strike="noStrike" spc="-1">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Calibri"/>
                <a:ea typeface="Roboto"/>
              </a:rPr>
              <a:t> Web browsers can read HTML files and render them into visible or audible web pages. </a:t>
            </a:r>
            <a:endParaRPr lang="en-US" sz="2800" b="0" strike="noStrike" spc="-1">
              <a:solidFill>
                <a:srgbClr val="000000"/>
              </a:solidFill>
              <a:uFill>
                <a:solidFill>
                  <a:srgbClr val="FFFFFF"/>
                </a:solidFill>
              </a:uFill>
              <a:latin typeface="Calibri"/>
            </a:endParaRPr>
          </a:p>
          <a:p>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Thematic Breaks (Horizontal rule)</a:t>
            </a:r>
            <a:endParaRPr lang="en-US" sz="1800" b="0" strike="noStrike" spc="-1" dirty="0">
              <a:solidFill>
                <a:srgbClr val="000000"/>
              </a:solidFill>
              <a:uFill>
                <a:solidFill>
                  <a:srgbClr val="FFFFFF"/>
                </a:solidFill>
              </a:uFill>
              <a:latin typeface="Calibri"/>
            </a:endParaRPr>
          </a:p>
        </p:txBody>
      </p:sp>
      <p:sp>
        <p:nvSpPr>
          <p:cNvPr id="196" name="TextShape 2"/>
          <p:cNvSpPr txBox="1"/>
          <p:nvPr/>
        </p:nvSpPr>
        <p:spPr>
          <a:xfrm>
            <a:off x="838080" y="1027620"/>
            <a:ext cx="10733555" cy="5157646"/>
          </a:xfrm>
          <a:prstGeom prst="rect">
            <a:avLst/>
          </a:prstGeom>
          <a:noFill/>
          <a:ln>
            <a:noFill/>
          </a:ln>
        </p:spPr>
        <p:txBody>
          <a:bodyPr/>
          <a:lstStyle/>
          <a:p>
            <a:pPr marL="228600" indent="-228240">
              <a:lnSpc>
                <a:spcPct val="150000"/>
              </a:lnSpc>
              <a:buClr>
                <a:srgbClr val="000000"/>
              </a:buClr>
              <a:buFont typeface="Arial"/>
              <a:buChar char="•"/>
            </a:pPr>
            <a:r>
              <a:rPr lang="en-US" sz="2000" spc="-1" dirty="0">
                <a:solidFill>
                  <a:srgbClr val="000000"/>
                </a:solidFill>
                <a:uFill>
                  <a:solidFill>
                    <a:srgbClr val="FFFFFF"/>
                  </a:solidFill>
                </a:uFill>
                <a:latin typeface="Calibri"/>
              </a:rPr>
              <a:t>&lt;</a:t>
            </a:r>
            <a:r>
              <a:rPr lang="en-US" sz="2000" spc="-1" dirty="0" err="1">
                <a:solidFill>
                  <a:srgbClr val="000000"/>
                </a:solidFill>
                <a:uFill>
                  <a:solidFill>
                    <a:srgbClr val="FFFFFF"/>
                  </a:solidFill>
                </a:uFill>
                <a:latin typeface="Calibri"/>
              </a:rPr>
              <a:t>hr</a:t>
            </a:r>
            <a:r>
              <a:rPr lang="en-US" sz="2000" spc="-1" dirty="0">
                <a:solidFill>
                  <a:srgbClr val="000000"/>
                </a:solidFill>
                <a:uFill>
                  <a:solidFill>
                    <a:srgbClr val="FFFFFF"/>
                  </a:solidFill>
                </a:uFill>
                <a:latin typeface="Calibri"/>
              </a:rPr>
              <a:t>&gt; </a:t>
            </a:r>
          </a:p>
          <a:p>
            <a:pPr marL="228600" indent="-228240">
              <a:lnSpc>
                <a:spcPct val="150000"/>
              </a:lnSpc>
              <a:buClr>
                <a:srgbClr val="000000"/>
              </a:buClr>
              <a:buFont typeface="Arial"/>
              <a:buChar char="•"/>
            </a:pPr>
            <a:r>
              <a:rPr lang="en-US" sz="2000" spc="-1" dirty="0">
                <a:solidFill>
                  <a:srgbClr val="000000"/>
                </a:solidFill>
                <a:uFill>
                  <a:solidFill>
                    <a:srgbClr val="FFFFFF"/>
                  </a:solidFill>
                </a:uFill>
                <a:latin typeface="Calibri"/>
              </a:rPr>
              <a:t>To indicate one topic has completed and another one is beginning, “paragraph level thematic break” can be used with the </a:t>
            </a:r>
            <a:r>
              <a:rPr lang="en-US" sz="2000" b="1" spc="-1" dirty="0" err="1">
                <a:solidFill>
                  <a:srgbClr val="000000"/>
                </a:solidFill>
                <a:uFill>
                  <a:solidFill>
                    <a:srgbClr val="FFFFFF"/>
                  </a:solidFill>
                </a:uFill>
                <a:latin typeface="Calibri"/>
              </a:rPr>
              <a:t>hr</a:t>
            </a:r>
            <a:r>
              <a:rPr lang="en-US" sz="2000" spc="-1" dirty="0">
                <a:solidFill>
                  <a:srgbClr val="000000"/>
                </a:solidFill>
                <a:uFill>
                  <a:solidFill>
                    <a:srgbClr val="FFFFFF"/>
                  </a:solidFill>
                </a:uFill>
                <a:latin typeface="Calibri"/>
              </a:rPr>
              <a:t> element.</a:t>
            </a:r>
            <a:endParaRPr lang="en-US" sz="2800" b="0" strike="noStrike" spc="-1" dirty="0">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000" b="0" strike="noStrike" spc="-1" dirty="0">
                <a:solidFill>
                  <a:srgbClr val="000000"/>
                </a:solidFill>
                <a:uFill>
                  <a:solidFill>
                    <a:srgbClr val="FFFFFF"/>
                  </a:solidFill>
                </a:uFill>
                <a:latin typeface="Calibri"/>
              </a:rPr>
              <a:t>The element adds a logical divider between sections of a page or paragraphs.</a:t>
            </a:r>
          </a:p>
          <a:p>
            <a:pPr marL="343260" indent="-342900">
              <a:lnSpc>
                <a:spcPct val="150000"/>
              </a:lnSpc>
              <a:buClr>
                <a:srgbClr val="000000"/>
              </a:buClr>
              <a:buFont typeface="Arial" panose="020B0604020202020204" pitchFamily="34" charset="0"/>
              <a:buChar char="•"/>
            </a:pPr>
            <a:r>
              <a:rPr lang="en-US" sz="2000" spc="-1" dirty="0">
                <a:solidFill>
                  <a:srgbClr val="000000"/>
                </a:solidFill>
                <a:uFill>
                  <a:solidFill>
                    <a:srgbClr val="FFFFFF"/>
                  </a:solidFill>
                </a:uFill>
                <a:latin typeface="Calibri"/>
              </a:rPr>
              <a:t>Is an </a:t>
            </a:r>
            <a:r>
              <a:rPr lang="en-US" sz="2000" b="1" spc="-1" dirty="0">
                <a:solidFill>
                  <a:srgbClr val="000000"/>
                </a:solidFill>
                <a:uFill>
                  <a:solidFill>
                    <a:srgbClr val="FFFFFF"/>
                  </a:solidFill>
                </a:uFill>
                <a:latin typeface="Calibri"/>
              </a:rPr>
              <a:t>empty</a:t>
            </a:r>
            <a:r>
              <a:rPr lang="en-US" sz="2000" spc="-1" dirty="0">
                <a:solidFill>
                  <a:srgbClr val="000000"/>
                </a:solidFill>
                <a:uFill>
                  <a:solidFill>
                    <a:srgbClr val="FFFFFF"/>
                  </a:solidFill>
                </a:uFill>
                <a:latin typeface="Calibri"/>
              </a:rPr>
              <a:t> element.</a:t>
            </a:r>
          </a:p>
          <a:p>
            <a:pPr marL="360">
              <a:lnSpc>
                <a:spcPct val="150000"/>
              </a:lnSpc>
              <a:buClr>
                <a:srgbClr val="000000"/>
              </a:buClr>
            </a:pPr>
            <a:r>
              <a:rPr lang="en-US" sz="2000" b="0" strike="noStrike" spc="-1" dirty="0">
                <a:solidFill>
                  <a:srgbClr val="000000"/>
                </a:solidFill>
                <a:uFill>
                  <a:solidFill>
                    <a:srgbClr val="FFFFFF"/>
                  </a:solidFill>
                </a:uFill>
                <a:latin typeface="Calibri"/>
              </a:rPr>
              <a:t>E.g. The example below shows the usage of </a:t>
            </a:r>
            <a:r>
              <a:rPr lang="en-US" sz="2000" b="0" strike="noStrike" spc="-1" dirty="0" err="1">
                <a:solidFill>
                  <a:srgbClr val="000000"/>
                </a:solidFill>
                <a:uFill>
                  <a:solidFill>
                    <a:srgbClr val="FFFFFF"/>
                  </a:solidFill>
                </a:uFill>
                <a:latin typeface="Calibri"/>
              </a:rPr>
              <a:t>hr</a:t>
            </a:r>
            <a:r>
              <a:rPr lang="en-US" sz="2000" b="0" strike="noStrike" spc="-1" dirty="0">
                <a:solidFill>
                  <a:srgbClr val="000000"/>
                </a:solidFill>
                <a:uFill>
                  <a:solidFill>
                    <a:srgbClr val="FFFFFF"/>
                  </a:solidFill>
                </a:uFill>
                <a:latin typeface="Calibri"/>
              </a:rPr>
              <a:t> element.</a:t>
            </a:r>
          </a:p>
          <a:p>
            <a:pPr marL="360">
              <a:lnSpc>
                <a:spcPct val="150000"/>
              </a:lnSpc>
              <a:buClr>
                <a:srgbClr val="000000"/>
              </a:buClr>
            </a:pPr>
            <a:endParaRPr lang="en-US" sz="2000" spc="-1" dirty="0">
              <a:solidFill>
                <a:srgbClr val="000000"/>
              </a:solidFill>
              <a:uFill>
                <a:solidFill>
                  <a:srgbClr val="FFFFFF"/>
                </a:solidFill>
              </a:uFill>
              <a:latin typeface="Calibri"/>
            </a:endParaRPr>
          </a:p>
          <a:p>
            <a:pPr marL="360">
              <a:lnSpc>
                <a:spcPct val="150000"/>
              </a:lnSpc>
              <a:buClr>
                <a:srgbClr val="000000"/>
              </a:buClr>
            </a:pPr>
            <a:endParaRPr lang="en-US" sz="2000" b="0" strike="noStrike" spc="-1" dirty="0">
              <a:solidFill>
                <a:srgbClr val="000000"/>
              </a:solidFill>
              <a:uFill>
                <a:solidFill>
                  <a:srgbClr val="FFFFFF"/>
                </a:solidFill>
              </a:uFill>
              <a:latin typeface="Calibri"/>
            </a:endParaRPr>
          </a:p>
          <a:p>
            <a:pPr marL="360">
              <a:lnSpc>
                <a:spcPct val="150000"/>
              </a:lnSpc>
              <a:buClr>
                <a:srgbClr val="000000"/>
              </a:buClr>
            </a:pPr>
            <a:endParaRPr lang="en-US" sz="2000" spc="-1" dirty="0">
              <a:solidFill>
                <a:srgbClr val="000000"/>
              </a:solidFill>
              <a:uFill>
                <a:solidFill>
                  <a:srgbClr val="FFFFFF"/>
                </a:solidFill>
              </a:uFill>
              <a:latin typeface="Calibri"/>
            </a:endParaRPr>
          </a:p>
          <a:p>
            <a:pPr marL="360">
              <a:lnSpc>
                <a:spcPct val="150000"/>
              </a:lnSpc>
              <a:buClr>
                <a:srgbClr val="000000"/>
              </a:buClr>
            </a:pPr>
            <a:r>
              <a:rPr lang="en-US" sz="2000" b="0" strike="noStrike" spc="-1" dirty="0">
                <a:solidFill>
                  <a:srgbClr val="000000"/>
                </a:solidFill>
                <a:uFill>
                  <a:solidFill>
                    <a:srgbClr val="FFFFFF"/>
                  </a:solidFill>
                </a:uFill>
                <a:latin typeface="Calibri"/>
              </a:rPr>
              <a:t>N.B. Don’t use </a:t>
            </a:r>
            <a:r>
              <a:rPr lang="en-US" sz="2000" b="1" strike="noStrike" spc="-1" dirty="0">
                <a:solidFill>
                  <a:srgbClr val="000000"/>
                </a:solidFill>
                <a:uFill>
                  <a:solidFill>
                    <a:srgbClr val="FFFFFF"/>
                  </a:solidFill>
                </a:uFill>
                <a:latin typeface="Calibri"/>
              </a:rPr>
              <a:t>&lt;</a:t>
            </a:r>
            <a:r>
              <a:rPr lang="en-US" sz="2000" b="1" strike="noStrike" spc="-1" dirty="0" err="1">
                <a:solidFill>
                  <a:srgbClr val="000000"/>
                </a:solidFill>
                <a:uFill>
                  <a:solidFill>
                    <a:srgbClr val="FFFFFF"/>
                  </a:solidFill>
                </a:uFill>
                <a:latin typeface="Calibri"/>
              </a:rPr>
              <a:t>br</a:t>
            </a:r>
            <a:r>
              <a:rPr lang="en-US" sz="2000" b="1" strike="noStrike" spc="-1" dirty="0">
                <a:solidFill>
                  <a:srgbClr val="000000"/>
                </a:solidFill>
                <a:uFill>
                  <a:solidFill>
                    <a:srgbClr val="FFFFFF"/>
                  </a:solidFill>
                </a:uFill>
                <a:latin typeface="Calibri"/>
              </a:rPr>
              <a:t>&gt; </a:t>
            </a:r>
            <a:r>
              <a:rPr lang="en-US" sz="2000" b="0" strike="noStrike" spc="-1" dirty="0">
                <a:solidFill>
                  <a:srgbClr val="000000"/>
                </a:solidFill>
                <a:uFill>
                  <a:solidFill>
                    <a:srgbClr val="FFFFFF"/>
                  </a:solidFill>
                </a:uFill>
                <a:latin typeface="Calibri"/>
              </a:rPr>
              <a:t>interchangeably with &lt;</a:t>
            </a:r>
            <a:r>
              <a:rPr lang="en-US" sz="2000" b="0" strike="noStrike" spc="-1" dirty="0" err="1">
                <a:solidFill>
                  <a:srgbClr val="000000"/>
                </a:solidFill>
                <a:uFill>
                  <a:solidFill>
                    <a:srgbClr val="FFFFFF"/>
                  </a:solidFill>
                </a:uFill>
                <a:latin typeface="Calibri"/>
              </a:rPr>
              <a:t>hr</a:t>
            </a:r>
            <a:r>
              <a:rPr lang="en-US" sz="2000" b="0" strike="noStrike" spc="-1" dirty="0">
                <a:solidFill>
                  <a:srgbClr val="000000"/>
                </a:solidFill>
                <a:uFill>
                  <a:solidFill>
                    <a:srgbClr val="FFFFFF"/>
                  </a:solidFill>
                </a:uFill>
                <a:latin typeface="Calibri"/>
              </a:rPr>
              <a:t>&gt;. Br elements must be used only for line breaks that are actually part of the content, as in poems or address it should not be used for separating thematic groups in paragraph</a:t>
            </a:r>
          </a:p>
          <a:p>
            <a:pPr marL="228600" indent="-228240">
              <a:lnSpc>
                <a:spcPct val="150000"/>
              </a:lnSpc>
              <a:buClr>
                <a:srgbClr val="000000"/>
              </a:buClr>
              <a:buFont typeface="Arial"/>
              <a:buChar char="•"/>
            </a:pPr>
            <a:endParaRPr lang="en-US" sz="2000" b="0" strike="noStrike" spc="-1" dirty="0">
              <a:solidFill>
                <a:srgbClr val="000000"/>
              </a:solidFill>
              <a:uFill>
                <a:solidFill>
                  <a:srgbClr val="FFFFFF"/>
                </a:solidFill>
              </a:uFill>
              <a:latin typeface="Calibri"/>
            </a:endParaRPr>
          </a:p>
          <a:p>
            <a:pPr>
              <a:lnSpc>
                <a:spcPct val="150000"/>
              </a:lnSpc>
            </a:pPr>
            <a:endParaRPr lang="en-US" sz="2800" b="0" strike="noStrike"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AA3D5FB0-B54C-5293-D56B-0ABF696F2B03}"/>
              </a:ext>
            </a:extLst>
          </p:cNvPr>
          <p:cNvPicPr>
            <a:picLocks noChangeAspect="1"/>
          </p:cNvPicPr>
          <p:nvPr/>
        </p:nvPicPr>
        <p:blipFill>
          <a:blip r:embed="rId2"/>
          <a:stretch>
            <a:fillRect/>
          </a:stretch>
        </p:blipFill>
        <p:spPr>
          <a:xfrm>
            <a:off x="620365" y="3747586"/>
            <a:ext cx="5257921" cy="1575486"/>
          </a:xfrm>
          <a:prstGeom prst="rect">
            <a:avLst/>
          </a:prstGeom>
        </p:spPr>
      </p:pic>
      <p:pic>
        <p:nvPicPr>
          <p:cNvPr id="7" name="Picture 6">
            <a:extLst>
              <a:ext uri="{FF2B5EF4-FFF2-40B4-BE49-F238E27FC236}">
                <a16:creationId xmlns:a16="http://schemas.microsoft.com/office/drawing/2014/main" id="{AB160B3B-51B3-948C-6E2F-DFB455299BB2}"/>
              </a:ext>
            </a:extLst>
          </p:cNvPr>
          <p:cNvPicPr>
            <a:picLocks noChangeAspect="1"/>
          </p:cNvPicPr>
          <p:nvPr/>
        </p:nvPicPr>
        <p:blipFill>
          <a:blip r:embed="rId3"/>
          <a:stretch>
            <a:fillRect/>
          </a:stretch>
        </p:blipFill>
        <p:spPr>
          <a:xfrm>
            <a:off x="6719515" y="3429000"/>
            <a:ext cx="5257920" cy="1894072"/>
          </a:xfrm>
          <a:prstGeom prst="rect">
            <a:avLst/>
          </a:prstGeom>
        </p:spPr>
      </p:pic>
    </p:spTree>
    <p:extLst>
      <p:ext uri="{BB962C8B-B14F-4D97-AF65-F5344CB8AC3E}">
        <p14:creationId xmlns:p14="http://schemas.microsoft.com/office/powerpoint/2010/main" val="1692292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Grouping Content</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825560"/>
            <a:ext cx="10515240" cy="4350960"/>
          </a:xfrm>
          <a:prstGeom prst="rect">
            <a:avLst/>
          </a:prstGeom>
          <a:noFill/>
          <a:ln>
            <a:noFill/>
          </a:ln>
        </p:spPr>
        <p:txBody>
          <a:bodyPr/>
          <a:lstStyle/>
          <a:p>
            <a:pPr marL="228600" indent="-228240">
              <a:lnSpc>
                <a:spcPct val="150000"/>
              </a:lnSpc>
              <a:buClr>
                <a:srgbClr val="000000"/>
              </a:buClr>
              <a:buFont typeface="Arial"/>
              <a:buChar char="•"/>
            </a:pPr>
            <a:r>
              <a:rPr lang="en-US" sz="2000" spc="-1" dirty="0">
                <a:solidFill>
                  <a:srgbClr val="000000"/>
                </a:solidFill>
                <a:uFill>
                  <a:solidFill>
                    <a:srgbClr val="FFFFFF"/>
                  </a:solidFill>
                </a:uFill>
                <a:latin typeface="Calibri"/>
              </a:rPr>
              <a:t>According to HTML5 spec there are elements that are considered “grouping content” like </a:t>
            </a:r>
            <a:r>
              <a:rPr lang="en-US" sz="2000" b="1" spc="-1" dirty="0">
                <a:solidFill>
                  <a:srgbClr val="000000"/>
                </a:solidFill>
                <a:uFill>
                  <a:solidFill>
                    <a:srgbClr val="FFFFFF"/>
                  </a:solidFill>
                </a:uFill>
                <a:latin typeface="Calibri"/>
              </a:rPr>
              <a:t>blockquote</a:t>
            </a:r>
            <a:r>
              <a:rPr lang="en-US" sz="2000" spc="-1" dirty="0">
                <a:solidFill>
                  <a:srgbClr val="000000"/>
                </a:solidFill>
                <a:uFill>
                  <a:solidFill>
                    <a:srgbClr val="FFFFFF"/>
                  </a:solidFill>
                </a:uFill>
                <a:latin typeface="Calibri"/>
              </a:rPr>
              <a:t>(long quotations), </a:t>
            </a:r>
            <a:r>
              <a:rPr lang="en-US" sz="2000" b="1" spc="-1" dirty="0">
                <a:solidFill>
                  <a:srgbClr val="000000"/>
                </a:solidFill>
                <a:uFill>
                  <a:solidFill>
                    <a:srgbClr val="FFFFFF"/>
                  </a:solidFill>
                </a:uFill>
                <a:latin typeface="Calibri"/>
              </a:rPr>
              <a:t>pre</a:t>
            </a:r>
            <a:r>
              <a:rPr lang="en-US" sz="2000" spc="-1" dirty="0">
                <a:solidFill>
                  <a:srgbClr val="000000"/>
                </a:solidFill>
                <a:uFill>
                  <a:solidFill>
                    <a:srgbClr val="FFFFFF"/>
                  </a:solidFill>
                </a:uFill>
                <a:latin typeface="Calibri"/>
              </a:rPr>
              <a:t>(preformatted text), and </a:t>
            </a:r>
            <a:r>
              <a:rPr lang="en-US" sz="2000" b="1" spc="-1" dirty="0">
                <a:solidFill>
                  <a:srgbClr val="000000"/>
                </a:solidFill>
                <a:uFill>
                  <a:solidFill>
                    <a:srgbClr val="FFFFFF"/>
                  </a:solidFill>
                </a:uFill>
                <a:latin typeface="Calibri"/>
              </a:rPr>
              <a:t>figure</a:t>
            </a:r>
            <a:r>
              <a:rPr lang="en-US" sz="2000" spc="-1" dirty="0">
                <a:solidFill>
                  <a:srgbClr val="000000"/>
                </a:solidFill>
                <a:uFill>
                  <a:solidFill>
                    <a:srgbClr val="FFFFFF"/>
                  </a:solidFill>
                </a:uFill>
                <a:latin typeface="Calibri"/>
              </a:rPr>
              <a:t> and </a:t>
            </a:r>
            <a:r>
              <a:rPr lang="en-US" sz="2000" b="1" spc="-1" dirty="0" err="1">
                <a:solidFill>
                  <a:srgbClr val="000000"/>
                </a:solidFill>
                <a:uFill>
                  <a:solidFill>
                    <a:srgbClr val="FFFFFF"/>
                  </a:solidFill>
                </a:uFill>
                <a:latin typeface="Calibri"/>
              </a:rPr>
              <a:t>figcaption</a:t>
            </a:r>
            <a:r>
              <a:rPr lang="en-US" sz="2000" spc="-1" dirty="0">
                <a:solidFill>
                  <a:srgbClr val="000000"/>
                </a:solidFill>
                <a:uFill>
                  <a:solidFill>
                    <a:srgbClr val="FFFFFF"/>
                  </a:solidFill>
                </a:uFill>
                <a:latin typeface="Calibri"/>
              </a:rPr>
              <a:t>(figures). Additional grouping contents are </a:t>
            </a:r>
            <a:r>
              <a:rPr lang="en-US" sz="2000" b="1" spc="-1" dirty="0" err="1">
                <a:solidFill>
                  <a:srgbClr val="000000"/>
                </a:solidFill>
                <a:uFill>
                  <a:solidFill>
                    <a:srgbClr val="FFFFFF"/>
                  </a:solidFill>
                </a:uFill>
                <a:latin typeface="Calibri"/>
              </a:rPr>
              <a:t>p</a:t>
            </a:r>
            <a:r>
              <a:rPr lang="en-US" sz="2000" spc="-1" dirty="0" err="1">
                <a:solidFill>
                  <a:srgbClr val="000000"/>
                </a:solidFill>
                <a:uFill>
                  <a:solidFill>
                    <a:srgbClr val="FFFFFF"/>
                  </a:solidFill>
                </a:uFill>
                <a:latin typeface="Calibri"/>
              </a:rPr>
              <a:t>,</a:t>
            </a:r>
            <a:r>
              <a:rPr lang="en-US" sz="2000" b="1" spc="-1" dirty="0" err="1">
                <a:solidFill>
                  <a:srgbClr val="000000"/>
                </a:solidFill>
                <a:uFill>
                  <a:solidFill>
                    <a:srgbClr val="FFFFFF"/>
                  </a:solidFill>
                </a:uFill>
                <a:latin typeface="Calibri"/>
              </a:rPr>
              <a:t>hr</a:t>
            </a:r>
            <a:r>
              <a:rPr lang="en-US" sz="2000" spc="-1" dirty="0">
                <a:solidFill>
                  <a:srgbClr val="000000"/>
                </a:solidFill>
                <a:uFill>
                  <a:solidFill>
                    <a:srgbClr val="FFFFFF"/>
                  </a:solidFill>
                </a:uFill>
                <a:latin typeface="Calibri"/>
              </a:rPr>
              <a:t>, </a:t>
            </a:r>
            <a:r>
              <a:rPr lang="en-US" sz="2000" b="1" spc="-1" dirty="0">
                <a:solidFill>
                  <a:srgbClr val="000000"/>
                </a:solidFill>
                <a:uFill>
                  <a:solidFill>
                    <a:srgbClr val="FFFFFF"/>
                  </a:solidFill>
                </a:uFill>
                <a:latin typeface="Calibri"/>
              </a:rPr>
              <a:t>list</a:t>
            </a:r>
            <a:r>
              <a:rPr lang="en-US" sz="2000" spc="-1" dirty="0">
                <a:solidFill>
                  <a:srgbClr val="000000"/>
                </a:solidFill>
                <a:uFill>
                  <a:solidFill>
                    <a:srgbClr val="FFFFFF"/>
                  </a:solidFill>
                </a:uFill>
                <a:latin typeface="Calibri"/>
              </a:rPr>
              <a:t> elements, </a:t>
            </a:r>
            <a:r>
              <a:rPr lang="en-US" sz="2000" b="1" spc="-1" dirty="0">
                <a:solidFill>
                  <a:srgbClr val="000000"/>
                </a:solidFill>
                <a:uFill>
                  <a:solidFill>
                    <a:srgbClr val="FFFFFF"/>
                  </a:solidFill>
                </a:uFill>
                <a:latin typeface="Calibri"/>
              </a:rPr>
              <a:t>main</a:t>
            </a:r>
            <a:r>
              <a:rPr lang="en-US" sz="2000" spc="-1" dirty="0">
                <a:solidFill>
                  <a:srgbClr val="000000"/>
                </a:solidFill>
                <a:uFill>
                  <a:solidFill>
                    <a:srgbClr val="FFFFFF"/>
                  </a:solidFill>
                </a:uFill>
                <a:latin typeface="Calibri"/>
              </a:rPr>
              <a:t>, </a:t>
            </a:r>
            <a:r>
              <a:rPr lang="en-US" sz="2000" b="1" spc="-1" dirty="0">
                <a:solidFill>
                  <a:srgbClr val="000000"/>
                </a:solidFill>
                <a:uFill>
                  <a:solidFill>
                    <a:srgbClr val="FFFFFF"/>
                  </a:solidFill>
                </a:uFill>
                <a:latin typeface="Calibri"/>
              </a:rPr>
              <a:t>div</a:t>
            </a:r>
            <a:r>
              <a:rPr lang="en-US" sz="2000" spc="-1" dirty="0">
                <a:solidFill>
                  <a:srgbClr val="000000"/>
                </a:solidFill>
                <a:uFill>
                  <a:solidFill>
                    <a:srgbClr val="FFFFFF"/>
                  </a:solidFill>
                </a:uFill>
                <a:latin typeface="Calibri"/>
              </a:rPr>
              <a:t> elements </a:t>
            </a:r>
            <a:r>
              <a:rPr lang="en-US" sz="2000" spc="-1" dirty="0" err="1">
                <a:solidFill>
                  <a:srgbClr val="000000"/>
                </a:solidFill>
                <a:uFill>
                  <a:solidFill>
                    <a:srgbClr val="FFFFFF"/>
                  </a:solidFill>
                </a:uFill>
                <a:latin typeface="Calibri"/>
              </a:rPr>
              <a:t>etc</a:t>
            </a:r>
            <a:r>
              <a:rPr lang="en-US" sz="2000" spc="-1" dirty="0">
                <a:solidFill>
                  <a:srgbClr val="000000"/>
                </a:solidFill>
                <a:uFill>
                  <a:solidFill>
                    <a:srgbClr val="FFFFFF"/>
                  </a:solidFill>
                </a:uFill>
                <a:latin typeface="Calibri"/>
              </a:rPr>
              <a:t> ..</a:t>
            </a:r>
          </a:p>
          <a:p>
            <a:pPr marL="228600" indent="-228240">
              <a:lnSpc>
                <a:spcPct val="150000"/>
              </a:lnSpc>
              <a:buClr>
                <a:srgbClr val="000000"/>
              </a:buClr>
              <a:buFont typeface="Arial"/>
              <a:buChar char="•"/>
            </a:pPr>
            <a:r>
              <a:rPr lang="en-US" sz="2000" strike="noStrike" spc="-1" dirty="0">
                <a:solidFill>
                  <a:srgbClr val="000000"/>
                </a:solidFill>
                <a:uFill>
                  <a:solidFill>
                    <a:srgbClr val="FFFFFF"/>
                  </a:solidFill>
                </a:uFill>
                <a:latin typeface="Calibri"/>
              </a:rPr>
              <a:t>This elements typically displayed as </a:t>
            </a:r>
            <a:r>
              <a:rPr lang="en-US" sz="2000" b="1" strike="noStrike" spc="-1" dirty="0">
                <a:solidFill>
                  <a:schemeClr val="accent1"/>
                </a:solidFill>
                <a:uFill>
                  <a:solidFill>
                    <a:srgbClr val="FFFFFF"/>
                  </a:solidFill>
                </a:uFill>
                <a:latin typeface="Calibri"/>
              </a:rPr>
              <a:t>block</a:t>
            </a:r>
            <a:r>
              <a:rPr lang="en-US" sz="2000" strike="noStrike" spc="-1" dirty="0">
                <a:solidFill>
                  <a:srgbClr val="000000"/>
                </a:solidFill>
                <a:uFill>
                  <a:solidFill>
                    <a:srgbClr val="FFFFFF"/>
                  </a:solidFill>
                </a:uFill>
                <a:latin typeface="Calibri"/>
              </a:rPr>
              <a:t> elements.</a:t>
            </a:r>
          </a:p>
          <a:p>
            <a:pPr marL="228600" indent="-228240">
              <a:lnSpc>
                <a:spcPct val="150000"/>
              </a:lnSpc>
              <a:buClr>
                <a:srgbClr val="000000"/>
              </a:buClr>
              <a:buFont typeface="Arial"/>
              <a:buChar char="•"/>
            </a:pPr>
            <a:r>
              <a:rPr lang="en-US" sz="2000" i="1" spc="-1" dirty="0">
                <a:solidFill>
                  <a:srgbClr val="FF0000"/>
                </a:solidFill>
                <a:uFill>
                  <a:solidFill>
                    <a:srgbClr val="FFFFFF"/>
                  </a:solidFill>
                </a:uFill>
                <a:latin typeface="Calibri"/>
              </a:rPr>
              <a:t>Long Quotations</a:t>
            </a:r>
            <a:r>
              <a:rPr lang="en-US" sz="2000" spc="-1" dirty="0">
                <a:solidFill>
                  <a:srgbClr val="000000"/>
                </a:solidFill>
                <a:uFill>
                  <a:solidFill>
                    <a:srgbClr val="FFFFFF"/>
                  </a:solidFill>
                </a:uFill>
                <a:latin typeface="Calibri"/>
              </a:rPr>
              <a:t>: if the document contains a long quotation, a testimonial, or a section of copy from another source, mark the content using </a:t>
            </a:r>
            <a:r>
              <a:rPr lang="en-US" sz="2000" b="1" spc="-1" dirty="0">
                <a:solidFill>
                  <a:srgbClr val="000000"/>
                </a:solidFill>
                <a:uFill>
                  <a:solidFill>
                    <a:srgbClr val="FFFFFF"/>
                  </a:solidFill>
                </a:uFill>
                <a:latin typeface="Calibri"/>
              </a:rPr>
              <a:t>blockquote </a:t>
            </a:r>
            <a:r>
              <a:rPr lang="en-US" sz="2000" spc="-1" dirty="0">
                <a:solidFill>
                  <a:srgbClr val="000000"/>
                </a:solidFill>
                <a:uFill>
                  <a:solidFill>
                    <a:srgbClr val="FFFFFF"/>
                  </a:solidFill>
                </a:uFill>
                <a:latin typeface="Calibri"/>
              </a:rPr>
              <a:t>element</a:t>
            </a:r>
            <a:r>
              <a:rPr lang="en-US" sz="2000" b="1" spc="-1" dirty="0">
                <a:solidFill>
                  <a:srgbClr val="000000"/>
                </a:solidFill>
                <a:uFill>
                  <a:solidFill>
                    <a:srgbClr val="FFFFFF"/>
                  </a:solidFill>
                </a:uFill>
                <a:latin typeface="Calibri"/>
              </a:rPr>
              <a:t>.</a:t>
            </a:r>
          </a:p>
          <a:p>
            <a:pPr marL="228600" indent="-228240">
              <a:lnSpc>
                <a:spcPct val="150000"/>
              </a:lnSpc>
              <a:buClr>
                <a:srgbClr val="000000"/>
              </a:buClr>
              <a:buFont typeface="Arial"/>
              <a:buChar char="•"/>
            </a:pPr>
            <a:r>
              <a:rPr lang="en-US" sz="2000" b="1" strike="noStrike" spc="-1" dirty="0">
                <a:solidFill>
                  <a:srgbClr val="000000"/>
                </a:solidFill>
                <a:uFill>
                  <a:solidFill>
                    <a:srgbClr val="FFFFFF"/>
                  </a:solidFill>
                </a:uFill>
                <a:latin typeface="Calibri"/>
              </a:rPr>
              <a:t>It is recommended </a:t>
            </a:r>
            <a:r>
              <a:rPr lang="en-US" sz="2000" strike="noStrike" spc="-1" dirty="0">
                <a:solidFill>
                  <a:srgbClr val="000000"/>
                </a:solidFill>
                <a:uFill>
                  <a:solidFill>
                    <a:srgbClr val="FFFFFF"/>
                  </a:solidFill>
                </a:uFill>
                <a:latin typeface="Calibri"/>
              </a:rPr>
              <a:t>that content within blockquote elements be contained in other elements, such as paragraphs, headings, or lists, as shown in the example:</a:t>
            </a:r>
            <a:endParaRPr lang="en-US" sz="2800" b="1" strike="noStrike" spc="-1" dirty="0">
              <a:solidFill>
                <a:srgbClr val="000000"/>
              </a:solidFill>
              <a:uFill>
                <a:solidFill>
                  <a:srgbClr val="FFFFFF"/>
                </a:solidFill>
              </a:uFill>
              <a:latin typeface="Calibri"/>
            </a:endParaRPr>
          </a:p>
          <a:p>
            <a:pPr>
              <a:lnSpc>
                <a:spcPct val="90000"/>
              </a:lnSpc>
            </a:pPr>
            <a:endParaRPr lang="en-US" sz="2800" b="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2749639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Cont’d[blockquote]</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825560"/>
            <a:ext cx="10515240" cy="4350960"/>
          </a:xfrm>
          <a:prstGeom prst="rect">
            <a:avLst/>
          </a:prstGeom>
          <a:noFill/>
          <a:ln>
            <a:noFill/>
          </a:ln>
        </p:spPr>
        <p:txBody>
          <a:bodyPr/>
          <a:lstStyle/>
          <a:p>
            <a:pPr marL="457200" indent="-457200">
              <a:lnSpc>
                <a:spcPct val="90000"/>
              </a:lnSpc>
              <a:buFont typeface="Arial" panose="020B0604020202020204" pitchFamily="34" charset="0"/>
              <a:buChar char="•"/>
            </a:pPr>
            <a:endParaRPr lang="en-US" sz="28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r>
              <a:rPr lang="en-US" sz="2000" b="0" strike="noStrike" spc="-1" dirty="0">
                <a:solidFill>
                  <a:srgbClr val="000000"/>
                </a:solidFill>
                <a:uFill>
                  <a:solidFill>
                    <a:srgbClr val="FFFFFF"/>
                  </a:solidFill>
                </a:uFill>
                <a:latin typeface="Calibri"/>
              </a:rPr>
              <a:t>There is also an </a:t>
            </a:r>
            <a:r>
              <a:rPr lang="en-US" sz="2000" b="1" strike="noStrike" spc="-1" dirty="0">
                <a:solidFill>
                  <a:srgbClr val="000000"/>
                </a:solidFill>
                <a:uFill>
                  <a:solidFill>
                    <a:srgbClr val="FFFFFF"/>
                  </a:solidFill>
                </a:uFill>
                <a:latin typeface="Calibri"/>
              </a:rPr>
              <a:t>inline</a:t>
            </a:r>
            <a:r>
              <a:rPr lang="en-US" sz="2000" b="0" strike="noStrike" spc="-1" dirty="0">
                <a:solidFill>
                  <a:srgbClr val="000000"/>
                </a:solidFill>
                <a:uFill>
                  <a:solidFill>
                    <a:srgbClr val="FFFFFF"/>
                  </a:solidFill>
                </a:uFill>
                <a:latin typeface="Calibri"/>
              </a:rPr>
              <a:t> element q for short quotation in th</a:t>
            </a:r>
            <a:r>
              <a:rPr lang="en-US" sz="2000" spc="-1" dirty="0">
                <a:solidFill>
                  <a:srgbClr val="000000"/>
                </a:solidFill>
                <a:uFill>
                  <a:solidFill>
                    <a:srgbClr val="FFFFFF"/>
                  </a:solidFill>
                </a:uFill>
                <a:latin typeface="Calibri"/>
              </a:rPr>
              <a:t>e flow of text. In this case the browser simply puts a quotation around the content inside the tag. </a:t>
            </a:r>
            <a:endParaRPr lang="en-US" sz="2000" b="0" strike="noStrike" spc="-1" dirty="0">
              <a:solidFill>
                <a:srgbClr val="000000"/>
              </a:solidFill>
              <a:uFill>
                <a:solidFill>
                  <a:srgbClr val="FFFFFF"/>
                </a:solidFill>
              </a:uFill>
              <a:latin typeface="Calibri"/>
            </a:endParaRPr>
          </a:p>
        </p:txBody>
      </p:sp>
      <p:pic>
        <p:nvPicPr>
          <p:cNvPr id="3" name="Picture 2">
            <a:extLst>
              <a:ext uri="{FF2B5EF4-FFF2-40B4-BE49-F238E27FC236}">
                <a16:creationId xmlns:a16="http://schemas.microsoft.com/office/drawing/2014/main" id="{1BA48566-9419-2267-2681-8126A8826AAD}"/>
              </a:ext>
            </a:extLst>
          </p:cNvPr>
          <p:cNvPicPr>
            <a:picLocks noChangeAspect="1"/>
          </p:cNvPicPr>
          <p:nvPr/>
        </p:nvPicPr>
        <p:blipFill>
          <a:blip r:embed="rId2"/>
          <a:stretch>
            <a:fillRect/>
          </a:stretch>
        </p:blipFill>
        <p:spPr>
          <a:xfrm>
            <a:off x="1188130" y="1825560"/>
            <a:ext cx="5229225" cy="2557754"/>
          </a:xfrm>
          <a:prstGeom prst="rect">
            <a:avLst/>
          </a:prstGeom>
        </p:spPr>
      </p:pic>
      <p:pic>
        <p:nvPicPr>
          <p:cNvPr id="5" name="Picture 4">
            <a:extLst>
              <a:ext uri="{FF2B5EF4-FFF2-40B4-BE49-F238E27FC236}">
                <a16:creationId xmlns:a16="http://schemas.microsoft.com/office/drawing/2014/main" id="{C7448630-15FC-9A38-A323-5D6E7AA921C0}"/>
              </a:ext>
            </a:extLst>
          </p:cNvPr>
          <p:cNvPicPr>
            <a:picLocks noChangeAspect="1"/>
          </p:cNvPicPr>
          <p:nvPr/>
        </p:nvPicPr>
        <p:blipFill>
          <a:blip r:embed="rId3"/>
          <a:stretch>
            <a:fillRect/>
          </a:stretch>
        </p:blipFill>
        <p:spPr>
          <a:xfrm>
            <a:off x="6575525" y="2086201"/>
            <a:ext cx="4963332" cy="1919742"/>
          </a:xfrm>
          <a:prstGeom prst="rect">
            <a:avLst/>
          </a:prstGeom>
        </p:spPr>
      </p:pic>
    </p:spTree>
    <p:extLst>
      <p:ext uri="{BB962C8B-B14F-4D97-AF65-F5344CB8AC3E}">
        <p14:creationId xmlns:p14="http://schemas.microsoft.com/office/powerpoint/2010/main" val="3397199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Cont’d[Grouping Content]</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393371"/>
            <a:ext cx="10515240" cy="4783149"/>
          </a:xfrm>
          <a:prstGeom prst="rect">
            <a:avLst/>
          </a:prstGeom>
          <a:noFill/>
          <a:ln>
            <a:noFill/>
          </a:ln>
        </p:spPr>
        <p:txBody>
          <a:bodyPr/>
          <a:lstStyle/>
          <a:p>
            <a:pPr marL="342900" indent="-342900">
              <a:lnSpc>
                <a:spcPct val="150000"/>
              </a:lnSpc>
              <a:buFont typeface="Arial" panose="020B0604020202020204" pitchFamily="34" charset="0"/>
              <a:buChar char="•"/>
            </a:pPr>
            <a:r>
              <a:rPr lang="en-US" sz="2000" b="0" strike="noStrike" spc="-1" dirty="0">
                <a:uFill>
                  <a:solidFill>
                    <a:srgbClr val="FFFFFF"/>
                  </a:solidFill>
                </a:uFill>
                <a:latin typeface="Calibri"/>
              </a:rPr>
              <a:t>Preformatted Text:  The browsers ignore whitespaces such as line returns and character spaces in the source document. But in some types of information white space is semantically significant like code examples or certain poems .</a:t>
            </a:r>
          </a:p>
          <a:p>
            <a:pPr marL="342900" indent="-342900">
              <a:lnSpc>
                <a:spcPct val="150000"/>
              </a:lnSpc>
              <a:buFont typeface="Arial" panose="020B0604020202020204" pitchFamily="34" charset="0"/>
              <a:buChar char="•"/>
            </a:pPr>
            <a:r>
              <a:rPr lang="en-US" sz="2000" b="0" strike="noStrike" spc="-1" dirty="0">
                <a:uFill>
                  <a:solidFill>
                    <a:srgbClr val="FFFFFF"/>
                  </a:solidFill>
                </a:uFill>
                <a:latin typeface="Calibri"/>
              </a:rPr>
              <a:t> For content in which whitespace is semantically significant, use the preformatted text (pre) element. </a:t>
            </a:r>
          </a:p>
          <a:p>
            <a:pPr marL="342900" indent="-342900">
              <a:lnSpc>
                <a:spcPct val="150000"/>
              </a:lnSpc>
              <a:buFont typeface="Arial" panose="020B0604020202020204" pitchFamily="34" charset="0"/>
              <a:buChar char="•"/>
            </a:pPr>
            <a:r>
              <a:rPr lang="en-US" sz="2000" b="0" strike="noStrike" spc="-1" dirty="0">
                <a:uFill>
                  <a:solidFill>
                    <a:srgbClr val="FFFFFF"/>
                  </a:solidFill>
                </a:uFill>
                <a:latin typeface="Calibri"/>
              </a:rPr>
              <a:t>It is a unique element in that it is displayed exactly as it is typed—including all the carriage returns and multiple character spaces.</a:t>
            </a:r>
          </a:p>
          <a:p>
            <a:pPr marL="342900" indent="-342900">
              <a:lnSpc>
                <a:spcPct val="150000"/>
              </a:lnSpc>
              <a:buFont typeface="Arial" panose="020B0604020202020204" pitchFamily="34" charset="0"/>
              <a:buChar char="•"/>
            </a:pPr>
            <a:endParaRPr lang="en-US" sz="2000" b="0" strike="noStrike" spc="-1" dirty="0">
              <a:uFill>
                <a:solidFill>
                  <a:srgbClr val="FFFFFF"/>
                </a:solidFill>
              </a:uFill>
              <a:latin typeface="Calibri"/>
            </a:endParaRPr>
          </a:p>
          <a:p>
            <a:pPr>
              <a:lnSpc>
                <a:spcPct val="150000"/>
              </a:lnSpc>
            </a:pPr>
            <a:endParaRPr lang="en-US" sz="28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E6BF8D96-8182-F93D-9560-8A1487BA9E20}"/>
              </a:ext>
            </a:extLst>
          </p:cNvPr>
          <p:cNvPicPr>
            <a:picLocks noChangeAspect="1"/>
          </p:cNvPicPr>
          <p:nvPr/>
        </p:nvPicPr>
        <p:blipFill>
          <a:blip r:embed="rId2"/>
          <a:stretch>
            <a:fillRect/>
          </a:stretch>
        </p:blipFill>
        <p:spPr>
          <a:xfrm>
            <a:off x="1074736" y="4767262"/>
            <a:ext cx="5021263" cy="2301195"/>
          </a:xfrm>
          <a:prstGeom prst="rect">
            <a:avLst/>
          </a:prstGeom>
        </p:spPr>
      </p:pic>
      <p:pic>
        <p:nvPicPr>
          <p:cNvPr id="7" name="Picture 6">
            <a:extLst>
              <a:ext uri="{FF2B5EF4-FFF2-40B4-BE49-F238E27FC236}">
                <a16:creationId xmlns:a16="http://schemas.microsoft.com/office/drawing/2014/main" id="{B24D5349-B463-7AF0-AE97-B74DE148E19B}"/>
              </a:ext>
            </a:extLst>
          </p:cNvPr>
          <p:cNvPicPr>
            <a:picLocks noChangeAspect="1"/>
          </p:cNvPicPr>
          <p:nvPr/>
        </p:nvPicPr>
        <p:blipFill>
          <a:blip r:embed="rId3"/>
          <a:stretch>
            <a:fillRect/>
          </a:stretch>
        </p:blipFill>
        <p:spPr>
          <a:xfrm>
            <a:off x="6543434" y="4862070"/>
            <a:ext cx="4362450" cy="1314450"/>
          </a:xfrm>
          <a:prstGeom prst="rect">
            <a:avLst/>
          </a:prstGeom>
        </p:spPr>
      </p:pic>
    </p:spTree>
    <p:extLst>
      <p:ext uri="{BB962C8B-B14F-4D97-AF65-F5344CB8AC3E}">
        <p14:creationId xmlns:p14="http://schemas.microsoft.com/office/powerpoint/2010/main" val="1569222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Inline elements</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19201"/>
            <a:ext cx="10515240" cy="5036456"/>
          </a:xfrm>
          <a:prstGeom prst="rect">
            <a:avLst/>
          </a:prstGeom>
          <a:noFill/>
          <a:ln>
            <a:noFill/>
          </a:ln>
        </p:spPr>
        <p:txBody>
          <a:bodyPr/>
          <a:lstStyle/>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Semantic meaning can be provided to phrases within the chunks by using what the HTML5</a:t>
            </a:r>
          </a:p>
          <a:p>
            <a:pPr>
              <a:lnSpc>
                <a:spcPct val="150000"/>
              </a:lnSpc>
            </a:pPr>
            <a:r>
              <a:rPr lang="en-US" sz="2000" spc="-1" dirty="0">
                <a:solidFill>
                  <a:srgbClr val="000000"/>
                </a:solidFill>
                <a:uFill>
                  <a:solidFill>
                    <a:srgbClr val="FFFFFF"/>
                  </a:solidFill>
                </a:uFill>
                <a:latin typeface="Calibri"/>
              </a:rPr>
              <a:t>      specification calls </a:t>
            </a:r>
            <a:r>
              <a:rPr lang="en-US" sz="2000" b="1" spc="-1" dirty="0">
                <a:solidFill>
                  <a:srgbClr val="000000"/>
                </a:solidFill>
                <a:uFill>
                  <a:solidFill>
                    <a:srgbClr val="FFFFFF"/>
                  </a:solidFill>
                </a:uFill>
                <a:latin typeface="Calibri"/>
              </a:rPr>
              <a:t>text-level semantic elements (inline elements)</a:t>
            </a:r>
            <a:r>
              <a:rPr lang="en-US" sz="2000" spc="-1" dirty="0">
                <a:solidFill>
                  <a:srgbClr val="000000"/>
                </a:solidFill>
                <a:uFill>
                  <a:solidFill>
                    <a:srgbClr val="FFFFFF"/>
                  </a:solidFill>
                </a:uFill>
                <a:latin typeface="Calibri"/>
              </a:rPr>
              <a:t>. </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displayed in the flow of text by default and do not cause any line breaks.</a:t>
            </a:r>
          </a:p>
          <a:p>
            <a:pPr marL="342900" indent="-342900">
              <a:lnSpc>
                <a:spcPct val="150000"/>
              </a:lnSpc>
              <a:buFont typeface="Arial" panose="020B0604020202020204" pitchFamily="34" charset="0"/>
              <a:buChar char="•"/>
            </a:pPr>
            <a:r>
              <a:rPr lang="en-US" sz="2000" spc="-1" dirty="0">
                <a:solidFill>
                  <a:srgbClr val="FF0000"/>
                </a:solidFill>
                <a:uFill>
                  <a:solidFill>
                    <a:srgbClr val="FFFFFF"/>
                  </a:solidFill>
                </a:uFill>
                <a:latin typeface="Calibri"/>
              </a:rPr>
              <a:t>Emphasized text</a:t>
            </a:r>
            <a:r>
              <a:rPr lang="en-US" sz="2000" spc="-1" dirty="0">
                <a:solidFill>
                  <a:srgbClr val="000000"/>
                </a:solidFill>
                <a:uFill>
                  <a:solidFill>
                    <a:srgbClr val="FFFFFF"/>
                  </a:solidFill>
                </a:uFill>
                <a:latin typeface="Calibri"/>
              </a:rPr>
              <a:t>: &lt;</a:t>
            </a:r>
            <a:r>
              <a:rPr lang="en-US" sz="2000" spc="-1" dirty="0" err="1">
                <a:solidFill>
                  <a:srgbClr val="000000"/>
                </a:solidFill>
                <a:uFill>
                  <a:solidFill>
                    <a:srgbClr val="FFFFFF"/>
                  </a:solidFill>
                </a:uFill>
                <a:latin typeface="Calibri"/>
              </a:rPr>
              <a:t>em</a:t>
            </a:r>
            <a:r>
              <a:rPr lang="en-US" sz="2000" spc="-1" dirty="0">
                <a:solidFill>
                  <a:srgbClr val="000000"/>
                </a:solidFill>
                <a:uFill>
                  <a:solidFill>
                    <a:srgbClr val="FFFFFF"/>
                  </a:solidFill>
                </a:uFill>
                <a:latin typeface="Calibri"/>
              </a:rPr>
              <a:t>&gt; it is used to indicate which part of a sentence should be stressed or emphasized. </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Emphasized text (</a:t>
            </a:r>
            <a:r>
              <a:rPr lang="en-US" sz="2000" spc="-1" dirty="0" err="1">
                <a:solidFill>
                  <a:srgbClr val="000000"/>
                </a:solidFill>
                <a:uFill>
                  <a:solidFill>
                    <a:srgbClr val="FFFFFF"/>
                  </a:solidFill>
                </a:uFill>
                <a:latin typeface="Calibri"/>
              </a:rPr>
              <a:t>em</a:t>
            </a:r>
            <a:r>
              <a:rPr lang="en-US" sz="2000" spc="-1" dirty="0">
                <a:solidFill>
                  <a:srgbClr val="000000"/>
                </a:solidFill>
                <a:uFill>
                  <a:solidFill>
                    <a:srgbClr val="FFFFFF"/>
                  </a:solidFill>
                </a:uFill>
                <a:latin typeface="Calibri"/>
              </a:rPr>
              <a:t>) elements nearly always display in </a:t>
            </a:r>
            <a:r>
              <a:rPr lang="en-US" sz="2000" i="1" spc="-1" dirty="0">
                <a:solidFill>
                  <a:srgbClr val="000000"/>
                </a:solidFill>
                <a:uFill>
                  <a:solidFill>
                    <a:srgbClr val="FFFFFF"/>
                  </a:solidFill>
                </a:uFill>
                <a:latin typeface="Calibri"/>
              </a:rPr>
              <a:t>italics</a:t>
            </a:r>
            <a:r>
              <a:rPr lang="en-US" sz="2000" spc="-1" dirty="0">
                <a:solidFill>
                  <a:srgbClr val="000000"/>
                </a:solidFill>
                <a:uFill>
                  <a:solidFill>
                    <a:srgbClr val="FFFFFF"/>
                  </a:solidFill>
                </a:uFill>
                <a:latin typeface="Calibri"/>
              </a:rPr>
              <a:t> by default. [it can be changed using stylesheet]</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placement of </a:t>
            </a:r>
            <a:r>
              <a:rPr lang="en-US" sz="2000" spc="-1" dirty="0" err="1">
                <a:solidFill>
                  <a:srgbClr val="000000"/>
                </a:solidFill>
                <a:uFill>
                  <a:solidFill>
                    <a:srgbClr val="FFFFFF"/>
                  </a:solidFill>
                </a:uFill>
                <a:latin typeface="Calibri"/>
              </a:rPr>
              <a:t>em</a:t>
            </a:r>
            <a:r>
              <a:rPr lang="en-US" sz="2000" spc="-1" dirty="0">
                <a:solidFill>
                  <a:srgbClr val="000000"/>
                </a:solidFill>
                <a:uFill>
                  <a:solidFill>
                    <a:srgbClr val="FFFFFF"/>
                  </a:solidFill>
                </a:uFill>
                <a:latin typeface="Calibri"/>
              </a:rPr>
              <a:t> elements affects how a sentence’s meaning is interpreted.</a:t>
            </a:r>
          </a:p>
          <a:p>
            <a:pPr marL="342900" indent="-342900">
              <a:lnSpc>
                <a:spcPct val="90000"/>
              </a:lnSpc>
              <a:buFont typeface="Arial" panose="020B0604020202020204" pitchFamily="34" charset="0"/>
              <a:buChar char="•"/>
            </a:pPr>
            <a:r>
              <a:rPr lang="en-US" sz="2000" spc="-1" dirty="0">
                <a:solidFill>
                  <a:srgbClr val="000000"/>
                </a:solidFill>
                <a:uFill>
                  <a:solidFill>
                    <a:srgbClr val="FFFFFF"/>
                  </a:solidFill>
                </a:uFill>
                <a:latin typeface="Calibri"/>
              </a:rPr>
              <a:t>E.g.</a:t>
            </a:r>
          </a:p>
          <a:p>
            <a:pPr marL="342900" indent="-342900">
              <a:lnSpc>
                <a:spcPct val="90000"/>
              </a:lnSpc>
              <a:buFont typeface="Arial" panose="020B0604020202020204" pitchFamily="34" charset="0"/>
              <a:buChar char="•"/>
            </a:pPr>
            <a:endParaRPr lang="en-US" sz="20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p:txBody>
      </p:sp>
      <p:pic>
        <p:nvPicPr>
          <p:cNvPr id="3" name="Picture 2">
            <a:extLst>
              <a:ext uri="{FF2B5EF4-FFF2-40B4-BE49-F238E27FC236}">
                <a16:creationId xmlns:a16="http://schemas.microsoft.com/office/drawing/2014/main" id="{B8445B0A-D765-ED44-DA26-5B21C5F9AB4D}"/>
              </a:ext>
            </a:extLst>
          </p:cNvPr>
          <p:cNvPicPr>
            <a:picLocks noChangeAspect="1"/>
          </p:cNvPicPr>
          <p:nvPr/>
        </p:nvPicPr>
        <p:blipFill>
          <a:blip r:embed="rId2"/>
          <a:stretch>
            <a:fillRect/>
          </a:stretch>
        </p:blipFill>
        <p:spPr>
          <a:xfrm>
            <a:off x="838080" y="4892862"/>
            <a:ext cx="4111291" cy="1206727"/>
          </a:xfrm>
          <a:prstGeom prst="rect">
            <a:avLst/>
          </a:prstGeom>
        </p:spPr>
      </p:pic>
    </p:spTree>
    <p:extLst>
      <p:ext uri="{BB962C8B-B14F-4D97-AF65-F5344CB8AC3E}">
        <p14:creationId xmlns:p14="http://schemas.microsoft.com/office/powerpoint/2010/main" val="2926637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Cont’d [</a:t>
            </a:r>
            <a:r>
              <a:rPr lang="en-US" sz="4400" b="0" strike="noStrike" spc="-1" dirty="0" err="1">
                <a:solidFill>
                  <a:srgbClr val="000000"/>
                </a:solidFill>
                <a:uFill>
                  <a:solidFill>
                    <a:srgbClr val="FFFFFF"/>
                  </a:solidFill>
                </a:uFill>
                <a:latin typeface="Calibri Light"/>
              </a:rPr>
              <a:t>em</a:t>
            </a:r>
            <a:r>
              <a:rPr lang="en-US" sz="4400" b="0" strike="noStrike" spc="-1" dirty="0">
                <a:solidFill>
                  <a:srgbClr val="000000"/>
                </a:solidFill>
                <a:uFill>
                  <a:solidFill>
                    <a:srgbClr val="FFFFFF"/>
                  </a:solidFill>
                </a:uFill>
                <a:latin typeface="Calibri Light"/>
              </a:rPr>
              <a:t>]</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19201"/>
            <a:ext cx="10380557" cy="5036456"/>
          </a:xfrm>
          <a:prstGeom prst="rect">
            <a:avLst/>
          </a:prstGeom>
          <a:noFill/>
          <a:ln>
            <a:noFill/>
          </a:ln>
        </p:spPr>
        <p:txBody>
          <a:bodyPr/>
          <a:lstStyle/>
          <a:p>
            <a:pPr marL="342900" indent="-342900">
              <a:lnSpc>
                <a:spcPct val="150000"/>
              </a:lnSpc>
              <a:buFont typeface="Arial" panose="020B0604020202020204" pitchFamily="34" charset="0"/>
              <a:buChar char="•"/>
            </a:pPr>
            <a:r>
              <a:rPr lang="en-US" sz="2000" b="1" spc="-1" dirty="0">
                <a:solidFill>
                  <a:srgbClr val="000000"/>
                </a:solidFill>
                <a:uFill>
                  <a:solidFill>
                    <a:srgbClr val="FFFFFF"/>
                  </a:solidFill>
                </a:uFill>
                <a:latin typeface="Calibri"/>
              </a:rPr>
              <a:t>N.B  Screen readers may use a different tone of voice to convey stressed content, which is why you should use an </a:t>
            </a:r>
            <a:r>
              <a:rPr lang="en-US" sz="2000" b="1" spc="-1" dirty="0" err="1">
                <a:solidFill>
                  <a:srgbClr val="000000"/>
                </a:solidFill>
                <a:uFill>
                  <a:solidFill>
                    <a:srgbClr val="FFFFFF"/>
                  </a:solidFill>
                </a:uFill>
                <a:latin typeface="Calibri"/>
              </a:rPr>
              <a:t>em</a:t>
            </a:r>
            <a:r>
              <a:rPr lang="en-US" sz="2000" b="1" spc="-1" dirty="0">
                <a:solidFill>
                  <a:srgbClr val="000000"/>
                </a:solidFill>
                <a:uFill>
                  <a:solidFill>
                    <a:srgbClr val="FFFFFF"/>
                  </a:solidFill>
                </a:uFill>
                <a:latin typeface="Calibri"/>
              </a:rPr>
              <a:t> element only when it makes sense semantically, not just to achieve italic text.</a:t>
            </a:r>
          </a:p>
          <a:p>
            <a:pPr marL="342900" indent="-342900">
              <a:lnSpc>
                <a:spcPct val="150000"/>
              </a:lnSpc>
              <a:buFont typeface="Arial" panose="020B0604020202020204" pitchFamily="34" charset="0"/>
              <a:buChar char="•"/>
            </a:pPr>
            <a:r>
              <a:rPr lang="en-US" sz="2000" spc="-1" dirty="0">
                <a:solidFill>
                  <a:srgbClr val="FF0000"/>
                </a:solidFill>
                <a:uFill>
                  <a:solidFill>
                    <a:srgbClr val="FFFFFF"/>
                  </a:solidFill>
                </a:uFill>
                <a:latin typeface="Calibri"/>
              </a:rPr>
              <a:t>Important text</a:t>
            </a:r>
            <a:r>
              <a:rPr lang="en-US" sz="2000" spc="-1" dirty="0">
                <a:solidFill>
                  <a:srgbClr val="000000"/>
                </a:solidFill>
                <a:uFill>
                  <a:solidFill>
                    <a:srgbClr val="FFFFFF"/>
                  </a:solidFill>
                </a:uFill>
                <a:latin typeface="Calibri"/>
              </a:rPr>
              <a:t>: The </a:t>
            </a:r>
            <a:r>
              <a:rPr lang="en-US" sz="2000" b="1" spc="-1" dirty="0">
                <a:solidFill>
                  <a:srgbClr val="000000"/>
                </a:solidFill>
                <a:uFill>
                  <a:solidFill>
                    <a:srgbClr val="FFFFFF"/>
                  </a:solidFill>
                </a:uFill>
                <a:latin typeface="Calibri"/>
              </a:rPr>
              <a:t>strong</a:t>
            </a:r>
            <a:r>
              <a:rPr lang="en-US" sz="2000" spc="-1" dirty="0">
                <a:solidFill>
                  <a:srgbClr val="000000"/>
                </a:solidFill>
                <a:uFill>
                  <a:solidFill>
                    <a:srgbClr val="FFFFFF"/>
                  </a:solidFill>
                </a:uFill>
                <a:latin typeface="Calibri"/>
              </a:rPr>
              <a:t> element indicates that a word or phrase is important, serious,</a:t>
            </a:r>
          </a:p>
          <a:p>
            <a:pPr>
              <a:lnSpc>
                <a:spcPct val="150000"/>
              </a:lnSpc>
            </a:pPr>
            <a:r>
              <a:rPr lang="en-US" sz="2000" spc="-1" dirty="0">
                <a:solidFill>
                  <a:srgbClr val="000000"/>
                </a:solidFill>
                <a:uFill>
                  <a:solidFill>
                    <a:srgbClr val="FFFFFF"/>
                  </a:solidFill>
                </a:uFill>
                <a:latin typeface="Calibri"/>
              </a:rPr>
              <a:t>      or urgent.</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strong element identifies the portion of instructions that requires extra attention.</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strong element doesn’t change the meaning of the sentence; it merely draws attention to the important parts.</a:t>
            </a:r>
          </a:p>
          <a:p>
            <a:pPr marL="342900" indent="-342900">
              <a:lnSpc>
                <a:spcPct val="90000"/>
              </a:lnSpc>
              <a:buFont typeface="Arial" panose="020B0604020202020204" pitchFamily="34" charset="0"/>
              <a:buChar char="•"/>
            </a:pPr>
            <a:endParaRPr lang="en-US" sz="20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7B8CD565-7C63-DAF2-2541-76E3DF6A3BA5}"/>
              </a:ext>
            </a:extLst>
          </p:cNvPr>
          <p:cNvPicPr>
            <a:picLocks noChangeAspect="1"/>
          </p:cNvPicPr>
          <p:nvPr/>
        </p:nvPicPr>
        <p:blipFill>
          <a:blip r:embed="rId2"/>
          <a:stretch>
            <a:fillRect/>
          </a:stretch>
        </p:blipFill>
        <p:spPr>
          <a:xfrm>
            <a:off x="973363" y="4876799"/>
            <a:ext cx="6095093" cy="1325159"/>
          </a:xfrm>
          <a:prstGeom prst="rect">
            <a:avLst/>
          </a:prstGeom>
        </p:spPr>
      </p:pic>
    </p:spTree>
    <p:extLst>
      <p:ext uri="{BB962C8B-B14F-4D97-AF65-F5344CB8AC3E}">
        <p14:creationId xmlns:p14="http://schemas.microsoft.com/office/powerpoint/2010/main" val="2484485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Cont’d [</a:t>
            </a:r>
            <a:r>
              <a:rPr lang="en-US" sz="4400" spc="-1" dirty="0">
                <a:solidFill>
                  <a:srgbClr val="000000"/>
                </a:solidFill>
                <a:uFill>
                  <a:solidFill>
                    <a:srgbClr val="FFFFFF"/>
                  </a:solidFill>
                </a:uFill>
                <a:latin typeface="Calibri Light"/>
              </a:rPr>
              <a:t>strong</a:t>
            </a:r>
            <a:r>
              <a:rPr lang="en-US" sz="4400" b="0" strike="noStrike" spc="-1" dirty="0">
                <a:solidFill>
                  <a:srgbClr val="000000"/>
                </a:solidFill>
                <a:uFill>
                  <a:solidFill>
                    <a:srgbClr val="FFFFFF"/>
                  </a:solidFill>
                </a:uFill>
                <a:latin typeface="Calibri Light"/>
              </a:rPr>
              <a:t>]</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422399"/>
            <a:ext cx="10380557" cy="4833257"/>
          </a:xfrm>
          <a:prstGeom prst="rect">
            <a:avLst/>
          </a:prstGeom>
          <a:noFill/>
          <a:ln>
            <a:noFill/>
          </a:ln>
        </p:spPr>
        <p:txBody>
          <a:bodyPr/>
          <a:lstStyle/>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Visual browsers typically display strong text elements in bold text by default.</a:t>
            </a:r>
          </a:p>
          <a:p>
            <a:pPr marL="342900" indent="-342900">
              <a:lnSpc>
                <a:spcPct val="150000"/>
              </a:lnSpc>
              <a:buFont typeface="Arial" panose="020B0604020202020204" pitchFamily="34" charset="0"/>
              <a:buChar char="•"/>
            </a:pPr>
            <a:r>
              <a:rPr lang="en-US" sz="2000" b="1" spc="-1" dirty="0">
                <a:solidFill>
                  <a:srgbClr val="000000"/>
                </a:solidFill>
                <a:uFill>
                  <a:solidFill>
                    <a:srgbClr val="FFFFFF"/>
                  </a:solidFill>
                </a:uFill>
                <a:latin typeface="Calibri"/>
              </a:rPr>
              <a:t>N.B Screen readers may use a distinct tone of voice for important content, so mark text as strong only when it makes sense semantically, not just to make text bold.</a:t>
            </a:r>
          </a:p>
          <a:p>
            <a:pPr algn="ctr">
              <a:lnSpc>
                <a:spcPct val="150000"/>
              </a:lnSpc>
            </a:pPr>
            <a:r>
              <a:rPr lang="en-US" sz="2800" b="1" spc="-1" dirty="0">
                <a:solidFill>
                  <a:srgbClr val="000000"/>
                </a:solidFill>
                <a:uFill>
                  <a:solidFill>
                    <a:srgbClr val="FFFFFF"/>
                  </a:solidFill>
                </a:uFill>
                <a:latin typeface="Calibri"/>
              </a:rPr>
              <a:t>Presentational Inline elements</a:t>
            </a:r>
          </a:p>
          <a:p>
            <a:pPr marL="342900" indent="-342900">
              <a:lnSpc>
                <a:spcPct val="150000"/>
              </a:lnSpc>
              <a:buFont typeface="Arial" panose="020B0604020202020204" pitchFamily="34" charset="0"/>
              <a:buChar char="•"/>
            </a:pPr>
            <a:r>
              <a:rPr lang="en-US" sz="2000" b="0" strike="noStrike" spc="-1" dirty="0">
                <a:uFill>
                  <a:solidFill>
                    <a:srgbClr val="FFFFFF"/>
                  </a:solidFill>
                </a:uFill>
                <a:latin typeface="Calibri"/>
              </a:rPr>
              <a:t>These elements provide typesetting guidelines to enclosed text.</a:t>
            </a:r>
          </a:p>
          <a:p>
            <a:pPr marL="342900" indent="-342900">
              <a:lnSpc>
                <a:spcPct val="150000"/>
              </a:lnSpc>
              <a:buFont typeface="Arial" panose="020B0604020202020204" pitchFamily="34" charset="0"/>
              <a:buChar char="•"/>
            </a:pPr>
            <a:r>
              <a:rPr lang="en-US" sz="2000" spc="-1" dirty="0">
                <a:uFill>
                  <a:solidFill>
                    <a:srgbClr val="FFFFFF"/>
                  </a:solidFill>
                </a:uFill>
                <a:latin typeface="Calibri"/>
              </a:rPr>
              <a:t>However, if a type style change is all our intention, using a style sheet rule is the appropriate solution.</a:t>
            </a:r>
          </a:p>
          <a:p>
            <a:pPr marL="342900" indent="-342900">
              <a:lnSpc>
                <a:spcPct val="150000"/>
              </a:lnSpc>
              <a:buFont typeface="Arial" panose="020B0604020202020204" pitchFamily="34" charset="0"/>
              <a:buChar char="•"/>
            </a:pPr>
            <a:r>
              <a:rPr lang="en-US" sz="2000" b="0" strike="noStrike" spc="-1" dirty="0">
                <a:uFill>
                  <a:solidFill>
                    <a:srgbClr val="FFFFFF"/>
                  </a:solidFill>
                </a:uFill>
                <a:latin typeface="Calibri"/>
              </a:rPr>
              <a:t>The next table shows the</a:t>
            </a:r>
            <a:r>
              <a:rPr lang="en-US" sz="2000" spc="-1" dirty="0">
                <a:uFill>
                  <a:solidFill>
                    <a:srgbClr val="FFFFFF"/>
                  </a:solidFill>
                </a:uFill>
                <a:latin typeface="Calibri"/>
              </a:rPr>
              <a:t>se elements and the alternative style sheet alternatives.</a:t>
            </a:r>
            <a:endParaRPr lang="en-US" sz="2000" b="0" strike="noStrike" spc="-1" dirty="0">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2207105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2"/>
          <p:cNvSpPr txBox="1"/>
          <p:nvPr/>
        </p:nvSpPr>
        <p:spPr>
          <a:xfrm>
            <a:off x="838080" y="1422399"/>
            <a:ext cx="10380557" cy="4833257"/>
          </a:xfrm>
          <a:prstGeom prst="rect">
            <a:avLst/>
          </a:prstGeom>
          <a:noFill/>
          <a:ln>
            <a:noFill/>
          </a:ln>
        </p:spPr>
        <p:txBody>
          <a:bodyPr/>
          <a:lstStyle/>
          <a:p>
            <a:pPr marL="342900" indent="-342900">
              <a:lnSpc>
                <a:spcPct val="150000"/>
              </a:lnSpc>
              <a:buFont typeface="Arial" panose="020B0604020202020204" pitchFamily="34" charset="0"/>
              <a:buChar char="•"/>
            </a:pPr>
            <a:endParaRPr lang="en-US" sz="28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p:txBody>
      </p:sp>
      <p:graphicFrame>
        <p:nvGraphicFramePr>
          <p:cNvPr id="2" name="Table 2">
            <a:extLst>
              <a:ext uri="{FF2B5EF4-FFF2-40B4-BE49-F238E27FC236}">
                <a16:creationId xmlns:a16="http://schemas.microsoft.com/office/drawing/2014/main" id="{C34F352E-9DE3-0BA1-B7A3-3EB70F5CF997}"/>
              </a:ext>
            </a:extLst>
          </p:cNvPr>
          <p:cNvGraphicFramePr>
            <a:graphicFrameLocks noGrp="1"/>
          </p:cNvGraphicFramePr>
          <p:nvPr/>
        </p:nvGraphicFramePr>
        <p:xfrm>
          <a:off x="905722" y="282312"/>
          <a:ext cx="10380556" cy="5973344"/>
        </p:xfrm>
        <a:graphic>
          <a:graphicData uri="http://schemas.openxmlformats.org/drawingml/2006/table">
            <a:tbl>
              <a:tblPr firstRow="1" bandRow="1">
                <a:tableStyleId>{5C22544A-7EE6-4342-B048-85BDC9FD1C3A}</a:tableStyleId>
              </a:tblPr>
              <a:tblGrid>
                <a:gridCol w="1300632">
                  <a:extLst>
                    <a:ext uri="{9D8B030D-6E8A-4147-A177-3AD203B41FA5}">
                      <a16:colId xmlns:a16="http://schemas.microsoft.com/office/drawing/2014/main" val="118758468"/>
                    </a:ext>
                  </a:extLst>
                </a:gridCol>
                <a:gridCol w="5865098">
                  <a:extLst>
                    <a:ext uri="{9D8B030D-6E8A-4147-A177-3AD203B41FA5}">
                      <a16:colId xmlns:a16="http://schemas.microsoft.com/office/drawing/2014/main" val="899204884"/>
                    </a:ext>
                  </a:extLst>
                </a:gridCol>
                <a:gridCol w="3214826">
                  <a:extLst>
                    <a:ext uri="{9D8B030D-6E8A-4147-A177-3AD203B41FA5}">
                      <a16:colId xmlns:a16="http://schemas.microsoft.com/office/drawing/2014/main" val="1692538562"/>
                    </a:ext>
                  </a:extLst>
                </a:gridCol>
              </a:tblGrid>
              <a:tr h="763916">
                <a:tc>
                  <a:txBody>
                    <a:bodyPr/>
                    <a:lstStyle/>
                    <a:p>
                      <a:r>
                        <a:rPr lang="en-US" dirty="0"/>
                        <a:t>Element</a:t>
                      </a:r>
                    </a:p>
                  </a:txBody>
                  <a:tcPr/>
                </a:tc>
                <a:tc>
                  <a:txBody>
                    <a:bodyPr/>
                    <a:lstStyle/>
                    <a:p>
                      <a:r>
                        <a:rPr lang="en-US" dirty="0"/>
                        <a:t>      description</a:t>
                      </a:r>
                    </a:p>
                  </a:txBody>
                  <a:tcPr/>
                </a:tc>
                <a:tc>
                  <a:txBody>
                    <a:bodyPr/>
                    <a:lstStyle/>
                    <a:p>
                      <a:r>
                        <a:rPr lang="en-US" dirty="0"/>
                        <a:t>      CSS Property</a:t>
                      </a:r>
                    </a:p>
                  </a:txBody>
                  <a:tcPr/>
                </a:tc>
                <a:extLst>
                  <a:ext uri="{0D108BD9-81ED-4DB2-BD59-A6C34878D82A}">
                    <a16:rowId xmlns:a16="http://schemas.microsoft.com/office/drawing/2014/main" val="476765684"/>
                  </a:ext>
                </a:extLst>
              </a:tr>
              <a:tr h="1058831">
                <a:tc>
                  <a:txBody>
                    <a:bodyPr/>
                    <a:lstStyle/>
                    <a:p>
                      <a:r>
                        <a:rPr lang="en-US" dirty="0"/>
                        <a:t>b</a:t>
                      </a:r>
                    </a:p>
                  </a:txBody>
                  <a:tcPr/>
                </a:tc>
                <a:tc>
                  <a:txBody>
                    <a:bodyPr/>
                    <a:lstStyle/>
                    <a:p>
                      <a:r>
                        <a:rPr lang="en-US" dirty="0"/>
                        <a:t>Keywords, product names, and other  phrases that need to stand out from surrounding text without conveying added meaning.</a:t>
                      </a:r>
                    </a:p>
                  </a:txBody>
                  <a:tcPr/>
                </a:tc>
                <a:tc>
                  <a:txBody>
                    <a:bodyPr/>
                    <a:lstStyle/>
                    <a:p>
                      <a:r>
                        <a:rPr lang="en-US" dirty="0"/>
                        <a:t>  font-weight: bold</a:t>
                      </a:r>
                    </a:p>
                  </a:txBody>
                  <a:tcPr/>
                </a:tc>
                <a:extLst>
                  <a:ext uri="{0D108BD9-81ED-4DB2-BD59-A6C34878D82A}">
                    <a16:rowId xmlns:a16="http://schemas.microsoft.com/office/drawing/2014/main" val="3379030112"/>
                  </a:ext>
                </a:extLst>
              </a:tr>
              <a:tr h="1058831">
                <a:tc>
                  <a:txBody>
                    <a:bodyPr/>
                    <a:lstStyle/>
                    <a:p>
                      <a:r>
                        <a:rPr lang="en-US" dirty="0" err="1"/>
                        <a:t>i</a:t>
                      </a:r>
                      <a:endParaRPr lang="en-US" dirty="0"/>
                    </a:p>
                  </a:txBody>
                  <a:tcPr/>
                </a:tc>
                <a:tc>
                  <a:txBody>
                    <a:bodyPr/>
                    <a:lstStyle/>
                    <a:p>
                      <a:r>
                        <a:rPr lang="en-US" dirty="0"/>
                        <a:t>Indicates text that is in a different voice or mood than the surrounding text, such as a phrase from another language, a technical term, or a thought.</a:t>
                      </a:r>
                    </a:p>
                  </a:txBody>
                  <a:tcPr/>
                </a:tc>
                <a:tc>
                  <a:txBody>
                    <a:bodyPr/>
                    <a:lstStyle/>
                    <a:p>
                      <a:r>
                        <a:rPr lang="en-US" dirty="0"/>
                        <a:t>  font-style: italic </a:t>
                      </a:r>
                    </a:p>
                  </a:txBody>
                  <a:tcPr/>
                </a:tc>
                <a:extLst>
                  <a:ext uri="{0D108BD9-81ED-4DB2-BD59-A6C34878D82A}">
                    <a16:rowId xmlns:a16="http://schemas.microsoft.com/office/drawing/2014/main" val="2396375727"/>
                  </a:ext>
                </a:extLst>
              </a:tr>
              <a:tr h="698818">
                <a:tc>
                  <a:txBody>
                    <a:bodyPr/>
                    <a:lstStyle/>
                    <a:p>
                      <a:r>
                        <a:rPr lang="en-US" dirty="0"/>
                        <a:t>s</a:t>
                      </a:r>
                    </a:p>
                  </a:txBody>
                  <a:tcPr/>
                </a:tc>
                <a:tc>
                  <a:txBody>
                    <a:bodyPr/>
                    <a:lstStyle/>
                    <a:p>
                      <a:r>
                        <a:rPr lang="en-US" dirty="0"/>
                        <a:t>Indicates text that is no longer accurate or relevant (but that should not be deleted).</a:t>
                      </a:r>
                    </a:p>
                  </a:txBody>
                  <a:tcPr/>
                </a:tc>
                <a:tc>
                  <a:txBody>
                    <a:bodyPr/>
                    <a:lstStyle/>
                    <a:p>
                      <a:r>
                        <a:rPr lang="en-US" dirty="0"/>
                        <a:t>  text-decoration: line-through</a:t>
                      </a:r>
                    </a:p>
                  </a:txBody>
                  <a:tcPr/>
                </a:tc>
                <a:extLst>
                  <a:ext uri="{0D108BD9-81ED-4DB2-BD59-A6C34878D82A}">
                    <a16:rowId xmlns:a16="http://schemas.microsoft.com/office/drawing/2014/main" val="1288975086"/>
                  </a:ext>
                </a:extLst>
              </a:tr>
              <a:tr h="1694130">
                <a:tc>
                  <a:txBody>
                    <a:bodyPr/>
                    <a:lstStyle/>
                    <a:p>
                      <a:r>
                        <a:rPr lang="en-US" dirty="0"/>
                        <a:t>u</a:t>
                      </a:r>
                    </a:p>
                  </a:txBody>
                  <a:tcPr/>
                </a:tc>
                <a:tc>
                  <a:txBody>
                    <a:bodyPr/>
                    <a:lstStyle/>
                    <a:p>
                      <a:r>
                        <a:rPr lang="en-US" dirty="0"/>
                        <a:t>There are a few instances when underlining has semantic significance. </a:t>
                      </a:r>
                    </a:p>
                    <a:p>
                      <a:r>
                        <a:rPr lang="en-US" dirty="0"/>
                        <a:t>N.B underlined text is easily confused with a link and should generally be avoided except for a few niche cases.</a:t>
                      </a:r>
                    </a:p>
                  </a:txBody>
                  <a:tcPr/>
                </a:tc>
                <a:tc>
                  <a:txBody>
                    <a:bodyPr/>
                    <a:lstStyle/>
                    <a:p>
                      <a:endParaRPr lang="en-US" dirty="0"/>
                    </a:p>
                    <a:p>
                      <a:endParaRPr lang="en-US" dirty="0"/>
                    </a:p>
                    <a:p>
                      <a:r>
                        <a:rPr lang="en-US" dirty="0"/>
                        <a:t>  text-decoration: underline</a:t>
                      </a:r>
                    </a:p>
                  </a:txBody>
                  <a:tcPr/>
                </a:tc>
                <a:extLst>
                  <a:ext uri="{0D108BD9-81ED-4DB2-BD59-A6C34878D82A}">
                    <a16:rowId xmlns:a16="http://schemas.microsoft.com/office/drawing/2014/main" val="276298207"/>
                  </a:ext>
                </a:extLst>
              </a:tr>
              <a:tr h="698818">
                <a:tc>
                  <a:txBody>
                    <a:bodyPr/>
                    <a:lstStyle/>
                    <a:p>
                      <a:r>
                        <a:rPr lang="en-US" dirty="0"/>
                        <a:t>small</a:t>
                      </a:r>
                    </a:p>
                  </a:txBody>
                  <a:tcPr/>
                </a:tc>
                <a:tc>
                  <a:txBody>
                    <a:bodyPr/>
                    <a:lstStyle/>
                    <a:p>
                      <a:r>
                        <a:rPr lang="en-US" dirty="0"/>
                        <a:t> Indicates an addendum or side note to the main text.</a:t>
                      </a:r>
                    </a:p>
                  </a:txBody>
                  <a:tcPr/>
                </a:tc>
                <a:tc>
                  <a:txBody>
                    <a:bodyPr/>
                    <a:lstStyle/>
                    <a:p>
                      <a:r>
                        <a:rPr lang="en-US" dirty="0"/>
                        <a:t>  font-size: 70%</a:t>
                      </a:r>
                    </a:p>
                  </a:txBody>
                  <a:tcPr/>
                </a:tc>
                <a:extLst>
                  <a:ext uri="{0D108BD9-81ED-4DB2-BD59-A6C34878D82A}">
                    <a16:rowId xmlns:a16="http://schemas.microsoft.com/office/drawing/2014/main" val="3211534712"/>
                  </a:ext>
                </a:extLst>
              </a:tr>
            </a:tbl>
          </a:graphicData>
        </a:graphic>
      </p:graphicFrame>
    </p:spTree>
    <p:extLst>
      <p:ext uri="{BB962C8B-B14F-4D97-AF65-F5344CB8AC3E}">
        <p14:creationId xmlns:p14="http://schemas.microsoft.com/office/powerpoint/2010/main" val="2574129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Additional Inline Elements</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422399"/>
            <a:ext cx="10380557" cy="483325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FF0000"/>
                </a:solidFill>
                <a:uFill>
                  <a:solidFill>
                    <a:srgbClr val="FFFFFF"/>
                  </a:solidFill>
                </a:uFill>
                <a:latin typeface="Calibri"/>
              </a:rPr>
              <a:t>Abbreviations and acronyms</a:t>
            </a:r>
            <a:r>
              <a:rPr lang="en-US" sz="2800" spc="-1" dirty="0">
                <a:solidFill>
                  <a:srgbClr val="000000"/>
                </a:solidFill>
                <a:uFill>
                  <a:solidFill>
                    <a:srgbClr val="FFFFFF"/>
                  </a:solidFill>
                </a:uFill>
                <a:latin typeface="Calibri"/>
              </a:rPr>
              <a:t>: </a:t>
            </a:r>
            <a:r>
              <a:rPr lang="en-US" sz="2800" b="1" spc="-1" dirty="0" err="1">
                <a:solidFill>
                  <a:srgbClr val="000000"/>
                </a:solidFill>
                <a:uFill>
                  <a:solidFill>
                    <a:srgbClr val="FFFFFF"/>
                  </a:solidFill>
                </a:uFill>
                <a:latin typeface="Calibri"/>
              </a:rPr>
              <a:t>abbr</a:t>
            </a:r>
            <a:r>
              <a:rPr lang="en-US" sz="2800" b="1" spc="-1" dirty="0">
                <a:solidFill>
                  <a:srgbClr val="000000"/>
                </a:solidFill>
                <a:uFill>
                  <a:solidFill>
                    <a:srgbClr val="FFFFFF"/>
                  </a:solidFill>
                </a:uFill>
                <a:latin typeface="Calibri"/>
              </a:rPr>
              <a:t> </a:t>
            </a:r>
            <a:r>
              <a:rPr lang="en-US" sz="2000" spc="-1" dirty="0">
                <a:solidFill>
                  <a:srgbClr val="000000"/>
                </a:solidFill>
                <a:uFill>
                  <a:solidFill>
                    <a:srgbClr val="FFFFFF"/>
                  </a:solidFill>
                </a:uFill>
                <a:latin typeface="Calibri"/>
              </a:rPr>
              <a:t>element provides useful information for search engines, screen readers, and other devices by marking up acronyms and abbreviations.</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Abbreviations are shortened versions of a word ending in a period (“Conn.” for “Connecticut,” for example).</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Acronyms are abbreviations formed by the first letters of the words in a phrase (such as NASA or USA).</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a:t>
            </a:r>
            <a:r>
              <a:rPr lang="en-US" sz="2000" b="1" spc="-1" dirty="0">
                <a:solidFill>
                  <a:srgbClr val="000000"/>
                </a:solidFill>
                <a:uFill>
                  <a:solidFill>
                    <a:srgbClr val="FFFFFF"/>
                  </a:solidFill>
                </a:uFill>
                <a:latin typeface="Calibri"/>
              </a:rPr>
              <a:t>title</a:t>
            </a:r>
            <a:r>
              <a:rPr lang="en-US" sz="2000" spc="-1" dirty="0">
                <a:solidFill>
                  <a:srgbClr val="000000"/>
                </a:solidFill>
                <a:uFill>
                  <a:solidFill>
                    <a:srgbClr val="FFFFFF"/>
                  </a:solidFill>
                </a:uFill>
                <a:latin typeface="Calibri"/>
              </a:rPr>
              <a:t> attribute provides the long version of the shortened term, as shown in below.</a:t>
            </a:r>
          </a:p>
          <a:p>
            <a:pPr marL="457200" indent="-457200">
              <a:lnSpc>
                <a:spcPct val="90000"/>
              </a:lnSpc>
              <a:buFont typeface="Arial" panose="020B0604020202020204" pitchFamily="34" charset="0"/>
              <a:buChar char="•"/>
            </a:pPr>
            <a:endParaRPr lang="en-US" sz="28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p:txBody>
      </p:sp>
      <p:pic>
        <p:nvPicPr>
          <p:cNvPr id="3" name="Picture 2">
            <a:extLst>
              <a:ext uri="{FF2B5EF4-FFF2-40B4-BE49-F238E27FC236}">
                <a16:creationId xmlns:a16="http://schemas.microsoft.com/office/drawing/2014/main" id="{2E3CD4F4-0250-B37C-69A2-821AEFB5B9BD}"/>
              </a:ext>
            </a:extLst>
          </p:cNvPr>
          <p:cNvPicPr>
            <a:picLocks noChangeAspect="1"/>
          </p:cNvPicPr>
          <p:nvPr/>
        </p:nvPicPr>
        <p:blipFill>
          <a:blip r:embed="rId2"/>
          <a:stretch>
            <a:fillRect/>
          </a:stretch>
        </p:blipFill>
        <p:spPr>
          <a:xfrm>
            <a:off x="1594529" y="5035551"/>
            <a:ext cx="4820785" cy="726620"/>
          </a:xfrm>
          <a:prstGeom prst="rect">
            <a:avLst/>
          </a:prstGeom>
        </p:spPr>
      </p:pic>
    </p:spTree>
    <p:extLst>
      <p:ext uri="{BB962C8B-B14F-4D97-AF65-F5344CB8AC3E}">
        <p14:creationId xmlns:p14="http://schemas.microsoft.com/office/powerpoint/2010/main" val="1117235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9294-1440-61DE-9AC4-679087932D2D}"/>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Cont’d [Additional inline elements]</a:t>
            </a:r>
          </a:p>
        </p:txBody>
      </p:sp>
      <p:graphicFrame>
        <p:nvGraphicFramePr>
          <p:cNvPr id="6" name="Table 6">
            <a:extLst>
              <a:ext uri="{FF2B5EF4-FFF2-40B4-BE49-F238E27FC236}">
                <a16:creationId xmlns:a16="http://schemas.microsoft.com/office/drawing/2014/main" id="{EA1B4ECE-DAE4-2086-BC19-F313811AE86E}"/>
              </a:ext>
            </a:extLst>
          </p:cNvPr>
          <p:cNvGraphicFramePr>
            <a:graphicFrameLocks noGrp="1"/>
          </p:cNvGraphicFramePr>
          <p:nvPr/>
        </p:nvGraphicFramePr>
        <p:xfrm>
          <a:off x="508000" y="1497508"/>
          <a:ext cx="11480800" cy="5323424"/>
        </p:xfrm>
        <a:graphic>
          <a:graphicData uri="http://schemas.openxmlformats.org/drawingml/2006/table">
            <a:tbl>
              <a:tblPr firstRow="1" bandRow="1">
                <a:tableStyleId>{5C22544A-7EE6-4342-B048-85BDC9FD1C3A}</a:tableStyleId>
              </a:tblPr>
              <a:tblGrid>
                <a:gridCol w="1303551">
                  <a:extLst>
                    <a:ext uri="{9D8B030D-6E8A-4147-A177-3AD203B41FA5}">
                      <a16:colId xmlns:a16="http://schemas.microsoft.com/office/drawing/2014/main" val="1985186489"/>
                    </a:ext>
                  </a:extLst>
                </a:gridCol>
                <a:gridCol w="6116963">
                  <a:extLst>
                    <a:ext uri="{9D8B030D-6E8A-4147-A177-3AD203B41FA5}">
                      <a16:colId xmlns:a16="http://schemas.microsoft.com/office/drawing/2014/main" val="3217135425"/>
                    </a:ext>
                  </a:extLst>
                </a:gridCol>
                <a:gridCol w="4060286">
                  <a:extLst>
                    <a:ext uri="{9D8B030D-6E8A-4147-A177-3AD203B41FA5}">
                      <a16:colId xmlns:a16="http://schemas.microsoft.com/office/drawing/2014/main" val="3808277655"/>
                    </a:ext>
                  </a:extLst>
                </a:gridCol>
              </a:tblGrid>
              <a:tr h="713636">
                <a:tc>
                  <a:txBody>
                    <a:bodyPr/>
                    <a:lstStyle/>
                    <a:p>
                      <a:r>
                        <a:rPr lang="en-US" dirty="0"/>
                        <a:t>Element</a:t>
                      </a:r>
                    </a:p>
                  </a:txBody>
                  <a:tcPr/>
                </a:tc>
                <a:tc>
                  <a:txBody>
                    <a:bodyPr/>
                    <a:lstStyle/>
                    <a:p>
                      <a:r>
                        <a:rPr lang="en-US" dirty="0"/>
                        <a:t>Purpose </a:t>
                      </a:r>
                    </a:p>
                  </a:txBody>
                  <a:tcPr/>
                </a:tc>
                <a:tc>
                  <a:txBody>
                    <a:bodyPr/>
                    <a:lstStyle/>
                    <a:p>
                      <a:r>
                        <a:rPr lang="en-US" dirty="0"/>
                        <a:t>  Example</a:t>
                      </a:r>
                    </a:p>
                  </a:txBody>
                  <a:tcPr/>
                </a:tc>
                <a:extLst>
                  <a:ext uri="{0D108BD9-81ED-4DB2-BD59-A6C34878D82A}">
                    <a16:rowId xmlns:a16="http://schemas.microsoft.com/office/drawing/2014/main" val="4034580147"/>
                  </a:ext>
                </a:extLst>
              </a:tr>
              <a:tr h="713636">
                <a:tc>
                  <a:txBody>
                    <a:bodyPr/>
                    <a:lstStyle/>
                    <a:p>
                      <a:r>
                        <a:rPr lang="en-US" dirty="0"/>
                        <a:t>cite</a:t>
                      </a:r>
                    </a:p>
                  </a:txBody>
                  <a:tcPr/>
                </a:tc>
                <a:tc>
                  <a:txBody>
                    <a:bodyPr/>
                    <a:lstStyle/>
                    <a:p>
                      <a:pPr marL="285750" indent="-285750">
                        <a:buFont typeface="Wingdings" panose="05000000000000000000" pitchFamily="2" charset="2"/>
                        <a:buChar char="v"/>
                      </a:pPr>
                      <a:r>
                        <a:rPr lang="en-US" sz="1600" dirty="0"/>
                        <a:t>used to identify a reference to another document, such as a book, magazine, article title, and so on.</a:t>
                      </a:r>
                    </a:p>
                    <a:p>
                      <a:pPr marL="285750" indent="-285750">
                        <a:buFont typeface="Wingdings" panose="05000000000000000000" pitchFamily="2" charset="2"/>
                        <a:buChar char="v"/>
                      </a:pPr>
                      <a:r>
                        <a:rPr lang="en-US" sz="1600" dirty="0"/>
                        <a:t>Citations are typically rendered in italic text by default.</a:t>
                      </a:r>
                    </a:p>
                  </a:txBody>
                  <a:tcPr/>
                </a:tc>
                <a:tc>
                  <a:txBody>
                    <a:bodyPr/>
                    <a:lstStyle/>
                    <a:p>
                      <a:endParaRPr lang="en-US" dirty="0"/>
                    </a:p>
                  </a:txBody>
                  <a:tcPr/>
                </a:tc>
                <a:extLst>
                  <a:ext uri="{0D108BD9-81ED-4DB2-BD59-A6C34878D82A}">
                    <a16:rowId xmlns:a16="http://schemas.microsoft.com/office/drawing/2014/main" val="3226630118"/>
                  </a:ext>
                </a:extLst>
              </a:tr>
              <a:tr h="713636">
                <a:tc>
                  <a:txBody>
                    <a:bodyPr/>
                    <a:lstStyle/>
                    <a:p>
                      <a:r>
                        <a:rPr lang="en-US" dirty="0" err="1"/>
                        <a:t>dfn</a:t>
                      </a:r>
                      <a:endParaRPr lang="en-US" dirty="0"/>
                    </a:p>
                  </a:txBody>
                  <a:tcPr/>
                </a:tc>
                <a:tc>
                  <a:txBody>
                    <a:bodyPr/>
                    <a:lstStyle/>
                    <a:p>
                      <a:pPr marL="285750" indent="-285750">
                        <a:buFont typeface="Wingdings" panose="05000000000000000000" pitchFamily="2" charset="2"/>
                        <a:buChar char="v"/>
                      </a:pPr>
                      <a:r>
                        <a:rPr lang="en-US" sz="1600" dirty="0"/>
                        <a:t>The first time you explain some new terminology in a document, it is known as the defining instance of it.</a:t>
                      </a:r>
                    </a:p>
                  </a:txBody>
                  <a:tcPr/>
                </a:tc>
                <a:tc>
                  <a:txBody>
                    <a:bodyPr/>
                    <a:lstStyle/>
                    <a:p>
                      <a:endParaRPr lang="en-US" dirty="0"/>
                    </a:p>
                  </a:txBody>
                  <a:tcPr/>
                </a:tc>
                <a:extLst>
                  <a:ext uri="{0D108BD9-81ED-4DB2-BD59-A6C34878D82A}">
                    <a16:rowId xmlns:a16="http://schemas.microsoft.com/office/drawing/2014/main" val="3448690657"/>
                  </a:ext>
                </a:extLst>
              </a:tr>
              <a:tr h="713636">
                <a:tc>
                  <a:txBody>
                    <a:bodyPr/>
                    <a:lstStyle/>
                    <a:p>
                      <a:r>
                        <a:rPr lang="en-US" dirty="0"/>
                        <a:t>address</a:t>
                      </a:r>
                    </a:p>
                  </a:txBody>
                  <a:tcPr/>
                </a:tc>
                <a:tc>
                  <a:txBody>
                    <a:bodyPr/>
                    <a:lstStyle/>
                    <a:p>
                      <a:pPr marL="285750" indent="-285750">
                        <a:buFont typeface="Wingdings" panose="05000000000000000000" pitchFamily="2" charset="2"/>
                        <a:buChar char="v"/>
                      </a:pPr>
                      <a:r>
                        <a:rPr lang="en-US" sz="1600" dirty="0"/>
                        <a:t>it contains contact details for the author of the page. It can contain a physical address, but it does not have to. For example, it may also contain a phone number or email address.</a:t>
                      </a:r>
                    </a:p>
                  </a:txBody>
                  <a:tcPr/>
                </a:tc>
                <a:tc>
                  <a:txBody>
                    <a:bodyPr/>
                    <a:lstStyle/>
                    <a:p>
                      <a:endParaRPr lang="en-US" dirty="0"/>
                    </a:p>
                  </a:txBody>
                  <a:tcPr/>
                </a:tc>
                <a:extLst>
                  <a:ext uri="{0D108BD9-81ED-4DB2-BD59-A6C34878D82A}">
                    <a16:rowId xmlns:a16="http://schemas.microsoft.com/office/drawing/2014/main" val="3087926893"/>
                  </a:ext>
                </a:extLst>
              </a:tr>
              <a:tr h="713636">
                <a:tc>
                  <a:txBody>
                    <a:bodyPr/>
                    <a:lstStyle/>
                    <a:p>
                      <a:r>
                        <a:rPr lang="en-US" dirty="0"/>
                        <a:t>Subscript &amp; superscript</a:t>
                      </a:r>
                    </a:p>
                  </a:txBody>
                  <a:tcPr/>
                </a:tc>
                <a:tc>
                  <a:txBody>
                    <a:bodyPr/>
                    <a:lstStyle/>
                    <a:p>
                      <a:pPr marL="285750" indent="-285750">
                        <a:buFont typeface="Wingdings" panose="05000000000000000000" pitchFamily="2" charset="2"/>
                        <a:buChar char="v"/>
                      </a:pPr>
                      <a:r>
                        <a:rPr lang="en-US" sz="1600" dirty="0"/>
                        <a:t>The subscript (sub) and superscript (sup) elements cause the selected text to display in a smaller size, positioned slightly below (sub) or above (sup) the baseline.</a:t>
                      </a:r>
                    </a:p>
                  </a:txBody>
                  <a:tcPr/>
                </a:tc>
                <a:tc>
                  <a:txBody>
                    <a:bodyPr/>
                    <a:lstStyle/>
                    <a:p>
                      <a:endParaRPr lang="en-US" dirty="0"/>
                    </a:p>
                  </a:txBody>
                  <a:tcPr/>
                </a:tc>
                <a:extLst>
                  <a:ext uri="{0D108BD9-81ED-4DB2-BD59-A6C34878D82A}">
                    <a16:rowId xmlns:a16="http://schemas.microsoft.com/office/drawing/2014/main" val="896006607"/>
                  </a:ext>
                </a:extLst>
              </a:tr>
              <a:tr h="713636">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363016104"/>
                  </a:ext>
                </a:extLst>
              </a:tr>
              <a:tr h="713636">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69700894"/>
                  </a:ext>
                </a:extLst>
              </a:tr>
            </a:tbl>
          </a:graphicData>
        </a:graphic>
      </p:graphicFrame>
      <p:pic>
        <p:nvPicPr>
          <p:cNvPr id="8" name="Picture 7">
            <a:extLst>
              <a:ext uri="{FF2B5EF4-FFF2-40B4-BE49-F238E27FC236}">
                <a16:creationId xmlns:a16="http://schemas.microsoft.com/office/drawing/2014/main" id="{658FDA79-8E65-04BC-3D3F-2524B288E049}"/>
              </a:ext>
            </a:extLst>
          </p:cNvPr>
          <p:cNvPicPr>
            <a:picLocks noChangeAspect="1"/>
          </p:cNvPicPr>
          <p:nvPr/>
        </p:nvPicPr>
        <p:blipFill>
          <a:blip r:embed="rId2"/>
          <a:stretch>
            <a:fillRect/>
          </a:stretch>
        </p:blipFill>
        <p:spPr>
          <a:xfrm>
            <a:off x="8099879" y="2321379"/>
            <a:ext cx="4092121" cy="647700"/>
          </a:xfrm>
          <a:prstGeom prst="rect">
            <a:avLst/>
          </a:prstGeom>
        </p:spPr>
      </p:pic>
      <p:pic>
        <p:nvPicPr>
          <p:cNvPr id="10" name="Picture 9">
            <a:extLst>
              <a:ext uri="{FF2B5EF4-FFF2-40B4-BE49-F238E27FC236}">
                <a16:creationId xmlns:a16="http://schemas.microsoft.com/office/drawing/2014/main" id="{0C3A9D2E-9C1B-04BA-F660-731F42D55FBA}"/>
              </a:ext>
            </a:extLst>
          </p:cNvPr>
          <p:cNvPicPr>
            <a:picLocks noChangeAspect="1"/>
          </p:cNvPicPr>
          <p:nvPr/>
        </p:nvPicPr>
        <p:blipFill>
          <a:blip r:embed="rId3"/>
          <a:stretch>
            <a:fillRect/>
          </a:stretch>
        </p:blipFill>
        <p:spPr>
          <a:xfrm>
            <a:off x="8099879" y="3085908"/>
            <a:ext cx="4092121" cy="647700"/>
          </a:xfrm>
          <a:prstGeom prst="rect">
            <a:avLst/>
          </a:prstGeom>
        </p:spPr>
      </p:pic>
      <p:pic>
        <p:nvPicPr>
          <p:cNvPr id="4" name="Picture 3">
            <a:extLst>
              <a:ext uri="{FF2B5EF4-FFF2-40B4-BE49-F238E27FC236}">
                <a16:creationId xmlns:a16="http://schemas.microsoft.com/office/drawing/2014/main" id="{4BF74165-89AF-A5F6-B303-561D3A8540CA}"/>
              </a:ext>
            </a:extLst>
          </p:cNvPr>
          <p:cNvPicPr>
            <a:picLocks noChangeAspect="1"/>
          </p:cNvPicPr>
          <p:nvPr/>
        </p:nvPicPr>
        <p:blipFill>
          <a:blip r:embed="rId4"/>
          <a:stretch>
            <a:fillRect/>
          </a:stretch>
        </p:blipFill>
        <p:spPr>
          <a:xfrm>
            <a:off x="8064500" y="3811045"/>
            <a:ext cx="3924300" cy="1073126"/>
          </a:xfrm>
          <a:prstGeom prst="rect">
            <a:avLst/>
          </a:prstGeom>
        </p:spPr>
      </p:pic>
      <p:pic>
        <p:nvPicPr>
          <p:cNvPr id="7" name="Picture 6">
            <a:extLst>
              <a:ext uri="{FF2B5EF4-FFF2-40B4-BE49-F238E27FC236}">
                <a16:creationId xmlns:a16="http://schemas.microsoft.com/office/drawing/2014/main" id="{D8949BA3-DD0B-11F9-F35B-41BECFCF987D}"/>
              </a:ext>
            </a:extLst>
          </p:cNvPr>
          <p:cNvPicPr>
            <a:picLocks noChangeAspect="1"/>
          </p:cNvPicPr>
          <p:nvPr/>
        </p:nvPicPr>
        <p:blipFill>
          <a:blip r:embed="rId5"/>
          <a:stretch>
            <a:fillRect/>
          </a:stretch>
        </p:blipFill>
        <p:spPr>
          <a:xfrm>
            <a:off x="8245475" y="4961608"/>
            <a:ext cx="2756354" cy="764529"/>
          </a:xfrm>
          <a:prstGeom prst="rect">
            <a:avLst/>
          </a:prstGeom>
        </p:spPr>
      </p:pic>
    </p:spTree>
    <p:extLst>
      <p:ext uri="{BB962C8B-B14F-4D97-AF65-F5344CB8AC3E}">
        <p14:creationId xmlns:p14="http://schemas.microsoft.com/office/powerpoint/2010/main" val="369563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981080" y="273600"/>
            <a:ext cx="8228520" cy="1143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990" b="0" strike="noStrike" spc="-1">
                <a:solidFill>
                  <a:srgbClr val="000000"/>
                </a:solidFill>
                <a:uFill>
                  <a:solidFill>
                    <a:srgbClr val="FFFFFF"/>
                  </a:solidFill>
                </a:uFill>
                <a:latin typeface="Calibri Light"/>
              </a:rPr>
              <a:t>Anatomy of HTML document </a:t>
            </a:r>
            <a:endParaRPr lang="en-US" sz="1800" b="0" strike="noStrike" spc="-1">
              <a:solidFill>
                <a:srgbClr val="000000"/>
              </a:solidFill>
              <a:uFill>
                <a:solidFill>
                  <a:srgbClr val="FFFFFF"/>
                </a:solidFill>
              </a:uFill>
              <a:latin typeface="Arial"/>
            </a:endParaRPr>
          </a:p>
        </p:txBody>
      </p:sp>
      <p:sp>
        <p:nvSpPr>
          <p:cNvPr id="161" name="CustomShape 2"/>
          <p:cNvSpPr/>
          <p:nvPr/>
        </p:nvSpPr>
        <p:spPr>
          <a:xfrm>
            <a:off x="1981080" y="1604880"/>
            <a:ext cx="3606480" cy="3976200"/>
          </a:xfrm>
          <a:prstGeom prst="rect">
            <a:avLst/>
          </a:prstGeom>
          <a:noFill/>
          <a:ln>
            <a:noFill/>
          </a:ln>
        </p:spPr>
        <p:style>
          <a:lnRef idx="0">
            <a:scrgbClr r="0" g="0" b="0"/>
          </a:lnRef>
          <a:fillRef idx="0">
            <a:scrgbClr r="0" g="0" b="0"/>
          </a:fillRef>
          <a:effectRef idx="0">
            <a:scrgbClr r="0" g="0" b="0"/>
          </a:effectRef>
          <a:fontRef idx="minor"/>
        </p:style>
      </p:sp>
      <p:sp>
        <p:nvSpPr>
          <p:cNvPr id="162" name="CustomShape 3"/>
          <p:cNvSpPr/>
          <p:nvPr/>
        </p:nvSpPr>
        <p:spPr>
          <a:xfrm>
            <a:off x="5747040" y="1418040"/>
            <a:ext cx="4644000" cy="4751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92040" indent="-293040" algn="just">
              <a:lnSpc>
                <a:spcPct val="100000"/>
              </a:lnSpc>
              <a:buClr>
                <a:srgbClr val="000000"/>
              </a:buClr>
              <a:buSzPct val="45000"/>
              <a:buFont typeface="Wingdings" charset="2"/>
              <a:buChar char=""/>
            </a:pPr>
            <a:r>
              <a:rPr lang="en-US" sz="1640" b="0" strike="noStrike" spc="-1">
                <a:solidFill>
                  <a:srgbClr val="000000"/>
                </a:solidFill>
                <a:uFill>
                  <a:solidFill>
                    <a:srgbClr val="FFFFFF"/>
                  </a:solidFill>
                </a:uFill>
                <a:latin typeface="Calibri"/>
              </a:rPr>
              <a:t>The </a:t>
            </a:r>
            <a:r>
              <a:rPr lang="en-US" sz="1640" b="0" strike="noStrike" spc="-1">
                <a:solidFill>
                  <a:srgbClr val="FF0000"/>
                </a:solidFill>
                <a:uFill>
                  <a:solidFill>
                    <a:srgbClr val="FFFFFF"/>
                  </a:solidFill>
                </a:uFill>
                <a:latin typeface="Calibri"/>
              </a:rPr>
              <a:t>&lt;!DOCTYPE html&gt; </a:t>
            </a:r>
            <a:r>
              <a:rPr lang="en-US" sz="1640" b="0" strike="noStrike" spc="-1">
                <a:solidFill>
                  <a:srgbClr val="000000"/>
                </a:solidFill>
                <a:uFill>
                  <a:solidFill>
                    <a:srgbClr val="FFFFFF"/>
                  </a:solidFill>
                </a:uFill>
                <a:latin typeface="Calibri"/>
              </a:rPr>
              <a:t>declaration defines this document to be HTML.</a:t>
            </a:r>
            <a:endParaRPr lang="en-US" sz="1800" b="0" strike="noStrike" spc="-1">
              <a:solidFill>
                <a:srgbClr val="000000"/>
              </a:solidFill>
              <a:uFill>
                <a:solidFill>
                  <a:srgbClr val="FFFFFF"/>
                </a:solidFill>
              </a:uFill>
              <a:latin typeface="Arial"/>
            </a:endParaRPr>
          </a:p>
          <a:p>
            <a:pPr marL="392040" indent="-293040" algn="just">
              <a:lnSpc>
                <a:spcPct val="100000"/>
              </a:lnSpc>
              <a:buClr>
                <a:srgbClr val="000000"/>
              </a:buClr>
              <a:buSzPct val="45000"/>
              <a:buFont typeface="Wingdings" charset="2"/>
              <a:buChar char=""/>
            </a:pPr>
            <a:r>
              <a:rPr lang="en-US" sz="1640" b="0" strike="noStrike" spc="-1">
                <a:solidFill>
                  <a:srgbClr val="000000"/>
                </a:solidFill>
                <a:uFill>
                  <a:solidFill>
                    <a:srgbClr val="FFFFFF"/>
                  </a:solidFill>
                </a:uFill>
                <a:latin typeface="Calibri"/>
              </a:rPr>
              <a:t>The </a:t>
            </a:r>
            <a:r>
              <a:rPr lang="en-US" sz="1640" b="0" strike="noStrike" spc="-1">
                <a:solidFill>
                  <a:srgbClr val="FF0000"/>
                </a:solidFill>
                <a:uFill>
                  <a:solidFill>
                    <a:srgbClr val="FFFFFF"/>
                  </a:solidFill>
                </a:uFill>
                <a:latin typeface="Calibri"/>
              </a:rPr>
              <a:t>&lt;html&gt; </a:t>
            </a:r>
            <a:r>
              <a:rPr lang="en-US" sz="1640" b="0" strike="noStrike" spc="-1">
                <a:solidFill>
                  <a:srgbClr val="000000"/>
                </a:solidFill>
                <a:uFill>
                  <a:solidFill>
                    <a:srgbClr val="FFFFFF"/>
                  </a:solidFill>
                </a:uFill>
                <a:latin typeface="Calibri"/>
              </a:rPr>
              <a:t>element is the root element of an HTML page </a:t>
            </a:r>
            <a:endParaRPr lang="en-US" sz="1800" b="0" strike="noStrike" spc="-1">
              <a:solidFill>
                <a:srgbClr val="000000"/>
              </a:solidFill>
              <a:uFill>
                <a:solidFill>
                  <a:srgbClr val="FFFFFF"/>
                </a:solidFill>
              </a:uFill>
              <a:latin typeface="Arial"/>
            </a:endParaRPr>
          </a:p>
          <a:p>
            <a:pPr marL="392040" indent="-293040" algn="just">
              <a:lnSpc>
                <a:spcPct val="100000"/>
              </a:lnSpc>
              <a:buClr>
                <a:srgbClr val="000000"/>
              </a:buClr>
              <a:buSzPct val="45000"/>
              <a:buFont typeface="Wingdings" charset="2"/>
              <a:buChar char=""/>
            </a:pPr>
            <a:r>
              <a:rPr lang="en-US" sz="1640" b="0" strike="noStrike" spc="-1">
                <a:solidFill>
                  <a:srgbClr val="000000"/>
                </a:solidFill>
                <a:uFill>
                  <a:solidFill>
                    <a:srgbClr val="FFFFFF"/>
                  </a:solidFill>
                </a:uFill>
                <a:latin typeface="Calibri"/>
              </a:rPr>
              <a:t>The </a:t>
            </a:r>
            <a:r>
              <a:rPr lang="en-US" sz="1640" b="0" strike="noStrike" spc="-1">
                <a:solidFill>
                  <a:srgbClr val="FF0000"/>
                </a:solidFill>
                <a:uFill>
                  <a:solidFill>
                    <a:srgbClr val="FFFFFF"/>
                  </a:solidFill>
                </a:uFill>
                <a:latin typeface="Calibri"/>
              </a:rPr>
              <a:t>lang</a:t>
            </a:r>
            <a:r>
              <a:rPr lang="en-US" sz="1640" b="0" strike="noStrike" spc="-1">
                <a:solidFill>
                  <a:srgbClr val="000000"/>
                </a:solidFill>
                <a:uFill>
                  <a:solidFill>
                    <a:srgbClr val="FFFFFF"/>
                  </a:solidFill>
                </a:uFill>
                <a:latin typeface="Calibri"/>
              </a:rPr>
              <a:t> attribute  defines the language of the document </a:t>
            </a:r>
            <a:endParaRPr lang="en-US" sz="1800" b="0" strike="noStrike" spc="-1">
              <a:solidFill>
                <a:srgbClr val="000000"/>
              </a:solidFill>
              <a:uFill>
                <a:solidFill>
                  <a:srgbClr val="FFFFFF"/>
                </a:solidFill>
              </a:uFill>
              <a:latin typeface="Arial"/>
            </a:endParaRPr>
          </a:p>
          <a:p>
            <a:pPr marL="392040" indent="-293040" algn="just">
              <a:lnSpc>
                <a:spcPct val="100000"/>
              </a:lnSpc>
              <a:buClr>
                <a:srgbClr val="000000"/>
              </a:buClr>
              <a:buSzPct val="45000"/>
              <a:buFont typeface="Wingdings" charset="2"/>
              <a:buChar char=""/>
            </a:pPr>
            <a:r>
              <a:rPr lang="en-US" sz="1640" b="0" strike="noStrike" spc="-1">
                <a:solidFill>
                  <a:srgbClr val="000000"/>
                </a:solidFill>
                <a:uFill>
                  <a:solidFill>
                    <a:srgbClr val="FFFFFF"/>
                  </a:solidFill>
                </a:uFill>
                <a:latin typeface="Calibri"/>
              </a:rPr>
              <a:t>The </a:t>
            </a:r>
            <a:r>
              <a:rPr lang="en-US" sz="1640" b="0" strike="noStrike" spc="-1">
                <a:solidFill>
                  <a:srgbClr val="FF0000"/>
                </a:solidFill>
                <a:uFill>
                  <a:solidFill>
                    <a:srgbClr val="FFFFFF"/>
                  </a:solidFill>
                </a:uFill>
                <a:latin typeface="Calibri"/>
              </a:rPr>
              <a:t>&lt;meta&gt; </a:t>
            </a:r>
            <a:r>
              <a:rPr lang="en-US" sz="1640" b="0" strike="noStrike" spc="-1">
                <a:solidFill>
                  <a:srgbClr val="000000"/>
                </a:solidFill>
                <a:uFill>
                  <a:solidFill>
                    <a:srgbClr val="FFFFFF"/>
                  </a:solidFill>
                </a:uFill>
                <a:latin typeface="Calibri"/>
              </a:rPr>
              <a:t>element contains meta information about the document </a:t>
            </a:r>
            <a:endParaRPr lang="en-US" sz="1800" b="0" strike="noStrike" spc="-1">
              <a:solidFill>
                <a:srgbClr val="000000"/>
              </a:solidFill>
              <a:uFill>
                <a:solidFill>
                  <a:srgbClr val="FFFFFF"/>
                </a:solidFill>
              </a:uFill>
              <a:latin typeface="Arial"/>
            </a:endParaRPr>
          </a:p>
          <a:p>
            <a:pPr marL="392040" indent="-293040" algn="just">
              <a:lnSpc>
                <a:spcPct val="100000"/>
              </a:lnSpc>
              <a:buClr>
                <a:srgbClr val="000000"/>
              </a:buClr>
              <a:buSzPct val="45000"/>
              <a:buFont typeface="Wingdings" charset="2"/>
              <a:buChar char=""/>
            </a:pPr>
            <a:r>
              <a:rPr lang="en-US" sz="1640" b="0" strike="noStrike" spc="-1">
                <a:solidFill>
                  <a:srgbClr val="000000"/>
                </a:solidFill>
                <a:uFill>
                  <a:solidFill>
                    <a:srgbClr val="FFFFFF"/>
                  </a:solidFill>
                </a:uFill>
                <a:latin typeface="Calibri"/>
              </a:rPr>
              <a:t>The </a:t>
            </a:r>
            <a:r>
              <a:rPr lang="en-US" sz="1640" b="0" strike="noStrike" spc="-1">
                <a:solidFill>
                  <a:srgbClr val="FF0000"/>
                </a:solidFill>
                <a:uFill>
                  <a:solidFill>
                    <a:srgbClr val="FFFFFF"/>
                  </a:solidFill>
                </a:uFill>
                <a:latin typeface="Calibri"/>
              </a:rPr>
              <a:t>charset</a:t>
            </a:r>
            <a:r>
              <a:rPr lang="en-US" sz="1640" b="0" strike="noStrike" spc="-1">
                <a:solidFill>
                  <a:srgbClr val="000000"/>
                </a:solidFill>
                <a:uFill>
                  <a:solidFill>
                    <a:srgbClr val="FFFFFF"/>
                  </a:solidFill>
                </a:uFill>
                <a:latin typeface="Calibri"/>
              </a:rPr>
              <a:t> attribute defines the character set used in the document </a:t>
            </a:r>
            <a:endParaRPr lang="en-US" sz="1800" b="0" strike="noStrike" spc="-1">
              <a:solidFill>
                <a:srgbClr val="000000"/>
              </a:solidFill>
              <a:uFill>
                <a:solidFill>
                  <a:srgbClr val="FFFFFF"/>
                </a:solidFill>
              </a:uFill>
              <a:latin typeface="Arial"/>
            </a:endParaRPr>
          </a:p>
          <a:p>
            <a:pPr marL="392040" indent="-293040" algn="just">
              <a:lnSpc>
                <a:spcPct val="100000"/>
              </a:lnSpc>
              <a:buClr>
                <a:srgbClr val="000000"/>
              </a:buClr>
              <a:buSzPct val="45000"/>
              <a:buFont typeface="Wingdings" charset="2"/>
              <a:buChar char=""/>
            </a:pPr>
            <a:r>
              <a:rPr lang="en-US" sz="1640" b="0" strike="noStrike" spc="-1">
                <a:solidFill>
                  <a:srgbClr val="000000"/>
                </a:solidFill>
                <a:uFill>
                  <a:solidFill>
                    <a:srgbClr val="FFFFFF"/>
                  </a:solidFill>
                </a:uFill>
                <a:latin typeface="Calibri"/>
              </a:rPr>
              <a:t>The </a:t>
            </a:r>
            <a:r>
              <a:rPr lang="en-US" sz="1640" b="0" strike="noStrike" spc="-1">
                <a:solidFill>
                  <a:srgbClr val="FF0000"/>
                </a:solidFill>
                <a:uFill>
                  <a:solidFill>
                    <a:srgbClr val="FFFFFF"/>
                  </a:solidFill>
                </a:uFill>
                <a:latin typeface="Calibri"/>
              </a:rPr>
              <a:t>&lt;title&gt; </a:t>
            </a:r>
            <a:r>
              <a:rPr lang="en-US" sz="1640" b="0" strike="noStrike" spc="-1">
                <a:solidFill>
                  <a:srgbClr val="000000"/>
                </a:solidFill>
                <a:uFill>
                  <a:solidFill>
                    <a:srgbClr val="FFFFFF"/>
                  </a:solidFill>
                </a:uFill>
                <a:latin typeface="Calibri"/>
              </a:rPr>
              <a:t>element specifies a title for the document </a:t>
            </a:r>
            <a:endParaRPr lang="en-US" sz="1800" b="0" strike="noStrike" spc="-1">
              <a:solidFill>
                <a:srgbClr val="000000"/>
              </a:solidFill>
              <a:uFill>
                <a:solidFill>
                  <a:srgbClr val="FFFFFF"/>
                </a:solidFill>
              </a:uFill>
              <a:latin typeface="Arial"/>
            </a:endParaRPr>
          </a:p>
          <a:p>
            <a:pPr marL="392040" indent="-293040" algn="just">
              <a:lnSpc>
                <a:spcPct val="100000"/>
              </a:lnSpc>
              <a:buClr>
                <a:srgbClr val="000000"/>
              </a:buClr>
              <a:buSzPct val="45000"/>
              <a:buFont typeface="Wingdings" charset="2"/>
              <a:buChar char=""/>
            </a:pPr>
            <a:r>
              <a:rPr lang="en-US" sz="1640" b="0" strike="noStrike" spc="-1">
                <a:solidFill>
                  <a:srgbClr val="000000"/>
                </a:solidFill>
                <a:uFill>
                  <a:solidFill>
                    <a:srgbClr val="FFFFFF"/>
                  </a:solidFill>
                </a:uFill>
                <a:latin typeface="Calibri"/>
              </a:rPr>
              <a:t>The </a:t>
            </a:r>
            <a:r>
              <a:rPr lang="en-US" sz="1640" b="0" strike="noStrike" spc="-1">
                <a:solidFill>
                  <a:srgbClr val="FF0000"/>
                </a:solidFill>
                <a:uFill>
                  <a:solidFill>
                    <a:srgbClr val="FFFFFF"/>
                  </a:solidFill>
                </a:uFill>
                <a:latin typeface="Calibri"/>
              </a:rPr>
              <a:t>&lt;body&gt; </a:t>
            </a:r>
            <a:r>
              <a:rPr lang="en-US" sz="1640" b="0" strike="noStrike" spc="-1">
                <a:solidFill>
                  <a:srgbClr val="000000"/>
                </a:solidFill>
                <a:uFill>
                  <a:solidFill>
                    <a:srgbClr val="FFFFFF"/>
                  </a:solidFill>
                </a:uFill>
                <a:latin typeface="Calibri"/>
              </a:rPr>
              <a:t>element contains the visible page content </a:t>
            </a:r>
            <a:endParaRPr lang="en-US" sz="1800" b="0" strike="noStrike" spc="-1">
              <a:solidFill>
                <a:srgbClr val="000000"/>
              </a:solidFill>
              <a:uFill>
                <a:solidFill>
                  <a:srgbClr val="FFFFFF"/>
                </a:solidFill>
              </a:uFill>
              <a:latin typeface="Arial"/>
            </a:endParaRPr>
          </a:p>
          <a:p>
            <a:pPr marL="392040" indent="-293040" algn="just">
              <a:lnSpc>
                <a:spcPct val="100000"/>
              </a:lnSpc>
              <a:buClr>
                <a:srgbClr val="000000"/>
              </a:buClr>
              <a:buSzPct val="45000"/>
              <a:buFont typeface="Wingdings" charset="2"/>
              <a:buChar char=""/>
            </a:pPr>
            <a:r>
              <a:rPr lang="en-US" sz="1640" b="0" strike="noStrike" spc="-1">
                <a:solidFill>
                  <a:srgbClr val="000000"/>
                </a:solidFill>
                <a:uFill>
                  <a:solidFill>
                    <a:srgbClr val="FFFFFF"/>
                  </a:solidFill>
                </a:uFill>
                <a:latin typeface="Calibri"/>
              </a:rPr>
              <a:t>The </a:t>
            </a:r>
            <a:r>
              <a:rPr lang="en-US" sz="1640" b="0" strike="noStrike" spc="-1">
                <a:solidFill>
                  <a:srgbClr val="FF0000"/>
                </a:solidFill>
                <a:uFill>
                  <a:solidFill>
                    <a:srgbClr val="FFFFFF"/>
                  </a:solidFill>
                </a:uFill>
                <a:latin typeface="Calibri"/>
              </a:rPr>
              <a:t>&lt;h1&gt; </a:t>
            </a:r>
            <a:r>
              <a:rPr lang="en-US" sz="1640" b="0" strike="noStrike" spc="-1">
                <a:solidFill>
                  <a:srgbClr val="000000"/>
                </a:solidFill>
                <a:uFill>
                  <a:solidFill>
                    <a:srgbClr val="FFFFFF"/>
                  </a:solidFill>
                </a:uFill>
                <a:latin typeface="Calibri"/>
              </a:rPr>
              <a:t>element defines a large heading </a:t>
            </a:r>
            <a:endParaRPr lang="en-US" sz="1800" b="0" strike="noStrike" spc="-1">
              <a:solidFill>
                <a:srgbClr val="000000"/>
              </a:solidFill>
              <a:uFill>
                <a:solidFill>
                  <a:srgbClr val="FFFFFF"/>
                </a:solidFill>
              </a:uFill>
              <a:latin typeface="Arial"/>
            </a:endParaRPr>
          </a:p>
          <a:p>
            <a:pPr marL="392040" indent="-293040" algn="just">
              <a:lnSpc>
                <a:spcPct val="100000"/>
              </a:lnSpc>
              <a:buClr>
                <a:srgbClr val="000000"/>
              </a:buClr>
              <a:buSzPct val="45000"/>
              <a:buFont typeface="Wingdings" charset="2"/>
              <a:buChar char=""/>
            </a:pPr>
            <a:r>
              <a:rPr lang="en-US" sz="1640" b="0" strike="noStrike" spc="-1">
                <a:solidFill>
                  <a:srgbClr val="000000"/>
                </a:solidFill>
                <a:uFill>
                  <a:solidFill>
                    <a:srgbClr val="FFFFFF"/>
                  </a:solidFill>
                </a:uFill>
                <a:latin typeface="Calibri"/>
              </a:rPr>
              <a:t>The </a:t>
            </a:r>
            <a:r>
              <a:rPr lang="en-US" sz="1640" b="0" strike="noStrike" spc="-1">
                <a:solidFill>
                  <a:srgbClr val="FF0000"/>
                </a:solidFill>
                <a:uFill>
                  <a:solidFill>
                    <a:srgbClr val="FFFFFF"/>
                  </a:solidFill>
                </a:uFill>
                <a:latin typeface="Calibri"/>
              </a:rPr>
              <a:t>&lt;p&gt; </a:t>
            </a:r>
            <a:r>
              <a:rPr lang="en-US" sz="1640" b="0" strike="noStrike" spc="-1">
                <a:solidFill>
                  <a:srgbClr val="000000"/>
                </a:solidFill>
                <a:uFill>
                  <a:solidFill>
                    <a:srgbClr val="FFFFFF"/>
                  </a:solidFill>
                </a:uFill>
                <a:latin typeface="Calibri"/>
              </a:rPr>
              <a:t>element defines a paragraph </a:t>
            </a:r>
            <a:endParaRPr lang="en-US" sz="1800" b="0" strike="noStrike" spc="-1">
              <a:solidFill>
                <a:srgbClr val="000000"/>
              </a:solidFill>
              <a:uFill>
                <a:solidFill>
                  <a:srgbClr val="FFFFFF"/>
                </a:solidFill>
              </a:uFill>
              <a:latin typeface="Arial"/>
            </a:endParaRPr>
          </a:p>
        </p:txBody>
      </p:sp>
      <p:pic>
        <p:nvPicPr>
          <p:cNvPr id="163" name="Content Placeholder 10"/>
          <p:cNvPicPr/>
          <p:nvPr/>
        </p:nvPicPr>
        <p:blipFill>
          <a:blip r:embed="rId2"/>
          <a:stretch/>
        </p:blipFill>
        <p:spPr>
          <a:xfrm>
            <a:off x="1876320" y="1413720"/>
            <a:ext cx="3794400" cy="4751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Generic</a:t>
            </a:r>
            <a:r>
              <a:rPr lang="en-US" sz="4400" b="0" strike="noStrike" spc="-1" dirty="0">
                <a:solidFill>
                  <a:srgbClr val="000000"/>
                </a:solidFill>
                <a:uFill>
                  <a:solidFill>
                    <a:srgbClr val="FFFFFF"/>
                  </a:solidFill>
                </a:uFill>
                <a:latin typeface="Calibri Light"/>
              </a:rPr>
              <a:t> Elements (DIV and SPAN)</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422399"/>
            <a:ext cx="10380557" cy="483325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a:t>
            </a:r>
            <a:r>
              <a:rPr lang="en-US" sz="2000" b="1" spc="-1" dirty="0">
                <a:solidFill>
                  <a:srgbClr val="000000"/>
                </a:solidFill>
                <a:uFill>
                  <a:solidFill>
                    <a:srgbClr val="FFFFFF"/>
                  </a:solidFill>
                </a:uFill>
                <a:latin typeface="Calibri"/>
              </a:rPr>
              <a:t>div</a:t>
            </a:r>
            <a:r>
              <a:rPr lang="en-US" sz="2000" spc="-1" dirty="0">
                <a:solidFill>
                  <a:srgbClr val="000000"/>
                </a:solidFill>
                <a:uFill>
                  <a:solidFill>
                    <a:srgbClr val="FFFFFF"/>
                  </a:solidFill>
                </a:uFill>
                <a:latin typeface="Calibri"/>
              </a:rPr>
              <a:t> element indicates a division of content, it is known as generic  block-level element, and </a:t>
            </a:r>
            <a:r>
              <a:rPr lang="en-US" sz="2000" b="1" spc="-1" dirty="0">
                <a:solidFill>
                  <a:srgbClr val="000000"/>
                </a:solidFill>
                <a:uFill>
                  <a:solidFill>
                    <a:srgbClr val="FFFFFF"/>
                  </a:solidFill>
                </a:uFill>
                <a:latin typeface="Calibri"/>
              </a:rPr>
              <a:t>span</a:t>
            </a:r>
            <a:r>
              <a:rPr lang="en-US" sz="2000" spc="-1" dirty="0">
                <a:solidFill>
                  <a:srgbClr val="000000"/>
                </a:solidFill>
                <a:uFill>
                  <a:solidFill>
                    <a:srgbClr val="FFFFFF"/>
                  </a:solidFill>
                </a:uFill>
                <a:latin typeface="Calibri"/>
              </a:rPr>
              <a:t> indicates a word or phrase for which no text-level element currently exists, it is known as generic inline elements.</a:t>
            </a:r>
          </a:p>
          <a:p>
            <a:pPr marL="457200" indent="-457200">
              <a:lnSpc>
                <a:spcPct val="150000"/>
              </a:lnSpc>
              <a:buFont typeface="Arial" panose="020B0604020202020204" pitchFamily="34" charset="0"/>
              <a:buChar char="•"/>
            </a:pPr>
            <a:r>
              <a:rPr lang="en-US" sz="2000" b="0" strike="noStrike" spc="-1" dirty="0">
                <a:solidFill>
                  <a:srgbClr val="000000"/>
                </a:solidFill>
                <a:uFill>
                  <a:solidFill>
                    <a:srgbClr val="FFFFFF"/>
                  </a:solidFill>
                </a:uFill>
                <a:latin typeface="Calibri"/>
              </a:rPr>
              <a:t>The generic elements are given meaning and context with the id and class attributes.</a:t>
            </a:r>
          </a:p>
          <a:p>
            <a:pPr marL="457200" indent="-457200">
              <a:lnSpc>
                <a:spcPct val="150000"/>
              </a:lnSpc>
              <a:buFont typeface="Arial" panose="020B0604020202020204" pitchFamily="34" charset="0"/>
              <a:buChar char="•"/>
            </a:pPr>
            <a:r>
              <a:rPr lang="en-US" sz="2000" b="0" strike="noStrike" spc="-1" dirty="0">
                <a:solidFill>
                  <a:srgbClr val="000000"/>
                </a:solidFill>
                <a:uFill>
                  <a:solidFill>
                    <a:srgbClr val="FFFFFF"/>
                  </a:solidFill>
                </a:uFill>
                <a:latin typeface="Calibri"/>
              </a:rPr>
              <a:t>The div and span elements have no inherent presentation qualities of their own, but we can use style sheets to format them however we like.</a:t>
            </a:r>
          </a:p>
          <a:p>
            <a:pPr algn="ctr">
              <a:lnSpc>
                <a:spcPct val="150000"/>
              </a:lnSpc>
            </a:pPr>
            <a:r>
              <a:rPr lang="en-US" sz="2000" b="1" spc="-1" dirty="0">
                <a:solidFill>
                  <a:srgbClr val="000000"/>
                </a:solidFill>
                <a:uFill>
                  <a:solidFill>
                    <a:srgbClr val="FFFFFF"/>
                  </a:solidFill>
                </a:uFill>
                <a:latin typeface="Calibri"/>
              </a:rPr>
              <a:t>Divide it up with a div</a:t>
            </a:r>
          </a:p>
          <a:p>
            <a:pPr marL="342900" indent="-342900">
              <a:lnSpc>
                <a:spcPct val="150000"/>
              </a:lnSpc>
              <a:buFont typeface="Arial" panose="020B0604020202020204" pitchFamily="34" charset="0"/>
              <a:buChar char="•"/>
            </a:pPr>
            <a:r>
              <a:rPr lang="en-US" sz="2000" b="1" strike="noStrike" spc="-1" dirty="0">
                <a:solidFill>
                  <a:srgbClr val="000000"/>
                </a:solidFill>
                <a:uFill>
                  <a:solidFill>
                    <a:srgbClr val="FFFFFF"/>
                  </a:solidFill>
                </a:uFill>
                <a:latin typeface="Calibri"/>
              </a:rPr>
              <a:t>The</a:t>
            </a:r>
            <a:r>
              <a:rPr lang="en-US" sz="2000" b="1" spc="-1" dirty="0">
                <a:solidFill>
                  <a:srgbClr val="000000"/>
                </a:solidFill>
                <a:uFill>
                  <a:solidFill>
                    <a:srgbClr val="FFFFFF"/>
                  </a:solidFill>
                </a:uFill>
                <a:latin typeface="Calibri"/>
              </a:rPr>
              <a:t> div element is used to create a logical grouping of content or elements on the page. It indicates that they belong together in a conceptual unit or should be treated as a unit by CSS or JavaScript.</a:t>
            </a:r>
            <a:endParaRPr lang="en-US" sz="2000" b="1" strike="noStrike"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3681889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Cont’d</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074057"/>
            <a:ext cx="10380557" cy="5181599"/>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In other words, we can give context to the elements in the grouping. </a:t>
            </a:r>
          </a:p>
          <a:p>
            <a:pPr marL="457200" indent="-457200">
              <a:lnSpc>
                <a:spcPct val="150000"/>
              </a:lnSpc>
              <a:buFont typeface="Arial" panose="020B0604020202020204" pitchFamily="34" charset="0"/>
              <a:buChar char="•"/>
            </a:pPr>
            <a:r>
              <a:rPr lang="en-US" sz="2000" b="0" strike="noStrike" spc="-1" dirty="0">
                <a:solidFill>
                  <a:srgbClr val="000000"/>
                </a:solidFill>
                <a:uFill>
                  <a:solidFill>
                    <a:srgbClr val="FFFFFF"/>
                  </a:solidFill>
                </a:uFill>
                <a:latin typeface="Calibri"/>
              </a:rPr>
              <a:t>The below example show th</a:t>
            </a:r>
            <a:r>
              <a:rPr lang="en-US" sz="2000" spc="-1" dirty="0">
                <a:solidFill>
                  <a:srgbClr val="000000"/>
                </a:solidFill>
                <a:uFill>
                  <a:solidFill>
                    <a:srgbClr val="FFFFFF"/>
                  </a:solidFill>
                </a:uFill>
                <a:latin typeface="Calibri"/>
              </a:rPr>
              <a:t>e usage of div element. Here the div element is used as a container to group an image and two paragraph. </a:t>
            </a:r>
          </a:p>
          <a:p>
            <a:pPr>
              <a:lnSpc>
                <a:spcPct val="150000"/>
              </a:lnSpc>
            </a:pPr>
            <a:endParaRPr lang="en-US" sz="2000" b="0" strike="noStrike"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a:p>
            <a:pPr>
              <a:lnSpc>
                <a:spcPct val="150000"/>
              </a:lnSpc>
            </a:pPr>
            <a:endParaRPr lang="en-US" sz="2000" b="0" strike="noStrike"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d</a:t>
            </a:r>
            <a:r>
              <a:rPr lang="en-US" sz="2000" b="0" strike="noStrike" spc="-1" dirty="0">
                <a:solidFill>
                  <a:srgbClr val="000000"/>
                </a:solidFill>
                <a:uFill>
                  <a:solidFill>
                    <a:srgbClr val="FFFFFF"/>
                  </a:solidFill>
                </a:uFill>
                <a:latin typeface="Calibri"/>
              </a:rPr>
              <a:t>iv also used to break a page into sections for layout purposes. </a:t>
            </a:r>
            <a:r>
              <a:rPr lang="en-US" sz="2000" spc="-1" dirty="0">
                <a:solidFill>
                  <a:srgbClr val="000000"/>
                </a:solidFill>
                <a:uFill>
                  <a:solidFill>
                    <a:srgbClr val="FFFFFF"/>
                  </a:solidFill>
                </a:uFill>
                <a:latin typeface="Calibri"/>
              </a:rPr>
              <a:t>In this example, a heading and several paragraphs are enclosed in a div and identified as the “news” division:</a:t>
            </a:r>
            <a:endParaRPr lang="en-US" sz="2000" b="0" strike="noStrike"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p:txBody>
      </p:sp>
      <p:pic>
        <p:nvPicPr>
          <p:cNvPr id="3" name="Picture 2">
            <a:extLst>
              <a:ext uri="{FF2B5EF4-FFF2-40B4-BE49-F238E27FC236}">
                <a16:creationId xmlns:a16="http://schemas.microsoft.com/office/drawing/2014/main" id="{5FC498A9-BEA5-37A3-06DA-BFE8560196D3}"/>
              </a:ext>
            </a:extLst>
          </p:cNvPr>
          <p:cNvPicPr>
            <a:picLocks noChangeAspect="1"/>
          </p:cNvPicPr>
          <p:nvPr/>
        </p:nvPicPr>
        <p:blipFill>
          <a:blip r:embed="rId2"/>
          <a:stretch>
            <a:fillRect/>
          </a:stretch>
        </p:blipFill>
        <p:spPr>
          <a:xfrm>
            <a:off x="1785258" y="2498611"/>
            <a:ext cx="6675437" cy="1860777"/>
          </a:xfrm>
          <a:prstGeom prst="rect">
            <a:avLst/>
          </a:prstGeom>
        </p:spPr>
      </p:pic>
      <p:pic>
        <p:nvPicPr>
          <p:cNvPr id="5" name="Picture 4">
            <a:extLst>
              <a:ext uri="{FF2B5EF4-FFF2-40B4-BE49-F238E27FC236}">
                <a16:creationId xmlns:a16="http://schemas.microsoft.com/office/drawing/2014/main" id="{AC3FBC63-9A10-C3BF-C364-482A7BA6715E}"/>
              </a:ext>
            </a:extLst>
          </p:cNvPr>
          <p:cNvPicPr>
            <a:picLocks noChangeAspect="1"/>
          </p:cNvPicPr>
          <p:nvPr/>
        </p:nvPicPr>
        <p:blipFill>
          <a:blip r:embed="rId3"/>
          <a:stretch>
            <a:fillRect/>
          </a:stretch>
        </p:blipFill>
        <p:spPr>
          <a:xfrm>
            <a:off x="2249714" y="5388881"/>
            <a:ext cx="5994400" cy="1229633"/>
          </a:xfrm>
          <a:prstGeom prst="rect">
            <a:avLst/>
          </a:prstGeom>
        </p:spPr>
      </p:pic>
    </p:spTree>
    <p:extLst>
      <p:ext uri="{BB962C8B-B14F-4D97-AF65-F5344CB8AC3E}">
        <p14:creationId xmlns:p14="http://schemas.microsoft.com/office/powerpoint/2010/main" val="2766636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Define a Phrase with span</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48229"/>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b="0" strike="noStrike" spc="-1" dirty="0">
                <a:solidFill>
                  <a:srgbClr val="000000"/>
                </a:solidFill>
                <a:uFill>
                  <a:solidFill>
                    <a:srgbClr val="FFFFFF"/>
                  </a:solidFill>
                </a:uFill>
                <a:latin typeface="Calibri"/>
              </a:rPr>
              <a:t>A span offers the same benefits as the div element, except it is used for phrase elements and does not introduce line breaks.</a:t>
            </a:r>
            <a:endParaRPr lang="en-US" sz="2000" spc="-1" dirty="0">
              <a:solidFill>
                <a:srgbClr val="000000"/>
              </a:solidFill>
              <a:uFill>
                <a:solidFill>
                  <a:srgbClr val="FFFFFF"/>
                </a:solidFill>
              </a:uFill>
              <a:latin typeface="Calibri"/>
            </a:endParaRP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Because spans are inline elements, they may contain only text and other inline elements (in other words, you cannot put headings, lists, content-grouping elements, and so on, in a </a:t>
            </a:r>
            <a:r>
              <a:rPr lang="en-US" sz="2000" b="1" spc="-1" dirty="0">
                <a:solidFill>
                  <a:srgbClr val="000000"/>
                </a:solidFill>
                <a:uFill>
                  <a:solidFill>
                    <a:srgbClr val="FFFFFF"/>
                  </a:solidFill>
                </a:uFill>
                <a:latin typeface="Calibri"/>
              </a:rPr>
              <a:t>span</a:t>
            </a:r>
            <a:r>
              <a:rPr lang="en-US" sz="2000" spc="-1" dirty="0">
                <a:solidFill>
                  <a:srgbClr val="000000"/>
                </a:solidFill>
                <a:uFill>
                  <a:solidFill>
                    <a:srgbClr val="FFFFFF"/>
                  </a:solidFill>
                </a:uFill>
                <a:latin typeface="Calibri"/>
              </a:rPr>
              <a:t>)</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For example, There is no </a:t>
            </a:r>
            <a:r>
              <a:rPr lang="en-US" sz="2000" b="1" spc="-1" dirty="0">
                <a:solidFill>
                  <a:srgbClr val="000000"/>
                </a:solidFill>
                <a:uFill>
                  <a:solidFill>
                    <a:srgbClr val="FFFFFF"/>
                  </a:solidFill>
                </a:uFill>
                <a:latin typeface="Calibri"/>
              </a:rPr>
              <a:t>telephone</a:t>
            </a:r>
            <a:r>
              <a:rPr lang="en-US" sz="2000" spc="-1" dirty="0">
                <a:solidFill>
                  <a:srgbClr val="000000"/>
                </a:solidFill>
                <a:uFill>
                  <a:solidFill>
                    <a:srgbClr val="FFFFFF"/>
                  </a:solidFill>
                </a:uFill>
                <a:latin typeface="Calibri"/>
              </a:rPr>
              <a:t> element, but we can use a span to give meaning to telephone numbers. In this example each telephone number is marked up as a span and classified as “</a:t>
            </a:r>
            <a:r>
              <a:rPr lang="en-US" sz="2000" spc="-1" dirty="0" err="1">
                <a:solidFill>
                  <a:srgbClr val="000000"/>
                </a:solidFill>
                <a:uFill>
                  <a:solidFill>
                    <a:srgbClr val="FFFFFF"/>
                  </a:solidFill>
                </a:uFill>
                <a:latin typeface="Calibri"/>
              </a:rPr>
              <a:t>tel</a:t>
            </a:r>
            <a:r>
              <a:rPr lang="en-US" sz="2000" spc="-1" dirty="0">
                <a:solidFill>
                  <a:srgbClr val="000000"/>
                </a:solidFill>
                <a:uFill>
                  <a:solidFill>
                    <a:srgbClr val="FFFFFF"/>
                  </a:solidFill>
                </a:uFill>
                <a:latin typeface="Calibri"/>
              </a:rPr>
              <a:t>”.</a:t>
            </a:r>
          </a:p>
          <a:p>
            <a:pPr marL="342900" indent="-3429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A016F881-6669-4D95-6930-A71E73C1CDF1}"/>
              </a:ext>
            </a:extLst>
          </p:cNvPr>
          <p:cNvPicPr>
            <a:picLocks noChangeAspect="1"/>
          </p:cNvPicPr>
          <p:nvPr/>
        </p:nvPicPr>
        <p:blipFill>
          <a:blip r:embed="rId2"/>
          <a:stretch>
            <a:fillRect/>
          </a:stretch>
        </p:blipFill>
        <p:spPr>
          <a:xfrm>
            <a:off x="2235200" y="4221390"/>
            <a:ext cx="6008914" cy="1874610"/>
          </a:xfrm>
          <a:prstGeom prst="rect">
            <a:avLst/>
          </a:prstGeom>
        </p:spPr>
      </p:pic>
    </p:spTree>
    <p:extLst>
      <p:ext uri="{BB962C8B-B14F-4D97-AF65-F5344CB8AC3E}">
        <p14:creationId xmlns:p14="http://schemas.microsoft.com/office/powerpoint/2010/main" val="338458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List</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48229"/>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b="1" spc="-1" dirty="0">
                <a:solidFill>
                  <a:srgbClr val="000000"/>
                </a:solidFill>
                <a:uFill>
                  <a:solidFill>
                    <a:srgbClr val="FFFFFF"/>
                  </a:solidFill>
                </a:uFill>
                <a:latin typeface="Calibri"/>
              </a:rPr>
              <a:t>HTML provides elements for marking up three types of list:</a:t>
            </a:r>
          </a:p>
          <a:p>
            <a:pPr marL="457200" indent="-457200">
              <a:lnSpc>
                <a:spcPct val="150000"/>
              </a:lnSpc>
              <a:buFont typeface="Arial" panose="020B0604020202020204" pitchFamily="34" charset="0"/>
              <a:buChar char="•"/>
            </a:pPr>
            <a:r>
              <a:rPr lang="en-US" b="1" spc="-1" dirty="0">
                <a:solidFill>
                  <a:srgbClr val="000000"/>
                </a:solidFill>
                <a:uFill>
                  <a:solidFill>
                    <a:srgbClr val="FFFFFF"/>
                  </a:solidFill>
                </a:uFill>
                <a:latin typeface="Calibri"/>
              </a:rPr>
              <a:t>All list elements (the list themselves and the items that go in them) are displayed as block elements by default.</a:t>
            </a:r>
          </a:p>
          <a:p>
            <a:pPr marL="2628900" lvl="5" indent="-342900">
              <a:lnSpc>
                <a:spcPct val="150000"/>
              </a:lnSpc>
              <a:buFont typeface="Wingdings" panose="05000000000000000000" pitchFamily="2" charset="2"/>
              <a:buChar char="v"/>
            </a:pPr>
            <a:r>
              <a:rPr lang="en-US" sz="2400" spc="-1" dirty="0">
                <a:solidFill>
                  <a:srgbClr val="000000"/>
                </a:solidFill>
                <a:uFill>
                  <a:solidFill>
                    <a:srgbClr val="FFFFFF"/>
                  </a:solidFill>
                </a:uFill>
                <a:latin typeface="Calibri"/>
              </a:rPr>
              <a:t>   </a:t>
            </a:r>
            <a:r>
              <a:rPr lang="en-US" sz="2400" spc="-1" dirty="0">
                <a:solidFill>
                  <a:srgbClr val="FF0000"/>
                </a:solidFill>
                <a:uFill>
                  <a:solidFill>
                    <a:srgbClr val="FFFFFF"/>
                  </a:solidFill>
                </a:uFill>
                <a:latin typeface="Calibri"/>
              </a:rPr>
              <a:t>Unordered lists</a:t>
            </a:r>
          </a:p>
          <a:p>
            <a:pPr lvl="5">
              <a:lnSpc>
                <a:spcPct val="150000"/>
              </a:lnSpc>
            </a:pPr>
            <a:r>
              <a:rPr lang="en-US" sz="2400" spc="-1" dirty="0">
                <a:solidFill>
                  <a:srgbClr val="000000"/>
                </a:solidFill>
                <a:uFill>
                  <a:solidFill>
                    <a:srgbClr val="FFFFFF"/>
                  </a:solidFill>
                </a:uFill>
                <a:latin typeface="Calibri"/>
              </a:rPr>
              <a:t>( Collections of items that appears in no particular order). </a:t>
            </a:r>
          </a:p>
          <a:p>
            <a:pPr marL="2628900" lvl="5" indent="-342900">
              <a:lnSpc>
                <a:spcPct val="150000"/>
              </a:lnSpc>
              <a:buFont typeface="Wingdings" panose="05000000000000000000" pitchFamily="2" charset="2"/>
              <a:buChar char="v"/>
            </a:pPr>
            <a:r>
              <a:rPr lang="en-US" sz="2400" spc="-1" dirty="0">
                <a:solidFill>
                  <a:srgbClr val="000000"/>
                </a:solidFill>
                <a:uFill>
                  <a:solidFill>
                    <a:srgbClr val="FFFFFF"/>
                  </a:solidFill>
                </a:uFill>
                <a:latin typeface="Calibri"/>
              </a:rPr>
              <a:t>   </a:t>
            </a:r>
            <a:r>
              <a:rPr lang="en-US" sz="2400" spc="-1" dirty="0">
                <a:solidFill>
                  <a:srgbClr val="FF0000"/>
                </a:solidFill>
                <a:uFill>
                  <a:solidFill>
                    <a:srgbClr val="FFFFFF"/>
                  </a:solidFill>
                </a:uFill>
                <a:latin typeface="Calibri"/>
              </a:rPr>
              <a:t>Ordered lists</a:t>
            </a:r>
          </a:p>
          <a:p>
            <a:pPr lvl="5">
              <a:lnSpc>
                <a:spcPct val="150000"/>
              </a:lnSpc>
            </a:pPr>
            <a:r>
              <a:rPr lang="en-US" sz="2400" spc="-1" dirty="0">
                <a:solidFill>
                  <a:srgbClr val="000000"/>
                </a:solidFill>
                <a:uFill>
                  <a:solidFill>
                    <a:srgbClr val="FFFFFF"/>
                  </a:solidFill>
                </a:uFill>
                <a:latin typeface="Calibri"/>
              </a:rPr>
              <a:t>( lists in which the sequence of the items is important).</a:t>
            </a:r>
          </a:p>
          <a:p>
            <a:pPr marL="2628900" lvl="5" indent="-342900">
              <a:lnSpc>
                <a:spcPct val="150000"/>
              </a:lnSpc>
              <a:buFont typeface="Wingdings" panose="05000000000000000000" pitchFamily="2" charset="2"/>
              <a:buChar char="v"/>
            </a:pPr>
            <a:r>
              <a:rPr lang="en-US" sz="2400" spc="-1" dirty="0">
                <a:solidFill>
                  <a:srgbClr val="000000"/>
                </a:solidFill>
                <a:uFill>
                  <a:solidFill>
                    <a:srgbClr val="FFFFFF"/>
                  </a:solidFill>
                </a:uFill>
                <a:latin typeface="Calibri"/>
              </a:rPr>
              <a:t>   </a:t>
            </a:r>
            <a:r>
              <a:rPr lang="en-US" sz="2400" spc="-1" dirty="0">
                <a:solidFill>
                  <a:srgbClr val="FF0000"/>
                </a:solidFill>
                <a:uFill>
                  <a:solidFill>
                    <a:srgbClr val="FFFFFF"/>
                  </a:solidFill>
                </a:uFill>
                <a:latin typeface="Calibri"/>
              </a:rPr>
              <a:t>Description lists  </a:t>
            </a:r>
          </a:p>
          <a:p>
            <a:pPr lvl="5">
              <a:lnSpc>
                <a:spcPct val="150000"/>
              </a:lnSpc>
            </a:pPr>
            <a:r>
              <a:rPr lang="en-US" sz="2400" spc="-1" dirty="0">
                <a:solidFill>
                  <a:srgbClr val="000000"/>
                </a:solidFill>
                <a:uFill>
                  <a:solidFill>
                    <a:srgbClr val="FFFFFF"/>
                  </a:solidFill>
                </a:uFill>
                <a:latin typeface="Calibri"/>
              </a:rPr>
              <a:t>( lists that consist of name and value pairs, including but not limited to terms and definitions).                    </a:t>
            </a:r>
          </a:p>
          <a:p>
            <a:pPr marL="457200" indent="-457200">
              <a:lnSpc>
                <a:spcPct val="90000"/>
              </a:lnSpc>
              <a:buFont typeface="Arial" panose="020B0604020202020204" pitchFamily="34" charset="0"/>
              <a:buChar char="•"/>
            </a:pPr>
            <a:endParaRPr lang="en-US" sz="2800"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1840253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Unordered List (&lt;</a:t>
            </a:r>
            <a:r>
              <a:rPr lang="en-US" sz="4400" b="0" strike="noStrike" spc="-1" dirty="0" err="1">
                <a:solidFill>
                  <a:srgbClr val="000000"/>
                </a:solidFill>
                <a:uFill>
                  <a:solidFill>
                    <a:srgbClr val="FFFFFF"/>
                  </a:solidFill>
                </a:uFill>
                <a:latin typeface="Calibri Light"/>
              </a:rPr>
              <a:t>ul</a:t>
            </a:r>
            <a:r>
              <a:rPr lang="en-US" sz="4400" b="0" strike="noStrike" spc="-1" dirty="0">
                <a:solidFill>
                  <a:srgbClr val="000000"/>
                </a:solidFill>
                <a:uFill>
                  <a:solidFill>
                    <a:srgbClr val="FFFFFF"/>
                  </a:solidFill>
                </a:uFill>
                <a:latin typeface="Calibri Light"/>
              </a:rPr>
              <a:t>&gt; .. &lt;/</a:t>
            </a:r>
            <a:r>
              <a:rPr lang="en-US" sz="4400" b="0" strike="noStrike" spc="-1" dirty="0" err="1">
                <a:solidFill>
                  <a:srgbClr val="000000"/>
                </a:solidFill>
                <a:uFill>
                  <a:solidFill>
                    <a:srgbClr val="FFFFFF"/>
                  </a:solidFill>
                </a:uFill>
                <a:latin typeface="Calibri Light"/>
              </a:rPr>
              <a:t>ul</a:t>
            </a:r>
            <a:r>
              <a:rPr lang="en-US" sz="4400" b="0" strike="noStrike" spc="-1" dirty="0">
                <a:solidFill>
                  <a:srgbClr val="000000"/>
                </a:solidFill>
                <a:uFill>
                  <a:solidFill>
                    <a:srgbClr val="FFFFFF"/>
                  </a:solidFill>
                </a:uFill>
                <a:latin typeface="Calibri Light"/>
              </a:rPr>
              <a:t>&gt;)</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By default, unordered lists display with a bullet before each list item, but can be changed that with a style sheet.</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To identify an unordered list, mark it up as a </a:t>
            </a:r>
            <a:r>
              <a:rPr lang="en-US" sz="2000" b="1" spc="-1" dirty="0" err="1">
                <a:solidFill>
                  <a:srgbClr val="000000"/>
                </a:solidFill>
                <a:uFill>
                  <a:solidFill>
                    <a:srgbClr val="FFFFFF"/>
                  </a:solidFill>
                </a:uFill>
                <a:latin typeface="Calibri"/>
              </a:rPr>
              <a:t>ul</a:t>
            </a:r>
            <a:r>
              <a:rPr lang="en-US" sz="2000" spc="-1" dirty="0">
                <a:solidFill>
                  <a:srgbClr val="000000"/>
                </a:solidFill>
                <a:uFill>
                  <a:solidFill>
                    <a:srgbClr val="FFFFFF"/>
                  </a:solidFill>
                </a:uFill>
                <a:latin typeface="Calibri"/>
              </a:rPr>
              <a:t> element. The opening &lt;</a:t>
            </a:r>
            <a:r>
              <a:rPr lang="en-US" sz="2000" spc="-1" dirty="0" err="1">
                <a:solidFill>
                  <a:srgbClr val="000000"/>
                </a:solidFill>
                <a:uFill>
                  <a:solidFill>
                    <a:srgbClr val="FFFFFF"/>
                  </a:solidFill>
                </a:uFill>
                <a:latin typeface="Calibri"/>
              </a:rPr>
              <a:t>ul</a:t>
            </a:r>
            <a:r>
              <a:rPr lang="en-US" sz="2000" spc="-1" dirty="0">
                <a:solidFill>
                  <a:srgbClr val="000000"/>
                </a:solidFill>
                <a:uFill>
                  <a:solidFill>
                    <a:srgbClr val="FFFFFF"/>
                  </a:solidFill>
                </a:uFill>
                <a:latin typeface="Calibri"/>
              </a:rPr>
              <a:t>&gt; tag goes before the first list item, and the closing tag &lt;/</a:t>
            </a:r>
            <a:r>
              <a:rPr lang="en-US" sz="2000" spc="-1" dirty="0" err="1">
                <a:solidFill>
                  <a:srgbClr val="000000"/>
                </a:solidFill>
                <a:uFill>
                  <a:solidFill>
                    <a:srgbClr val="FFFFFF"/>
                  </a:solidFill>
                </a:uFill>
                <a:latin typeface="Calibri"/>
              </a:rPr>
              <a:t>ul</a:t>
            </a:r>
            <a:r>
              <a:rPr lang="en-US" sz="2000" spc="-1" dirty="0">
                <a:solidFill>
                  <a:srgbClr val="000000"/>
                </a:solidFill>
                <a:uFill>
                  <a:solidFill>
                    <a:srgbClr val="FFFFFF"/>
                  </a:solidFill>
                </a:uFill>
                <a:latin typeface="Calibri"/>
              </a:rPr>
              <a:t>&gt; goes after the last item. Then to mark up each item in the list as a list item (li), enclose it in opening and closing li tags, as shown in this example.</a:t>
            </a: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N.B. The only thing that is permitted within an unordered list  is one or more list items. You can’t put other elements in there, and there may not be any untagged text.</a:t>
            </a:r>
          </a:p>
        </p:txBody>
      </p:sp>
      <p:pic>
        <p:nvPicPr>
          <p:cNvPr id="3" name="Picture 2">
            <a:extLst>
              <a:ext uri="{FF2B5EF4-FFF2-40B4-BE49-F238E27FC236}">
                <a16:creationId xmlns:a16="http://schemas.microsoft.com/office/drawing/2014/main" id="{A1D457B0-9222-2D6A-E179-2769A97826E3}"/>
              </a:ext>
            </a:extLst>
          </p:cNvPr>
          <p:cNvPicPr>
            <a:picLocks noChangeAspect="1"/>
          </p:cNvPicPr>
          <p:nvPr/>
        </p:nvPicPr>
        <p:blipFill>
          <a:blip r:embed="rId2"/>
          <a:stretch>
            <a:fillRect/>
          </a:stretch>
        </p:blipFill>
        <p:spPr>
          <a:xfrm>
            <a:off x="1973943" y="3751943"/>
            <a:ext cx="2336799" cy="1748972"/>
          </a:xfrm>
          <a:prstGeom prst="rect">
            <a:avLst/>
          </a:prstGeom>
        </p:spPr>
      </p:pic>
      <p:pic>
        <p:nvPicPr>
          <p:cNvPr id="5" name="Picture 4">
            <a:extLst>
              <a:ext uri="{FF2B5EF4-FFF2-40B4-BE49-F238E27FC236}">
                <a16:creationId xmlns:a16="http://schemas.microsoft.com/office/drawing/2014/main" id="{DB9006D9-5BE0-B5F5-BE5A-D6582B352A57}"/>
              </a:ext>
            </a:extLst>
          </p:cNvPr>
          <p:cNvPicPr>
            <a:picLocks noChangeAspect="1"/>
          </p:cNvPicPr>
          <p:nvPr/>
        </p:nvPicPr>
        <p:blipFill>
          <a:blip r:embed="rId3"/>
          <a:stretch>
            <a:fillRect/>
          </a:stretch>
        </p:blipFill>
        <p:spPr>
          <a:xfrm>
            <a:off x="5345339" y="3737428"/>
            <a:ext cx="4838700" cy="1763486"/>
          </a:xfrm>
          <a:prstGeom prst="rect">
            <a:avLst/>
          </a:prstGeom>
        </p:spPr>
      </p:pic>
    </p:spTree>
    <p:extLst>
      <p:ext uri="{BB962C8B-B14F-4D97-AF65-F5344CB8AC3E}">
        <p14:creationId xmlns:p14="http://schemas.microsoft.com/office/powerpoint/2010/main" val="2688286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O</a:t>
            </a:r>
            <a:r>
              <a:rPr lang="en-US" sz="4400" b="0" strike="noStrike" spc="-1" dirty="0">
                <a:solidFill>
                  <a:srgbClr val="000000"/>
                </a:solidFill>
                <a:uFill>
                  <a:solidFill>
                    <a:srgbClr val="FFFFFF"/>
                  </a:solidFill>
                </a:uFill>
                <a:latin typeface="Calibri Light"/>
              </a:rPr>
              <a:t>rdered List (&lt;</a:t>
            </a:r>
            <a:r>
              <a:rPr lang="en-US" sz="4400" spc="-1" dirty="0" err="1">
                <a:solidFill>
                  <a:srgbClr val="000000"/>
                </a:solidFill>
                <a:uFill>
                  <a:solidFill>
                    <a:srgbClr val="FFFFFF"/>
                  </a:solidFill>
                </a:uFill>
                <a:latin typeface="Calibri Light"/>
              </a:rPr>
              <a:t>o</a:t>
            </a:r>
            <a:r>
              <a:rPr lang="en-US" sz="4400" b="0" strike="noStrike" spc="-1" dirty="0" err="1">
                <a:solidFill>
                  <a:srgbClr val="000000"/>
                </a:solidFill>
                <a:uFill>
                  <a:solidFill>
                    <a:srgbClr val="FFFFFF"/>
                  </a:solidFill>
                </a:uFill>
                <a:latin typeface="Calibri Light"/>
              </a:rPr>
              <a:t>l</a:t>
            </a:r>
            <a:r>
              <a:rPr lang="en-US" sz="4400" b="0" strike="noStrike" spc="-1" dirty="0">
                <a:solidFill>
                  <a:srgbClr val="000000"/>
                </a:solidFill>
                <a:uFill>
                  <a:solidFill>
                    <a:srgbClr val="FFFFFF"/>
                  </a:solidFill>
                </a:uFill>
                <a:latin typeface="Calibri Light"/>
              </a:rPr>
              <a:t>&gt; .. &lt;/</a:t>
            </a:r>
            <a:r>
              <a:rPr lang="en-US" sz="4400" spc="-1" dirty="0" err="1">
                <a:solidFill>
                  <a:srgbClr val="000000"/>
                </a:solidFill>
                <a:uFill>
                  <a:solidFill>
                    <a:srgbClr val="FFFFFF"/>
                  </a:solidFill>
                </a:uFill>
                <a:latin typeface="Calibri Light"/>
              </a:rPr>
              <a:t>o</a:t>
            </a:r>
            <a:r>
              <a:rPr lang="en-US" sz="4400" b="0" strike="noStrike" spc="-1" dirty="0" err="1">
                <a:solidFill>
                  <a:srgbClr val="000000"/>
                </a:solidFill>
                <a:uFill>
                  <a:solidFill>
                    <a:srgbClr val="FFFFFF"/>
                  </a:solidFill>
                </a:uFill>
                <a:latin typeface="Calibri Light"/>
              </a:rPr>
              <a:t>l</a:t>
            </a:r>
            <a:r>
              <a:rPr lang="en-US" sz="4400" b="0" strike="noStrike" spc="-1" dirty="0">
                <a:solidFill>
                  <a:srgbClr val="000000"/>
                </a:solidFill>
                <a:uFill>
                  <a:solidFill>
                    <a:srgbClr val="FFFFFF"/>
                  </a:solidFill>
                </a:uFill>
                <a:latin typeface="Calibri Light"/>
              </a:rPr>
              <a:t>&gt;)</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Ordered lists are for items that occur in a particular order, such as step-by-step instructions or driving directions. </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They work just like the unordered list but they are defined with the</a:t>
            </a:r>
            <a:r>
              <a:rPr lang="en-US" sz="2000" b="1" spc="-1" dirty="0">
                <a:solidFill>
                  <a:srgbClr val="000000"/>
                </a:solidFill>
                <a:uFill>
                  <a:solidFill>
                    <a:srgbClr val="FFFFFF"/>
                  </a:solidFill>
                </a:uFill>
                <a:latin typeface="Calibri"/>
              </a:rPr>
              <a:t> </a:t>
            </a:r>
            <a:r>
              <a:rPr lang="en-US" sz="2000" b="1" spc="-1" dirty="0" err="1">
                <a:solidFill>
                  <a:srgbClr val="000000"/>
                </a:solidFill>
                <a:uFill>
                  <a:solidFill>
                    <a:srgbClr val="FFFFFF"/>
                  </a:solidFill>
                </a:uFill>
                <a:latin typeface="Calibri"/>
              </a:rPr>
              <a:t>ol</a:t>
            </a:r>
            <a:r>
              <a:rPr lang="en-US" sz="2000" b="1" spc="-1" dirty="0">
                <a:solidFill>
                  <a:srgbClr val="000000"/>
                </a:solidFill>
                <a:uFill>
                  <a:solidFill>
                    <a:srgbClr val="FFFFFF"/>
                  </a:solidFill>
                </a:uFill>
                <a:latin typeface="Calibri"/>
              </a:rPr>
              <a:t> </a:t>
            </a:r>
            <a:r>
              <a:rPr lang="en-US" sz="2000" spc="-1" dirty="0">
                <a:solidFill>
                  <a:srgbClr val="000000"/>
                </a:solidFill>
                <a:uFill>
                  <a:solidFill>
                    <a:srgbClr val="FFFFFF"/>
                  </a:solidFill>
                </a:uFill>
                <a:latin typeface="Calibri"/>
              </a:rPr>
              <a:t>element. Instead of bullets, the browser  automatically inserts numbers before ordered list items.</a:t>
            </a: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342900" indent="-3429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If we want a numbered list to start at a number other than 1, we can use the start attribute in the </a:t>
            </a:r>
            <a:r>
              <a:rPr lang="en-US" sz="2000" spc="-1" dirty="0" err="1">
                <a:solidFill>
                  <a:srgbClr val="000000"/>
                </a:solidFill>
                <a:uFill>
                  <a:solidFill>
                    <a:srgbClr val="FFFFFF"/>
                  </a:solidFill>
                </a:uFill>
                <a:latin typeface="Calibri"/>
              </a:rPr>
              <a:t>ol</a:t>
            </a:r>
            <a:r>
              <a:rPr lang="en-US" sz="2000" spc="-1" dirty="0">
                <a:solidFill>
                  <a:srgbClr val="000000"/>
                </a:solidFill>
                <a:uFill>
                  <a:solidFill>
                    <a:srgbClr val="FFFFFF"/>
                  </a:solidFill>
                </a:uFill>
                <a:latin typeface="Calibri"/>
              </a:rPr>
              <a:t> element to specify another starting number. &lt;</a:t>
            </a:r>
            <a:r>
              <a:rPr lang="en-US" sz="2000" spc="-1" dirty="0" err="1">
                <a:solidFill>
                  <a:srgbClr val="000000"/>
                </a:solidFill>
                <a:uFill>
                  <a:solidFill>
                    <a:srgbClr val="FFFFFF"/>
                  </a:solidFill>
                </a:uFill>
                <a:latin typeface="Calibri"/>
              </a:rPr>
              <a:t>ol</a:t>
            </a:r>
            <a:r>
              <a:rPr lang="en-US" sz="2000" spc="-1" dirty="0">
                <a:solidFill>
                  <a:srgbClr val="000000"/>
                </a:solidFill>
                <a:uFill>
                  <a:solidFill>
                    <a:srgbClr val="FFFFFF"/>
                  </a:solidFill>
                </a:uFill>
                <a:latin typeface="Calibri"/>
              </a:rPr>
              <a:t> start=“10”&gt; </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You can use the </a:t>
            </a:r>
            <a:r>
              <a:rPr lang="en-US" sz="2000" b="1" spc="-1" dirty="0">
                <a:solidFill>
                  <a:srgbClr val="000000"/>
                </a:solidFill>
                <a:uFill>
                  <a:solidFill>
                    <a:srgbClr val="FFFFFF"/>
                  </a:solidFill>
                </a:uFill>
                <a:latin typeface="Calibri"/>
              </a:rPr>
              <a:t>list-style-type style </a:t>
            </a:r>
            <a:r>
              <a:rPr lang="en-US" sz="2000" spc="-1" dirty="0">
                <a:solidFill>
                  <a:srgbClr val="000000"/>
                </a:solidFill>
                <a:uFill>
                  <a:solidFill>
                    <a:srgbClr val="FFFFFF"/>
                  </a:solidFill>
                </a:uFill>
                <a:latin typeface="Calibri"/>
              </a:rPr>
              <a:t>sheet property to change the bullets and numbers for lists</a:t>
            </a:r>
          </a:p>
          <a:p>
            <a:pPr marL="342900" indent="-3429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0F05A677-A818-B5D0-C522-728CDA5FF311}"/>
              </a:ext>
            </a:extLst>
          </p:cNvPr>
          <p:cNvPicPr>
            <a:picLocks noChangeAspect="1"/>
          </p:cNvPicPr>
          <p:nvPr/>
        </p:nvPicPr>
        <p:blipFill>
          <a:blip r:embed="rId2"/>
          <a:stretch>
            <a:fillRect/>
          </a:stretch>
        </p:blipFill>
        <p:spPr>
          <a:xfrm>
            <a:off x="1465488" y="3023960"/>
            <a:ext cx="4456339" cy="2106841"/>
          </a:xfrm>
          <a:prstGeom prst="rect">
            <a:avLst/>
          </a:prstGeom>
        </p:spPr>
      </p:pic>
      <p:pic>
        <p:nvPicPr>
          <p:cNvPr id="7" name="Picture 6">
            <a:extLst>
              <a:ext uri="{FF2B5EF4-FFF2-40B4-BE49-F238E27FC236}">
                <a16:creationId xmlns:a16="http://schemas.microsoft.com/office/drawing/2014/main" id="{46AF29A4-C9A6-7773-5154-655B389132E5}"/>
              </a:ext>
            </a:extLst>
          </p:cNvPr>
          <p:cNvPicPr>
            <a:picLocks noChangeAspect="1"/>
          </p:cNvPicPr>
          <p:nvPr/>
        </p:nvPicPr>
        <p:blipFill>
          <a:blip r:embed="rId3"/>
          <a:stretch>
            <a:fillRect/>
          </a:stretch>
        </p:blipFill>
        <p:spPr>
          <a:xfrm>
            <a:off x="6028358" y="3042330"/>
            <a:ext cx="4160970" cy="1883682"/>
          </a:xfrm>
          <a:prstGeom prst="rect">
            <a:avLst/>
          </a:prstGeom>
        </p:spPr>
      </p:pic>
    </p:spTree>
    <p:extLst>
      <p:ext uri="{BB962C8B-B14F-4D97-AF65-F5344CB8AC3E}">
        <p14:creationId xmlns:p14="http://schemas.microsoft.com/office/powerpoint/2010/main" val="893134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Description List (&lt;dl&gt; .. &lt;/dl&gt;)</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Description lists are used for any type of name/value pairs, such as terms and their definitions, questions and answers, or other types of terms and their associated information.</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whole description list is marked up as a </a:t>
            </a:r>
            <a:r>
              <a:rPr lang="en-US" sz="2000" b="1" spc="-1" dirty="0">
                <a:solidFill>
                  <a:srgbClr val="000000"/>
                </a:solidFill>
                <a:uFill>
                  <a:solidFill>
                    <a:srgbClr val="FFFFFF"/>
                  </a:solidFill>
                </a:uFill>
                <a:latin typeface="Calibri"/>
              </a:rPr>
              <a:t>dl</a:t>
            </a:r>
            <a:r>
              <a:rPr lang="en-US" sz="2000" spc="-1" dirty="0">
                <a:solidFill>
                  <a:srgbClr val="000000"/>
                </a:solidFill>
                <a:uFill>
                  <a:solidFill>
                    <a:srgbClr val="FFFFFF"/>
                  </a:solidFill>
                </a:uFill>
                <a:latin typeface="Calibri"/>
              </a:rPr>
              <a:t> element. The content of a dl is some number of </a:t>
            </a:r>
            <a:r>
              <a:rPr lang="en-US" sz="2000" b="1" spc="-1" dirty="0">
                <a:solidFill>
                  <a:srgbClr val="000000"/>
                </a:solidFill>
                <a:uFill>
                  <a:solidFill>
                    <a:srgbClr val="FFFFFF"/>
                  </a:solidFill>
                </a:uFill>
                <a:latin typeface="Calibri"/>
              </a:rPr>
              <a:t>dt</a:t>
            </a:r>
            <a:r>
              <a:rPr lang="en-US" sz="2000" spc="-1" dirty="0">
                <a:solidFill>
                  <a:srgbClr val="000000"/>
                </a:solidFill>
                <a:uFill>
                  <a:solidFill>
                    <a:srgbClr val="FFFFFF"/>
                  </a:solidFill>
                </a:uFill>
                <a:latin typeface="Calibri"/>
              </a:rPr>
              <a:t> elements indicating the names, and </a:t>
            </a:r>
            <a:r>
              <a:rPr lang="en-US" sz="2000" b="1" spc="-1" dirty="0">
                <a:solidFill>
                  <a:srgbClr val="000000"/>
                </a:solidFill>
                <a:uFill>
                  <a:solidFill>
                    <a:srgbClr val="FFFFFF"/>
                  </a:solidFill>
                </a:uFill>
                <a:latin typeface="Calibri"/>
              </a:rPr>
              <a:t>dd</a:t>
            </a:r>
            <a:r>
              <a:rPr lang="en-US" sz="2000" spc="-1" dirty="0">
                <a:solidFill>
                  <a:srgbClr val="000000"/>
                </a:solidFill>
                <a:uFill>
                  <a:solidFill>
                    <a:srgbClr val="FFFFFF"/>
                  </a:solidFill>
                </a:uFill>
                <a:latin typeface="Calibri"/>
              </a:rPr>
              <a:t> elements for their respective values.</a:t>
            </a:r>
          </a:p>
          <a:p>
            <a:pPr>
              <a:lnSpc>
                <a:spcPct val="150000"/>
              </a:lnSpc>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pic>
        <p:nvPicPr>
          <p:cNvPr id="3" name="Picture 2">
            <a:extLst>
              <a:ext uri="{FF2B5EF4-FFF2-40B4-BE49-F238E27FC236}">
                <a16:creationId xmlns:a16="http://schemas.microsoft.com/office/drawing/2014/main" id="{4B8DA72F-48E9-0E62-64C3-457A49F4DA38}"/>
              </a:ext>
            </a:extLst>
          </p:cNvPr>
          <p:cNvPicPr>
            <a:picLocks noChangeAspect="1"/>
          </p:cNvPicPr>
          <p:nvPr/>
        </p:nvPicPr>
        <p:blipFill>
          <a:blip r:embed="rId2"/>
          <a:stretch>
            <a:fillRect/>
          </a:stretch>
        </p:blipFill>
        <p:spPr>
          <a:xfrm>
            <a:off x="1274535" y="3174091"/>
            <a:ext cx="5285921" cy="3197679"/>
          </a:xfrm>
          <a:prstGeom prst="rect">
            <a:avLst/>
          </a:prstGeom>
        </p:spPr>
      </p:pic>
      <p:pic>
        <p:nvPicPr>
          <p:cNvPr id="6" name="Picture 5">
            <a:extLst>
              <a:ext uri="{FF2B5EF4-FFF2-40B4-BE49-F238E27FC236}">
                <a16:creationId xmlns:a16="http://schemas.microsoft.com/office/drawing/2014/main" id="{D5811685-CFFB-69EC-E1D6-3AAB66A3CC63}"/>
              </a:ext>
            </a:extLst>
          </p:cNvPr>
          <p:cNvPicPr>
            <a:picLocks noChangeAspect="1"/>
          </p:cNvPicPr>
          <p:nvPr/>
        </p:nvPicPr>
        <p:blipFill>
          <a:blip r:embed="rId3"/>
          <a:stretch>
            <a:fillRect/>
          </a:stretch>
        </p:blipFill>
        <p:spPr>
          <a:xfrm>
            <a:off x="6560456" y="3233510"/>
            <a:ext cx="5105400" cy="3197679"/>
          </a:xfrm>
          <a:prstGeom prst="rect">
            <a:avLst/>
          </a:prstGeom>
        </p:spPr>
      </p:pic>
    </p:spTree>
    <p:extLst>
      <p:ext uri="{BB962C8B-B14F-4D97-AF65-F5344CB8AC3E}">
        <p14:creationId xmlns:p14="http://schemas.microsoft.com/office/powerpoint/2010/main" val="2344871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Cont’d (lists)</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Any list can be nested within another list, it is just to be placed within a list item. This example show the structure of an ordered list nested in the second item of an ordered list.  </a:t>
            </a: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When you nest an unordered list within another unordered list, the browser automatically changes the bullet style for the second-level list.</a:t>
            </a:r>
          </a:p>
          <a:p>
            <a:pPr>
              <a:lnSpc>
                <a:spcPct val="150000"/>
              </a:lnSpc>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B7FB1102-D21C-292B-12D5-D25A7E0D0B4D}"/>
              </a:ext>
            </a:extLst>
          </p:cNvPr>
          <p:cNvPicPr>
            <a:picLocks noChangeAspect="1"/>
          </p:cNvPicPr>
          <p:nvPr/>
        </p:nvPicPr>
        <p:blipFill>
          <a:blip r:embed="rId2"/>
          <a:stretch>
            <a:fillRect/>
          </a:stretch>
        </p:blipFill>
        <p:spPr>
          <a:xfrm>
            <a:off x="2830286" y="2158999"/>
            <a:ext cx="4209142" cy="2540002"/>
          </a:xfrm>
          <a:prstGeom prst="rect">
            <a:avLst/>
          </a:prstGeom>
        </p:spPr>
      </p:pic>
    </p:spTree>
    <p:extLst>
      <p:ext uri="{BB962C8B-B14F-4D97-AF65-F5344CB8AC3E}">
        <p14:creationId xmlns:p14="http://schemas.microsoft.com/office/powerpoint/2010/main" val="3282397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Inserting Special Characters</a:t>
            </a:r>
            <a:r>
              <a:rPr lang="en-US" sz="4400" b="0" strike="noStrike" spc="-1" dirty="0">
                <a:solidFill>
                  <a:srgbClr val="000000"/>
                </a:solidFill>
                <a:uFill>
                  <a:solidFill>
                    <a:srgbClr val="FFFFFF"/>
                  </a:solidFill>
                </a:uFill>
                <a:latin typeface="Calibri Light"/>
              </a:rPr>
              <a:t> (&lt;dl&gt; .. &lt;/dl&gt;)</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752475" marR="0" lvl="1" indent="-342900" algn="l" rtl="0">
              <a:lnSpc>
                <a:spcPct val="150000"/>
              </a:lnSpc>
              <a:spcBef>
                <a:spcPts val="500"/>
              </a:spcBef>
              <a:spcAft>
                <a:spcPts val="0"/>
              </a:spcAft>
              <a:buSzPts val="1700"/>
              <a:buFont typeface="Arial" panose="020B0604020202020204" pitchFamily="34" charset="0"/>
              <a:buChar char="•"/>
            </a:pPr>
            <a:r>
              <a:rPr lang="en-US" sz="2000" b="0" i="0" u="none" strike="noStrike" cap="none" dirty="0">
                <a:latin typeface="Calibri" panose="020F0502020204030204" pitchFamily="34" charset="0"/>
                <a:ea typeface="Gill Sans"/>
                <a:cs typeface="Calibri" panose="020F0502020204030204" pitchFamily="34" charset="0"/>
                <a:sym typeface="Gill Sans"/>
              </a:rPr>
              <a:t>In HTML special characters are referred to as entities , and they are created by using codes beginning with an ampersand (&amp;), followed by entity name or an entity number.</a:t>
            </a:r>
            <a:endParaRPr lang="en-US" sz="2000" dirty="0">
              <a:latin typeface="Calibri" panose="020F0502020204030204" pitchFamily="34" charset="0"/>
              <a:cs typeface="Calibri" panose="020F0502020204030204" pitchFamily="34" charset="0"/>
            </a:endParaRPr>
          </a:p>
          <a:p>
            <a:pPr marL="752475" marR="0" lvl="1" indent="-342900" algn="l" rtl="0">
              <a:lnSpc>
                <a:spcPct val="150000"/>
              </a:lnSpc>
              <a:spcBef>
                <a:spcPts val="500"/>
              </a:spcBef>
              <a:spcAft>
                <a:spcPts val="0"/>
              </a:spcAft>
              <a:buSzPts val="1700"/>
              <a:buFont typeface="Arial" panose="020B0604020202020204" pitchFamily="34" charset="0"/>
              <a:buChar char="•"/>
            </a:pPr>
            <a:r>
              <a:rPr lang="en-US" sz="2000" b="0" i="0" u="none" strike="noStrike" cap="none" dirty="0">
                <a:latin typeface="Calibri" panose="020F0502020204030204" pitchFamily="34" charset="0"/>
                <a:ea typeface="Gill Sans"/>
                <a:cs typeface="Calibri" panose="020F0502020204030204" pitchFamily="34" charset="0"/>
                <a:sym typeface="Gill Sans"/>
              </a:rPr>
              <a:t>For example &amp;</a:t>
            </a:r>
            <a:r>
              <a:rPr lang="en-US" sz="2000" b="0" i="0" u="none" strike="noStrike" cap="none" dirty="0" err="1">
                <a:latin typeface="Calibri" panose="020F0502020204030204" pitchFamily="34" charset="0"/>
                <a:ea typeface="Gill Sans"/>
                <a:cs typeface="Calibri" panose="020F0502020204030204" pitchFamily="34" charset="0"/>
                <a:sym typeface="Gill Sans"/>
              </a:rPr>
              <a:t>nbsp</a:t>
            </a:r>
            <a:r>
              <a:rPr lang="en-US" sz="2000" b="0" i="0" u="none" strike="noStrike" cap="none" dirty="0">
                <a:latin typeface="Calibri" panose="020F0502020204030204" pitchFamily="34" charset="0"/>
                <a:ea typeface="Gill Sans"/>
                <a:cs typeface="Calibri" panose="020F0502020204030204" pitchFamily="34" charset="0"/>
                <a:sym typeface="Gill Sans"/>
              </a:rPr>
              <a:t>;  or  &amp;#160  both render as a non-breaking space. </a:t>
            </a:r>
            <a:endParaRPr lang="en-US" sz="2000" dirty="0">
              <a:latin typeface="Calibri" panose="020F0502020204030204" pitchFamily="34" charset="0"/>
              <a:cs typeface="Calibri" panose="020F0502020204030204" pitchFamily="34" charset="0"/>
            </a:endParaRPr>
          </a:p>
          <a:p>
            <a:pPr>
              <a:lnSpc>
                <a:spcPct val="150000"/>
              </a:lnSpc>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pic>
        <p:nvPicPr>
          <p:cNvPr id="2" name="Google Shape;365;p53">
            <a:extLst>
              <a:ext uri="{FF2B5EF4-FFF2-40B4-BE49-F238E27FC236}">
                <a16:creationId xmlns:a16="http://schemas.microsoft.com/office/drawing/2014/main" id="{B86566A3-951C-D8ED-9AB0-CF58033C7560}"/>
              </a:ext>
            </a:extLst>
          </p:cNvPr>
          <p:cNvPicPr preferRelativeResize="0"/>
          <p:nvPr/>
        </p:nvPicPr>
        <p:blipFill rotWithShape="1">
          <a:blip r:embed="rId2">
            <a:alphaModFix/>
          </a:blip>
          <a:srcRect/>
          <a:stretch/>
        </p:blipFill>
        <p:spPr>
          <a:xfrm>
            <a:off x="2060812" y="2954312"/>
            <a:ext cx="7697337" cy="3692148"/>
          </a:xfrm>
          <a:prstGeom prst="rect">
            <a:avLst/>
          </a:prstGeom>
          <a:noFill/>
          <a:ln>
            <a:noFill/>
          </a:ln>
        </p:spPr>
      </p:pic>
    </p:spTree>
    <p:extLst>
      <p:ext uri="{BB962C8B-B14F-4D97-AF65-F5344CB8AC3E}">
        <p14:creationId xmlns:p14="http://schemas.microsoft.com/office/powerpoint/2010/main" val="2304810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Link</a:t>
            </a:r>
            <a:r>
              <a:rPr lang="en-US" sz="4400" b="0" strike="noStrike" spc="-1" dirty="0">
                <a:solidFill>
                  <a:srgbClr val="000000"/>
                </a:solidFill>
                <a:uFill>
                  <a:solidFill>
                    <a:srgbClr val="FFFFFF"/>
                  </a:solidFill>
                </a:uFill>
                <a:latin typeface="Calibri Light"/>
              </a:rPr>
              <a:t> (&lt;</a:t>
            </a:r>
            <a:r>
              <a:rPr lang="en-US" sz="4400" spc="-1" dirty="0">
                <a:solidFill>
                  <a:srgbClr val="000000"/>
                </a:solidFill>
                <a:uFill>
                  <a:solidFill>
                    <a:srgbClr val="FFFFFF"/>
                  </a:solidFill>
                </a:uFill>
                <a:latin typeface="Calibri Light"/>
              </a:rPr>
              <a:t>a&gt; … &lt;/a&gt;</a:t>
            </a:r>
            <a:r>
              <a:rPr lang="en-US" sz="4400" b="0" strike="noStrike" spc="-1" dirty="0">
                <a:solidFill>
                  <a:srgbClr val="000000"/>
                </a:solidFill>
                <a:uFill>
                  <a:solidFill>
                    <a:srgbClr val="FFFFFF"/>
                  </a:solidFill>
                </a:uFill>
                <a:latin typeface="Calibri Light"/>
              </a:rPr>
              <a:t>)</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web is based on hyperlinks. Each webpage contains active links to other pages, which in turn link to even more webpages.</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Your activate a hyperlink by clicking a designated bit of text or a graphic that, depending on the link takes to a different location on the page.</a:t>
            </a:r>
          </a:p>
          <a:p>
            <a:pPr marL="4000500" lvl="8" indent="-342900">
              <a:lnSpc>
                <a:spcPct val="150000"/>
              </a:lnSpc>
              <a:buFont typeface="Wingdings" panose="05000000000000000000" pitchFamily="2" charset="2"/>
              <a:buChar char="v"/>
            </a:pPr>
            <a:r>
              <a:rPr lang="en-US" sz="2000" spc="-1" dirty="0">
                <a:solidFill>
                  <a:srgbClr val="000000"/>
                </a:solidFill>
                <a:uFill>
                  <a:solidFill>
                    <a:srgbClr val="FFFFFF"/>
                  </a:solidFill>
                </a:uFill>
                <a:latin typeface="Calibri"/>
              </a:rPr>
              <a:t> opens a different webpage,</a:t>
            </a:r>
          </a:p>
          <a:p>
            <a:pPr marL="342900" indent="-342900" algn="ctr">
              <a:lnSpc>
                <a:spcPct val="150000"/>
              </a:lnSpc>
              <a:buFont typeface="Wingdings" panose="05000000000000000000" pitchFamily="2" charset="2"/>
              <a:buChar char="v"/>
            </a:pPr>
            <a:r>
              <a:rPr lang="en-US" sz="2000" spc="-1" dirty="0">
                <a:solidFill>
                  <a:srgbClr val="000000"/>
                </a:solidFill>
                <a:uFill>
                  <a:solidFill>
                    <a:srgbClr val="FFFFFF"/>
                  </a:solidFill>
                </a:uFill>
                <a:latin typeface="Calibri"/>
              </a:rPr>
              <a:t>Start an email-message,</a:t>
            </a:r>
          </a:p>
          <a:p>
            <a:pPr marL="4000500" lvl="8" indent="-342900">
              <a:lnSpc>
                <a:spcPct val="150000"/>
              </a:lnSpc>
              <a:buFont typeface="Wingdings" panose="05000000000000000000" pitchFamily="2" charset="2"/>
              <a:buChar char="v"/>
            </a:pPr>
            <a:r>
              <a:rPr lang="en-US" sz="2000" spc="-1" dirty="0">
                <a:solidFill>
                  <a:srgbClr val="000000"/>
                </a:solidFill>
                <a:uFill>
                  <a:solidFill>
                    <a:srgbClr val="FFFFFF"/>
                  </a:solidFill>
                </a:uFill>
                <a:latin typeface="Calibri"/>
              </a:rPr>
              <a:t>downloads a file,</a:t>
            </a:r>
          </a:p>
          <a:p>
            <a:pPr marL="4000500" lvl="8" indent="-342900">
              <a:lnSpc>
                <a:spcPct val="150000"/>
              </a:lnSpc>
              <a:buFont typeface="Wingdings" panose="05000000000000000000" pitchFamily="2" charset="2"/>
              <a:buChar char="v"/>
            </a:pPr>
            <a:r>
              <a:rPr lang="en-US" sz="2000" spc="-1" dirty="0">
                <a:solidFill>
                  <a:srgbClr val="000000"/>
                </a:solidFill>
                <a:uFill>
                  <a:solidFill>
                    <a:srgbClr val="FFFFFF"/>
                  </a:solidFill>
                </a:uFill>
                <a:latin typeface="Calibri"/>
              </a:rPr>
              <a:t>lets you view a movie or listen to a sound clip etc. </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&lt;a&gt; tag, which is used to create various types of hyperlinks. It is known as anchor element (hypertext link).</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It starts with the &lt;a&gt; tag, and then uses </a:t>
            </a:r>
            <a:r>
              <a:rPr lang="en-US" sz="2000" spc="-1" dirty="0" err="1">
                <a:solidFill>
                  <a:srgbClr val="000000"/>
                </a:solidFill>
                <a:uFill>
                  <a:solidFill>
                    <a:srgbClr val="FFFFFF"/>
                  </a:solidFill>
                </a:uFill>
                <a:latin typeface="Calibri"/>
              </a:rPr>
              <a:t>href</a:t>
            </a:r>
            <a:r>
              <a:rPr lang="en-US" sz="2000" spc="-1" dirty="0">
                <a:solidFill>
                  <a:srgbClr val="000000"/>
                </a:solidFill>
                <a:uFill>
                  <a:solidFill>
                    <a:srgbClr val="FFFFFF"/>
                  </a:solidFill>
                </a:uFill>
                <a:latin typeface="Calibri"/>
              </a:rPr>
              <a:t> attribute which provides the URL or the path to the destination.</a:t>
            </a:r>
          </a:p>
          <a:p>
            <a:pPr>
              <a:lnSpc>
                <a:spcPct val="150000"/>
              </a:lnSpc>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132719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 name="CustomShape 1"/>
          <p:cNvSpPr/>
          <p:nvPr/>
        </p:nvSpPr>
        <p:spPr>
          <a:xfrm>
            <a:off x="1981080" y="273600"/>
            <a:ext cx="8228520" cy="1143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990" b="0" strike="noStrike" spc="-1">
                <a:solidFill>
                  <a:srgbClr val="000000"/>
                </a:solidFill>
                <a:uFill>
                  <a:solidFill>
                    <a:srgbClr val="FFFFFF"/>
                  </a:solidFill>
                </a:uFill>
                <a:latin typeface="Arial"/>
              </a:rPr>
              <a:t>Anatomy … </a:t>
            </a:r>
            <a:endParaRPr lang="en-US" sz="1800" b="0" strike="noStrike" spc="-1">
              <a:solidFill>
                <a:srgbClr val="000000"/>
              </a:solidFill>
              <a:uFill>
                <a:solidFill>
                  <a:srgbClr val="FFFFFF"/>
                </a:solidFill>
              </a:uFill>
              <a:latin typeface="Arial"/>
            </a:endParaRPr>
          </a:p>
        </p:txBody>
      </p:sp>
      <p:sp>
        <p:nvSpPr>
          <p:cNvPr id="165" name="CustomShape 2"/>
          <p:cNvSpPr/>
          <p:nvPr/>
        </p:nvSpPr>
        <p:spPr>
          <a:xfrm>
            <a:off x="1981080" y="1604880"/>
            <a:ext cx="8228520" cy="3976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92040" indent="-293040">
              <a:lnSpc>
                <a:spcPct val="100000"/>
              </a:lnSpc>
              <a:buClr>
                <a:srgbClr val="000000"/>
              </a:buClr>
              <a:buSzPct val="45000"/>
              <a:buFont typeface="Wingdings" charset="2"/>
              <a:buChar char=""/>
            </a:pPr>
            <a:r>
              <a:rPr lang="en-US" sz="1450" b="0" strike="noStrike" spc="-1">
                <a:solidFill>
                  <a:srgbClr val="000000"/>
                </a:solidFill>
                <a:uFill>
                  <a:solidFill>
                    <a:srgbClr val="FFFFFF"/>
                  </a:solidFill>
                </a:uFill>
                <a:latin typeface="Roboto"/>
                <a:ea typeface="Roboto"/>
              </a:rPr>
              <a:t>&lt;!DOCTYPE html&gt; </a:t>
            </a:r>
            <a:endParaRPr lang="en-US" sz="1800" b="0" strike="noStrike" spc="-1">
              <a:solidFill>
                <a:srgbClr val="000000"/>
              </a:solidFill>
              <a:uFill>
                <a:solidFill>
                  <a:srgbClr val="FFFFFF"/>
                </a:solidFill>
              </a:uFill>
              <a:latin typeface="Arial"/>
            </a:endParaRPr>
          </a:p>
          <a:p>
            <a:pPr marL="392040" indent="-293040">
              <a:lnSpc>
                <a:spcPct val="100000"/>
              </a:lnSpc>
              <a:buClr>
                <a:srgbClr val="000000"/>
              </a:buClr>
              <a:buSzPct val="45000"/>
              <a:buFont typeface="Wingdings" charset="2"/>
              <a:buChar char=""/>
            </a:pPr>
            <a:r>
              <a:rPr lang="en-US" sz="1450" b="0" strike="noStrike" spc="-1">
                <a:solidFill>
                  <a:srgbClr val="000000"/>
                </a:solidFill>
                <a:uFill>
                  <a:solidFill>
                    <a:srgbClr val="FFFFFF"/>
                  </a:solidFill>
                </a:uFill>
                <a:latin typeface="Roboto"/>
                <a:ea typeface="Roboto"/>
              </a:rPr>
              <a:t>&lt;html&gt;&lt;/html&gt;: The &lt;html&gt; element. </a:t>
            </a:r>
            <a:endParaRPr lang="en-US" sz="1800" b="0" strike="noStrike" spc="-1">
              <a:solidFill>
                <a:srgbClr val="000000"/>
              </a:solidFill>
              <a:uFill>
                <a:solidFill>
                  <a:srgbClr val="FFFFFF"/>
                </a:solidFill>
              </a:uFill>
              <a:latin typeface="Arial"/>
            </a:endParaRPr>
          </a:p>
          <a:p>
            <a:pPr marL="392040" indent="-293040">
              <a:lnSpc>
                <a:spcPct val="100000"/>
              </a:lnSpc>
              <a:buClr>
                <a:srgbClr val="000000"/>
              </a:buClr>
              <a:buSzPct val="45000"/>
              <a:buFont typeface="Wingdings" charset="2"/>
              <a:buChar char=""/>
            </a:pPr>
            <a:r>
              <a:rPr lang="en-US" sz="1450" b="0" strike="noStrike" spc="-1">
                <a:solidFill>
                  <a:srgbClr val="000000"/>
                </a:solidFill>
                <a:uFill>
                  <a:solidFill>
                    <a:srgbClr val="FFFFFF"/>
                  </a:solidFill>
                </a:uFill>
                <a:latin typeface="Roboto"/>
                <a:ea typeface="Roboto"/>
              </a:rPr>
              <a:t>This element wraps all the content on the entire page, and is sometimes known as the root element.</a:t>
            </a:r>
            <a:endParaRPr lang="en-US" sz="1800" b="0" strike="noStrike" spc="-1">
              <a:solidFill>
                <a:srgbClr val="000000"/>
              </a:solidFill>
              <a:uFill>
                <a:solidFill>
                  <a:srgbClr val="FFFFFF"/>
                </a:solidFill>
              </a:uFill>
              <a:latin typeface="Arial"/>
            </a:endParaRPr>
          </a:p>
          <a:p>
            <a:pPr marL="392040" indent="-293040">
              <a:lnSpc>
                <a:spcPct val="100000"/>
              </a:lnSpc>
              <a:buClr>
                <a:srgbClr val="000000"/>
              </a:buClr>
              <a:buSzPct val="45000"/>
              <a:buFont typeface="Wingdings" charset="2"/>
              <a:buChar char=""/>
            </a:pPr>
            <a:r>
              <a:rPr lang="en-US" sz="1450" b="0" strike="noStrike" spc="-1">
                <a:solidFill>
                  <a:srgbClr val="000000"/>
                </a:solidFill>
                <a:uFill>
                  <a:solidFill>
                    <a:srgbClr val="FFFFFF"/>
                  </a:solidFill>
                </a:uFill>
                <a:latin typeface="Roboto"/>
                <a:ea typeface="Roboto"/>
              </a:rPr>
              <a:t>&lt;head&gt;&lt;/head&gt;:  The &lt;head&gt; element. </a:t>
            </a:r>
            <a:endParaRPr lang="en-US" sz="1800" b="0" strike="noStrike" spc="-1">
              <a:solidFill>
                <a:srgbClr val="000000"/>
              </a:solidFill>
              <a:uFill>
                <a:solidFill>
                  <a:srgbClr val="FFFFFF"/>
                </a:solidFill>
              </a:uFill>
              <a:latin typeface="Arial"/>
            </a:endParaRPr>
          </a:p>
          <a:p>
            <a:pPr marL="392040" indent="-293040">
              <a:lnSpc>
                <a:spcPct val="100000"/>
              </a:lnSpc>
              <a:buClr>
                <a:srgbClr val="000000"/>
              </a:buClr>
              <a:buSzPct val="45000"/>
              <a:buFont typeface="Wingdings" charset="2"/>
              <a:buChar char=""/>
            </a:pPr>
            <a:r>
              <a:rPr lang="en-US" sz="1450" b="0" strike="noStrike" spc="-1">
                <a:solidFill>
                  <a:srgbClr val="000000"/>
                </a:solidFill>
                <a:uFill>
                  <a:solidFill>
                    <a:srgbClr val="FFFFFF"/>
                  </a:solidFill>
                </a:uFill>
                <a:latin typeface="Roboto"/>
                <a:ea typeface="Roboto"/>
              </a:rPr>
              <a:t>This element acts as a container for all the stuff you want to include on the HTML page that isn't the content you are showing to your page's viewers. </a:t>
            </a:r>
            <a:endParaRPr lang="en-US" sz="1800" b="0" strike="noStrike" spc="-1">
              <a:solidFill>
                <a:srgbClr val="000000"/>
              </a:solidFill>
              <a:uFill>
                <a:solidFill>
                  <a:srgbClr val="FFFFFF"/>
                </a:solidFill>
              </a:uFill>
              <a:latin typeface="Arial"/>
            </a:endParaRPr>
          </a:p>
          <a:p>
            <a:pPr marL="392040" indent="-293040">
              <a:lnSpc>
                <a:spcPct val="100000"/>
              </a:lnSpc>
              <a:buClr>
                <a:srgbClr val="000000"/>
              </a:buClr>
              <a:buSzPct val="45000"/>
              <a:buFont typeface="Wingdings" charset="2"/>
              <a:buChar char=""/>
            </a:pPr>
            <a:r>
              <a:rPr lang="en-US" sz="1450" b="0" strike="noStrike" spc="-1">
                <a:solidFill>
                  <a:srgbClr val="000000"/>
                </a:solidFill>
                <a:uFill>
                  <a:solidFill>
                    <a:srgbClr val="FFFFFF"/>
                  </a:solidFill>
                </a:uFill>
                <a:latin typeface="Roboto"/>
                <a:ea typeface="Roboto"/>
              </a:rPr>
              <a:t>This includes things like keywords and a page description that you want to appear in search results, CSS to style our content, character set declarations, and more. </a:t>
            </a:r>
            <a:endParaRPr lang="en-US" sz="1800" b="0" strike="noStrike" spc="-1">
              <a:solidFill>
                <a:srgbClr val="000000"/>
              </a:solidFill>
              <a:uFill>
                <a:solidFill>
                  <a:srgbClr val="FFFFFF"/>
                </a:solidFill>
              </a:uFill>
              <a:latin typeface="Arial"/>
            </a:endParaRPr>
          </a:p>
          <a:p>
            <a:pPr marL="392040" indent="-293040">
              <a:lnSpc>
                <a:spcPct val="100000"/>
              </a:lnSpc>
              <a:buClr>
                <a:srgbClr val="000000"/>
              </a:buClr>
              <a:buSzPct val="45000"/>
              <a:buFont typeface="Wingdings" charset="2"/>
              <a:buChar char=""/>
            </a:pPr>
            <a:r>
              <a:rPr lang="en-US" sz="1450" b="0" strike="noStrike" spc="-1">
                <a:solidFill>
                  <a:srgbClr val="000000"/>
                </a:solidFill>
                <a:uFill>
                  <a:solidFill>
                    <a:srgbClr val="FFFFFF"/>
                  </a:solidFill>
                </a:uFill>
                <a:latin typeface="Roboto"/>
                <a:ea typeface="Roboto"/>
              </a:rPr>
              <a:t>&lt;meta charset="utf-8"&gt;: This element sets the character set your document should use to UTF-8, which includes most characters from the vast majority of human written languages.</a:t>
            </a:r>
            <a:endParaRPr lang="en-US" sz="1800" b="0" strike="noStrike" spc="-1">
              <a:solidFill>
                <a:srgbClr val="000000"/>
              </a:solidFill>
              <a:uFill>
                <a:solidFill>
                  <a:srgbClr val="FFFFFF"/>
                </a:solidFill>
              </a:uFill>
              <a:latin typeface="Arial"/>
            </a:endParaRPr>
          </a:p>
          <a:p>
            <a:pPr marL="392040" indent="-293040">
              <a:lnSpc>
                <a:spcPct val="100000"/>
              </a:lnSpc>
              <a:buClr>
                <a:srgbClr val="000000"/>
              </a:buClr>
              <a:buSzPct val="45000"/>
              <a:buFont typeface="Wingdings" charset="2"/>
              <a:buChar char=""/>
            </a:pPr>
            <a:r>
              <a:rPr lang="en-US" sz="1450" b="0" strike="noStrike" spc="-1">
                <a:solidFill>
                  <a:srgbClr val="000000"/>
                </a:solidFill>
                <a:uFill>
                  <a:solidFill>
                    <a:srgbClr val="FFFFFF"/>
                  </a:solidFill>
                </a:uFill>
                <a:latin typeface="Roboto"/>
                <a:ea typeface="Roboto"/>
              </a:rPr>
              <a:t>&lt;title&gt;&lt;/title&gt;: The &lt;title&gt; element. </a:t>
            </a:r>
            <a:endParaRPr lang="en-US" sz="1800" b="0" strike="noStrike" spc="-1">
              <a:solidFill>
                <a:srgbClr val="000000"/>
              </a:solidFill>
              <a:uFill>
                <a:solidFill>
                  <a:srgbClr val="FFFFFF"/>
                </a:solidFill>
              </a:uFill>
              <a:latin typeface="Arial"/>
            </a:endParaRPr>
          </a:p>
          <a:p>
            <a:pPr marL="392040" indent="-293040">
              <a:lnSpc>
                <a:spcPct val="100000"/>
              </a:lnSpc>
              <a:buClr>
                <a:srgbClr val="000000"/>
              </a:buClr>
              <a:buSzPct val="45000"/>
              <a:buFont typeface="Wingdings" charset="2"/>
              <a:buChar char=""/>
            </a:pPr>
            <a:r>
              <a:rPr lang="en-US" sz="1450" b="0" strike="noStrike" spc="-1">
                <a:solidFill>
                  <a:srgbClr val="000000"/>
                </a:solidFill>
                <a:uFill>
                  <a:solidFill>
                    <a:srgbClr val="FFFFFF"/>
                  </a:solidFill>
                </a:uFill>
                <a:latin typeface="Roboto"/>
                <a:ea typeface="Roboto"/>
              </a:rPr>
              <a:t>This sets the title of your page, which is the title that appears in the browser tab the page is loaded in</a:t>
            </a:r>
            <a:endParaRPr lang="en-US" sz="1800" b="0" strike="noStrike" spc="-1">
              <a:solidFill>
                <a:srgbClr val="000000"/>
              </a:solidFill>
              <a:uFill>
                <a:solidFill>
                  <a:srgbClr val="FFFFFF"/>
                </a:solidFill>
              </a:uFill>
              <a:latin typeface="Arial"/>
            </a:endParaRPr>
          </a:p>
          <a:p>
            <a:pPr marL="392040" indent="-293040">
              <a:lnSpc>
                <a:spcPct val="100000"/>
              </a:lnSpc>
              <a:buClr>
                <a:srgbClr val="000000"/>
              </a:buClr>
              <a:buSzPct val="45000"/>
              <a:buFont typeface="Wingdings" charset="2"/>
              <a:buChar char=""/>
            </a:pPr>
            <a:r>
              <a:rPr lang="en-US" sz="1450" b="0" strike="noStrike" spc="-1">
                <a:solidFill>
                  <a:srgbClr val="000000"/>
                </a:solidFill>
                <a:uFill>
                  <a:solidFill>
                    <a:srgbClr val="FFFFFF"/>
                  </a:solidFill>
                </a:uFill>
                <a:latin typeface="Roboto"/>
                <a:ea typeface="Roboto"/>
              </a:rPr>
              <a:t>&lt;body&gt;&lt;/body&gt;: The &lt;body&gt; element. </a:t>
            </a:r>
            <a:endParaRPr lang="en-US" sz="1800" b="0" strike="noStrike" spc="-1">
              <a:solidFill>
                <a:srgbClr val="000000"/>
              </a:solidFill>
              <a:uFill>
                <a:solidFill>
                  <a:srgbClr val="FFFFFF"/>
                </a:solidFill>
              </a:uFill>
              <a:latin typeface="Arial"/>
            </a:endParaRPr>
          </a:p>
          <a:p>
            <a:pPr marL="392040" indent="-293040">
              <a:lnSpc>
                <a:spcPct val="100000"/>
              </a:lnSpc>
              <a:buClr>
                <a:srgbClr val="000000"/>
              </a:buClr>
              <a:buSzPct val="45000"/>
              <a:buFont typeface="Wingdings" charset="2"/>
              <a:buChar char=""/>
            </a:pPr>
            <a:r>
              <a:rPr lang="en-US" sz="1450" b="0" strike="noStrike" spc="-1">
                <a:solidFill>
                  <a:srgbClr val="000000"/>
                </a:solidFill>
                <a:uFill>
                  <a:solidFill>
                    <a:srgbClr val="FFFFFF"/>
                  </a:solidFill>
                </a:uFill>
                <a:latin typeface="Roboto"/>
                <a:ea typeface="Roboto"/>
              </a:rPr>
              <a:t>This contains all the content that you want to show to web users when they visit your page, whether that's text, images, videos, games, playable audio tracks, or whatever else.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Cont’d[Link]</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Nearly all graphical browsers display linked text as blue and underlined by default.</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Visited links generally display in purple opens a different webpage.</a:t>
            </a:r>
          </a:p>
          <a:p>
            <a:pPr>
              <a:lnSpc>
                <a:spcPct val="150000"/>
              </a:lnSpc>
            </a:pPr>
            <a:r>
              <a:rPr lang="en-US" sz="2000" spc="-1" dirty="0">
                <a:solidFill>
                  <a:srgbClr val="000000"/>
                </a:solidFill>
                <a:uFill>
                  <a:solidFill>
                    <a:srgbClr val="FFFFFF"/>
                  </a:solidFill>
                </a:uFill>
                <a:latin typeface="Calibri"/>
              </a:rPr>
              <a:t>Example</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&lt;a </a:t>
            </a:r>
            <a:r>
              <a:rPr lang="en-US" sz="2000" spc="-1" dirty="0" err="1">
                <a:solidFill>
                  <a:srgbClr val="000000"/>
                </a:solidFill>
                <a:uFill>
                  <a:solidFill>
                    <a:srgbClr val="FFFFFF"/>
                  </a:solidFill>
                </a:uFill>
                <a:latin typeface="Calibri"/>
              </a:rPr>
              <a:t>href</a:t>
            </a:r>
            <a:r>
              <a:rPr lang="en-US" sz="2000" spc="-1" dirty="0">
                <a:solidFill>
                  <a:srgbClr val="000000"/>
                </a:solidFill>
                <a:uFill>
                  <a:solidFill>
                    <a:srgbClr val="FFFFFF"/>
                  </a:solidFill>
                </a:uFill>
                <a:latin typeface="Calibri"/>
              </a:rPr>
              <a:t>="http://www.oreilly.com"&gt;Go to the O'Reilly Media site&lt;/a&gt;</a:t>
            </a: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pic>
        <p:nvPicPr>
          <p:cNvPr id="3" name="Picture 2">
            <a:extLst>
              <a:ext uri="{FF2B5EF4-FFF2-40B4-BE49-F238E27FC236}">
                <a16:creationId xmlns:a16="http://schemas.microsoft.com/office/drawing/2014/main" id="{9662FFE9-00CF-DE3E-2626-4A29C193009A}"/>
              </a:ext>
            </a:extLst>
          </p:cNvPr>
          <p:cNvPicPr>
            <a:picLocks noChangeAspect="1"/>
          </p:cNvPicPr>
          <p:nvPr/>
        </p:nvPicPr>
        <p:blipFill>
          <a:blip r:embed="rId2"/>
          <a:stretch>
            <a:fillRect/>
          </a:stretch>
        </p:blipFill>
        <p:spPr>
          <a:xfrm>
            <a:off x="2072754" y="3183908"/>
            <a:ext cx="7098542" cy="3057233"/>
          </a:xfrm>
          <a:prstGeom prst="rect">
            <a:avLst/>
          </a:prstGeom>
        </p:spPr>
      </p:pic>
    </p:spTree>
    <p:extLst>
      <p:ext uri="{BB962C8B-B14F-4D97-AF65-F5344CB8AC3E}">
        <p14:creationId xmlns:p14="http://schemas.microsoft.com/office/powerpoint/2010/main" val="835346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Cont’d[Link]</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err="1">
                <a:solidFill>
                  <a:srgbClr val="FF0000"/>
                </a:solidFill>
                <a:uFill>
                  <a:solidFill>
                    <a:srgbClr val="FFFFFF"/>
                  </a:solidFill>
                </a:uFill>
                <a:latin typeface="Calibri"/>
              </a:rPr>
              <a:t>href</a:t>
            </a:r>
            <a:r>
              <a:rPr lang="en-US" sz="2000" spc="-1" dirty="0">
                <a:solidFill>
                  <a:srgbClr val="FF0000"/>
                </a:solidFill>
                <a:uFill>
                  <a:solidFill>
                    <a:srgbClr val="FFFFFF"/>
                  </a:solidFill>
                </a:uFill>
                <a:latin typeface="Calibri"/>
              </a:rPr>
              <a:t> Attribute</a:t>
            </a:r>
            <a:r>
              <a:rPr lang="en-US" sz="2000" spc="-1" dirty="0">
                <a:solidFill>
                  <a:srgbClr val="000000"/>
                </a:solidFill>
                <a:uFill>
                  <a:solidFill>
                    <a:srgbClr val="FFFFFF"/>
                  </a:solidFill>
                </a:uFill>
                <a:latin typeface="Calibri"/>
              </a:rPr>
              <a:t>: provides the address of the page or resource (its URL) to the browser.</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URL must always appear in quotation marks.</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In most case the URL points to HTML documents, but can point to other web resources, such as images, audio and video files.</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There are two ways to specify the URL:</a:t>
            </a:r>
          </a:p>
          <a:p>
            <a:pPr marL="2628900" lvl="5" indent="-342900">
              <a:lnSpc>
                <a:spcPct val="150000"/>
              </a:lnSpc>
              <a:buFont typeface="Wingdings" panose="05000000000000000000" pitchFamily="2" charset="2"/>
              <a:buChar char="v"/>
            </a:pPr>
            <a:r>
              <a:rPr lang="en-US" sz="2000" spc="-1" dirty="0">
                <a:solidFill>
                  <a:srgbClr val="000000"/>
                </a:solidFill>
                <a:uFill>
                  <a:solidFill>
                    <a:srgbClr val="FFFFFF"/>
                  </a:solidFill>
                </a:uFill>
                <a:latin typeface="Calibri"/>
              </a:rPr>
              <a:t>Absolute URLs</a:t>
            </a:r>
          </a:p>
          <a:p>
            <a:pPr marL="2628900" lvl="5" indent="-342900">
              <a:lnSpc>
                <a:spcPct val="150000"/>
              </a:lnSpc>
              <a:buFont typeface="Wingdings" panose="05000000000000000000" pitchFamily="2" charset="2"/>
              <a:buChar char="v"/>
            </a:pPr>
            <a:r>
              <a:rPr lang="en-US" sz="2000" spc="-1" dirty="0">
                <a:solidFill>
                  <a:srgbClr val="000000"/>
                </a:solidFill>
                <a:uFill>
                  <a:solidFill>
                    <a:srgbClr val="FFFFFF"/>
                  </a:solidFill>
                </a:uFill>
                <a:latin typeface="Calibri"/>
              </a:rPr>
              <a:t>Relative URLs</a:t>
            </a:r>
          </a:p>
          <a:p>
            <a:pPr marL="342900" indent="-342900">
              <a:lnSpc>
                <a:spcPct val="150000"/>
              </a:lnSpc>
              <a:buFont typeface="Arial" panose="020B0604020202020204" pitchFamily="34" charset="0"/>
              <a:buChar char="•"/>
            </a:pPr>
            <a:r>
              <a:rPr lang="en-US" sz="2000" spc="-1" dirty="0">
                <a:solidFill>
                  <a:srgbClr val="FF0000"/>
                </a:solidFill>
                <a:uFill>
                  <a:solidFill>
                    <a:srgbClr val="FFFFFF"/>
                  </a:solidFill>
                </a:uFill>
                <a:latin typeface="Calibri"/>
              </a:rPr>
              <a:t>Absolute URLs</a:t>
            </a:r>
            <a:r>
              <a:rPr lang="en-US" sz="2000" spc="-1" dirty="0">
                <a:solidFill>
                  <a:srgbClr val="000000"/>
                </a:solidFill>
                <a:uFill>
                  <a:solidFill>
                    <a:srgbClr val="FFFFFF"/>
                  </a:solidFill>
                </a:uFill>
                <a:latin typeface="Calibri"/>
              </a:rPr>
              <a:t>: provide the full URL for the document, including the protocol (http:// or https://), the domain name, and the path name as necessary. we need to use an absolute URL when pointing to a document out on the web (i.e., not on our </a:t>
            </a:r>
            <a:r>
              <a:rPr lang="en-US" sz="2000" spc="-1" dirty="0">
                <a:solidFill>
                  <a:srgbClr val="00B0F0"/>
                </a:solidFill>
                <a:uFill>
                  <a:solidFill>
                    <a:srgbClr val="FFFFFF"/>
                  </a:solidFill>
                </a:uFill>
                <a:latin typeface="Calibri"/>
              </a:rPr>
              <a:t>own</a:t>
            </a:r>
            <a:r>
              <a:rPr lang="en-US" sz="2000" spc="-1" dirty="0">
                <a:solidFill>
                  <a:srgbClr val="000000"/>
                </a:solidFill>
                <a:uFill>
                  <a:solidFill>
                    <a:srgbClr val="FFFFFF"/>
                  </a:solidFill>
                </a:uFill>
                <a:latin typeface="Calibri"/>
              </a:rPr>
              <a:t> server): This is known as external  link.</a:t>
            </a:r>
          </a:p>
          <a:p>
            <a:pPr marL="342900" indent="-3429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681398D4-D093-3E7E-904A-F6B3E155ADD8}"/>
              </a:ext>
            </a:extLst>
          </p:cNvPr>
          <p:cNvPicPr>
            <a:picLocks noChangeAspect="1"/>
          </p:cNvPicPr>
          <p:nvPr/>
        </p:nvPicPr>
        <p:blipFill>
          <a:blip r:embed="rId2"/>
          <a:stretch>
            <a:fillRect/>
          </a:stretch>
        </p:blipFill>
        <p:spPr>
          <a:xfrm>
            <a:off x="2205038" y="6290727"/>
            <a:ext cx="2830986" cy="404465"/>
          </a:xfrm>
          <a:prstGeom prst="rect">
            <a:avLst/>
          </a:prstGeom>
        </p:spPr>
      </p:pic>
    </p:spTree>
    <p:extLst>
      <p:ext uri="{BB962C8B-B14F-4D97-AF65-F5344CB8AC3E}">
        <p14:creationId xmlns:p14="http://schemas.microsoft.com/office/powerpoint/2010/main" val="4019075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Cont’d[Link]</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FF0000"/>
                </a:solidFill>
                <a:uFill>
                  <a:solidFill>
                    <a:srgbClr val="FFFFFF"/>
                  </a:solidFill>
                </a:uFill>
                <a:latin typeface="Calibri"/>
              </a:rPr>
              <a:t>Relative URLs</a:t>
            </a:r>
            <a:r>
              <a:rPr lang="en-US" sz="2000" spc="-1" dirty="0">
                <a:solidFill>
                  <a:srgbClr val="000000"/>
                </a:solidFill>
                <a:uFill>
                  <a:solidFill>
                    <a:srgbClr val="FFFFFF"/>
                  </a:solidFill>
                </a:uFill>
                <a:latin typeface="Calibri"/>
              </a:rPr>
              <a:t>:  describe the pathname to a file relative to the current document.</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can be used when we are linking to another document on our own site (i.e., on the same server)</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It doesn’t require the protocol or domain name—just the </a:t>
            </a:r>
            <a:r>
              <a:rPr lang="en-US" sz="2000" spc="-1" dirty="0">
                <a:solidFill>
                  <a:srgbClr val="00B0F0"/>
                </a:solidFill>
                <a:uFill>
                  <a:solidFill>
                    <a:srgbClr val="FFFFFF"/>
                  </a:solidFill>
                </a:uFill>
                <a:latin typeface="Calibri"/>
              </a:rPr>
              <a:t>pathname</a:t>
            </a:r>
            <a:r>
              <a:rPr lang="en-US" sz="2000" spc="-1" dirty="0">
                <a:solidFill>
                  <a:srgbClr val="000000"/>
                </a:solidFill>
                <a:uFill>
                  <a:solidFill>
                    <a:srgbClr val="FFFFFF"/>
                  </a:solidFill>
                </a:uFill>
                <a:latin typeface="Calibri"/>
              </a:rPr>
              <a:t>:</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A relative pathname describes how to get to the linked document starting from the location of the current document.</a:t>
            </a:r>
          </a:p>
          <a:p>
            <a:pPr>
              <a:lnSpc>
                <a:spcPct val="150000"/>
              </a:lnSpc>
            </a:pPr>
            <a:endParaRPr lang="en-US" sz="2000" spc="-1" dirty="0">
              <a:solidFill>
                <a:srgbClr val="000000"/>
              </a:solidFill>
              <a:uFill>
                <a:solidFill>
                  <a:srgbClr val="FFFFFF"/>
                </a:solidFill>
              </a:uFill>
              <a:latin typeface="Calibri"/>
            </a:endParaRP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In order to see the how relative URL works we use the following site structure.</a:t>
            </a:r>
          </a:p>
          <a:p>
            <a:pPr marL="342900" indent="-3429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pic>
        <p:nvPicPr>
          <p:cNvPr id="3" name="Picture 2">
            <a:extLst>
              <a:ext uri="{FF2B5EF4-FFF2-40B4-BE49-F238E27FC236}">
                <a16:creationId xmlns:a16="http://schemas.microsoft.com/office/drawing/2014/main" id="{8FD8DDEF-25E2-F7BD-E667-15E08ED28D89}"/>
              </a:ext>
            </a:extLst>
          </p:cNvPr>
          <p:cNvPicPr>
            <a:picLocks noChangeAspect="1"/>
          </p:cNvPicPr>
          <p:nvPr/>
        </p:nvPicPr>
        <p:blipFill>
          <a:blip r:embed="rId2"/>
          <a:stretch>
            <a:fillRect/>
          </a:stretch>
        </p:blipFill>
        <p:spPr>
          <a:xfrm>
            <a:off x="3098043" y="4179271"/>
            <a:ext cx="3570524" cy="365434"/>
          </a:xfrm>
          <a:prstGeom prst="rect">
            <a:avLst/>
          </a:prstGeom>
        </p:spPr>
      </p:pic>
    </p:spTree>
    <p:extLst>
      <p:ext uri="{BB962C8B-B14F-4D97-AF65-F5344CB8AC3E}">
        <p14:creationId xmlns:p14="http://schemas.microsoft.com/office/powerpoint/2010/main" val="2652244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2"/>
          <p:cNvSpPr txBox="1"/>
          <p:nvPr/>
        </p:nvSpPr>
        <p:spPr>
          <a:xfrm>
            <a:off x="838080" y="641444"/>
            <a:ext cx="11353920" cy="6216555"/>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FF0000"/>
                </a:solidFill>
                <a:uFill>
                  <a:solidFill>
                    <a:srgbClr val="FFFFFF"/>
                  </a:solidFill>
                </a:uFill>
                <a:latin typeface="Calibri"/>
              </a:rPr>
              <a:t>How Relative URL works (three scenarios) </a:t>
            </a:r>
          </a:p>
          <a:p>
            <a:pPr marL="342900" indent="-342900">
              <a:lnSpc>
                <a:spcPct val="150000"/>
              </a:lnSpc>
              <a:buFont typeface="Wingdings" panose="05000000000000000000" pitchFamily="2" charset="2"/>
              <a:buChar char="v"/>
            </a:pPr>
            <a:r>
              <a:rPr lang="en-US" sz="2000" spc="-1" dirty="0">
                <a:solidFill>
                  <a:srgbClr val="000000"/>
                </a:solidFill>
                <a:uFill>
                  <a:solidFill>
                    <a:srgbClr val="FFFFFF"/>
                  </a:solidFill>
                </a:uFill>
                <a:latin typeface="Calibri"/>
              </a:rPr>
              <a:t>Linking within a Directory</a:t>
            </a:r>
          </a:p>
          <a:p>
            <a:pPr>
              <a:lnSpc>
                <a:spcPct val="150000"/>
              </a:lnSpc>
            </a:pPr>
            <a:r>
              <a:rPr lang="en-US" spc="-1" dirty="0">
                <a:solidFill>
                  <a:srgbClr val="000000"/>
                </a:solidFill>
                <a:uFill>
                  <a:solidFill>
                    <a:srgbClr val="FFFFFF"/>
                  </a:solidFill>
                </a:uFill>
                <a:latin typeface="Calibri"/>
              </a:rPr>
              <a:t>E.g. how to make a link from </a:t>
            </a:r>
            <a:r>
              <a:rPr lang="en-US" spc="-1" dirty="0">
                <a:solidFill>
                  <a:srgbClr val="FF0000"/>
                </a:solidFill>
                <a:uFill>
                  <a:solidFill>
                    <a:srgbClr val="FFFFFF"/>
                  </a:solidFill>
                </a:uFill>
                <a:latin typeface="Calibri"/>
              </a:rPr>
              <a:t>index.html </a:t>
            </a:r>
            <a:r>
              <a:rPr lang="en-US" spc="-1" dirty="0">
                <a:solidFill>
                  <a:srgbClr val="000000"/>
                </a:solidFill>
                <a:uFill>
                  <a:solidFill>
                    <a:srgbClr val="FFFFFF"/>
                  </a:solidFill>
                </a:uFill>
                <a:latin typeface="Calibri"/>
              </a:rPr>
              <a:t>to </a:t>
            </a:r>
            <a:r>
              <a:rPr lang="en-US" spc="-1" dirty="0">
                <a:solidFill>
                  <a:srgbClr val="0070C0"/>
                </a:solidFill>
                <a:uFill>
                  <a:solidFill>
                    <a:srgbClr val="FFFFFF"/>
                  </a:solidFill>
                </a:uFill>
                <a:latin typeface="Calibri"/>
              </a:rPr>
              <a:t>about</a:t>
            </a:r>
            <a:r>
              <a:rPr lang="en-US" spc="-1" dirty="0">
                <a:solidFill>
                  <a:srgbClr val="000000"/>
                </a:solidFill>
                <a:uFill>
                  <a:solidFill>
                    <a:srgbClr val="FFFFFF"/>
                  </a:solidFill>
                </a:uFill>
                <a:latin typeface="Calibri"/>
              </a:rPr>
              <a:t>.html</a:t>
            </a:r>
          </a:p>
          <a:p>
            <a:pPr>
              <a:lnSpc>
                <a:spcPct val="150000"/>
              </a:lnSpc>
            </a:pPr>
            <a:r>
              <a:rPr lang="en-US" spc="-1" dirty="0" err="1">
                <a:solidFill>
                  <a:srgbClr val="000000"/>
                </a:solidFill>
                <a:uFill>
                  <a:solidFill>
                    <a:srgbClr val="FFFFFF"/>
                  </a:solidFill>
                </a:uFill>
                <a:latin typeface="Calibri"/>
              </a:rPr>
              <a:t>Soln</a:t>
            </a:r>
            <a:r>
              <a:rPr lang="en-US" spc="-1" dirty="0">
                <a:solidFill>
                  <a:srgbClr val="000000"/>
                </a:solidFill>
                <a:uFill>
                  <a:solidFill>
                    <a:srgbClr val="FFFFFF"/>
                  </a:solidFill>
                </a:uFill>
                <a:latin typeface="Calibri"/>
              </a:rPr>
              <a:t> = provide only the name of the file (its file name). </a:t>
            </a:r>
          </a:p>
          <a:p>
            <a:pPr>
              <a:lnSpc>
                <a:spcPct val="150000"/>
              </a:lnSpc>
            </a:pPr>
            <a:r>
              <a:rPr lang="en-US" spc="-1" dirty="0">
                <a:solidFill>
                  <a:srgbClr val="000000"/>
                </a:solidFill>
                <a:uFill>
                  <a:solidFill>
                    <a:srgbClr val="FFFFFF"/>
                  </a:solidFill>
                </a:uFill>
                <a:latin typeface="Calibri"/>
              </a:rPr>
              <a:t>From index.html</a:t>
            </a:r>
          </a:p>
          <a:p>
            <a:pPr>
              <a:lnSpc>
                <a:spcPct val="150000"/>
              </a:lnSpc>
            </a:pPr>
            <a:r>
              <a:rPr lang="en-US" spc="-1" dirty="0">
                <a:solidFill>
                  <a:srgbClr val="000000"/>
                </a:solidFill>
                <a:uFill>
                  <a:solidFill>
                    <a:srgbClr val="FFFFFF"/>
                  </a:solidFill>
                </a:uFill>
                <a:latin typeface="Calibri"/>
              </a:rPr>
              <a:t>&lt;a </a:t>
            </a:r>
            <a:r>
              <a:rPr lang="en-US" spc="-1" dirty="0" err="1">
                <a:solidFill>
                  <a:srgbClr val="000000"/>
                </a:solidFill>
                <a:uFill>
                  <a:solidFill>
                    <a:srgbClr val="FFFFFF"/>
                  </a:solidFill>
                </a:uFill>
                <a:latin typeface="Calibri"/>
              </a:rPr>
              <a:t>href</a:t>
            </a:r>
            <a:r>
              <a:rPr lang="en-US" spc="-1" dirty="0">
                <a:solidFill>
                  <a:srgbClr val="000000"/>
                </a:solidFill>
                <a:uFill>
                  <a:solidFill>
                    <a:srgbClr val="FFFFFF"/>
                  </a:solidFill>
                </a:uFill>
                <a:latin typeface="Calibri"/>
              </a:rPr>
              <a:t>=“about.html”&gt; About the site … &lt;/a&gt;</a:t>
            </a:r>
          </a:p>
          <a:p>
            <a:pPr marL="342900" indent="-342900">
              <a:lnSpc>
                <a:spcPct val="150000"/>
              </a:lnSpc>
              <a:buFont typeface="Wingdings" panose="05000000000000000000" pitchFamily="2" charset="2"/>
              <a:buChar char="v"/>
            </a:pPr>
            <a:r>
              <a:rPr lang="en-US" sz="2000" spc="-1" dirty="0">
                <a:solidFill>
                  <a:srgbClr val="000000"/>
                </a:solidFill>
                <a:uFill>
                  <a:solidFill>
                    <a:srgbClr val="FFFFFF"/>
                  </a:solidFill>
                </a:uFill>
                <a:latin typeface="Calibri"/>
              </a:rPr>
              <a:t>Linking to a Lower Directory</a:t>
            </a:r>
          </a:p>
          <a:p>
            <a:pPr>
              <a:lnSpc>
                <a:spcPct val="150000"/>
              </a:lnSpc>
            </a:pPr>
            <a:r>
              <a:rPr lang="en-US" spc="-1" dirty="0">
                <a:solidFill>
                  <a:srgbClr val="000000"/>
                </a:solidFill>
                <a:uFill>
                  <a:solidFill>
                    <a:srgbClr val="FFFFFF"/>
                  </a:solidFill>
                </a:uFill>
                <a:latin typeface="Calibri"/>
              </a:rPr>
              <a:t>E.g. how to make a link from index.html to a file in the </a:t>
            </a:r>
          </a:p>
          <a:p>
            <a:pPr>
              <a:lnSpc>
                <a:spcPct val="150000"/>
              </a:lnSpc>
            </a:pPr>
            <a:r>
              <a:rPr lang="en-US" spc="-1" dirty="0">
                <a:solidFill>
                  <a:srgbClr val="000000"/>
                </a:solidFill>
                <a:uFill>
                  <a:solidFill>
                    <a:srgbClr val="FFFFFF"/>
                  </a:solidFill>
                </a:uFill>
                <a:latin typeface="Calibri"/>
              </a:rPr>
              <a:t>Recipes directory called </a:t>
            </a:r>
            <a:r>
              <a:rPr lang="en-US" spc="-1" dirty="0">
                <a:solidFill>
                  <a:srgbClr val="0070C0"/>
                </a:solidFill>
                <a:uFill>
                  <a:solidFill>
                    <a:srgbClr val="FFFFFF"/>
                  </a:solidFill>
                </a:uFill>
                <a:latin typeface="Calibri"/>
              </a:rPr>
              <a:t>salmon</a:t>
            </a:r>
            <a:r>
              <a:rPr lang="en-US" spc="-1" dirty="0">
                <a:solidFill>
                  <a:srgbClr val="000000"/>
                </a:solidFill>
                <a:uFill>
                  <a:solidFill>
                    <a:srgbClr val="FFFFFF"/>
                  </a:solidFill>
                </a:uFill>
                <a:latin typeface="Calibri"/>
              </a:rPr>
              <a:t>.html</a:t>
            </a:r>
          </a:p>
          <a:p>
            <a:pPr>
              <a:lnSpc>
                <a:spcPct val="150000"/>
              </a:lnSpc>
            </a:pPr>
            <a:r>
              <a:rPr lang="en-US" spc="-1" dirty="0" err="1">
                <a:solidFill>
                  <a:srgbClr val="000000"/>
                </a:solidFill>
                <a:uFill>
                  <a:solidFill>
                    <a:srgbClr val="FFFFFF"/>
                  </a:solidFill>
                </a:uFill>
                <a:latin typeface="Calibri"/>
              </a:rPr>
              <a:t>Soln</a:t>
            </a:r>
            <a:r>
              <a:rPr lang="en-US" spc="-1" dirty="0">
                <a:solidFill>
                  <a:srgbClr val="000000"/>
                </a:solidFill>
                <a:uFill>
                  <a:solidFill>
                    <a:srgbClr val="FFFFFF"/>
                  </a:solidFill>
                </a:uFill>
                <a:latin typeface="Calibri"/>
              </a:rPr>
              <a:t> = The pathname in the URL tells the browser to</a:t>
            </a:r>
          </a:p>
          <a:p>
            <a:pPr>
              <a:lnSpc>
                <a:spcPct val="150000"/>
              </a:lnSpc>
            </a:pPr>
            <a:r>
              <a:rPr lang="en-US" spc="-1" dirty="0">
                <a:solidFill>
                  <a:srgbClr val="000000"/>
                </a:solidFill>
                <a:uFill>
                  <a:solidFill>
                    <a:srgbClr val="FFFFFF"/>
                  </a:solidFill>
                </a:uFill>
                <a:latin typeface="Calibri"/>
              </a:rPr>
              <a:t>look in the current directory for a directory called </a:t>
            </a:r>
          </a:p>
          <a:p>
            <a:pPr>
              <a:lnSpc>
                <a:spcPct val="150000"/>
              </a:lnSpc>
            </a:pPr>
            <a:r>
              <a:rPr lang="en-US" spc="-1" dirty="0">
                <a:solidFill>
                  <a:srgbClr val="000000"/>
                </a:solidFill>
                <a:uFill>
                  <a:solidFill>
                    <a:srgbClr val="FFFFFF"/>
                  </a:solidFill>
                </a:uFill>
                <a:latin typeface="Calibri"/>
              </a:rPr>
              <a:t>recipes, and then look for the file salmon.html</a:t>
            </a:r>
          </a:p>
          <a:p>
            <a:pPr>
              <a:lnSpc>
                <a:spcPct val="150000"/>
              </a:lnSpc>
            </a:pPr>
            <a:r>
              <a:rPr lang="en-US" spc="-1" dirty="0">
                <a:solidFill>
                  <a:srgbClr val="000000"/>
                </a:solidFill>
                <a:uFill>
                  <a:solidFill>
                    <a:srgbClr val="FFFFFF"/>
                  </a:solidFill>
                </a:uFill>
                <a:latin typeface="Calibri"/>
              </a:rPr>
              <a:t>From index.html</a:t>
            </a:r>
          </a:p>
          <a:p>
            <a:pPr>
              <a:lnSpc>
                <a:spcPct val="150000"/>
              </a:lnSpc>
            </a:pPr>
            <a:r>
              <a:rPr lang="en-US" spc="-1" dirty="0">
                <a:solidFill>
                  <a:srgbClr val="000000"/>
                </a:solidFill>
                <a:uFill>
                  <a:solidFill>
                    <a:srgbClr val="FFFFFF"/>
                  </a:solidFill>
                </a:uFill>
                <a:latin typeface="Calibri"/>
              </a:rPr>
              <a:t>&lt;a </a:t>
            </a:r>
            <a:r>
              <a:rPr lang="en-US" spc="-1" dirty="0" err="1">
                <a:solidFill>
                  <a:srgbClr val="000000"/>
                </a:solidFill>
                <a:uFill>
                  <a:solidFill>
                    <a:srgbClr val="FFFFFF"/>
                  </a:solidFill>
                </a:uFill>
                <a:latin typeface="Calibri"/>
              </a:rPr>
              <a:t>href</a:t>
            </a:r>
            <a:r>
              <a:rPr lang="en-US" spc="-1" dirty="0">
                <a:solidFill>
                  <a:srgbClr val="000000"/>
                </a:solidFill>
                <a:uFill>
                  <a:solidFill>
                    <a:srgbClr val="FFFFFF"/>
                  </a:solidFill>
                </a:uFill>
                <a:latin typeface="Calibri"/>
              </a:rPr>
              <a:t>=“recipes/salmon.html”&gt; Garlic Salmon &lt;/a&gt;</a:t>
            </a:r>
          </a:p>
          <a:p>
            <a:pPr>
              <a:lnSpc>
                <a:spcPct val="150000"/>
              </a:lnSpc>
            </a:pPr>
            <a:endParaRPr lang="en-US" sz="2000"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BFCC6A15-0846-6100-8935-EFCC26655AA8}"/>
              </a:ext>
            </a:extLst>
          </p:cNvPr>
          <p:cNvPicPr>
            <a:picLocks noChangeAspect="1"/>
          </p:cNvPicPr>
          <p:nvPr/>
        </p:nvPicPr>
        <p:blipFill>
          <a:blip r:embed="rId2"/>
          <a:stretch>
            <a:fillRect/>
          </a:stretch>
        </p:blipFill>
        <p:spPr>
          <a:xfrm>
            <a:off x="6491785" y="327546"/>
            <a:ext cx="6096000" cy="6373505"/>
          </a:xfrm>
          <a:prstGeom prst="rect">
            <a:avLst/>
          </a:prstGeom>
        </p:spPr>
      </p:pic>
    </p:spTree>
    <p:extLst>
      <p:ext uri="{BB962C8B-B14F-4D97-AF65-F5344CB8AC3E}">
        <p14:creationId xmlns:p14="http://schemas.microsoft.com/office/powerpoint/2010/main" val="48724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2"/>
          <p:cNvSpPr txBox="1"/>
          <p:nvPr/>
        </p:nvSpPr>
        <p:spPr>
          <a:xfrm>
            <a:off x="838080" y="641444"/>
            <a:ext cx="11353920" cy="6216555"/>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FF0000"/>
                </a:solidFill>
                <a:uFill>
                  <a:solidFill>
                    <a:srgbClr val="FFFFFF"/>
                  </a:solidFill>
                </a:uFill>
                <a:latin typeface="Calibri"/>
              </a:rPr>
              <a:t>How Relative URL works (cont’d) </a:t>
            </a:r>
          </a:p>
          <a:p>
            <a:pPr marL="342900" indent="-342900">
              <a:lnSpc>
                <a:spcPct val="150000"/>
              </a:lnSpc>
              <a:buFont typeface="Wingdings" panose="05000000000000000000" pitchFamily="2" charset="2"/>
              <a:buChar char="v"/>
            </a:pPr>
            <a:r>
              <a:rPr lang="en-US" sz="2000" spc="-1" dirty="0">
                <a:solidFill>
                  <a:srgbClr val="000000"/>
                </a:solidFill>
                <a:uFill>
                  <a:solidFill>
                    <a:srgbClr val="FFFFFF"/>
                  </a:solidFill>
                </a:uFill>
                <a:latin typeface="Calibri"/>
              </a:rPr>
              <a:t>Linking to a higher Directory</a:t>
            </a:r>
          </a:p>
          <a:p>
            <a:pPr>
              <a:lnSpc>
                <a:spcPct val="150000"/>
              </a:lnSpc>
            </a:pPr>
            <a:r>
              <a:rPr lang="en-US" spc="-1" dirty="0">
                <a:solidFill>
                  <a:srgbClr val="000000"/>
                </a:solidFill>
                <a:uFill>
                  <a:solidFill>
                    <a:srgbClr val="FFFFFF"/>
                  </a:solidFill>
                </a:uFill>
                <a:latin typeface="Calibri"/>
              </a:rPr>
              <a:t>E.g. how to make a link from </a:t>
            </a:r>
            <a:r>
              <a:rPr lang="en-US" spc="-1" dirty="0">
                <a:solidFill>
                  <a:srgbClr val="FF0000"/>
                </a:solidFill>
                <a:uFill>
                  <a:solidFill>
                    <a:srgbClr val="FFFFFF"/>
                  </a:solidFill>
                </a:uFill>
                <a:latin typeface="Calibri"/>
              </a:rPr>
              <a:t>salmon.html </a:t>
            </a:r>
            <a:r>
              <a:rPr lang="en-US" spc="-1" dirty="0">
                <a:solidFill>
                  <a:srgbClr val="000000"/>
                </a:solidFill>
                <a:uFill>
                  <a:solidFill>
                    <a:srgbClr val="FFFFFF"/>
                  </a:solidFill>
                </a:uFill>
                <a:latin typeface="Calibri"/>
              </a:rPr>
              <a:t>to back to </a:t>
            </a:r>
          </a:p>
          <a:p>
            <a:pPr>
              <a:lnSpc>
                <a:spcPct val="150000"/>
              </a:lnSpc>
            </a:pPr>
            <a:r>
              <a:rPr lang="en-US" spc="-1" dirty="0">
                <a:solidFill>
                  <a:srgbClr val="000000"/>
                </a:solidFill>
                <a:uFill>
                  <a:solidFill>
                    <a:srgbClr val="FFFFFF"/>
                  </a:solidFill>
                </a:uFill>
                <a:latin typeface="Calibri"/>
              </a:rPr>
              <a:t>home page (</a:t>
            </a:r>
            <a:r>
              <a:rPr lang="en-US" spc="-1" dirty="0">
                <a:solidFill>
                  <a:srgbClr val="0070C0"/>
                </a:solidFill>
                <a:uFill>
                  <a:solidFill>
                    <a:srgbClr val="FFFFFF"/>
                  </a:solidFill>
                </a:uFill>
                <a:latin typeface="Calibri"/>
              </a:rPr>
              <a:t>index</a:t>
            </a:r>
            <a:r>
              <a:rPr lang="en-US" spc="-1" dirty="0">
                <a:solidFill>
                  <a:srgbClr val="000000"/>
                </a:solidFill>
                <a:uFill>
                  <a:solidFill>
                    <a:srgbClr val="FFFFFF"/>
                  </a:solidFill>
                </a:uFill>
                <a:latin typeface="Calibri"/>
              </a:rPr>
              <a:t>.html)</a:t>
            </a:r>
          </a:p>
          <a:p>
            <a:pPr>
              <a:lnSpc>
                <a:spcPct val="150000"/>
              </a:lnSpc>
            </a:pPr>
            <a:r>
              <a:rPr lang="en-US" spc="-1" dirty="0" err="1">
                <a:solidFill>
                  <a:srgbClr val="000000"/>
                </a:solidFill>
                <a:uFill>
                  <a:solidFill>
                    <a:srgbClr val="FFFFFF"/>
                  </a:solidFill>
                </a:uFill>
                <a:latin typeface="Calibri"/>
              </a:rPr>
              <a:t>Soln</a:t>
            </a:r>
            <a:r>
              <a:rPr lang="en-US" spc="-1" dirty="0">
                <a:solidFill>
                  <a:srgbClr val="000000"/>
                </a:solidFill>
                <a:uFill>
                  <a:solidFill>
                    <a:srgbClr val="FFFFFF"/>
                  </a:solidFill>
                </a:uFill>
                <a:latin typeface="Calibri"/>
              </a:rPr>
              <a:t> = use dot-dot-slash (../), it is like telling “back up one </a:t>
            </a:r>
          </a:p>
          <a:p>
            <a:pPr>
              <a:lnSpc>
                <a:spcPct val="150000"/>
              </a:lnSpc>
            </a:pPr>
            <a:r>
              <a:rPr lang="en-US" spc="-1" dirty="0">
                <a:solidFill>
                  <a:srgbClr val="000000"/>
                </a:solidFill>
                <a:uFill>
                  <a:solidFill>
                    <a:srgbClr val="FFFFFF"/>
                  </a:solidFill>
                </a:uFill>
                <a:latin typeface="Calibri"/>
              </a:rPr>
              <a:t>directory level up”</a:t>
            </a:r>
          </a:p>
          <a:p>
            <a:pPr>
              <a:lnSpc>
                <a:spcPct val="150000"/>
              </a:lnSpc>
            </a:pPr>
            <a:r>
              <a:rPr lang="en-US" spc="-1" dirty="0">
                <a:solidFill>
                  <a:srgbClr val="000000"/>
                </a:solidFill>
                <a:uFill>
                  <a:solidFill>
                    <a:srgbClr val="FFFFFF"/>
                  </a:solidFill>
                </a:uFill>
                <a:latin typeface="Calibri"/>
              </a:rPr>
              <a:t>&lt;a </a:t>
            </a:r>
            <a:r>
              <a:rPr lang="en-US" spc="-1" dirty="0" err="1">
                <a:solidFill>
                  <a:srgbClr val="000000"/>
                </a:solidFill>
                <a:uFill>
                  <a:solidFill>
                    <a:srgbClr val="FFFFFF"/>
                  </a:solidFill>
                </a:uFill>
                <a:latin typeface="Calibri"/>
              </a:rPr>
              <a:t>href</a:t>
            </a:r>
            <a:r>
              <a:rPr lang="en-US" spc="-1" dirty="0">
                <a:solidFill>
                  <a:srgbClr val="000000"/>
                </a:solidFill>
                <a:uFill>
                  <a:solidFill>
                    <a:srgbClr val="FFFFFF"/>
                  </a:solidFill>
                </a:uFill>
                <a:latin typeface="Calibri"/>
              </a:rPr>
              <a:t>=“../index.html”&gt; [Back to home page] … &lt;/a&gt;</a:t>
            </a:r>
          </a:p>
          <a:p>
            <a:pPr>
              <a:lnSpc>
                <a:spcPct val="150000"/>
              </a:lnSpc>
            </a:pPr>
            <a:endParaRPr lang="en-US" sz="2000" spc="-1" dirty="0">
              <a:solidFill>
                <a:srgbClr val="000000"/>
              </a:solidFill>
              <a:uFill>
                <a:solidFill>
                  <a:srgbClr val="FFFFFF"/>
                </a:solidFill>
              </a:uFill>
              <a:latin typeface="Calibri"/>
            </a:endParaRPr>
          </a:p>
          <a:p>
            <a:pPr>
              <a:lnSpc>
                <a:spcPct val="150000"/>
              </a:lnSpc>
            </a:pPr>
            <a:r>
              <a:rPr lang="en-US" sz="2000" spc="-1" dirty="0">
                <a:solidFill>
                  <a:srgbClr val="000000"/>
                </a:solidFill>
                <a:uFill>
                  <a:solidFill>
                    <a:srgbClr val="FFFFFF"/>
                  </a:solidFill>
                </a:uFill>
                <a:latin typeface="Calibri"/>
              </a:rPr>
              <a:t>How to link from linguine.html back to index.html??</a:t>
            </a:r>
            <a:endParaRPr lang="en-US"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BFCC6A15-0846-6100-8935-EFCC26655AA8}"/>
              </a:ext>
            </a:extLst>
          </p:cNvPr>
          <p:cNvPicPr>
            <a:picLocks noChangeAspect="1"/>
          </p:cNvPicPr>
          <p:nvPr/>
        </p:nvPicPr>
        <p:blipFill>
          <a:blip r:embed="rId2"/>
          <a:stretch>
            <a:fillRect/>
          </a:stretch>
        </p:blipFill>
        <p:spPr>
          <a:xfrm>
            <a:off x="6491785" y="327546"/>
            <a:ext cx="6096000" cy="6373505"/>
          </a:xfrm>
          <a:prstGeom prst="rect">
            <a:avLst/>
          </a:prstGeom>
        </p:spPr>
      </p:pic>
    </p:spTree>
    <p:extLst>
      <p:ext uri="{BB962C8B-B14F-4D97-AF65-F5344CB8AC3E}">
        <p14:creationId xmlns:p14="http://schemas.microsoft.com/office/powerpoint/2010/main" val="2037106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Linking to a Specific Point in a Page</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Providing shortcuts to some part of information can be very useful.</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E.g. providing shortcuts to information at the bottom of a long scrolling page or for getting back to the top of a page with just one click or tap. This is known as linking to a document </a:t>
            </a:r>
            <a:r>
              <a:rPr lang="en-US" sz="2000" spc="-1" dirty="0">
                <a:solidFill>
                  <a:srgbClr val="FF0000"/>
                </a:solidFill>
                <a:uFill>
                  <a:solidFill>
                    <a:srgbClr val="FFFFFF"/>
                  </a:solidFill>
                </a:uFill>
                <a:latin typeface="Calibri"/>
              </a:rPr>
              <a:t>fragment</a:t>
            </a:r>
            <a:r>
              <a:rPr lang="en-US" sz="2000" spc="-1" dirty="0">
                <a:solidFill>
                  <a:srgbClr val="000000"/>
                </a:solidFill>
                <a:uFill>
                  <a:solidFill>
                    <a:srgbClr val="FFFFFF"/>
                  </a:solidFill>
                </a:uFill>
                <a:latin typeface="Calibri"/>
              </a:rPr>
              <a:t>.</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Linking to a particular location within a page is a two-part process. </a:t>
            </a:r>
            <a:r>
              <a:rPr lang="en-US" sz="2000" spc="-1" dirty="0">
                <a:solidFill>
                  <a:srgbClr val="FF0000"/>
                </a:solidFill>
                <a:uFill>
                  <a:solidFill>
                    <a:srgbClr val="FFFFFF"/>
                  </a:solidFill>
                </a:uFill>
                <a:latin typeface="Calibri"/>
              </a:rPr>
              <a:t>First</a:t>
            </a:r>
            <a:r>
              <a:rPr lang="en-US" sz="2000" spc="-1" dirty="0">
                <a:solidFill>
                  <a:srgbClr val="000000"/>
                </a:solidFill>
                <a:uFill>
                  <a:solidFill>
                    <a:srgbClr val="FFFFFF"/>
                  </a:solidFill>
                </a:uFill>
                <a:latin typeface="Calibri"/>
              </a:rPr>
              <a:t>, identify the destination, and then make a link to it. To create a destination, use the </a:t>
            </a:r>
            <a:r>
              <a:rPr lang="en-US" sz="2000" b="1" spc="-1" dirty="0">
                <a:solidFill>
                  <a:srgbClr val="000000"/>
                </a:solidFill>
                <a:uFill>
                  <a:solidFill>
                    <a:srgbClr val="FFFFFF"/>
                  </a:solidFill>
                </a:uFill>
                <a:latin typeface="Calibri"/>
              </a:rPr>
              <a:t>id attribute </a:t>
            </a:r>
            <a:r>
              <a:rPr lang="en-US" sz="2000" spc="-1" dirty="0">
                <a:solidFill>
                  <a:srgbClr val="000000"/>
                </a:solidFill>
                <a:uFill>
                  <a:solidFill>
                    <a:srgbClr val="FFFFFF"/>
                  </a:solidFill>
                </a:uFill>
                <a:latin typeface="Calibri"/>
              </a:rPr>
              <a:t>to give the target element.  This id attribute in this case acts like </a:t>
            </a:r>
            <a:r>
              <a:rPr lang="en-US" sz="2000" spc="-1" dirty="0">
                <a:solidFill>
                  <a:srgbClr val="0070C0"/>
                </a:solidFill>
                <a:uFill>
                  <a:solidFill>
                    <a:srgbClr val="FFFFFF"/>
                  </a:solidFill>
                </a:uFill>
                <a:latin typeface="Calibri"/>
              </a:rPr>
              <a:t>fragment identifier</a:t>
            </a:r>
            <a:r>
              <a:rPr lang="en-US" sz="2000" spc="-1" dirty="0">
                <a:solidFill>
                  <a:srgbClr val="000000"/>
                </a:solidFill>
                <a:uFill>
                  <a:solidFill>
                    <a:srgbClr val="FFFFFF"/>
                  </a:solidFill>
                </a:uFill>
                <a:latin typeface="Calibri"/>
              </a:rPr>
              <a:t>. </a:t>
            </a:r>
          </a:p>
          <a:p>
            <a:pPr>
              <a:lnSpc>
                <a:spcPct val="150000"/>
              </a:lnSpc>
            </a:pPr>
            <a:r>
              <a:rPr lang="en-US" sz="2000" b="1" spc="-1" dirty="0">
                <a:solidFill>
                  <a:srgbClr val="000000"/>
                </a:solidFill>
                <a:uFill>
                  <a:solidFill>
                    <a:srgbClr val="FFFFFF"/>
                  </a:solidFill>
                </a:uFill>
                <a:latin typeface="Calibri"/>
              </a:rPr>
              <a:t>       The following example shows the step. In the glossary page the author wants users to able to link directly to the “H” heading. So the first step will be identifying the heading as follows.</a:t>
            </a:r>
          </a:p>
          <a:p>
            <a:pPr>
              <a:lnSpc>
                <a:spcPct val="150000"/>
              </a:lnSpc>
            </a:pPr>
            <a:r>
              <a:rPr lang="en-US" sz="2000" b="1" spc="-1" dirty="0">
                <a:solidFill>
                  <a:srgbClr val="000000"/>
                </a:solidFill>
                <a:uFill>
                  <a:solidFill>
                    <a:srgbClr val="FFFFFF"/>
                  </a:solidFill>
                </a:uFill>
                <a:latin typeface="Calibri"/>
              </a:rPr>
              <a:t> </a:t>
            </a: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pic>
        <p:nvPicPr>
          <p:cNvPr id="5" name="Picture 4">
            <a:extLst>
              <a:ext uri="{FF2B5EF4-FFF2-40B4-BE49-F238E27FC236}">
                <a16:creationId xmlns:a16="http://schemas.microsoft.com/office/drawing/2014/main" id="{D8D6BE1F-1A08-17A0-709F-CA1E9CCA684E}"/>
              </a:ext>
            </a:extLst>
          </p:cNvPr>
          <p:cNvPicPr>
            <a:picLocks noChangeAspect="1"/>
          </p:cNvPicPr>
          <p:nvPr/>
        </p:nvPicPr>
        <p:blipFill>
          <a:blip r:embed="rId2"/>
          <a:stretch>
            <a:fillRect/>
          </a:stretch>
        </p:blipFill>
        <p:spPr>
          <a:xfrm>
            <a:off x="3193575" y="5430671"/>
            <a:ext cx="4544705" cy="1362159"/>
          </a:xfrm>
          <a:prstGeom prst="rect">
            <a:avLst/>
          </a:prstGeom>
        </p:spPr>
      </p:pic>
    </p:spTree>
    <p:extLst>
      <p:ext uri="{BB962C8B-B14F-4D97-AF65-F5344CB8AC3E}">
        <p14:creationId xmlns:p14="http://schemas.microsoft.com/office/powerpoint/2010/main" val="2130057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Cont’d</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a:t>
            </a:r>
            <a:r>
              <a:rPr lang="en-US" sz="2000" spc="-1" dirty="0">
                <a:solidFill>
                  <a:srgbClr val="FF0000"/>
                </a:solidFill>
                <a:uFill>
                  <a:solidFill>
                    <a:srgbClr val="FFFFFF"/>
                  </a:solidFill>
                </a:uFill>
                <a:latin typeface="Calibri"/>
              </a:rPr>
              <a:t>second </a:t>
            </a:r>
            <a:r>
              <a:rPr lang="en-US" sz="2000" spc="-1" dirty="0">
                <a:uFill>
                  <a:solidFill>
                    <a:srgbClr val="FFFFFF"/>
                  </a:solidFill>
                </a:uFill>
                <a:latin typeface="Calibri"/>
              </a:rPr>
              <a:t>step will be linking to the destination, At the top of the page link is created to point “</a:t>
            </a:r>
            <a:r>
              <a:rPr lang="en-US" sz="2000" spc="-1" dirty="0" err="1">
                <a:uFill>
                  <a:solidFill>
                    <a:srgbClr val="FFFFFF"/>
                  </a:solidFill>
                </a:uFill>
                <a:latin typeface="Calibri"/>
              </a:rPr>
              <a:t>startH</a:t>
            </a:r>
            <a:r>
              <a:rPr lang="en-US" sz="2000" spc="-1" dirty="0">
                <a:uFill>
                  <a:solidFill>
                    <a:srgbClr val="FFFFFF"/>
                  </a:solidFill>
                </a:uFill>
                <a:latin typeface="Calibri"/>
              </a:rPr>
              <a:t>” fragment. To indicate that the destination is fragment (#) octothorpe, hash, pound, or number symbol, before the fragment name.</a:t>
            </a:r>
            <a:endParaRPr lang="en-US" sz="2000" spc="-1" dirty="0">
              <a:solidFill>
                <a:srgbClr val="FF0000"/>
              </a:solidFill>
              <a:uFill>
                <a:solidFill>
                  <a:srgbClr val="FFFFFF"/>
                </a:solidFill>
              </a:uFill>
              <a:latin typeface="Calibri"/>
            </a:endParaRPr>
          </a:p>
          <a:p>
            <a:pPr>
              <a:lnSpc>
                <a:spcPct val="150000"/>
              </a:lnSpc>
            </a:pPr>
            <a:r>
              <a:rPr lang="en-US" sz="2000" b="1" spc="-1" dirty="0">
                <a:solidFill>
                  <a:srgbClr val="000000"/>
                </a:solidFill>
                <a:uFill>
                  <a:solidFill>
                    <a:srgbClr val="FFFFFF"/>
                  </a:solidFill>
                </a:uFill>
                <a:latin typeface="Calibri"/>
              </a:rPr>
              <a:t> </a:t>
            </a: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DE95241A-E320-6A80-5675-FB2D226D1652}"/>
              </a:ext>
            </a:extLst>
          </p:cNvPr>
          <p:cNvPicPr>
            <a:picLocks noChangeAspect="1"/>
          </p:cNvPicPr>
          <p:nvPr/>
        </p:nvPicPr>
        <p:blipFill>
          <a:blip r:embed="rId2"/>
          <a:stretch>
            <a:fillRect/>
          </a:stretch>
        </p:blipFill>
        <p:spPr>
          <a:xfrm>
            <a:off x="0" y="3666575"/>
            <a:ext cx="7588155" cy="600501"/>
          </a:xfrm>
          <a:prstGeom prst="rect">
            <a:avLst/>
          </a:prstGeom>
        </p:spPr>
      </p:pic>
      <p:pic>
        <p:nvPicPr>
          <p:cNvPr id="6" name="Picture 5">
            <a:extLst>
              <a:ext uri="{FF2B5EF4-FFF2-40B4-BE49-F238E27FC236}">
                <a16:creationId xmlns:a16="http://schemas.microsoft.com/office/drawing/2014/main" id="{1678D3AF-1E93-5BE0-FA44-DFE9DA4A4DFD}"/>
              </a:ext>
            </a:extLst>
          </p:cNvPr>
          <p:cNvPicPr>
            <a:picLocks noChangeAspect="1"/>
          </p:cNvPicPr>
          <p:nvPr/>
        </p:nvPicPr>
        <p:blipFill>
          <a:blip r:embed="rId3"/>
          <a:stretch>
            <a:fillRect/>
          </a:stretch>
        </p:blipFill>
        <p:spPr>
          <a:xfrm>
            <a:off x="7014949" y="2197291"/>
            <a:ext cx="4996183" cy="4660710"/>
          </a:xfrm>
          <a:prstGeom prst="rect">
            <a:avLst/>
          </a:prstGeom>
        </p:spPr>
      </p:pic>
    </p:spTree>
    <p:extLst>
      <p:ext uri="{BB962C8B-B14F-4D97-AF65-F5344CB8AC3E}">
        <p14:creationId xmlns:p14="http://schemas.microsoft.com/office/powerpoint/2010/main" val="369812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Cont’d</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FF0000"/>
                </a:solidFill>
                <a:uFill>
                  <a:solidFill>
                    <a:srgbClr val="FFFFFF"/>
                  </a:solidFill>
                </a:uFill>
                <a:latin typeface="Calibri"/>
              </a:rPr>
              <a:t>Linking to Fragment in Another document</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Link can be created to points to a fragment in another document.</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step is to add the fragment name to the end of the URL (absolute or relative).</a:t>
            </a:r>
          </a:p>
          <a:p>
            <a:pPr>
              <a:lnSpc>
                <a:spcPct val="150000"/>
              </a:lnSpc>
            </a:pPr>
            <a:r>
              <a:rPr lang="en-US" sz="2000" spc="-1" dirty="0">
                <a:solidFill>
                  <a:srgbClr val="000000"/>
                </a:solidFill>
                <a:uFill>
                  <a:solidFill>
                    <a:srgbClr val="FFFFFF"/>
                  </a:solidFill>
                </a:uFill>
                <a:latin typeface="Calibri"/>
              </a:rPr>
              <a:t>Example</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To make a link to the “H” heading of the glossary page from another document in same directory, the URL would look like this:</a:t>
            </a:r>
          </a:p>
          <a:p>
            <a:pPr>
              <a:lnSpc>
                <a:spcPct val="150000"/>
              </a:lnSpc>
            </a:pPr>
            <a:r>
              <a:rPr lang="en-US" sz="2000" b="1" spc="-1" dirty="0">
                <a:solidFill>
                  <a:srgbClr val="000000"/>
                </a:solidFill>
                <a:uFill>
                  <a:solidFill>
                    <a:srgbClr val="FFFFFF"/>
                  </a:solidFill>
                </a:uFill>
                <a:latin typeface="Calibri"/>
              </a:rPr>
              <a:t>           </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To make a link to specific destinations in pages on other sites by putting the fragment identifier at the end of an absolute URL.</a:t>
            </a:r>
          </a:p>
          <a:p>
            <a:pPr>
              <a:lnSpc>
                <a:spcPct val="150000"/>
              </a:lnSpc>
            </a:pPr>
            <a:endParaRPr lang="en-US" sz="2000" b="1"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pic>
        <p:nvPicPr>
          <p:cNvPr id="3" name="Picture 2">
            <a:extLst>
              <a:ext uri="{FF2B5EF4-FFF2-40B4-BE49-F238E27FC236}">
                <a16:creationId xmlns:a16="http://schemas.microsoft.com/office/drawing/2014/main" id="{826AA9EA-5F16-4085-52C0-42ECD9981651}"/>
              </a:ext>
            </a:extLst>
          </p:cNvPr>
          <p:cNvPicPr>
            <a:picLocks noChangeAspect="1"/>
          </p:cNvPicPr>
          <p:nvPr/>
        </p:nvPicPr>
        <p:blipFill>
          <a:blip r:embed="rId2"/>
          <a:stretch>
            <a:fillRect/>
          </a:stretch>
        </p:blipFill>
        <p:spPr>
          <a:xfrm>
            <a:off x="3347610" y="4106269"/>
            <a:ext cx="5930744" cy="315605"/>
          </a:xfrm>
          <a:prstGeom prst="rect">
            <a:avLst/>
          </a:prstGeom>
        </p:spPr>
      </p:pic>
      <p:pic>
        <p:nvPicPr>
          <p:cNvPr id="6" name="Picture 5">
            <a:extLst>
              <a:ext uri="{FF2B5EF4-FFF2-40B4-BE49-F238E27FC236}">
                <a16:creationId xmlns:a16="http://schemas.microsoft.com/office/drawing/2014/main" id="{B8EB215C-402C-D73C-EA95-750F946B1CEA}"/>
              </a:ext>
            </a:extLst>
          </p:cNvPr>
          <p:cNvPicPr>
            <a:picLocks noChangeAspect="1"/>
          </p:cNvPicPr>
          <p:nvPr/>
        </p:nvPicPr>
        <p:blipFill>
          <a:blip r:embed="rId3"/>
          <a:stretch>
            <a:fillRect/>
          </a:stretch>
        </p:blipFill>
        <p:spPr>
          <a:xfrm>
            <a:off x="2912374" y="5624285"/>
            <a:ext cx="5767601" cy="616857"/>
          </a:xfrm>
          <a:prstGeom prst="rect">
            <a:avLst/>
          </a:prstGeom>
        </p:spPr>
      </p:pic>
    </p:spTree>
    <p:extLst>
      <p:ext uri="{BB962C8B-B14F-4D97-AF65-F5344CB8AC3E}">
        <p14:creationId xmlns:p14="http://schemas.microsoft.com/office/powerpoint/2010/main" val="2835673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Cont’d</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FF0000"/>
                </a:solidFill>
                <a:uFill>
                  <a:solidFill>
                    <a:srgbClr val="FFFFFF"/>
                  </a:solidFill>
                </a:uFill>
                <a:latin typeface="Calibri"/>
              </a:rPr>
              <a:t>Setting a target window</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By default, a hyperlink opens the referenced page in the same browser window. That means the new page replaces the previous page in your browser. Usually this is fine, but in some cases you might want to open in a new window.</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To direct the hyperlink to open a page in a new window, add the attribute target=“_blank” to the &lt;a&gt; tag.</a:t>
            </a: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N.B Before deciding whether to start a link in a new window, consider carefully the benefits outweigh the potential drawbacks.</a:t>
            </a: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7D44AC32-042C-18BB-00D5-69B2F2867CD3}"/>
              </a:ext>
            </a:extLst>
          </p:cNvPr>
          <p:cNvPicPr>
            <a:picLocks noChangeAspect="1"/>
          </p:cNvPicPr>
          <p:nvPr/>
        </p:nvPicPr>
        <p:blipFill>
          <a:blip r:embed="rId2"/>
          <a:stretch>
            <a:fillRect/>
          </a:stretch>
        </p:blipFill>
        <p:spPr>
          <a:xfrm>
            <a:off x="3089867" y="4195762"/>
            <a:ext cx="5235267" cy="471772"/>
          </a:xfrm>
          <a:prstGeom prst="rect">
            <a:avLst/>
          </a:prstGeom>
        </p:spPr>
      </p:pic>
    </p:spTree>
    <p:extLst>
      <p:ext uri="{BB962C8B-B14F-4D97-AF65-F5344CB8AC3E}">
        <p14:creationId xmlns:p14="http://schemas.microsoft.com/office/powerpoint/2010/main" val="4292869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Cont’d</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667657" y="1233715"/>
            <a:ext cx="11059886"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FF0000"/>
                </a:solidFill>
                <a:uFill>
                  <a:solidFill>
                    <a:srgbClr val="FFFFFF"/>
                  </a:solidFill>
                </a:uFill>
                <a:latin typeface="Calibri"/>
              </a:rPr>
              <a:t>Hyperlinking to an E-mail Address</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You can create e-mail hyperlinks, for example that start the user’s default e-mail program, create a new message and enter the recipient’s address.</a:t>
            </a:r>
          </a:p>
          <a:p>
            <a:pPr marL="457200" indent="-457200">
              <a:lnSpc>
                <a:spcPct val="150000"/>
              </a:lnSpc>
              <a:buFont typeface="Arial" panose="020B0604020202020204" pitchFamily="34" charset="0"/>
              <a:buChar char="•"/>
            </a:pPr>
            <a:r>
              <a:rPr lang="en-US" b="0" i="0" u="none" strike="noStrike" cap="none" dirty="0">
                <a:solidFill>
                  <a:schemeClr val="dk1"/>
                </a:solidFill>
                <a:latin typeface="Calibri" panose="020F0502020204030204" pitchFamily="34" charset="0"/>
                <a:ea typeface="Gill Sans"/>
                <a:cs typeface="Calibri" panose="020F0502020204030204" pitchFamily="34" charset="0"/>
                <a:sym typeface="Gill Sans"/>
              </a:rPr>
              <a:t>&lt;a </a:t>
            </a:r>
            <a:r>
              <a:rPr lang="en-US" b="0" i="0" u="none" strike="noStrike" cap="none" dirty="0" err="1">
                <a:solidFill>
                  <a:schemeClr val="dk1"/>
                </a:solidFill>
                <a:latin typeface="Calibri" panose="020F0502020204030204" pitchFamily="34" charset="0"/>
                <a:ea typeface="Gill Sans"/>
                <a:cs typeface="Calibri" panose="020F0502020204030204" pitchFamily="34" charset="0"/>
                <a:sym typeface="Gill Sans"/>
              </a:rPr>
              <a:t>href</a:t>
            </a:r>
            <a:r>
              <a:rPr lang="en-US" b="0" i="0" u="none" strike="noStrike" cap="none" dirty="0">
                <a:solidFill>
                  <a:schemeClr val="dk1"/>
                </a:solidFill>
                <a:latin typeface="Calibri" panose="020F0502020204030204" pitchFamily="34" charset="0"/>
                <a:ea typeface="Gill Sans"/>
                <a:cs typeface="Calibri" panose="020F0502020204030204" pitchFamily="34" charset="0"/>
                <a:sym typeface="Gill Sans"/>
              </a:rPr>
              <a:t>="mailto:support@adatum.com"&gt;Contact Us&lt;/a&gt;</a:t>
            </a:r>
            <a:endParaRPr lang="en-US"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b="0" i="0" u="none" strike="noStrike" cap="none" dirty="0">
                <a:solidFill>
                  <a:schemeClr val="dk1"/>
                </a:solidFill>
                <a:latin typeface="Calibri" panose="020F0502020204030204" pitchFamily="34" charset="0"/>
                <a:ea typeface="Gill Sans"/>
                <a:cs typeface="Calibri" panose="020F0502020204030204" pitchFamily="34" charset="0"/>
                <a:sym typeface="Gill Sans"/>
              </a:rPr>
              <a:t>Contact &lt;a </a:t>
            </a:r>
            <a:r>
              <a:rPr lang="en-US" b="0" i="0" u="none" strike="noStrike" cap="none" dirty="0" err="1">
                <a:solidFill>
                  <a:schemeClr val="dk1"/>
                </a:solidFill>
                <a:latin typeface="Calibri" panose="020F0502020204030204" pitchFamily="34" charset="0"/>
                <a:ea typeface="Gill Sans"/>
                <a:cs typeface="Calibri" panose="020F0502020204030204" pitchFamily="34" charset="0"/>
                <a:sym typeface="Gill Sans"/>
              </a:rPr>
              <a:t>href</a:t>
            </a:r>
            <a:r>
              <a:rPr lang="en-US" b="0" i="0" u="none" strike="noStrike" cap="none" dirty="0">
                <a:solidFill>
                  <a:schemeClr val="dk1"/>
                </a:solidFill>
                <a:latin typeface="Calibri" panose="020F0502020204030204" pitchFamily="34" charset="0"/>
                <a:ea typeface="Gill Sans"/>
                <a:cs typeface="Calibri" panose="020F0502020204030204" pitchFamily="34" charset="0"/>
                <a:sym typeface="Gill Sans"/>
              </a:rPr>
              <a:t>="mailto:support@adatum.com"&gt;support@adatum.com &lt;/a&gt;</a:t>
            </a:r>
          </a:p>
          <a:p>
            <a:pPr marL="457200" indent="-457200">
              <a:lnSpc>
                <a:spcPct val="150000"/>
              </a:lnSpc>
              <a:buFont typeface="Arial" panose="020B0604020202020204" pitchFamily="34" charset="0"/>
              <a:buChar char="•"/>
            </a:pPr>
            <a:r>
              <a:rPr lang="en-US" b="0" i="0" u="none" strike="noStrike" cap="none" dirty="0">
                <a:solidFill>
                  <a:schemeClr val="dk1"/>
                </a:solidFill>
                <a:latin typeface="Calibri" panose="020F0502020204030204" pitchFamily="34" charset="0"/>
                <a:ea typeface="Gill Sans"/>
                <a:cs typeface="Calibri" panose="020F0502020204030204" pitchFamily="34" charset="0"/>
                <a:sym typeface="Gill Sans"/>
              </a:rPr>
              <a:t>&lt; a </a:t>
            </a:r>
            <a:r>
              <a:rPr lang="en-US" b="0" i="0" u="none" strike="noStrike" cap="none" dirty="0" err="1">
                <a:solidFill>
                  <a:schemeClr val="dk1"/>
                </a:solidFill>
                <a:latin typeface="Calibri" panose="020F0502020204030204" pitchFamily="34" charset="0"/>
                <a:ea typeface="Gill Sans"/>
                <a:cs typeface="Calibri" panose="020F0502020204030204" pitchFamily="34" charset="0"/>
                <a:sym typeface="Gill Sans"/>
              </a:rPr>
              <a:t>href</a:t>
            </a:r>
            <a:r>
              <a:rPr lang="en-US" b="0" i="0" u="none" strike="noStrike" cap="none" dirty="0">
                <a:solidFill>
                  <a:schemeClr val="dk1"/>
                </a:solidFill>
                <a:latin typeface="Calibri" panose="020F0502020204030204" pitchFamily="34" charset="0"/>
                <a:ea typeface="Gill Sans"/>
                <a:cs typeface="Calibri" panose="020F0502020204030204" pitchFamily="34" charset="0"/>
                <a:sym typeface="Gill Sans"/>
              </a:rPr>
              <a:t>="mailto:support@adatum.com?subject=Comment"&gt;Contact Us &lt;/a&gt;</a:t>
            </a:r>
          </a:p>
          <a:p>
            <a:pPr defTabSz="1071563">
              <a:lnSpc>
                <a:spcPct val="150000"/>
              </a:lnSpc>
            </a:pPr>
            <a:r>
              <a:rPr lang="en-US" b="0" i="0" u="none" strike="noStrike" cap="none" dirty="0">
                <a:solidFill>
                  <a:schemeClr val="dk1"/>
                </a:solidFill>
                <a:latin typeface="Calibri" panose="020F0502020204030204" pitchFamily="34" charset="0"/>
                <a:ea typeface="Gill Sans"/>
                <a:cs typeface="Calibri" panose="020F0502020204030204" pitchFamily="34" charset="0"/>
                <a:sym typeface="Gill Sans"/>
              </a:rPr>
              <a:t>&lt;a </a:t>
            </a:r>
            <a:r>
              <a:rPr lang="en-US" b="0" i="0" u="none" strike="noStrike" cap="none" dirty="0" err="1">
                <a:solidFill>
                  <a:schemeClr val="dk1"/>
                </a:solidFill>
                <a:latin typeface="Calibri" panose="020F0502020204030204" pitchFamily="34" charset="0"/>
                <a:ea typeface="Gill Sans"/>
                <a:cs typeface="Calibri" panose="020F0502020204030204" pitchFamily="34" charset="0"/>
                <a:sym typeface="Gill Sans"/>
              </a:rPr>
              <a:t>href</a:t>
            </a:r>
            <a:r>
              <a:rPr lang="en-US" b="0" i="0" u="none" strike="noStrike" cap="none" dirty="0">
                <a:solidFill>
                  <a:schemeClr val="dk1"/>
                </a:solidFill>
                <a:latin typeface="Calibri" panose="020F0502020204030204" pitchFamily="34" charset="0"/>
                <a:ea typeface="Gill Sans"/>
                <a:cs typeface="Calibri" panose="020F0502020204030204" pitchFamily="34" charset="0"/>
                <a:sym typeface="Gill Sans"/>
              </a:rPr>
              <a:t>="mailto:support@adatum.com" title="</a:t>
            </a:r>
            <a:r>
              <a:rPr lang="en-US" sz="16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Please contact us with questions or comments</a:t>
            </a:r>
            <a:r>
              <a:rPr lang="en-US" b="0" i="0" u="none" strike="noStrike" cap="none" dirty="0">
                <a:solidFill>
                  <a:schemeClr val="dk1"/>
                </a:solidFill>
                <a:latin typeface="Calibri" panose="020F0502020204030204" pitchFamily="34" charset="0"/>
                <a:ea typeface="Gill Sans"/>
                <a:cs typeface="Calibri" panose="020F0502020204030204" pitchFamily="34" charset="0"/>
                <a:sym typeface="Gill Sans"/>
              </a:rPr>
              <a:t>"&gt; </a:t>
            </a:r>
            <a:r>
              <a:rPr lang="en-US" sz="16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support@adatum.com </a:t>
            </a:r>
            <a:r>
              <a:rPr lang="en-US" sz="1600" dirty="0">
                <a:solidFill>
                  <a:schemeClr val="dk1"/>
                </a:solidFill>
                <a:latin typeface="Calibri" panose="020F0502020204030204" pitchFamily="34" charset="0"/>
                <a:ea typeface="Gill Sans"/>
                <a:cs typeface="Calibri" panose="020F0502020204030204" pitchFamily="34" charset="0"/>
                <a:sym typeface="Gill Sans"/>
              </a:rPr>
              <a:t> </a:t>
            </a:r>
            <a:r>
              <a:rPr lang="en-US" b="0" i="0" u="none" strike="noStrike" cap="none" dirty="0">
                <a:solidFill>
                  <a:schemeClr val="dk1"/>
                </a:solidFill>
                <a:latin typeface="Calibri" panose="020F0502020204030204" pitchFamily="34" charset="0"/>
                <a:ea typeface="Gill Sans"/>
                <a:cs typeface="Calibri" panose="020F0502020204030204" pitchFamily="34" charset="0"/>
                <a:sym typeface="Gill Sans"/>
              </a:rPr>
              <a:t>&lt;/a&gt;</a:t>
            </a:r>
            <a:endParaRPr lang="en-US"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000" dirty="0">
                <a:solidFill>
                  <a:srgbClr val="FF0000"/>
                </a:solidFill>
                <a:latin typeface="Calibri" panose="020F0502020204030204" pitchFamily="34" charset="0"/>
                <a:cs typeface="Calibri" panose="020F0502020204030204" pitchFamily="34" charset="0"/>
              </a:rPr>
              <a:t>Hyperlinking to Telephone</a:t>
            </a:r>
          </a:p>
          <a:p>
            <a:pPr marL="457200" indent="-457200">
              <a:lnSpc>
                <a:spcPct val="150000"/>
              </a:lnSpc>
              <a:buFont typeface="Arial" panose="020B0604020202020204" pitchFamily="34" charset="0"/>
              <a:buChar char="•"/>
            </a:pPr>
            <a:r>
              <a:rPr lang="en-US" sz="2000" b="0" i="0" dirty="0">
                <a:effectLst/>
                <a:latin typeface="Calibri" panose="020F0502020204030204" pitchFamily="34" charset="0"/>
                <a:cs typeface="Calibri" panose="020F0502020204030204" pitchFamily="34" charset="0"/>
              </a:rPr>
              <a:t>Telephone links are the ones that you tap to call a number on </a:t>
            </a:r>
            <a:r>
              <a:rPr lang="en-US" sz="2000" b="1" i="0" dirty="0">
                <a:effectLst/>
                <a:latin typeface="Calibri" panose="020F0502020204030204" pitchFamily="34" charset="0"/>
                <a:cs typeface="Calibri" panose="020F0502020204030204" pitchFamily="34" charset="0"/>
              </a:rPr>
              <a:t>phone-capable devices</a:t>
            </a:r>
            <a:r>
              <a:rPr lang="en-US" sz="2000" b="0" i="0" dirty="0">
                <a:effectLst/>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The syntax uses the </a:t>
            </a:r>
            <a:r>
              <a:rPr lang="en-US" sz="2000" dirty="0" err="1">
                <a:latin typeface="Calibri" panose="020F0502020204030204" pitchFamily="34" charset="0"/>
                <a:cs typeface="Calibri" panose="020F0502020204030204" pitchFamily="34" charset="0"/>
              </a:rPr>
              <a:t>tel</a:t>
            </a:r>
            <a:r>
              <a:rPr lang="en-US" sz="2000" dirty="0">
                <a:latin typeface="Calibri" panose="020F0502020204030204" pitchFamily="34" charset="0"/>
                <a:cs typeface="Calibri" panose="020F0502020204030204" pitchFamily="34" charset="0"/>
              </a:rPr>
              <a:t>: protocol.</a:t>
            </a:r>
          </a:p>
          <a:p>
            <a:pPr marL="457200" indent="-457200">
              <a:lnSpc>
                <a:spcPct val="150000"/>
              </a:lnSpc>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a:lnSpc>
                <a:spcPct val="150000"/>
              </a:lnSpc>
            </a:pPr>
            <a:endParaRPr lang="en-US" sz="2000" spc="-1" dirty="0">
              <a:solidFill>
                <a:srgbClr val="000000"/>
              </a:solidFill>
              <a:uFill>
                <a:solidFill>
                  <a:srgbClr val="FFFFFF"/>
                </a:solidFill>
              </a:uFill>
              <a:latin typeface="Calibri"/>
            </a:endParaRPr>
          </a:p>
        </p:txBody>
      </p:sp>
      <p:pic>
        <p:nvPicPr>
          <p:cNvPr id="3" name="Picture 2">
            <a:extLst>
              <a:ext uri="{FF2B5EF4-FFF2-40B4-BE49-F238E27FC236}">
                <a16:creationId xmlns:a16="http://schemas.microsoft.com/office/drawing/2014/main" id="{193634DC-1048-C190-DB7F-FB21BA9A22BC}"/>
              </a:ext>
            </a:extLst>
          </p:cNvPr>
          <p:cNvPicPr>
            <a:picLocks noChangeAspect="1"/>
          </p:cNvPicPr>
          <p:nvPr/>
        </p:nvPicPr>
        <p:blipFill>
          <a:blip r:embed="rId2"/>
          <a:stretch>
            <a:fillRect/>
          </a:stretch>
        </p:blipFill>
        <p:spPr>
          <a:xfrm>
            <a:off x="2524805" y="5714998"/>
            <a:ext cx="6038624" cy="526143"/>
          </a:xfrm>
          <a:prstGeom prst="rect">
            <a:avLst/>
          </a:prstGeom>
        </p:spPr>
      </p:pic>
    </p:spTree>
    <p:extLst>
      <p:ext uri="{BB962C8B-B14F-4D97-AF65-F5344CB8AC3E}">
        <p14:creationId xmlns:p14="http://schemas.microsoft.com/office/powerpoint/2010/main" val="36514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838080" y="365040"/>
            <a:ext cx="10515240" cy="1325160"/>
          </a:xfrm>
          <a:prstGeom prst="rect">
            <a:avLst/>
          </a:prstGeom>
          <a:noFill/>
          <a:ln>
            <a:noFill/>
          </a:ln>
        </p:spPr>
        <p:txBody>
          <a:bodyPr anchor="ctr"/>
          <a:lstStyle/>
          <a:p>
            <a:pPr>
              <a:lnSpc>
                <a:spcPct val="100000"/>
              </a:lnSpc>
            </a:pPr>
            <a:r>
              <a:rPr lang="en-US" sz="3200" b="0" strike="noStrike" spc="-1">
                <a:solidFill>
                  <a:srgbClr val="000000"/>
                </a:solidFill>
                <a:uFill>
                  <a:solidFill>
                    <a:srgbClr val="FFFFFF"/>
                  </a:solidFill>
                </a:uFill>
                <a:latin typeface="Arial"/>
              </a:rPr>
              <a:t>HTML Anatomy ...</a:t>
            </a:r>
            <a:endParaRPr lang="en-US" sz="1800" b="0" strike="noStrike" spc="-1">
              <a:solidFill>
                <a:srgbClr val="000000"/>
              </a:solidFill>
              <a:uFill>
                <a:solidFill>
                  <a:srgbClr val="FFFFFF"/>
                </a:solidFill>
              </a:uFill>
              <a:latin typeface="Calibri"/>
            </a:endParaRPr>
          </a:p>
        </p:txBody>
      </p:sp>
      <p:sp>
        <p:nvSpPr>
          <p:cNvPr id="167" name="TextShape 2"/>
          <p:cNvSpPr txBox="1"/>
          <p:nvPr/>
        </p:nvSpPr>
        <p:spPr>
          <a:xfrm>
            <a:off x="838080" y="1825560"/>
            <a:ext cx="10515240" cy="4350960"/>
          </a:xfrm>
          <a:prstGeom prst="rect">
            <a:avLst/>
          </a:prstGeom>
          <a:noFill/>
          <a:ln>
            <a:noFill/>
          </a:ln>
        </p:spPr>
        <p:txBody>
          <a:bodyPr/>
          <a:lstStyle/>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Stylesheet (CSS)</a:t>
            </a:r>
          </a:p>
          <a:p>
            <a:pPr>
              <a:lnSpc>
                <a:spcPct val="100000"/>
              </a:lnSpc>
            </a:pPr>
            <a:r>
              <a:rPr lang="en-US" sz="2800" b="1" strike="noStrike" spc="-1">
                <a:solidFill>
                  <a:srgbClr val="0070C0"/>
                </a:solidFill>
                <a:uFill>
                  <a:solidFill>
                    <a:srgbClr val="FFFFFF"/>
                  </a:solidFill>
                </a:uFill>
                <a:latin typeface="Consolas"/>
              </a:rPr>
              <a:t>  &lt;head&gt;</a:t>
            </a:r>
            <a:endParaRPr lang="en-US" sz="2800" b="0" strike="noStrike" spc="-1">
              <a:solidFill>
                <a:srgbClr val="000000"/>
              </a:solidFill>
              <a:uFill>
                <a:solidFill>
                  <a:srgbClr val="FFFFFF"/>
                </a:solidFill>
              </a:uFill>
              <a:latin typeface="Calibri"/>
            </a:endParaRPr>
          </a:p>
          <a:p>
            <a:pPr>
              <a:lnSpc>
                <a:spcPct val="100000"/>
              </a:lnSpc>
            </a:pPr>
            <a:r>
              <a:rPr lang="en-US" sz="2800" b="1" strike="noStrike" spc="-1">
                <a:solidFill>
                  <a:srgbClr val="0070C0"/>
                </a:solidFill>
                <a:uFill>
                  <a:solidFill>
                    <a:srgbClr val="FFFFFF"/>
                  </a:solidFill>
                </a:uFill>
                <a:latin typeface="Consolas"/>
              </a:rPr>
              <a:t>    ...</a:t>
            </a:r>
            <a:endParaRPr lang="en-US" sz="2800" b="0" strike="noStrike" spc="-1">
              <a:solidFill>
                <a:srgbClr val="000000"/>
              </a:solidFill>
              <a:uFill>
                <a:solidFill>
                  <a:srgbClr val="FFFFFF"/>
                </a:solidFill>
              </a:uFill>
              <a:latin typeface="Calibri"/>
            </a:endParaRPr>
          </a:p>
          <a:p>
            <a:pPr>
              <a:lnSpc>
                <a:spcPct val="100000"/>
              </a:lnSpc>
            </a:pPr>
            <a:r>
              <a:rPr lang="en-US" sz="2800" b="1" strike="noStrike" spc="-1">
                <a:solidFill>
                  <a:srgbClr val="0070C0"/>
                </a:solidFill>
                <a:uFill>
                  <a:solidFill>
                    <a:srgbClr val="FFFFFF"/>
                  </a:solidFill>
                </a:uFill>
                <a:latin typeface="Consolas"/>
              </a:rPr>
              <a:t>    &lt;link href=“styles.css” rel=“stylesheet”&gt;</a:t>
            </a:r>
            <a:endParaRPr lang="en-US" sz="2800" b="0" strike="noStrike" spc="-1">
              <a:solidFill>
                <a:srgbClr val="000000"/>
              </a:solidFill>
              <a:uFill>
                <a:solidFill>
                  <a:srgbClr val="FFFFFF"/>
                </a:solidFill>
              </a:uFill>
              <a:latin typeface="Calibri"/>
            </a:endParaRPr>
          </a:p>
          <a:p>
            <a:pPr>
              <a:lnSpc>
                <a:spcPct val="100000"/>
              </a:lnSpc>
            </a:pPr>
            <a:r>
              <a:rPr lang="en-US" sz="2800" b="1" strike="noStrike" spc="-1">
                <a:solidFill>
                  <a:srgbClr val="0070C0"/>
                </a:solidFill>
                <a:uFill>
                  <a:solidFill>
                    <a:srgbClr val="FFFFFF"/>
                  </a:solidFill>
                </a:uFill>
                <a:latin typeface="Consolas"/>
              </a:rPr>
              <a:t>  &lt;head&gt;</a:t>
            </a:r>
            <a:endParaRPr lang="en-US" sz="2800" b="0" strike="noStrike" spc="-1">
              <a:solidFill>
                <a:srgbClr val="000000"/>
              </a:solidFill>
              <a:uFill>
                <a:solidFill>
                  <a:srgbClr val="FFFFFF"/>
                </a:solidFill>
              </a:uFill>
              <a:latin typeface="Calibri"/>
            </a:endParaRPr>
          </a:p>
          <a:p>
            <a:pPr>
              <a:lnSpc>
                <a:spcPct val="10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Javascript</a:t>
            </a:r>
          </a:p>
          <a:p>
            <a:pPr>
              <a:lnSpc>
                <a:spcPct val="100000"/>
              </a:lnSpc>
            </a:pPr>
            <a:r>
              <a:rPr lang="en-US" sz="2800" b="1" strike="noStrike" spc="-1">
                <a:solidFill>
                  <a:srgbClr val="0070C0"/>
                </a:solidFill>
                <a:uFill>
                  <a:solidFill>
                    <a:srgbClr val="FFFFFF"/>
                  </a:solidFill>
                </a:uFill>
                <a:latin typeface="Consolas"/>
              </a:rPr>
              <a:t>  &lt;head&gt;</a:t>
            </a:r>
            <a:endParaRPr lang="en-US" sz="2800" b="0" strike="noStrike" spc="-1">
              <a:solidFill>
                <a:srgbClr val="000000"/>
              </a:solidFill>
              <a:uFill>
                <a:solidFill>
                  <a:srgbClr val="FFFFFF"/>
                </a:solidFill>
              </a:uFill>
              <a:latin typeface="Calibri"/>
            </a:endParaRPr>
          </a:p>
          <a:p>
            <a:pPr>
              <a:lnSpc>
                <a:spcPct val="100000"/>
              </a:lnSpc>
            </a:pPr>
            <a:r>
              <a:rPr lang="en-US" sz="2800" b="1" strike="noStrike" spc="-1">
                <a:solidFill>
                  <a:srgbClr val="0070C0"/>
                </a:solidFill>
                <a:uFill>
                  <a:solidFill>
                    <a:srgbClr val="FFFFFF"/>
                  </a:solidFill>
                </a:uFill>
                <a:latin typeface="Consolas"/>
              </a:rPr>
              <a:t>    ...</a:t>
            </a:r>
            <a:endParaRPr lang="en-US" sz="2800" b="0" strike="noStrike" spc="-1">
              <a:solidFill>
                <a:srgbClr val="000000"/>
              </a:solidFill>
              <a:uFill>
                <a:solidFill>
                  <a:srgbClr val="FFFFFF"/>
                </a:solidFill>
              </a:uFill>
              <a:latin typeface="Calibri"/>
            </a:endParaRPr>
          </a:p>
          <a:p>
            <a:pPr>
              <a:lnSpc>
                <a:spcPct val="100000"/>
              </a:lnSpc>
            </a:pPr>
            <a:r>
              <a:rPr lang="en-US" sz="2800" b="1" strike="noStrike" spc="-1">
                <a:solidFill>
                  <a:srgbClr val="0070C0"/>
                </a:solidFill>
                <a:uFill>
                  <a:solidFill>
                    <a:srgbClr val="FFFFFF"/>
                  </a:solidFill>
                </a:uFill>
                <a:latin typeface="Consolas"/>
              </a:rPr>
              <a:t>    &lt;script src=“jscript.js”&gt;&lt;/script&gt;</a:t>
            </a:r>
            <a:endParaRPr lang="en-US" sz="2800" b="0" strike="noStrike" spc="-1">
              <a:solidFill>
                <a:srgbClr val="000000"/>
              </a:solidFill>
              <a:uFill>
                <a:solidFill>
                  <a:srgbClr val="FFFFFF"/>
                </a:solidFill>
              </a:uFill>
              <a:latin typeface="Calibri"/>
            </a:endParaRPr>
          </a:p>
          <a:p>
            <a:pPr>
              <a:lnSpc>
                <a:spcPct val="100000"/>
              </a:lnSpc>
            </a:pPr>
            <a:r>
              <a:rPr lang="en-US" sz="2800" b="1" strike="noStrike" spc="-1">
                <a:solidFill>
                  <a:srgbClr val="0070C0"/>
                </a:solidFill>
                <a:uFill>
                  <a:solidFill>
                    <a:srgbClr val="FFFFFF"/>
                  </a:solidFill>
                </a:uFill>
                <a:latin typeface="Consolas"/>
              </a:rPr>
              <a:t>  &lt;head&gt;</a:t>
            </a:r>
            <a:endParaRPr lang="en-US" sz="2800" b="0" strike="noStrike" spc="-1">
              <a:solidFill>
                <a:srgbClr val="000000"/>
              </a:solidFill>
              <a:uFill>
                <a:solidFill>
                  <a:srgbClr val="FFFFFF"/>
                </a:solidFill>
              </a:uFill>
              <a:latin typeface="Calibri"/>
            </a:endParaRPr>
          </a:p>
          <a:p>
            <a:pPr>
              <a:lnSpc>
                <a:spcPct val="100000"/>
              </a:lnSpc>
            </a:pPr>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Image (&lt;</a:t>
            </a:r>
            <a:r>
              <a:rPr lang="en-US" sz="4400" b="0" strike="noStrike" spc="-1" dirty="0" err="1">
                <a:solidFill>
                  <a:srgbClr val="000000"/>
                </a:solidFill>
                <a:uFill>
                  <a:solidFill>
                    <a:srgbClr val="FFFFFF"/>
                  </a:solidFill>
                </a:uFill>
                <a:latin typeface="Calibri Light"/>
              </a:rPr>
              <a:t>img</a:t>
            </a:r>
            <a:r>
              <a:rPr lang="en-US" sz="4400" spc="-1" dirty="0">
                <a:solidFill>
                  <a:srgbClr val="000000"/>
                </a:solidFill>
                <a:uFill>
                  <a:solidFill>
                    <a:srgbClr val="FFFFFF"/>
                  </a:solidFill>
                </a:uFill>
                <a:latin typeface="Calibri Light"/>
              </a:rPr>
              <a:t>&gt;</a:t>
            </a:r>
            <a:r>
              <a:rPr lang="en-US" sz="4400" b="0" strike="noStrike" spc="-1" dirty="0">
                <a:solidFill>
                  <a:srgbClr val="000000"/>
                </a:solidFill>
                <a:uFill>
                  <a:solidFill>
                    <a:srgbClr val="FFFFFF"/>
                  </a:solidFill>
                </a:uFill>
                <a:latin typeface="Calibri Light"/>
              </a:rPr>
              <a:t>)</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Images appear on web pages in two ways: embedded in the inline content or as background images.</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 You can’t put just any image on a web page; it needs to be in one of the web-supported formats.</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For images made up of grid of colored pixels PNG, JPEG or GIF file formats is used.</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  For vector images, such as the kind of icons and illustrations created by Adobe illustrator </a:t>
            </a:r>
            <a:r>
              <a:rPr lang="en-US" sz="2000" spc="-1" dirty="0">
                <a:solidFill>
                  <a:schemeClr val="accent1"/>
                </a:solidFill>
                <a:uFill>
                  <a:solidFill>
                    <a:srgbClr val="FFFFFF"/>
                  </a:solidFill>
                </a:uFill>
                <a:latin typeface="Calibri"/>
              </a:rPr>
              <a:t>SVG</a:t>
            </a:r>
            <a:r>
              <a:rPr lang="en-US" sz="2000" spc="-1" dirty="0">
                <a:solidFill>
                  <a:srgbClr val="000000"/>
                </a:solidFill>
                <a:uFill>
                  <a:solidFill>
                    <a:srgbClr val="FFFFFF"/>
                  </a:solidFill>
                </a:uFill>
                <a:latin typeface="Calibri"/>
              </a:rPr>
              <a:t> format is used. </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&lt;</a:t>
            </a:r>
            <a:r>
              <a:rPr lang="en-US" sz="2000" spc="-1" dirty="0" err="1">
                <a:solidFill>
                  <a:srgbClr val="000000"/>
                </a:solidFill>
                <a:uFill>
                  <a:solidFill>
                    <a:srgbClr val="FFFFFF"/>
                  </a:solidFill>
                </a:uFill>
                <a:latin typeface="Calibri"/>
              </a:rPr>
              <a:t>img</a:t>
            </a:r>
            <a:r>
              <a:rPr lang="en-US" sz="2000" spc="-1" dirty="0">
                <a:solidFill>
                  <a:srgbClr val="000000"/>
                </a:solidFill>
                <a:uFill>
                  <a:solidFill>
                    <a:srgbClr val="FFFFFF"/>
                  </a:solidFill>
                </a:uFill>
                <a:latin typeface="Calibri"/>
              </a:rPr>
              <a:t>&gt; element is used to add an inline image. It tells the browser “Place an image here”. Images stay in flow of text, aligned with the baseline of the text, and do not cause any line breaks. (HTML5 call this a phrasing element).</a:t>
            </a:r>
          </a:p>
          <a:p>
            <a:pPr>
              <a:lnSpc>
                <a:spcPct val="150000"/>
              </a:lnSpc>
            </a:pPr>
            <a:endParaRPr lang="en-US" sz="2000"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35374512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Cont’d</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E.g. </a:t>
            </a:r>
          </a:p>
          <a:p>
            <a:pPr marL="342900" indent="-3429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342900" indent="-3429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342900" indent="-3429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When the browser sees the </a:t>
            </a:r>
            <a:r>
              <a:rPr lang="en-US" sz="2000" spc="-1" dirty="0" err="1">
                <a:solidFill>
                  <a:srgbClr val="000000"/>
                </a:solidFill>
                <a:uFill>
                  <a:solidFill>
                    <a:srgbClr val="FFFFFF"/>
                  </a:solidFill>
                </a:uFill>
                <a:latin typeface="Calibri"/>
              </a:rPr>
              <a:t>img</a:t>
            </a:r>
            <a:r>
              <a:rPr lang="en-US" sz="2000" spc="-1" dirty="0">
                <a:solidFill>
                  <a:srgbClr val="000000"/>
                </a:solidFill>
                <a:uFill>
                  <a:solidFill>
                    <a:srgbClr val="FFFFFF"/>
                  </a:solidFill>
                </a:uFill>
                <a:latin typeface="Calibri"/>
              </a:rPr>
              <a:t> element, it makes a request to the server and retrieves the image file before displaying it on the page.</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a:t>
            </a:r>
            <a:r>
              <a:rPr lang="en-US" sz="2000" b="1" spc="-1" dirty="0" err="1">
                <a:solidFill>
                  <a:srgbClr val="000000"/>
                </a:solidFill>
                <a:uFill>
                  <a:solidFill>
                    <a:srgbClr val="FFFFFF"/>
                  </a:solidFill>
                </a:uFill>
                <a:latin typeface="Calibri"/>
              </a:rPr>
              <a:t>src</a:t>
            </a:r>
            <a:r>
              <a:rPr lang="en-US" sz="2000" spc="-1" dirty="0">
                <a:solidFill>
                  <a:srgbClr val="000000"/>
                </a:solidFill>
                <a:uFill>
                  <a:solidFill>
                    <a:srgbClr val="FFFFFF"/>
                  </a:solidFill>
                </a:uFill>
                <a:latin typeface="Calibri"/>
              </a:rPr>
              <a:t> and </a:t>
            </a:r>
            <a:r>
              <a:rPr lang="en-US" sz="2000" b="1" spc="-1" dirty="0">
                <a:solidFill>
                  <a:srgbClr val="000000"/>
                </a:solidFill>
                <a:uFill>
                  <a:solidFill>
                    <a:srgbClr val="FFFFFF"/>
                  </a:solidFill>
                </a:uFill>
                <a:latin typeface="Calibri"/>
              </a:rPr>
              <a:t>alt</a:t>
            </a:r>
            <a:r>
              <a:rPr lang="en-US" sz="2000" spc="-1" dirty="0">
                <a:solidFill>
                  <a:srgbClr val="000000"/>
                </a:solidFill>
                <a:uFill>
                  <a:solidFill>
                    <a:srgbClr val="FFFFFF"/>
                  </a:solidFill>
                </a:uFill>
                <a:latin typeface="Calibri"/>
              </a:rPr>
              <a:t> attributes shows in the examples are required. The </a:t>
            </a:r>
            <a:r>
              <a:rPr lang="en-US" sz="2000" b="1" spc="-1" dirty="0" err="1">
                <a:solidFill>
                  <a:srgbClr val="000000"/>
                </a:solidFill>
                <a:uFill>
                  <a:solidFill>
                    <a:srgbClr val="FFFFFF"/>
                  </a:solidFill>
                </a:uFill>
                <a:latin typeface="Calibri"/>
              </a:rPr>
              <a:t>src</a:t>
            </a:r>
            <a:r>
              <a:rPr lang="en-US" sz="2000" b="1" spc="-1" dirty="0">
                <a:solidFill>
                  <a:srgbClr val="000000"/>
                </a:solidFill>
                <a:uFill>
                  <a:solidFill>
                    <a:srgbClr val="FFFFFF"/>
                  </a:solidFill>
                </a:uFill>
                <a:latin typeface="Calibri"/>
              </a:rPr>
              <a:t>(source) </a:t>
            </a:r>
            <a:r>
              <a:rPr lang="en-US" sz="2000" spc="-1" dirty="0">
                <a:solidFill>
                  <a:srgbClr val="000000"/>
                </a:solidFill>
                <a:uFill>
                  <a:solidFill>
                    <a:srgbClr val="FFFFFF"/>
                  </a:solidFill>
                </a:uFill>
                <a:latin typeface="Calibri"/>
              </a:rPr>
              <a:t>attribute provides the location of the image file(its URL). The </a:t>
            </a:r>
            <a:r>
              <a:rPr lang="en-US" sz="2000" b="1" spc="-1" dirty="0">
                <a:solidFill>
                  <a:srgbClr val="000000"/>
                </a:solidFill>
                <a:uFill>
                  <a:solidFill>
                    <a:srgbClr val="FFFFFF"/>
                  </a:solidFill>
                </a:uFill>
                <a:latin typeface="Calibri"/>
              </a:rPr>
              <a:t>alt </a:t>
            </a:r>
            <a:r>
              <a:rPr lang="en-US" sz="2000" spc="-1" dirty="0">
                <a:solidFill>
                  <a:srgbClr val="000000"/>
                </a:solidFill>
                <a:uFill>
                  <a:solidFill>
                    <a:srgbClr val="FFFFFF"/>
                  </a:solidFill>
                </a:uFill>
                <a:latin typeface="Calibri"/>
              </a:rPr>
              <a:t>attribute provides alternative text that displays if the image is not available or for those who are not able to see it.</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a:t>
            </a:r>
            <a:r>
              <a:rPr lang="en-US" sz="2000" spc="-1" dirty="0" err="1">
                <a:solidFill>
                  <a:srgbClr val="000000"/>
                </a:solidFill>
                <a:uFill>
                  <a:solidFill>
                    <a:srgbClr val="FFFFFF"/>
                  </a:solidFill>
                </a:uFill>
                <a:latin typeface="Calibri"/>
              </a:rPr>
              <a:t>img</a:t>
            </a:r>
            <a:r>
              <a:rPr lang="en-US" sz="2000" spc="-1" dirty="0">
                <a:solidFill>
                  <a:srgbClr val="000000"/>
                </a:solidFill>
                <a:uFill>
                  <a:solidFill>
                    <a:srgbClr val="FFFFFF"/>
                  </a:solidFill>
                </a:uFill>
                <a:latin typeface="Calibri"/>
              </a:rPr>
              <a:t> element is an </a:t>
            </a:r>
            <a:r>
              <a:rPr lang="en-US" sz="2000" b="1" spc="-1" dirty="0">
                <a:solidFill>
                  <a:srgbClr val="000000"/>
                </a:solidFill>
                <a:uFill>
                  <a:solidFill>
                    <a:srgbClr val="FFFFFF"/>
                  </a:solidFill>
                </a:uFill>
                <a:latin typeface="Calibri"/>
              </a:rPr>
              <a:t>empty </a:t>
            </a:r>
            <a:r>
              <a:rPr lang="en-US" sz="2000" spc="-1" dirty="0">
                <a:solidFill>
                  <a:srgbClr val="000000"/>
                </a:solidFill>
                <a:uFill>
                  <a:solidFill>
                    <a:srgbClr val="FFFFFF"/>
                  </a:solidFill>
                </a:uFill>
                <a:latin typeface="Calibri"/>
              </a:rPr>
              <a:t>and</a:t>
            </a:r>
            <a:r>
              <a:rPr lang="en-US" sz="2000" b="1" spc="-1" dirty="0">
                <a:solidFill>
                  <a:srgbClr val="000000"/>
                </a:solidFill>
                <a:uFill>
                  <a:solidFill>
                    <a:srgbClr val="FFFFFF"/>
                  </a:solidFill>
                </a:uFill>
                <a:latin typeface="Calibri"/>
              </a:rPr>
              <a:t> inline </a:t>
            </a:r>
            <a:r>
              <a:rPr lang="en-US" sz="2000" spc="-1" dirty="0">
                <a:solidFill>
                  <a:srgbClr val="000000"/>
                </a:solidFill>
                <a:uFill>
                  <a:solidFill>
                    <a:srgbClr val="FFFFFF"/>
                  </a:solidFill>
                </a:uFill>
                <a:latin typeface="Calibri"/>
              </a:rPr>
              <a:t>element</a:t>
            </a:r>
            <a:r>
              <a:rPr lang="en-US" sz="2000" b="1" spc="-1" dirty="0">
                <a:solidFill>
                  <a:srgbClr val="000000"/>
                </a:solidFill>
                <a:uFill>
                  <a:solidFill>
                    <a:srgbClr val="FFFFFF"/>
                  </a:solidFill>
                </a:uFill>
                <a:latin typeface="Calibri"/>
              </a:rPr>
              <a:t>.</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a:t>
            </a:r>
            <a:r>
              <a:rPr lang="en-US" sz="2000" spc="-1" dirty="0" err="1">
                <a:solidFill>
                  <a:srgbClr val="000000"/>
                </a:solidFill>
                <a:uFill>
                  <a:solidFill>
                    <a:srgbClr val="FFFFFF"/>
                  </a:solidFill>
                </a:uFill>
                <a:latin typeface="Calibri"/>
              </a:rPr>
              <a:t>img</a:t>
            </a:r>
            <a:r>
              <a:rPr lang="en-US" sz="2000" spc="-1" dirty="0">
                <a:solidFill>
                  <a:srgbClr val="000000"/>
                </a:solidFill>
                <a:uFill>
                  <a:solidFill>
                    <a:srgbClr val="FFFFFF"/>
                  </a:solidFill>
                </a:uFill>
                <a:latin typeface="Calibri"/>
              </a:rPr>
              <a:t> element is what’s known as a </a:t>
            </a:r>
            <a:r>
              <a:rPr lang="en-US" sz="2000" b="1" spc="-1" dirty="0">
                <a:solidFill>
                  <a:srgbClr val="000000"/>
                </a:solidFill>
                <a:uFill>
                  <a:solidFill>
                    <a:srgbClr val="FFFFFF"/>
                  </a:solidFill>
                </a:uFill>
                <a:latin typeface="Calibri"/>
              </a:rPr>
              <a:t>replaced </a:t>
            </a:r>
            <a:r>
              <a:rPr lang="en-US" sz="2000" spc="-1" dirty="0">
                <a:solidFill>
                  <a:srgbClr val="000000"/>
                </a:solidFill>
                <a:uFill>
                  <a:solidFill>
                    <a:srgbClr val="FFFFFF"/>
                  </a:solidFill>
                </a:uFill>
                <a:latin typeface="Calibri"/>
              </a:rPr>
              <a:t>element because it is replaced by an external file when the page is displayed.</a:t>
            </a:r>
          </a:p>
          <a:p>
            <a:pPr>
              <a:lnSpc>
                <a:spcPct val="150000"/>
              </a:lnSpc>
            </a:pPr>
            <a:endParaRPr lang="en-US" sz="2000" spc="-1" dirty="0">
              <a:solidFill>
                <a:srgbClr val="000000"/>
              </a:solidFill>
              <a:uFill>
                <a:solidFill>
                  <a:srgbClr val="FFFFFF"/>
                </a:solidFill>
              </a:uFill>
              <a:latin typeface="Calibri"/>
            </a:endParaRPr>
          </a:p>
        </p:txBody>
      </p:sp>
      <p:pic>
        <p:nvPicPr>
          <p:cNvPr id="3" name="Picture 2">
            <a:extLst>
              <a:ext uri="{FF2B5EF4-FFF2-40B4-BE49-F238E27FC236}">
                <a16:creationId xmlns:a16="http://schemas.microsoft.com/office/drawing/2014/main" id="{006B89E4-4C83-C9C7-6D20-FA13837B38F1}"/>
              </a:ext>
            </a:extLst>
          </p:cNvPr>
          <p:cNvPicPr>
            <a:picLocks noChangeAspect="1"/>
          </p:cNvPicPr>
          <p:nvPr/>
        </p:nvPicPr>
        <p:blipFill>
          <a:blip r:embed="rId2"/>
          <a:stretch>
            <a:fillRect/>
          </a:stretch>
        </p:blipFill>
        <p:spPr>
          <a:xfrm>
            <a:off x="2021503" y="1269999"/>
            <a:ext cx="5648539" cy="831755"/>
          </a:xfrm>
          <a:prstGeom prst="rect">
            <a:avLst/>
          </a:prstGeom>
        </p:spPr>
      </p:pic>
      <p:pic>
        <p:nvPicPr>
          <p:cNvPr id="5" name="Picture 4">
            <a:extLst>
              <a:ext uri="{FF2B5EF4-FFF2-40B4-BE49-F238E27FC236}">
                <a16:creationId xmlns:a16="http://schemas.microsoft.com/office/drawing/2014/main" id="{8C1FD3B7-93C6-9D04-0E37-161E3F2F5582}"/>
              </a:ext>
            </a:extLst>
          </p:cNvPr>
          <p:cNvPicPr>
            <a:picLocks noChangeAspect="1"/>
          </p:cNvPicPr>
          <p:nvPr/>
        </p:nvPicPr>
        <p:blipFill>
          <a:blip r:embed="rId3"/>
          <a:stretch>
            <a:fillRect/>
          </a:stretch>
        </p:blipFill>
        <p:spPr>
          <a:xfrm>
            <a:off x="7555884" y="942927"/>
            <a:ext cx="5229225" cy="1943100"/>
          </a:xfrm>
          <a:prstGeom prst="rect">
            <a:avLst/>
          </a:prstGeom>
        </p:spPr>
      </p:pic>
    </p:spTree>
    <p:extLst>
      <p:ext uri="{BB962C8B-B14F-4D97-AF65-F5344CB8AC3E}">
        <p14:creationId xmlns:p14="http://schemas.microsoft.com/office/powerpoint/2010/main" val="1453077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Cont’d</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If an image does not add anything meaningful to the text content of the page, it is recommended that you leave the value of the alt attribute empty (null).</a:t>
            </a:r>
          </a:p>
          <a:p>
            <a:pPr marL="342900" indent="-342900">
              <a:lnSpc>
                <a:spcPct val="150000"/>
              </a:lnSpc>
              <a:buFont typeface="Arial" panose="020B0604020202020204" pitchFamily="34" charset="0"/>
              <a:buChar char="•"/>
            </a:pPr>
            <a:r>
              <a:rPr lang="en-US" sz="2000" spc="-1" dirty="0">
                <a:solidFill>
                  <a:srgbClr val="FF0000"/>
                </a:solidFill>
                <a:uFill>
                  <a:solidFill>
                    <a:srgbClr val="FFFFFF"/>
                  </a:solidFill>
                </a:uFill>
                <a:latin typeface="Calibri"/>
              </a:rPr>
              <a:t>Width and Height</a:t>
            </a:r>
            <a:r>
              <a:rPr lang="en-US" sz="2000" spc="-1" dirty="0">
                <a:solidFill>
                  <a:srgbClr val="000000"/>
                </a:solidFill>
                <a:uFill>
                  <a:solidFill>
                    <a:srgbClr val="FFFFFF"/>
                  </a:solidFill>
                </a:uFill>
                <a:latin typeface="Calibri"/>
              </a:rPr>
              <a:t>: attributes indicates the dimensions of the image in number of pixels. Browsers use the specified dimensions to hold the right amount of space in the layout while the images are loading rather than reconstructing the page each time a new image arrives.</a:t>
            </a:r>
          </a:p>
          <a:p>
            <a:pPr marL="342900" indent="-3429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342900" indent="-3429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we can be use image as a link. </a:t>
            </a:r>
            <a:r>
              <a:rPr lang="en-US" sz="2000" spc="-1" dirty="0">
                <a:solidFill>
                  <a:srgbClr val="FF0000"/>
                </a:solidFill>
                <a:uFill>
                  <a:solidFill>
                    <a:srgbClr val="FFFFFF"/>
                  </a:solidFill>
                </a:uFill>
                <a:latin typeface="Calibri"/>
              </a:rPr>
              <a:t>&lt;a </a:t>
            </a:r>
            <a:r>
              <a:rPr lang="en-US" sz="2000" spc="-1" dirty="0" err="1">
                <a:solidFill>
                  <a:srgbClr val="FF0000"/>
                </a:solidFill>
                <a:uFill>
                  <a:solidFill>
                    <a:srgbClr val="FFFFFF"/>
                  </a:solidFill>
                </a:uFill>
                <a:latin typeface="Calibri"/>
              </a:rPr>
              <a:t>href</a:t>
            </a:r>
            <a:r>
              <a:rPr lang="en-US" sz="2000" spc="-1" dirty="0">
                <a:solidFill>
                  <a:srgbClr val="FF0000"/>
                </a:solidFill>
                <a:uFill>
                  <a:solidFill>
                    <a:srgbClr val="FFFFFF"/>
                  </a:solidFill>
                </a:uFill>
                <a:latin typeface="Calibri"/>
              </a:rPr>
              <a:t>=“” &gt; &lt;</a:t>
            </a:r>
            <a:r>
              <a:rPr lang="en-US" sz="2000" spc="-1" dirty="0" err="1">
                <a:solidFill>
                  <a:srgbClr val="FF0000"/>
                </a:solidFill>
                <a:uFill>
                  <a:solidFill>
                    <a:srgbClr val="FFFFFF"/>
                  </a:solidFill>
                </a:uFill>
                <a:latin typeface="Calibri"/>
              </a:rPr>
              <a:t>img</a:t>
            </a:r>
            <a:r>
              <a:rPr lang="en-US" sz="2000" spc="-1" dirty="0">
                <a:solidFill>
                  <a:srgbClr val="FF0000"/>
                </a:solidFill>
                <a:uFill>
                  <a:solidFill>
                    <a:srgbClr val="FFFFFF"/>
                  </a:solidFill>
                </a:uFill>
                <a:latin typeface="Calibri"/>
              </a:rPr>
              <a:t> </a:t>
            </a:r>
            <a:r>
              <a:rPr lang="en-US" sz="2000" spc="-1" dirty="0" err="1">
                <a:solidFill>
                  <a:srgbClr val="FF0000"/>
                </a:solidFill>
                <a:uFill>
                  <a:solidFill>
                    <a:srgbClr val="FFFFFF"/>
                  </a:solidFill>
                </a:uFill>
                <a:latin typeface="Calibri"/>
              </a:rPr>
              <a:t>src</a:t>
            </a:r>
            <a:r>
              <a:rPr lang="en-US" sz="2000" spc="-1" dirty="0">
                <a:solidFill>
                  <a:srgbClr val="FF0000"/>
                </a:solidFill>
                <a:uFill>
                  <a:solidFill>
                    <a:srgbClr val="FFFFFF"/>
                  </a:solidFill>
                </a:uFill>
                <a:latin typeface="Calibri"/>
              </a:rPr>
              <a:t>=“” alt=“”&gt;    &lt;/a&gt;</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N.B These attributes have less useful in the age of modern web development. It is better to use responsive image techniques.</a:t>
            </a: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Reading Assignment (</a:t>
            </a:r>
            <a:r>
              <a:rPr lang="en-US" sz="2000" spc="-1" dirty="0">
                <a:solidFill>
                  <a:srgbClr val="FF0000"/>
                </a:solidFill>
                <a:uFill>
                  <a:solidFill>
                    <a:srgbClr val="FFFFFF"/>
                  </a:solidFill>
                </a:uFill>
                <a:latin typeface="Calibri"/>
              </a:rPr>
              <a:t>Responsive Image Markup</a:t>
            </a:r>
            <a:r>
              <a:rPr lang="en-US" sz="2000" spc="-1" dirty="0">
                <a:solidFill>
                  <a:srgbClr val="000000"/>
                </a:solidFill>
                <a:uFill>
                  <a:solidFill>
                    <a:srgbClr val="FFFFFF"/>
                  </a:solidFill>
                </a:uFill>
                <a:latin typeface="Calibri"/>
              </a:rPr>
              <a:t>)</a:t>
            </a:r>
          </a:p>
          <a:p>
            <a:pPr marL="342900" indent="-3429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a:p>
            <a:pPr marL="342900" indent="-3429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B96483CD-C520-F17F-1B68-88A2608A4E05}"/>
              </a:ext>
            </a:extLst>
          </p:cNvPr>
          <p:cNvPicPr>
            <a:picLocks noChangeAspect="1"/>
          </p:cNvPicPr>
          <p:nvPr/>
        </p:nvPicPr>
        <p:blipFill>
          <a:blip r:embed="rId2"/>
          <a:stretch>
            <a:fillRect/>
          </a:stretch>
        </p:blipFill>
        <p:spPr>
          <a:xfrm>
            <a:off x="3266861" y="3788908"/>
            <a:ext cx="5672423" cy="632967"/>
          </a:xfrm>
          <a:prstGeom prst="rect">
            <a:avLst/>
          </a:prstGeom>
        </p:spPr>
      </p:pic>
    </p:spTree>
    <p:extLst>
      <p:ext uri="{BB962C8B-B14F-4D97-AF65-F5344CB8AC3E}">
        <p14:creationId xmlns:p14="http://schemas.microsoft.com/office/powerpoint/2010/main" val="24532634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Cont’d</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4"/>
            <a:ext cx="11033622" cy="6391451"/>
          </a:xfrm>
          <a:prstGeom prst="rect">
            <a:avLst/>
          </a:prstGeom>
          <a:noFill/>
          <a:ln>
            <a:noFill/>
          </a:ln>
        </p:spPr>
        <p:txBody>
          <a:bodyPr/>
          <a:lstStyle/>
          <a:p>
            <a:pPr marL="342900" indent="-342900">
              <a:buFont typeface="Arial" panose="020B0604020202020204" pitchFamily="34" charset="0"/>
              <a:buChar char="•"/>
            </a:pPr>
            <a:r>
              <a:rPr lang="en-US" sz="2000" spc="-1" dirty="0">
                <a:solidFill>
                  <a:srgbClr val="FF0000"/>
                </a:solidFill>
                <a:uFill>
                  <a:solidFill>
                    <a:srgbClr val="FFFFFF"/>
                  </a:solidFill>
                </a:uFill>
                <a:latin typeface="Calibri"/>
              </a:rPr>
              <a:t>Image Map</a:t>
            </a:r>
            <a:r>
              <a:rPr lang="en-US" sz="2000" spc="-1" dirty="0">
                <a:solidFill>
                  <a:srgbClr val="000000"/>
                </a:solidFill>
                <a:uFill>
                  <a:solidFill>
                    <a:srgbClr val="FFFFFF"/>
                  </a:solidFill>
                </a:uFill>
                <a:latin typeface="Calibri"/>
              </a:rPr>
              <a:t>: </a:t>
            </a:r>
            <a:r>
              <a:rPr lang="en-US" sz="2000" spc="-1" dirty="0">
                <a:solidFill>
                  <a:schemeClr val="dk1"/>
                </a:solidFill>
                <a:uFill>
                  <a:solidFill>
                    <a:srgbClr val="FFFFFF"/>
                  </a:solidFill>
                </a:uFill>
                <a:latin typeface="Calibri" panose="020F0502020204030204" pitchFamily="34" charset="0"/>
                <a:cs typeface="Calibri" panose="020F0502020204030204" pitchFamily="34" charset="0"/>
                <a:sym typeface="Gill Sans"/>
              </a:rPr>
              <a:t>You have seen how </a:t>
            </a:r>
            <a:r>
              <a:rPr lang="en-US"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image can be used as a hyperlink, but sometimes you might want different areas of the image to hyperlink to different locations. </a:t>
            </a:r>
            <a:r>
              <a:rPr lang="en"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For example, suppose you have a map of the United States, and you want the user to be able to click individual states to view a page containing information specific to different location. </a:t>
            </a:r>
            <a:r>
              <a:rPr lang="en-US"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I</a:t>
            </a:r>
            <a:r>
              <a:rPr lang="en"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n this case we must use image map.</a:t>
            </a:r>
            <a:endParaRPr lang="en-US" sz="20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 The &lt;map&gt; tag in HTML defines image mapping in HTML. The map is overlaid on the image. An image map is clickable link area. The &lt;area&gt; tag is used along with the &lt;map&gt; tag to generate a clickable link area(define the clickable area). Image map combine two different components: </a:t>
            </a:r>
          </a:p>
          <a:p>
            <a:pPr marL="4000500" lvl="8"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A map of defined linked area </a:t>
            </a:r>
          </a:p>
          <a:p>
            <a:pPr marL="4000500" lvl="8" indent="-3429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An image</a:t>
            </a:r>
          </a:p>
          <a:p>
            <a:pPr marL="342900" indent="-342900">
              <a:lnSpc>
                <a:spcPct val="150000"/>
              </a:lnSpc>
              <a:buFont typeface="Arial" panose="020B0604020202020204" pitchFamily="34" charset="0"/>
              <a:buChar char="•"/>
            </a:pPr>
            <a:r>
              <a:rPr lang="en-US" sz="2000" spc="-1" dirty="0">
                <a:solidFill>
                  <a:srgbClr val="FF0000"/>
                </a:solidFill>
                <a:uFill>
                  <a:solidFill>
                    <a:srgbClr val="FFFFFF"/>
                  </a:solidFill>
                </a:uFill>
                <a:latin typeface="Calibri"/>
              </a:rPr>
              <a:t>Syntax</a:t>
            </a:r>
          </a:p>
          <a:p>
            <a:pPr>
              <a:lnSpc>
                <a:spcPct val="150000"/>
              </a:lnSpc>
            </a:pPr>
            <a:r>
              <a:rPr lang="en-US" sz="2000" spc="-1" dirty="0">
                <a:solidFill>
                  <a:srgbClr val="000000"/>
                </a:solidFill>
                <a:uFill>
                  <a:solidFill>
                    <a:srgbClr val="FFFFFF"/>
                  </a:solidFill>
                </a:uFill>
                <a:latin typeface="Calibri"/>
              </a:rPr>
              <a:t>&lt;</a:t>
            </a:r>
            <a:r>
              <a:rPr lang="en-US" sz="2000" spc="-1" dirty="0" err="1">
                <a:solidFill>
                  <a:srgbClr val="000000"/>
                </a:solidFill>
                <a:uFill>
                  <a:solidFill>
                    <a:srgbClr val="FFFFFF"/>
                  </a:solidFill>
                </a:uFill>
                <a:latin typeface="Calibri"/>
              </a:rPr>
              <a:t>img</a:t>
            </a:r>
            <a:r>
              <a:rPr lang="en-US" sz="2000" spc="-1" dirty="0">
                <a:solidFill>
                  <a:srgbClr val="000000"/>
                </a:solidFill>
                <a:uFill>
                  <a:solidFill>
                    <a:srgbClr val="FFFFFF"/>
                  </a:solidFill>
                </a:uFill>
                <a:latin typeface="Calibri"/>
              </a:rPr>
              <a:t> </a:t>
            </a:r>
            <a:r>
              <a:rPr lang="en-US" sz="2000" spc="-1" dirty="0" err="1">
                <a:solidFill>
                  <a:srgbClr val="000000"/>
                </a:solidFill>
                <a:uFill>
                  <a:solidFill>
                    <a:srgbClr val="FFFFFF"/>
                  </a:solidFill>
                </a:uFill>
                <a:latin typeface="Calibri"/>
              </a:rPr>
              <a:t>src</a:t>
            </a:r>
            <a:r>
              <a:rPr lang="en-US" sz="2000" spc="-1" dirty="0">
                <a:solidFill>
                  <a:srgbClr val="000000"/>
                </a:solidFill>
                <a:uFill>
                  <a:solidFill>
                    <a:srgbClr val="FFFFFF"/>
                  </a:solidFill>
                </a:uFill>
                <a:latin typeface="Calibri"/>
              </a:rPr>
              <a:t>=“”  </a:t>
            </a:r>
            <a:r>
              <a:rPr lang="en-US" sz="2000" spc="-1" dirty="0" err="1">
                <a:solidFill>
                  <a:srgbClr val="000000"/>
                </a:solidFill>
                <a:uFill>
                  <a:solidFill>
                    <a:srgbClr val="FFFFFF"/>
                  </a:solidFill>
                </a:uFill>
                <a:latin typeface="Calibri"/>
              </a:rPr>
              <a:t>usemap</a:t>
            </a:r>
            <a:r>
              <a:rPr lang="en-US" sz="2000" spc="-1" dirty="0">
                <a:solidFill>
                  <a:srgbClr val="000000"/>
                </a:solidFill>
                <a:uFill>
                  <a:solidFill>
                    <a:srgbClr val="FFFFFF"/>
                  </a:solidFill>
                </a:uFill>
                <a:latin typeface="Calibri"/>
              </a:rPr>
              <a:t>=“#</a:t>
            </a:r>
            <a:r>
              <a:rPr lang="en-US" sz="2000" spc="-1" dirty="0" err="1">
                <a:solidFill>
                  <a:srgbClr val="000000"/>
                </a:solidFill>
                <a:uFill>
                  <a:solidFill>
                    <a:srgbClr val="FFFFFF"/>
                  </a:solidFill>
                </a:uFill>
                <a:latin typeface="Calibri"/>
              </a:rPr>
              <a:t>map_name</a:t>
            </a:r>
            <a:r>
              <a:rPr lang="en-US" sz="2000" spc="-1" dirty="0">
                <a:solidFill>
                  <a:srgbClr val="000000"/>
                </a:solidFill>
                <a:uFill>
                  <a:solidFill>
                    <a:srgbClr val="FFFFFF"/>
                  </a:solidFill>
                </a:uFill>
                <a:latin typeface="Calibri"/>
              </a:rPr>
              <a:t>”&gt;</a:t>
            </a:r>
          </a:p>
          <a:p>
            <a:pPr>
              <a:lnSpc>
                <a:spcPct val="150000"/>
              </a:lnSpc>
            </a:pPr>
            <a:r>
              <a:rPr lang="en-US" sz="2000" spc="-1" dirty="0">
                <a:solidFill>
                  <a:srgbClr val="000000"/>
                </a:solidFill>
                <a:uFill>
                  <a:solidFill>
                    <a:srgbClr val="FFFFFF"/>
                  </a:solidFill>
                </a:uFill>
                <a:latin typeface="Calibri"/>
              </a:rPr>
              <a:t>           &lt;map name=“</a:t>
            </a:r>
            <a:r>
              <a:rPr lang="en-US" sz="2000" spc="-1" dirty="0" err="1">
                <a:solidFill>
                  <a:srgbClr val="000000"/>
                </a:solidFill>
                <a:uFill>
                  <a:solidFill>
                    <a:srgbClr val="FFFFFF"/>
                  </a:solidFill>
                </a:uFill>
                <a:latin typeface="Calibri"/>
              </a:rPr>
              <a:t>map_name</a:t>
            </a:r>
            <a:r>
              <a:rPr lang="en-US" sz="2000" spc="-1" dirty="0">
                <a:solidFill>
                  <a:srgbClr val="000000"/>
                </a:solidFill>
                <a:uFill>
                  <a:solidFill>
                    <a:srgbClr val="FFFFFF"/>
                  </a:solidFill>
                </a:uFill>
                <a:latin typeface="Calibri"/>
              </a:rPr>
              <a:t>”&gt;</a:t>
            </a:r>
          </a:p>
          <a:p>
            <a:pPr>
              <a:lnSpc>
                <a:spcPct val="150000"/>
              </a:lnSpc>
            </a:pPr>
            <a:r>
              <a:rPr lang="en-US" sz="2000" spc="-1" dirty="0">
                <a:solidFill>
                  <a:srgbClr val="000000"/>
                </a:solidFill>
                <a:uFill>
                  <a:solidFill>
                    <a:srgbClr val="FFFFFF"/>
                  </a:solidFill>
                </a:uFill>
                <a:latin typeface="Calibri"/>
              </a:rPr>
              <a:t>                    &lt;area </a:t>
            </a:r>
            <a:r>
              <a:rPr lang="en-US" sz="2000" spc="-1" dirty="0" err="1">
                <a:solidFill>
                  <a:srgbClr val="000000"/>
                </a:solidFill>
                <a:uFill>
                  <a:solidFill>
                    <a:srgbClr val="FFFFFF"/>
                  </a:solidFill>
                </a:uFill>
                <a:latin typeface="Calibri"/>
              </a:rPr>
              <a:t>href</a:t>
            </a:r>
            <a:r>
              <a:rPr lang="en-US" sz="2000" spc="-1" dirty="0">
                <a:solidFill>
                  <a:srgbClr val="000000"/>
                </a:solidFill>
                <a:uFill>
                  <a:solidFill>
                    <a:srgbClr val="FFFFFF"/>
                  </a:solidFill>
                </a:uFill>
                <a:latin typeface="Calibri"/>
              </a:rPr>
              <a:t>=“link” </a:t>
            </a:r>
            <a:r>
              <a:rPr lang="en-US" sz="2000" spc="-1" dirty="0" err="1">
                <a:solidFill>
                  <a:srgbClr val="000000"/>
                </a:solidFill>
                <a:uFill>
                  <a:solidFill>
                    <a:srgbClr val="FFFFFF"/>
                  </a:solidFill>
                </a:uFill>
                <a:latin typeface="Calibri"/>
              </a:rPr>
              <a:t>coords</a:t>
            </a:r>
            <a:r>
              <a:rPr lang="en-US" sz="2000" spc="-1" dirty="0">
                <a:solidFill>
                  <a:srgbClr val="000000"/>
                </a:solidFill>
                <a:uFill>
                  <a:solidFill>
                    <a:srgbClr val="FFFFFF"/>
                  </a:solidFill>
                </a:uFill>
                <a:latin typeface="Calibri"/>
              </a:rPr>
              <a:t>=“coordinates of selected shape” shape=“circle/</a:t>
            </a:r>
            <a:r>
              <a:rPr lang="en-US" sz="2000" spc="-1" dirty="0" err="1">
                <a:solidFill>
                  <a:srgbClr val="000000"/>
                </a:solidFill>
                <a:uFill>
                  <a:solidFill>
                    <a:srgbClr val="FFFFFF"/>
                  </a:solidFill>
                </a:uFill>
                <a:latin typeface="Calibri"/>
              </a:rPr>
              <a:t>rect</a:t>
            </a:r>
            <a:r>
              <a:rPr lang="en-US" sz="2000" spc="-1" dirty="0">
                <a:solidFill>
                  <a:srgbClr val="000000"/>
                </a:solidFill>
                <a:uFill>
                  <a:solidFill>
                    <a:srgbClr val="FFFFFF"/>
                  </a:solidFill>
                </a:uFill>
                <a:latin typeface="Calibri"/>
              </a:rPr>
              <a:t>/poly”&gt;</a:t>
            </a:r>
          </a:p>
          <a:p>
            <a:pPr>
              <a:lnSpc>
                <a:spcPct val="150000"/>
              </a:lnSpc>
            </a:pPr>
            <a:r>
              <a:rPr lang="en-US" sz="2000" spc="-1" dirty="0">
                <a:solidFill>
                  <a:srgbClr val="000000"/>
                </a:solidFill>
                <a:uFill>
                  <a:solidFill>
                    <a:srgbClr val="FFFFFF"/>
                  </a:solidFill>
                </a:uFill>
                <a:latin typeface="Calibri"/>
              </a:rPr>
              <a:t>             &lt;/map&gt;</a:t>
            </a:r>
          </a:p>
          <a:p>
            <a:pPr marL="342900" indent="-3429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3404494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Table</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Html tables were created when we need to arrange data into rows and columns.</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Used to organize schedules, product comparisons, statistics, inventory or other types of information.</a:t>
            </a:r>
          </a:p>
          <a:p>
            <a:pPr marL="457200" indent="-457200">
              <a:lnSpc>
                <a:spcPct val="150000"/>
              </a:lnSpc>
              <a:buFont typeface="Arial" panose="020B0604020202020204" pitchFamily="34" charset="0"/>
              <a:buChar char="•"/>
            </a:pPr>
            <a:r>
              <a:rPr lang="en-US" sz="2000" spc="-1" dirty="0">
                <a:solidFill>
                  <a:srgbClr val="000000"/>
                </a:solidFill>
                <a:uFill>
                  <a:solidFill>
                    <a:srgbClr val="FFFFFF"/>
                  </a:solidFill>
                </a:uFill>
                <a:latin typeface="Calibri"/>
              </a:rPr>
              <a:t>The data can be any sort of information including numbers, text elements, and even images and multimedia objects. </a:t>
            </a:r>
          </a:p>
          <a:p>
            <a:pPr marL="457200" indent="-457200">
              <a:lnSpc>
                <a:spcPct val="150000"/>
              </a:lnSpc>
              <a:buFont typeface="Arial" panose="020B0604020202020204" pitchFamily="34" charset="0"/>
              <a:buChar char="•"/>
            </a:pPr>
            <a:r>
              <a:rPr lang="en-US" sz="2000" dirty="0">
                <a:solidFill>
                  <a:schemeClr val="dk1"/>
                </a:solidFill>
                <a:latin typeface="Calibri" panose="020F0502020204030204" pitchFamily="34" charset="0"/>
                <a:ea typeface="Gill Sans"/>
                <a:cs typeface="Calibri" panose="020F0502020204030204" pitchFamily="34" charset="0"/>
                <a:sym typeface="Gill Sans"/>
              </a:rPr>
              <a:t>T</a:t>
            </a:r>
            <a:r>
              <a:rPr lang="en-US" sz="2000" b="0" i="0" u="none" dirty="0">
                <a:solidFill>
                  <a:schemeClr val="dk1"/>
                </a:solidFill>
                <a:latin typeface="Calibri" panose="020F0502020204030204" pitchFamily="34" charset="0"/>
                <a:ea typeface="Gill Sans"/>
                <a:cs typeface="Calibri" panose="020F0502020204030204" pitchFamily="34" charset="0"/>
                <a:sym typeface="Gill Sans"/>
              </a:rPr>
              <a:t>he intersections of rows and column which form </a:t>
            </a:r>
            <a:r>
              <a:rPr lang="en-US" sz="2000" b="0" i="1" u="none" dirty="0">
                <a:solidFill>
                  <a:schemeClr val="accent1"/>
                </a:solidFill>
                <a:latin typeface="Calibri" panose="020F0502020204030204" pitchFamily="34" charset="0"/>
                <a:ea typeface="Gill Sans"/>
                <a:cs typeface="Calibri" panose="020F0502020204030204" pitchFamily="34" charset="0"/>
                <a:sym typeface="Gill Sans"/>
              </a:rPr>
              <a:t>cells</a:t>
            </a:r>
            <a:r>
              <a:rPr lang="en-US" sz="2000" b="0" i="0" u="none" dirty="0">
                <a:solidFill>
                  <a:schemeClr val="dk1"/>
                </a:solidFill>
                <a:latin typeface="Calibri" panose="020F0502020204030204" pitchFamily="34" charset="0"/>
                <a:ea typeface="Gill Sans"/>
                <a:cs typeface="Calibri" panose="020F0502020204030204" pitchFamily="34" charset="0"/>
                <a:sym typeface="Gill Sans"/>
              </a:rPr>
              <a:t>. Each cell is a distinct area, into which you can place text, graphics, or even other tables.</a:t>
            </a:r>
          </a:p>
          <a:p>
            <a:pPr marL="457200" indent="-457200">
              <a:lnSpc>
                <a:spcPct val="150000"/>
              </a:lnSpc>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endParaRPr lang="en-US" sz="2000"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3986854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Creating and Formatting Table </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661662" cy="5007427"/>
          </a:xfrm>
          <a:prstGeom prst="rect">
            <a:avLst/>
          </a:prstGeom>
          <a:noFill/>
          <a:ln>
            <a:noFill/>
          </a:ln>
        </p:spPr>
        <p:txBody>
          <a:bodyPr/>
          <a:lstStyle/>
          <a:p>
            <a:pPr marL="342900" indent="-342900">
              <a:lnSpc>
                <a:spcPct val="150000"/>
              </a:lnSpc>
              <a:buFont typeface="Arial" panose="020B0604020202020204" pitchFamily="34" charset="0"/>
              <a:buChar char="•"/>
            </a:pPr>
            <a:r>
              <a:rPr lang="en"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The </a:t>
            </a:r>
            <a:r>
              <a:rPr lang="en" sz="2000" b="1" i="1" u="none" strike="noStrike" cap="none" dirty="0">
                <a:solidFill>
                  <a:schemeClr val="dk1"/>
                </a:solidFill>
                <a:latin typeface="Calibri" panose="020F0502020204030204" pitchFamily="34" charset="0"/>
                <a:ea typeface="Gill Sans"/>
                <a:cs typeface="Calibri" panose="020F0502020204030204" pitchFamily="34" charset="0"/>
                <a:sym typeface="Gill Sans"/>
              </a:rPr>
              <a:t>&lt;table&gt; </a:t>
            </a:r>
            <a:r>
              <a:rPr lang="en"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tag creates an HTML table.</a:t>
            </a:r>
            <a:r>
              <a:rPr lang="en-US" sz="2000" b="0" i="0" u="none" strike="noStrike" cap="none" spc="-1" dirty="0">
                <a:solidFill>
                  <a:srgbClr val="000000"/>
                </a:solidFill>
                <a:uFill>
                  <a:solidFill>
                    <a:srgbClr val="FFFFFF"/>
                  </a:solidFill>
                </a:uFill>
                <a:latin typeface="Calibri" panose="020F0502020204030204" pitchFamily="34" charset="0"/>
                <a:ea typeface="Gill Sans"/>
                <a:cs typeface="Calibri" panose="020F0502020204030204" pitchFamily="34" charset="0"/>
                <a:sym typeface="Gill Sans"/>
              </a:rPr>
              <a:t> </a:t>
            </a:r>
            <a:r>
              <a:rPr lang="en"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Within that tag, you include one or more </a:t>
            </a:r>
            <a:r>
              <a:rPr lang="en" sz="2000" b="1" i="1" u="none" strike="noStrike" cap="none" dirty="0">
                <a:solidFill>
                  <a:schemeClr val="dk1"/>
                </a:solidFill>
                <a:latin typeface="Calibri" panose="020F0502020204030204" pitchFamily="34" charset="0"/>
                <a:ea typeface="Gill Sans"/>
                <a:cs typeface="Calibri" panose="020F0502020204030204" pitchFamily="34" charset="0"/>
                <a:sym typeface="Gill Sans"/>
              </a:rPr>
              <a:t>&lt;tr&gt;</a:t>
            </a:r>
            <a:r>
              <a:rPr lang="en" sz="2000" b="0" i="1" u="none" strike="noStrike" cap="none" dirty="0">
                <a:solidFill>
                  <a:schemeClr val="dk1"/>
                </a:solidFill>
                <a:latin typeface="Calibri" panose="020F0502020204030204" pitchFamily="34" charset="0"/>
                <a:ea typeface="Gill Sans"/>
                <a:cs typeface="Calibri" panose="020F0502020204030204" pitchFamily="34" charset="0"/>
                <a:sym typeface="Gill Sans"/>
              </a:rPr>
              <a:t> </a:t>
            </a:r>
            <a:r>
              <a:rPr lang="en"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tags, which define the table’s rows, and within each </a:t>
            </a:r>
            <a:r>
              <a:rPr lang="en" sz="2000" i="1" u="none" strike="noStrike" cap="none" dirty="0">
                <a:solidFill>
                  <a:schemeClr val="dk1"/>
                </a:solidFill>
                <a:latin typeface="Calibri" panose="020F0502020204030204" pitchFamily="34" charset="0"/>
                <a:ea typeface="Gill Sans"/>
                <a:cs typeface="Calibri" panose="020F0502020204030204" pitchFamily="34" charset="0"/>
                <a:sym typeface="Gill Sans"/>
              </a:rPr>
              <a:t>&lt;tr&gt;</a:t>
            </a:r>
            <a:r>
              <a:rPr lang="en" sz="2000" b="0" i="1" u="none" strike="noStrike" cap="none" dirty="0">
                <a:solidFill>
                  <a:schemeClr val="dk1"/>
                </a:solidFill>
                <a:latin typeface="Calibri" panose="020F0502020204030204" pitchFamily="34" charset="0"/>
                <a:ea typeface="Gill Sans"/>
                <a:cs typeface="Calibri" panose="020F0502020204030204" pitchFamily="34" charset="0"/>
                <a:sym typeface="Gill Sans"/>
              </a:rPr>
              <a:t> </a:t>
            </a:r>
            <a:r>
              <a:rPr lang="en"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tag, you define one or more </a:t>
            </a:r>
            <a:r>
              <a:rPr lang="en" sz="2000" b="1" i="1" u="none" strike="noStrike" cap="none" dirty="0">
                <a:solidFill>
                  <a:schemeClr val="dk1"/>
                </a:solidFill>
                <a:latin typeface="Calibri" panose="020F0502020204030204" pitchFamily="34" charset="0"/>
                <a:ea typeface="Gill Sans"/>
                <a:cs typeface="Calibri" panose="020F0502020204030204" pitchFamily="34" charset="0"/>
                <a:sym typeface="Gill Sans"/>
              </a:rPr>
              <a:t>&lt;td&gt; </a:t>
            </a:r>
            <a:r>
              <a:rPr lang="en"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tags, which define the cells. </a:t>
            </a:r>
            <a:r>
              <a:rPr lang="en-US"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O</a:t>
            </a:r>
            <a:r>
              <a:rPr lang="en"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ne of cells can be </a:t>
            </a:r>
            <a:r>
              <a:rPr lang="en" sz="2000" b="1" i="0" u="none" strike="noStrike" cap="none" dirty="0">
                <a:solidFill>
                  <a:schemeClr val="dk1"/>
                </a:solidFill>
                <a:latin typeface="Calibri" panose="020F0502020204030204" pitchFamily="34" charset="0"/>
                <a:ea typeface="Gill Sans"/>
                <a:cs typeface="Calibri" panose="020F0502020204030204" pitchFamily="34" charset="0"/>
                <a:sym typeface="Gill Sans"/>
              </a:rPr>
              <a:t>&lt;th&gt; </a:t>
            </a:r>
            <a:r>
              <a:rPr lang="en"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tag, which define table headers. &lt;th&gt; element is like the &lt;td&gt; element but its purpose is to represent the heading for either a column or rows. &lt;th&gt; element helps scrren readers and improves the ablity for search engines to index the page. </a:t>
            </a:r>
            <a:endParaRPr lang="en-US" sz="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869DA09-58D3-E65B-EE4C-23F05C8467EF}"/>
              </a:ext>
            </a:extLst>
          </p:cNvPr>
          <p:cNvPicPr>
            <a:picLocks noChangeAspect="1"/>
          </p:cNvPicPr>
          <p:nvPr/>
        </p:nvPicPr>
        <p:blipFill>
          <a:blip r:embed="rId2"/>
          <a:stretch>
            <a:fillRect/>
          </a:stretch>
        </p:blipFill>
        <p:spPr>
          <a:xfrm>
            <a:off x="10062429" y="3130324"/>
            <a:ext cx="3918858" cy="4000954"/>
          </a:xfrm>
          <a:prstGeom prst="rect">
            <a:avLst/>
          </a:prstGeom>
        </p:spPr>
      </p:pic>
      <p:pic>
        <p:nvPicPr>
          <p:cNvPr id="5" name="Picture 4">
            <a:extLst>
              <a:ext uri="{FF2B5EF4-FFF2-40B4-BE49-F238E27FC236}">
                <a16:creationId xmlns:a16="http://schemas.microsoft.com/office/drawing/2014/main" id="{2EFD833C-C987-E315-4FF6-B092729DC0E6}"/>
              </a:ext>
            </a:extLst>
          </p:cNvPr>
          <p:cNvPicPr>
            <a:picLocks noChangeAspect="1"/>
          </p:cNvPicPr>
          <p:nvPr/>
        </p:nvPicPr>
        <p:blipFill>
          <a:blip r:embed="rId3"/>
          <a:stretch>
            <a:fillRect/>
          </a:stretch>
        </p:blipFill>
        <p:spPr>
          <a:xfrm>
            <a:off x="2174436" y="4449721"/>
            <a:ext cx="6110513" cy="1362160"/>
          </a:xfrm>
          <a:prstGeom prst="rect">
            <a:avLst/>
          </a:prstGeom>
        </p:spPr>
      </p:pic>
    </p:spTree>
    <p:extLst>
      <p:ext uri="{BB962C8B-B14F-4D97-AF65-F5344CB8AC3E}">
        <p14:creationId xmlns:p14="http://schemas.microsoft.com/office/powerpoint/2010/main" val="14622956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Spanning Cells</a:t>
            </a:r>
            <a:r>
              <a:rPr lang="en-US" sz="4400" b="0" strike="noStrike" spc="-1" dirty="0">
                <a:solidFill>
                  <a:srgbClr val="000000"/>
                </a:solidFill>
                <a:uFill>
                  <a:solidFill>
                    <a:srgbClr val="FFFFFF"/>
                  </a:solidFill>
                </a:uFill>
                <a:latin typeface="Calibri Light"/>
              </a:rPr>
              <a:t> </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342900" indent="-3429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S</a:t>
            </a:r>
            <a:r>
              <a:rPr lang="en" sz="2000" dirty="0">
                <a:solidFill>
                  <a:schemeClr val="dk1"/>
                </a:solidFill>
                <a:latin typeface="Calibri" panose="020F0502020204030204" pitchFamily="34" charset="0"/>
                <a:cs typeface="Calibri" panose="020F0502020204030204" pitchFamily="34" charset="0"/>
                <a:sym typeface="Gill Sans"/>
              </a:rPr>
              <a:t>treching of a cell to cover several rows or column.</a:t>
            </a:r>
          </a:p>
          <a:p>
            <a:pPr marL="342900" indent="-3429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A</a:t>
            </a:r>
            <a:r>
              <a:rPr lang="en" sz="2000" dirty="0">
                <a:solidFill>
                  <a:schemeClr val="dk1"/>
                </a:solidFill>
                <a:latin typeface="Calibri" panose="020F0502020204030204" pitchFamily="34" charset="0"/>
                <a:cs typeface="Calibri" panose="020F0502020204030204" pitchFamily="34" charset="0"/>
                <a:sym typeface="Gill Sans"/>
              </a:rPr>
              <a:t>llows to create complex table structure.</a:t>
            </a:r>
          </a:p>
          <a:p>
            <a:pPr marL="342900" indent="-3429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r</a:t>
            </a:r>
            <a:r>
              <a:rPr lang="en" sz="2000" dirty="0">
                <a:solidFill>
                  <a:schemeClr val="dk1"/>
                </a:solidFill>
                <a:latin typeface="Calibri" panose="020F0502020204030204" pitchFamily="34" charset="0"/>
                <a:cs typeface="Calibri" panose="020F0502020204030204" pitchFamily="34" charset="0"/>
                <a:sym typeface="Gill Sans"/>
              </a:rPr>
              <a:t>owspan and colspan is used to span cells and applied in the th or td elements.</a:t>
            </a:r>
          </a:p>
          <a:p>
            <a:pPr marL="342900" indent="-342900">
              <a:lnSpc>
                <a:spcPct val="150000"/>
              </a:lnSpc>
              <a:buFont typeface="Arial" panose="020B0604020202020204" pitchFamily="34" charset="0"/>
              <a:buChar char="•"/>
            </a:pPr>
            <a:r>
              <a:rPr lang="en-US"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To merge a cell into adjacent cells to its right, use the </a:t>
            </a:r>
            <a:r>
              <a:rPr lang="en-US" sz="2000" b="1" i="1" u="none" strike="noStrike" cap="none" dirty="0" err="1">
                <a:solidFill>
                  <a:schemeClr val="dk1"/>
                </a:solidFill>
                <a:latin typeface="Calibri" panose="020F0502020204030204" pitchFamily="34" charset="0"/>
                <a:ea typeface="Gill Sans"/>
                <a:cs typeface="Calibri" panose="020F0502020204030204" pitchFamily="34" charset="0"/>
                <a:sym typeface="Gill Sans"/>
              </a:rPr>
              <a:t>colspan</a:t>
            </a:r>
            <a:r>
              <a:rPr lang="en-US" sz="2000" b="0" i="1" u="none" strike="noStrike" cap="none" dirty="0">
                <a:solidFill>
                  <a:schemeClr val="dk1"/>
                </a:solidFill>
                <a:latin typeface="Calibri" panose="020F0502020204030204" pitchFamily="34" charset="0"/>
                <a:ea typeface="Gill Sans"/>
                <a:cs typeface="Calibri" panose="020F0502020204030204" pitchFamily="34" charset="0"/>
                <a:sym typeface="Gill Sans"/>
              </a:rPr>
              <a:t> </a:t>
            </a:r>
            <a:r>
              <a:rPr lang="en-US"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attribute and specify the number of columns to be spanned, like this:</a:t>
            </a:r>
            <a:endParaRPr lang="en-US" sz="1200" dirty="0">
              <a:latin typeface="Calibri" panose="020F0502020204030204" pitchFamily="34" charset="0"/>
              <a:cs typeface="Calibri" panose="020F0502020204030204" pitchFamily="34" charset="0"/>
            </a:endParaRPr>
          </a:p>
          <a:p>
            <a:pPr marL="639762" marR="0" lvl="1" indent="-236537" algn="l" rtl="0">
              <a:lnSpc>
                <a:spcPct val="100000"/>
              </a:lnSpc>
              <a:spcBef>
                <a:spcPts val="500"/>
              </a:spcBef>
              <a:spcAft>
                <a:spcPts val="0"/>
              </a:spcAft>
              <a:buClr>
                <a:schemeClr val="accent1"/>
              </a:buClr>
              <a:buSzPts val="2000"/>
              <a:buFont typeface="Verdana"/>
              <a:buNone/>
            </a:pPr>
            <a:r>
              <a:rPr lang="en-US"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         &lt;</a:t>
            </a:r>
            <a:r>
              <a:rPr lang="en-US" sz="2000" b="0" i="0" u="none" strike="noStrike" cap="none" dirty="0" err="1">
                <a:solidFill>
                  <a:schemeClr val="dk1"/>
                </a:solidFill>
                <a:latin typeface="Calibri" panose="020F0502020204030204" pitchFamily="34" charset="0"/>
                <a:ea typeface="Gill Sans"/>
                <a:cs typeface="Calibri" panose="020F0502020204030204" pitchFamily="34" charset="0"/>
                <a:sym typeface="Gill Sans"/>
              </a:rPr>
              <a:t>th</a:t>
            </a:r>
            <a:r>
              <a:rPr lang="en-US"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 </a:t>
            </a:r>
            <a:r>
              <a:rPr lang="en-US" sz="2000" b="0" i="0" u="none" strike="noStrike" cap="none" dirty="0" err="1">
                <a:solidFill>
                  <a:schemeClr val="dk1"/>
                </a:solidFill>
                <a:latin typeface="Calibri" panose="020F0502020204030204" pitchFamily="34" charset="0"/>
                <a:ea typeface="Gill Sans"/>
                <a:cs typeface="Calibri" panose="020F0502020204030204" pitchFamily="34" charset="0"/>
                <a:sym typeface="Gill Sans"/>
              </a:rPr>
              <a:t>colspan</a:t>
            </a:r>
            <a:r>
              <a:rPr lang="en-US"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=“2"&gt; Fat &lt;/</a:t>
            </a:r>
            <a:r>
              <a:rPr lang="en-US" sz="2000" b="0" i="0" u="none" strike="noStrike" cap="none" dirty="0" err="1">
                <a:solidFill>
                  <a:schemeClr val="dk1"/>
                </a:solidFill>
                <a:latin typeface="Calibri" panose="020F0502020204030204" pitchFamily="34" charset="0"/>
                <a:ea typeface="Gill Sans"/>
                <a:cs typeface="Calibri" panose="020F0502020204030204" pitchFamily="34" charset="0"/>
                <a:sym typeface="Gill Sans"/>
              </a:rPr>
              <a:t>th</a:t>
            </a:r>
            <a:r>
              <a:rPr lang="en-US"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&gt;         </a:t>
            </a:r>
          </a:p>
          <a:p>
            <a:pPr marL="404813" lvl="1" indent="-342900">
              <a:lnSpc>
                <a:spcPct val="150000"/>
              </a:lnSpc>
              <a:spcBef>
                <a:spcPts val="500"/>
              </a:spcBef>
              <a:buSzPts val="2000"/>
              <a:buFont typeface="Arial" panose="020B0604020202020204" pitchFamily="34" charset="0"/>
              <a:buChar char="•"/>
            </a:pPr>
            <a:r>
              <a:rPr lang="en-US"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To merge a cell into adjacent cells below it, use the </a:t>
            </a:r>
            <a:r>
              <a:rPr lang="en-US" sz="2000" b="0" i="1" u="none" strike="noStrike" cap="none" dirty="0" err="1">
                <a:solidFill>
                  <a:schemeClr val="dk1"/>
                </a:solidFill>
                <a:latin typeface="Calibri" panose="020F0502020204030204" pitchFamily="34" charset="0"/>
                <a:ea typeface="Gill Sans"/>
                <a:cs typeface="Calibri" panose="020F0502020204030204" pitchFamily="34" charset="0"/>
                <a:sym typeface="Gill Sans"/>
              </a:rPr>
              <a:t>rowspan</a:t>
            </a:r>
            <a:r>
              <a:rPr lang="en-US" sz="2000" b="0" i="1" u="none" strike="noStrike" cap="none" dirty="0">
                <a:solidFill>
                  <a:schemeClr val="dk1"/>
                </a:solidFill>
                <a:latin typeface="Calibri" panose="020F0502020204030204" pitchFamily="34" charset="0"/>
                <a:ea typeface="Gill Sans"/>
                <a:cs typeface="Calibri" panose="020F0502020204030204" pitchFamily="34" charset="0"/>
                <a:sym typeface="Gill Sans"/>
              </a:rPr>
              <a:t> </a:t>
            </a:r>
            <a:r>
              <a:rPr lang="en-US"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attribute and specify the number of rows to be spanned, as shown in the following:</a:t>
            </a:r>
          </a:p>
          <a:p>
            <a:pPr marL="61913" lvl="1">
              <a:lnSpc>
                <a:spcPct val="150000"/>
              </a:lnSpc>
              <a:spcBef>
                <a:spcPts val="500"/>
              </a:spcBef>
              <a:buSzPts val="2000"/>
            </a:pPr>
            <a:r>
              <a:rPr lang="en" sz="2000" b="0" i="0" u="none" strike="noStrike" cap="none" dirty="0">
                <a:solidFill>
                  <a:schemeClr val="dk1"/>
                </a:solidFill>
                <a:latin typeface="Calibri" panose="020F0502020204030204" pitchFamily="34" charset="0"/>
                <a:ea typeface="Gill Sans"/>
                <a:cs typeface="Calibri" panose="020F0502020204030204" pitchFamily="34" charset="0"/>
                <a:sym typeface="Gill Sans"/>
              </a:rPr>
              <a:t>               &lt;th rowspan=“3"&gt; Serving Size &lt;/th&gt;                            </a:t>
            </a:r>
            <a:endParaRPr lang="en-US" sz="2000" dirty="0">
              <a:latin typeface="Calibri" panose="020F0502020204030204" pitchFamily="34" charset="0"/>
              <a:cs typeface="Calibri" panose="020F0502020204030204" pitchFamily="34" charset="0"/>
            </a:endParaRPr>
          </a:p>
          <a:p>
            <a:pPr marL="61913" marR="0" lvl="1" indent="341313" algn="l" rtl="0">
              <a:lnSpc>
                <a:spcPct val="150000"/>
              </a:lnSpc>
              <a:spcBef>
                <a:spcPts val="500"/>
              </a:spcBef>
              <a:spcAft>
                <a:spcPts val="0"/>
              </a:spcAft>
              <a:buSzPts val="20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8714966-F30A-97AF-6412-D7B10C97CA88}"/>
              </a:ext>
            </a:extLst>
          </p:cNvPr>
          <p:cNvPicPr>
            <a:picLocks noChangeAspect="1"/>
          </p:cNvPicPr>
          <p:nvPr/>
        </p:nvPicPr>
        <p:blipFill>
          <a:blip r:embed="rId2"/>
          <a:stretch>
            <a:fillRect/>
          </a:stretch>
        </p:blipFill>
        <p:spPr>
          <a:xfrm>
            <a:off x="5236812" y="3133640"/>
            <a:ext cx="4229100" cy="990600"/>
          </a:xfrm>
          <a:prstGeom prst="rect">
            <a:avLst/>
          </a:prstGeom>
        </p:spPr>
      </p:pic>
      <p:pic>
        <p:nvPicPr>
          <p:cNvPr id="7" name="Picture 6">
            <a:extLst>
              <a:ext uri="{FF2B5EF4-FFF2-40B4-BE49-F238E27FC236}">
                <a16:creationId xmlns:a16="http://schemas.microsoft.com/office/drawing/2014/main" id="{7E7132A8-6A51-03BE-8562-5C59921E436E}"/>
              </a:ext>
            </a:extLst>
          </p:cNvPr>
          <p:cNvPicPr>
            <a:picLocks noChangeAspect="1"/>
          </p:cNvPicPr>
          <p:nvPr/>
        </p:nvPicPr>
        <p:blipFill>
          <a:blip r:embed="rId3"/>
          <a:stretch>
            <a:fillRect/>
          </a:stretch>
        </p:blipFill>
        <p:spPr>
          <a:xfrm>
            <a:off x="6028358" y="4828837"/>
            <a:ext cx="3590925" cy="1590895"/>
          </a:xfrm>
          <a:prstGeom prst="rect">
            <a:avLst/>
          </a:prstGeom>
        </p:spPr>
      </p:pic>
    </p:spTree>
    <p:extLst>
      <p:ext uri="{BB962C8B-B14F-4D97-AF65-F5344CB8AC3E}">
        <p14:creationId xmlns:p14="http://schemas.microsoft.com/office/powerpoint/2010/main" val="1133934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Table Accessibility </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342900" indent="-3429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Html Specification Provides measures to improve the experience and make the content understandable.</a:t>
            </a:r>
          </a:p>
          <a:p>
            <a:pPr marL="342900" indent="-342900" algn="ctr">
              <a:lnSpc>
                <a:spcPct val="150000"/>
              </a:lnSpc>
              <a:buFont typeface="Wingdings" panose="05000000000000000000" pitchFamily="2" charset="2"/>
              <a:buChar char="v"/>
            </a:pPr>
            <a:r>
              <a:rPr lang="en-US" sz="2800" dirty="0">
                <a:solidFill>
                  <a:schemeClr val="dk1"/>
                </a:solidFill>
                <a:latin typeface="Calibri" panose="020F0502020204030204" pitchFamily="34" charset="0"/>
                <a:cs typeface="Calibri" panose="020F0502020204030204" pitchFamily="34" charset="0"/>
                <a:sym typeface="Gill Sans"/>
              </a:rPr>
              <a:t>Describing Table Content</a:t>
            </a:r>
          </a:p>
          <a:p>
            <a:pPr marL="342900" indent="-3429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&lt;caption&gt; element is used to give table a title or description about the content or provide hints on how it is structured.</a:t>
            </a:r>
          </a:p>
          <a:p>
            <a:pPr marL="342900" indent="-3429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Captions are usually displayed next to the table (generally above it).</a:t>
            </a:r>
            <a:endParaRPr lang="en-US" sz="20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9235F3C-62FA-94C1-0526-037D03B46157}"/>
              </a:ext>
            </a:extLst>
          </p:cNvPr>
          <p:cNvPicPr>
            <a:picLocks noChangeAspect="1"/>
          </p:cNvPicPr>
          <p:nvPr/>
        </p:nvPicPr>
        <p:blipFill>
          <a:blip r:embed="rId2"/>
          <a:stretch>
            <a:fillRect/>
          </a:stretch>
        </p:blipFill>
        <p:spPr>
          <a:xfrm>
            <a:off x="1617958" y="4219890"/>
            <a:ext cx="4162910" cy="2273070"/>
          </a:xfrm>
          <a:prstGeom prst="rect">
            <a:avLst/>
          </a:prstGeom>
        </p:spPr>
      </p:pic>
      <p:pic>
        <p:nvPicPr>
          <p:cNvPr id="5" name="Picture 4">
            <a:extLst>
              <a:ext uri="{FF2B5EF4-FFF2-40B4-BE49-F238E27FC236}">
                <a16:creationId xmlns:a16="http://schemas.microsoft.com/office/drawing/2014/main" id="{A2BC6733-4206-3ED9-D826-0F9F860BF0BF}"/>
              </a:ext>
            </a:extLst>
          </p:cNvPr>
          <p:cNvPicPr>
            <a:picLocks noChangeAspect="1"/>
          </p:cNvPicPr>
          <p:nvPr/>
        </p:nvPicPr>
        <p:blipFill>
          <a:blip r:embed="rId3"/>
          <a:stretch>
            <a:fillRect/>
          </a:stretch>
        </p:blipFill>
        <p:spPr>
          <a:xfrm>
            <a:off x="6802142" y="4081235"/>
            <a:ext cx="4551178" cy="2273070"/>
          </a:xfrm>
          <a:prstGeom prst="rect">
            <a:avLst/>
          </a:prstGeom>
        </p:spPr>
      </p:pic>
    </p:spTree>
    <p:extLst>
      <p:ext uri="{BB962C8B-B14F-4D97-AF65-F5344CB8AC3E}">
        <p14:creationId xmlns:p14="http://schemas.microsoft.com/office/powerpoint/2010/main" val="14520530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spc="-1" dirty="0">
                <a:solidFill>
                  <a:srgbClr val="000000"/>
                </a:solidFill>
                <a:uFill>
                  <a:solidFill>
                    <a:srgbClr val="FFFFFF"/>
                  </a:solidFill>
                </a:uFill>
                <a:latin typeface="Calibri Light"/>
              </a:rPr>
              <a:t>Cont’d [Table Accessibility]</a:t>
            </a:r>
            <a:r>
              <a:rPr lang="en-US" sz="4400" b="0" strike="noStrike" spc="-1" dirty="0">
                <a:solidFill>
                  <a:srgbClr val="000000"/>
                </a:solidFill>
                <a:uFill>
                  <a:solidFill>
                    <a:srgbClr val="FFFFFF"/>
                  </a:solidFill>
                </a:uFill>
                <a:latin typeface="Calibri Light"/>
              </a:rPr>
              <a:t> </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5"/>
            <a:ext cx="10380557" cy="5007427"/>
          </a:xfrm>
          <a:prstGeom prst="rect">
            <a:avLst/>
          </a:prstGeom>
          <a:noFill/>
          <a:ln>
            <a:noFill/>
          </a:ln>
        </p:spPr>
        <p:txBody>
          <a:bodyPr/>
          <a:lstStyle/>
          <a:p>
            <a:pPr marL="457200" indent="-457200" algn="ctr">
              <a:lnSpc>
                <a:spcPct val="150000"/>
              </a:lnSpc>
              <a:buFont typeface="Wingdings" panose="05000000000000000000" pitchFamily="2" charset="2"/>
              <a:buChar char="v"/>
            </a:pPr>
            <a:r>
              <a:rPr lang="en-US" sz="2800" dirty="0">
                <a:solidFill>
                  <a:schemeClr val="dk1"/>
                </a:solidFill>
                <a:latin typeface="Calibri" panose="020F0502020204030204" pitchFamily="34" charset="0"/>
                <a:cs typeface="Calibri" panose="020F0502020204030204" pitchFamily="34" charset="0"/>
                <a:sym typeface="Gill Sans"/>
              </a:rPr>
              <a:t>Connecting cells and header</a:t>
            </a:r>
          </a:p>
          <a:p>
            <a:pPr marL="457200" indent="-4572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The scope and headers attributes allow authors to explicitly associate headers and their respective content.</a:t>
            </a:r>
          </a:p>
          <a:p>
            <a:pPr marL="342900" indent="-3429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The </a:t>
            </a:r>
            <a:r>
              <a:rPr lang="en-US" sz="2000" b="1" dirty="0">
                <a:solidFill>
                  <a:schemeClr val="dk1"/>
                </a:solidFill>
                <a:latin typeface="Calibri" panose="020F0502020204030204" pitchFamily="34" charset="0"/>
                <a:cs typeface="Calibri" panose="020F0502020204030204" pitchFamily="34" charset="0"/>
                <a:sym typeface="Gill Sans"/>
              </a:rPr>
              <a:t>scope</a:t>
            </a:r>
            <a:r>
              <a:rPr lang="en-US" sz="2000" dirty="0">
                <a:solidFill>
                  <a:schemeClr val="dk1"/>
                </a:solidFill>
                <a:latin typeface="Calibri" panose="020F0502020204030204" pitchFamily="34" charset="0"/>
                <a:cs typeface="Calibri" panose="020F0502020204030204" pitchFamily="34" charset="0"/>
                <a:sym typeface="Gill Sans"/>
              </a:rPr>
              <a:t> attribute associates a table header with the row, column, group of rows or column group by using values row, col, </a:t>
            </a:r>
            <a:r>
              <a:rPr lang="en-US" sz="2000" dirty="0" err="1">
                <a:solidFill>
                  <a:schemeClr val="dk1"/>
                </a:solidFill>
                <a:latin typeface="Calibri" panose="020F0502020204030204" pitchFamily="34" charset="0"/>
                <a:cs typeface="Calibri" panose="020F0502020204030204" pitchFamily="34" charset="0"/>
                <a:sym typeface="Gill Sans"/>
              </a:rPr>
              <a:t>rowgroup</a:t>
            </a:r>
            <a:r>
              <a:rPr lang="en-US" sz="2000" dirty="0">
                <a:solidFill>
                  <a:schemeClr val="dk1"/>
                </a:solidFill>
                <a:latin typeface="Calibri" panose="020F0502020204030204" pitchFamily="34" charset="0"/>
                <a:cs typeface="Calibri" panose="020F0502020204030204" pitchFamily="34" charset="0"/>
                <a:sym typeface="Gill Sans"/>
              </a:rPr>
              <a:t> or </a:t>
            </a:r>
            <a:r>
              <a:rPr lang="en-US" sz="2000" dirty="0" err="1">
                <a:solidFill>
                  <a:schemeClr val="dk1"/>
                </a:solidFill>
                <a:latin typeface="Calibri" panose="020F0502020204030204" pitchFamily="34" charset="0"/>
                <a:cs typeface="Calibri" panose="020F0502020204030204" pitchFamily="34" charset="0"/>
                <a:sym typeface="Gill Sans"/>
              </a:rPr>
              <a:t>colgroup</a:t>
            </a:r>
            <a:r>
              <a:rPr lang="en-US" sz="2000" dirty="0">
                <a:solidFill>
                  <a:schemeClr val="dk1"/>
                </a:solidFill>
                <a:latin typeface="Calibri" panose="020F0502020204030204" pitchFamily="34" charset="0"/>
                <a:cs typeface="Calibri" panose="020F0502020204030204" pitchFamily="34" charset="0"/>
                <a:sym typeface="Gill Sans"/>
              </a:rPr>
              <a:t> respectively.</a:t>
            </a:r>
          </a:p>
          <a:p>
            <a:pPr marL="342900" indent="-3429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  The </a:t>
            </a:r>
            <a:r>
              <a:rPr lang="en-US" sz="2000" b="1" dirty="0">
                <a:solidFill>
                  <a:schemeClr val="dk1"/>
                </a:solidFill>
                <a:latin typeface="Calibri" panose="020F0502020204030204" pitchFamily="34" charset="0"/>
                <a:cs typeface="Calibri" panose="020F0502020204030204" pitchFamily="34" charset="0"/>
                <a:sym typeface="Gill Sans"/>
              </a:rPr>
              <a:t>scope</a:t>
            </a:r>
            <a:r>
              <a:rPr lang="en-US" sz="2000" dirty="0">
                <a:solidFill>
                  <a:schemeClr val="dk1"/>
                </a:solidFill>
                <a:latin typeface="Calibri" panose="020F0502020204030204" pitchFamily="34" charset="0"/>
                <a:cs typeface="Calibri" panose="020F0502020204030204" pitchFamily="34" charset="0"/>
                <a:sym typeface="Gill Sans"/>
              </a:rPr>
              <a:t> attribute tells the browser and screen reader that everything under the column is related to the header at the top and everything to the right of the row header is related to that header.</a:t>
            </a:r>
          </a:p>
          <a:p>
            <a:pPr marL="342900" indent="-3429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The </a:t>
            </a:r>
            <a:r>
              <a:rPr lang="en-US" sz="2000" b="1" dirty="0">
                <a:solidFill>
                  <a:schemeClr val="dk1"/>
                </a:solidFill>
                <a:latin typeface="Calibri" panose="020F0502020204030204" pitchFamily="34" charset="0"/>
                <a:cs typeface="Calibri" panose="020F0502020204030204" pitchFamily="34" charset="0"/>
                <a:sym typeface="Gill Sans"/>
              </a:rPr>
              <a:t>headers </a:t>
            </a:r>
            <a:r>
              <a:rPr lang="en-US" sz="2000" dirty="0">
                <a:solidFill>
                  <a:schemeClr val="dk1"/>
                </a:solidFill>
                <a:latin typeface="Calibri" panose="020F0502020204030204" pitchFamily="34" charset="0"/>
                <a:cs typeface="Calibri" panose="020F0502020204030204" pitchFamily="34" charset="0"/>
                <a:sym typeface="Gill Sans"/>
              </a:rPr>
              <a:t>attribute is usually used when data cells are associated with more than one row or one column header.  </a:t>
            </a:r>
          </a:p>
          <a:p>
            <a:pPr marL="342900" indent="-342900">
              <a:lnSpc>
                <a:spcPct val="150000"/>
              </a:lnSpc>
              <a:buFont typeface="Arial" panose="020B0604020202020204" pitchFamily="34" charset="0"/>
              <a:buChar char="•"/>
            </a:pPr>
            <a:endParaRPr lang="en-US" sz="2000" dirty="0">
              <a:solidFill>
                <a:schemeClr val="dk1"/>
              </a:solidFill>
              <a:latin typeface="Calibri" panose="020F0502020204030204" pitchFamily="34" charset="0"/>
              <a:cs typeface="Calibri" panose="020F0502020204030204" pitchFamily="34" charset="0"/>
              <a:sym typeface="Gill Sans"/>
            </a:endParaRPr>
          </a:p>
          <a:p>
            <a:pPr marL="342900" indent="-342900">
              <a:lnSpc>
                <a:spcPct val="150000"/>
              </a:lnSpc>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6304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Long Tables </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4"/>
            <a:ext cx="10380557" cy="5007427"/>
          </a:xfrm>
          <a:prstGeom prst="rect">
            <a:avLst/>
          </a:prstGeom>
          <a:noFill/>
          <a:ln>
            <a:noFill/>
          </a:ln>
        </p:spPr>
        <p:txBody>
          <a:bodyPr/>
          <a:lstStyle/>
          <a:p>
            <a:pPr marL="342900" indent="-3429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Tables in real world can be complex in this case conceptual table grouping provides additional semantic structure .</a:t>
            </a:r>
          </a:p>
          <a:p>
            <a:pPr marL="342900" indent="-3429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Tables can have a group of rows and columns.</a:t>
            </a:r>
          </a:p>
          <a:p>
            <a:pPr marL="342900" indent="-342900">
              <a:lnSpc>
                <a:spcPct val="150000"/>
              </a:lnSpc>
              <a:buFont typeface="Arial" panose="020B0604020202020204" pitchFamily="34" charset="0"/>
              <a:buChar char="•"/>
            </a:pPr>
            <a:r>
              <a:rPr lang="en-US" sz="2000" b="1" dirty="0">
                <a:solidFill>
                  <a:schemeClr val="dk1"/>
                </a:solidFill>
                <a:latin typeface="Calibri" panose="020F0502020204030204" pitchFamily="34" charset="0"/>
                <a:cs typeface="Calibri" panose="020F0502020204030204" pitchFamily="34" charset="0"/>
                <a:sym typeface="Gill Sans"/>
              </a:rPr>
              <a:t>Row Group Elements</a:t>
            </a:r>
            <a:r>
              <a:rPr lang="en-US" sz="2000" dirty="0">
                <a:solidFill>
                  <a:schemeClr val="dk1"/>
                </a:solidFill>
                <a:latin typeface="Calibri" panose="020F0502020204030204" pitchFamily="34" charset="0"/>
                <a:cs typeface="Calibri" panose="020F0502020204030204" pitchFamily="34" charset="0"/>
                <a:sym typeface="Gill Sans"/>
              </a:rPr>
              <a:t>: we can describe rows or groups of rows as belonging to a header, footer, or the body of a table by using the </a:t>
            </a:r>
            <a:r>
              <a:rPr lang="en-US" sz="2000" dirty="0" err="1">
                <a:solidFill>
                  <a:schemeClr val="dk1"/>
                </a:solidFill>
                <a:latin typeface="Calibri" panose="020F0502020204030204" pitchFamily="34" charset="0"/>
                <a:cs typeface="Calibri" panose="020F0502020204030204" pitchFamily="34" charset="0"/>
                <a:sym typeface="Gill Sans"/>
              </a:rPr>
              <a:t>thead</a:t>
            </a:r>
            <a:r>
              <a:rPr lang="en-US" sz="2000" dirty="0">
                <a:solidFill>
                  <a:schemeClr val="dk1"/>
                </a:solidFill>
                <a:latin typeface="Calibri" panose="020F0502020204030204" pitchFamily="34" charset="0"/>
                <a:cs typeface="Calibri" panose="020F0502020204030204" pitchFamily="34" charset="0"/>
                <a:sym typeface="Gill Sans"/>
              </a:rPr>
              <a:t>, </a:t>
            </a:r>
            <a:r>
              <a:rPr lang="en-US" sz="2000" dirty="0" err="1">
                <a:solidFill>
                  <a:schemeClr val="dk1"/>
                </a:solidFill>
                <a:latin typeface="Calibri" panose="020F0502020204030204" pitchFamily="34" charset="0"/>
                <a:cs typeface="Calibri" panose="020F0502020204030204" pitchFamily="34" charset="0"/>
                <a:sym typeface="Gill Sans"/>
              </a:rPr>
              <a:t>tfoot</a:t>
            </a:r>
            <a:r>
              <a:rPr lang="en-US" sz="2000" dirty="0">
                <a:solidFill>
                  <a:schemeClr val="dk1"/>
                </a:solidFill>
                <a:latin typeface="Calibri" panose="020F0502020204030204" pitchFamily="34" charset="0"/>
                <a:cs typeface="Calibri" panose="020F0502020204030204" pitchFamily="34" charset="0"/>
                <a:sym typeface="Gill Sans"/>
              </a:rPr>
              <a:t>, and </a:t>
            </a:r>
            <a:r>
              <a:rPr lang="en-US" sz="2000" dirty="0" err="1">
                <a:solidFill>
                  <a:schemeClr val="dk1"/>
                </a:solidFill>
                <a:latin typeface="Calibri" panose="020F0502020204030204" pitchFamily="34" charset="0"/>
                <a:cs typeface="Calibri" panose="020F0502020204030204" pitchFamily="34" charset="0"/>
                <a:sym typeface="Gill Sans"/>
              </a:rPr>
              <a:t>tbody</a:t>
            </a:r>
            <a:r>
              <a:rPr lang="en-US" sz="2000" dirty="0">
                <a:solidFill>
                  <a:schemeClr val="dk1"/>
                </a:solidFill>
                <a:latin typeface="Calibri" panose="020F0502020204030204" pitchFamily="34" charset="0"/>
                <a:cs typeface="Calibri" panose="020F0502020204030204" pitchFamily="34" charset="0"/>
                <a:sym typeface="Gill Sans"/>
              </a:rPr>
              <a:t> elements, respectively.</a:t>
            </a:r>
          </a:p>
          <a:p>
            <a:pPr marL="342900" indent="-342900">
              <a:lnSpc>
                <a:spcPct val="150000"/>
              </a:lnSpc>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C65B3B4-094D-A6A3-6156-B207E35DB9A1}"/>
              </a:ext>
            </a:extLst>
          </p:cNvPr>
          <p:cNvPicPr>
            <a:picLocks noChangeAspect="1"/>
          </p:cNvPicPr>
          <p:nvPr/>
        </p:nvPicPr>
        <p:blipFill>
          <a:blip r:embed="rId2"/>
          <a:stretch>
            <a:fillRect/>
          </a:stretch>
        </p:blipFill>
        <p:spPr>
          <a:xfrm>
            <a:off x="1115878" y="3549112"/>
            <a:ext cx="4091553" cy="3308888"/>
          </a:xfrm>
          <a:prstGeom prst="rect">
            <a:avLst/>
          </a:prstGeom>
        </p:spPr>
      </p:pic>
      <p:pic>
        <p:nvPicPr>
          <p:cNvPr id="5" name="Picture 4">
            <a:extLst>
              <a:ext uri="{FF2B5EF4-FFF2-40B4-BE49-F238E27FC236}">
                <a16:creationId xmlns:a16="http://schemas.microsoft.com/office/drawing/2014/main" id="{193BC888-2C9B-1E8F-E877-55CE62F5C194}"/>
              </a:ext>
            </a:extLst>
          </p:cNvPr>
          <p:cNvPicPr>
            <a:picLocks noChangeAspect="1"/>
          </p:cNvPicPr>
          <p:nvPr/>
        </p:nvPicPr>
        <p:blipFill>
          <a:blip r:embed="rId3"/>
          <a:stretch>
            <a:fillRect/>
          </a:stretch>
        </p:blipFill>
        <p:spPr>
          <a:xfrm>
            <a:off x="5512696" y="3987800"/>
            <a:ext cx="2716904" cy="1636485"/>
          </a:xfrm>
          <a:prstGeom prst="rect">
            <a:avLst/>
          </a:prstGeom>
        </p:spPr>
      </p:pic>
    </p:spTree>
    <p:extLst>
      <p:ext uri="{BB962C8B-B14F-4D97-AF65-F5344CB8AC3E}">
        <p14:creationId xmlns:p14="http://schemas.microsoft.com/office/powerpoint/2010/main" val="260946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838080" y="365040"/>
            <a:ext cx="10515240" cy="1325160"/>
          </a:xfrm>
          <a:prstGeom prst="rect">
            <a:avLst/>
          </a:prstGeom>
          <a:noFill/>
          <a:ln>
            <a:noFill/>
          </a:ln>
        </p:spPr>
        <p:txBody>
          <a:bodyPr anchor="ctr"/>
          <a:lstStyle/>
          <a:p>
            <a:pPr>
              <a:lnSpc>
                <a:spcPct val="100000"/>
              </a:lnSpc>
            </a:pPr>
            <a:r>
              <a:rPr lang="en-US" sz="3200" spc="-1" dirty="0">
                <a:solidFill>
                  <a:srgbClr val="000000"/>
                </a:solidFill>
                <a:uFill>
                  <a:solidFill>
                    <a:srgbClr val="FFFFFF"/>
                  </a:solidFill>
                </a:uFill>
                <a:latin typeface="Arial"/>
              </a:rPr>
              <a:t>Meta Element</a:t>
            </a:r>
            <a:r>
              <a:rPr lang="en-US" sz="3200" b="0" strike="noStrike" spc="-1" dirty="0">
                <a:solidFill>
                  <a:srgbClr val="000000"/>
                </a:solidFill>
                <a:uFill>
                  <a:solidFill>
                    <a:srgbClr val="FFFFFF"/>
                  </a:solidFill>
                </a:uFill>
                <a:latin typeface="Arial"/>
              </a:rPr>
              <a:t> ...</a:t>
            </a:r>
            <a:endParaRPr lang="en-US" sz="1800" b="0" strike="noStrike" spc="-1" dirty="0">
              <a:solidFill>
                <a:srgbClr val="000000"/>
              </a:solidFill>
              <a:uFill>
                <a:solidFill>
                  <a:srgbClr val="FFFFFF"/>
                </a:solidFill>
              </a:uFill>
              <a:latin typeface="Calibri"/>
            </a:endParaRPr>
          </a:p>
        </p:txBody>
      </p:sp>
      <p:sp>
        <p:nvSpPr>
          <p:cNvPr id="167" name="TextShape 2"/>
          <p:cNvSpPr txBox="1"/>
          <p:nvPr/>
        </p:nvSpPr>
        <p:spPr>
          <a:xfrm>
            <a:off x="838080" y="1549831"/>
            <a:ext cx="10515240" cy="5765369"/>
          </a:xfrm>
          <a:prstGeom prst="rect">
            <a:avLst/>
          </a:prstGeom>
          <a:noFill/>
          <a:ln>
            <a:noFill/>
          </a:ln>
        </p:spPr>
        <p:txBody>
          <a:bodyPr/>
          <a:lstStyle/>
          <a:p>
            <a:pPr marL="343260" indent="-342900">
              <a:lnSpc>
                <a:spcPct val="150000"/>
              </a:lnSpc>
              <a:buClr>
                <a:srgbClr val="000000"/>
              </a:buClr>
              <a:buFont typeface="Arial" panose="020B0604020202020204" pitchFamily="34" charset="0"/>
              <a:buChar char="•"/>
            </a:pPr>
            <a:r>
              <a:rPr lang="en-US" sz="2000" dirty="0">
                <a:latin typeface="Calibri" panose="020F0502020204030204" pitchFamily="34" charset="0"/>
                <a:cs typeface="Calibri" panose="020F0502020204030204" pitchFamily="34" charset="0"/>
              </a:rPr>
              <a:t>The &lt;meta&gt; element lives inside the &lt;head&gt; element and contains information about that web page.</a:t>
            </a:r>
          </a:p>
          <a:p>
            <a:pPr marL="228600" indent="-228240">
              <a:lnSpc>
                <a:spcPct val="150000"/>
              </a:lnSpc>
              <a:buClr>
                <a:srgbClr val="000000"/>
              </a:buClr>
              <a:buFont typeface="Arial"/>
              <a:buChar char="•"/>
            </a:pPr>
            <a:r>
              <a:rPr lang="en-US" sz="2000" dirty="0">
                <a:latin typeface="Calibri" panose="020F0502020204030204" pitchFamily="34" charset="0"/>
                <a:cs typeface="Calibri" panose="020F0502020204030204" pitchFamily="34" charset="0"/>
              </a:rPr>
              <a:t>It is not visible to users It is not visible to users but fulfills a number of purposes such as telling search engines about your page(used for </a:t>
            </a:r>
            <a:r>
              <a:rPr lang="en-US" sz="2000" b="1" dirty="0">
                <a:latin typeface="Calibri" panose="020F0502020204030204" pitchFamily="34" charset="0"/>
                <a:cs typeface="Calibri" panose="020F0502020204030204" pitchFamily="34" charset="0"/>
              </a:rPr>
              <a:t>SEO</a:t>
            </a:r>
            <a:r>
              <a:rPr lang="en-US" sz="2000" dirty="0">
                <a:latin typeface="Calibri" panose="020F0502020204030204" pitchFamily="34" charset="0"/>
                <a:cs typeface="Calibri" panose="020F0502020204030204" pitchFamily="34" charset="0"/>
              </a:rPr>
              <a:t>(Search engine Optimization)), who created it, and whether or not it is time sensitive, its description. </a:t>
            </a:r>
          </a:p>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Used for several purpose</a:t>
            </a:r>
          </a:p>
          <a:p>
            <a:pPr marL="639762" marR="0" lvl="1" indent="-227012" algn="l" rtl="0">
              <a:lnSpc>
                <a:spcPct val="150000"/>
              </a:lnSpc>
              <a:spcBef>
                <a:spcPts val="500"/>
              </a:spcBef>
              <a:spcAft>
                <a:spcPts val="0"/>
              </a:spcAft>
              <a:buClr>
                <a:srgbClr val="434343"/>
              </a:buClr>
              <a:buSzPct val="100000"/>
              <a:buFont typeface="Verdana"/>
              <a:buChar char="○"/>
            </a:pPr>
            <a:r>
              <a:rPr lang="en-US" sz="2000" b="0" i="0" u="none" strike="noStrike" cap="none" dirty="0">
                <a:latin typeface="Calibri" panose="020F0502020204030204" pitchFamily="34" charset="0"/>
                <a:ea typeface="Gill Sans"/>
                <a:cs typeface="Calibri" panose="020F0502020204030204" pitchFamily="34" charset="0"/>
                <a:sym typeface="Gill Sans"/>
              </a:rPr>
              <a:t>Putting keyword for the page that helps easier for searching </a:t>
            </a:r>
            <a:endParaRPr lang="en-US" dirty="0">
              <a:latin typeface="Calibri" panose="020F0502020204030204" pitchFamily="34" charset="0"/>
              <a:cs typeface="Calibri" panose="020F0502020204030204" pitchFamily="34" charset="0"/>
            </a:endParaRPr>
          </a:p>
          <a:p>
            <a:pPr marL="885825" marR="0" lvl="2" indent="-219075" algn="l" rtl="0">
              <a:lnSpc>
                <a:spcPct val="150000"/>
              </a:lnSpc>
              <a:spcBef>
                <a:spcPts val="400"/>
              </a:spcBef>
              <a:spcAft>
                <a:spcPts val="0"/>
              </a:spcAft>
              <a:buClr>
                <a:srgbClr val="434343"/>
              </a:buClr>
              <a:buSzPct val="100000"/>
              <a:buFont typeface="Noto Sans Symbols"/>
              <a:buChar char="■"/>
            </a:pPr>
            <a:r>
              <a:rPr lang="en-US" sz="2000" b="0" i="0" u="none" strike="noStrike" cap="none" dirty="0">
                <a:latin typeface="Calibri" panose="020F0502020204030204" pitchFamily="34" charset="0"/>
                <a:ea typeface="Gill Sans"/>
                <a:cs typeface="Calibri" panose="020F0502020204030204" pitchFamily="34" charset="0"/>
                <a:sym typeface="Gill Sans"/>
              </a:rPr>
              <a:t>&lt;meta name=“keyword”, content=“ IR, Information retrieval  “&gt;</a:t>
            </a:r>
            <a:endParaRPr lang="en-US" dirty="0">
              <a:latin typeface="Calibri" panose="020F0502020204030204" pitchFamily="34" charset="0"/>
              <a:cs typeface="Calibri" panose="020F0502020204030204" pitchFamily="34" charset="0"/>
            </a:endParaRPr>
          </a:p>
          <a:p>
            <a:pPr marL="639762" marR="0" lvl="1" indent="-227012" algn="l" rtl="0">
              <a:lnSpc>
                <a:spcPct val="150000"/>
              </a:lnSpc>
              <a:spcBef>
                <a:spcPts val="500"/>
              </a:spcBef>
              <a:spcAft>
                <a:spcPts val="0"/>
              </a:spcAft>
              <a:buClr>
                <a:srgbClr val="434343"/>
              </a:buClr>
              <a:buSzPct val="100000"/>
              <a:buFont typeface="Verdana"/>
              <a:buChar char="○"/>
            </a:pPr>
            <a:r>
              <a:rPr lang="en-US" sz="2000" b="0" i="0" u="none" strike="noStrike" cap="none" dirty="0">
                <a:latin typeface="Calibri" panose="020F0502020204030204" pitchFamily="34" charset="0"/>
                <a:ea typeface="Gill Sans"/>
                <a:cs typeface="Calibri" panose="020F0502020204030204" pitchFamily="34" charset="0"/>
                <a:sym typeface="Gill Sans"/>
              </a:rPr>
              <a:t>To refresh the page within a fixed time interval </a:t>
            </a:r>
            <a:endParaRPr lang="en-US" dirty="0">
              <a:latin typeface="Calibri" panose="020F0502020204030204" pitchFamily="34" charset="0"/>
              <a:cs typeface="Calibri" panose="020F0502020204030204" pitchFamily="34" charset="0"/>
            </a:endParaRPr>
          </a:p>
          <a:p>
            <a:pPr marL="885825" marR="0" lvl="2" indent="-219075" algn="l" rtl="0">
              <a:lnSpc>
                <a:spcPct val="150000"/>
              </a:lnSpc>
              <a:spcBef>
                <a:spcPts val="400"/>
              </a:spcBef>
              <a:spcAft>
                <a:spcPts val="0"/>
              </a:spcAft>
              <a:buClr>
                <a:srgbClr val="434343"/>
              </a:buClr>
              <a:buSzPct val="100000"/>
              <a:buFont typeface="Noto Sans Symbols"/>
              <a:buChar char="■"/>
            </a:pPr>
            <a:r>
              <a:rPr lang="en-US" sz="2000" b="0" i="0" u="none" strike="noStrike" cap="none" dirty="0">
                <a:latin typeface="Calibri" panose="020F0502020204030204" pitchFamily="34" charset="0"/>
                <a:ea typeface="Gill Sans"/>
                <a:cs typeface="Calibri" panose="020F0502020204030204" pitchFamily="34" charset="0"/>
                <a:sym typeface="Gill Sans"/>
              </a:rPr>
              <a:t>   &lt;meta http-</a:t>
            </a:r>
            <a:r>
              <a:rPr lang="en-US" sz="2000" b="0" i="0" u="none" strike="noStrike" cap="none" dirty="0" err="1">
                <a:latin typeface="Calibri" panose="020F0502020204030204" pitchFamily="34" charset="0"/>
                <a:ea typeface="Gill Sans"/>
                <a:cs typeface="Calibri" panose="020F0502020204030204" pitchFamily="34" charset="0"/>
                <a:sym typeface="Gill Sans"/>
              </a:rPr>
              <a:t>equiv</a:t>
            </a:r>
            <a:r>
              <a:rPr lang="en-US" sz="2000" b="0" i="0" u="none" strike="noStrike" cap="none" dirty="0">
                <a:latin typeface="Calibri" panose="020F0502020204030204" pitchFamily="34" charset="0"/>
                <a:ea typeface="Gill Sans"/>
                <a:cs typeface="Calibri" panose="020F0502020204030204" pitchFamily="34" charset="0"/>
                <a:sym typeface="Gill Sans"/>
              </a:rPr>
              <a:t>=“refresh” content = “5; </a:t>
            </a:r>
            <a:r>
              <a:rPr lang="en-US" sz="2000" b="0" i="0" u="none" strike="noStrike" cap="none" dirty="0" err="1">
                <a:latin typeface="Calibri" panose="020F0502020204030204" pitchFamily="34" charset="0"/>
                <a:ea typeface="Gill Sans"/>
                <a:cs typeface="Calibri" panose="020F0502020204030204" pitchFamily="34" charset="0"/>
                <a:sym typeface="Gill Sans"/>
              </a:rPr>
              <a:t>Url</a:t>
            </a:r>
            <a:r>
              <a:rPr lang="en-US" sz="2000" b="0" i="0" u="none" strike="noStrike" cap="none" dirty="0">
                <a:latin typeface="Calibri" panose="020F0502020204030204" pitchFamily="34" charset="0"/>
                <a:ea typeface="Gill Sans"/>
                <a:cs typeface="Calibri" panose="020F0502020204030204" pitchFamily="34" charset="0"/>
                <a:sym typeface="Gill Sans"/>
              </a:rPr>
              <a:t>=http://www.bbc.com”&gt;</a:t>
            </a:r>
            <a:endParaRPr lang="en-US" dirty="0">
              <a:latin typeface="Calibri" panose="020F0502020204030204" pitchFamily="34" charset="0"/>
              <a:cs typeface="Calibri" panose="020F0502020204030204" pitchFamily="34" charset="0"/>
            </a:endParaRPr>
          </a:p>
          <a:p>
            <a:pPr marL="639762" marR="0" lvl="1" indent="-227012" algn="l" rtl="0">
              <a:lnSpc>
                <a:spcPct val="150000"/>
              </a:lnSpc>
              <a:spcBef>
                <a:spcPts val="500"/>
              </a:spcBef>
              <a:spcAft>
                <a:spcPts val="0"/>
              </a:spcAft>
              <a:buClr>
                <a:srgbClr val="434343"/>
              </a:buClr>
              <a:buSzPct val="100000"/>
              <a:buFont typeface="Verdana"/>
              <a:buChar char="○"/>
            </a:pPr>
            <a:r>
              <a:rPr lang="en-US" sz="2000" b="0" i="0" u="none" strike="noStrike" cap="none" dirty="0">
                <a:latin typeface="Calibri" panose="020F0502020204030204" pitchFamily="34" charset="0"/>
                <a:ea typeface="Gill Sans"/>
                <a:cs typeface="Calibri" panose="020F0502020204030204" pitchFamily="34" charset="0"/>
                <a:sym typeface="Gill Sans"/>
              </a:rPr>
              <a:t>To specify character encoding schema </a:t>
            </a:r>
            <a:endParaRPr lang="en-US" dirty="0">
              <a:latin typeface="Calibri" panose="020F0502020204030204" pitchFamily="34" charset="0"/>
              <a:cs typeface="Calibri" panose="020F0502020204030204" pitchFamily="34" charset="0"/>
            </a:endParaRPr>
          </a:p>
          <a:p>
            <a:pPr marL="885825" marR="0" lvl="2" indent="-219075" algn="l" rtl="0">
              <a:lnSpc>
                <a:spcPct val="150000"/>
              </a:lnSpc>
              <a:spcBef>
                <a:spcPts val="400"/>
              </a:spcBef>
              <a:spcAft>
                <a:spcPts val="0"/>
              </a:spcAft>
              <a:buClr>
                <a:srgbClr val="434343"/>
              </a:buClr>
              <a:buSzPct val="100000"/>
              <a:buFont typeface="Noto Sans Symbols"/>
              <a:buChar char="■"/>
            </a:pPr>
            <a:r>
              <a:rPr lang="en-US" sz="2000" b="0" i="0" u="none" strike="noStrike" cap="none" dirty="0">
                <a:latin typeface="Calibri" panose="020F0502020204030204" pitchFamily="34" charset="0"/>
                <a:ea typeface="Gill Sans"/>
                <a:cs typeface="Calibri" panose="020F0502020204030204" pitchFamily="34" charset="0"/>
                <a:sym typeface="Gill Sans"/>
              </a:rPr>
              <a:t>  &lt;meta charset=“utf-8”&gt;</a:t>
            </a:r>
            <a:endParaRPr lang="en-US" sz="2000" dirty="0">
              <a:latin typeface="Calibri" panose="020F0502020204030204" pitchFamily="34" charset="0"/>
              <a:cs typeface="Calibri" panose="020F0502020204030204" pitchFamily="34" charset="0"/>
            </a:endParaRPr>
          </a:p>
          <a:p>
            <a:pPr marL="228600" indent="-228240">
              <a:lnSpc>
                <a:spcPct val="150000"/>
              </a:lnSpc>
              <a:buClr>
                <a:srgbClr val="000000"/>
              </a:buClr>
              <a:buFont typeface="Arial"/>
              <a:buChar char="•"/>
            </a:pPr>
            <a:endParaRPr lang="en-US" sz="2000" dirty="0">
              <a:latin typeface="Calibri" panose="020F0502020204030204" pitchFamily="34" charset="0"/>
              <a:cs typeface="Calibri" panose="020F0502020204030204" pitchFamily="34" charset="0"/>
            </a:endParaRPr>
          </a:p>
          <a:p>
            <a:pPr marL="228600" indent="-228240">
              <a:lnSpc>
                <a:spcPct val="90000"/>
              </a:lnSpc>
              <a:buClr>
                <a:srgbClr val="000000"/>
              </a:buClr>
              <a:buFont typeface="Arial"/>
              <a:buChar char="•"/>
            </a:pPr>
            <a:endParaRPr lang="en-US" sz="2800" dirty="0">
              <a:latin typeface="Calibri" panose="020F0502020204030204" pitchFamily="34" charset="0"/>
              <a:cs typeface="Calibri" panose="020F0502020204030204" pitchFamily="34" charset="0"/>
            </a:endParaRPr>
          </a:p>
          <a:p>
            <a:pPr marL="228600" indent="-228240">
              <a:lnSpc>
                <a:spcPct val="90000"/>
              </a:lnSpc>
              <a:buClr>
                <a:srgbClr val="000000"/>
              </a:buClr>
              <a:buFont typeface="Arial"/>
              <a:buChar char="•"/>
            </a:pPr>
            <a:endParaRPr lang="en-US" sz="2800" b="0" strike="noStrike" spc="-1" dirty="0">
              <a:solidFill>
                <a:srgbClr val="000000"/>
              </a:solidFill>
              <a:uFill>
                <a:solidFill>
                  <a:srgbClr val="FFFFFF"/>
                </a:solidFill>
              </a:uFill>
              <a:latin typeface="Calibri"/>
            </a:endParaRPr>
          </a:p>
          <a:p>
            <a:pPr>
              <a:lnSpc>
                <a:spcPct val="100000"/>
              </a:lnSpc>
            </a:pPr>
            <a:r>
              <a:rPr lang="en-US" sz="2800" b="1" strike="noStrike" spc="-1" dirty="0">
                <a:solidFill>
                  <a:srgbClr val="0070C0"/>
                </a:solidFill>
                <a:uFill>
                  <a:solidFill>
                    <a:srgbClr val="FFFFFF"/>
                  </a:solidFill>
                </a:uFill>
                <a:latin typeface="Consolas"/>
              </a:rPr>
              <a:t>  </a:t>
            </a: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p:txBody>
      </p:sp>
      <p:pic>
        <p:nvPicPr>
          <p:cNvPr id="2" name="Google Shape;307;p46">
            <a:extLst>
              <a:ext uri="{FF2B5EF4-FFF2-40B4-BE49-F238E27FC236}">
                <a16:creationId xmlns:a16="http://schemas.microsoft.com/office/drawing/2014/main" id="{4D75F4DA-6770-E9DD-6F6E-2C934A76336F}"/>
              </a:ext>
            </a:extLst>
          </p:cNvPr>
          <p:cNvPicPr preferRelativeResize="0"/>
          <p:nvPr/>
        </p:nvPicPr>
        <p:blipFill>
          <a:blip r:embed="rId2">
            <a:alphaModFix/>
          </a:blip>
          <a:stretch>
            <a:fillRect/>
          </a:stretch>
        </p:blipFill>
        <p:spPr>
          <a:xfrm>
            <a:off x="8351003" y="3439889"/>
            <a:ext cx="4915546" cy="2619948"/>
          </a:xfrm>
          <a:prstGeom prst="rect">
            <a:avLst/>
          </a:prstGeom>
          <a:noFill/>
          <a:ln>
            <a:noFill/>
          </a:ln>
        </p:spPr>
      </p:pic>
    </p:spTree>
    <p:extLst>
      <p:ext uri="{BB962C8B-B14F-4D97-AF65-F5344CB8AC3E}">
        <p14:creationId xmlns:p14="http://schemas.microsoft.com/office/powerpoint/2010/main" val="37279103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62160"/>
          </a:xfrm>
          <a:prstGeom prst="rect">
            <a:avLst/>
          </a:prstGeom>
          <a:noFill/>
          <a:ln>
            <a:noFill/>
          </a:ln>
        </p:spPr>
        <p:txBody>
          <a:bodyPr anchor="ctr"/>
          <a:lstStyle/>
          <a:p>
            <a:pPr>
              <a:lnSpc>
                <a:spcPct val="90000"/>
              </a:lnSpc>
            </a:pPr>
            <a:r>
              <a:rPr lang="en-US" sz="4400" b="0" strike="noStrike" spc="-1" dirty="0">
                <a:solidFill>
                  <a:srgbClr val="000000"/>
                </a:solidFill>
                <a:uFill>
                  <a:solidFill>
                    <a:srgbClr val="FFFFFF"/>
                  </a:solidFill>
                </a:uFill>
                <a:latin typeface="Calibri Light"/>
              </a:rPr>
              <a:t>Long Tables </a:t>
            </a:r>
            <a:endParaRPr lang="en-US" sz="1800" b="0" strike="noStrike" spc="-1" dirty="0">
              <a:solidFill>
                <a:srgbClr val="000000"/>
              </a:solidFill>
              <a:uFill>
                <a:solidFill>
                  <a:srgbClr val="FFFFFF"/>
                </a:solidFill>
              </a:uFill>
              <a:latin typeface="Calibri"/>
            </a:endParaRPr>
          </a:p>
        </p:txBody>
      </p:sp>
      <p:sp>
        <p:nvSpPr>
          <p:cNvPr id="194" name="TextShape 2"/>
          <p:cNvSpPr txBox="1"/>
          <p:nvPr/>
        </p:nvSpPr>
        <p:spPr>
          <a:xfrm>
            <a:off x="838080" y="1233714"/>
            <a:ext cx="10380557" cy="5007427"/>
          </a:xfrm>
          <a:prstGeom prst="rect">
            <a:avLst/>
          </a:prstGeom>
          <a:noFill/>
          <a:ln>
            <a:noFill/>
          </a:ln>
        </p:spPr>
        <p:txBody>
          <a:bodyPr/>
          <a:lstStyle/>
          <a:p>
            <a:pPr marL="342900" indent="-342900">
              <a:lnSpc>
                <a:spcPct val="150000"/>
              </a:lnSpc>
              <a:buFont typeface="Arial" panose="020B0604020202020204" pitchFamily="34" charset="0"/>
              <a:buChar char="•"/>
            </a:pPr>
            <a:r>
              <a:rPr lang="en-US" sz="2000" b="1" dirty="0">
                <a:solidFill>
                  <a:schemeClr val="dk1"/>
                </a:solidFill>
                <a:latin typeface="Calibri" panose="020F0502020204030204" pitchFamily="34" charset="0"/>
                <a:cs typeface="Calibri" panose="020F0502020204030204" pitchFamily="34" charset="0"/>
                <a:sym typeface="Gill Sans"/>
              </a:rPr>
              <a:t>Column Group elements</a:t>
            </a:r>
            <a:r>
              <a:rPr lang="en-US" sz="2000" dirty="0">
                <a:solidFill>
                  <a:schemeClr val="dk1"/>
                </a:solidFill>
                <a:latin typeface="Calibri" panose="020F0502020204030204" pitchFamily="34" charset="0"/>
                <a:cs typeface="Calibri" panose="020F0502020204030204" pitchFamily="34" charset="0"/>
                <a:sym typeface="Gill Sans"/>
              </a:rPr>
              <a:t>: columns are implied by the number of cells (td or </a:t>
            </a:r>
            <a:r>
              <a:rPr lang="en-US" sz="2000" dirty="0" err="1">
                <a:solidFill>
                  <a:schemeClr val="dk1"/>
                </a:solidFill>
                <a:latin typeface="Calibri" panose="020F0502020204030204" pitchFamily="34" charset="0"/>
                <a:cs typeface="Calibri" panose="020F0502020204030204" pitchFamily="34" charset="0"/>
                <a:sym typeface="Gill Sans"/>
              </a:rPr>
              <a:t>th</a:t>
            </a:r>
            <a:r>
              <a:rPr lang="en-US" sz="2000" dirty="0">
                <a:solidFill>
                  <a:schemeClr val="dk1"/>
                </a:solidFill>
                <a:latin typeface="Calibri" panose="020F0502020204030204" pitchFamily="34" charset="0"/>
                <a:cs typeface="Calibri" panose="020F0502020204030204" pitchFamily="34" charset="0"/>
                <a:sym typeface="Gill Sans"/>
              </a:rPr>
              <a:t>) in each row. Columns can be semantically grouped (and assign id and class attribute) using </a:t>
            </a:r>
            <a:r>
              <a:rPr lang="en-US" sz="2000" dirty="0" err="1">
                <a:solidFill>
                  <a:schemeClr val="dk1"/>
                </a:solidFill>
                <a:latin typeface="Calibri" panose="020F0502020204030204" pitchFamily="34" charset="0"/>
                <a:cs typeface="Calibri" panose="020F0502020204030204" pitchFamily="34" charset="0"/>
                <a:sym typeface="Gill Sans"/>
              </a:rPr>
              <a:t>colgroup</a:t>
            </a:r>
            <a:r>
              <a:rPr lang="en-US" sz="2000" dirty="0">
                <a:solidFill>
                  <a:schemeClr val="dk1"/>
                </a:solidFill>
                <a:latin typeface="Calibri" panose="020F0502020204030204" pitchFamily="34" charset="0"/>
                <a:cs typeface="Calibri" panose="020F0502020204030204" pitchFamily="34" charset="0"/>
                <a:sym typeface="Gill Sans"/>
              </a:rPr>
              <a:t> element.</a:t>
            </a:r>
          </a:p>
          <a:p>
            <a:pPr marL="342900" indent="-3429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Column groups are identified at the start of the table just after caption (if there is available).</a:t>
            </a:r>
          </a:p>
          <a:p>
            <a:pPr marL="342900" indent="-342900">
              <a:lnSpc>
                <a:spcPct val="150000"/>
              </a:lnSpc>
              <a:buFont typeface="Arial" panose="020B0604020202020204" pitchFamily="34" charset="0"/>
              <a:buChar char="•"/>
            </a:pPr>
            <a:r>
              <a:rPr lang="en-US" sz="2000" dirty="0">
                <a:solidFill>
                  <a:schemeClr val="dk1"/>
                </a:solidFill>
                <a:latin typeface="Calibri" panose="020F0502020204030204" pitchFamily="34" charset="0"/>
                <a:cs typeface="Calibri" panose="020F0502020204030204" pitchFamily="34" charset="0"/>
                <a:sym typeface="Gill Sans"/>
              </a:rPr>
              <a:t> The no of columns a </a:t>
            </a:r>
            <a:r>
              <a:rPr lang="en-US" sz="2000" dirty="0" err="1">
                <a:solidFill>
                  <a:schemeClr val="dk1"/>
                </a:solidFill>
                <a:latin typeface="Calibri" panose="020F0502020204030204" pitchFamily="34" charset="0"/>
                <a:cs typeface="Calibri" panose="020F0502020204030204" pitchFamily="34" charset="0"/>
                <a:sym typeface="Gill Sans"/>
              </a:rPr>
              <a:t>colgroup</a:t>
            </a:r>
            <a:r>
              <a:rPr lang="en-US" sz="2000" dirty="0">
                <a:solidFill>
                  <a:schemeClr val="dk1"/>
                </a:solidFill>
                <a:latin typeface="Calibri" panose="020F0502020204030204" pitchFamily="34" charset="0"/>
                <a:cs typeface="Calibri" panose="020F0502020204030204" pitchFamily="34" charset="0"/>
                <a:sym typeface="Gill Sans"/>
              </a:rPr>
              <a:t> represent is specified with </a:t>
            </a:r>
            <a:r>
              <a:rPr lang="en-US" sz="2000" b="1" dirty="0">
                <a:solidFill>
                  <a:schemeClr val="dk1"/>
                </a:solidFill>
                <a:latin typeface="Calibri" panose="020F0502020204030204" pitchFamily="34" charset="0"/>
                <a:cs typeface="Calibri" panose="020F0502020204030204" pitchFamily="34" charset="0"/>
                <a:sym typeface="Gill Sans"/>
              </a:rPr>
              <a:t>span</a:t>
            </a:r>
            <a:r>
              <a:rPr lang="en-US" sz="2000" dirty="0">
                <a:solidFill>
                  <a:schemeClr val="dk1"/>
                </a:solidFill>
                <a:latin typeface="Calibri" panose="020F0502020204030204" pitchFamily="34" charset="0"/>
                <a:cs typeface="Calibri" panose="020F0502020204030204" pitchFamily="34" charset="0"/>
                <a:sym typeface="Gill Sans"/>
              </a:rPr>
              <a:t> attribute.</a:t>
            </a:r>
          </a:p>
          <a:p>
            <a:pPr marL="342900" indent="-342900">
              <a:lnSpc>
                <a:spcPct val="150000"/>
              </a:lnSpc>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65B4F12-E720-3CAE-3FAE-2563130EB8FC}"/>
              </a:ext>
            </a:extLst>
          </p:cNvPr>
          <p:cNvPicPr>
            <a:picLocks noChangeAspect="1"/>
          </p:cNvPicPr>
          <p:nvPr/>
        </p:nvPicPr>
        <p:blipFill>
          <a:blip r:embed="rId2"/>
          <a:stretch>
            <a:fillRect/>
          </a:stretch>
        </p:blipFill>
        <p:spPr>
          <a:xfrm>
            <a:off x="2928775" y="4265640"/>
            <a:ext cx="4649896" cy="1778699"/>
          </a:xfrm>
          <a:prstGeom prst="rect">
            <a:avLst/>
          </a:prstGeom>
        </p:spPr>
      </p:pic>
    </p:spTree>
    <p:extLst>
      <p:ext uri="{BB962C8B-B14F-4D97-AF65-F5344CB8AC3E}">
        <p14:creationId xmlns:p14="http://schemas.microsoft.com/office/powerpoint/2010/main" val="269854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1981440" y="109440"/>
            <a:ext cx="8228520" cy="72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990" b="0" strike="noStrike" spc="-1">
                <a:solidFill>
                  <a:srgbClr val="000000"/>
                </a:solidFill>
                <a:uFill>
                  <a:solidFill>
                    <a:srgbClr val="FFFFFF"/>
                  </a:solidFill>
                </a:uFill>
                <a:latin typeface="Arial"/>
              </a:rPr>
              <a:t>HTML Anatomy ...</a:t>
            </a:r>
            <a:endParaRPr lang="en-US" sz="1800" b="0" strike="noStrike" spc="-1">
              <a:solidFill>
                <a:srgbClr val="000000"/>
              </a:solidFill>
              <a:uFill>
                <a:solidFill>
                  <a:srgbClr val="FFFFFF"/>
                </a:solidFill>
              </a:uFill>
              <a:latin typeface="Arial"/>
            </a:endParaRPr>
          </a:p>
        </p:txBody>
      </p:sp>
      <p:sp>
        <p:nvSpPr>
          <p:cNvPr id="169" name="CustomShape 2"/>
          <p:cNvSpPr/>
          <p:nvPr/>
        </p:nvSpPr>
        <p:spPr>
          <a:xfrm>
            <a:off x="2167200" y="2734920"/>
            <a:ext cx="8228520" cy="3976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92040" indent="-293040">
              <a:lnSpc>
                <a:spcPct val="100000"/>
              </a:lnSpc>
              <a:buClr>
                <a:srgbClr val="000000"/>
              </a:buClr>
              <a:buSzPct val="45000"/>
              <a:buFont typeface="Wingdings" charset="2"/>
              <a:buChar char=""/>
            </a:pPr>
            <a:r>
              <a:rPr lang="en-US" sz="1640" b="1" strike="noStrike" spc="-1">
                <a:solidFill>
                  <a:srgbClr val="000000"/>
                </a:solidFill>
                <a:uFill>
                  <a:solidFill>
                    <a:srgbClr val="FFFFFF"/>
                  </a:solidFill>
                </a:uFill>
                <a:latin typeface="Palatino Linotype"/>
                <a:ea typeface="Roboto"/>
              </a:rPr>
              <a:t>Elements</a:t>
            </a:r>
            <a:r>
              <a:rPr lang="en-US" sz="1640" b="0" strike="noStrike" spc="-1">
                <a:solidFill>
                  <a:srgbClr val="000000"/>
                </a:solidFill>
                <a:uFill>
                  <a:solidFill>
                    <a:srgbClr val="FFFFFF"/>
                  </a:solidFill>
                </a:uFill>
                <a:latin typeface="Palatino Linotype"/>
                <a:ea typeface="Roboto"/>
              </a:rPr>
              <a:t> </a:t>
            </a:r>
            <a:endParaRPr lang="en-US" sz="1800" b="0" strike="noStrike" spc="-1">
              <a:solidFill>
                <a:srgbClr val="000000"/>
              </a:solidFill>
              <a:uFill>
                <a:solidFill>
                  <a:srgbClr val="FFFFFF"/>
                </a:solidFill>
              </a:uFill>
              <a:latin typeface="Arial"/>
            </a:endParaRPr>
          </a:p>
          <a:p>
            <a:pPr marL="783720" lvl="1" indent="-293040">
              <a:lnSpc>
                <a:spcPct val="100000"/>
              </a:lnSpc>
              <a:buClr>
                <a:srgbClr val="000000"/>
              </a:buClr>
              <a:buSzPct val="75000"/>
              <a:buFont typeface="Symbol"/>
              <a:buChar char=""/>
            </a:pPr>
            <a:r>
              <a:rPr lang="en-US" sz="1640" b="0" strike="noStrike" spc="-1">
                <a:solidFill>
                  <a:srgbClr val="000000"/>
                </a:solidFill>
                <a:uFill>
                  <a:solidFill>
                    <a:srgbClr val="FFFFFF"/>
                  </a:solidFill>
                </a:uFill>
                <a:latin typeface="Palatino Linotype"/>
                <a:ea typeface="Roboto"/>
              </a:rPr>
              <a:t>Elements define the structure and content of objects within a page.</a:t>
            </a:r>
            <a:endParaRPr lang="en-US" sz="1800" b="0" strike="noStrike" spc="-1">
              <a:solidFill>
                <a:srgbClr val="000000"/>
              </a:solidFill>
              <a:uFill>
                <a:solidFill>
                  <a:srgbClr val="FFFFFF"/>
                </a:solidFill>
              </a:uFill>
              <a:latin typeface="Arial"/>
            </a:endParaRPr>
          </a:p>
          <a:p>
            <a:pPr marL="783720" lvl="1" indent="-293040">
              <a:lnSpc>
                <a:spcPct val="100000"/>
              </a:lnSpc>
              <a:buClr>
                <a:srgbClr val="000000"/>
              </a:buClr>
              <a:buSzPct val="75000"/>
              <a:buFont typeface="Symbol"/>
              <a:buChar char=""/>
            </a:pPr>
            <a:r>
              <a:rPr lang="en-US" sz="1640" b="0" strike="noStrike" spc="-1">
                <a:solidFill>
                  <a:srgbClr val="000000"/>
                </a:solidFill>
                <a:uFill>
                  <a:solidFill>
                    <a:srgbClr val="FFFFFF"/>
                  </a:solidFill>
                </a:uFill>
                <a:latin typeface="Palatino Linotype"/>
                <a:ea typeface="Roboto"/>
              </a:rPr>
              <a:t>Enclosed inside angel brackets </a:t>
            </a:r>
            <a:r>
              <a:rPr lang="en-US" sz="1640" b="0" strike="noStrike" spc="-1">
                <a:solidFill>
                  <a:srgbClr val="C00000"/>
                </a:solidFill>
                <a:uFill>
                  <a:solidFill>
                    <a:srgbClr val="FFFFFF"/>
                  </a:solidFill>
                </a:uFill>
                <a:latin typeface="Palatino Linotype"/>
                <a:ea typeface="Roboto"/>
              </a:rPr>
              <a:t>&lt; </a:t>
            </a:r>
            <a:r>
              <a:rPr lang="en-US" sz="1640" b="0" strike="noStrike" spc="-1">
                <a:solidFill>
                  <a:srgbClr val="000000"/>
                </a:solidFill>
                <a:uFill>
                  <a:solidFill>
                    <a:srgbClr val="FFFFFF"/>
                  </a:solidFill>
                </a:uFill>
                <a:latin typeface="Palatino Linotype"/>
                <a:ea typeface="Roboto"/>
              </a:rPr>
              <a:t>and </a:t>
            </a:r>
            <a:r>
              <a:rPr lang="en-US" sz="1640" b="0" strike="noStrike" spc="-1">
                <a:solidFill>
                  <a:srgbClr val="C00000"/>
                </a:solidFill>
                <a:uFill>
                  <a:solidFill>
                    <a:srgbClr val="FFFFFF"/>
                  </a:solidFill>
                </a:uFill>
                <a:latin typeface="Palatino Linotype"/>
                <a:ea typeface="Roboto"/>
              </a:rPr>
              <a:t>&gt; : </a:t>
            </a:r>
            <a:r>
              <a:rPr lang="en-US" sz="1450" b="0" strike="noStrike" spc="-1">
                <a:solidFill>
                  <a:srgbClr val="C00000"/>
                </a:solidFill>
                <a:uFill>
                  <a:solidFill>
                    <a:srgbClr val="FFFFFF"/>
                  </a:solidFill>
                </a:uFill>
                <a:latin typeface="Palatino Linotype"/>
                <a:ea typeface="Roboto"/>
              </a:rPr>
              <a:t>E.g. &lt;a&gt; , &lt;p&gt;, &lt;div&gt;, &lt;span&gt;, &lt;strong&gt;, &lt;h1&gt;…</a:t>
            </a:r>
            <a:endParaRPr lang="en-US" sz="1800" b="0" strike="noStrike" spc="-1">
              <a:solidFill>
                <a:srgbClr val="000000"/>
              </a:solidFill>
              <a:uFill>
                <a:solidFill>
                  <a:srgbClr val="FFFFFF"/>
                </a:solidFill>
              </a:uFill>
              <a:latin typeface="Arial"/>
            </a:endParaRPr>
          </a:p>
          <a:p>
            <a:pPr marL="783720" lvl="1" indent="-293040">
              <a:lnSpc>
                <a:spcPct val="100000"/>
              </a:lnSpc>
              <a:buClr>
                <a:srgbClr val="000000"/>
              </a:buClr>
              <a:buSzPct val="75000"/>
              <a:buFont typeface="Symbol"/>
              <a:buChar char=""/>
            </a:pPr>
            <a:r>
              <a:rPr lang="en-US" sz="1450" b="0" strike="noStrike" spc="-1">
                <a:solidFill>
                  <a:srgbClr val="000000"/>
                </a:solidFill>
                <a:uFill>
                  <a:solidFill>
                    <a:srgbClr val="FFFFFF"/>
                  </a:solidFill>
                </a:uFill>
                <a:latin typeface="Palatino Linotype"/>
                <a:ea typeface="Roboto"/>
              </a:rPr>
              <a:t>meta information is placed in the head element </a:t>
            </a:r>
            <a:endParaRPr lang="en-US" sz="1800" b="0" strike="noStrike" spc="-1">
              <a:solidFill>
                <a:srgbClr val="000000"/>
              </a:solidFill>
              <a:uFill>
                <a:solidFill>
                  <a:srgbClr val="FFFFFF"/>
                </a:solidFill>
              </a:uFill>
              <a:latin typeface="Arial"/>
            </a:endParaRPr>
          </a:p>
          <a:p>
            <a:pPr marL="783720" lvl="1" indent="-293040">
              <a:lnSpc>
                <a:spcPct val="100000"/>
              </a:lnSpc>
              <a:buClr>
                <a:srgbClr val="000000"/>
              </a:buClr>
              <a:buSzPct val="75000"/>
              <a:buFont typeface="Symbol"/>
              <a:buChar char=""/>
            </a:pPr>
            <a:r>
              <a:rPr lang="en-US" sz="1450" b="0" strike="noStrike" spc="-1">
                <a:solidFill>
                  <a:srgbClr val="000000"/>
                </a:solidFill>
                <a:uFill>
                  <a:solidFill>
                    <a:srgbClr val="FFFFFF"/>
                  </a:solidFill>
                </a:uFill>
                <a:latin typeface="Palatino Linotype"/>
                <a:ea typeface="Roboto"/>
              </a:rPr>
              <a:t>content information is placed in the body element</a:t>
            </a:r>
            <a:endParaRPr lang="en-US" sz="1800" b="0" strike="noStrike" spc="-1">
              <a:solidFill>
                <a:srgbClr val="000000"/>
              </a:solidFill>
              <a:uFill>
                <a:solidFill>
                  <a:srgbClr val="FFFFFF"/>
                </a:solidFill>
              </a:uFill>
              <a:latin typeface="Arial"/>
            </a:endParaRPr>
          </a:p>
          <a:p>
            <a:pPr marL="392040" indent="-293040">
              <a:lnSpc>
                <a:spcPct val="100000"/>
              </a:lnSpc>
              <a:buClr>
                <a:srgbClr val="000000"/>
              </a:buClr>
              <a:buSzPct val="45000"/>
              <a:buFont typeface="Wingdings" charset="2"/>
              <a:buChar char=""/>
            </a:pPr>
            <a:r>
              <a:rPr lang="en-US" sz="1640" b="1" strike="noStrike" spc="-1">
                <a:solidFill>
                  <a:srgbClr val="000000"/>
                </a:solidFill>
                <a:uFill>
                  <a:solidFill>
                    <a:srgbClr val="FFFFFF"/>
                  </a:solidFill>
                </a:uFill>
                <a:latin typeface="Palatino Linotype"/>
                <a:ea typeface="Roboto"/>
              </a:rPr>
              <a:t>Tags</a:t>
            </a:r>
            <a:r>
              <a:rPr lang="en-US" sz="1640" b="0" strike="noStrike" spc="-1">
                <a:solidFill>
                  <a:srgbClr val="000000"/>
                </a:solidFill>
                <a:uFill>
                  <a:solidFill>
                    <a:srgbClr val="FFFFFF"/>
                  </a:solidFill>
                </a:uFill>
                <a:latin typeface="Palatino Linotype"/>
                <a:ea typeface="Roboto"/>
              </a:rPr>
              <a:t> </a:t>
            </a:r>
            <a:endParaRPr lang="en-US" sz="1800" b="0" strike="noStrike" spc="-1">
              <a:solidFill>
                <a:srgbClr val="000000"/>
              </a:solidFill>
              <a:uFill>
                <a:solidFill>
                  <a:srgbClr val="FFFFFF"/>
                </a:solidFill>
              </a:uFill>
              <a:latin typeface="Arial"/>
            </a:endParaRPr>
          </a:p>
          <a:p>
            <a:pPr marL="783720" lvl="1" indent="-293040">
              <a:lnSpc>
                <a:spcPct val="100000"/>
              </a:lnSpc>
              <a:buClr>
                <a:srgbClr val="000000"/>
              </a:buClr>
              <a:buSzPct val="75000"/>
              <a:buFont typeface="Symbol"/>
              <a:buChar char=""/>
            </a:pPr>
            <a:r>
              <a:rPr lang="en-US" sz="1640" b="0" strike="noStrike" spc="-1">
                <a:solidFill>
                  <a:srgbClr val="000000"/>
                </a:solidFill>
                <a:uFill>
                  <a:solidFill>
                    <a:srgbClr val="FFFFFF"/>
                  </a:solidFill>
                </a:uFill>
                <a:latin typeface="Palatino Linotype"/>
                <a:ea typeface="Roboto"/>
              </a:rPr>
              <a:t>The use of less-than and greater-than angle brackets surrounding an element creates what is known as a </a:t>
            </a:r>
            <a:r>
              <a:rPr lang="en-US" sz="1640" b="1" i="1" strike="noStrike" spc="-1">
                <a:solidFill>
                  <a:srgbClr val="000000"/>
                </a:solidFill>
                <a:uFill>
                  <a:solidFill>
                    <a:srgbClr val="FFFFFF"/>
                  </a:solidFill>
                </a:uFill>
                <a:latin typeface="Palatino Linotype"/>
                <a:ea typeface="Roboto"/>
              </a:rPr>
              <a:t>tag</a:t>
            </a:r>
            <a:r>
              <a:rPr lang="en-US" sz="1640" b="0" strike="noStrike" spc="-1">
                <a:solidFill>
                  <a:srgbClr val="000000"/>
                </a:solidFill>
                <a:uFill>
                  <a:solidFill>
                    <a:srgbClr val="FFFFFF"/>
                  </a:solidFill>
                </a:uFill>
                <a:latin typeface="Palatino Linotype"/>
                <a:ea typeface="Roboto"/>
              </a:rPr>
              <a:t>. </a:t>
            </a:r>
            <a:endParaRPr lang="en-US" sz="1800" b="0" strike="noStrike" spc="-1">
              <a:solidFill>
                <a:srgbClr val="000000"/>
              </a:solidFill>
              <a:uFill>
                <a:solidFill>
                  <a:srgbClr val="FFFFFF"/>
                </a:solidFill>
              </a:uFill>
              <a:latin typeface="Arial"/>
            </a:endParaRPr>
          </a:p>
          <a:p>
            <a:pPr marL="783720" lvl="1" indent="-293040">
              <a:lnSpc>
                <a:spcPct val="100000"/>
              </a:lnSpc>
              <a:buClr>
                <a:srgbClr val="000000"/>
              </a:buClr>
              <a:buSzPct val="75000"/>
              <a:buFont typeface="Symbol"/>
              <a:buChar char=""/>
            </a:pPr>
            <a:r>
              <a:rPr lang="en-US" sz="1820" b="0" strike="noStrike" spc="-1">
                <a:solidFill>
                  <a:srgbClr val="000000"/>
                </a:solidFill>
                <a:uFill>
                  <a:solidFill>
                    <a:srgbClr val="FFFFFF"/>
                  </a:solidFill>
                </a:uFill>
                <a:latin typeface="Palatino Linotype"/>
                <a:ea typeface="Roboto"/>
              </a:rPr>
              <a:t>Tags most commonly occur in pairs of opening and closing tags.</a:t>
            </a:r>
            <a:endParaRPr lang="en-US" sz="1800" b="0" strike="noStrike" spc="-1">
              <a:solidFill>
                <a:srgbClr val="000000"/>
              </a:solidFill>
              <a:uFill>
                <a:solidFill>
                  <a:srgbClr val="FFFFFF"/>
                </a:solidFill>
              </a:uFill>
              <a:latin typeface="Arial"/>
            </a:endParaRPr>
          </a:p>
          <a:p>
            <a:pPr marL="783720" lvl="1" indent="-293040">
              <a:lnSpc>
                <a:spcPct val="100000"/>
              </a:lnSpc>
              <a:buClr>
                <a:srgbClr val="000000"/>
              </a:buClr>
              <a:buSzPct val="75000"/>
              <a:buFont typeface="Symbol"/>
              <a:buChar char=""/>
            </a:pPr>
            <a:r>
              <a:rPr lang="en-US" sz="1450" b="0" strike="noStrike" spc="-1">
                <a:solidFill>
                  <a:srgbClr val="000000"/>
                </a:solidFill>
                <a:uFill>
                  <a:solidFill>
                    <a:srgbClr val="FFFFFF"/>
                  </a:solidFill>
                </a:uFill>
                <a:latin typeface="Palatino Linotype"/>
                <a:ea typeface="Roboto"/>
              </a:rPr>
              <a:t>Content of the elements always falls between the opening (e.g. &lt;p&gt;)and closing (e.g. &lt;/p&gt;) tag: E.g.  &lt;p&gt; …content here…&lt;/p&gt;</a:t>
            </a:r>
            <a:endParaRPr lang="en-US" sz="1800" b="0" strike="noStrike" spc="-1">
              <a:solidFill>
                <a:srgbClr val="000000"/>
              </a:solidFill>
              <a:uFill>
                <a:solidFill>
                  <a:srgbClr val="FFFFFF"/>
                </a:solidFill>
              </a:uFill>
              <a:latin typeface="Arial"/>
            </a:endParaRPr>
          </a:p>
          <a:p>
            <a:pPr marL="783720" lvl="1" indent="-293040">
              <a:lnSpc>
                <a:spcPct val="100000"/>
              </a:lnSpc>
              <a:buClr>
                <a:srgbClr val="000000"/>
              </a:buClr>
              <a:buSzPct val="75000"/>
              <a:buFont typeface="Symbol"/>
              <a:buChar char=""/>
            </a:pPr>
            <a:r>
              <a:rPr lang="en-US" sz="1640" b="0" strike="noStrike" spc="-1">
                <a:solidFill>
                  <a:srgbClr val="000000"/>
                </a:solidFill>
                <a:uFill>
                  <a:solidFill>
                    <a:srgbClr val="FFFFFF"/>
                  </a:solidFill>
                </a:uFill>
                <a:latin typeface="Palatino Linotype"/>
                <a:ea typeface="Roboto"/>
              </a:rPr>
              <a:t>Tags have to be nested such that elements are all completely within each other, without overlapping:</a:t>
            </a:r>
            <a:endParaRPr lang="en-US" sz="1800" b="0" strike="noStrike" spc="-1">
              <a:solidFill>
                <a:srgbClr val="000000"/>
              </a:solidFill>
              <a:uFill>
                <a:solidFill>
                  <a:srgbClr val="FFFFFF"/>
                </a:solidFill>
              </a:uFill>
              <a:latin typeface="Arial"/>
            </a:endParaRPr>
          </a:p>
        </p:txBody>
      </p:sp>
      <p:pic>
        <p:nvPicPr>
          <p:cNvPr id="170" name="Picture 6"/>
          <p:cNvPicPr/>
          <p:nvPr/>
        </p:nvPicPr>
        <p:blipFill>
          <a:blip r:embed="rId2"/>
          <a:stretch/>
        </p:blipFill>
        <p:spPr>
          <a:xfrm>
            <a:off x="3646440" y="955800"/>
            <a:ext cx="4898520" cy="1658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Tag, Attribute and Value</a:t>
            </a:r>
            <a:endParaRPr lang="en-US" sz="1800" b="0" strike="noStrike" spc="-1">
              <a:solidFill>
                <a:srgbClr val="000000"/>
              </a:solidFill>
              <a:uFill>
                <a:solidFill>
                  <a:srgbClr val="FFFFFF"/>
                </a:solidFill>
              </a:uFill>
              <a:latin typeface="Calibri"/>
            </a:endParaRPr>
          </a:p>
        </p:txBody>
      </p:sp>
      <p:sp>
        <p:nvSpPr>
          <p:cNvPr id="172"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Tag</a:t>
            </a:r>
          </a:p>
          <a:p>
            <a:pPr marL="685800" lvl="1"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Void element: </a:t>
            </a:r>
            <a:r>
              <a:rPr lang="en-US" sz="2400" b="1" strike="noStrike" spc="-1">
                <a:solidFill>
                  <a:srgbClr val="0070C0"/>
                </a:solidFill>
                <a:uFill>
                  <a:solidFill>
                    <a:srgbClr val="FFFFFF"/>
                  </a:solidFill>
                </a:uFill>
                <a:latin typeface="Consolas"/>
              </a:rPr>
              <a:t>&lt;input&gt; &lt;hr&gt; &lt;br&gt;</a:t>
            </a:r>
            <a:endParaRPr lang="en-US" sz="2000" b="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Non void element:</a:t>
            </a:r>
            <a:endParaRPr lang="en-US" sz="2000" b="0" strike="noStrike" spc="-1">
              <a:solidFill>
                <a:srgbClr val="000000"/>
              </a:solidFill>
              <a:uFill>
                <a:solidFill>
                  <a:srgbClr val="FFFFFF"/>
                </a:solidFill>
              </a:uFill>
              <a:latin typeface="Calibri"/>
            </a:endParaRPr>
          </a:p>
          <a:p>
            <a:r>
              <a:rPr lang="en-US" sz="2000" b="1" strike="noStrike" spc="-1">
                <a:solidFill>
                  <a:srgbClr val="0070C0"/>
                </a:solidFill>
                <a:uFill>
                  <a:solidFill>
                    <a:srgbClr val="FFFFFF"/>
                  </a:solidFill>
                </a:uFill>
                <a:latin typeface="Consolas"/>
              </a:rPr>
              <a:t>&lt;a&gt;Link&lt;/a&gt;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b="0" strike="noStrike" spc="-1">
                <a:solidFill>
                  <a:srgbClr val="000000"/>
                </a:solidFill>
                <a:uFill>
                  <a:solidFill>
                    <a:srgbClr val="FFFFFF"/>
                  </a:solidFill>
                </a:uFill>
                <a:latin typeface="Calibri"/>
              </a:rPr>
              <a:t>Attribute and Value</a:t>
            </a:r>
          </a:p>
          <a:p>
            <a:pPr>
              <a:lnSpc>
                <a:spcPct val="100000"/>
              </a:lnSpc>
            </a:pPr>
            <a:endParaRPr lang="en-US" sz="2800" b="0" strike="noStrike" spc="-1">
              <a:solidFill>
                <a:srgbClr val="000000"/>
              </a:solidFill>
              <a:uFill>
                <a:solidFill>
                  <a:srgbClr val="FFFFFF"/>
                </a:solidFill>
              </a:uFill>
              <a:latin typeface="Calibri"/>
            </a:endParaRPr>
          </a:p>
        </p:txBody>
      </p:sp>
      <p:sp>
        <p:nvSpPr>
          <p:cNvPr id="173" name="CustomShape 3"/>
          <p:cNvSpPr/>
          <p:nvPr/>
        </p:nvSpPr>
        <p:spPr>
          <a:xfrm>
            <a:off x="2085840" y="4245120"/>
            <a:ext cx="8228520" cy="3976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92040" indent="-293040">
              <a:lnSpc>
                <a:spcPct val="100000"/>
              </a:lnSpc>
              <a:buClr>
                <a:srgbClr val="000000"/>
              </a:buClr>
              <a:buSzPct val="45000"/>
              <a:buFont typeface="Wingdings" charset="2"/>
              <a:buChar char=""/>
            </a:pPr>
            <a:r>
              <a:rPr lang="en-US" sz="1640" b="0" strike="noStrike" spc="-1">
                <a:solidFill>
                  <a:srgbClr val="000000"/>
                </a:solidFill>
                <a:uFill>
                  <a:solidFill>
                    <a:srgbClr val="FFFFFF"/>
                  </a:solidFill>
                </a:uFill>
                <a:latin typeface="Calibri"/>
                <a:ea typeface="Roboto"/>
              </a:rPr>
              <a:t>Attributes </a:t>
            </a:r>
            <a:endParaRPr lang="en-US" sz="1800" b="0" strike="noStrike" spc="-1">
              <a:solidFill>
                <a:srgbClr val="000000"/>
              </a:solidFill>
              <a:uFill>
                <a:solidFill>
                  <a:srgbClr val="FFFFFF"/>
                </a:solidFill>
              </a:uFill>
              <a:latin typeface="Arial"/>
            </a:endParaRPr>
          </a:p>
          <a:p>
            <a:pPr marL="783720" lvl="1" indent="-293040">
              <a:lnSpc>
                <a:spcPct val="100000"/>
              </a:lnSpc>
              <a:buClr>
                <a:srgbClr val="000000"/>
              </a:buClr>
              <a:buSzPct val="75000"/>
              <a:buFont typeface="Symbol"/>
              <a:buChar char=""/>
            </a:pPr>
            <a:r>
              <a:rPr lang="en-US" sz="1640" b="0" strike="noStrike" spc="-1">
                <a:solidFill>
                  <a:srgbClr val="000000"/>
                </a:solidFill>
                <a:uFill>
                  <a:solidFill>
                    <a:srgbClr val="FFFFFF"/>
                  </a:solidFill>
                </a:uFill>
                <a:latin typeface="Calibri"/>
                <a:ea typeface="Roboto"/>
              </a:rPr>
              <a:t>Attributes are properties used to provide additional information about an element. </a:t>
            </a:r>
            <a:endParaRPr lang="en-US" sz="1800" b="0" strike="noStrike" spc="-1">
              <a:solidFill>
                <a:srgbClr val="000000"/>
              </a:solidFill>
              <a:uFill>
                <a:solidFill>
                  <a:srgbClr val="FFFFFF"/>
                </a:solidFill>
              </a:uFill>
              <a:latin typeface="Arial"/>
            </a:endParaRPr>
          </a:p>
          <a:p>
            <a:pPr marL="783720" lvl="1" indent="-293040">
              <a:lnSpc>
                <a:spcPct val="100000"/>
              </a:lnSpc>
              <a:buClr>
                <a:srgbClr val="000000"/>
              </a:buClr>
              <a:buSzPct val="75000"/>
              <a:buFont typeface="Symbol"/>
              <a:buChar char=""/>
            </a:pPr>
            <a:r>
              <a:rPr lang="en-US" sz="1640" b="0" strike="noStrike" spc="-1">
                <a:solidFill>
                  <a:srgbClr val="000000"/>
                </a:solidFill>
                <a:uFill>
                  <a:solidFill>
                    <a:srgbClr val="FFFFFF"/>
                  </a:solidFill>
                </a:uFill>
                <a:latin typeface="Calibri"/>
                <a:ea typeface="Roboto"/>
              </a:rPr>
              <a:t>The most common attributes include </a:t>
            </a:r>
            <a:r>
              <a:rPr lang="en-US" sz="1640" b="0" i="1" strike="noStrike" spc="-1">
                <a:solidFill>
                  <a:srgbClr val="C00000"/>
                </a:solidFill>
                <a:uFill>
                  <a:solidFill>
                    <a:srgbClr val="FFFFFF"/>
                  </a:solidFill>
                </a:uFill>
                <a:latin typeface="Calibri"/>
                <a:ea typeface="Roboto"/>
              </a:rPr>
              <a:t>id, class, src, herf</a:t>
            </a:r>
            <a:endParaRPr lang="en-US" sz="1800" b="0" strike="noStrike" spc="-1">
              <a:solidFill>
                <a:srgbClr val="000000"/>
              </a:solidFill>
              <a:uFill>
                <a:solidFill>
                  <a:srgbClr val="FFFFFF"/>
                </a:solidFill>
              </a:uFill>
              <a:latin typeface="Arial"/>
            </a:endParaRPr>
          </a:p>
          <a:p>
            <a:pPr marL="783720" lvl="1" indent="-293040">
              <a:lnSpc>
                <a:spcPct val="100000"/>
              </a:lnSpc>
              <a:buClr>
                <a:srgbClr val="000000"/>
              </a:buClr>
              <a:buSzPct val="75000"/>
              <a:buFont typeface="Symbol"/>
              <a:buChar char=""/>
            </a:pPr>
            <a:r>
              <a:rPr lang="en-US" sz="1640" b="0" strike="noStrike" spc="-1">
                <a:solidFill>
                  <a:srgbClr val="000000"/>
                </a:solidFill>
                <a:uFill>
                  <a:solidFill>
                    <a:srgbClr val="FFFFFF"/>
                  </a:solidFill>
                </a:uFill>
                <a:latin typeface="Calibri"/>
                <a:ea typeface="Roboto"/>
              </a:rPr>
              <a:t>Attributes are defined within the opening tag, after an element’s name.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74" name="Picture 7"/>
          <p:cNvPicPr/>
          <p:nvPr/>
        </p:nvPicPr>
        <p:blipFill>
          <a:blip r:embed="rId2"/>
          <a:stretch/>
        </p:blipFill>
        <p:spPr>
          <a:xfrm>
            <a:off x="4663440" y="3255840"/>
            <a:ext cx="8127360" cy="676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Tag, Attribute and Value</a:t>
            </a:r>
            <a:endParaRPr lang="en-US" sz="1800" b="0" strike="noStrike" spc="-1">
              <a:solidFill>
                <a:srgbClr val="000000"/>
              </a:solidFill>
              <a:uFill>
                <a:solidFill>
                  <a:srgbClr val="FFFFFF"/>
                </a:solidFill>
              </a:uFill>
              <a:latin typeface="Calibri"/>
            </a:endParaRPr>
          </a:p>
        </p:txBody>
      </p:sp>
      <p:sp>
        <p:nvSpPr>
          <p:cNvPr id="176" name="TextShape 2"/>
          <p:cNvSpPr txBox="1"/>
          <p:nvPr/>
        </p:nvSpPr>
        <p:spPr>
          <a:xfrm>
            <a:off x="838080" y="1825560"/>
            <a:ext cx="10515240" cy="4350960"/>
          </a:xfrm>
          <a:prstGeom prst="rect">
            <a:avLst/>
          </a:prstGeom>
          <a:noFill/>
          <a:ln>
            <a:noFill/>
          </a:ln>
        </p:spPr>
        <p:txBody>
          <a:bodyPr/>
          <a:lstStyle/>
          <a:p>
            <a:pPr marL="783720" lvl="1" indent="-29304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Calibri"/>
                <a:ea typeface="Roboto"/>
              </a:rPr>
              <a:t>Generally attributes include a name and a value. </a:t>
            </a:r>
            <a:endParaRPr lang="en-US" sz="2000" b="0" strike="noStrike" spc="-1">
              <a:solidFill>
                <a:srgbClr val="000000"/>
              </a:solidFill>
              <a:uFill>
                <a:solidFill>
                  <a:srgbClr val="FFFFFF"/>
                </a:solidFill>
              </a:uFill>
              <a:latin typeface="Calibri"/>
            </a:endParaRPr>
          </a:p>
          <a:p>
            <a:pPr marL="783720" lvl="1" indent="-29304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Calibri"/>
                <a:ea typeface="Roboto"/>
              </a:rPr>
              <a:t>The format for these attributes consists of the attribute name followed by an equals sign and then a quoted attribute value. </a:t>
            </a:r>
            <a:endParaRPr lang="en-US" sz="2000" b="0" strike="noStrike" spc="-1">
              <a:solidFill>
                <a:srgbClr val="000000"/>
              </a:solidFill>
              <a:uFill>
                <a:solidFill>
                  <a:srgbClr val="FFFFFF"/>
                </a:solidFill>
              </a:uFill>
              <a:latin typeface="Calibri"/>
            </a:endParaRPr>
          </a:p>
          <a:p>
            <a:pPr marL="392040" indent="-293040">
              <a:lnSpc>
                <a:spcPct val="100000"/>
              </a:lnSpc>
              <a:buClr>
                <a:srgbClr val="000000"/>
              </a:buClr>
              <a:buSzPct val="45000"/>
              <a:buFont typeface="Wingdings" charset="2"/>
              <a:buChar char=""/>
            </a:pPr>
            <a:r>
              <a:rPr lang="en-US" sz="2000" b="0" strike="noStrike" spc="-1">
                <a:solidFill>
                  <a:srgbClr val="44546A"/>
                </a:solidFill>
                <a:uFill>
                  <a:solidFill>
                    <a:srgbClr val="FFFFFF"/>
                  </a:solidFill>
                </a:uFill>
                <a:latin typeface="Calibri"/>
                <a:ea typeface="Roboto"/>
              </a:rPr>
              <a:t>E.g. </a:t>
            </a:r>
            <a:endParaRPr lang="en-US" sz="2800" b="0" strike="noStrike" spc="-1">
              <a:solidFill>
                <a:srgbClr val="000000"/>
              </a:solidFill>
              <a:uFill>
                <a:solidFill>
                  <a:srgbClr val="FFFFFF"/>
                </a:solidFill>
              </a:uFill>
              <a:latin typeface="Calibri"/>
            </a:endParaRPr>
          </a:p>
          <a:p>
            <a:pPr marL="685800" lvl="1" indent="-228240">
              <a:lnSpc>
                <a:spcPct val="100000"/>
              </a:lnSpc>
              <a:buClr>
                <a:srgbClr val="0070C0"/>
              </a:buClr>
              <a:buFont typeface="Arial"/>
              <a:buChar char="•"/>
            </a:pPr>
            <a:r>
              <a:rPr lang="en-US" sz="2000" b="1" strike="noStrike" spc="-1">
                <a:solidFill>
                  <a:srgbClr val="0070C0"/>
                </a:solidFill>
                <a:uFill>
                  <a:solidFill>
                    <a:srgbClr val="FFFFFF"/>
                  </a:solidFill>
                </a:uFill>
                <a:latin typeface="Calibri"/>
                <a:ea typeface="Roboto"/>
              </a:rPr>
              <a:t>&lt;a </a:t>
            </a:r>
            <a:r>
              <a:rPr lang="en-US" sz="2000" b="1" i="1" strike="noStrike" spc="-1">
                <a:solidFill>
                  <a:srgbClr val="0070C0"/>
                </a:solidFill>
                <a:uFill>
                  <a:solidFill>
                    <a:srgbClr val="FFFFFF"/>
                  </a:solidFill>
                </a:uFill>
                <a:latin typeface="Calibri"/>
                <a:ea typeface="Roboto"/>
              </a:rPr>
              <a:t>href="demo.html"</a:t>
            </a:r>
            <a:r>
              <a:rPr lang="en-US" sz="2000" b="1" strike="noStrike" spc="-1">
                <a:solidFill>
                  <a:srgbClr val="0070C0"/>
                </a:solidFill>
                <a:uFill>
                  <a:solidFill>
                    <a:srgbClr val="FFFFFF"/>
                  </a:solidFill>
                </a:uFill>
                <a:latin typeface="Calibri"/>
                <a:ea typeface="Roboto"/>
              </a:rPr>
              <a:t>&gt; simple &lt;/a&gt;</a:t>
            </a:r>
            <a:endParaRPr lang="en-US" sz="2000" b="0" strike="noStrike" spc="-1">
              <a:solidFill>
                <a:srgbClr val="000000"/>
              </a:solidFill>
              <a:uFill>
                <a:solidFill>
                  <a:srgbClr val="FFFFFF"/>
                </a:solidFill>
              </a:uFill>
              <a:latin typeface="Calibri"/>
            </a:endParaRPr>
          </a:p>
          <a:p>
            <a:pPr marL="685800" lvl="1" indent="-228240">
              <a:lnSpc>
                <a:spcPct val="100000"/>
              </a:lnSpc>
              <a:buClr>
                <a:srgbClr val="0070C0"/>
              </a:buClr>
              <a:buFont typeface="Arial"/>
              <a:buChar char="•"/>
            </a:pPr>
            <a:r>
              <a:rPr lang="en-US" sz="2000" b="1" strike="noStrike" spc="-1">
                <a:solidFill>
                  <a:srgbClr val="0070C0"/>
                </a:solidFill>
                <a:uFill>
                  <a:solidFill>
                    <a:srgbClr val="FFFFFF"/>
                  </a:solidFill>
                </a:uFill>
                <a:latin typeface="Calibri"/>
                <a:ea typeface="Roboto"/>
              </a:rPr>
              <a:t>&lt;input name=“email” value=“who@where.com”&gt;</a:t>
            </a:r>
            <a:endParaRPr lang="en-US" sz="2000" b="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Roboto"/>
              </a:rPr>
              <a:t>Atrribute: name, value</a:t>
            </a:r>
            <a:endParaRPr lang="en-US" sz="2000" b="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Roboto"/>
              </a:rPr>
              <a:t>Value: email, who@where.com</a:t>
            </a:r>
            <a:endParaRPr lang="en-US" sz="2000" b="0" strike="noStrike" spc="-1">
              <a:solidFill>
                <a:srgbClr val="000000"/>
              </a:solidFill>
              <a:uFill>
                <a:solidFill>
                  <a:srgbClr val="FFFFFF"/>
                </a:solidFill>
              </a:uFill>
              <a:latin typeface="Calibri"/>
            </a:endParaRPr>
          </a:p>
          <a:p>
            <a:pPr>
              <a:lnSpc>
                <a:spcPct val="100000"/>
              </a:lnSpc>
            </a:pPr>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5949</Words>
  <Application>Microsoft Office PowerPoint</Application>
  <PresentationFormat>Widescreen</PresentationFormat>
  <Paragraphs>499</Paragraphs>
  <Slides>60</Slides>
  <Notes>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Arial</vt:lpstr>
      <vt:lpstr>Calibri</vt:lpstr>
      <vt:lpstr>Calibri Light</vt:lpstr>
      <vt:lpstr>Consolas</vt:lpstr>
      <vt:lpstr>Noto Sans Symbols</vt:lpstr>
      <vt:lpstr>Palatino Linotype</vt:lpstr>
      <vt:lpstr>Roboto</vt:lpstr>
      <vt:lpstr>Symbol</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Cont’d [Additional inline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eyasu tekle</dc:creator>
  <cp:lastModifiedBy>eyasu tekle</cp:lastModifiedBy>
  <cp:revision>2</cp:revision>
  <dcterms:created xsi:type="dcterms:W3CDTF">2023-04-10T16:24:10Z</dcterms:created>
  <dcterms:modified xsi:type="dcterms:W3CDTF">2023-04-14T14:53:30Z</dcterms:modified>
</cp:coreProperties>
</file>