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9" r:id="rId2"/>
  </p:sldIdLst>
  <p:sldSz cx="43891200" cy="19202400"/>
  <p:notesSz cx="6858000" cy="9144000"/>
  <p:defaultTextStyle>
    <a:defPPr>
      <a:defRPr lang="en-US"/>
    </a:defPPr>
    <a:lvl1pPr marL="0" algn="l" defTabSz="2351144" rtl="0" eaLnBrk="1" latinLnBrk="0" hangingPunct="1">
      <a:defRPr sz="4600" kern="1200">
        <a:solidFill>
          <a:schemeClr val="tx1"/>
        </a:solidFill>
        <a:latin typeface="+mn-lt"/>
        <a:ea typeface="+mn-ea"/>
        <a:cs typeface="+mn-cs"/>
      </a:defRPr>
    </a:lvl1pPr>
    <a:lvl2pPr marL="1175572" algn="l" defTabSz="2351144" rtl="0" eaLnBrk="1" latinLnBrk="0" hangingPunct="1">
      <a:defRPr sz="4600" kern="1200">
        <a:solidFill>
          <a:schemeClr val="tx1"/>
        </a:solidFill>
        <a:latin typeface="+mn-lt"/>
        <a:ea typeface="+mn-ea"/>
        <a:cs typeface="+mn-cs"/>
      </a:defRPr>
    </a:lvl2pPr>
    <a:lvl3pPr marL="2351144" algn="l" defTabSz="2351144" rtl="0" eaLnBrk="1" latinLnBrk="0" hangingPunct="1">
      <a:defRPr sz="4600" kern="1200">
        <a:solidFill>
          <a:schemeClr val="tx1"/>
        </a:solidFill>
        <a:latin typeface="+mn-lt"/>
        <a:ea typeface="+mn-ea"/>
        <a:cs typeface="+mn-cs"/>
      </a:defRPr>
    </a:lvl3pPr>
    <a:lvl4pPr marL="3526718" algn="l" defTabSz="2351144" rtl="0" eaLnBrk="1" latinLnBrk="0" hangingPunct="1">
      <a:defRPr sz="4600" kern="1200">
        <a:solidFill>
          <a:schemeClr val="tx1"/>
        </a:solidFill>
        <a:latin typeface="+mn-lt"/>
        <a:ea typeface="+mn-ea"/>
        <a:cs typeface="+mn-cs"/>
      </a:defRPr>
    </a:lvl4pPr>
    <a:lvl5pPr marL="4702290" algn="l" defTabSz="2351144" rtl="0" eaLnBrk="1" latinLnBrk="0" hangingPunct="1">
      <a:defRPr sz="4600" kern="1200">
        <a:solidFill>
          <a:schemeClr val="tx1"/>
        </a:solidFill>
        <a:latin typeface="+mn-lt"/>
        <a:ea typeface="+mn-ea"/>
        <a:cs typeface="+mn-cs"/>
      </a:defRPr>
    </a:lvl5pPr>
    <a:lvl6pPr marL="5877862" algn="l" defTabSz="2351144" rtl="0" eaLnBrk="1" latinLnBrk="0" hangingPunct="1">
      <a:defRPr sz="4600" kern="1200">
        <a:solidFill>
          <a:schemeClr val="tx1"/>
        </a:solidFill>
        <a:latin typeface="+mn-lt"/>
        <a:ea typeface="+mn-ea"/>
        <a:cs typeface="+mn-cs"/>
      </a:defRPr>
    </a:lvl6pPr>
    <a:lvl7pPr marL="7053434" algn="l" defTabSz="2351144" rtl="0" eaLnBrk="1" latinLnBrk="0" hangingPunct="1">
      <a:defRPr sz="4600" kern="1200">
        <a:solidFill>
          <a:schemeClr val="tx1"/>
        </a:solidFill>
        <a:latin typeface="+mn-lt"/>
        <a:ea typeface="+mn-ea"/>
        <a:cs typeface="+mn-cs"/>
      </a:defRPr>
    </a:lvl7pPr>
    <a:lvl8pPr marL="8229007" algn="l" defTabSz="2351144" rtl="0" eaLnBrk="1" latinLnBrk="0" hangingPunct="1">
      <a:defRPr sz="4600" kern="1200">
        <a:solidFill>
          <a:schemeClr val="tx1"/>
        </a:solidFill>
        <a:latin typeface="+mn-lt"/>
        <a:ea typeface="+mn-ea"/>
        <a:cs typeface="+mn-cs"/>
      </a:defRPr>
    </a:lvl8pPr>
    <a:lvl9pPr marL="9404580" algn="l" defTabSz="2351144"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00">
          <p15:clr>
            <a:srgbClr val="A4A3A4"/>
          </p15:clr>
        </p15:guide>
        <p15:guide id="2" pos="120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DDF"/>
    <a:srgbClr val="5BBA99"/>
    <a:srgbClr val="B4E69B"/>
    <a:srgbClr val="89D1B8"/>
    <a:srgbClr val="6E06D6"/>
    <a:srgbClr val="5109D3"/>
    <a:srgbClr val="C4172F"/>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1"/>
  </p:normalViewPr>
  <p:slideViewPr>
    <p:cSldViewPr>
      <p:cViewPr varScale="1">
        <p:scale>
          <a:sx n="21" d="100"/>
          <a:sy n="21" d="100"/>
        </p:scale>
        <p:origin x="300" y="52"/>
      </p:cViewPr>
      <p:guideLst>
        <p:guide orient="horz" pos="9800"/>
        <p:guide pos="1207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1/3/2025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9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696688" y="355600"/>
            <a:ext cx="42497830" cy="1955800"/>
          </a:xfrm>
          <a:prstGeom prst="rect">
            <a:avLst/>
          </a:prstGeom>
          <a:solidFill>
            <a:srgbClr val="01014B"/>
          </a:solidFill>
          <a:ln>
            <a:solidFill>
              <a:srgbClr val="01014B"/>
            </a:solidFill>
          </a:ln>
        </p:spPr>
        <p:txBody>
          <a:bodyPr vert="horz" lIns="105503" tIns="52752" rIns="105503" bIns="52752" anchor="ctr" anchorCtr="1"/>
          <a:lstStyle>
            <a:lvl1pPr>
              <a:defRPr sz="4200" b="1">
                <a:solidFill>
                  <a:schemeClr val="bg1"/>
                </a:solidFill>
                <a:latin typeface="Arial"/>
                <a:cs typeface="Arial"/>
              </a:defRPr>
            </a:lvl1pPr>
          </a:lstStyle>
          <a:p>
            <a:r>
              <a:rPr lang="en-US" dirty="0"/>
              <a:t>Poster Presentation Title</a:t>
            </a:r>
            <a:br>
              <a:rPr lang="en-US" dirty="0"/>
            </a:br>
            <a:r>
              <a:rPr lang="en-US" sz="2800" b="1" dirty="0">
                <a:solidFill>
                  <a:schemeClr val="bg1"/>
                </a:solidFill>
                <a:latin typeface="Arial" pitchFamily="34" charset="0"/>
                <a:cs typeface="Arial" pitchFamily="34" charset="0"/>
              </a:rPr>
              <a:t>List Author Name(s)</a:t>
            </a:r>
            <a:br>
              <a:rPr lang="en-US" sz="2800" b="1" dirty="0">
                <a:solidFill>
                  <a:schemeClr val="bg1"/>
                </a:solidFill>
                <a:latin typeface="Arial" pitchFamily="34" charset="0"/>
                <a:cs typeface="Arial" pitchFamily="34" charset="0"/>
              </a:rPr>
            </a:br>
            <a:r>
              <a:rPr lang="en-US" sz="28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7112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Abstract or Introduction</a:t>
            </a:r>
            <a:endParaRPr lang="en-US" dirty="0"/>
          </a:p>
        </p:txBody>
      </p:sp>
      <p:sp>
        <p:nvSpPr>
          <p:cNvPr id="24" name="Text Placeholder 23"/>
          <p:cNvSpPr>
            <a:spLocks noGrp="1"/>
          </p:cNvSpPr>
          <p:nvPr>
            <p:ph type="body" sz="quarter" idx="11" hasCustomPrompt="1"/>
          </p:nvPr>
        </p:nvSpPr>
        <p:spPr>
          <a:xfrm>
            <a:off x="711203" y="3276600"/>
            <a:ext cx="10276113" cy="5067300"/>
          </a:xfrm>
          <a:prstGeom prst="rect">
            <a:avLst/>
          </a:prstGeom>
        </p:spPr>
        <p:txBody>
          <a:bodyPr vert="horz" lIns="105503" tIns="52752" rIns="105503" bIns="52752"/>
          <a:lstStyle>
            <a:lvl1pPr marL="0" indent="0">
              <a:buNone/>
              <a:defRPr sz="1800" baseline="0"/>
            </a:lvl1pPr>
            <a:lvl2pPr marL="267422" indent="0">
              <a:buNone/>
              <a:defRPr sz="1800" baseline="0"/>
            </a:lvl2pPr>
            <a:lvl3pPr marL="520191" indent="0">
              <a:buNone/>
              <a:defRPr sz="1800" baseline="0"/>
            </a:lvl3pPr>
            <a:lvl4pPr>
              <a:defRPr sz="1800"/>
            </a:lvl4pPr>
            <a:lvl5pPr>
              <a:defRPr sz="18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696690" y="85344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Objectives</a:t>
            </a:r>
            <a:endParaRPr lang="en-US" dirty="0"/>
          </a:p>
        </p:txBody>
      </p:sp>
      <p:sp>
        <p:nvSpPr>
          <p:cNvPr id="26" name="Text Placeholder 23"/>
          <p:cNvSpPr>
            <a:spLocks noGrp="1"/>
          </p:cNvSpPr>
          <p:nvPr>
            <p:ph type="body" sz="quarter" idx="13" hasCustomPrompt="1"/>
          </p:nvPr>
        </p:nvSpPr>
        <p:spPr>
          <a:xfrm>
            <a:off x="696690" y="9334500"/>
            <a:ext cx="10276113" cy="4267200"/>
          </a:xfrm>
          <a:prstGeom prst="rect">
            <a:avLst/>
          </a:prstGeom>
        </p:spPr>
        <p:txBody>
          <a:bodyPr vert="horz" lIns="105503" tIns="52752" rIns="105503" bIns="52752"/>
          <a:lstStyle>
            <a:lvl1pPr marL="0" marR="0" indent="0" algn="l" defTabSz="2351144" rtl="0" eaLnBrk="1" fontAlgn="auto" latinLnBrk="0" hangingPunct="1">
              <a:lnSpc>
                <a:spcPct val="100000"/>
              </a:lnSpc>
              <a:spcBef>
                <a:spcPct val="20000"/>
              </a:spcBef>
              <a:spcAft>
                <a:spcPts val="0"/>
              </a:spcAft>
              <a:buClrTx/>
              <a:buSzTx/>
              <a:buFont typeface="Arial" pitchFamily="34" charset="0"/>
              <a:buNone/>
              <a:tabLst/>
              <a:defRPr sz="1800"/>
            </a:lvl1pPr>
            <a:lvl2pPr>
              <a:defRPr sz="1800"/>
            </a:lvl2pPr>
            <a:lvl3pPr>
              <a:defRPr sz="1800"/>
            </a:lvl3pPr>
            <a:lvl4pPr>
              <a:defRPr sz="1800"/>
            </a:lvl4pPr>
            <a:lvl5pPr>
              <a:defRPr sz="1800"/>
            </a:lvl5pPr>
          </a:lstStyle>
          <a:p>
            <a:pPr marL="0" marR="0" lvl="0" indent="0" algn="l" defTabSz="2351144"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696690" y="137795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Methods</a:t>
            </a:r>
            <a:endParaRPr lang="en-US" dirty="0"/>
          </a:p>
        </p:txBody>
      </p:sp>
      <p:sp>
        <p:nvSpPr>
          <p:cNvPr id="28" name="Text Placeholder 23"/>
          <p:cNvSpPr>
            <a:spLocks noGrp="1"/>
          </p:cNvSpPr>
          <p:nvPr>
            <p:ph type="body" sz="quarter" idx="15" hasCustomPrompt="1"/>
          </p:nvPr>
        </p:nvSpPr>
        <p:spPr>
          <a:xfrm>
            <a:off x="696690" y="14579600"/>
            <a:ext cx="10276113" cy="4241800"/>
          </a:xfrm>
          <a:prstGeom prst="rect">
            <a:avLst/>
          </a:prstGeom>
        </p:spPr>
        <p:txBody>
          <a:bodyPr vert="horz" lIns="105503" tIns="52752" rIns="105503" bIns="52752"/>
          <a:lstStyle>
            <a:lvl1pPr marL="0" marR="0" indent="0" algn="l" defTabSz="2351144" rtl="0" eaLnBrk="1" fontAlgn="auto" latinLnBrk="0" hangingPunct="1">
              <a:lnSpc>
                <a:spcPct val="100000"/>
              </a:lnSpc>
              <a:spcBef>
                <a:spcPct val="20000"/>
              </a:spcBef>
              <a:spcAft>
                <a:spcPts val="0"/>
              </a:spcAft>
              <a:buClrTx/>
              <a:buSzTx/>
              <a:buFont typeface="Arial" pitchFamily="34" charset="0"/>
              <a:buNone/>
              <a:tabLst/>
              <a:defRPr sz="1800"/>
            </a:lvl1pPr>
            <a:lvl2pPr>
              <a:defRPr sz="1800"/>
            </a:lvl2pPr>
            <a:lvl3pPr>
              <a:defRPr sz="1800"/>
            </a:lvl3pPr>
            <a:lvl4pPr>
              <a:defRPr sz="1800"/>
            </a:lvl4pPr>
            <a:lvl5pPr>
              <a:defRPr sz="1800"/>
            </a:lvl5pPr>
          </a:lstStyle>
          <a:p>
            <a:pPr marL="0" marR="0" lvl="0" indent="0" algn="l" defTabSz="2351144"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114808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Results</a:t>
            </a:r>
            <a:endParaRPr lang="en-US" dirty="0"/>
          </a:p>
        </p:txBody>
      </p:sp>
      <p:sp>
        <p:nvSpPr>
          <p:cNvPr id="30" name="Text Placeholder 23"/>
          <p:cNvSpPr>
            <a:spLocks noGrp="1"/>
          </p:cNvSpPr>
          <p:nvPr>
            <p:ph type="body" sz="quarter" idx="17"/>
          </p:nvPr>
        </p:nvSpPr>
        <p:spPr>
          <a:xfrm>
            <a:off x="32918403" y="14478000"/>
            <a:ext cx="10276113" cy="4343400"/>
          </a:xfrm>
          <a:prstGeom prst="rect">
            <a:avLst/>
          </a:prstGeom>
        </p:spPr>
        <p:txBody>
          <a:bodyPr vert="horz" lIns="105503" tIns="52752" rIns="105503" bIns="52752"/>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329184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Conclusion</a:t>
            </a:r>
            <a:endParaRPr lang="en-US" dirty="0"/>
          </a:p>
        </p:txBody>
      </p:sp>
      <p:sp>
        <p:nvSpPr>
          <p:cNvPr id="32" name="Text Placeholder 23"/>
          <p:cNvSpPr>
            <a:spLocks noGrp="1"/>
          </p:cNvSpPr>
          <p:nvPr>
            <p:ph type="body" sz="quarter" idx="19"/>
          </p:nvPr>
        </p:nvSpPr>
        <p:spPr>
          <a:xfrm>
            <a:off x="32918403" y="3276600"/>
            <a:ext cx="10276113" cy="10312400"/>
          </a:xfrm>
          <a:prstGeom prst="rect">
            <a:avLst/>
          </a:prstGeom>
        </p:spPr>
        <p:txBody>
          <a:bodyPr vert="horz" lIns="105503" tIns="52752" rIns="105503" bIns="52752"/>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32918403" y="137160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References</a:t>
            </a:r>
            <a:endParaRPr lang="en-US" dirty="0"/>
          </a:p>
        </p:txBody>
      </p:sp>
      <p:sp>
        <p:nvSpPr>
          <p:cNvPr id="34" name="Text Placeholder 23"/>
          <p:cNvSpPr>
            <a:spLocks noGrp="1"/>
          </p:cNvSpPr>
          <p:nvPr>
            <p:ph type="body" sz="quarter" idx="21" hasCustomPrompt="1"/>
          </p:nvPr>
        </p:nvSpPr>
        <p:spPr>
          <a:xfrm>
            <a:off x="11480803" y="3276600"/>
            <a:ext cx="10276113" cy="15557500"/>
          </a:xfrm>
          <a:prstGeom prst="rect">
            <a:avLst/>
          </a:prstGeom>
        </p:spPr>
        <p:txBody>
          <a:bodyPr vert="horz" lIns="105503" tIns="52752" rIns="105503" bIns="52752"/>
          <a:lstStyle>
            <a:lvl1pPr marL="0" indent="0">
              <a:buNone/>
              <a:defRPr sz="1800" baseline="0"/>
            </a:lvl1pPr>
            <a:lvl2pPr marL="267422" indent="0">
              <a:buNone/>
              <a:defRPr sz="1800"/>
            </a:lvl2pPr>
            <a:lvl3pPr>
              <a:defRPr sz="1800"/>
            </a:lvl3pPr>
            <a:lvl4pPr>
              <a:defRPr sz="1800"/>
            </a:lvl4pPr>
            <a:lvl5pPr>
              <a:defRPr sz="18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1219205" y="533400"/>
            <a:ext cx="3135087" cy="1600200"/>
          </a:xfrm>
          <a:prstGeom prst="rect">
            <a:avLst/>
          </a:prstGeom>
          <a:solidFill>
            <a:schemeClr val="bg1"/>
          </a:solidFill>
        </p:spPr>
        <p:txBody>
          <a:bodyPr vert="horz" lIns="105503" tIns="52752" rIns="105503" bIns="52752"/>
          <a:lstStyle>
            <a:lvl1pPr marL="0" indent="0">
              <a:buNone/>
              <a:defRPr sz="1400"/>
            </a:lvl1pPr>
          </a:lstStyle>
          <a:p>
            <a:r>
              <a:rPr lang="en-US" dirty="0"/>
              <a:t>LOGO</a:t>
            </a:r>
          </a:p>
        </p:txBody>
      </p:sp>
      <p:sp>
        <p:nvSpPr>
          <p:cNvPr id="37" name="Picture Placeholder 35"/>
          <p:cNvSpPr>
            <a:spLocks noGrp="1"/>
          </p:cNvSpPr>
          <p:nvPr>
            <p:ph type="pic" sz="quarter" idx="23" hasCustomPrompt="1"/>
          </p:nvPr>
        </p:nvSpPr>
        <p:spPr>
          <a:xfrm>
            <a:off x="39711090" y="533400"/>
            <a:ext cx="3135087" cy="1600200"/>
          </a:xfrm>
          <a:prstGeom prst="rect">
            <a:avLst/>
          </a:prstGeom>
          <a:solidFill>
            <a:schemeClr val="bg1"/>
          </a:solidFill>
        </p:spPr>
        <p:txBody>
          <a:bodyPr vert="horz" lIns="105503" tIns="52752" rIns="105503" bIns="52752"/>
          <a:lstStyle>
            <a:lvl1pPr marL="0" indent="0">
              <a:buNone/>
              <a:defRPr sz="1400"/>
            </a:lvl1pPr>
          </a:lstStyle>
          <a:p>
            <a:r>
              <a:rPr lang="en-US" dirty="0"/>
              <a:t>LOGO</a:t>
            </a:r>
          </a:p>
        </p:txBody>
      </p:sp>
      <p:sp>
        <p:nvSpPr>
          <p:cNvPr id="39" name="Chart Placeholder 38"/>
          <p:cNvSpPr>
            <a:spLocks noGrp="1"/>
          </p:cNvSpPr>
          <p:nvPr>
            <p:ph type="chart" sz="quarter" idx="24"/>
          </p:nvPr>
        </p:nvSpPr>
        <p:spPr>
          <a:xfrm>
            <a:off x="12293600" y="9372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0" name="Chart Placeholder 38"/>
          <p:cNvSpPr>
            <a:spLocks noGrp="1"/>
          </p:cNvSpPr>
          <p:nvPr>
            <p:ph type="chart" sz="quarter" idx="25"/>
          </p:nvPr>
        </p:nvSpPr>
        <p:spPr>
          <a:xfrm>
            <a:off x="12293600" y="14325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2" name="Text Placeholder 21"/>
          <p:cNvSpPr>
            <a:spLocks noGrp="1"/>
          </p:cNvSpPr>
          <p:nvPr>
            <p:ph type="body" sz="quarter" idx="26" hasCustomPrompt="1"/>
          </p:nvPr>
        </p:nvSpPr>
        <p:spPr>
          <a:xfrm>
            <a:off x="221488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Results</a:t>
            </a:r>
            <a:endParaRPr lang="en-US" dirty="0"/>
          </a:p>
        </p:txBody>
      </p:sp>
      <p:sp>
        <p:nvSpPr>
          <p:cNvPr id="43" name="Text Placeholder 23"/>
          <p:cNvSpPr>
            <a:spLocks noGrp="1"/>
          </p:cNvSpPr>
          <p:nvPr>
            <p:ph type="body" sz="quarter" idx="27"/>
          </p:nvPr>
        </p:nvSpPr>
        <p:spPr>
          <a:xfrm>
            <a:off x="22148803" y="3276600"/>
            <a:ext cx="10276113" cy="15557500"/>
          </a:xfrm>
          <a:prstGeom prst="rect">
            <a:avLst/>
          </a:prstGeom>
        </p:spPr>
        <p:txBody>
          <a:bodyPr vert="horz" lIns="105503" tIns="52752" rIns="105503" bIns="52752"/>
          <a:lstStyle>
            <a:lvl1pPr marL="0" indent="0">
              <a:buNone/>
              <a:defRPr sz="1800" baseline="0"/>
            </a:lvl1pPr>
            <a:lvl2pPr marL="267422" indent="0">
              <a:buNone/>
              <a:defRPr sz="1800"/>
            </a:lvl2pPr>
            <a:lvl3pPr>
              <a:defRPr sz="1800"/>
            </a:lvl3pPr>
            <a:lvl4pPr>
              <a:defRPr sz="1800"/>
            </a:lvl4pPr>
            <a:lvl5pPr>
              <a:defRPr sz="1800"/>
            </a:lvl5pPr>
          </a:lstStyle>
          <a:p>
            <a:pPr lvl="0"/>
            <a:endParaRPr lang="en-US" dirty="0"/>
          </a:p>
        </p:txBody>
      </p:sp>
      <p:sp>
        <p:nvSpPr>
          <p:cNvPr id="44" name="Chart Placeholder 38"/>
          <p:cNvSpPr>
            <a:spLocks noGrp="1"/>
          </p:cNvSpPr>
          <p:nvPr>
            <p:ph type="chart" sz="quarter" idx="28"/>
          </p:nvPr>
        </p:nvSpPr>
        <p:spPr>
          <a:xfrm>
            <a:off x="23063200" y="14325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5" name="Chart Placeholder 38"/>
          <p:cNvSpPr>
            <a:spLocks noGrp="1"/>
          </p:cNvSpPr>
          <p:nvPr>
            <p:ph type="chart" sz="quarter" idx="29"/>
          </p:nvPr>
        </p:nvSpPr>
        <p:spPr>
          <a:xfrm>
            <a:off x="23063200" y="9372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6" name="Chart Placeholder 38"/>
          <p:cNvSpPr>
            <a:spLocks noGrp="1"/>
          </p:cNvSpPr>
          <p:nvPr>
            <p:ph type="chart" sz="quarter" idx="30"/>
          </p:nvPr>
        </p:nvSpPr>
        <p:spPr>
          <a:xfrm>
            <a:off x="23063200" y="4572000"/>
            <a:ext cx="8695170" cy="3911600"/>
          </a:xfrm>
          <a:prstGeom prst="rect">
            <a:avLst/>
          </a:prstGeom>
        </p:spPr>
        <p:txBody>
          <a:bodyPr vert="horz" lIns="105503" tIns="52752" rIns="105503" bIns="52752"/>
          <a:lstStyle>
            <a:lvl1pPr marL="0" indent="0">
              <a:buNone/>
              <a:defRPr sz="1800"/>
            </a:lvl1pPr>
          </a:lstStyle>
          <a:p>
            <a:endParaRPr lang="en-US" dirty="0"/>
          </a:p>
        </p:txBody>
      </p:sp>
      <p:pic>
        <p:nvPicPr>
          <p:cNvPr id="47" name="Picture 46"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833800" y="18906744"/>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351144" rtl="0" eaLnBrk="1" latinLnBrk="0" hangingPunct="1">
        <a:spcBef>
          <a:spcPct val="0"/>
        </a:spcBef>
        <a:buNone/>
        <a:defRPr sz="11300" kern="1200">
          <a:solidFill>
            <a:schemeClr val="tx1"/>
          </a:solidFill>
          <a:latin typeface="+mj-lt"/>
          <a:ea typeface="+mj-ea"/>
          <a:cs typeface="+mj-cs"/>
        </a:defRPr>
      </a:lvl1pPr>
    </p:titleStyle>
    <p:bodyStyle>
      <a:lvl1pPr marL="881680" indent="-881680" algn="l" defTabSz="2351144" rtl="0" eaLnBrk="1" latinLnBrk="0" hangingPunct="1">
        <a:spcBef>
          <a:spcPct val="20000"/>
        </a:spcBef>
        <a:buFont typeface="Arial" pitchFamily="34" charset="0"/>
        <a:buChar char="•"/>
        <a:defRPr sz="8200" kern="1200">
          <a:solidFill>
            <a:schemeClr val="tx1"/>
          </a:solidFill>
          <a:latin typeface="+mn-lt"/>
          <a:ea typeface="+mn-ea"/>
          <a:cs typeface="+mn-cs"/>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1144" rtl="0" eaLnBrk="1" latinLnBrk="0" hangingPunct="1">
        <a:defRPr sz="4600" kern="1200">
          <a:solidFill>
            <a:schemeClr val="tx1"/>
          </a:solidFill>
          <a:latin typeface="+mn-lt"/>
          <a:ea typeface="+mn-ea"/>
          <a:cs typeface="+mn-cs"/>
        </a:defRPr>
      </a:lvl1pPr>
      <a:lvl2pPr marL="1175572" algn="l" defTabSz="2351144" rtl="0" eaLnBrk="1" latinLnBrk="0" hangingPunct="1">
        <a:defRPr sz="4600" kern="1200">
          <a:solidFill>
            <a:schemeClr val="tx1"/>
          </a:solidFill>
          <a:latin typeface="+mn-lt"/>
          <a:ea typeface="+mn-ea"/>
          <a:cs typeface="+mn-cs"/>
        </a:defRPr>
      </a:lvl2pPr>
      <a:lvl3pPr marL="2351144" algn="l" defTabSz="2351144" rtl="0" eaLnBrk="1" latinLnBrk="0" hangingPunct="1">
        <a:defRPr sz="4600" kern="1200">
          <a:solidFill>
            <a:schemeClr val="tx1"/>
          </a:solidFill>
          <a:latin typeface="+mn-lt"/>
          <a:ea typeface="+mn-ea"/>
          <a:cs typeface="+mn-cs"/>
        </a:defRPr>
      </a:lvl3pPr>
      <a:lvl4pPr marL="3526718" algn="l" defTabSz="2351144" rtl="0" eaLnBrk="1" latinLnBrk="0" hangingPunct="1">
        <a:defRPr sz="4600" kern="1200">
          <a:solidFill>
            <a:schemeClr val="tx1"/>
          </a:solidFill>
          <a:latin typeface="+mn-lt"/>
          <a:ea typeface="+mn-ea"/>
          <a:cs typeface="+mn-cs"/>
        </a:defRPr>
      </a:lvl4pPr>
      <a:lvl5pPr marL="4702290" algn="l" defTabSz="2351144" rtl="0" eaLnBrk="1" latinLnBrk="0" hangingPunct="1">
        <a:defRPr sz="4600" kern="1200">
          <a:solidFill>
            <a:schemeClr val="tx1"/>
          </a:solidFill>
          <a:latin typeface="+mn-lt"/>
          <a:ea typeface="+mn-ea"/>
          <a:cs typeface="+mn-cs"/>
        </a:defRPr>
      </a:lvl5pPr>
      <a:lvl6pPr marL="5877862" algn="l" defTabSz="2351144" rtl="0" eaLnBrk="1" latinLnBrk="0" hangingPunct="1">
        <a:defRPr sz="4600" kern="1200">
          <a:solidFill>
            <a:schemeClr val="tx1"/>
          </a:solidFill>
          <a:latin typeface="+mn-lt"/>
          <a:ea typeface="+mn-ea"/>
          <a:cs typeface="+mn-cs"/>
        </a:defRPr>
      </a:lvl6pPr>
      <a:lvl7pPr marL="7053434" algn="l" defTabSz="2351144" rtl="0" eaLnBrk="1" latinLnBrk="0" hangingPunct="1">
        <a:defRPr sz="4600" kern="1200">
          <a:solidFill>
            <a:schemeClr val="tx1"/>
          </a:solidFill>
          <a:latin typeface="+mn-lt"/>
          <a:ea typeface="+mn-ea"/>
          <a:cs typeface="+mn-cs"/>
        </a:defRPr>
      </a:lvl7pPr>
      <a:lvl8pPr marL="8229007" algn="l" defTabSz="2351144" rtl="0" eaLnBrk="1" latinLnBrk="0" hangingPunct="1">
        <a:defRPr sz="4600" kern="1200">
          <a:solidFill>
            <a:schemeClr val="tx1"/>
          </a:solidFill>
          <a:latin typeface="+mn-lt"/>
          <a:ea typeface="+mn-ea"/>
          <a:cs typeface="+mn-cs"/>
        </a:defRPr>
      </a:lvl8pPr>
      <a:lvl9pPr marL="9404580" algn="l" defTabSz="2351144"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2.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7" name="Text Placeholder 35">
                <a:extLst>
                  <a:ext uri="{FF2B5EF4-FFF2-40B4-BE49-F238E27FC236}">
                    <a16:creationId xmlns:a16="http://schemas.microsoft.com/office/drawing/2014/main" id="{4E2B0562-82BF-0B52-BD0A-897C89EA5C13}"/>
                  </a:ext>
                </a:extLst>
              </p:cNvPr>
              <p:cNvSpPr txBox="1">
                <a:spLocks/>
              </p:cNvSpPr>
              <p:nvPr/>
            </p:nvSpPr>
            <p:spPr>
              <a:xfrm>
                <a:off x="22089083" y="14596220"/>
                <a:ext cx="10398666" cy="2461738"/>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pPr defTabSz="914400" eaLnBrk="0" fontAlgn="base" hangingPunct="0">
                  <a:spcBef>
                    <a:spcPct val="0"/>
                  </a:spcBef>
                  <a:spcAft>
                    <a:spcPct val="0"/>
                  </a:spcAft>
                </a:pPr>
                <a:r>
                  <a:rPr lang="en-US" altLang="zh-CN" dirty="0"/>
                  <a:t>The following analysis seeks to further explore the preference of </a:t>
                </a:r>
                <a:r>
                  <a:rPr lang="en-US" altLang="zh-CN" b="1" dirty="0"/>
                  <a:t>option 3</a:t>
                </a:r>
                <a:r>
                  <a:rPr lang="en-US" altLang="zh-CN" dirty="0"/>
                  <a:t>, walking. The sequence of preference is hypothesized to be </a:t>
                </a:r>
                <a:r>
                  <a:rPr lang="en-US" altLang="zh-CN" b="1" dirty="0"/>
                  <a:t>D &gt; W</a:t>
                </a:r>
                <a:r>
                  <a:rPr lang="zh-CN" altLang="en-US" b="1" dirty="0"/>
                  <a:t> </a:t>
                </a:r>
                <a:r>
                  <a:rPr lang="en-US" altLang="zh-CN" b="1" dirty="0"/>
                  <a:t>≈</a:t>
                </a:r>
                <a:r>
                  <a:rPr lang="zh-CN" altLang="en-US" b="1" dirty="0"/>
                  <a:t> </a:t>
                </a:r>
                <a:r>
                  <a:rPr lang="en-US" altLang="zh-CN" b="1" dirty="0"/>
                  <a:t>C</a:t>
                </a:r>
                <a:r>
                  <a:rPr lang="en-US" altLang="zh-CN" dirty="0"/>
                  <a:t>, because the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𝑣𝑎𝑙𝑢𝑒</m:t>
                    </m:r>
                    <m:r>
                      <a:rPr lang="en-US" altLang="zh-CN" b="0" i="1" smtClean="0">
                        <a:latin typeface="Cambria Math" panose="02040503050406030204" pitchFamily="18" charset="0"/>
                      </a:rPr>
                      <m:t> </m:t>
                    </m:r>
                  </m:oMath>
                </a14:m>
                <a:r>
                  <a:rPr lang="en-US" altLang="zh-CN" dirty="0"/>
                  <a:t>shows distance holds significant influence in estimation, while W and C not.</a:t>
                </a:r>
              </a:p>
              <a:p>
                <a:pPr defTabSz="914400" eaLnBrk="0" fontAlgn="base" hangingPunct="0">
                  <a:spcBef>
                    <a:spcPct val="0"/>
                  </a:spcBef>
                  <a:spcAft>
                    <a:spcPct val="0"/>
                  </a:spcAft>
                </a:pPr>
                <a:r>
                  <a:rPr lang="en-US" altLang="zh-CN" dirty="0"/>
                  <a:t>Among the </a:t>
                </a:r>
                <a:r>
                  <a:rPr lang="en-US" altLang="zh-CN" b="1" dirty="0"/>
                  <a:t>demographic variables</a:t>
                </a:r>
                <a:r>
                  <a:rPr lang="en-US" altLang="zh-CN" dirty="0"/>
                  <a:t>, we compared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𝑣𝑎𝑙𝑢𝑒</m:t>
                    </m:r>
                    <m:r>
                      <a:rPr lang="en-US" altLang="zh-CN" b="0" i="1" smtClean="0">
                        <a:latin typeface="Cambria Math" panose="02040503050406030204" pitchFamily="18" charset="0"/>
                      </a:rPr>
                      <m:t> </m:t>
                    </m:r>
                  </m:oMath>
                </a14:m>
                <a:r>
                  <a:rPr lang="en-US" altLang="zh-CN" dirty="0"/>
                  <a:t>with </a:t>
                </a:r>
                <a14:m>
                  <m:oMath xmlns:m="http://schemas.openxmlformats.org/officeDocument/2006/math">
                    <m:r>
                      <a:rPr lang="zh-CN" altLang="en-US" i="1" smtClean="0">
                        <a:latin typeface="Cambria Math" panose="02040503050406030204" pitchFamily="18" charset="0"/>
                      </a:rPr>
                      <m:t>𝛼</m:t>
                    </m:r>
                  </m:oMath>
                </a14:m>
                <a:r>
                  <a:rPr lang="en-US" altLang="zh-CN" dirty="0"/>
                  <a:t> and reached the results in </a:t>
                </a:r>
                <a:r>
                  <a:rPr lang="en-US" altLang="zh-CN" b="1" dirty="0">
                    <a:latin typeface="Times New Roman" panose="02020603050405020304" pitchFamily="18" charset="0"/>
                    <a:cs typeface="Times New Roman" panose="02020603050405020304" pitchFamily="18" charset="0"/>
                  </a:rPr>
                  <a:t>Table 5</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t>
                </a:r>
                <a:endParaRPr kumimoji="0" lang="en-US" altLang="zh-CN" sz="4000" b="0" i="0" u="none" strike="noStrike" cap="none" normalizeH="0" baseline="0" dirty="0">
                  <a:ln>
                    <a:noFill/>
                  </a:ln>
                  <a:solidFill>
                    <a:schemeClr val="tx1"/>
                  </a:solidFill>
                  <a:effectLst/>
                </a:endParaRPr>
              </a:p>
            </p:txBody>
          </p:sp>
        </mc:Choice>
        <mc:Fallback>
          <p:sp>
            <p:nvSpPr>
              <p:cNvPr id="17" name="Text Placeholder 35">
                <a:extLst>
                  <a:ext uri="{FF2B5EF4-FFF2-40B4-BE49-F238E27FC236}">
                    <a16:creationId xmlns:a16="http://schemas.microsoft.com/office/drawing/2014/main" id="{4E2B0562-82BF-0B52-BD0A-897C89EA5C13}"/>
                  </a:ext>
                </a:extLst>
              </p:cNvPr>
              <p:cNvSpPr txBox="1">
                <a:spLocks noRot="1" noChangeAspect="1" noMove="1" noResize="1" noEditPoints="1" noAdjustHandles="1" noChangeArrowheads="1" noChangeShapeType="1" noTextEdit="1"/>
              </p:cNvSpPr>
              <p:nvPr/>
            </p:nvSpPr>
            <p:spPr>
              <a:xfrm>
                <a:off x="22089083" y="14596220"/>
                <a:ext cx="10398666" cy="2461738"/>
              </a:xfrm>
              <a:prstGeom prst="rect">
                <a:avLst/>
              </a:prstGeom>
              <a:blipFill>
                <a:blip r:embed="rId2"/>
                <a:stretch>
                  <a:fillRect l="-411" t="-990" r="-587"/>
                </a:stretch>
              </a:blipFill>
            </p:spPr>
            <p:txBody>
              <a:bodyPr/>
              <a:lstStyle/>
              <a:p>
                <a:r>
                  <a:rPr lang="zh-CN" altLang="en-US">
                    <a:noFill/>
                  </a:rPr>
                  <a:t> </a:t>
                </a:r>
              </a:p>
            </p:txBody>
          </p:sp>
        </mc:Fallback>
      </mc:AlternateContent>
      <p:sp>
        <p:nvSpPr>
          <p:cNvPr id="13" name="Text Placeholder 35">
            <a:extLst>
              <a:ext uri="{FF2B5EF4-FFF2-40B4-BE49-F238E27FC236}">
                <a16:creationId xmlns:a16="http://schemas.microsoft.com/office/drawing/2014/main" id="{34738B4F-EDC2-39F3-E44F-8DB642B0BA89}"/>
              </a:ext>
            </a:extLst>
          </p:cNvPr>
          <p:cNvSpPr txBox="1">
            <a:spLocks/>
          </p:cNvSpPr>
          <p:nvPr/>
        </p:nvSpPr>
        <p:spPr>
          <a:xfrm>
            <a:off x="11435654" y="11590709"/>
            <a:ext cx="10266309" cy="785292"/>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altLang="zh-CN" dirty="0"/>
              <a:t>In the subsequent stage of the analysis, the </a:t>
            </a:r>
            <a:r>
              <a:rPr lang="en-US" altLang="zh-CN" dirty="0" err="1"/>
              <a:t>Marascuilo</a:t>
            </a:r>
            <a:r>
              <a:rPr lang="en-US" altLang="zh-CN" dirty="0"/>
              <a:t> procedure with Bonferroni correction was employed to ascertain the pairs of conditions that exhibit a significant discrepancy in travel choices (see </a:t>
            </a:r>
            <a:r>
              <a:rPr lang="en-US" altLang="zh-CN" b="1" dirty="0"/>
              <a:t>Figure 3</a:t>
            </a:r>
            <a:r>
              <a:rPr lang="en-US" altLang="zh-CN" dirty="0"/>
              <a:t>).</a:t>
            </a:r>
          </a:p>
        </p:txBody>
      </p:sp>
      <p:pic>
        <p:nvPicPr>
          <p:cNvPr id="16" name="图形 15">
            <a:extLst>
              <a:ext uri="{FF2B5EF4-FFF2-40B4-BE49-F238E27FC236}">
                <a16:creationId xmlns:a16="http://schemas.microsoft.com/office/drawing/2014/main" id="{BE7D67C7-179F-956E-F598-ADDD1106A4C8}"/>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5906" b="9144"/>
          <a:stretch/>
        </p:blipFill>
        <p:spPr>
          <a:xfrm>
            <a:off x="11413613" y="3979488"/>
            <a:ext cx="5826978" cy="4739690"/>
          </a:xfrm>
          <a:prstGeom prst="rect">
            <a:avLst/>
          </a:prstGeom>
        </p:spPr>
      </p:pic>
      <p:sp>
        <p:nvSpPr>
          <p:cNvPr id="24" name="Title 23"/>
          <p:cNvSpPr>
            <a:spLocks noGrp="1"/>
          </p:cNvSpPr>
          <p:nvPr>
            <p:ph type="title"/>
          </p:nvPr>
        </p:nvSpPr>
        <p:spPr>
          <a:solidFill>
            <a:srgbClr val="5BBA99"/>
          </a:solidFill>
          <a:ln>
            <a:solidFill>
              <a:srgbClr val="C4172F"/>
            </a:solidFill>
          </a:ln>
        </p:spPr>
        <p:txBody>
          <a:bodyPr/>
          <a:lstStyle/>
          <a:p>
            <a:r>
              <a:rPr lang="en-US" sz="5400" i="1" dirty="0">
                <a:solidFill>
                  <a:schemeClr val="tx1">
                    <a:lumMod val="75000"/>
                    <a:lumOff val="25000"/>
                  </a:schemeClr>
                </a:solidFill>
                <a:latin typeface="+mn-lt"/>
              </a:rPr>
              <a:t>‘J</a:t>
            </a:r>
            <a:r>
              <a:rPr lang="en-US" altLang="zh-CN" sz="5400" i="1" dirty="0">
                <a:solidFill>
                  <a:schemeClr val="tx1">
                    <a:lumMod val="75000"/>
                    <a:lumOff val="25000"/>
                  </a:schemeClr>
                </a:solidFill>
                <a:latin typeface="+mn-lt"/>
              </a:rPr>
              <a:t>iao Tong’ </a:t>
            </a:r>
            <a:r>
              <a:rPr lang="en-US" altLang="zh-CN" sz="5400" dirty="0">
                <a:solidFill>
                  <a:schemeClr val="tx1">
                    <a:lumMod val="75000"/>
                    <a:lumOff val="25000"/>
                  </a:schemeClr>
                </a:solidFill>
                <a:latin typeface="+mn-lt"/>
              </a:rPr>
              <a:t>Preference of </a:t>
            </a:r>
            <a:r>
              <a:rPr lang="en-US" altLang="zh-CN" sz="5400" i="1" dirty="0">
                <a:solidFill>
                  <a:schemeClr val="tx1">
                    <a:lumMod val="75000"/>
                    <a:lumOff val="25000"/>
                  </a:schemeClr>
                </a:solidFill>
                <a:latin typeface="+mn-lt"/>
              </a:rPr>
              <a:t>Jiao Tong </a:t>
            </a:r>
            <a:r>
              <a:rPr lang="en-US" altLang="zh-CN" sz="5400" dirty="0">
                <a:solidFill>
                  <a:schemeClr val="tx1">
                    <a:lumMod val="75000"/>
                    <a:lumOff val="25000"/>
                  </a:schemeClr>
                </a:solidFill>
                <a:latin typeface="+mn-lt"/>
              </a:rPr>
              <a:t>Undergraduates</a:t>
            </a:r>
            <a:br>
              <a:rPr lang="en-US" altLang="zh-CN" sz="4800" dirty="0">
                <a:solidFill>
                  <a:schemeClr val="tx1">
                    <a:lumMod val="75000"/>
                    <a:lumOff val="25000"/>
                  </a:schemeClr>
                </a:solidFill>
              </a:rPr>
            </a:br>
            <a:r>
              <a:rPr lang="zh-CN" altLang="en-US" sz="4400" dirty="0">
                <a:solidFill>
                  <a:schemeClr val="tx1">
                    <a:lumMod val="75000"/>
                    <a:lumOff val="25000"/>
                  </a:schemeClr>
                </a:solidFill>
                <a:latin typeface="+mn-ea"/>
                <a:ea typeface="+mn-ea"/>
              </a:rPr>
              <a:t>施奕涵、吴泽楠、方真、高纵、亢予凡</a:t>
            </a:r>
            <a:endParaRPr lang="en-US" sz="4800" dirty="0">
              <a:solidFill>
                <a:schemeClr val="tx1">
                  <a:lumMod val="75000"/>
                  <a:lumOff val="25000"/>
                </a:schemeClr>
              </a:solidFill>
              <a:latin typeface="+mn-ea"/>
              <a:ea typeface="+mn-ea"/>
            </a:endParaRPr>
          </a:p>
        </p:txBody>
      </p:sp>
      <p:sp>
        <p:nvSpPr>
          <p:cNvPr id="25" name="Text Placeholder 24"/>
          <p:cNvSpPr>
            <a:spLocks noGrp="1"/>
          </p:cNvSpPr>
          <p:nvPr>
            <p:ph type="body" sz="quarter" idx="10"/>
          </p:nvPr>
        </p:nvSpPr>
        <p:spPr>
          <a:xfrm>
            <a:off x="711203" y="2514600"/>
            <a:ext cx="10226483" cy="622300"/>
          </a:xfrm>
          <a:solidFill>
            <a:srgbClr val="89D1B8"/>
          </a:solidFill>
          <a:ln>
            <a:noFill/>
          </a:ln>
        </p:spPr>
        <p:txBody>
          <a:bodyPr/>
          <a:lstStyle/>
          <a:p>
            <a:r>
              <a:rPr lang="en-US" dirty="0">
                <a:solidFill>
                  <a:schemeClr val="tx1">
                    <a:lumMod val="75000"/>
                    <a:lumOff val="25000"/>
                  </a:schemeClr>
                </a:solidFill>
                <a:latin typeface="+mn-lt"/>
              </a:rPr>
              <a:t>Abstract</a:t>
            </a:r>
          </a:p>
        </p:txBody>
      </p:sp>
      <mc:AlternateContent xmlns:mc="http://schemas.openxmlformats.org/markup-compatibility/2006" xmlns:a14="http://schemas.microsoft.com/office/drawing/2010/main">
        <mc:Choice Requires="a14">
          <p:sp>
            <p:nvSpPr>
              <p:cNvPr id="26" name="Text Placeholder 25"/>
              <p:cNvSpPr>
                <a:spLocks noGrp="1"/>
              </p:cNvSpPr>
              <p:nvPr>
                <p:ph type="body" sz="quarter" idx="11"/>
              </p:nvPr>
            </p:nvSpPr>
            <p:spPr>
              <a:xfrm>
                <a:off x="724123" y="3135670"/>
                <a:ext cx="10203759" cy="4853859"/>
              </a:xfrm>
            </p:spPr>
            <p:txBody>
              <a:bodyPr/>
              <a:lstStyle/>
              <a:p>
                <a:r>
                  <a:rPr lang="en-US" altLang="zh-CN" dirty="0"/>
                  <a:t>This study investigates the transportation choices of undergraduate students at SJTU, focusing on the influence of key situational variables: distance (D), weather conditions (W), and time constraints (C). The research aims to identify the most critical factor among these variables that drives transportation preferences, excluding individual characteristics such as gender, region of origin, grade, academic major, and income. A questionnaire was administered to 86 subjects, whose responses were then analyzed using SoftMax to transform preferences into probabilities. Pearson's </a:t>
                </a:r>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𝜒</m:t>
                        </m:r>
                      </m:e>
                      <m:sup>
                        <m:r>
                          <a:rPr lang="en-US" altLang="zh-CN" i="1" smtClean="0">
                            <a:latin typeface="Cambria Math" panose="02040503050406030204" pitchFamily="18" charset="0"/>
                          </a:rPr>
                          <m:t>2</m:t>
                        </m:r>
                      </m:sup>
                    </m:sSup>
                  </m:oMath>
                </a14:m>
                <a:r>
                  <a:rPr lang="en-US" altLang="zh-CN" dirty="0"/>
                  <a:t> test rejected the null hypothesis, thereby confirming that situational variables significantly impact transportation choices. The </a:t>
                </a:r>
                <a:r>
                  <a:rPr lang="en-US" altLang="zh-CN" dirty="0" err="1"/>
                  <a:t>Marascuilo</a:t>
                </a:r>
                <a:r>
                  <a:rPr lang="en-US" altLang="zh-CN" dirty="0"/>
                  <a:t> procedure with Bonferroni correction identified significant discrepancies in travel choices under different conditions. The study found that the importance of D, W, and C varies with the mode of transport, with distance being the most influential for most options. The findings of the logistic regression analysis indicated that factors such as income and geographical location significantly influence transportation choices, while gender and academic discipline appear to be non-significant factors. The study's observations carry implications for the enhancement of transportation services and accessibility for university communities in urban environments.</a:t>
                </a:r>
              </a:p>
              <a:p>
                <a:endParaRPr lang="en-US" altLang="zh-CN" b="1" dirty="0"/>
              </a:p>
              <a:p>
                <a:r>
                  <a:rPr lang="en-US" altLang="zh-CN" b="1" dirty="0"/>
                  <a:t>Keywords</a:t>
                </a:r>
                <a:r>
                  <a:rPr lang="en-US" altLang="zh-CN" dirty="0"/>
                  <a:t>: Transportation choices, undergraduate students, logistic regression analysis</a:t>
                </a:r>
              </a:p>
            </p:txBody>
          </p:sp>
        </mc:Choice>
        <mc:Fallback xmlns="">
          <p:sp>
            <p:nvSpPr>
              <p:cNvPr id="26" name="Text Placeholder 25"/>
              <p:cNvSpPr>
                <a:spLocks noGrp="1" noRot="1" noChangeAspect="1" noMove="1" noResize="1" noEditPoints="1" noAdjustHandles="1" noChangeArrowheads="1" noChangeShapeType="1" noTextEdit="1"/>
              </p:cNvSpPr>
              <p:nvPr>
                <p:ph type="body" sz="quarter" idx="11"/>
              </p:nvPr>
            </p:nvSpPr>
            <p:spPr>
              <a:xfrm>
                <a:off x="724123" y="3135670"/>
                <a:ext cx="10203759" cy="4853859"/>
              </a:xfrm>
              <a:blipFill>
                <a:blip r:embed="rId5"/>
                <a:stretch>
                  <a:fillRect l="-373" t="-260" r="-746"/>
                </a:stretch>
              </a:blipFill>
            </p:spPr>
            <p:txBody>
              <a:bodyPr/>
              <a:lstStyle/>
              <a:p>
                <a:r>
                  <a:rPr lang="en-CN">
                    <a:noFill/>
                  </a:rPr>
                  <a:t> </a:t>
                </a:r>
              </a:p>
            </p:txBody>
          </p:sp>
        </mc:Fallback>
      </mc:AlternateContent>
      <p:sp>
        <p:nvSpPr>
          <p:cNvPr id="27" name="Text Placeholder 26"/>
          <p:cNvSpPr>
            <a:spLocks noGrp="1"/>
          </p:cNvSpPr>
          <p:nvPr>
            <p:ph type="body" sz="quarter" idx="12"/>
          </p:nvPr>
        </p:nvSpPr>
        <p:spPr>
          <a:xfrm>
            <a:off x="684867" y="7499191"/>
            <a:ext cx="10226482" cy="622300"/>
          </a:xfrm>
          <a:solidFill>
            <a:srgbClr val="B4E69B"/>
          </a:solidFill>
          <a:ln>
            <a:noFill/>
          </a:ln>
        </p:spPr>
        <p:txBody>
          <a:bodyPr/>
          <a:lstStyle/>
          <a:p>
            <a:r>
              <a:rPr lang="en-US" dirty="0">
                <a:solidFill>
                  <a:schemeClr val="tx1">
                    <a:lumMod val="75000"/>
                    <a:lumOff val="25000"/>
                  </a:schemeClr>
                </a:solidFill>
                <a:latin typeface="+mn-lt"/>
              </a:rPr>
              <a:t>Objectives</a:t>
            </a:r>
          </a:p>
        </p:txBody>
      </p:sp>
      <p:sp>
        <p:nvSpPr>
          <p:cNvPr id="28" name="Text Placeholder 27"/>
          <p:cNvSpPr>
            <a:spLocks noGrp="1"/>
          </p:cNvSpPr>
          <p:nvPr>
            <p:ph type="body" sz="quarter" idx="13"/>
          </p:nvPr>
        </p:nvSpPr>
        <p:spPr>
          <a:xfrm>
            <a:off x="730593" y="8230516"/>
            <a:ext cx="10212564" cy="4658760"/>
          </a:xfrm>
        </p:spPr>
        <p:txBody>
          <a:bodyPr>
            <a:noAutofit/>
          </a:bodyPr>
          <a:lstStyle/>
          <a:p>
            <a:pPr algn="l"/>
            <a:r>
              <a:rPr lang="en-US" altLang="zh-CN" dirty="0"/>
              <a:t>The present study has been designed to investigate the transportation choices made by undergraduate students at SJTU when travelling to different parts of Shanghai, with a particular focus on the factors that influence these decisions. The primary research questions guiding this study are as follows:</a:t>
            </a:r>
          </a:p>
          <a:p>
            <a:pPr marL="342900" indent="-342900" algn="l">
              <a:buAutoNum type="arabicPeriod"/>
            </a:pPr>
            <a:r>
              <a:rPr lang="en-US" altLang="zh-CN" dirty="0"/>
              <a:t>To what extent do key </a:t>
            </a:r>
            <a:r>
              <a:rPr lang="en-US" altLang="zh-CN" b="1" dirty="0"/>
              <a:t>situational variables</a:t>
            </a:r>
            <a:r>
              <a:rPr lang="en-US" altLang="zh-CN" dirty="0"/>
              <a:t> – namely, the distance of the trip, weather conditions, and time constraints – affect travel decisions? Furthermore, the study sought to identify the single most critical factor among these situational variables that predominantly drive transportation preferences. It is important to note that in this question we will not consider individual characteristics of the students. </a:t>
            </a:r>
          </a:p>
          <a:p>
            <a:pPr marL="342900" indent="-342900" algn="l">
              <a:buAutoNum type="arabicPeriod"/>
            </a:pPr>
            <a:r>
              <a:rPr lang="en-US" altLang="zh-CN" dirty="0"/>
              <a:t>Whether </a:t>
            </a:r>
            <a:r>
              <a:rPr lang="en-US" altLang="zh-CN" b="1" dirty="0"/>
              <a:t>demographic variables</a:t>
            </a:r>
            <a:r>
              <a:rPr lang="en-US" altLang="zh-CN" dirty="0"/>
              <a:t> such as gender, origin, major, and income play a significant role in shaping these decisions. </a:t>
            </a:r>
          </a:p>
          <a:p>
            <a:pPr algn="l"/>
            <a:r>
              <a:rPr lang="en-US" altLang="zh-CN" dirty="0"/>
              <a:t>Hopefully, the study will develop a predictive model to estimate the choice of SJTU undergraduates given all the situational variables researched in the study. The investigation of these questions will not only illuminate the practical difficulties faced by university students in balancing cost, time, and convenience, but will also have implications for improving transportation services and accessibility for university communities in Shanghai and similar urban contexts worldwide.</a:t>
            </a:r>
            <a:endParaRPr lang="en-US" dirty="0"/>
          </a:p>
        </p:txBody>
      </p:sp>
      <p:sp>
        <p:nvSpPr>
          <p:cNvPr id="29" name="Text Placeholder 28"/>
          <p:cNvSpPr>
            <a:spLocks noGrp="1"/>
          </p:cNvSpPr>
          <p:nvPr>
            <p:ph type="body" sz="quarter" idx="14"/>
          </p:nvPr>
        </p:nvSpPr>
        <p:spPr>
          <a:xfrm>
            <a:off x="711203" y="12376001"/>
            <a:ext cx="10216207" cy="622300"/>
          </a:xfrm>
          <a:solidFill>
            <a:srgbClr val="D9EDDF"/>
          </a:solidFill>
          <a:ln>
            <a:noFill/>
          </a:ln>
        </p:spPr>
        <p:txBody>
          <a:bodyPr/>
          <a:lstStyle/>
          <a:p>
            <a:r>
              <a:rPr lang="en-US" dirty="0">
                <a:solidFill>
                  <a:schemeClr val="tx1">
                    <a:lumMod val="75000"/>
                    <a:lumOff val="25000"/>
                  </a:schemeClr>
                </a:solidFill>
                <a:latin typeface="+mn-lt"/>
              </a:rPr>
              <a:t>Methods</a:t>
            </a:r>
          </a:p>
        </p:txBody>
      </p:sp>
      <mc:AlternateContent xmlns:mc="http://schemas.openxmlformats.org/markup-compatibility/2006">
        <mc:Choice xmlns:a14="http://schemas.microsoft.com/office/drawing/2010/main" Requires="a14">
          <p:sp>
            <p:nvSpPr>
              <p:cNvPr id="30" name="Text Placeholder 29"/>
              <p:cNvSpPr>
                <a:spLocks noGrp="1"/>
              </p:cNvSpPr>
              <p:nvPr>
                <p:ph type="body" sz="quarter" idx="15"/>
              </p:nvPr>
            </p:nvSpPr>
            <p:spPr>
              <a:xfrm>
                <a:off x="545802" y="13027317"/>
                <a:ext cx="11112797" cy="5042217"/>
              </a:xfrm>
            </p:spPr>
            <p:txBody>
              <a:bodyPr/>
              <a:lstStyle/>
              <a:p>
                <a:r>
                  <a:rPr lang="en-US" dirty="0"/>
                  <a:t>The data was collected using a questionnaire designed on our own. </a:t>
                </a:r>
              </a:p>
              <a:p>
                <a:r>
                  <a:rPr lang="en-US" dirty="0"/>
                  <a:t>To facilitate analysis, the traffic option preferences were transformed into probabilities using SoftMax, plotting a probability table with 4 transportation options in the row and 12 situations in the column.</a:t>
                </a:r>
              </a:p>
              <a:p>
                <a:r>
                  <a:rPr lang="en-US" dirty="0"/>
                  <a:t>In addressing Q1, we formulated </a:t>
                </a:r>
              </a:p>
              <a:p>
                <a:pPr algn="ct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under any given situation, the proportions of the transportation options are equal.</a:t>
                </a:r>
              </a:p>
              <a:p>
                <a:pPr algn="ct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𝑎</m:t>
                        </m:r>
                      </m:sub>
                    </m:sSub>
                  </m:oMath>
                </a14:m>
                <a:r>
                  <a:rPr lang="en-US" dirty="0"/>
                  <a:t> : under any given situation, the proportions of the transportation options are not all equal. </a:t>
                </a:r>
              </a:p>
              <a:p>
                <a:r>
                  <a:rPr lang="en-US" dirty="0"/>
                  <a:t>To this end, the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𝜒</m:t>
                        </m:r>
                      </m:e>
                      <m:sup>
                        <m:r>
                          <a:rPr lang="en-US" i="1" smtClean="0">
                            <a:latin typeface="Cambria Math" panose="02040503050406030204" pitchFamily="18" charset="0"/>
                          </a:rPr>
                          <m:t>2</m:t>
                        </m:r>
                      </m:sup>
                    </m:sSup>
                  </m:oMath>
                </a14:m>
                <a:r>
                  <a:rPr lang="en-US" dirty="0"/>
                  <a:t> test for independence was applied to the probability of all options across all situations, and the </a:t>
                </a:r>
                <a:r>
                  <a:rPr lang="en-US" dirty="0" err="1"/>
                  <a:t>Marascuilo</a:t>
                </a:r>
                <a:r>
                  <a:rPr lang="en-US" dirty="0"/>
                  <a:t> procedure with Bonferroni correction was employed for each option to ascertain the situations in which the proportion of individuals choosing specific transportation methods would be significantly higher. </a:t>
                </a:r>
              </a:p>
              <a:p>
                <a:r>
                  <a:rPr lang="en-US" dirty="0"/>
                  <a:t>To be more specific, t-test is applied to figure out </a:t>
                </a:r>
                <a:r>
                  <a:rPr lang="en-US" b="1" dirty="0"/>
                  <a:t>the relative importance rank of situational variables</a:t>
                </a:r>
                <a:r>
                  <a:rPr lang="en-US" dirty="0"/>
                  <a:t>. </a:t>
                </a:r>
              </a:p>
              <a:p>
                <a:r>
                  <a:rPr lang="en-US" altLang="zh-CN" dirty="0"/>
                  <a:t>To test W is more important than C for certain option, we formulated</a:t>
                </a:r>
              </a:p>
              <a:p>
                <a:pPr algn="ctr"/>
                <a14:m>
                  <m:oMath xmlns:m="http://schemas.openxmlformats.org/officeDocument/2006/math">
                    <m:sSub>
                      <m:sSubPr>
                        <m:ctrlPr>
                          <a:rPr lang="en-US" altLang="zh-CN"/>
                        </m:ctrlPr>
                      </m:sSubPr>
                      <m:e>
                        <m:r>
                          <a:rPr lang="en-US" altLang="zh-CN"/>
                          <m:t>𝐻</m:t>
                        </m:r>
                      </m:e>
                      <m:sub>
                        <m:r>
                          <a:rPr lang="en-US" altLang="zh-CN"/>
                          <m:t>0</m:t>
                        </m:r>
                      </m:sub>
                    </m:sSub>
                  </m:oMath>
                </a14:m>
                <a:r>
                  <a:rPr lang="en-US" altLang="zh-CN" dirty="0"/>
                  <a:t>: Given controlled D and C, different W leads to the same probability distribution of that option.(</a:t>
                </a:r>
                <a14:m>
                  <m:oMath xmlns:m="http://schemas.openxmlformats.org/officeDocument/2006/math">
                    <m:sSub>
                      <m:sSubPr>
                        <m:ctrlPr>
                          <a:rPr lang="en-US" altLang="zh-CN"/>
                        </m:ctrlPr>
                      </m:sSubPr>
                      <m:e>
                        <m:r>
                          <a:rPr lang="zh-CN" altLang="en-US"/>
                          <m:t>𝜇</m:t>
                        </m:r>
                      </m:e>
                      <m:sub>
                        <m:r>
                          <a:rPr lang="en-US" altLang="zh-CN"/>
                          <m:t>𝐷</m:t>
                        </m:r>
                        <m:r>
                          <a:rPr lang="en-US" altLang="zh-CN"/>
                          <m:t>0</m:t>
                        </m:r>
                        <m:r>
                          <a:rPr lang="en-US" altLang="zh-CN"/>
                          <m:t>𝐶</m:t>
                        </m:r>
                      </m:sub>
                    </m:sSub>
                    <m:r>
                      <a:rPr lang="en-US" altLang="zh-CN"/>
                      <m:t>=</m:t>
                    </m:r>
                    <m:sSub>
                      <m:sSubPr>
                        <m:ctrlPr>
                          <a:rPr lang="en-US" altLang="zh-CN"/>
                        </m:ctrlPr>
                      </m:sSubPr>
                      <m:e>
                        <m:r>
                          <a:rPr lang="zh-CN" altLang="en-US"/>
                          <m:t>𝜇</m:t>
                        </m:r>
                      </m:e>
                      <m:sub>
                        <m:r>
                          <a:rPr lang="en-US" altLang="zh-CN"/>
                          <m:t>𝐷</m:t>
                        </m:r>
                        <m:r>
                          <a:rPr lang="en-US" altLang="zh-CN"/>
                          <m:t>1</m:t>
                        </m:r>
                        <m:r>
                          <a:rPr lang="en-US" altLang="zh-CN"/>
                          <m:t>𝐶</m:t>
                        </m:r>
                      </m:sub>
                    </m:sSub>
                  </m:oMath>
                </a14:m>
                <a:r>
                  <a:rPr lang="en-US" altLang="zh-CN" dirty="0"/>
                  <a:t>)</a:t>
                </a:r>
              </a:p>
              <a:p>
                <a:pPr algn="ctr"/>
                <a14:m>
                  <m:oMath xmlns:m="http://schemas.openxmlformats.org/officeDocument/2006/math">
                    <m:sSub>
                      <m:sSubPr>
                        <m:ctrlPr>
                          <a:rPr lang="en-US" altLang="zh-CN"/>
                        </m:ctrlPr>
                      </m:sSubPr>
                      <m:e>
                        <m:r>
                          <a:rPr lang="en-US" altLang="zh-CN"/>
                          <m:t>𝐻</m:t>
                        </m:r>
                      </m:e>
                      <m:sub>
                        <m:r>
                          <a:rPr lang="en-US" altLang="zh-CN"/>
                          <m:t>𝑎</m:t>
                        </m:r>
                      </m:sub>
                    </m:sSub>
                  </m:oMath>
                </a14:m>
                <a:r>
                  <a:rPr lang="en-US" altLang="zh-CN" dirty="0"/>
                  <a:t> : Given controlled D and C, different W leads to the different probability distribution of that option.(</a:t>
                </a:r>
                <a14:m>
                  <m:oMath xmlns:m="http://schemas.openxmlformats.org/officeDocument/2006/math">
                    <m:sSub>
                      <m:sSubPr>
                        <m:ctrlPr>
                          <a:rPr lang="en-US" altLang="zh-CN"/>
                        </m:ctrlPr>
                      </m:sSubPr>
                      <m:e>
                        <m:r>
                          <a:rPr lang="zh-CN" altLang="en-US"/>
                          <m:t>𝜇</m:t>
                        </m:r>
                      </m:e>
                      <m:sub>
                        <m:r>
                          <a:rPr lang="en-US" altLang="zh-CN"/>
                          <m:t>𝐷</m:t>
                        </m:r>
                        <m:r>
                          <a:rPr lang="en-US" altLang="zh-CN"/>
                          <m:t>0</m:t>
                        </m:r>
                        <m:r>
                          <a:rPr lang="en-US" altLang="zh-CN"/>
                          <m:t>𝐶</m:t>
                        </m:r>
                      </m:sub>
                    </m:sSub>
                    <m:r>
                      <a:rPr lang="en-US" altLang="zh-CN"/>
                      <m:t>≠</m:t>
                    </m:r>
                    <m:sSub>
                      <m:sSubPr>
                        <m:ctrlPr>
                          <a:rPr lang="en-US" altLang="zh-CN"/>
                        </m:ctrlPr>
                      </m:sSubPr>
                      <m:e>
                        <m:r>
                          <a:rPr lang="zh-CN" altLang="en-US"/>
                          <m:t>𝜇</m:t>
                        </m:r>
                      </m:e>
                      <m:sub>
                        <m:r>
                          <a:rPr lang="en-US" altLang="zh-CN"/>
                          <m:t>𝐷</m:t>
                        </m:r>
                        <m:r>
                          <a:rPr lang="en-US" altLang="zh-CN"/>
                          <m:t>1</m:t>
                        </m:r>
                        <m:r>
                          <a:rPr lang="en-US" altLang="zh-CN"/>
                          <m:t>𝐶</m:t>
                        </m:r>
                      </m:sub>
                    </m:sSub>
                  </m:oMath>
                </a14:m>
                <a:r>
                  <a:rPr lang="en-US" altLang="zh-CN" dirty="0"/>
                  <a:t>)</a:t>
                </a:r>
              </a:p>
              <a:p>
                <a:r>
                  <a:rPr lang="en-US" dirty="0"/>
                  <a:t>If we reject </a:t>
                </a:r>
                <a14:m>
                  <m:oMath xmlns:m="http://schemas.openxmlformats.org/officeDocument/2006/math">
                    <m:sSub>
                      <m:sSubPr>
                        <m:ctrlPr>
                          <a:rPr lang="en-US" altLang="zh-CN"/>
                        </m:ctrlPr>
                      </m:sSubPr>
                      <m:e>
                        <m:r>
                          <a:rPr lang="en-US" altLang="zh-CN"/>
                          <m:t>𝐻</m:t>
                        </m:r>
                      </m:e>
                      <m:sub>
                        <m:r>
                          <a:rPr lang="en-US" altLang="zh-CN"/>
                          <m:t>0</m:t>
                        </m:r>
                      </m:sub>
                    </m:sSub>
                  </m:oMath>
                </a14:m>
                <a:r>
                  <a:rPr lang="en-US" dirty="0"/>
                  <a:t>, then we can deduce W is more important than C.</a:t>
                </a:r>
              </a:p>
              <a:p>
                <a:r>
                  <a:rPr lang="en-US" dirty="0"/>
                  <a:t>In addressing Q2, we formulated</a:t>
                </a:r>
              </a:p>
              <a:p>
                <a:pPr algn="ct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en-US" dirty="0"/>
                  <a:t>: None of the demographic variables significantly influence undergraduates' transportation choices.</a:t>
                </a:r>
              </a:p>
              <a:p>
                <a:pPr algn="ct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𝑎</m:t>
                        </m:r>
                      </m:sub>
                    </m:sSub>
                  </m:oMath>
                </a14:m>
                <a:r>
                  <a:rPr lang="en-US" dirty="0"/>
                  <a:t>: Some of the </a:t>
                </a:r>
                <a:r>
                  <a:rPr lang="en-US" altLang="zh-CN" dirty="0"/>
                  <a:t>demographic variables</a:t>
                </a:r>
                <a:r>
                  <a:rPr lang="en-US" dirty="0"/>
                  <a:t> significantly influence undergraduates' transportation choices.</a:t>
                </a:r>
              </a:p>
              <a:p>
                <a:r>
                  <a:rPr lang="en-US" dirty="0"/>
                  <a:t>We established bus/railway as the benchmark and constructed multinomial logistic regression models to predict the probability of choosing the other transportation options. </a:t>
                </a:r>
              </a:p>
            </p:txBody>
          </p:sp>
        </mc:Choice>
        <mc:Fallback>
          <p:sp>
            <p:nvSpPr>
              <p:cNvPr id="30" name="Text Placeholder 29"/>
              <p:cNvSpPr>
                <a:spLocks noGrp="1" noRot="1" noChangeAspect="1" noMove="1" noResize="1" noEditPoints="1" noAdjustHandles="1" noChangeArrowheads="1" noChangeShapeType="1" noTextEdit="1"/>
              </p:cNvSpPr>
              <p:nvPr>
                <p:ph type="body" sz="quarter" idx="15"/>
              </p:nvPr>
            </p:nvSpPr>
            <p:spPr>
              <a:xfrm>
                <a:off x="545802" y="13027317"/>
                <a:ext cx="11112797" cy="5042217"/>
              </a:xfrm>
              <a:blipFill>
                <a:blip r:embed="rId6"/>
                <a:stretch>
                  <a:fillRect l="-384" t="-484" r="-714" b="-22491"/>
                </a:stretch>
              </a:blipFill>
            </p:spPr>
            <p:txBody>
              <a:bodyPr/>
              <a:lstStyle/>
              <a:p>
                <a:r>
                  <a:rPr lang="zh-CN" altLang="en-US">
                    <a:noFill/>
                  </a:rPr>
                  <a:t> </a:t>
                </a:r>
              </a:p>
            </p:txBody>
          </p:sp>
        </mc:Fallback>
      </mc:AlternateContent>
      <p:sp>
        <p:nvSpPr>
          <p:cNvPr id="31" name="Text Placeholder 30"/>
          <p:cNvSpPr>
            <a:spLocks noGrp="1"/>
          </p:cNvSpPr>
          <p:nvPr>
            <p:ph type="body" sz="quarter" idx="16"/>
          </p:nvPr>
        </p:nvSpPr>
        <p:spPr>
          <a:xfrm>
            <a:off x="11412324" y="2514600"/>
            <a:ext cx="10276113" cy="621070"/>
          </a:xfrm>
          <a:solidFill>
            <a:srgbClr val="B4E69B"/>
          </a:solidFill>
          <a:ln>
            <a:noFill/>
          </a:ln>
        </p:spPr>
        <p:txBody>
          <a:bodyPr/>
          <a:lstStyle/>
          <a:p>
            <a:r>
              <a:rPr lang="en-US" dirty="0">
                <a:solidFill>
                  <a:schemeClr val="tx1">
                    <a:lumMod val="75000"/>
                    <a:lumOff val="25000"/>
                  </a:schemeClr>
                </a:solidFill>
                <a:latin typeface="+mn-lt"/>
              </a:rPr>
              <a:t>Results</a:t>
            </a:r>
          </a:p>
        </p:txBody>
      </p:sp>
      <p:sp>
        <p:nvSpPr>
          <p:cNvPr id="32" name="Text Placeholder 31"/>
          <p:cNvSpPr>
            <a:spLocks noGrp="1"/>
          </p:cNvSpPr>
          <p:nvPr>
            <p:ph type="body" sz="quarter" idx="17"/>
          </p:nvPr>
        </p:nvSpPr>
        <p:spPr>
          <a:xfrm>
            <a:off x="32869350" y="17566976"/>
            <a:ext cx="10276113" cy="721024"/>
          </a:xfrm>
        </p:spPr>
        <p:txBody>
          <a:bodyPr/>
          <a:lstStyle/>
          <a:p>
            <a:pPr marL="0" indent="0">
              <a:buNone/>
            </a:pPr>
            <a:r>
              <a:rPr lang="en-US" dirty="0"/>
              <a:t>[1]</a:t>
            </a:r>
            <a:r>
              <a:rPr lang="en-US" altLang="zh-CN" dirty="0"/>
              <a:t> Statistics for Business and Economics, 13e, by Anderson, Sweeney, Williams, </a:t>
            </a:r>
            <a:r>
              <a:rPr lang="en-US" altLang="zh-CN" dirty="0" err="1"/>
              <a:t>Camm</a:t>
            </a:r>
            <a:r>
              <a:rPr lang="en-US" altLang="zh-CN" dirty="0"/>
              <a:t>, and Cochran (2018)</a:t>
            </a:r>
          </a:p>
          <a:p>
            <a:pPr marL="0" indent="0">
              <a:buNone/>
            </a:pPr>
            <a:r>
              <a:rPr lang="en-US" dirty="0"/>
              <a:t>[2] https://en.wikipedia.org/wiki/Multinomial_logistic_regression</a:t>
            </a:r>
          </a:p>
        </p:txBody>
      </p:sp>
      <p:sp>
        <p:nvSpPr>
          <p:cNvPr id="33" name="Text Placeholder 32"/>
          <p:cNvSpPr>
            <a:spLocks noGrp="1"/>
          </p:cNvSpPr>
          <p:nvPr>
            <p:ph type="body" sz="quarter" idx="18"/>
          </p:nvPr>
        </p:nvSpPr>
        <p:spPr>
          <a:xfrm>
            <a:off x="32884493" y="11201400"/>
            <a:ext cx="10276113" cy="622300"/>
          </a:xfrm>
          <a:solidFill>
            <a:srgbClr val="5BBA99"/>
          </a:solidFill>
          <a:ln>
            <a:noFill/>
          </a:ln>
        </p:spPr>
        <p:txBody>
          <a:bodyPr/>
          <a:lstStyle/>
          <a:p>
            <a:r>
              <a:rPr lang="en-US" dirty="0">
                <a:solidFill>
                  <a:schemeClr val="tx1">
                    <a:lumMod val="75000"/>
                    <a:lumOff val="25000"/>
                  </a:schemeClr>
                </a:solidFill>
                <a:latin typeface="+mn-lt"/>
              </a:rPr>
              <a:t>Conclusion</a:t>
            </a:r>
          </a:p>
        </p:txBody>
      </p:sp>
      <p:sp>
        <p:nvSpPr>
          <p:cNvPr id="34" name="Text Placeholder 33"/>
          <p:cNvSpPr>
            <a:spLocks noGrp="1"/>
          </p:cNvSpPr>
          <p:nvPr>
            <p:ph type="body" sz="quarter" idx="19"/>
          </p:nvPr>
        </p:nvSpPr>
        <p:spPr>
          <a:xfrm>
            <a:off x="32884493" y="12046641"/>
            <a:ext cx="10295503" cy="4298808"/>
          </a:xfrm>
        </p:spPr>
        <p:txBody>
          <a:bodyPr/>
          <a:lstStyle/>
          <a:p>
            <a:pPr marL="0" indent="0">
              <a:buNone/>
            </a:pPr>
            <a:r>
              <a:rPr lang="en-US" altLang="zh-CN" dirty="0"/>
              <a:t>For </a:t>
            </a:r>
            <a:r>
              <a:rPr lang="en-US" altLang="zh-CN" b="1" dirty="0"/>
              <a:t>bus/railway</a:t>
            </a:r>
            <a:r>
              <a:rPr lang="en-US" altLang="zh-CN" dirty="0"/>
              <a:t>, D is the most important. W and C have a complex interaction.</a:t>
            </a:r>
          </a:p>
          <a:p>
            <a:pPr marL="0" indent="0">
              <a:buNone/>
            </a:pPr>
            <a:r>
              <a:rPr lang="en-US" altLang="zh-CN" dirty="0"/>
              <a:t>For </a:t>
            </a:r>
            <a:r>
              <a:rPr lang="en-US" altLang="zh-CN" b="1" dirty="0"/>
              <a:t>taxi</a:t>
            </a:r>
            <a:r>
              <a:rPr lang="en-US" altLang="zh-CN" dirty="0"/>
              <a:t>, D, W and C are equally important and might have a complex interaction.</a:t>
            </a:r>
          </a:p>
          <a:p>
            <a:pPr marL="0" indent="0">
              <a:buNone/>
            </a:pPr>
            <a:r>
              <a:rPr lang="en-US" altLang="zh-CN" dirty="0"/>
              <a:t>For </a:t>
            </a:r>
            <a:r>
              <a:rPr lang="en-US" altLang="zh-CN" b="1" dirty="0"/>
              <a:t>bike/e-bike</a:t>
            </a:r>
            <a:r>
              <a:rPr lang="en-US" altLang="zh-CN" dirty="0"/>
              <a:t>, D is the most important, W is the second and C is almost irrelevant. </a:t>
            </a:r>
          </a:p>
          <a:p>
            <a:pPr marL="0" indent="0">
              <a:buNone/>
            </a:pPr>
            <a:r>
              <a:rPr lang="en-US" altLang="zh-CN" dirty="0"/>
              <a:t>For </a:t>
            </a:r>
            <a:r>
              <a:rPr lang="en-US" altLang="zh-CN" b="1" dirty="0"/>
              <a:t>walking</a:t>
            </a:r>
            <a:r>
              <a:rPr lang="en-US" altLang="zh-CN" dirty="0"/>
              <a:t>, D is the most important, which needs further research due to insufficient data or an unexpected variable.</a:t>
            </a:r>
          </a:p>
          <a:p>
            <a:pPr marL="0" indent="0">
              <a:buNone/>
            </a:pPr>
            <a:r>
              <a:rPr lang="en-US" altLang="zh-CN" dirty="0"/>
              <a:t>Neither </a:t>
            </a:r>
            <a:r>
              <a:rPr lang="en-US" altLang="zh-CN" b="1" dirty="0"/>
              <a:t>Gender</a:t>
            </a:r>
            <a:r>
              <a:rPr lang="en-US" altLang="zh-CN" dirty="0"/>
              <a:t> nor </a:t>
            </a:r>
            <a:r>
              <a:rPr lang="en-US" altLang="zh-CN" b="1" dirty="0"/>
              <a:t>Major </a:t>
            </a:r>
            <a:r>
              <a:rPr lang="en-US" altLang="zh-CN" dirty="0"/>
              <a:t>significantly influenced these decisions. </a:t>
            </a:r>
          </a:p>
          <a:p>
            <a:pPr marL="0" indent="0">
              <a:buNone/>
            </a:pPr>
            <a:r>
              <a:rPr lang="en-US" altLang="zh-CN" dirty="0"/>
              <a:t>Whether one is </a:t>
            </a:r>
            <a:r>
              <a:rPr lang="en-US" altLang="zh-CN" b="1" dirty="0"/>
              <a:t>second-year in Grade </a:t>
            </a:r>
            <a:r>
              <a:rPr lang="en-US" altLang="zh-CN" dirty="0"/>
              <a:t>were found to be influential. </a:t>
            </a:r>
          </a:p>
          <a:p>
            <a:pPr marL="0" indent="0">
              <a:buNone/>
            </a:pPr>
            <a:r>
              <a:rPr lang="en-US" altLang="zh-CN" b="1" dirty="0"/>
              <a:t>Income</a:t>
            </a:r>
            <a:r>
              <a:rPr lang="en-US" altLang="zh-CN" dirty="0"/>
              <a:t> was identified as crucial in choices between taxis and walking.</a:t>
            </a:r>
          </a:p>
          <a:p>
            <a:pPr marL="0" indent="0">
              <a:buNone/>
            </a:pPr>
            <a:r>
              <a:rPr lang="en-US" altLang="zh-CN" b="1" dirty="0"/>
              <a:t>Origin</a:t>
            </a:r>
            <a:r>
              <a:rPr lang="en-US" altLang="zh-CN" dirty="0"/>
              <a:t> was also key in the estimation of all transportation choices.</a:t>
            </a:r>
          </a:p>
        </p:txBody>
      </p:sp>
      <p:sp>
        <p:nvSpPr>
          <p:cNvPr id="35" name="Text Placeholder 34"/>
          <p:cNvSpPr>
            <a:spLocks noGrp="1"/>
          </p:cNvSpPr>
          <p:nvPr>
            <p:ph type="body" sz="quarter" idx="20"/>
          </p:nvPr>
        </p:nvSpPr>
        <p:spPr>
          <a:xfrm>
            <a:off x="32869351" y="16780594"/>
            <a:ext cx="10276113" cy="622300"/>
          </a:xfrm>
          <a:solidFill>
            <a:srgbClr val="D9EDDF"/>
          </a:solidFill>
          <a:ln>
            <a:noFill/>
          </a:ln>
        </p:spPr>
        <p:txBody>
          <a:bodyPr/>
          <a:lstStyle/>
          <a:p>
            <a:r>
              <a:rPr lang="en-US" dirty="0">
                <a:solidFill>
                  <a:schemeClr val="tx1">
                    <a:lumMod val="75000"/>
                    <a:lumOff val="25000"/>
                  </a:schemeClr>
                </a:solidFill>
                <a:latin typeface="+mn-lt"/>
              </a:rPr>
              <a:t>References</a:t>
            </a:r>
          </a:p>
        </p:txBody>
      </p:sp>
      <p:sp>
        <p:nvSpPr>
          <p:cNvPr id="36" name="Text Placeholder 35"/>
          <p:cNvSpPr>
            <a:spLocks noGrp="1"/>
          </p:cNvSpPr>
          <p:nvPr>
            <p:ph type="body" sz="quarter" idx="21"/>
          </p:nvPr>
        </p:nvSpPr>
        <p:spPr>
          <a:xfrm>
            <a:off x="11412324" y="3199470"/>
            <a:ext cx="10276113" cy="685800"/>
          </a:xfrm>
        </p:spPr>
        <p:txBody>
          <a:bodyPr/>
          <a:lstStyle/>
          <a:p>
            <a:r>
              <a:rPr lang="en-US" dirty="0"/>
              <a:t>A total of 86 samples were collected, and no instances of outliers were identified. The proportion of gender, major, grade, and region of origin is illustrated in </a:t>
            </a:r>
            <a:r>
              <a:rPr lang="en-US" b="1" dirty="0"/>
              <a:t>Figure 1</a:t>
            </a:r>
            <a:r>
              <a:rPr lang="en-US" dirty="0"/>
              <a:t>.</a:t>
            </a:r>
          </a:p>
        </p:txBody>
      </p:sp>
      <mc:AlternateContent xmlns:mc="http://schemas.openxmlformats.org/markup-compatibility/2006">
        <mc:Choice xmlns:a14="http://schemas.microsoft.com/office/drawing/2010/main" Requires="a14">
          <p:sp>
            <p:nvSpPr>
              <p:cNvPr id="10" name="Text Placeholder 35">
                <a:extLst>
                  <a:ext uri="{FF2B5EF4-FFF2-40B4-BE49-F238E27FC236}">
                    <a16:creationId xmlns:a16="http://schemas.microsoft.com/office/drawing/2014/main" id="{B6751918-DDA5-761B-51B7-9068881D41D7}"/>
                  </a:ext>
                </a:extLst>
              </p:cNvPr>
              <p:cNvSpPr txBox="1">
                <a:spLocks/>
              </p:cNvSpPr>
              <p:nvPr/>
            </p:nvSpPr>
            <p:spPr>
              <a:xfrm>
                <a:off x="11432314" y="9897134"/>
                <a:ext cx="10360885" cy="2039085"/>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dirty="0"/>
                  <a:t>For Question1, Pearson's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𝜒</m:t>
                        </m:r>
                      </m:e>
                      <m:sup>
                        <m:r>
                          <a:rPr lang="en-US" altLang="zh-CN" i="1">
                            <a:latin typeface="Cambria Math" panose="02040503050406030204" pitchFamily="18" charset="0"/>
                          </a:rPr>
                          <m:t>2</m:t>
                        </m:r>
                      </m:sup>
                    </m:sSup>
                  </m:oMath>
                </a14:m>
                <a:r>
                  <a:rPr lang="en-US" dirty="0"/>
                  <a:t> test was conducted. Utilizing a significance level of</a:t>
                </a:r>
                <a14:m>
                  <m:oMath xmlns:m="http://schemas.openxmlformats.org/officeDocument/2006/math">
                    <m:r>
                      <a:rPr lang="en-US" b="0" i="0" dirty="0" smtClean="0">
                        <a:latin typeface="Cambria Math" panose="02040503050406030204" pitchFamily="18" charset="0"/>
                        <a:ea typeface="Cambria Math" panose="02040503050406030204" pitchFamily="18" charset="0"/>
                      </a:rPr>
                      <m:t> </m:t>
                    </m:r>
                    <m:r>
                      <a:rPr lang="en-US" dirty="0">
                        <a:latin typeface="Cambria Math" panose="02040503050406030204" pitchFamily="18" charset="0"/>
                        <a:ea typeface="Cambria Math" panose="02040503050406030204" pitchFamily="18" charset="0"/>
                      </a:rPr>
                      <m:t> </m:t>
                    </m:r>
                    <m:r>
                      <a:rPr lang="zh-CN" altLang="en-US" i="1" dirty="0" smtClean="0">
                        <a:latin typeface="Cambria Math" panose="02040503050406030204" pitchFamily="18" charset="0"/>
                        <a:ea typeface="Cambria Math" panose="02040503050406030204" pitchFamily="18" charset="0"/>
                      </a:rPr>
                      <m:t>𝛼</m:t>
                    </m:r>
                    <m:r>
                      <a:rPr lang="en-US" altLang="zh-CN" b="0" i="1" dirty="0" smtClean="0">
                        <a:latin typeface="Cambria Math" panose="02040503050406030204" pitchFamily="18" charset="0"/>
                        <a:ea typeface="Cambria Math" panose="02040503050406030204" pitchFamily="18" charset="0"/>
                      </a:rPr>
                      <m:t>=0.05</m:t>
                    </m:r>
                  </m:oMath>
                </a14:m>
                <a:r>
                  <a:rPr lang="en-US" dirty="0"/>
                  <a:t>, it is calculated that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𝜒</m:t>
                        </m:r>
                      </m:e>
                      <m:sup>
                        <m:r>
                          <a:rPr lang="en-US" i="1" smtClean="0">
                            <a:latin typeface="Cambria Math" panose="02040503050406030204" pitchFamily="18" charset="0"/>
                          </a:rPr>
                          <m:t>2</m:t>
                        </m:r>
                      </m:sup>
                    </m:sSup>
                    <m:r>
                      <a:rPr lang="en-US" b="0" i="1" smtClean="0">
                        <a:latin typeface="Cambria Math" panose="02040503050406030204" pitchFamily="18" charset="0"/>
                      </a:rPr>
                      <m:t>=</m:t>
                    </m:r>
                  </m:oMath>
                </a14:m>
                <a:r>
                  <a:rPr lang="en-US" altLang="zh-CN" dirty="0"/>
                  <a:t>662.685,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𝑣𝑎𝑙𝑢𝑒</m:t>
                    </m:r>
                    <m:r>
                      <a:rPr lang="en-US" b="0" i="1" smtClean="0">
                        <a:latin typeface="Cambria Math" panose="02040503050406030204" pitchFamily="18" charset="0"/>
                      </a:rPr>
                      <m:t>=</m:t>
                    </m:r>
                    <m:r>
                      <m:rPr>
                        <m:nor/>
                      </m:rPr>
                      <a:rPr lang="en-US" altLang="zh-CN" dirty="0"/>
                      <m:t>2.9</m:t>
                    </m:r>
                    <m:r>
                      <m:rPr>
                        <m:nor/>
                      </m:rPr>
                      <a:rPr lang="en-US" altLang="zh-CN" b="0" i="0" dirty="0" smtClean="0"/>
                      <m:t>e</m:t>
                    </m:r>
                    <m:r>
                      <m:rPr>
                        <m:nor/>
                      </m:rPr>
                      <a:rPr lang="en-US" altLang="zh-CN" dirty="0"/>
                      <m:t>–118</m:t>
                    </m:r>
                    <m:r>
                      <m:rPr>
                        <m:nor/>
                      </m:rPr>
                      <a:rPr lang="en-US" altLang="zh-CN" b="0" i="0" dirty="0" smtClean="0"/>
                      <m:t> </m:t>
                    </m:r>
                    <m:r>
                      <a:rPr lang="en-US" altLang="zh-CN" b="0" i="1" dirty="0" smtClean="0">
                        <a:latin typeface="Cambria Math" panose="02040503050406030204" pitchFamily="18" charset="0"/>
                        <a:ea typeface="Cambria Math" panose="02040503050406030204" pitchFamily="18" charset="0"/>
                      </a:rPr>
                      <m:t>≪</m:t>
                    </m:r>
                    <m:r>
                      <a:rPr lang="zh-CN" altLang="en-US" b="0" i="1" dirty="0" smtClean="0">
                        <a:latin typeface="Cambria Math" panose="02040503050406030204" pitchFamily="18" charset="0"/>
                        <a:ea typeface="Cambria Math" panose="02040503050406030204" pitchFamily="18" charset="0"/>
                      </a:rPr>
                      <m:t>𝛼</m:t>
                    </m:r>
                  </m:oMath>
                </a14:m>
                <a:r>
                  <a:rPr lang="en-US" dirty="0"/>
                  <a:t>. This indicates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en-US" dirty="0"/>
                  <a:t> can be rejected, so </a:t>
                </a:r>
                <a:r>
                  <a:rPr lang="en-US" b="1" dirty="0"/>
                  <a:t>the situational variables do have a significant impact on undergraduates’ choice of transportation</a:t>
                </a:r>
                <a:r>
                  <a:rPr lang="en-US" dirty="0"/>
                  <a:t>. </a:t>
                </a:r>
              </a:p>
              <a:p>
                <a:r>
                  <a:rPr lang="en-US" dirty="0"/>
                  <a:t>The most favorable options of samples in different conditions </a:t>
                </a:r>
                <a:r>
                  <a:rPr lang="en-US" altLang="zh-CN" dirty="0"/>
                  <a:t>are counted and </a:t>
                </a:r>
                <a:r>
                  <a:rPr lang="en-US" dirty="0"/>
                  <a:t>illustrated in </a:t>
                </a:r>
                <a:r>
                  <a:rPr lang="en-US" b="1" dirty="0"/>
                  <a:t>Figure 2</a:t>
                </a:r>
                <a:r>
                  <a:rPr lang="en-US" dirty="0"/>
                  <a:t>, with the three-digit numbers (DWC) below the bars representing the conditions. The list of situational variables is arranged as shown in </a:t>
                </a:r>
                <a:r>
                  <a:rPr lang="en-US" b="1" dirty="0"/>
                  <a:t>Table 1</a:t>
                </a:r>
                <a:r>
                  <a:rPr lang="en-US" dirty="0"/>
                  <a:t>.</a:t>
                </a:r>
              </a:p>
            </p:txBody>
          </p:sp>
        </mc:Choice>
        <mc:Fallback>
          <p:sp>
            <p:nvSpPr>
              <p:cNvPr id="10" name="Text Placeholder 35">
                <a:extLst>
                  <a:ext uri="{FF2B5EF4-FFF2-40B4-BE49-F238E27FC236}">
                    <a16:creationId xmlns:a16="http://schemas.microsoft.com/office/drawing/2014/main" id="{B6751918-DDA5-761B-51B7-9068881D41D7}"/>
                  </a:ext>
                </a:extLst>
              </p:cNvPr>
              <p:cNvSpPr txBox="1">
                <a:spLocks noRot="1" noChangeAspect="1" noMove="1" noResize="1" noEditPoints="1" noAdjustHandles="1" noChangeArrowheads="1" noChangeShapeType="1" noTextEdit="1"/>
              </p:cNvSpPr>
              <p:nvPr/>
            </p:nvSpPr>
            <p:spPr>
              <a:xfrm>
                <a:off x="11432314" y="9897134"/>
                <a:ext cx="10360885" cy="2039085"/>
              </a:xfrm>
              <a:prstGeom prst="rect">
                <a:avLst/>
              </a:prstGeom>
              <a:blipFill>
                <a:blip r:embed="rId7"/>
                <a:stretch>
                  <a:fillRect l="-353" t="-1497" r="-176"/>
                </a:stretch>
              </a:blipFill>
            </p:spPr>
            <p:txBody>
              <a:bodyPr/>
              <a:lstStyle/>
              <a:p>
                <a:r>
                  <a:rPr lang="zh-CN" altLang="en-US">
                    <a:noFill/>
                  </a:rPr>
                  <a:t> </a:t>
                </a:r>
              </a:p>
            </p:txBody>
          </p:sp>
        </mc:Fallback>
      </mc:AlternateContent>
      <p:graphicFrame>
        <p:nvGraphicFramePr>
          <p:cNvPr id="11" name="表格 10">
            <a:extLst>
              <a:ext uri="{FF2B5EF4-FFF2-40B4-BE49-F238E27FC236}">
                <a16:creationId xmlns:a16="http://schemas.microsoft.com/office/drawing/2014/main" id="{D9AD3AA4-89E2-AA20-F5B7-936D23AE38F2}"/>
              </a:ext>
            </a:extLst>
          </p:cNvPr>
          <p:cNvGraphicFramePr>
            <a:graphicFrameLocks noGrp="1"/>
          </p:cNvGraphicFramePr>
          <p:nvPr>
            <p:extLst>
              <p:ext uri="{D42A27DB-BD31-4B8C-83A1-F6EECF244321}">
                <p14:modId xmlns:p14="http://schemas.microsoft.com/office/powerpoint/2010/main" val="3445033684"/>
              </p:ext>
            </p:extLst>
          </p:nvPr>
        </p:nvGraphicFramePr>
        <p:xfrm>
          <a:off x="17436466" y="4114937"/>
          <a:ext cx="4013022" cy="1219200"/>
        </p:xfrm>
        <a:graphic>
          <a:graphicData uri="http://schemas.openxmlformats.org/drawingml/2006/table">
            <a:tbl>
              <a:tblPr firstRow="1" firstCol="1" bandRow="1">
                <a:tableStyleId>{5C22544A-7EE6-4342-B048-85BDC9FD1C3A}</a:tableStyleId>
              </a:tblPr>
              <a:tblGrid>
                <a:gridCol w="1599781">
                  <a:extLst>
                    <a:ext uri="{9D8B030D-6E8A-4147-A177-3AD203B41FA5}">
                      <a16:colId xmlns:a16="http://schemas.microsoft.com/office/drawing/2014/main" val="1965831132"/>
                    </a:ext>
                  </a:extLst>
                </a:gridCol>
                <a:gridCol w="2413241">
                  <a:extLst>
                    <a:ext uri="{9D8B030D-6E8A-4147-A177-3AD203B41FA5}">
                      <a16:colId xmlns:a16="http://schemas.microsoft.com/office/drawing/2014/main" val="1847605602"/>
                    </a:ext>
                  </a:extLst>
                </a:gridCol>
              </a:tblGrid>
              <a:tr h="244576">
                <a:tc>
                  <a:txBody>
                    <a:bodyPr/>
                    <a:lstStyle/>
                    <a:p>
                      <a:pPr algn="just"/>
                      <a:r>
                        <a:rPr lang="en-US" sz="1200" kern="100" dirty="0">
                          <a:effectLst/>
                        </a:rPr>
                        <a:t>Variables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tc>
                  <a:txBody>
                    <a:bodyPr/>
                    <a:lstStyle/>
                    <a:p>
                      <a:pPr algn="just"/>
                      <a:r>
                        <a:rPr lang="en-US" sz="1200" kern="100" dirty="0">
                          <a:effectLst/>
                        </a:rPr>
                        <a:t>Description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extLst>
                  <a:ext uri="{0D108BD9-81ED-4DB2-BD59-A6C34878D82A}">
                    <a16:rowId xmlns:a16="http://schemas.microsoft.com/office/drawing/2014/main" val="1435731758"/>
                  </a:ext>
                </a:extLst>
              </a:tr>
              <a:tr h="244576">
                <a:tc>
                  <a:txBody>
                    <a:bodyPr/>
                    <a:lstStyle/>
                    <a:p>
                      <a:pPr algn="just"/>
                      <a:r>
                        <a:rPr lang="en-US" sz="1200" kern="100" dirty="0">
                          <a:effectLst/>
                        </a:rPr>
                        <a:t>Distance (D)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tc>
                  <a:txBody>
                    <a:bodyPr/>
                    <a:lstStyle/>
                    <a:p>
                      <a:pPr algn="just"/>
                      <a:r>
                        <a:rPr lang="en-US" sz="1200" kern="100" dirty="0">
                          <a:effectLst/>
                        </a:rPr>
                        <a:t>0/1/2 - short/medium/long-distance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B4E69B"/>
                    </a:solidFill>
                  </a:tcPr>
                </a:tc>
                <a:extLst>
                  <a:ext uri="{0D108BD9-81ED-4DB2-BD59-A6C34878D82A}">
                    <a16:rowId xmlns:a16="http://schemas.microsoft.com/office/drawing/2014/main" val="35597713"/>
                  </a:ext>
                </a:extLst>
              </a:tr>
              <a:tr h="254134">
                <a:tc>
                  <a:txBody>
                    <a:bodyPr/>
                    <a:lstStyle/>
                    <a:p>
                      <a:pPr algn="just"/>
                      <a:r>
                        <a:rPr lang="en-US" sz="1200" kern="100" dirty="0">
                          <a:effectLst/>
                        </a:rPr>
                        <a:t>Weather (W)</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tc>
                  <a:txBody>
                    <a:bodyPr/>
                    <a:lstStyle/>
                    <a:p>
                      <a:pPr algn="just"/>
                      <a:r>
                        <a:rPr lang="en-US" sz="1200" kern="100" dirty="0">
                          <a:effectLst/>
                        </a:rPr>
                        <a:t>0 for sunny, 1 for rainy.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D9EDDF"/>
                    </a:solidFill>
                  </a:tcPr>
                </a:tc>
                <a:extLst>
                  <a:ext uri="{0D108BD9-81ED-4DB2-BD59-A6C34878D82A}">
                    <a16:rowId xmlns:a16="http://schemas.microsoft.com/office/drawing/2014/main" val="639807406"/>
                  </a:ext>
                </a:extLst>
              </a:tr>
              <a:tr h="389346">
                <a:tc>
                  <a:txBody>
                    <a:bodyPr/>
                    <a:lstStyle/>
                    <a:p>
                      <a:pPr algn="just"/>
                      <a:r>
                        <a:rPr lang="en-US" sz="1200" kern="100" dirty="0">
                          <a:effectLst/>
                        </a:rPr>
                        <a:t>Time Constraint (C)</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tc>
                  <a:txBody>
                    <a:bodyPr/>
                    <a:lstStyle/>
                    <a:p>
                      <a:pPr algn="just"/>
                      <a:r>
                        <a:rPr lang="en-US" sz="1200" kern="100" dirty="0">
                          <a:effectLst/>
                        </a:rPr>
                        <a:t>0 for time-abundant, 1 for time-constrained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B4E69B"/>
                    </a:solidFill>
                  </a:tcPr>
                </a:tc>
                <a:extLst>
                  <a:ext uri="{0D108BD9-81ED-4DB2-BD59-A6C34878D82A}">
                    <a16:rowId xmlns:a16="http://schemas.microsoft.com/office/drawing/2014/main" val="3511742017"/>
                  </a:ext>
                </a:extLst>
              </a:tr>
            </a:tbl>
          </a:graphicData>
        </a:graphic>
      </p:graphicFrame>
      <p:sp>
        <p:nvSpPr>
          <p:cNvPr id="14" name="Text Placeholder 35">
            <a:extLst>
              <a:ext uri="{FF2B5EF4-FFF2-40B4-BE49-F238E27FC236}">
                <a16:creationId xmlns:a16="http://schemas.microsoft.com/office/drawing/2014/main" id="{8DF14C38-CD44-2499-4836-EF647ED55836}"/>
              </a:ext>
            </a:extLst>
          </p:cNvPr>
          <p:cNvSpPr txBox="1">
            <a:spLocks/>
          </p:cNvSpPr>
          <p:nvPr/>
        </p:nvSpPr>
        <p:spPr>
          <a:xfrm>
            <a:off x="22089083" y="11088521"/>
            <a:ext cx="10264099" cy="1478117"/>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With</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regard to Question 2, the results of the logistic regression is listed in </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4</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latin typeface="Times New Roman" panose="02020603050405020304" pitchFamily="18" charset="0"/>
                <a:ea typeface="宋体" panose="02010600030101010101" pitchFamily="2" charset="-122"/>
                <a:cs typeface="Times New Roman" panose="02020603050405020304" pitchFamily="18" charset="0"/>
              </a:rPr>
              <a:t>Utilizing the regression of bus and railway services as a benchmark, the regression coefficients of the remaining three traffic options, along with their 95% confidence intervals and t-test p-values, are illustrated in </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Figure 4</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2" name="表格 2">
            <a:extLst>
              <a:ext uri="{FF2B5EF4-FFF2-40B4-BE49-F238E27FC236}">
                <a16:creationId xmlns:a16="http://schemas.microsoft.com/office/drawing/2014/main" id="{8D81F6DB-3F56-6476-3793-A8B10CC0256E}"/>
              </a:ext>
            </a:extLst>
          </p:cNvPr>
          <p:cNvGraphicFramePr>
            <a:graphicFrameLocks noGrp="1"/>
          </p:cNvGraphicFramePr>
          <p:nvPr>
            <p:extLst>
              <p:ext uri="{D42A27DB-BD31-4B8C-83A1-F6EECF244321}">
                <p14:modId xmlns:p14="http://schemas.microsoft.com/office/powerpoint/2010/main" val="90848531"/>
              </p:ext>
            </p:extLst>
          </p:nvPr>
        </p:nvGraphicFramePr>
        <p:xfrm>
          <a:off x="27687149" y="8154835"/>
          <a:ext cx="4007563" cy="1841255"/>
        </p:xfrm>
        <a:graphic>
          <a:graphicData uri="http://schemas.openxmlformats.org/drawingml/2006/table">
            <a:tbl>
              <a:tblPr firstRow="1" bandRow="1">
                <a:tableStyleId>{5C22544A-7EE6-4342-B048-85BDC9FD1C3A}</a:tableStyleId>
              </a:tblPr>
              <a:tblGrid>
                <a:gridCol w="623253">
                  <a:extLst>
                    <a:ext uri="{9D8B030D-6E8A-4147-A177-3AD203B41FA5}">
                      <a16:colId xmlns:a16="http://schemas.microsoft.com/office/drawing/2014/main" val="2731221127"/>
                    </a:ext>
                  </a:extLst>
                </a:gridCol>
                <a:gridCol w="1098310">
                  <a:extLst>
                    <a:ext uri="{9D8B030D-6E8A-4147-A177-3AD203B41FA5}">
                      <a16:colId xmlns:a16="http://schemas.microsoft.com/office/drawing/2014/main" val="1611491747"/>
                    </a:ext>
                  </a:extLst>
                </a:gridCol>
                <a:gridCol w="1143000">
                  <a:extLst>
                    <a:ext uri="{9D8B030D-6E8A-4147-A177-3AD203B41FA5}">
                      <a16:colId xmlns:a16="http://schemas.microsoft.com/office/drawing/2014/main" val="2436830517"/>
                    </a:ext>
                  </a:extLst>
                </a:gridCol>
                <a:gridCol w="1143000">
                  <a:extLst>
                    <a:ext uri="{9D8B030D-6E8A-4147-A177-3AD203B41FA5}">
                      <a16:colId xmlns:a16="http://schemas.microsoft.com/office/drawing/2014/main" val="2750748610"/>
                    </a:ext>
                  </a:extLst>
                </a:gridCol>
              </a:tblGrid>
              <a:tr h="368251">
                <a:tc>
                  <a:txBody>
                    <a:bodyPr/>
                    <a:lstStyle/>
                    <a:p>
                      <a:endParaRPr lang="zh-CN" altLang="en-US" sz="1800" dirty="0"/>
                    </a:p>
                  </a:txBody>
                  <a:tcPr>
                    <a:solidFill>
                      <a:srgbClr val="5BBA99"/>
                    </a:solidFill>
                  </a:tcPr>
                </a:tc>
                <a:tc>
                  <a:txBody>
                    <a:bodyPr/>
                    <a:lstStyle/>
                    <a:p>
                      <a:r>
                        <a:rPr lang="en-US" altLang="zh-CN" sz="1800" dirty="0"/>
                        <a:t>D 0</a:t>
                      </a:r>
                      <a:endParaRPr lang="zh-CN" altLang="en-US" sz="1800" dirty="0"/>
                    </a:p>
                  </a:txBody>
                  <a:tcPr>
                    <a:solidFill>
                      <a:srgbClr val="5BBA99"/>
                    </a:solidFill>
                  </a:tcPr>
                </a:tc>
                <a:tc>
                  <a:txBody>
                    <a:bodyPr/>
                    <a:lstStyle/>
                    <a:p>
                      <a:r>
                        <a:rPr lang="en-US" altLang="zh-CN" sz="1800" dirty="0"/>
                        <a:t>D 1</a:t>
                      </a:r>
                      <a:endParaRPr lang="zh-CN" altLang="en-US" sz="1800" dirty="0"/>
                    </a:p>
                  </a:txBody>
                  <a:tcPr>
                    <a:solidFill>
                      <a:srgbClr val="5BBA99"/>
                    </a:solidFill>
                  </a:tcPr>
                </a:tc>
                <a:tc>
                  <a:txBody>
                    <a:bodyPr/>
                    <a:lstStyle/>
                    <a:p>
                      <a:r>
                        <a:rPr lang="en-US" altLang="zh-CN" sz="1800" dirty="0"/>
                        <a:t>D 2</a:t>
                      </a:r>
                      <a:endParaRPr lang="zh-CN" altLang="en-US" sz="1800" dirty="0"/>
                    </a:p>
                  </a:txBody>
                  <a:tcPr>
                    <a:solidFill>
                      <a:srgbClr val="5BBA99"/>
                    </a:solidFill>
                  </a:tcPr>
                </a:tc>
                <a:extLst>
                  <a:ext uri="{0D108BD9-81ED-4DB2-BD59-A6C34878D82A}">
                    <a16:rowId xmlns:a16="http://schemas.microsoft.com/office/drawing/2014/main" val="2887670269"/>
                  </a:ext>
                </a:extLst>
              </a:tr>
              <a:tr h="368251">
                <a:tc>
                  <a:txBody>
                    <a:bodyPr/>
                    <a:lstStyle/>
                    <a:p>
                      <a:r>
                        <a:rPr lang="en-US" altLang="zh-CN" sz="1800" b="1" kern="1200" dirty="0">
                          <a:solidFill>
                            <a:schemeClr val="lt1"/>
                          </a:solidFill>
                          <a:latin typeface="+mn-lt"/>
                          <a:ea typeface="+mn-ea"/>
                          <a:cs typeface="+mn-cs"/>
                        </a:rPr>
                        <a:t>W 0</a:t>
                      </a:r>
                      <a:endParaRPr lang="zh-CN" altLang="en-US" sz="1800" b="1" kern="1200" dirty="0">
                        <a:solidFill>
                          <a:schemeClr val="lt1"/>
                        </a:solidFill>
                        <a:latin typeface="+mn-lt"/>
                        <a:ea typeface="+mn-ea"/>
                        <a:cs typeface="+mn-cs"/>
                      </a:endParaRPr>
                    </a:p>
                  </a:txBody>
                  <a:tcPr>
                    <a:solidFill>
                      <a:srgbClr val="5BBA99"/>
                    </a:solidFill>
                  </a:tcPr>
                </a:tc>
                <a:tc>
                  <a:txBody>
                    <a:bodyPr/>
                    <a:lstStyle/>
                    <a:p>
                      <a:r>
                        <a:rPr lang="en-US" altLang="zh-CN" sz="1800" dirty="0"/>
                        <a:t>5.95e-5</a:t>
                      </a:r>
                      <a:endParaRPr lang="zh-CN" altLang="en-US" sz="1800" dirty="0"/>
                    </a:p>
                  </a:txBody>
                  <a:tcPr>
                    <a:solidFill>
                      <a:srgbClr val="B4E69B"/>
                    </a:solidFill>
                  </a:tcPr>
                </a:tc>
                <a:tc>
                  <a:txBody>
                    <a:bodyPr/>
                    <a:lstStyle/>
                    <a:p>
                      <a:r>
                        <a:rPr lang="en-US" altLang="zh-CN" sz="1800" dirty="0"/>
                        <a:t>0.76</a:t>
                      </a:r>
                      <a:endParaRPr lang="zh-CN" altLang="en-US" sz="1800" dirty="0"/>
                    </a:p>
                  </a:txBody>
                  <a:tcPr>
                    <a:solidFill>
                      <a:srgbClr val="B4E69B"/>
                    </a:solidFill>
                  </a:tcPr>
                </a:tc>
                <a:tc>
                  <a:txBody>
                    <a:bodyPr/>
                    <a:lstStyle/>
                    <a:p>
                      <a:r>
                        <a:rPr lang="en-US" altLang="zh-CN" sz="1800" dirty="0"/>
                        <a:t>0.67</a:t>
                      </a:r>
                      <a:endParaRPr lang="zh-CN" altLang="en-US" sz="1800" dirty="0"/>
                    </a:p>
                  </a:txBody>
                  <a:tcPr>
                    <a:solidFill>
                      <a:srgbClr val="B4E69B"/>
                    </a:solidFill>
                  </a:tcPr>
                </a:tc>
                <a:extLst>
                  <a:ext uri="{0D108BD9-81ED-4DB2-BD59-A6C34878D82A}">
                    <a16:rowId xmlns:a16="http://schemas.microsoft.com/office/drawing/2014/main" val="3817860459"/>
                  </a:ext>
                </a:extLst>
              </a:tr>
              <a:tr h="368251">
                <a:tc>
                  <a:txBody>
                    <a:bodyPr/>
                    <a:lstStyle/>
                    <a:p>
                      <a:r>
                        <a:rPr lang="en-US" altLang="zh-CN" sz="1800" b="1" kern="1200" dirty="0">
                          <a:solidFill>
                            <a:schemeClr val="lt1"/>
                          </a:solidFill>
                          <a:latin typeface="+mn-lt"/>
                          <a:ea typeface="+mn-ea"/>
                          <a:cs typeface="+mn-cs"/>
                        </a:rPr>
                        <a:t>W 1</a:t>
                      </a:r>
                      <a:endParaRPr lang="zh-CN" altLang="en-US" sz="1800" b="1" kern="1200" dirty="0">
                        <a:solidFill>
                          <a:schemeClr val="lt1"/>
                        </a:solidFill>
                        <a:latin typeface="+mn-lt"/>
                        <a:ea typeface="+mn-ea"/>
                        <a:cs typeface="+mn-cs"/>
                      </a:endParaRPr>
                    </a:p>
                  </a:txBody>
                  <a:tcPr>
                    <a:solidFill>
                      <a:srgbClr val="5BBA99"/>
                    </a:solidFill>
                  </a:tcPr>
                </a:tc>
                <a:tc>
                  <a:txBody>
                    <a:bodyPr/>
                    <a:lstStyle/>
                    <a:p>
                      <a:r>
                        <a:rPr lang="en-US" altLang="zh-CN" sz="1800" dirty="0"/>
                        <a:t>8.68e-9</a:t>
                      </a:r>
                      <a:endParaRPr lang="zh-CN" altLang="en-US" sz="1800" dirty="0"/>
                    </a:p>
                  </a:txBody>
                  <a:tcPr>
                    <a:solidFill>
                      <a:srgbClr val="D9EDDF"/>
                    </a:solidFill>
                  </a:tcPr>
                </a:tc>
                <a:tc>
                  <a:txBody>
                    <a:bodyPr/>
                    <a:lstStyle/>
                    <a:p>
                      <a:r>
                        <a:rPr lang="en-US" altLang="zh-CN" sz="1800" dirty="0"/>
                        <a:t>4.65e-38</a:t>
                      </a:r>
                      <a:endParaRPr lang="zh-CN" altLang="en-US" sz="1800" dirty="0"/>
                    </a:p>
                  </a:txBody>
                  <a:tcPr>
                    <a:solidFill>
                      <a:srgbClr val="D9EDDF"/>
                    </a:solidFill>
                  </a:tcPr>
                </a:tc>
                <a:tc>
                  <a:txBody>
                    <a:bodyPr/>
                    <a:lstStyle/>
                    <a:p>
                      <a:r>
                        <a:rPr lang="en-US" altLang="zh-CN" sz="1800" dirty="0"/>
                        <a:t>0.98</a:t>
                      </a:r>
                      <a:endParaRPr lang="zh-CN" altLang="en-US" sz="1800" dirty="0"/>
                    </a:p>
                  </a:txBody>
                  <a:tcPr>
                    <a:solidFill>
                      <a:srgbClr val="D9EDDF"/>
                    </a:solidFill>
                  </a:tcPr>
                </a:tc>
                <a:extLst>
                  <a:ext uri="{0D108BD9-81ED-4DB2-BD59-A6C34878D82A}">
                    <a16:rowId xmlns:a16="http://schemas.microsoft.com/office/drawing/2014/main" val="319330470"/>
                  </a:ext>
                </a:extLst>
              </a:tr>
              <a:tr h="368251">
                <a:tc>
                  <a:txBody>
                    <a:bodyPr/>
                    <a:lstStyle/>
                    <a:p>
                      <a:r>
                        <a:rPr lang="en-US" altLang="zh-CN" sz="1800" b="1" kern="1200" dirty="0">
                          <a:solidFill>
                            <a:schemeClr val="lt1"/>
                          </a:solidFill>
                          <a:latin typeface="+mn-lt"/>
                          <a:ea typeface="+mn-ea"/>
                          <a:cs typeface="+mn-cs"/>
                        </a:rPr>
                        <a:t>C 0</a:t>
                      </a:r>
                      <a:endParaRPr lang="zh-CN" altLang="en-US" sz="1800" b="1" kern="1200" dirty="0">
                        <a:solidFill>
                          <a:schemeClr val="lt1"/>
                        </a:solidFill>
                        <a:latin typeface="+mn-lt"/>
                        <a:ea typeface="+mn-ea"/>
                        <a:cs typeface="+mn-cs"/>
                      </a:endParaRPr>
                    </a:p>
                  </a:txBody>
                  <a:tcPr>
                    <a:solidFill>
                      <a:srgbClr val="5BBA99"/>
                    </a:solidFill>
                  </a:tcPr>
                </a:tc>
                <a:tc>
                  <a:txBody>
                    <a:bodyPr/>
                    <a:lstStyle/>
                    <a:p>
                      <a:r>
                        <a:rPr lang="en-US" altLang="zh-CN" sz="1800" dirty="0"/>
                        <a:t>0.41</a:t>
                      </a:r>
                      <a:endParaRPr lang="zh-CN" altLang="en-US" sz="1800" dirty="0"/>
                    </a:p>
                  </a:txBody>
                  <a:tcPr>
                    <a:solidFill>
                      <a:srgbClr val="B4E69B"/>
                    </a:solidFill>
                  </a:tcPr>
                </a:tc>
                <a:tc>
                  <a:txBody>
                    <a:bodyPr/>
                    <a:lstStyle/>
                    <a:p>
                      <a:r>
                        <a:rPr lang="en-US" altLang="zh-CN" sz="1800" dirty="0"/>
                        <a:t>0.22</a:t>
                      </a:r>
                      <a:endParaRPr lang="zh-CN" altLang="en-US" sz="1800" dirty="0"/>
                    </a:p>
                  </a:txBody>
                  <a:tcPr>
                    <a:solidFill>
                      <a:srgbClr val="B4E69B"/>
                    </a:solidFill>
                  </a:tcPr>
                </a:tc>
                <a:tc>
                  <a:txBody>
                    <a:bodyPr/>
                    <a:lstStyle/>
                    <a:p>
                      <a:r>
                        <a:rPr lang="en-US" altLang="zh-CN" sz="1800" dirty="0"/>
                        <a:t>4.93e-6</a:t>
                      </a:r>
                      <a:endParaRPr lang="zh-CN" altLang="en-US" sz="1800" dirty="0"/>
                    </a:p>
                  </a:txBody>
                  <a:tcPr>
                    <a:solidFill>
                      <a:srgbClr val="B4E69B"/>
                    </a:solidFill>
                  </a:tcPr>
                </a:tc>
                <a:extLst>
                  <a:ext uri="{0D108BD9-81ED-4DB2-BD59-A6C34878D82A}">
                    <a16:rowId xmlns:a16="http://schemas.microsoft.com/office/drawing/2014/main" val="3995470012"/>
                  </a:ext>
                </a:extLst>
              </a:tr>
              <a:tr h="368251">
                <a:tc>
                  <a:txBody>
                    <a:bodyPr/>
                    <a:lstStyle/>
                    <a:p>
                      <a:r>
                        <a:rPr lang="en-US" altLang="zh-CN" sz="1800" b="1" kern="1200" dirty="0">
                          <a:solidFill>
                            <a:schemeClr val="lt1"/>
                          </a:solidFill>
                          <a:latin typeface="+mn-lt"/>
                          <a:ea typeface="+mn-ea"/>
                          <a:cs typeface="+mn-cs"/>
                        </a:rPr>
                        <a:t>C 1</a:t>
                      </a:r>
                      <a:endParaRPr lang="zh-CN" altLang="en-US" sz="1800" b="1" kern="1200" dirty="0">
                        <a:solidFill>
                          <a:schemeClr val="lt1"/>
                        </a:solidFill>
                        <a:latin typeface="+mn-lt"/>
                        <a:ea typeface="+mn-ea"/>
                        <a:cs typeface="+mn-cs"/>
                      </a:endParaRPr>
                    </a:p>
                  </a:txBody>
                  <a:tcPr>
                    <a:solidFill>
                      <a:srgbClr val="5BBA99"/>
                    </a:solidFill>
                  </a:tcPr>
                </a:tc>
                <a:tc>
                  <a:txBody>
                    <a:bodyPr/>
                    <a:lstStyle/>
                    <a:p>
                      <a:r>
                        <a:rPr lang="en-US" altLang="zh-CN" sz="1800" dirty="0"/>
                        <a:t>0.01</a:t>
                      </a:r>
                      <a:endParaRPr lang="zh-CN" altLang="en-US" sz="1800" dirty="0"/>
                    </a:p>
                  </a:txBody>
                  <a:tcPr>
                    <a:solidFill>
                      <a:srgbClr val="D9EDDF"/>
                    </a:solidFill>
                  </a:tcPr>
                </a:tc>
                <a:tc>
                  <a:txBody>
                    <a:bodyPr/>
                    <a:lstStyle/>
                    <a:p>
                      <a:r>
                        <a:rPr lang="en-US" altLang="zh-CN" sz="1800" dirty="0"/>
                        <a:t>1.61e-27</a:t>
                      </a:r>
                      <a:endParaRPr lang="zh-CN" altLang="en-US" sz="1800" dirty="0"/>
                    </a:p>
                  </a:txBody>
                  <a:tcPr>
                    <a:solidFill>
                      <a:srgbClr val="D9EDDF"/>
                    </a:solidFill>
                  </a:tcPr>
                </a:tc>
                <a:tc>
                  <a:txBody>
                    <a:bodyPr/>
                    <a:lstStyle/>
                    <a:p>
                      <a:r>
                        <a:rPr lang="en-US" altLang="zh-CN" sz="1800" dirty="0"/>
                        <a:t>7.20e-8</a:t>
                      </a:r>
                      <a:endParaRPr lang="zh-CN" altLang="en-US" sz="1800" dirty="0"/>
                    </a:p>
                  </a:txBody>
                  <a:tcPr>
                    <a:solidFill>
                      <a:srgbClr val="D9EDDF"/>
                    </a:solidFill>
                  </a:tcPr>
                </a:tc>
                <a:extLst>
                  <a:ext uri="{0D108BD9-81ED-4DB2-BD59-A6C34878D82A}">
                    <a16:rowId xmlns:a16="http://schemas.microsoft.com/office/drawing/2014/main" val="195220961"/>
                  </a:ext>
                </a:extLst>
              </a:tr>
            </a:tbl>
          </a:graphicData>
        </a:graphic>
      </p:graphicFrame>
      <p:graphicFrame>
        <p:nvGraphicFramePr>
          <p:cNvPr id="3" name="表格 2">
            <a:extLst>
              <a:ext uri="{FF2B5EF4-FFF2-40B4-BE49-F238E27FC236}">
                <a16:creationId xmlns:a16="http://schemas.microsoft.com/office/drawing/2014/main" id="{9D126074-761F-2B8F-53CC-930AA297A05E}"/>
              </a:ext>
            </a:extLst>
          </p:cNvPr>
          <p:cNvGraphicFramePr>
            <a:graphicFrameLocks noGrp="1"/>
          </p:cNvGraphicFramePr>
          <p:nvPr>
            <p:extLst>
              <p:ext uri="{D42A27DB-BD31-4B8C-83A1-F6EECF244321}">
                <p14:modId xmlns:p14="http://schemas.microsoft.com/office/powerpoint/2010/main" val="1529798930"/>
              </p:ext>
            </p:extLst>
          </p:nvPr>
        </p:nvGraphicFramePr>
        <p:xfrm>
          <a:off x="23072685" y="8158010"/>
          <a:ext cx="3937041" cy="1828800"/>
        </p:xfrm>
        <a:graphic>
          <a:graphicData uri="http://schemas.openxmlformats.org/drawingml/2006/table">
            <a:tbl>
              <a:tblPr firstRow="1" bandRow="1">
                <a:tableStyleId>{5C22544A-7EE6-4342-B048-85BDC9FD1C3A}</a:tableStyleId>
              </a:tblPr>
              <a:tblGrid>
                <a:gridCol w="1156653">
                  <a:extLst>
                    <a:ext uri="{9D8B030D-6E8A-4147-A177-3AD203B41FA5}">
                      <a16:colId xmlns:a16="http://schemas.microsoft.com/office/drawing/2014/main" val="2731221127"/>
                    </a:ext>
                  </a:extLst>
                </a:gridCol>
                <a:gridCol w="932180">
                  <a:extLst>
                    <a:ext uri="{9D8B030D-6E8A-4147-A177-3AD203B41FA5}">
                      <a16:colId xmlns:a16="http://schemas.microsoft.com/office/drawing/2014/main" val="1611491747"/>
                    </a:ext>
                  </a:extLst>
                </a:gridCol>
                <a:gridCol w="1046480">
                  <a:extLst>
                    <a:ext uri="{9D8B030D-6E8A-4147-A177-3AD203B41FA5}">
                      <a16:colId xmlns:a16="http://schemas.microsoft.com/office/drawing/2014/main" val="2436830517"/>
                    </a:ext>
                  </a:extLst>
                </a:gridCol>
                <a:gridCol w="801728">
                  <a:extLst>
                    <a:ext uri="{9D8B030D-6E8A-4147-A177-3AD203B41FA5}">
                      <a16:colId xmlns:a16="http://schemas.microsoft.com/office/drawing/2014/main" val="2750748610"/>
                    </a:ext>
                  </a:extLst>
                </a:gridCol>
              </a:tblGrid>
              <a:tr h="158179">
                <a:tc>
                  <a:txBody>
                    <a:bodyPr/>
                    <a:lstStyle/>
                    <a:p>
                      <a:endParaRPr lang="zh-CN" altLang="en-US" sz="1800" dirty="0"/>
                    </a:p>
                  </a:txBody>
                  <a:tcPr>
                    <a:solidFill>
                      <a:srgbClr val="5BBA99"/>
                    </a:solidFill>
                  </a:tcPr>
                </a:tc>
                <a:tc>
                  <a:txBody>
                    <a:bodyPr/>
                    <a:lstStyle/>
                    <a:p>
                      <a:r>
                        <a:rPr lang="en-US" altLang="zh-CN" sz="1800" dirty="0"/>
                        <a:t>D 0</a:t>
                      </a:r>
                      <a:endParaRPr lang="zh-CN" altLang="en-US" sz="1800" dirty="0"/>
                    </a:p>
                  </a:txBody>
                  <a:tcPr>
                    <a:solidFill>
                      <a:srgbClr val="5BBA99"/>
                    </a:solidFill>
                  </a:tcPr>
                </a:tc>
                <a:tc>
                  <a:txBody>
                    <a:bodyPr/>
                    <a:lstStyle/>
                    <a:p>
                      <a:r>
                        <a:rPr lang="en-US" altLang="zh-CN" sz="1800" dirty="0"/>
                        <a:t>D 1</a:t>
                      </a:r>
                      <a:endParaRPr lang="zh-CN" altLang="en-US" sz="1800" dirty="0"/>
                    </a:p>
                  </a:txBody>
                  <a:tcPr>
                    <a:solidFill>
                      <a:srgbClr val="5BBA99"/>
                    </a:solidFill>
                  </a:tcPr>
                </a:tc>
                <a:tc>
                  <a:txBody>
                    <a:bodyPr/>
                    <a:lstStyle/>
                    <a:p>
                      <a:r>
                        <a:rPr lang="en-US" altLang="zh-CN" sz="1800" dirty="0"/>
                        <a:t>D 2</a:t>
                      </a:r>
                      <a:endParaRPr lang="zh-CN" altLang="en-US" sz="1800" dirty="0"/>
                    </a:p>
                  </a:txBody>
                  <a:tcPr>
                    <a:solidFill>
                      <a:srgbClr val="5BBA99"/>
                    </a:solidFill>
                  </a:tcPr>
                </a:tc>
                <a:extLst>
                  <a:ext uri="{0D108BD9-81ED-4DB2-BD59-A6C34878D82A}">
                    <a16:rowId xmlns:a16="http://schemas.microsoft.com/office/drawing/2014/main" val="2887670269"/>
                  </a:ext>
                </a:extLst>
              </a:tr>
              <a:tr h="158179">
                <a:tc>
                  <a:txBody>
                    <a:bodyPr/>
                    <a:lstStyle/>
                    <a:p>
                      <a:r>
                        <a:rPr lang="en-US" altLang="zh-CN" sz="1800" dirty="0">
                          <a:solidFill>
                            <a:schemeClr val="bg1"/>
                          </a:solidFill>
                        </a:rPr>
                        <a:t>W 0 </a:t>
                      </a:r>
                      <a:r>
                        <a:rPr lang="en-US" altLang="zh-CN" sz="1800" kern="1200" dirty="0">
                          <a:solidFill>
                            <a:schemeClr val="bg1"/>
                          </a:solidFill>
                          <a:latin typeface="+mn-lt"/>
                          <a:ea typeface="+mn-ea"/>
                          <a:cs typeface="+mn-cs"/>
                        </a:rPr>
                        <a:t>for</a:t>
                      </a:r>
                      <a:r>
                        <a:rPr lang="en-US" altLang="zh-CN" sz="1800" dirty="0">
                          <a:solidFill>
                            <a:schemeClr val="bg1"/>
                          </a:solidFill>
                        </a:rPr>
                        <a:t> C</a:t>
                      </a:r>
                      <a:endParaRPr lang="zh-CN" altLang="en-US" sz="1800" dirty="0">
                        <a:solidFill>
                          <a:schemeClr val="bg1"/>
                        </a:solidFill>
                      </a:endParaRPr>
                    </a:p>
                  </a:txBody>
                  <a:tcPr>
                    <a:solidFill>
                      <a:srgbClr val="5BBA99"/>
                    </a:solidFill>
                  </a:tcPr>
                </a:tc>
                <a:tc>
                  <a:txBody>
                    <a:bodyPr/>
                    <a:lstStyle/>
                    <a:p>
                      <a:r>
                        <a:rPr lang="en-US" altLang="zh-CN" sz="1800" dirty="0"/>
                        <a:t>0.30</a:t>
                      </a:r>
                      <a:endParaRPr lang="zh-CN" altLang="en-US" sz="1800" dirty="0"/>
                    </a:p>
                  </a:txBody>
                  <a:tcPr>
                    <a:solidFill>
                      <a:srgbClr val="B4E69B"/>
                    </a:solidFill>
                  </a:tcPr>
                </a:tc>
                <a:tc>
                  <a:txBody>
                    <a:bodyPr/>
                    <a:lstStyle/>
                    <a:p>
                      <a:r>
                        <a:rPr lang="en-US" altLang="zh-CN" sz="1800" dirty="0"/>
                        <a:t>0.01</a:t>
                      </a:r>
                      <a:endParaRPr lang="zh-CN" altLang="en-US" sz="1800" dirty="0"/>
                    </a:p>
                  </a:txBody>
                  <a:tcPr>
                    <a:solidFill>
                      <a:srgbClr val="B4E69B"/>
                    </a:solidFill>
                  </a:tcPr>
                </a:tc>
                <a:tc>
                  <a:txBody>
                    <a:bodyPr/>
                    <a:lstStyle/>
                    <a:p>
                      <a:r>
                        <a:rPr lang="en-US" altLang="zh-CN" sz="1800" dirty="0"/>
                        <a:t>0.28</a:t>
                      </a:r>
                      <a:endParaRPr lang="zh-CN" altLang="en-US" sz="1800" dirty="0"/>
                    </a:p>
                  </a:txBody>
                  <a:tcPr>
                    <a:solidFill>
                      <a:srgbClr val="B4E69B"/>
                    </a:solidFill>
                  </a:tcPr>
                </a:tc>
                <a:extLst>
                  <a:ext uri="{0D108BD9-81ED-4DB2-BD59-A6C34878D82A}">
                    <a16:rowId xmlns:a16="http://schemas.microsoft.com/office/drawing/2014/main" val="3817860459"/>
                  </a:ext>
                </a:extLst>
              </a:tr>
              <a:tr h="158179">
                <a:tc>
                  <a:txBody>
                    <a:bodyPr/>
                    <a:lstStyle/>
                    <a:p>
                      <a:r>
                        <a:rPr lang="en-US" altLang="zh-CN" sz="1800" kern="1200" dirty="0">
                          <a:solidFill>
                            <a:schemeClr val="bg1"/>
                          </a:solidFill>
                          <a:latin typeface="+mn-lt"/>
                          <a:ea typeface="+mn-ea"/>
                          <a:cs typeface="+mn-cs"/>
                        </a:rPr>
                        <a:t>W 1 for C</a:t>
                      </a:r>
                      <a:endParaRPr lang="zh-CN" altLang="en-US" sz="1800" kern="1200" dirty="0">
                        <a:solidFill>
                          <a:schemeClr val="bg1"/>
                        </a:solidFill>
                        <a:latin typeface="+mn-lt"/>
                        <a:ea typeface="+mn-ea"/>
                        <a:cs typeface="+mn-cs"/>
                      </a:endParaRPr>
                    </a:p>
                  </a:txBody>
                  <a:tcPr>
                    <a:solidFill>
                      <a:srgbClr val="5BBA99"/>
                    </a:solidFill>
                  </a:tcPr>
                </a:tc>
                <a:tc>
                  <a:txBody>
                    <a:bodyPr/>
                    <a:lstStyle/>
                    <a:p>
                      <a:r>
                        <a:rPr lang="en-US" altLang="zh-CN" sz="1800" dirty="0"/>
                        <a:t>0.16</a:t>
                      </a:r>
                      <a:endParaRPr lang="zh-CN" altLang="en-US" sz="1800" dirty="0"/>
                    </a:p>
                  </a:txBody>
                  <a:tcPr>
                    <a:solidFill>
                      <a:srgbClr val="D9EDDF"/>
                    </a:solidFill>
                  </a:tcPr>
                </a:tc>
                <a:tc>
                  <a:txBody>
                    <a:bodyPr/>
                    <a:lstStyle/>
                    <a:p>
                      <a:r>
                        <a:rPr lang="en-US" altLang="zh-CN" sz="1800" dirty="0"/>
                        <a:t>4.04e-11</a:t>
                      </a:r>
                      <a:endParaRPr lang="zh-CN" altLang="en-US" sz="1800" dirty="0"/>
                    </a:p>
                  </a:txBody>
                  <a:tcPr>
                    <a:solidFill>
                      <a:srgbClr val="D9EDDF"/>
                    </a:solidFill>
                  </a:tcPr>
                </a:tc>
                <a:tc>
                  <a:txBody>
                    <a:bodyPr/>
                    <a:lstStyle/>
                    <a:p>
                      <a:r>
                        <a:rPr lang="en-US" altLang="zh-CN" sz="1800" dirty="0"/>
                        <a:t>0.98</a:t>
                      </a:r>
                      <a:endParaRPr lang="zh-CN" altLang="en-US" sz="1800" dirty="0"/>
                    </a:p>
                  </a:txBody>
                  <a:tcPr>
                    <a:solidFill>
                      <a:srgbClr val="D9EDDF"/>
                    </a:solidFill>
                  </a:tcPr>
                </a:tc>
                <a:extLst>
                  <a:ext uri="{0D108BD9-81ED-4DB2-BD59-A6C34878D82A}">
                    <a16:rowId xmlns:a16="http://schemas.microsoft.com/office/drawing/2014/main" val="319330470"/>
                  </a:ext>
                </a:extLst>
              </a:tr>
              <a:tr h="158179">
                <a:tc>
                  <a:txBody>
                    <a:bodyPr/>
                    <a:lstStyle/>
                    <a:p>
                      <a:r>
                        <a:rPr lang="en-US" altLang="zh-CN" sz="1800" kern="1200" dirty="0">
                          <a:solidFill>
                            <a:schemeClr val="bg1"/>
                          </a:solidFill>
                          <a:latin typeface="+mn-lt"/>
                          <a:ea typeface="+mn-ea"/>
                          <a:cs typeface="+mn-cs"/>
                        </a:rPr>
                        <a:t>C 0 for W</a:t>
                      </a:r>
                      <a:endParaRPr lang="zh-CN" altLang="en-US" sz="1800" kern="1200" dirty="0">
                        <a:solidFill>
                          <a:schemeClr val="bg1"/>
                        </a:solidFill>
                        <a:latin typeface="+mn-lt"/>
                        <a:ea typeface="+mn-ea"/>
                        <a:cs typeface="+mn-cs"/>
                      </a:endParaRPr>
                    </a:p>
                  </a:txBody>
                  <a:tcPr>
                    <a:solidFill>
                      <a:srgbClr val="5BBA99"/>
                    </a:solidFill>
                  </a:tcPr>
                </a:tc>
                <a:tc>
                  <a:txBody>
                    <a:bodyPr/>
                    <a:lstStyle/>
                    <a:p>
                      <a:r>
                        <a:rPr lang="en-US" altLang="zh-CN" sz="1800" dirty="0"/>
                        <a:t>0.01</a:t>
                      </a:r>
                      <a:endParaRPr lang="zh-CN" altLang="en-US" sz="1800" dirty="0"/>
                    </a:p>
                  </a:txBody>
                  <a:tcPr>
                    <a:solidFill>
                      <a:srgbClr val="B4E69B"/>
                    </a:solidFill>
                  </a:tcPr>
                </a:tc>
                <a:tc>
                  <a:txBody>
                    <a:bodyPr/>
                    <a:lstStyle/>
                    <a:p>
                      <a:r>
                        <a:rPr lang="en-US" altLang="zh-CN" sz="1800" dirty="0"/>
                        <a:t>0.53</a:t>
                      </a:r>
                      <a:endParaRPr lang="zh-CN" altLang="en-US" sz="1800" dirty="0"/>
                    </a:p>
                  </a:txBody>
                  <a:tcPr>
                    <a:solidFill>
                      <a:srgbClr val="B4E69B"/>
                    </a:solidFill>
                  </a:tcPr>
                </a:tc>
                <a:tc>
                  <a:txBody>
                    <a:bodyPr/>
                    <a:lstStyle/>
                    <a:p>
                      <a:r>
                        <a:rPr lang="en-US" altLang="zh-CN" sz="1800" dirty="0"/>
                        <a:t>0.61</a:t>
                      </a:r>
                      <a:endParaRPr lang="zh-CN" altLang="en-US" sz="1800" dirty="0"/>
                    </a:p>
                  </a:txBody>
                  <a:tcPr>
                    <a:solidFill>
                      <a:srgbClr val="B4E69B"/>
                    </a:solidFill>
                  </a:tcPr>
                </a:tc>
                <a:extLst>
                  <a:ext uri="{0D108BD9-81ED-4DB2-BD59-A6C34878D82A}">
                    <a16:rowId xmlns:a16="http://schemas.microsoft.com/office/drawing/2014/main" val="3995470012"/>
                  </a:ext>
                </a:extLst>
              </a:tr>
              <a:tr h="0">
                <a:tc>
                  <a:txBody>
                    <a:bodyPr/>
                    <a:lstStyle/>
                    <a:p>
                      <a:r>
                        <a:rPr lang="en-US" altLang="zh-CN" sz="1800" kern="1200" dirty="0">
                          <a:solidFill>
                            <a:schemeClr val="bg1"/>
                          </a:solidFill>
                          <a:latin typeface="+mn-lt"/>
                          <a:ea typeface="+mn-ea"/>
                          <a:cs typeface="+mn-cs"/>
                        </a:rPr>
                        <a:t>C 1 for W</a:t>
                      </a:r>
                      <a:endParaRPr lang="zh-CN" altLang="en-US" sz="1800" kern="1200" dirty="0">
                        <a:solidFill>
                          <a:schemeClr val="bg1"/>
                        </a:solidFill>
                        <a:latin typeface="+mn-lt"/>
                        <a:ea typeface="+mn-ea"/>
                        <a:cs typeface="+mn-cs"/>
                      </a:endParaRPr>
                    </a:p>
                  </a:txBody>
                  <a:tcPr>
                    <a:solidFill>
                      <a:srgbClr val="5BBA99"/>
                    </a:solidFill>
                  </a:tcPr>
                </a:tc>
                <a:tc>
                  <a:txBody>
                    <a:bodyPr/>
                    <a:lstStyle/>
                    <a:p>
                      <a:r>
                        <a:rPr lang="en-US" altLang="zh-CN" sz="1800" dirty="0"/>
                        <a:t>1.31e-9</a:t>
                      </a:r>
                      <a:endParaRPr lang="zh-CN" altLang="en-US" sz="1800" dirty="0"/>
                    </a:p>
                  </a:txBody>
                  <a:tcPr>
                    <a:solidFill>
                      <a:srgbClr val="D9EDDF"/>
                    </a:solidFill>
                  </a:tcPr>
                </a:tc>
                <a:tc>
                  <a:txBody>
                    <a:bodyPr/>
                    <a:lstStyle/>
                    <a:p>
                      <a:r>
                        <a:rPr lang="en-US" altLang="zh-CN" sz="1800" dirty="0"/>
                        <a:t>4.83e-37</a:t>
                      </a:r>
                      <a:endParaRPr lang="zh-CN" altLang="en-US" sz="1800" dirty="0"/>
                    </a:p>
                  </a:txBody>
                  <a:tcPr>
                    <a:solidFill>
                      <a:srgbClr val="D9EDDF"/>
                    </a:solidFill>
                  </a:tcPr>
                </a:tc>
                <a:tc>
                  <a:txBody>
                    <a:bodyPr/>
                    <a:lstStyle/>
                    <a:p>
                      <a:r>
                        <a:rPr lang="en-US" altLang="zh-CN" sz="1800" dirty="0"/>
                        <a:t>0.64</a:t>
                      </a:r>
                      <a:endParaRPr lang="zh-CN" altLang="en-US" sz="1800" dirty="0"/>
                    </a:p>
                  </a:txBody>
                  <a:tcPr>
                    <a:solidFill>
                      <a:srgbClr val="D9EDDF"/>
                    </a:solidFill>
                  </a:tcPr>
                </a:tc>
                <a:extLst>
                  <a:ext uri="{0D108BD9-81ED-4DB2-BD59-A6C34878D82A}">
                    <a16:rowId xmlns:a16="http://schemas.microsoft.com/office/drawing/2014/main" val="195220961"/>
                  </a:ext>
                </a:extLst>
              </a:tr>
            </a:tbl>
          </a:graphicData>
        </a:graphic>
      </p:graphicFrame>
      <p:sp>
        <p:nvSpPr>
          <p:cNvPr id="18" name="文本框 17">
            <a:extLst>
              <a:ext uri="{FF2B5EF4-FFF2-40B4-BE49-F238E27FC236}">
                <a16:creationId xmlns:a16="http://schemas.microsoft.com/office/drawing/2014/main" id="{DFF6D0DA-5D0A-FECF-7FE7-16EC87B63C61}"/>
              </a:ext>
            </a:extLst>
          </p:cNvPr>
          <p:cNvSpPr txBox="1"/>
          <p:nvPr/>
        </p:nvSpPr>
        <p:spPr>
          <a:xfrm>
            <a:off x="13639800" y="8794257"/>
            <a:ext cx="1029335" cy="337185"/>
          </a:xfrm>
          <a:prstGeom prst="rect">
            <a:avLst/>
          </a:prstGeom>
          <a:noFill/>
        </p:spPr>
        <p:txBody>
          <a:bodyPr wrap="square" rtlCol="0">
            <a:spAutoFit/>
          </a:bodyPr>
          <a:lstStyle/>
          <a:p>
            <a:pPr algn="ctr"/>
            <a:r>
              <a:rPr lang="en-US" altLang="zh-CN" sz="1600" b="1" dirty="0"/>
              <a:t>Figure 1</a:t>
            </a:r>
          </a:p>
        </p:txBody>
      </p:sp>
      <p:sp>
        <p:nvSpPr>
          <p:cNvPr id="20" name="文本框 19">
            <a:extLst>
              <a:ext uri="{FF2B5EF4-FFF2-40B4-BE49-F238E27FC236}">
                <a16:creationId xmlns:a16="http://schemas.microsoft.com/office/drawing/2014/main" id="{24B9CEDC-1702-71B5-BCEB-AB99F2D3F7E0}"/>
              </a:ext>
            </a:extLst>
          </p:cNvPr>
          <p:cNvSpPr txBox="1"/>
          <p:nvPr/>
        </p:nvSpPr>
        <p:spPr>
          <a:xfrm>
            <a:off x="18928311" y="8794257"/>
            <a:ext cx="1029335" cy="337185"/>
          </a:xfrm>
          <a:prstGeom prst="rect">
            <a:avLst/>
          </a:prstGeom>
          <a:noFill/>
        </p:spPr>
        <p:txBody>
          <a:bodyPr wrap="square" rtlCol="0">
            <a:spAutoFit/>
          </a:bodyPr>
          <a:lstStyle/>
          <a:p>
            <a:pPr algn="ctr"/>
            <a:r>
              <a:rPr lang="en-US" altLang="zh-CN" sz="1600" b="1" dirty="0"/>
              <a:t>Figure 2</a:t>
            </a:r>
          </a:p>
        </p:txBody>
      </p:sp>
      <p:sp>
        <p:nvSpPr>
          <p:cNvPr id="21" name="文本框 20">
            <a:extLst>
              <a:ext uri="{FF2B5EF4-FFF2-40B4-BE49-F238E27FC236}">
                <a16:creationId xmlns:a16="http://schemas.microsoft.com/office/drawing/2014/main" id="{F5C3C596-C084-9966-201C-0E94B7AE2831}"/>
              </a:ext>
            </a:extLst>
          </p:cNvPr>
          <p:cNvSpPr txBox="1"/>
          <p:nvPr/>
        </p:nvSpPr>
        <p:spPr>
          <a:xfrm>
            <a:off x="18928310" y="3780477"/>
            <a:ext cx="1029335" cy="337185"/>
          </a:xfrm>
          <a:prstGeom prst="rect">
            <a:avLst/>
          </a:prstGeom>
          <a:noFill/>
        </p:spPr>
        <p:txBody>
          <a:bodyPr wrap="square" rtlCol="0">
            <a:spAutoFit/>
          </a:bodyPr>
          <a:lstStyle/>
          <a:p>
            <a:pPr algn="ctr"/>
            <a:r>
              <a:rPr lang="en-US" altLang="zh-CN" sz="1600" b="1" dirty="0"/>
              <a:t>Table 1</a:t>
            </a:r>
          </a:p>
        </p:txBody>
      </p:sp>
      <p:sp>
        <p:nvSpPr>
          <p:cNvPr id="22" name="文本框 21">
            <a:extLst>
              <a:ext uri="{FF2B5EF4-FFF2-40B4-BE49-F238E27FC236}">
                <a16:creationId xmlns:a16="http://schemas.microsoft.com/office/drawing/2014/main" id="{B015404F-CD3E-3F3A-24E2-8581F6C5D95E}"/>
              </a:ext>
            </a:extLst>
          </p:cNvPr>
          <p:cNvSpPr txBox="1"/>
          <p:nvPr/>
        </p:nvSpPr>
        <p:spPr>
          <a:xfrm>
            <a:off x="24463603" y="7816281"/>
            <a:ext cx="1155203" cy="338554"/>
          </a:xfrm>
          <a:prstGeom prst="rect">
            <a:avLst/>
          </a:prstGeom>
          <a:noFill/>
        </p:spPr>
        <p:txBody>
          <a:bodyPr wrap="square" rtlCol="0">
            <a:spAutoFit/>
          </a:bodyPr>
          <a:lstStyle/>
          <a:p>
            <a:pPr algn="ctr"/>
            <a:r>
              <a:rPr lang="en-US" altLang="zh-CN" sz="1600" b="1" dirty="0"/>
              <a:t>Table 2</a:t>
            </a:r>
          </a:p>
        </p:txBody>
      </p:sp>
      <p:sp>
        <p:nvSpPr>
          <p:cNvPr id="40" name="文本框 39">
            <a:extLst>
              <a:ext uri="{FF2B5EF4-FFF2-40B4-BE49-F238E27FC236}">
                <a16:creationId xmlns:a16="http://schemas.microsoft.com/office/drawing/2014/main" id="{371BC856-5CF0-7686-B478-A913A8F90C2D}"/>
              </a:ext>
            </a:extLst>
          </p:cNvPr>
          <p:cNvSpPr txBox="1"/>
          <p:nvPr/>
        </p:nvSpPr>
        <p:spPr>
          <a:xfrm>
            <a:off x="28870361" y="7816281"/>
            <a:ext cx="1155203" cy="338554"/>
          </a:xfrm>
          <a:prstGeom prst="rect">
            <a:avLst/>
          </a:prstGeom>
          <a:noFill/>
        </p:spPr>
        <p:txBody>
          <a:bodyPr wrap="square" rtlCol="0">
            <a:spAutoFit/>
          </a:bodyPr>
          <a:lstStyle/>
          <a:p>
            <a:pPr algn="ctr"/>
            <a:r>
              <a:rPr lang="en-US" altLang="zh-CN" sz="1600" b="1" dirty="0"/>
              <a:t>Table 3</a:t>
            </a:r>
          </a:p>
        </p:txBody>
      </p:sp>
      <p:grpSp>
        <p:nvGrpSpPr>
          <p:cNvPr id="42" name="组合 41">
            <a:extLst>
              <a:ext uri="{FF2B5EF4-FFF2-40B4-BE49-F238E27FC236}">
                <a16:creationId xmlns:a16="http://schemas.microsoft.com/office/drawing/2014/main" id="{530C21CE-D312-1E3C-5962-98B27EA4715D}"/>
              </a:ext>
            </a:extLst>
          </p:cNvPr>
          <p:cNvGrpSpPr/>
          <p:nvPr/>
        </p:nvGrpSpPr>
        <p:grpSpPr>
          <a:xfrm>
            <a:off x="24612600" y="12817297"/>
            <a:ext cx="5049299" cy="1488773"/>
            <a:chOff x="38880" y="16200"/>
            <a:chExt cx="6430" cy="1800"/>
          </a:xfrm>
        </p:grpSpPr>
        <p:pic>
          <p:nvPicPr>
            <p:cNvPr id="43" name="图片 42">
              <a:extLst>
                <a:ext uri="{FF2B5EF4-FFF2-40B4-BE49-F238E27FC236}">
                  <a16:creationId xmlns:a16="http://schemas.microsoft.com/office/drawing/2014/main" id="{A241C788-5052-1BDD-9AF8-E1DD3496A95E}"/>
                </a:ext>
              </a:extLst>
            </p:cNvPr>
            <p:cNvPicPr>
              <a:picLocks noChangeAspect="1"/>
            </p:cNvPicPr>
            <p:nvPr/>
          </p:nvPicPr>
          <p:blipFill>
            <a:blip r:embed="rId8"/>
            <a:srcRect t="60031"/>
            <a:stretch>
              <a:fillRect/>
            </a:stretch>
          </p:blipFill>
          <p:spPr>
            <a:xfrm>
              <a:off x="42000" y="16323"/>
              <a:ext cx="3310" cy="1271"/>
            </a:xfrm>
            <a:prstGeom prst="rect">
              <a:avLst/>
            </a:prstGeom>
          </p:spPr>
        </p:pic>
        <p:pic>
          <p:nvPicPr>
            <p:cNvPr id="44" name="图片 43">
              <a:extLst>
                <a:ext uri="{FF2B5EF4-FFF2-40B4-BE49-F238E27FC236}">
                  <a16:creationId xmlns:a16="http://schemas.microsoft.com/office/drawing/2014/main" id="{DEE446A5-22A3-4C04-EEE0-EF7CE2F43936}"/>
                </a:ext>
              </a:extLst>
            </p:cNvPr>
            <p:cNvPicPr>
              <a:picLocks noChangeAspect="1"/>
            </p:cNvPicPr>
            <p:nvPr/>
          </p:nvPicPr>
          <p:blipFill>
            <a:blip r:embed="rId8"/>
            <a:srcRect r="2115" b="43396"/>
            <a:stretch>
              <a:fillRect/>
            </a:stretch>
          </p:blipFill>
          <p:spPr>
            <a:xfrm>
              <a:off x="38880" y="16200"/>
              <a:ext cx="3240" cy="1800"/>
            </a:xfrm>
            <a:prstGeom prst="rect">
              <a:avLst/>
            </a:prstGeom>
          </p:spPr>
        </p:pic>
      </p:grpSp>
      <p:grpSp>
        <p:nvGrpSpPr>
          <p:cNvPr id="58" name="Group 57">
            <a:extLst>
              <a:ext uri="{FF2B5EF4-FFF2-40B4-BE49-F238E27FC236}">
                <a16:creationId xmlns:a16="http://schemas.microsoft.com/office/drawing/2014/main" id="{4580615C-7C5F-372B-EA4D-DF31AE0D42A1}"/>
              </a:ext>
            </a:extLst>
          </p:cNvPr>
          <p:cNvGrpSpPr/>
          <p:nvPr/>
        </p:nvGrpSpPr>
        <p:grpSpPr>
          <a:xfrm>
            <a:off x="33020312" y="2518258"/>
            <a:ext cx="4320000" cy="4320000"/>
            <a:chOff x="15855521" y="24643797"/>
            <a:chExt cx="5101980" cy="5139493"/>
          </a:xfrm>
        </p:grpSpPr>
        <p:pic>
          <p:nvPicPr>
            <p:cNvPr id="59" name="图形 58">
              <a:extLst>
                <a:ext uri="{FF2B5EF4-FFF2-40B4-BE49-F238E27FC236}">
                  <a16:creationId xmlns:a16="http://schemas.microsoft.com/office/drawing/2014/main" id="{A9A46F22-208C-F2AF-2395-95F38368E7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855521" y="24681310"/>
              <a:ext cx="5101980" cy="5101980"/>
            </a:xfrm>
            <a:prstGeom prst="rect">
              <a:avLst/>
            </a:prstGeom>
          </p:spPr>
        </p:pic>
        <p:sp>
          <p:nvSpPr>
            <p:cNvPr id="56" name="文本框 55">
              <a:extLst>
                <a:ext uri="{FF2B5EF4-FFF2-40B4-BE49-F238E27FC236}">
                  <a16:creationId xmlns:a16="http://schemas.microsoft.com/office/drawing/2014/main" id="{88B5FBB3-D4EC-AEBB-EB88-7EC7462E1D0F}"/>
                </a:ext>
              </a:extLst>
            </p:cNvPr>
            <p:cNvSpPr txBox="1"/>
            <p:nvPr/>
          </p:nvSpPr>
          <p:spPr>
            <a:xfrm>
              <a:off x="19097422" y="24643797"/>
              <a:ext cx="1174962" cy="338554"/>
            </a:xfrm>
            <a:prstGeom prst="rect">
              <a:avLst/>
            </a:prstGeom>
            <a:noFill/>
          </p:spPr>
          <p:txBody>
            <a:bodyPr wrap="square" rtlCol="0">
              <a:spAutoFit/>
            </a:bodyPr>
            <a:lstStyle/>
            <a:p>
              <a:pPr algn="ctr"/>
              <a:r>
                <a:rPr lang="en-US" altLang="zh-CN" sz="1600" b="1" dirty="0"/>
                <a:t>Option 1</a:t>
              </a:r>
            </a:p>
          </p:txBody>
        </p:sp>
      </p:grpSp>
      <p:grpSp>
        <p:nvGrpSpPr>
          <p:cNvPr id="54" name="Group 53">
            <a:extLst>
              <a:ext uri="{FF2B5EF4-FFF2-40B4-BE49-F238E27FC236}">
                <a16:creationId xmlns:a16="http://schemas.microsoft.com/office/drawing/2014/main" id="{625C9F11-E037-558A-167B-B013D5DB42FB}"/>
              </a:ext>
            </a:extLst>
          </p:cNvPr>
          <p:cNvGrpSpPr/>
          <p:nvPr/>
        </p:nvGrpSpPr>
        <p:grpSpPr>
          <a:xfrm>
            <a:off x="37935423" y="2514600"/>
            <a:ext cx="4320000" cy="4320000"/>
            <a:chOff x="21251855" y="24649185"/>
            <a:chExt cx="5101980" cy="5140737"/>
          </a:xfrm>
        </p:grpSpPr>
        <p:pic>
          <p:nvPicPr>
            <p:cNvPr id="62" name="图形 61">
              <a:extLst>
                <a:ext uri="{FF2B5EF4-FFF2-40B4-BE49-F238E27FC236}">
                  <a16:creationId xmlns:a16="http://schemas.microsoft.com/office/drawing/2014/main" id="{E7FFEF99-3F8C-BCB2-DADB-6674C30B94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251855" y="24687942"/>
              <a:ext cx="5101980" cy="5101980"/>
            </a:xfrm>
            <a:prstGeom prst="rect">
              <a:avLst/>
            </a:prstGeom>
          </p:spPr>
        </p:pic>
        <p:sp>
          <p:nvSpPr>
            <p:cNvPr id="57" name="文本框 56">
              <a:extLst>
                <a:ext uri="{FF2B5EF4-FFF2-40B4-BE49-F238E27FC236}">
                  <a16:creationId xmlns:a16="http://schemas.microsoft.com/office/drawing/2014/main" id="{9778394E-51C0-E5DA-7F2E-18C381748ADE}"/>
                </a:ext>
              </a:extLst>
            </p:cNvPr>
            <p:cNvSpPr txBox="1"/>
            <p:nvPr/>
          </p:nvSpPr>
          <p:spPr>
            <a:xfrm>
              <a:off x="24726116" y="24649185"/>
              <a:ext cx="1169828" cy="338554"/>
            </a:xfrm>
            <a:prstGeom prst="rect">
              <a:avLst/>
            </a:prstGeom>
            <a:noFill/>
          </p:spPr>
          <p:txBody>
            <a:bodyPr wrap="square" rtlCol="0">
              <a:spAutoFit/>
            </a:bodyPr>
            <a:lstStyle/>
            <a:p>
              <a:pPr algn="ctr"/>
              <a:r>
                <a:rPr lang="en-US" altLang="zh-CN" sz="1600" b="1" dirty="0"/>
                <a:t>Option 2</a:t>
              </a:r>
            </a:p>
          </p:txBody>
        </p:sp>
      </p:grpSp>
      <p:grpSp>
        <p:nvGrpSpPr>
          <p:cNvPr id="53" name="Group 52">
            <a:extLst>
              <a:ext uri="{FF2B5EF4-FFF2-40B4-BE49-F238E27FC236}">
                <a16:creationId xmlns:a16="http://schemas.microsoft.com/office/drawing/2014/main" id="{6E2A9AE4-38D6-F812-3FAD-EED3AD87AE80}"/>
              </a:ext>
            </a:extLst>
          </p:cNvPr>
          <p:cNvGrpSpPr/>
          <p:nvPr/>
        </p:nvGrpSpPr>
        <p:grpSpPr>
          <a:xfrm>
            <a:off x="33027813" y="6795366"/>
            <a:ext cx="4320000" cy="4347446"/>
            <a:chOff x="26648189" y="24611035"/>
            <a:chExt cx="5101980" cy="5189516"/>
          </a:xfrm>
        </p:grpSpPr>
        <p:pic>
          <p:nvPicPr>
            <p:cNvPr id="64" name="图形 63">
              <a:extLst>
                <a:ext uri="{FF2B5EF4-FFF2-40B4-BE49-F238E27FC236}">
                  <a16:creationId xmlns:a16="http://schemas.microsoft.com/office/drawing/2014/main" id="{D152784A-05BF-391E-786C-1D96C3EB4DB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648189" y="24698571"/>
              <a:ext cx="5101980" cy="5101980"/>
            </a:xfrm>
            <a:prstGeom prst="rect">
              <a:avLst/>
            </a:prstGeom>
          </p:spPr>
        </p:pic>
        <p:sp>
          <p:nvSpPr>
            <p:cNvPr id="60" name="文本框 59">
              <a:extLst>
                <a:ext uri="{FF2B5EF4-FFF2-40B4-BE49-F238E27FC236}">
                  <a16:creationId xmlns:a16="http://schemas.microsoft.com/office/drawing/2014/main" id="{D11FA470-1077-F326-A84F-E81961FAE194}"/>
                </a:ext>
              </a:extLst>
            </p:cNvPr>
            <p:cNvSpPr txBox="1"/>
            <p:nvPr/>
          </p:nvSpPr>
          <p:spPr>
            <a:xfrm>
              <a:off x="29881231" y="24611035"/>
              <a:ext cx="1174962" cy="404130"/>
            </a:xfrm>
            <a:prstGeom prst="rect">
              <a:avLst/>
            </a:prstGeom>
            <a:noFill/>
          </p:spPr>
          <p:txBody>
            <a:bodyPr wrap="square" rtlCol="0">
              <a:spAutoFit/>
            </a:bodyPr>
            <a:lstStyle/>
            <a:p>
              <a:pPr algn="ctr"/>
              <a:r>
                <a:rPr lang="en-US" altLang="zh-CN" sz="1600" b="1" dirty="0"/>
                <a:t>Option 3</a:t>
              </a:r>
            </a:p>
          </p:txBody>
        </p:sp>
      </p:grpSp>
      <p:sp>
        <p:nvSpPr>
          <p:cNvPr id="6" name="文本框 5">
            <a:extLst>
              <a:ext uri="{FF2B5EF4-FFF2-40B4-BE49-F238E27FC236}">
                <a16:creationId xmlns:a16="http://schemas.microsoft.com/office/drawing/2014/main" id="{96A2C2F7-CECB-1521-4D3B-A267C6709E3D}"/>
              </a:ext>
            </a:extLst>
          </p:cNvPr>
          <p:cNvSpPr txBox="1"/>
          <p:nvPr/>
        </p:nvSpPr>
        <p:spPr>
          <a:xfrm>
            <a:off x="16022021" y="18745200"/>
            <a:ext cx="1029335" cy="337185"/>
          </a:xfrm>
          <a:prstGeom prst="rect">
            <a:avLst/>
          </a:prstGeom>
          <a:noFill/>
        </p:spPr>
        <p:txBody>
          <a:bodyPr wrap="square" rtlCol="0">
            <a:spAutoFit/>
          </a:bodyPr>
          <a:lstStyle/>
          <a:p>
            <a:pPr algn="ctr"/>
            <a:r>
              <a:rPr lang="en-US" altLang="zh-CN" sz="1600" b="1" dirty="0"/>
              <a:t>Figure 3</a:t>
            </a:r>
          </a:p>
        </p:txBody>
      </p:sp>
      <p:sp>
        <p:nvSpPr>
          <p:cNvPr id="7" name="Text Placeholder 30">
            <a:extLst>
              <a:ext uri="{FF2B5EF4-FFF2-40B4-BE49-F238E27FC236}">
                <a16:creationId xmlns:a16="http://schemas.microsoft.com/office/drawing/2014/main" id="{AE8AF7E0-D5EB-FF7E-F4A4-37735760A7F3}"/>
              </a:ext>
            </a:extLst>
          </p:cNvPr>
          <p:cNvSpPr txBox="1">
            <a:spLocks/>
          </p:cNvSpPr>
          <p:nvPr/>
        </p:nvSpPr>
        <p:spPr>
          <a:xfrm>
            <a:off x="11443786" y="9230603"/>
            <a:ext cx="10266309" cy="622300"/>
          </a:xfrm>
          <a:prstGeom prst="rect">
            <a:avLst/>
          </a:prstGeom>
          <a:solidFill>
            <a:srgbClr val="D9EDDF"/>
          </a:solidFill>
          <a:ln>
            <a:no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dirty="0">
                <a:solidFill>
                  <a:schemeClr val="tx1">
                    <a:lumMod val="75000"/>
                    <a:lumOff val="25000"/>
                  </a:schemeClr>
                </a:solidFill>
                <a:latin typeface="+mn-lt"/>
              </a:rPr>
              <a:t>Q1</a:t>
            </a:r>
          </a:p>
        </p:txBody>
      </p:sp>
      <p:pic>
        <p:nvPicPr>
          <p:cNvPr id="48" name="图形 47">
            <a:extLst>
              <a:ext uri="{FF2B5EF4-FFF2-40B4-BE49-F238E27FC236}">
                <a16:creationId xmlns:a16="http://schemas.microsoft.com/office/drawing/2014/main" id="{310F2A23-27B6-141B-D631-2F88A01F1BE6}"/>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7131098" y="5464235"/>
            <a:ext cx="4490916" cy="3368187"/>
          </a:xfrm>
          <a:prstGeom prst="rect">
            <a:avLst/>
          </a:prstGeom>
        </p:spPr>
      </p:pic>
      <mc:AlternateContent xmlns:mc="http://schemas.openxmlformats.org/markup-compatibility/2006">
        <mc:Choice xmlns:a14="http://schemas.microsoft.com/office/drawing/2010/main" Requires="a14">
          <p:sp>
            <p:nvSpPr>
              <p:cNvPr id="45" name="Text Placeholder 35">
                <a:extLst>
                  <a:ext uri="{FF2B5EF4-FFF2-40B4-BE49-F238E27FC236}">
                    <a16:creationId xmlns:a16="http://schemas.microsoft.com/office/drawing/2014/main" id="{F22CDA28-3996-0F0C-0A12-BCE52B76C808}"/>
                  </a:ext>
                </a:extLst>
              </p:cNvPr>
              <p:cNvSpPr txBox="1">
                <a:spLocks/>
              </p:cNvSpPr>
              <p:nvPr/>
            </p:nvSpPr>
            <p:spPr>
              <a:xfrm>
                <a:off x="22158892" y="2514600"/>
                <a:ext cx="10266309" cy="5791200"/>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altLang="zh-CN" dirty="0"/>
                  <a:t>We then applied t-test to every option.</a:t>
                </a:r>
              </a:p>
              <a:p>
                <a:r>
                  <a:rPr lang="en-US" altLang="zh-CN" dirty="0"/>
                  <a:t>With regard to </a:t>
                </a:r>
                <a:r>
                  <a:rPr lang="en-US" altLang="zh-CN" b="1" dirty="0"/>
                  <a:t>option 0</a:t>
                </a:r>
                <a:r>
                  <a:rPr lang="en-US" altLang="zh-CN" dirty="0"/>
                  <a:t>, bus or railway, it was concluded that the importance sequence is </a:t>
                </a:r>
                <a:r>
                  <a:rPr lang="en-US" altLang="zh-CN" b="1" dirty="0"/>
                  <a:t>D &gt; W ≈ C</a:t>
                </a:r>
                <a:r>
                  <a:rPr lang="en-US" altLang="zh-CN" dirty="0"/>
                  <a:t>. The importance of D is obvious, while W and C have a complex interaction, which cannot be explained by t-test (See Table 2 for testing the importance of W and C).</a:t>
                </a:r>
              </a:p>
              <a:p>
                <a:r>
                  <a:rPr lang="en-US" altLang="zh-CN" dirty="0"/>
                  <a:t>For </a:t>
                </a:r>
                <a:r>
                  <a:rPr lang="en-US" altLang="zh-CN" b="1" dirty="0"/>
                  <a:t>option 1</a:t>
                </a:r>
                <a:r>
                  <a:rPr lang="en-US" altLang="zh-CN" dirty="0"/>
                  <a:t>, taxi, it was concluded that </a:t>
                </a:r>
                <a:r>
                  <a:rPr lang="en-US" altLang="zh-CN" b="1" dirty="0"/>
                  <a:t>D, W, and C are important to the same extent</a:t>
                </a:r>
                <a:r>
                  <a:rPr lang="en-US" altLang="zh-CN" dirty="0"/>
                  <a:t>. In the two-sided there is no condition where p-value is constantly smaller than </a:t>
                </a:r>
                <a14:m>
                  <m:oMath xmlns:m="http://schemas.openxmlformats.org/officeDocument/2006/math">
                    <m:r>
                      <a:rPr lang="zh-CN" altLang="en-US" i="1" smtClean="0">
                        <a:latin typeface="Cambria Math" panose="02040503050406030204" pitchFamily="18" charset="0"/>
                        <a:ea typeface="Cambria Math" panose="02040503050406030204" pitchFamily="18" charset="0"/>
                      </a:rPr>
                      <m:t>𝛼</m:t>
                    </m:r>
                  </m:oMath>
                </a14:m>
                <a:r>
                  <a:rPr lang="en-US" altLang="zh-CN" dirty="0"/>
                  <a:t>, so we may assume there existed a complicated interaction that could not be explained by the t-test (see Table 3).</a:t>
                </a:r>
              </a:p>
              <a:p>
                <a:r>
                  <a:rPr lang="en-US" altLang="zh-CN" dirty="0"/>
                  <a:t>For </a:t>
                </a:r>
                <a:r>
                  <a:rPr lang="en-US" altLang="zh-CN" b="1" dirty="0"/>
                  <a:t>option 2</a:t>
                </a:r>
                <a:r>
                  <a:rPr lang="en-US" altLang="zh-CN" dirty="0"/>
                  <a:t>, bike, it was concluded that the importance sequence of factors was </a:t>
                </a:r>
                <a:r>
                  <a:rPr lang="en-US" altLang="zh-CN" b="1" dirty="0"/>
                  <a:t>D &gt; W &gt; C</a:t>
                </a:r>
                <a:r>
                  <a:rPr lang="en-US" altLang="zh-CN" dirty="0"/>
                  <a:t>, and as illustrated in Figure 3, C had almost no effect on the decision. To ascertain the significance of D and W, we conducted t-test of the population - we considered long-distance (D=2) and non-long-distance (D=0/1). </a:t>
                </a:r>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𝜇</m:t>
                        </m:r>
                      </m:e>
                      <m:sub>
                        <m:r>
                          <a:rPr lang="en-US" altLang="zh-CN" b="0" i="1" smtClean="0">
                            <a:latin typeface="Cambria Math" panose="02040503050406030204" pitchFamily="18" charset="0"/>
                          </a:rPr>
                          <m:t>𝐷</m:t>
                        </m:r>
                        <m:r>
                          <a:rPr lang="en-US" altLang="zh-CN" b="0" i="1" smtClean="0">
                            <a:latin typeface="Cambria Math" panose="02040503050406030204" pitchFamily="18" charset="0"/>
                          </a:rPr>
                          <m:t>0</m:t>
                        </m:r>
                        <m:r>
                          <a:rPr lang="en-US" altLang="zh-CN" b="0" i="1" smtClean="0">
                            <a:latin typeface="Cambria Math" panose="02040503050406030204" pitchFamily="18" charset="0"/>
                          </a:rPr>
                          <m:t>𝐶</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b="0" i="1" smtClean="0">
                            <a:latin typeface="Cambria Math" panose="02040503050406030204" pitchFamily="18" charset="0"/>
                          </a:rPr>
                          <m:t>2</m:t>
                        </m:r>
                        <m:r>
                          <a:rPr lang="en-US" altLang="zh-CN" i="1">
                            <a:latin typeface="Cambria Math" panose="02040503050406030204" pitchFamily="18" charset="0"/>
                          </a:rPr>
                          <m:t>0</m:t>
                        </m:r>
                        <m:r>
                          <a:rPr lang="en-US" altLang="zh-CN" i="1">
                            <a:latin typeface="Cambria Math" panose="02040503050406030204" pitchFamily="18" charset="0"/>
                          </a:rPr>
                          <m:t>𝐶</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b="0" i="1" smtClean="0">
                            <a:latin typeface="Cambria Math" panose="02040503050406030204" pitchFamily="18" charset="0"/>
                          </a:rPr>
                          <m:t>𝐷</m:t>
                        </m:r>
                        <m:r>
                          <a:rPr lang="en-US" altLang="zh-CN" b="0" i="1" smtClean="0">
                            <a:latin typeface="Cambria Math" panose="02040503050406030204" pitchFamily="18" charset="0"/>
                          </a:rPr>
                          <m:t>1</m:t>
                        </m:r>
                        <m:r>
                          <a:rPr lang="en-US" altLang="zh-CN" i="1">
                            <a:latin typeface="Cambria Math" panose="02040503050406030204" pitchFamily="18" charset="0"/>
                          </a:rPr>
                          <m:t>𝐶</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2</m:t>
                        </m:r>
                        <m:r>
                          <a:rPr lang="en-US" altLang="zh-CN" b="0" i="1" smtClean="0">
                            <a:latin typeface="Cambria Math" panose="02040503050406030204" pitchFamily="18" charset="0"/>
                          </a:rPr>
                          <m:t>1</m:t>
                        </m:r>
                        <m:r>
                          <a:rPr lang="en-US" altLang="zh-CN" i="1">
                            <a:latin typeface="Cambria Math" panose="02040503050406030204" pitchFamily="18" charset="0"/>
                          </a:rPr>
                          <m:t>𝐶</m:t>
                        </m:r>
                      </m:sub>
                    </m:sSub>
                  </m:oMath>
                </a14:m>
                <a:endParaRPr lang="en-US" altLang="zh-CN" i="1" dirty="0">
                  <a:latin typeface="Cambria Math" panose="02040503050406030204" pitchFamily="18" charset="0"/>
                </a:endParaRPr>
              </a:p>
              <a:p>
                <a:pPr algn="ct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𝑎</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𝐷</m:t>
                        </m:r>
                        <m:r>
                          <a:rPr lang="en-US" altLang="zh-CN" i="1">
                            <a:latin typeface="Cambria Math" panose="02040503050406030204" pitchFamily="18" charset="0"/>
                          </a:rPr>
                          <m:t>0</m:t>
                        </m:r>
                        <m:r>
                          <a:rPr lang="en-US" altLang="zh-CN" i="1">
                            <a:latin typeface="Cambria Math" panose="02040503050406030204" pitchFamily="18" charset="0"/>
                          </a:rPr>
                          <m:t>𝐶</m:t>
                        </m:r>
                      </m:sub>
                    </m:sSub>
                    <m:r>
                      <a:rPr lang="en-US" altLang="zh-CN" i="1">
                        <a:latin typeface="Cambria Math" panose="02040503050406030204" pitchFamily="18" charset="0"/>
                        <a:ea typeface="Cambria Math" panose="02040503050406030204" pitchFamily="18" charset="0"/>
                      </a:rPr>
                      <m:t>&lt;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2</m:t>
                        </m:r>
                        <m:r>
                          <a:rPr lang="en-US" altLang="zh-CN" i="1">
                            <a:latin typeface="Cambria Math" panose="02040503050406030204" pitchFamily="18" charset="0"/>
                          </a:rPr>
                          <m:t>0</m:t>
                        </m:r>
                        <m:r>
                          <a:rPr lang="en-US" altLang="zh-CN" i="1">
                            <a:latin typeface="Cambria Math" panose="02040503050406030204" pitchFamily="18" charset="0"/>
                          </a:rPr>
                          <m:t>𝐶</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𝐷</m:t>
                        </m:r>
                        <m:r>
                          <a:rPr lang="en-US" altLang="zh-CN" i="1">
                            <a:latin typeface="Cambria Math" panose="02040503050406030204" pitchFamily="18" charset="0"/>
                          </a:rPr>
                          <m:t>1</m:t>
                        </m:r>
                        <m:r>
                          <a:rPr lang="en-US" altLang="zh-CN" i="1">
                            <a:latin typeface="Cambria Math" panose="02040503050406030204" pitchFamily="18" charset="0"/>
                          </a:rPr>
                          <m:t>𝐶</m:t>
                        </m:r>
                      </m:sub>
                    </m:sSub>
                    <m:r>
                      <a:rPr lang="en-US" altLang="zh-CN" i="1" smtClean="0">
                        <a:latin typeface="Cambria Math" panose="02040503050406030204" pitchFamily="18" charset="0"/>
                        <a:ea typeface="Cambria Math" panose="02040503050406030204" pitchFamily="18" charset="0"/>
                      </a:rPr>
                      <m:t>&lt;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2</m:t>
                        </m:r>
                        <m:r>
                          <a:rPr lang="en-US" altLang="zh-CN" i="1">
                            <a:latin typeface="Cambria Math" panose="02040503050406030204" pitchFamily="18" charset="0"/>
                          </a:rPr>
                          <m:t>1</m:t>
                        </m:r>
                        <m:r>
                          <a:rPr lang="en-US" altLang="zh-CN" i="1">
                            <a:latin typeface="Cambria Math" panose="02040503050406030204" pitchFamily="18" charset="0"/>
                          </a:rPr>
                          <m:t>𝐶</m:t>
                        </m:r>
                      </m:sub>
                    </m:sSub>
                  </m:oMath>
                </a14:m>
                <a:endParaRPr lang="en-US" altLang="zh-CN" dirty="0"/>
              </a:p>
              <a:p>
                <a:r>
                  <a:rPr lang="en-US" altLang="zh-CN" dirty="0"/>
                  <a:t>The calculation yielded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𝑣𝑎𝑙𝑢𝑒</m:t>
                    </m:r>
                    <m:r>
                      <a:rPr lang="en-US" altLang="zh-CN" i="1">
                        <a:latin typeface="Cambria Math" panose="02040503050406030204" pitchFamily="18" charset="0"/>
                      </a:rPr>
                      <m:t>=</m:t>
                    </m:r>
                    <m:r>
                      <m:rPr>
                        <m:nor/>
                      </m:rPr>
                      <a:rPr lang="en-US" altLang="zh-CN" b="0" i="0" smtClean="0">
                        <a:latin typeface="Cambria Math" panose="02040503050406030204" pitchFamily="18" charset="0"/>
                      </a:rPr>
                      <m:t>1.03</m:t>
                    </m:r>
                    <m:r>
                      <m:rPr>
                        <m:nor/>
                      </m:rPr>
                      <a:rPr lang="en-US" altLang="zh-CN" b="0" i="0" smtClean="0">
                        <a:latin typeface="Cambria Math" panose="02040503050406030204" pitchFamily="18" charset="0"/>
                      </a:rPr>
                      <m:t>e</m:t>
                    </m:r>
                    <m:r>
                      <m:rPr>
                        <m:nor/>
                      </m:rPr>
                      <a:rPr lang="en-US" altLang="zh-CN" b="0" i="0" smtClean="0">
                        <a:latin typeface="Cambria Math" panose="02040503050406030204" pitchFamily="18" charset="0"/>
                      </a:rPr>
                      <m:t>−51 </m:t>
                    </m:r>
                    <m:r>
                      <m:rPr>
                        <m:nor/>
                      </m:rPr>
                      <a:rPr lang="en-US" altLang="zh-CN" b="0" i="0" smtClean="0">
                        <a:latin typeface="Cambria Math" panose="02040503050406030204" pitchFamily="18" charset="0"/>
                      </a:rPr>
                      <m:t>and</m:t>
                    </m:r>
                    <m:r>
                      <m:rPr>
                        <m:nor/>
                      </m:rPr>
                      <a:rPr lang="en-US" altLang="zh-CN" b="0" i="0" smtClean="0">
                        <a:latin typeface="Cambria Math" panose="02040503050406030204" pitchFamily="18" charset="0"/>
                      </a:rPr>
                      <m:t> 1.19</m:t>
                    </m:r>
                    <m:r>
                      <m:rPr>
                        <m:nor/>
                      </m:rPr>
                      <a:rPr lang="en-US" altLang="zh-CN" b="0" i="0" smtClean="0">
                        <a:latin typeface="Cambria Math" panose="02040503050406030204" pitchFamily="18" charset="0"/>
                      </a:rPr>
                      <m:t>e</m:t>
                    </m:r>
                    <m:r>
                      <m:rPr>
                        <m:nor/>
                      </m:rPr>
                      <a:rPr lang="en-US" altLang="zh-CN" b="0" i="0" smtClean="0">
                        <a:latin typeface="Cambria Math" panose="02040503050406030204" pitchFamily="18" charset="0"/>
                      </a:rPr>
                      <m:t>−12</m:t>
                    </m:r>
                    <m:r>
                      <m:rPr>
                        <m:nor/>
                      </m:rPr>
                      <a:rPr lang="en-US" altLang="zh-CN" dirty="0"/>
                      <m:t> </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𝛼</m:t>
                    </m:r>
                  </m:oMath>
                </a14:m>
                <a:r>
                  <a:rPr lang="en-US" altLang="zh-CN" dirty="0"/>
                  <a:t>, so we considered D is the most important.</a:t>
                </a:r>
              </a:p>
              <a:p>
                <a:r>
                  <a:rPr lang="en-US" altLang="zh-CN" dirty="0"/>
                  <a:t>In regard to </a:t>
                </a:r>
                <a:r>
                  <a:rPr lang="en-US" altLang="zh-CN" b="1" dirty="0"/>
                  <a:t>option 3</a:t>
                </a:r>
                <a:r>
                  <a:rPr lang="en-US" altLang="zh-CN" dirty="0"/>
                  <a:t>, walking, it showed that all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𝑐𝑣</m:t>
                    </m:r>
                  </m:oMath>
                </a14:m>
                <a:r>
                  <a:rPr lang="en-US" altLang="zh-CN" dirty="0"/>
                  <a:t> so </a:t>
                </a:r>
                <a:r>
                  <a:rPr lang="en-US" altLang="zh-CN" b="1" dirty="0"/>
                  <a:t>none of D, W and C hold any significance</a:t>
                </a:r>
                <a:r>
                  <a:rPr lang="en-US" altLang="zh-CN" dirty="0"/>
                  <a:t>, which was primarily attributed to inadequate samples This finding might also suggest an as yet unconsidered factor.</a:t>
                </a:r>
              </a:p>
            </p:txBody>
          </p:sp>
        </mc:Choice>
        <mc:Fallback>
          <p:sp>
            <p:nvSpPr>
              <p:cNvPr id="45" name="Text Placeholder 35">
                <a:extLst>
                  <a:ext uri="{FF2B5EF4-FFF2-40B4-BE49-F238E27FC236}">
                    <a16:creationId xmlns:a16="http://schemas.microsoft.com/office/drawing/2014/main" id="{F22CDA28-3996-0F0C-0A12-BCE52B76C808}"/>
                  </a:ext>
                </a:extLst>
              </p:cNvPr>
              <p:cNvSpPr txBox="1">
                <a:spLocks noRot="1" noChangeAspect="1" noMove="1" noResize="1" noEditPoints="1" noAdjustHandles="1" noChangeArrowheads="1" noChangeShapeType="1" noTextEdit="1"/>
              </p:cNvSpPr>
              <p:nvPr/>
            </p:nvSpPr>
            <p:spPr>
              <a:xfrm>
                <a:off x="22158892" y="2514600"/>
                <a:ext cx="10266309" cy="5791200"/>
              </a:xfrm>
              <a:prstGeom prst="rect">
                <a:avLst/>
              </a:prstGeom>
              <a:blipFill>
                <a:blip r:embed="rId17"/>
                <a:stretch>
                  <a:fillRect l="-356" t="-526"/>
                </a:stretch>
              </a:blipFill>
            </p:spPr>
            <p:txBody>
              <a:bodyPr/>
              <a:lstStyle/>
              <a:p>
                <a:r>
                  <a:rPr lang="zh-CN" altLang="en-US">
                    <a:noFill/>
                  </a:rPr>
                  <a:t> </a:t>
                </a:r>
              </a:p>
            </p:txBody>
          </p:sp>
        </mc:Fallback>
      </mc:AlternateContent>
      <p:pic>
        <p:nvPicPr>
          <p:cNvPr id="50" name="Graphic 49">
            <a:extLst>
              <a:ext uri="{FF2B5EF4-FFF2-40B4-BE49-F238E27FC236}">
                <a16:creationId xmlns:a16="http://schemas.microsoft.com/office/drawing/2014/main" id="{D50DE2B5-35AA-5A58-CDF1-26FED5DF977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2573000" y="12244130"/>
            <a:ext cx="8062382" cy="6568060"/>
          </a:xfrm>
          <a:prstGeom prst="rect">
            <a:avLst/>
          </a:prstGeom>
        </p:spPr>
      </p:pic>
      <p:sp>
        <p:nvSpPr>
          <p:cNvPr id="51" name="Text Placeholder 30">
            <a:extLst>
              <a:ext uri="{FF2B5EF4-FFF2-40B4-BE49-F238E27FC236}">
                <a16:creationId xmlns:a16="http://schemas.microsoft.com/office/drawing/2014/main" id="{770A03CF-A6B3-961C-3119-C6F7B619A706}"/>
              </a:ext>
            </a:extLst>
          </p:cNvPr>
          <p:cNvSpPr txBox="1">
            <a:spLocks/>
          </p:cNvSpPr>
          <p:nvPr/>
        </p:nvSpPr>
        <p:spPr>
          <a:xfrm>
            <a:off x="22200827" y="10311465"/>
            <a:ext cx="10266309" cy="622300"/>
          </a:xfrm>
          <a:prstGeom prst="rect">
            <a:avLst/>
          </a:prstGeom>
          <a:solidFill>
            <a:srgbClr val="D9EDDF"/>
          </a:solidFill>
          <a:ln>
            <a:no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dirty="0">
                <a:solidFill>
                  <a:schemeClr val="tx1">
                    <a:lumMod val="75000"/>
                    <a:lumOff val="25000"/>
                  </a:schemeClr>
                </a:solidFill>
                <a:latin typeface="+mn-lt"/>
              </a:rPr>
              <a:t>Q2</a:t>
            </a:r>
          </a:p>
        </p:txBody>
      </p:sp>
      <p:sp>
        <p:nvSpPr>
          <p:cNvPr id="52" name="文本框 54">
            <a:extLst>
              <a:ext uri="{FF2B5EF4-FFF2-40B4-BE49-F238E27FC236}">
                <a16:creationId xmlns:a16="http://schemas.microsoft.com/office/drawing/2014/main" id="{7A9670DC-50CB-41DB-2916-DF4ACC2DFD11}"/>
              </a:ext>
            </a:extLst>
          </p:cNvPr>
          <p:cNvSpPr txBox="1"/>
          <p:nvPr/>
        </p:nvSpPr>
        <p:spPr>
          <a:xfrm>
            <a:off x="26597746" y="12438826"/>
            <a:ext cx="1029335" cy="337185"/>
          </a:xfrm>
          <a:prstGeom prst="rect">
            <a:avLst/>
          </a:prstGeom>
          <a:noFill/>
        </p:spPr>
        <p:txBody>
          <a:bodyPr wrap="square" rtlCol="0">
            <a:spAutoFit/>
          </a:bodyPr>
          <a:lstStyle/>
          <a:p>
            <a:pPr algn="ctr"/>
            <a:r>
              <a:rPr lang="en-US" altLang="zh-CN" sz="1600" b="1" dirty="0"/>
              <a:t>Table 4</a:t>
            </a:r>
          </a:p>
        </p:txBody>
      </p:sp>
      <p:graphicFrame>
        <p:nvGraphicFramePr>
          <p:cNvPr id="4" name="表格 3">
            <a:extLst>
              <a:ext uri="{FF2B5EF4-FFF2-40B4-BE49-F238E27FC236}">
                <a16:creationId xmlns:a16="http://schemas.microsoft.com/office/drawing/2014/main" id="{E0A1DE8C-267F-DB6A-3B14-4F7224309C2D}"/>
              </a:ext>
            </a:extLst>
          </p:cNvPr>
          <p:cNvGraphicFramePr>
            <a:graphicFrameLocks noGrp="1"/>
          </p:cNvGraphicFramePr>
          <p:nvPr>
            <p:extLst>
              <p:ext uri="{D42A27DB-BD31-4B8C-83A1-F6EECF244321}">
                <p14:modId xmlns:p14="http://schemas.microsoft.com/office/powerpoint/2010/main" val="1545135742"/>
              </p:ext>
            </p:extLst>
          </p:nvPr>
        </p:nvGraphicFramePr>
        <p:xfrm>
          <a:off x="24445187" y="16335652"/>
          <a:ext cx="5334452" cy="2194560"/>
        </p:xfrm>
        <a:graphic>
          <a:graphicData uri="http://schemas.openxmlformats.org/drawingml/2006/table">
            <a:tbl>
              <a:tblPr firstRow="1" bandRow="1">
                <a:tableStyleId>{5C22544A-7EE6-4342-B048-85BDC9FD1C3A}</a:tableStyleId>
              </a:tblPr>
              <a:tblGrid>
                <a:gridCol w="2518151">
                  <a:extLst>
                    <a:ext uri="{9D8B030D-6E8A-4147-A177-3AD203B41FA5}">
                      <a16:colId xmlns:a16="http://schemas.microsoft.com/office/drawing/2014/main" val="2731221127"/>
                    </a:ext>
                  </a:extLst>
                </a:gridCol>
                <a:gridCol w="2816301">
                  <a:extLst>
                    <a:ext uri="{9D8B030D-6E8A-4147-A177-3AD203B41FA5}">
                      <a16:colId xmlns:a16="http://schemas.microsoft.com/office/drawing/2014/main" val="1611491747"/>
                    </a:ext>
                  </a:extLst>
                </a:gridCol>
              </a:tblGrid>
              <a:tr h="158179">
                <a:tc>
                  <a:txBody>
                    <a:bodyPr/>
                    <a:lstStyle/>
                    <a:p>
                      <a:pPr algn="ctr"/>
                      <a:r>
                        <a:rPr lang="en-US" altLang="zh-CN" sz="1800" dirty="0"/>
                        <a:t>Variables</a:t>
                      </a:r>
                      <a:endParaRPr lang="zh-CN" altLang="en-US" sz="1800" dirty="0"/>
                    </a:p>
                  </a:txBody>
                  <a:tcPr>
                    <a:solidFill>
                      <a:srgbClr val="5BBA99"/>
                    </a:solidFill>
                  </a:tcPr>
                </a:tc>
                <a:tc>
                  <a:txBody>
                    <a:bodyPr/>
                    <a:lstStyle/>
                    <a:p>
                      <a:pPr algn="ctr"/>
                      <a:r>
                        <a:rPr lang="en-US" altLang="zh-CN" sz="1800" dirty="0"/>
                        <a:t>Influence level (to option) </a:t>
                      </a:r>
                      <a:endParaRPr lang="zh-CN" altLang="en-US" sz="1800" dirty="0"/>
                    </a:p>
                  </a:txBody>
                  <a:tcPr>
                    <a:solidFill>
                      <a:srgbClr val="5BBA99"/>
                    </a:solidFill>
                  </a:tcPr>
                </a:tc>
                <a:extLst>
                  <a:ext uri="{0D108BD9-81ED-4DB2-BD59-A6C34878D82A}">
                    <a16:rowId xmlns:a16="http://schemas.microsoft.com/office/drawing/2014/main" val="2887670269"/>
                  </a:ext>
                </a:extLst>
              </a:tr>
              <a:tr h="158179">
                <a:tc>
                  <a:txBody>
                    <a:bodyPr/>
                    <a:lstStyle/>
                    <a:p>
                      <a:r>
                        <a:rPr lang="en-US" altLang="zh-CN" sz="1800" dirty="0">
                          <a:solidFill>
                            <a:schemeClr val="bg1"/>
                          </a:solidFill>
                        </a:rPr>
                        <a:t>Gender</a:t>
                      </a:r>
                      <a:endParaRPr lang="zh-CN" altLang="en-US" sz="1800" dirty="0">
                        <a:solidFill>
                          <a:schemeClr val="bg1"/>
                        </a:solidFill>
                      </a:endParaRPr>
                    </a:p>
                  </a:txBody>
                  <a:tcPr>
                    <a:solidFill>
                      <a:srgbClr val="5BBA99"/>
                    </a:solidFill>
                  </a:tcPr>
                </a:tc>
                <a:tc>
                  <a:txBody>
                    <a:bodyPr/>
                    <a:lstStyle/>
                    <a:p>
                      <a:r>
                        <a:rPr lang="en-US" altLang="zh-CN" sz="1800" dirty="0"/>
                        <a:t>No</a:t>
                      </a:r>
                      <a:endParaRPr lang="zh-CN" altLang="en-US" sz="1800" dirty="0"/>
                    </a:p>
                  </a:txBody>
                  <a:tcPr>
                    <a:solidFill>
                      <a:srgbClr val="B4E69B"/>
                    </a:solidFill>
                  </a:tcPr>
                </a:tc>
                <a:extLst>
                  <a:ext uri="{0D108BD9-81ED-4DB2-BD59-A6C34878D82A}">
                    <a16:rowId xmlns:a16="http://schemas.microsoft.com/office/drawing/2014/main" val="3817860459"/>
                  </a:ext>
                </a:extLst>
              </a:tr>
              <a:tr h="158179">
                <a:tc>
                  <a:txBody>
                    <a:bodyPr/>
                    <a:lstStyle/>
                    <a:p>
                      <a:r>
                        <a:rPr lang="en-US" altLang="zh-CN" sz="1800" kern="1200" dirty="0">
                          <a:solidFill>
                            <a:schemeClr val="bg1"/>
                          </a:solidFill>
                          <a:latin typeface="+mn-lt"/>
                          <a:ea typeface="+mn-ea"/>
                          <a:cs typeface="+mn-cs"/>
                        </a:rPr>
                        <a:t>Major</a:t>
                      </a:r>
                      <a:endParaRPr lang="zh-CN" altLang="en-US" sz="1800" kern="1200" dirty="0">
                        <a:solidFill>
                          <a:schemeClr val="bg1"/>
                        </a:solidFill>
                        <a:latin typeface="+mn-lt"/>
                        <a:ea typeface="+mn-ea"/>
                        <a:cs typeface="+mn-cs"/>
                      </a:endParaRPr>
                    </a:p>
                  </a:txBody>
                  <a:tcPr>
                    <a:solidFill>
                      <a:srgbClr val="5BBA99"/>
                    </a:solidFill>
                  </a:tcPr>
                </a:tc>
                <a:tc>
                  <a:txBody>
                    <a:bodyPr/>
                    <a:lstStyle/>
                    <a:p>
                      <a:r>
                        <a:rPr lang="en-US" altLang="zh-CN" sz="1800" dirty="0"/>
                        <a:t>No</a:t>
                      </a:r>
                      <a:endParaRPr lang="zh-CN" altLang="en-US" sz="1800" dirty="0"/>
                    </a:p>
                  </a:txBody>
                  <a:tcPr>
                    <a:solidFill>
                      <a:srgbClr val="D9EDDF"/>
                    </a:solidFill>
                  </a:tcPr>
                </a:tc>
                <a:extLst>
                  <a:ext uri="{0D108BD9-81ED-4DB2-BD59-A6C34878D82A}">
                    <a16:rowId xmlns:a16="http://schemas.microsoft.com/office/drawing/2014/main" val="319330470"/>
                  </a:ext>
                </a:extLst>
              </a:tr>
              <a:tr h="158179">
                <a:tc>
                  <a:txBody>
                    <a:bodyPr/>
                    <a:lstStyle/>
                    <a:p>
                      <a:r>
                        <a:rPr lang="en-US" altLang="zh-CN" sz="1800" kern="1200" dirty="0">
                          <a:solidFill>
                            <a:schemeClr val="bg1"/>
                          </a:solidFill>
                          <a:latin typeface="+mn-lt"/>
                          <a:ea typeface="+mn-ea"/>
                          <a:cs typeface="+mn-cs"/>
                        </a:rPr>
                        <a:t>Grade (Sophomore)</a:t>
                      </a:r>
                      <a:endParaRPr lang="zh-CN" altLang="en-US" sz="1800" kern="1200" dirty="0">
                        <a:solidFill>
                          <a:schemeClr val="bg1"/>
                        </a:solidFill>
                        <a:latin typeface="+mn-lt"/>
                        <a:ea typeface="+mn-ea"/>
                        <a:cs typeface="+mn-cs"/>
                      </a:endParaRPr>
                    </a:p>
                  </a:txBody>
                  <a:tcPr>
                    <a:solidFill>
                      <a:srgbClr val="5BBA99"/>
                    </a:solidFill>
                  </a:tcPr>
                </a:tc>
                <a:tc>
                  <a:txBody>
                    <a:bodyPr/>
                    <a:lstStyle/>
                    <a:p>
                      <a:r>
                        <a:rPr lang="en-US" altLang="zh-CN" sz="1800" dirty="0"/>
                        <a:t>Great to all</a:t>
                      </a:r>
                      <a:endParaRPr lang="zh-CN" altLang="en-US" sz="1800" dirty="0"/>
                    </a:p>
                  </a:txBody>
                  <a:tcPr>
                    <a:solidFill>
                      <a:srgbClr val="B4E69B"/>
                    </a:solidFill>
                  </a:tcPr>
                </a:tc>
                <a:extLst>
                  <a:ext uri="{0D108BD9-81ED-4DB2-BD59-A6C34878D82A}">
                    <a16:rowId xmlns:a16="http://schemas.microsoft.com/office/drawing/2014/main" val="3995470012"/>
                  </a:ext>
                </a:extLst>
              </a:tr>
              <a:tr h="0">
                <a:tc>
                  <a:txBody>
                    <a:bodyPr/>
                    <a:lstStyle/>
                    <a:p>
                      <a:r>
                        <a:rPr lang="en-US" altLang="zh-CN" sz="1800" kern="1200" dirty="0">
                          <a:solidFill>
                            <a:schemeClr val="bg1"/>
                          </a:solidFill>
                          <a:latin typeface="+mn-lt"/>
                          <a:ea typeface="+mn-ea"/>
                          <a:cs typeface="+mn-cs"/>
                        </a:rPr>
                        <a:t>Income</a:t>
                      </a:r>
                      <a:endParaRPr lang="zh-CN" altLang="en-US" sz="1800" kern="1200" dirty="0">
                        <a:solidFill>
                          <a:schemeClr val="bg1"/>
                        </a:solidFill>
                        <a:latin typeface="+mn-lt"/>
                        <a:ea typeface="+mn-ea"/>
                        <a:cs typeface="+mn-cs"/>
                      </a:endParaRPr>
                    </a:p>
                  </a:txBody>
                  <a:tcPr>
                    <a:solidFill>
                      <a:srgbClr val="5BBA99"/>
                    </a:solidFill>
                  </a:tcPr>
                </a:tc>
                <a:tc>
                  <a:txBody>
                    <a:bodyPr/>
                    <a:lstStyle/>
                    <a:p>
                      <a:r>
                        <a:rPr lang="en-US" altLang="zh-CN" sz="1800" dirty="0"/>
                        <a:t>Great to option 1 and 3</a:t>
                      </a:r>
                      <a:endParaRPr lang="zh-CN" altLang="en-US" sz="1800" dirty="0"/>
                    </a:p>
                  </a:txBody>
                  <a:tcPr>
                    <a:solidFill>
                      <a:srgbClr val="D9EDDF"/>
                    </a:solidFill>
                  </a:tcPr>
                </a:tc>
                <a:extLst>
                  <a:ext uri="{0D108BD9-81ED-4DB2-BD59-A6C34878D82A}">
                    <a16:rowId xmlns:a16="http://schemas.microsoft.com/office/drawing/2014/main" val="195220961"/>
                  </a:ext>
                </a:extLst>
              </a:tr>
              <a:tr h="0">
                <a:tc>
                  <a:txBody>
                    <a:bodyPr/>
                    <a:lstStyle/>
                    <a:p>
                      <a:r>
                        <a:rPr lang="en-US" altLang="zh-CN" sz="1800" kern="1200" dirty="0">
                          <a:solidFill>
                            <a:schemeClr val="bg1"/>
                          </a:solidFill>
                          <a:latin typeface="+mn-lt"/>
                          <a:ea typeface="+mn-ea"/>
                          <a:cs typeface="+mn-cs"/>
                        </a:rPr>
                        <a:t>Origin</a:t>
                      </a:r>
                      <a:endParaRPr lang="zh-CN" altLang="en-US" sz="1800" kern="1200" dirty="0">
                        <a:solidFill>
                          <a:schemeClr val="bg1"/>
                        </a:solidFill>
                        <a:latin typeface="+mn-lt"/>
                        <a:ea typeface="+mn-ea"/>
                        <a:cs typeface="+mn-cs"/>
                      </a:endParaRPr>
                    </a:p>
                  </a:txBody>
                  <a:tcPr>
                    <a:solidFill>
                      <a:srgbClr val="5BBA99"/>
                    </a:solidFill>
                  </a:tcPr>
                </a:tc>
                <a:tc>
                  <a:txBody>
                    <a:bodyPr/>
                    <a:lstStyle/>
                    <a:p>
                      <a:r>
                        <a:rPr lang="en-US" altLang="zh-CN" sz="1800" dirty="0"/>
                        <a:t>Great to all</a:t>
                      </a:r>
                      <a:endParaRPr lang="zh-CN" altLang="en-US" sz="1800" dirty="0"/>
                    </a:p>
                  </a:txBody>
                  <a:tcPr>
                    <a:solidFill>
                      <a:srgbClr val="D9EDDF"/>
                    </a:solidFill>
                  </a:tcPr>
                </a:tc>
                <a:extLst>
                  <a:ext uri="{0D108BD9-81ED-4DB2-BD59-A6C34878D82A}">
                    <a16:rowId xmlns:a16="http://schemas.microsoft.com/office/drawing/2014/main" val="2263041907"/>
                  </a:ext>
                </a:extLst>
              </a:tr>
            </a:tbl>
          </a:graphicData>
        </a:graphic>
      </p:graphicFrame>
      <p:sp>
        <p:nvSpPr>
          <p:cNvPr id="5" name="文本框 54">
            <a:extLst>
              <a:ext uri="{FF2B5EF4-FFF2-40B4-BE49-F238E27FC236}">
                <a16:creationId xmlns:a16="http://schemas.microsoft.com/office/drawing/2014/main" id="{F62178D3-71AC-B9DB-68C7-58866B34BB6C}"/>
              </a:ext>
            </a:extLst>
          </p:cNvPr>
          <p:cNvSpPr txBox="1"/>
          <p:nvPr/>
        </p:nvSpPr>
        <p:spPr>
          <a:xfrm>
            <a:off x="26597745" y="16025857"/>
            <a:ext cx="1029335" cy="337185"/>
          </a:xfrm>
          <a:prstGeom prst="rect">
            <a:avLst/>
          </a:prstGeom>
          <a:noFill/>
        </p:spPr>
        <p:txBody>
          <a:bodyPr wrap="square" rtlCol="0">
            <a:spAutoFit/>
          </a:bodyPr>
          <a:lstStyle/>
          <a:p>
            <a:pPr algn="ctr"/>
            <a:r>
              <a:rPr lang="en-US" altLang="zh-CN" sz="1600" b="1" dirty="0"/>
              <a:t>Table 5</a:t>
            </a:r>
          </a:p>
        </p:txBody>
      </p:sp>
    </p:spTree>
    <p:extLst>
      <p:ext uri="{BB962C8B-B14F-4D97-AF65-F5344CB8AC3E}">
        <p14:creationId xmlns:p14="http://schemas.microsoft.com/office/powerpoint/2010/main" val="189235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2588</TotalTime>
  <Words>1653</Words>
  <Application>Microsoft Office PowerPoint</Application>
  <PresentationFormat>自定义</PresentationFormat>
  <Paragraphs>126</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宋体</vt:lpstr>
      <vt:lpstr>Arial</vt:lpstr>
      <vt:lpstr>Calibri</vt:lpstr>
      <vt:lpstr>Cambria Math</vt:lpstr>
      <vt:lpstr>Times New Roman</vt:lpstr>
      <vt:lpstr>Office Theme</vt:lpstr>
      <vt:lpstr>‘Jiao Tong’ Preference of Jiao Tong Undergraduates 施奕涵、吴泽楠、方真、高纵、亢予凡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1920600368@qq.com</cp:lastModifiedBy>
  <cp:revision>57</cp:revision>
  <dcterms:created xsi:type="dcterms:W3CDTF">2013-01-28T22:40:39Z</dcterms:created>
  <dcterms:modified xsi:type="dcterms:W3CDTF">2025-01-03T09:01:44Z</dcterms:modified>
</cp:coreProperties>
</file>