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43891200" cy="19202400"/>
  <p:notesSz cx="6858000" cy="9144000"/>
  <p:defaultText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120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DDF"/>
    <a:srgbClr val="5BBA99"/>
    <a:srgbClr val="B4E69B"/>
    <a:srgbClr val="89D1B8"/>
    <a:srgbClr val="6E06D6"/>
    <a:srgbClr val="5109D3"/>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1"/>
  </p:normalViewPr>
  <p:slideViewPr>
    <p:cSldViewPr>
      <p:cViewPr>
        <p:scale>
          <a:sx n="32" d="100"/>
          <a:sy n="32" d="100"/>
        </p:scale>
        <p:origin x="528" y="736"/>
      </p:cViewPr>
      <p:guideLst>
        <p:guide orient="horz" pos="9800"/>
        <p:guide pos="120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9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8" y="355600"/>
            <a:ext cx="42497830" cy="1955800"/>
          </a:xfrm>
          <a:prstGeom prst="rect">
            <a:avLst/>
          </a:prstGeom>
          <a:solidFill>
            <a:srgbClr val="01014B"/>
          </a:solidFill>
          <a:ln>
            <a:solidFill>
              <a:srgbClr val="01014B"/>
            </a:solidFill>
          </a:ln>
        </p:spPr>
        <p:txBody>
          <a:bodyPr vert="horz" lIns="105503" tIns="52752" rIns="105503" bIns="52752" anchor="ctr" anchorCtr="1"/>
          <a:lstStyle>
            <a:lvl1pPr>
              <a:defRPr sz="4200" b="1">
                <a:solidFill>
                  <a:schemeClr val="bg1"/>
                </a:solidFill>
                <a:latin typeface="Arial"/>
                <a:cs typeface="Arial"/>
              </a:defRPr>
            </a:lvl1pPr>
          </a:lstStyle>
          <a:p>
            <a:r>
              <a:rPr lang="en-US" dirty="0"/>
              <a:t>Poster Presentation Title</a:t>
            </a:r>
            <a:br>
              <a:rPr lang="en-US" dirty="0"/>
            </a:br>
            <a:r>
              <a:rPr lang="en-US" sz="2800" b="1" dirty="0">
                <a:solidFill>
                  <a:schemeClr val="bg1"/>
                </a:solidFill>
                <a:latin typeface="Arial" pitchFamily="34" charset="0"/>
                <a:cs typeface="Arial" pitchFamily="34" charset="0"/>
              </a:rPr>
              <a:t>List Author Name(s)</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7112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Abstract or Introduction</a:t>
            </a:r>
            <a:endParaRPr lang="en-US" dirty="0"/>
          </a:p>
        </p:txBody>
      </p:sp>
      <p:sp>
        <p:nvSpPr>
          <p:cNvPr id="24" name="Text Placeholder 23"/>
          <p:cNvSpPr>
            <a:spLocks noGrp="1"/>
          </p:cNvSpPr>
          <p:nvPr>
            <p:ph type="body" sz="quarter" idx="11" hasCustomPrompt="1"/>
          </p:nvPr>
        </p:nvSpPr>
        <p:spPr>
          <a:xfrm>
            <a:off x="711203" y="3276600"/>
            <a:ext cx="10276113" cy="5067300"/>
          </a:xfrm>
          <a:prstGeom prst="rect">
            <a:avLst/>
          </a:prstGeom>
        </p:spPr>
        <p:txBody>
          <a:bodyPr vert="horz" lIns="105503" tIns="52752" rIns="105503" bIns="52752"/>
          <a:lstStyle>
            <a:lvl1pPr marL="0" indent="0">
              <a:buNone/>
              <a:defRPr sz="1800" baseline="0"/>
            </a:lvl1pPr>
            <a:lvl2pPr marL="267422" indent="0">
              <a:buNone/>
              <a:defRPr sz="1800" baseline="0"/>
            </a:lvl2pPr>
            <a:lvl3pPr marL="520191" indent="0">
              <a:buNone/>
              <a:defRPr sz="1800" baseline="0"/>
            </a:lvl3pPr>
            <a:lvl4pPr>
              <a:defRPr sz="1800"/>
            </a:lvl4pPr>
            <a:lvl5pPr>
              <a:defRPr sz="18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90" y="85344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Objectives</a:t>
            </a:r>
            <a:endParaRPr lang="en-US" dirty="0"/>
          </a:p>
        </p:txBody>
      </p:sp>
      <p:sp>
        <p:nvSpPr>
          <p:cNvPr id="26" name="Text Placeholder 23"/>
          <p:cNvSpPr>
            <a:spLocks noGrp="1"/>
          </p:cNvSpPr>
          <p:nvPr>
            <p:ph type="body" sz="quarter" idx="13" hasCustomPrompt="1"/>
          </p:nvPr>
        </p:nvSpPr>
        <p:spPr>
          <a:xfrm>
            <a:off x="696690" y="9334500"/>
            <a:ext cx="10276113" cy="42672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90" y="137795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Methods</a:t>
            </a:r>
            <a:endParaRPr lang="en-US" dirty="0"/>
          </a:p>
        </p:txBody>
      </p:sp>
      <p:sp>
        <p:nvSpPr>
          <p:cNvPr id="28" name="Text Placeholder 23"/>
          <p:cNvSpPr>
            <a:spLocks noGrp="1"/>
          </p:cNvSpPr>
          <p:nvPr>
            <p:ph type="body" sz="quarter" idx="15" hasCustomPrompt="1"/>
          </p:nvPr>
        </p:nvSpPr>
        <p:spPr>
          <a:xfrm>
            <a:off x="696690" y="14579600"/>
            <a:ext cx="10276113" cy="42418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480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30" name="Text Placeholder 23"/>
          <p:cNvSpPr>
            <a:spLocks noGrp="1"/>
          </p:cNvSpPr>
          <p:nvPr>
            <p:ph type="body" sz="quarter" idx="17"/>
          </p:nvPr>
        </p:nvSpPr>
        <p:spPr>
          <a:xfrm>
            <a:off x="32918403" y="14478000"/>
            <a:ext cx="10276113" cy="4343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329184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Conclusion</a:t>
            </a:r>
            <a:endParaRPr lang="en-US" dirty="0"/>
          </a:p>
        </p:txBody>
      </p:sp>
      <p:sp>
        <p:nvSpPr>
          <p:cNvPr id="32" name="Text Placeholder 23"/>
          <p:cNvSpPr>
            <a:spLocks noGrp="1"/>
          </p:cNvSpPr>
          <p:nvPr>
            <p:ph type="body" sz="quarter" idx="19"/>
          </p:nvPr>
        </p:nvSpPr>
        <p:spPr>
          <a:xfrm>
            <a:off x="32918403" y="3276600"/>
            <a:ext cx="10276113" cy="10312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32918403" y="137160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References</a:t>
            </a:r>
            <a:endParaRPr lang="en-US" dirty="0"/>
          </a:p>
        </p:txBody>
      </p:sp>
      <p:sp>
        <p:nvSpPr>
          <p:cNvPr id="34" name="Text Placeholder 23"/>
          <p:cNvSpPr>
            <a:spLocks noGrp="1"/>
          </p:cNvSpPr>
          <p:nvPr>
            <p:ph type="body" sz="quarter" idx="21" hasCustomPrompt="1"/>
          </p:nvPr>
        </p:nvSpPr>
        <p:spPr>
          <a:xfrm>
            <a:off x="11480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7" name="Picture Placeholder 35"/>
          <p:cNvSpPr>
            <a:spLocks noGrp="1"/>
          </p:cNvSpPr>
          <p:nvPr>
            <p:ph type="pic" sz="quarter" idx="23" hasCustomPrompt="1"/>
          </p:nvPr>
        </p:nvSpPr>
        <p:spPr>
          <a:xfrm>
            <a:off x="39711090"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9" name="Chart Placeholder 38"/>
          <p:cNvSpPr>
            <a:spLocks noGrp="1"/>
          </p:cNvSpPr>
          <p:nvPr>
            <p:ph type="chart" sz="quarter" idx="24"/>
          </p:nvPr>
        </p:nvSpPr>
        <p:spPr>
          <a:xfrm>
            <a:off x="122936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0" name="Chart Placeholder 38"/>
          <p:cNvSpPr>
            <a:spLocks noGrp="1"/>
          </p:cNvSpPr>
          <p:nvPr>
            <p:ph type="chart" sz="quarter" idx="25"/>
          </p:nvPr>
        </p:nvSpPr>
        <p:spPr>
          <a:xfrm>
            <a:off x="122936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2" name="Text Placeholder 21"/>
          <p:cNvSpPr>
            <a:spLocks noGrp="1"/>
          </p:cNvSpPr>
          <p:nvPr>
            <p:ph type="body" sz="quarter" idx="26" hasCustomPrompt="1"/>
          </p:nvPr>
        </p:nvSpPr>
        <p:spPr>
          <a:xfrm>
            <a:off x="22148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43" name="Text Placeholder 23"/>
          <p:cNvSpPr>
            <a:spLocks noGrp="1"/>
          </p:cNvSpPr>
          <p:nvPr>
            <p:ph type="body" sz="quarter" idx="27"/>
          </p:nvPr>
        </p:nvSpPr>
        <p:spPr>
          <a:xfrm>
            <a:off x="22148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endParaRPr lang="en-US" dirty="0"/>
          </a:p>
        </p:txBody>
      </p:sp>
      <p:sp>
        <p:nvSpPr>
          <p:cNvPr id="44" name="Chart Placeholder 38"/>
          <p:cNvSpPr>
            <a:spLocks noGrp="1"/>
          </p:cNvSpPr>
          <p:nvPr>
            <p:ph type="chart" sz="quarter" idx="28"/>
          </p:nvPr>
        </p:nvSpPr>
        <p:spPr>
          <a:xfrm>
            <a:off x="230632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5" name="Chart Placeholder 38"/>
          <p:cNvSpPr>
            <a:spLocks noGrp="1"/>
          </p:cNvSpPr>
          <p:nvPr>
            <p:ph type="chart" sz="quarter" idx="29"/>
          </p:nvPr>
        </p:nvSpPr>
        <p:spPr>
          <a:xfrm>
            <a:off x="230632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6" name="Chart Placeholder 38"/>
          <p:cNvSpPr>
            <a:spLocks noGrp="1"/>
          </p:cNvSpPr>
          <p:nvPr>
            <p:ph type="chart" sz="quarter" idx="30"/>
          </p:nvPr>
        </p:nvSpPr>
        <p:spPr>
          <a:xfrm>
            <a:off x="23063200" y="4572000"/>
            <a:ext cx="8695170" cy="3911600"/>
          </a:xfrm>
          <a:prstGeom prst="rect">
            <a:avLst/>
          </a:prstGeom>
        </p:spPr>
        <p:txBody>
          <a:bodyPr vert="horz" lIns="105503" tIns="52752" rIns="105503" bIns="52752"/>
          <a:lstStyle>
            <a:lvl1pPr marL="0" indent="0">
              <a:buNone/>
              <a:defRPr sz="1800"/>
            </a:lvl1pPr>
          </a:lstStyle>
          <a:p>
            <a:endParaRPr lang="en-US" dirty="0"/>
          </a:p>
        </p:txBody>
      </p:sp>
      <p:pic>
        <p:nvPicPr>
          <p:cNvPr id="47" name="Picture 46"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33800" y="18906744"/>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351144" rtl="0" eaLnBrk="1" latinLnBrk="0" hangingPunct="1">
        <a:spcBef>
          <a:spcPct val="0"/>
        </a:spcBef>
        <a:buNone/>
        <a:defRPr sz="11300" kern="1200">
          <a:solidFill>
            <a:schemeClr val="tx1"/>
          </a:solidFill>
          <a:latin typeface="+mj-lt"/>
          <a:ea typeface="+mj-ea"/>
          <a:cs typeface="+mj-cs"/>
        </a:defRPr>
      </a:lvl1pPr>
    </p:titleStyle>
    <p:bodyStyle>
      <a:lvl1pPr marL="881680" indent="-881680" algn="l" defTabSz="2351144" rtl="0" eaLnBrk="1" latinLnBrk="0" hangingPunct="1">
        <a:spcBef>
          <a:spcPct val="20000"/>
        </a:spcBef>
        <a:buFont typeface="Arial" pitchFamily="34" charset="0"/>
        <a:buChar char="•"/>
        <a:defRPr sz="82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35">
            <a:extLst>
              <a:ext uri="{FF2B5EF4-FFF2-40B4-BE49-F238E27FC236}">
                <a16:creationId xmlns:a16="http://schemas.microsoft.com/office/drawing/2014/main" id="{4E2B0562-82BF-0B52-BD0A-897C89EA5C13}"/>
              </a:ext>
            </a:extLst>
          </p:cNvPr>
          <p:cNvSpPr txBox="1">
            <a:spLocks/>
          </p:cNvSpPr>
          <p:nvPr/>
        </p:nvSpPr>
        <p:spPr>
          <a:xfrm>
            <a:off x="22156368" y="15445262"/>
            <a:ext cx="10264098" cy="1528546"/>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dirty="0"/>
              <a:t>The following analysis seeks to further explore the propensity for walking. The sequence of preference is hypothesized to be D &gt; W</a:t>
            </a:r>
            <a:r>
              <a:rPr lang="zh-CN" altLang="en-US" dirty="0"/>
              <a:t> </a:t>
            </a:r>
            <a:r>
              <a:rPr lang="en-US" altLang="zh-CN" dirty="0"/>
              <a:t>≈</a:t>
            </a:r>
            <a:r>
              <a:rPr lang="zh-CN" altLang="en-US" dirty="0"/>
              <a:t> </a:t>
            </a:r>
            <a:r>
              <a:rPr lang="en-US" altLang="zh-CN" dirty="0"/>
              <a:t>C, on the grounds that distance is deemed a significant factor in estimating probability of pedestrian travel, with W and C deemed to be insignificantly relevant.</a:t>
            </a:r>
          </a:p>
          <a:p>
            <a:pPr defTabSz="914400" eaLnBrk="0" fontAlgn="base" hangingPunct="0">
              <a:spcBef>
                <a:spcPct val="0"/>
              </a:spcBef>
              <a:spcAft>
                <a:spcPct val="0"/>
              </a:spcAft>
            </a:pPr>
            <a:r>
              <a:rPr lang="en-US" altLang="zh-CN" dirty="0"/>
              <a:t>Among the fixed variables, we find that gender and major have no significant effect in choice, while whether an undergraduate is in their second year contributes to estimating the transportation choice. Income plays a role in estimating one's choice of taxi or walking, which is understandable in that the former is relatively expensive and the latter is much cheaper. Lastly, the region of origin is quite important in estimating all of the choices.</a:t>
            </a:r>
            <a:endParaRPr kumimoji="0" lang="en-US" altLang="zh-CN" sz="4000" b="0" i="0" u="none" strike="noStrike" cap="none" normalizeH="0" baseline="0" dirty="0">
              <a:ln>
                <a:noFill/>
              </a:ln>
              <a:solidFill>
                <a:schemeClr val="tx1"/>
              </a:solidFill>
              <a:effectLst/>
            </a:endParaRPr>
          </a:p>
        </p:txBody>
      </p:sp>
      <p:sp>
        <p:nvSpPr>
          <p:cNvPr id="13" name="Text Placeholder 35">
            <a:extLst>
              <a:ext uri="{FF2B5EF4-FFF2-40B4-BE49-F238E27FC236}">
                <a16:creationId xmlns:a16="http://schemas.microsoft.com/office/drawing/2014/main" id="{34738B4F-EDC2-39F3-E44F-8DB642B0BA89}"/>
              </a:ext>
            </a:extLst>
          </p:cNvPr>
          <p:cNvSpPr txBox="1">
            <a:spLocks/>
          </p:cNvSpPr>
          <p:nvPr/>
        </p:nvSpPr>
        <p:spPr>
          <a:xfrm>
            <a:off x="11441175" y="11864975"/>
            <a:ext cx="10266309" cy="785292"/>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dirty="0"/>
              <a:t>In the subsequent stage of the analysis, the </a:t>
            </a:r>
            <a:r>
              <a:rPr lang="en-US" altLang="zh-CN" dirty="0" err="1"/>
              <a:t>Marascuilo</a:t>
            </a:r>
            <a:r>
              <a:rPr lang="en-US" altLang="zh-CN" dirty="0"/>
              <a:t> procedure with Bonferroni correction was employed to ascertain the pairs of conditions that exhibit a significant discrepancy in travel choices (see </a:t>
            </a:r>
            <a:r>
              <a:rPr lang="en-US" altLang="zh-CN" b="1" dirty="0"/>
              <a:t>Figure 3</a:t>
            </a:r>
            <a:r>
              <a:rPr lang="en-US" altLang="zh-CN" dirty="0"/>
              <a:t>).</a:t>
            </a:r>
          </a:p>
        </p:txBody>
      </p:sp>
      <p:pic>
        <p:nvPicPr>
          <p:cNvPr id="16" name="图形 15">
            <a:extLst>
              <a:ext uri="{FF2B5EF4-FFF2-40B4-BE49-F238E27FC236}">
                <a16:creationId xmlns:a16="http://schemas.microsoft.com/office/drawing/2014/main" id="{BE7D67C7-179F-956E-F598-ADDD1106A4C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906" b="9144"/>
          <a:stretch/>
        </p:blipFill>
        <p:spPr>
          <a:xfrm>
            <a:off x="11413613" y="3979488"/>
            <a:ext cx="5826978" cy="4739690"/>
          </a:xfrm>
          <a:prstGeom prst="rect">
            <a:avLst/>
          </a:prstGeom>
        </p:spPr>
      </p:pic>
      <p:sp>
        <p:nvSpPr>
          <p:cNvPr id="24" name="Title 23"/>
          <p:cNvSpPr>
            <a:spLocks noGrp="1"/>
          </p:cNvSpPr>
          <p:nvPr>
            <p:ph type="title"/>
          </p:nvPr>
        </p:nvSpPr>
        <p:spPr>
          <a:solidFill>
            <a:srgbClr val="5BBA99"/>
          </a:solidFill>
          <a:ln>
            <a:solidFill>
              <a:srgbClr val="C4172F"/>
            </a:solidFill>
          </a:ln>
        </p:spPr>
        <p:txBody>
          <a:bodyPr/>
          <a:lstStyle/>
          <a:p>
            <a:r>
              <a:rPr lang="en-US" sz="5400" i="1" dirty="0">
                <a:solidFill>
                  <a:schemeClr val="tx1">
                    <a:lumMod val="75000"/>
                    <a:lumOff val="25000"/>
                  </a:schemeClr>
                </a:solidFill>
                <a:latin typeface="+mn-lt"/>
              </a:rPr>
              <a:t>‘J</a:t>
            </a:r>
            <a:r>
              <a:rPr lang="en-US" altLang="zh-CN" sz="5400" i="1" dirty="0">
                <a:solidFill>
                  <a:schemeClr val="tx1">
                    <a:lumMod val="75000"/>
                    <a:lumOff val="25000"/>
                  </a:schemeClr>
                </a:solidFill>
                <a:latin typeface="+mn-lt"/>
              </a:rPr>
              <a:t>iao Tong’ </a:t>
            </a:r>
            <a:r>
              <a:rPr lang="en-US" altLang="zh-CN" sz="5400" dirty="0">
                <a:solidFill>
                  <a:schemeClr val="tx1">
                    <a:lumMod val="75000"/>
                    <a:lumOff val="25000"/>
                  </a:schemeClr>
                </a:solidFill>
                <a:latin typeface="+mn-lt"/>
              </a:rPr>
              <a:t>Preference of </a:t>
            </a:r>
            <a:r>
              <a:rPr lang="en-US" altLang="zh-CN" sz="5400" i="1" dirty="0">
                <a:solidFill>
                  <a:schemeClr val="tx1">
                    <a:lumMod val="75000"/>
                    <a:lumOff val="25000"/>
                  </a:schemeClr>
                </a:solidFill>
                <a:latin typeface="+mn-lt"/>
              </a:rPr>
              <a:t>Jiao Tong </a:t>
            </a:r>
            <a:r>
              <a:rPr lang="en-US" altLang="zh-CN" sz="5400" dirty="0">
                <a:solidFill>
                  <a:schemeClr val="tx1">
                    <a:lumMod val="75000"/>
                    <a:lumOff val="25000"/>
                  </a:schemeClr>
                </a:solidFill>
                <a:latin typeface="+mn-lt"/>
              </a:rPr>
              <a:t>Undergraduates</a:t>
            </a:r>
            <a:br>
              <a:rPr lang="en-US" altLang="zh-CN" sz="4800" dirty="0">
                <a:solidFill>
                  <a:schemeClr val="tx1">
                    <a:lumMod val="75000"/>
                    <a:lumOff val="25000"/>
                  </a:schemeClr>
                </a:solidFill>
              </a:rPr>
            </a:br>
            <a:r>
              <a:rPr lang="zh-CN" altLang="en-US" sz="4400" dirty="0">
                <a:solidFill>
                  <a:schemeClr val="tx1">
                    <a:lumMod val="75000"/>
                    <a:lumOff val="25000"/>
                  </a:schemeClr>
                </a:solidFill>
                <a:latin typeface="+mn-ea"/>
                <a:ea typeface="+mn-ea"/>
              </a:rPr>
              <a:t>施奕涵、吴泽楠、方真、高纵、亢予凡</a:t>
            </a:r>
            <a:endParaRPr lang="en-US" sz="4800" dirty="0">
              <a:solidFill>
                <a:schemeClr val="tx1">
                  <a:lumMod val="75000"/>
                  <a:lumOff val="25000"/>
                </a:schemeClr>
              </a:solidFill>
              <a:latin typeface="+mn-ea"/>
              <a:ea typeface="+mn-ea"/>
            </a:endParaRPr>
          </a:p>
        </p:txBody>
      </p:sp>
      <p:sp>
        <p:nvSpPr>
          <p:cNvPr id="25" name="Text Placeholder 24"/>
          <p:cNvSpPr>
            <a:spLocks noGrp="1"/>
          </p:cNvSpPr>
          <p:nvPr>
            <p:ph type="body" sz="quarter" idx="10"/>
          </p:nvPr>
        </p:nvSpPr>
        <p:spPr>
          <a:xfrm>
            <a:off x="711203" y="2514600"/>
            <a:ext cx="10226483" cy="622300"/>
          </a:xfrm>
          <a:solidFill>
            <a:srgbClr val="89D1B8"/>
          </a:solidFill>
          <a:ln>
            <a:noFill/>
          </a:ln>
        </p:spPr>
        <p:txBody>
          <a:bodyPr/>
          <a:lstStyle/>
          <a:p>
            <a:r>
              <a:rPr lang="en-US" dirty="0">
                <a:solidFill>
                  <a:schemeClr val="tx1">
                    <a:lumMod val="75000"/>
                    <a:lumOff val="25000"/>
                  </a:schemeClr>
                </a:solidFill>
                <a:latin typeface="+mn-lt"/>
              </a:rPr>
              <a:t>Abstract</a:t>
            </a:r>
          </a:p>
        </p:txBody>
      </p:sp>
      <mc:AlternateContent xmlns:mc="http://schemas.openxmlformats.org/markup-compatibility/2006">
        <mc:Choice xmlns:a14="http://schemas.microsoft.com/office/drawing/2010/main" Requires="a14">
          <p:sp>
            <p:nvSpPr>
              <p:cNvPr id="26" name="Text Placeholder 25"/>
              <p:cNvSpPr>
                <a:spLocks noGrp="1"/>
              </p:cNvSpPr>
              <p:nvPr>
                <p:ph type="body" sz="quarter" idx="11"/>
              </p:nvPr>
            </p:nvSpPr>
            <p:spPr>
              <a:xfrm>
                <a:off x="724123" y="3135670"/>
                <a:ext cx="10203759" cy="4853859"/>
              </a:xfrm>
            </p:spPr>
            <p:txBody>
              <a:bodyPr/>
              <a:lstStyle/>
              <a:p>
                <a:r>
                  <a:rPr lang="en-US" altLang="zh-CN" dirty="0"/>
                  <a:t>This study investigates the transportation choices of undergraduate students at SJTU, focusing on the influence of key situational variables: distance (D), weather conditions (W), and time constraints (C). The research aims to identify the most critical factor among these variables that drives transportation preferences, excluding individual characteristics such as gender, region of origin, grade, academic major, and income. A questionnaire was administered to 86 subjects, whose responses were then analyzed using SoftMax to transform preferences into probabilities. Pearson's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𝜒</m:t>
                        </m:r>
                      </m:e>
                      <m:sup>
                        <m:r>
                          <a:rPr lang="en-US" altLang="zh-CN" i="1" smtClean="0">
                            <a:latin typeface="Cambria Math" panose="02040503050406030204" pitchFamily="18" charset="0"/>
                          </a:rPr>
                          <m:t>2</m:t>
                        </m:r>
                      </m:sup>
                    </m:sSup>
                  </m:oMath>
                </a14:m>
                <a:r>
                  <a:rPr lang="en-US" altLang="zh-CN" dirty="0"/>
                  <a:t> test rejected the null hypothesis, thereby confirming that situational variables significantly impact transportation choices. The </a:t>
                </a:r>
                <a:r>
                  <a:rPr lang="en-US" altLang="zh-CN" dirty="0" err="1"/>
                  <a:t>Marascuilo</a:t>
                </a:r>
                <a:r>
                  <a:rPr lang="en-US" altLang="zh-CN" dirty="0"/>
                  <a:t> procedure with Bonferroni correction identified significant discrepancies in travel choices under different conditions. The study found that the importance of D, W, and C varies with the mode of transport, with distance being the most influential for most options. The findings of the logistic regression analysis indicated that factors such as income and geographical location significantly influence transportation choices, while gender and academic discipline appear to be non-significant factors. The study's observations carry implications for the enhancement of transportation services and accessibility for university communities in urban environments.</a:t>
                </a:r>
              </a:p>
              <a:p>
                <a:endParaRPr lang="en-US" altLang="zh-CN" b="1" dirty="0"/>
              </a:p>
              <a:p>
                <a:r>
                  <a:rPr lang="en-US" altLang="zh-CN" b="1" dirty="0"/>
                  <a:t>Keywords</a:t>
                </a:r>
                <a:r>
                  <a:rPr lang="en-US" altLang="zh-CN" dirty="0"/>
                  <a:t>: Transportation choices, undergraduate students, logistic regression analysis</a:t>
                </a:r>
              </a:p>
            </p:txBody>
          </p:sp>
        </mc:Choice>
        <mc:Fallback>
          <p:sp>
            <p:nvSpPr>
              <p:cNvPr id="26" name="Text Placeholder 25"/>
              <p:cNvSpPr>
                <a:spLocks noGrp="1" noRot="1" noChangeAspect="1" noMove="1" noResize="1" noEditPoints="1" noAdjustHandles="1" noChangeArrowheads="1" noChangeShapeType="1" noTextEdit="1"/>
              </p:cNvSpPr>
              <p:nvPr>
                <p:ph type="body" sz="quarter" idx="11"/>
              </p:nvPr>
            </p:nvSpPr>
            <p:spPr>
              <a:xfrm>
                <a:off x="724123" y="3135670"/>
                <a:ext cx="10203759" cy="4853859"/>
              </a:xfrm>
              <a:blipFill>
                <a:blip r:embed="rId4"/>
                <a:stretch>
                  <a:fillRect l="-373" t="-260" r="-746"/>
                </a:stretch>
              </a:blipFill>
            </p:spPr>
            <p:txBody>
              <a:bodyPr/>
              <a:lstStyle/>
              <a:p>
                <a:r>
                  <a:rPr lang="en-CN">
                    <a:noFill/>
                  </a:rPr>
                  <a:t> </a:t>
                </a:r>
              </a:p>
            </p:txBody>
          </p:sp>
        </mc:Fallback>
      </mc:AlternateContent>
      <p:sp>
        <p:nvSpPr>
          <p:cNvPr id="27" name="Text Placeholder 26"/>
          <p:cNvSpPr>
            <a:spLocks noGrp="1"/>
          </p:cNvSpPr>
          <p:nvPr>
            <p:ph type="body" sz="quarter" idx="12"/>
          </p:nvPr>
        </p:nvSpPr>
        <p:spPr>
          <a:xfrm>
            <a:off x="713143" y="7990759"/>
            <a:ext cx="10226482" cy="622300"/>
          </a:xfrm>
          <a:solidFill>
            <a:srgbClr val="B4E69B"/>
          </a:solidFill>
          <a:ln>
            <a:noFill/>
          </a:ln>
        </p:spPr>
        <p:txBody>
          <a:bodyPr/>
          <a:lstStyle/>
          <a:p>
            <a:r>
              <a:rPr lang="en-US" dirty="0">
                <a:solidFill>
                  <a:schemeClr val="tx1">
                    <a:lumMod val="75000"/>
                    <a:lumOff val="25000"/>
                  </a:schemeClr>
                </a:solidFill>
                <a:latin typeface="+mn-lt"/>
              </a:rPr>
              <a:t>Objectives</a:t>
            </a:r>
          </a:p>
        </p:txBody>
      </p:sp>
      <p:sp>
        <p:nvSpPr>
          <p:cNvPr id="28" name="Text Placeholder 27"/>
          <p:cNvSpPr>
            <a:spLocks noGrp="1"/>
          </p:cNvSpPr>
          <p:nvPr>
            <p:ph type="body" sz="quarter" idx="13"/>
          </p:nvPr>
        </p:nvSpPr>
        <p:spPr>
          <a:xfrm>
            <a:off x="730594" y="8625923"/>
            <a:ext cx="10212564" cy="4658760"/>
          </a:xfrm>
        </p:spPr>
        <p:txBody>
          <a:bodyPr>
            <a:noAutofit/>
          </a:bodyPr>
          <a:lstStyle/>
          <a:p>
            <a:pPr algn="l"/>
            <a:r>
              <a:rPr lang="en-US" altLang="zh-CN" dirty="0"/>
              <a:t>The present study has been designed to investigate the transportation choices made by undergraduate students at SJTU when travelling to different parts of Shanghai, with a particular focus on the factors that influence these decisions. The primary research questions guiding this study are as follows:</a:t>
            </a:r>
          </a:p>
          <a:p>
            <a:pPr marL="342900" indent="-342900" algn="l">
              <a:buAutoNum type="arabicPeriod"/>
            </a:pPr>
            <a:r>
              <a:rPr lang="en-US" altLang="zh-CN" dirty="0"/>
              <a:t>To what extent do key </a:t>
            </a:r>
            <a:r>
              <a:rPr lang="en-US" altLang="zh-CN" b="1" dirty="0"/>
              <a:t>situational variables</a:t>
            </a:r>
            <a:r>
              <a:rPr lang="en-US" altLang="zh-CN" dirty="0"/>
              <a:t> – namely, the distance of the trip, weather conditions, and time constraints – affect travel decisions? Furthermore, the study sought to identify the single most critical factor among these situational variables that predominantly drive transportation preferences. It is important to note that in this question we will not consider individual characteristics of the students. </a:t>
            </a:r>
          </a:p>
          <a:p>
            <a:pPr marL="342900" indent="-342900" algn="l">
              <a:buAutoNum type="arabicPeriod"/>
            </a:pPr>
            <a:r>
              <a:rPr lang="en-US" altLang="zh-CN" dirty="0"/>
              <a:t>Whether </a:t>
            </a:r>
            <a:r>
              <a:rPr lang="en-US" altLang="zh-CN" b="1" dirty="0"/>
              <a:t>demographic variables</a:t>
            </a:r>
            <a:r>
              <a:rPr lang="en-US" altLang="zh-CN" dirty="0"/>
              <a:t> such as gender, region of origin, academic major, and income play a significant role in shaping these decisions. </a:t>
            </a:r>
          </a:p>
          <a:p>
            <a:pPr algn="l"/>
            <a:r>
              <a:rPr lang="en-US" altLang="zh-CN" dirty="0"/>
              <a:t>Hopefully, the study will develop a predictive model to estimate the choice of SJTU undergraduates given all the situational variables researched in the study. The investigation of these questions will not only illuminate the practical difficulties faced by university students in balancing cost, time, and convenience, but will also have implications for improving transportation services and accessibility for university communities in Shanghai and similar urban contexts worldwide.</a:t>
            </a:r>
            <a:endParaRPr lang="en-US" dirty="0"/>
          </a:p>
        </p:txBody>
      </p:sp>
      <p:sp>
        <p:nvSpPr>
          <p:cNvPr id="29" name="Text Placeholder 28"/>
          <p:cNvSpPr>
            <a:spLocks noGrp="1"/>
          </p:cNvSpPr>
          <p:nvPr>
            <p:ph type="body" sz="quarter" idx="14"/>
          </p:nvPr>
        </p:nvSpPr>
        <p:spPr>
          <a:xfrm>
            <a:off x="730593" y="13290551"/>
            <a:ext cx="10216207" cy="622300"/>
          </a:xfrm>
          <a:solidFill>
            <a:srgbClr val="D9EDDF"/>
          </a:solidFill>
          <a:ln>
            <a:noFill/>
          </a:ln>
        </p:spPr>
        <p:txBody>
          <a:bodyPr/>
          <a:lstStyle/>
          <a:p>
            <a:r>
              <a:rPr lang="en-US" dirty="0">
                <a:solidFill>
                  <a:schemeClr val="tx1">
                    <a:lumMod val="75000"/>
                    <a:lumOff val="25000"/>
                  </a:schemeClr>
                </a:solidFill>
                <a:latin typeface="+mn-lt"/>
              </a:rPr>
              <a:t>Methods</a:t>
            </a:r>
          </a:p>
        </p:txBody>
      </p:sp>
      <mc:AlternateContent xmlns:mc="http://schemas.openxmlformats.org/markup-compatibility/2006">
        <mc:Choice xmlns:a14="http://schemas.microsoft.com/office/drawing/2010/main" Requires="a14">
          <p:sp>
            <p:nvSpPr>
              <p:cNvPr id="30" name="Text Placeholder 29"/>
              <p:cNvSpPr>
                <a:spLocks noGrp="1"/>
              </p:cNvSpPr>
              <p:nvPr>
                <p:ph type="body" sz="quarter" idx="15"/>
              </p:nvPr>
            </p:nvSpPr>
            <p:spPr>
              <a:xfrm>
                <a:off x="730594" y="13931582"/>
                <a:ext cx="10212564" cy="5042217"/>
              </a:xfrm>
            </p:spPr>
            <p:txBody>
              <a:bodyPr/>
              <a:lstStyle/>
              <a:p>
                <a:r>
                  <a:rPr lang="en-US" dirty="0"/>
                  <a:t>The data was collected using a questionnaire designed on our own. In order to facilitate analysis, the traffic option preferences were transformed into probabilities using SoftMax. This resulted in a table of probabilities for four options of transportations in the row, with 12 situations in the column.</a:t>
                </a:r>
              </a:p>
              <a:p>
                <a:r>
                  <a:rPr lang="en-US" dirty="0"/>
                  <a:t>In addressing Q1, we formulated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as follows: under any given situation, the proportions of the transportation options (i.e., bus, taxi, bike, and walking) are equal, and the alternative hypothesis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𝑎</m:t>
                        </m:r>
                      </m:sub>
                    </m:sSub>
                  </m:oMath>
                </a14:m>
                <a:r>
                  <a:rPr lang="en-US" dirty="0"/>
                  <a:t>) as follows: under any given situation, the proportions of the transportation options are not equal. To this end, the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oMath>
                </a14:m>
                <a:r>
                  <a:rPr lang="en-US" dirty="0"/>
                  <a:t> test for independence was applied to the probability of all options across all situations, and the </a:t>
                </a:r>
                <a:r>
                  <a:rPr lang="en-US" dirty="0" err="1"/>
                  <a:t>Marascuilo</a:t>
                </a:r>
                <a:r>
                  <a:rPr lang="en-US" dirty="0"/>
                  <a:t> procedure with Bonferroni correction was employed for each option to ascertain the situations in which the proportion of individuals choosing specific transportation methods would be significantly higher. </a:t>
                </a:r>
                <a:r>
                  <a:rPr lang="en-US" dirty="0">
                    <a:solidFill>
                      <a:srgbClr val="FF0000"/>
                    </a:solidFill>
                  </a:rPr>
                  <a:t>To be more specific, we might apply t-test to figure out the relative importance rank of certain variables – if factor A is less important than factor B in making decisions, then if A is controlled and change B, the probability of choosing certain option should change. </a:t>
                </a:r>
              </a:p>
              <a:p>
                <a:r>
                  <a:rPr lang="en-US" dirty="0"/>
                  <a:t>In addressing Q2, the following hypotheses were formulated: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r>
                      <a:rPr lang="en-US" altLang="zh-CN" i="1">
                        <a:latin typeface="Cambria Math" panose="02040503050406030204" pitchFamily="18" charset="0"/>
                      </a:rPr>
                      <m:t> </m:t>
                    </m:r>
                  </m:oMath>
                </a14:m>
                <a:r>
                  <a:rPr lang="en-US" dirty="0"/>
                  <a:t>- None of the factors significantly influence undergraduates' transportation choices,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r>
                      <a:rPr lang="en-US" altLang="zh-CN" i="1">
                        <a:latin typeface="Cambria Math" panose="02040503050406030204" pitchFamily="18" charset="0"/>
                      </a:rPr>
                      <m:t> </m:t>
                    </m:r>
                  </m:oMath>
                </a14:m>
                <a:r>
                  <a:rPr lang="en-US" dirty="0"/>
                  <a:t>- Some of the factors significantly influence undergraduates' transportation choices. In order to address Q2 and estimation, as well as to thoroughly investigate Q1, we established bus/railway as the benchmark and constructed multinomial logistic regression models to predict the probability of choosing the other transportation options. </a:t>
                </a:r>
              </a:p>
            </p:txBody>
          </p:sp>
        </mc:Choice>
        <mc:Fallback>
          <p:sp>
            <p:nvSpPr>
              <p:cNvPr id="30" name="Text Placeholder 29"/>
              <p:cNvSpPr>
                <a:spLocks noGrp="1" noRot="1" noChangeAspect="1" noMove="1" noResize="1" noEditPoints="1" noAdjustHandles="1" noChangeArrowheads="1" noChangeShapeType="1" noTextEdit="1"/>
              </p:cNvSpPr>
              <p:nvPr>
                <p:ph type="body" sz="quarter" idx="15"/>
              </p:nvPr>
            </p:nvSpPr>
            <p:spPr>
              <a:xfrm>
                <a:off x="730594" y="13931582"/>
                <a:ext cx="10212564" cy="5042217"/>
              </a:xfrm>
              <a:blipFill>
                <a:blip r:embed="rId5"/>
                <a:stretch>
                  <a:fillRect l="-373" t="-251" r="-870"/>
                </a:stretch>
              </a:blipFill>
            </p:spPr>
            <p:txBody>
              <a:bodyPr/>
              <a:lstStyle/>
              <a:p>
                <a:r>
                  <a:rPr lang="en-CN">
                    <a:noFill/>
                  </a:rPr>
                  <a:t> </a:t>
                </a:r>
              </a:p>
            </p:txBody>
          </p:sp>
        </mc:Fallback>
      </mc:AlternateContent>
      <p:sp>
        <p:nvSpPr>
          <p:cNvPr id="31" name="Text Placeholder 30"/>
          <p:cNvSpPr>
            <a:spLocks noGrp="1"/>
          </p:cNvSpPr>
          <p:nvPr>
            <p:ph type="body" sz="quarter" idx="16"/>
          </p:nvPr>
        </p:nvSpPr>
        <p:spPr>
          <a:xfrm>
            <a:off x="11412324" y="2514600"/>
            <a:ext cx="10276113" cy="621070"/>
          </a:xfrm>
          <a:solidFill>
            <a:srgbClr val="B4E69B"/>
          </a:solidFill>
          <a:ln>
            <a:noFill/>
          </a:ln>
        </p:spPr>
        <p:txBody>
          <a:bodyPr/>
          <a:lstStyle/>
          <a:p>
            <a:r>
              <a:rPr lang="en-US" dirty="0">
                <a:solidFill>
                  <a:schemeClr val="tx1">
                    <a:lumMod val="75000"/>
                    <a:lumOff val="25000"/>
                  </a:schemeClr>
                </a:solidFill>
                <a:latin typeface="+mn-lt"/>
              </a:rPr>
              <a:t>Results</a:t>
            </a:r>
          </a:p>
        </p:txBody>
      </p:sp>
      <p:sp>
        <p:nvSpPr>
          <p:cNvPr id="32" name="Text Placeholder 31"/>
          <p:cNvSpPr>
            <a:spLocks noGrp="1"/>
          </p:cNvSpPr>
          <p:nvPr>
            <p:ph type="body" sz="quarter" idx="17"/>
          </p:nvPr>
        </p:nvSpPr>
        <p:spPr>
          <a:xfrm>
            <a:off x="32869350" y="17566976"/>
            <a:ext cx="10276113" cy="721024"/>
          </a:xfrm>
        </p:spPr>
        <p:txBody>
          <a:bodyPr/>
          <a:lstStyle/>
          <a:p>
            <a:pPr marL="0" indent="0">
              <a:buNone/>
            </a:pPr>
            <a:r>
              <a:rPr lang="en-US" dirty="0"/>
              <a:t>[1]</a:t>
            </a:r>
            <a:r>
              <a:rPr lang="en-US" altLang="zh-CN" dirty="0"/>
              <a:t> Statistics for Business and Economics, 13e, by Anderson, Sweeney, Williams, </a:t>
            </a:r>
            <a:r>
              <a:rPr lang="en-US" altLang="zh-CN" dirty="0" err="1"/>
              <a:t>Camm</a:t>
            </a:r>
            <a:r>
              <a:rPr lang="en-US" altLang="zh-CN" dirty="0"/>
              <a:t>, and Cochran (2018)</a:t>
            </a:r>
          </a:p>
          <a:p>
            <a:pPr marL="0" indent="0">
              <a:buNone/>
            </a:pPr>
            <a:r>
              <a:rPr lang="en-US" dirty="0"/>
              <a:t>[2] https://en.wikipedia.org/wiki/Multinomial_logistic_regression</a:t>
            </a:r>
          </a:p>
        </p:txBody>
      </p:sp>
      <p:sp>
        <p:nvSpPr>
          <p:cNvPr id="33" name="Text Placeholder 32"/>
          <p:cNvSpPr>
            <a:spLocks noGrp="1"/>
          </p:cNvSpPr>
          <p:nvPr>
            <p:ph type="body" sz="quarter" idx="18"/>
          </p:nvPr>
        </p:nvSpPr>
        <p:spPr>
          <a:xfrm>
            <a:off x="32884493" y="11201400"/>
            <a:ext cx="10276113" cy="622300"/>
          </a:xfrm>
          <a:solidFill>
            <a:srgbClr val="5BBA99"/>
          </a:solidFill>
          <a:ln>
            <a:noFill/>
          </a:ln>
        </p:spPr>
        <p:txBody>
          <a:bodyPr/>
          <a:lstStyle/>
          <a:p>
            <a:r>
              <a:rPr lang="en-US" dirty="0">
                <a:solidFill>
                  <a:schemeClr val="tx1">
                    <a:lumMod val="75000"/>
                    <a:lumOff val="25000"/>
                  </a:schemeClr>
                </a:solidFill>
                <a:latin typeface="+mn-lt"/>
              </a:rPr>
              <a:t>Conclusion</a:t>
            </a:r>
          </a:p>
        </p:txBody>
      </p:sp>
      <p:sp>
        <p:nvSpPr>
          <p:cNvPr id="34" name="Text Placeholder 33"/>
          <p:cNvSpPr>
            <a:spLocks noGrp="1"/>
          </p:cNvSpPr>
          <p:nvPr>
            <p:ph type="body" sz="quarter" idx="19"/>
          </p:nvPr>
        </p:nvSpPr>
        <p:spPr>
          <a:xfrm>
            <a:off x="32869350" y="12244130"/>
            <a:ext cx="10276112" cy="4298808"/>
          </a:xfrm>
        </p:spPr>
        <p:txBody>
          <a:bodyPr/>
          <a:lstStyle/>
          <a:p>
            <a:pPr marL="0" indent="0">
              <a:buNone/>
            </a:pPr>
            <a:r>
              <a:rPr lang="en-US" altLang="zh-CN" dirty="0"/>
              <a:t>For public transportation, distance emerged as the most significant factor, followed by a complex interplay between weather and time constraints that the t-test could not fully elucidate. In the case of taxis, all three variables were deemed crucial, with intricate interactions that exceeded the explanatory capacity of the t-test. In the case of cycling, distance emerged as the predominant consideration, while weather exhibited a negligible impact on the decision-making process. Conversely, for walking, none of the situational variables were found to be significant, hinting at the presence of an unexplored factor that influences students' aversion to walking, </a:t>
            </a:r>
            <a:r>
              <a:rPr lang="en-US" altLang="zh-CN" dirty="0">
                <a:solidFill>
                  <a:srgbClr val="FF0000"/>
                </a:solidFill>
              </a:rPr>
              <a:t>possibly related to personal preferences or cultural factors</a:t>
            </a:r>
            <a:r>
              <a:rPr lang="en-US" altLang="zh-CN" dirty="0"/>
              <a:t>.</a:t>
            </a:r>
          </a:p>
          <a:p>
            <a:pPr marL="0" indent="0">
              <a:buNone/>
            </a:pPr>
            <a:r>
              <a:rPr lang="en-US" altLang="zh-CN" dirty="0"/>
              <a:t>Logistic regression analysis was utilized to elucidate the influence of individual characteristics on transportation choices. The analysis revealed that neither gender nor academic major significantly influenced these decisions. However, the transportation choices of second-year undergraduates were found to be influential, likely due to their larger representation in the sample. Income level was identified as a factor in the choice between taxis and walking, with the former being a more expensive option and the latter being cost-effective. It is important to note that the region of origin was a significant factor in the estimation of all transportation choices, suggesting cultural or habitual influences on travel behavior.</a:t>
            </a:r>
          </a:p>
        </p:txBody>
      </p:sp>
      <p:sp>
        <p:nvSpPr>
          <p:cNvPr id="35" name="Text Placeholder 34"/>
          <p:cNvSpPr>
            <a:spLocks noGrp="1"/>
          </p:cNvSpPr>
          <p:nvPr>
            <p:ph type="body" sz="quarter" idx="20"/>
          </p:nvPr>
        </p:nvSpPr>
        <p:spPr>
          <a:xfrm>
            <a:off x="32869351" y="16780594"/>
            <a:ext cx="10276113" cy="622300"/>
          </a:xfrm>
          <a:solidFill>
            <a:srgbClr val="D9EDDF"/>
          </a:solidFill>
          <a:ln>
            <a:noFill/>
          </a:ln>
        </p:spPr>
        <p:txBody>
          <a:bodyPr/>
          <a:lstStyle/>
          <a:p>
            <a:r>
              <a:rPr lang="en-US" dirty="0">
                <a:solidFill>
                  <a:schemeClr val="tx1">
                    <a:lumMod val="75000"/>
                    <a:lumOff val="25000"/>
                  </a:schemeClr>
                </a:solidFill>
                <a:latin typeface="+mn-lt"/>
              </a:rPr>
              <a:t>References</a:t>
            </a:r>
          </a:p>
        </p:txBody>
      </p:sp>
      <p:sp>
        <p:nvSpPr>
          <p:cNvPr id="36" name="Text Placeholder 35"/>
          <p:cNvSpPr>
            <a:spLocks noGrp="1"/>
          </p:cNvSpPr>
          <p:nvPr>
            <p:ph type="body" sz="quarter" idx="21"/>
          </p:nvPr>
        </p:nvSpPr>
        <p:spPr>
          <a:xfrm>
            <a:off x="11412324" y="3199470"/>
            <a:ext cx="10276113" cy="685800"/>
          </a:xfrm>
        </p:spPr>
        <p:txBody>
          <a:bodyPr/>
          <a:lstStyle/>
          <a:p>
            <a:r>
              <a:rPr lang="en-US" dirty="0"/>
              <a:t>A total of 86 samples were collected, and no instances of outliers were identified. The proportion of gender, major, grade, and region of origin is illustrated in </a:t>
            </a:r>
            <a:r>
              <a:rPr lang="en-US" b="1" dirty="0"/>
              <a:t>Figure 1</a:t>
            </a:r>
            <a:r>
              <a:rPr lang="en-US" dirty="0"/>
              <a:t>.</a:t>
            </a:r>
          </a:p>
        </p:txBody>
      </p:sp>
      <mc:AlternateContent xmlns:mc="http://schemas.openxmlformats.org/markup-compatibility/2006">
        <mc:Choice xmlns:a14="http://schemas.microsoft.com/office/drawing/2010/main" Requires="a14">
          <p:sp>
            <p:nvSpPr>
              <p:cNvPr id="10" name="Text Placeholder 35">
                <a:extLst>
                  <a:ext uri="{FF2B5EF4-FFF2-40B4-BE49-F238E27FC236}">
                    <a16:creationId xmlns:a16="http://schemas.microsoft.com/office/drawing/2014/main" id="{B6751918-DDA5-761B-51B7-9068881D41D7}"/>
                  </a:ext>
                </a:extLst>
              </p:cNvPr>
              <p:cNvSpPr txBox="1">
                <a:spLocks/>
              </p:cNvSpPr>
              <p:nvPr/>
            </p:nvSpPr>
            <p:spPr>
              <a:xfrm>
                <a:off x="11432316" y="9140981"/>
                <a:ext cx="10208746" cy="2039085"/>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t>For Question1, Pearson's chi-squared test is conducted. Utilizing a significance level of</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dirty="0">
                        <a:latin typeface="Cambria Math" panose="02040503050406030204" pitchFamily="18" charset="0"/>
                        <a:ea typeface="Cambria Math" panose="02040503050406030204" pitchFamily="18" charset="0"/>
                      </a:rPr>
                      <m:t> </m:t>
                    </m:r>
                    <m:r>
                      <a:rPr lang="zh-CN" altLang="en-US" i="1" dirty="0" smtClean="0">
                        <a:latin typeface="Cambria Math" panose="02040503050406030204" pitchFamily="18" charset="0"/>
                        <a:ea typeface="Cambria Math" panose="02040503050406030204" pitchFamily="18" charset="0"/>
                      </a:rPr>
                      <m:t>𝛼</m:t>
                    </m:r>
                    <m:r>
                      <a:rPr lang="en-US" altLang="zh-CN" b="0" i="1" dirty="0" smtClean="0">
                        <a:latin typeface="Cambria Math" panose="02040503050406030204" pitchFamily="18" charset="0"/>
                        <a:ea typeface="Cambria Math" panose="02040503050406030204" pitchFamily="18" charset="0"/>
                      </a:rPr>
                      <m:t>=0.05</m:t>
                    </m:r>
                  </m:oMath>
                </a14:m>
                <a:r>
                  <a:rPr lang="en-US" dirty="0"/>
                  <a:t>, it is calculated that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r>
                      <a:rPr lang="en-US" b="0" i="1" smtClean="0">
                        <a:latin typeface="Cambria Math" panose="02040503050406030204" pitchFamily="18" charset="0"/>
                      </a:rPr>
                      <m:t>=</m:t>
                    </m:r>
                  </m:oMath>
                </a14:m>
                <a:r>
                  <a:rPr lang="en-US" altLang="zh-CN" dirty="0"/>
                  <a:t>662.685</a:t>
                </a:r>
                <a:r>
                  <a:rPr lang="en-US" dirty="0"/>
                  <a:t>, and correspondingly,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𝑣𝑎𝑙𝑢𝑒</m:t>
                    </m:r>
                    <m:r>
                      <a:rPr lang="en-US" b="0" i="1" smtClean="0">
                        <a:latin typeface="Cambria Math" panose="02040503050406030204" pitchFamily="18" charset="0"/>
                      </a:rPr>
                      <m:t>=</m:t>
                    </m:r>
                    <m:r>
                      <m:rPr>
                        <m:nor/>
                      </m:rPr>
                      <a:rPr lang="en-US" altLang="zh-CN" dirty="0"/>
                      <m:t>2.9</m:t>
                    </m:r>
                    <m:r>
                      <m:rPr>
                        <m:nor/>
                      </m:rPr>
                      <a:rPr lang="en-US" altLang="zh-CN" b="0" i="0" dirty="0" smtClean="0"/>
                      <m:t>e</m:t>
                    </m:r>
                    <m:r>
                      <m:rPr>
                        <m:nor/>
                      </m:rPr>
                      <a:rPr lang="en-US" altLang="zh-CN" dirty="0"/>
                      <m:t>–118</m:t>
                    </m:r>
                    <m:r>
                      <m:rPr>
                        <m:nor/>
                      </m:rPr>
                      <a:rPr lang="en-US" altLang="zh-CN" b="0" i="0" dirty="0" smtClean="0"/>
                      <m:t> </m:t>
                    </m:r>
                    <m:r>
                      <a:rPr lang="en-US" altLang="zh-CN" b="0" i="1" dirty="0" smtClean="0">
                        <a:latin typeface="Cambria Math" panose="02040503050406030204" pitchFamily="18" charset="0"/>
                        <a:ea typeface="Cambria Math" panose="02040503050406030204" pitchFamily="18" charset="0"/>
                      </a:rPr>
                      <m:t>≪</m:t>
                    </m:r>
                    <m:r>
                      <a:rPr lang="zh-CN" altLang="en-US" b="0" i="1" dirty="0" smtClean="0">
                        <a:latin typeface="Cambria Math" panose="02040503050406030204" pitchFamily="18" charset="0"/>
                        <a:ea typeface="Cambria Math" panose="02040503050406030204" pitchFamily="18" charset="0"/>
                      </a:rPr>
                      <m:t>𝛼</m:t>
                    </m:r>
                  </m:oMath>
                </a14:m>
                <a:r>
                  <a:rPr lang="en-US" dirty="0"/>
                  <a:t>. This indicates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dirty="0"/>
                  <a:t> can be rejected, so the situational variables do have a significant impact on undergraduates’ choice of transportation. </a:t>
                </a:r>
              </a:p>
              <a:p>
                <a:r>
                  <a:rPr lang="en-US" dirty="0"/>
                  <a:t>The most favorable options of samples in different conditions </a:t>
                </a:r>
                <a:r>
                  <a:rPr lang="en-US" altLang="zh-CN" dirty="0"/>
                  <a:t>are counted and </a:t>
                </a:r>
                <a:r>
                  <a:rPr lang="en-US" dirty="0"/>
                  <a:t>illustrated in </a:t>
                </a:r>
                <a:r>
                  <a:rPr lang="en-US" b="1" dirty="0"/>
                  <a:t>Figure 2</a:t>
                </a:r>
                <a:r>
                  <a:rPr lang="en-US" dirty="0"/>
                  <a:t>, with the three-digit numbers (DWC) below the bars representing the conditions. The list of situational variables is arranged as shown in </a:t>
                </a:r>
                <a:r>
                  <a:rPr lang="en-US" b="1" dirty="0"/>
                  <a:t>Table 1</a:t>
                </a:r>
                <a:r>
                  <a:rPr lang="en-US" dirty="0"/>
                  <a:t>.</a:t>
                </a:r>
              </a:p>
            </p:txBody>
          </p:sp>
        </mc:Choice>
        <mc:Fallback>
          <p:sp>
            <p:nvSpPr>
              <p:cNvPr id="10" name="Text Placeholder 35">
                <a:extLst>
                  <a:ext uri="{FF2B5EF4-FFF2-40B4-BE49-F238E27FC236}">
                    <a16:creationId xmlns:a16="http://schemas.microsoft.com/office/drawing/2014/main" id="{B6751918-DDA5-761B-51B7-9068881D41D7}"/>
                  </a:ext>
                </a:extLst>
              </p:cNvPr>
              <p:cNvSpPr txBox="1">
                <a:spLocks noRot="1" noChangeAspect="1" noMove="1" noResize="1" noEditPoints="1" noAdjustHandles="1" noChangeArrowheads="1" noChangeShapeType="1" noTextEdit="1"/>
              </p:cNvSpPr>
              <p:nvPr/>
            </p:nvSpPr>
            <p:spPr>
              <a:xfrm>
                <a:off x="11432316" y="9140981"/>
                <a:ext cx="10208746" cy="2039085"/>
              </a:xfrm>
              <a:prstGeom prst="rect">
                <a:avLst/>
              </a:prstGeom>
              <a:blipFill>
                <a:blip r:embed="rId6"/>
                <a:stretch>
                  <a:fillRect l="-373" t="-1242" r="-745"/>
                </a:stretch>
              </a:blipFill>
            </p:spPr>
            <p:txBody>
              <a:bodyPr/>
              <a:lstStyle/>
              <a:p>
                <a:r>
                  <a:rPr lang="en-CN">
                    <a:noFill/>
                  </a:rPr>
                  <a:t> </a:t>
                </a:r>
              </a:p>
            </p:txBody>
          </p:sp>
        </mc:Fallback>
      </mc:AlternateContent>
      <p:graphicFrame>
        <p:nvGraphicFramePr>
          <p:cNvPr id="11" name="表格 10">
            <a:extLst>
              <a:ext uri="{FF2B5EF4-FFF2-40B4-BE49-F238E27FC236}">
                <a16:creationId xmlns:a16="http://schemas.microsoft.com/office/drawing/2014/main" id="{D9AD3AA4-89E2-AA20-F5B7-936D23AE38F2}"/>
              </a:ext>
            </a:extLst>
          </p:cNvPr>
          <p:cNvGraphicFramePr>
            <a:graphicFrameLocks noGrp="1"/>
          </p:cNvGraphicFramePr>
          <p:nvPr>
            <p:extLst>
              <p:ext uri="{D42A27DB-BD31-4B8C-83A1-F6EECF244321}">
                <p14:modId xmlns:p14="http://schemas.microsoft.com/office/powerpoint/2010/main" val="3445033684"/>
              </p:ext>
            </p:extLst>
          </p:nvPr>
        </p:nvGraphicFramePr>
        <p:xfrm>
          <a:off x="17436466" y="4114937"/>
          <a:ext cx="4013022" cy="1219200"/>
        </p:xfrm>
        <a:graphic>
          <a:graphicData uri="http://schemas.openxmlformats.org/drawingml/2006/table">
            <a:tbl>
              <a:tblPr firstRow="1" firstCol="1" bandRow="1">
                <a:tableStyleId>{5C22544A-7EE6-4342-B048-85BDC9FD1C3A}</a:tableStyleId>
              </a:tblPr>
              <a:tblGrid>
                <a:gridCol w="1599781">
                  <a:extLst>
                    <a:ext uri="{9D8B030D-6E8A-4147-A177-3AD203B41FA5}">
                      <a16:colId xmlns:a16="http://schemas.microsoft.com/office/drawing/2014/main" val="1965831132"/>
                    </a:ext>
                  </a:extLst>
                </a:gridCol>
                <a:gridCol w="2413241">
                  <a:extLst>
                    <a:ext uri="{9D8B030D-6E8A-4147-A177-3AD203B41FA5}">
                      <a16:colId xmlns:a16="http://schemas.microsoft.com/office/drawing/2014/main" val="1847605602"/>
                    </a:ext>
                  </a:extLst>
                </a:gridCol>
              </a:tblGrid>
              <a:tr h="244576">
                <a:tc>
                  <a:txBody>
                    <a:bodyPr/>
                    <a:lstStyle/>
                    <a:p>
                      <a:pPr algn="just"/>
                      <a:r>
                        <a:rPr lang="en-US" sz="1200" kern="100" dirty="0">
                          <a:effectLst/>
                        </a:rPr>
                        <a:t>Variables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Description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extLst>
                  <a:ext uri="{0D108BD9-81ED-4DB2-BD59-A6C34878D82A}">
                    <a16:rowId xmlns:a16="http://schemas.microsoft.com/office/drawing/2014/main" val="1435731758"/>
                  </a:ext>
                </a:extLst>
              </a:tr>
              <a:tr h="244576">
                <a:tc>
                  <a:txBody>
                    <a:bodyPr/>
                    <a:lstStyle/>
                    <a:p>
                      <a:pPr algn="just"/>
                      <a:r>
                        <a:rPr lang="en-US" sz="1200" kern="100" dirty="0">
                          <a:effectLst/>
                        </a:rPr>
                        <a:t>Distance (D)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0/1/2 - short/medium/long-distance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597713"/>
                  </a:ext>
                </a:extLst>
              </a:tr>
              <a:tr h="254134">
                <a:tc>
                  <a:txBody>
                    <a:bodyPr/>
                    <a:lstStyle/>
                    <a:p>
                      <a:pPr algn="just"/>
                      <a:r>
                        <a:rPr lang="en-US" sz="1200" kern="100" dirty="0">
                          <a:effectLst/>
                        </a:rPr>
                        <a:t>Weather (W)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 for sunny, 1 for rainy.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D9EDDF"/>
                    </a:solidFill>
                  </a:tcPr>
                </a:tc>
                <a:extLst>
                  <a:ext uri="{0D108BD9-81ED-4DB2-BD59-A6C34878D82A}">
                    <a16:rowId xmlns:a16="http://schemas.microsoft.com/office/drawing/2014/main" val="639807406"/>
                  </a:ext>
                </a:extLst>
              </a:tr>
              <a:tr h="389346">
                <a:tc>
                  <a:txBody>
                    <a:bodyPr/>
                    <a:lstStyle/>
                    <a:p>
                      <a:pPr algn="just"/>
                      <a:r>
                        <a:rPr lang="en-US" sz="1200" kern="100" dirty="0">
                          <a:effectLst/>
                        </a:rPr>
                        <a:t>Time Constraint (C)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 for time-abundant, 1 for time-constrained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11742017"/>
                  </a:ext>
                </a:extLst>
              </a:tr>
            </a:tbl>
          </a:graphicData>
        </a:graphic>
      </p:graphicFrame>
      <p:sp>
        <p:nvSpPr>
          <p:cNvPr id="14" name="Text Placeholder 35">
            <a:extLst>
              <a:ext uri="{FF2B5EF4-FFF2-40B4-BE49-F238E27FC236}">
                <a16:creationId xmlns:a16="http://schemas.microsoft.com/office/drawing/2014/main" id="{8DF14C38-CD44-2499-4836-EF647ED55836}"/>
              </a:ext>
            </a:extLst>
          </p:cNvPr>
          <p:cNvSpPr txBox="1">
            <a:spLocks/>
          </p:cNvSpPr>
          <p:nvPr/>
        </p:nvSpPr>
        <p:spPr>
          <a:xfrm>
            <a:off x="22158578" y="11887200"/>
            <a:ext cx="10264099" cy="1478117"/>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regard to Question 2, the results of the logistic regression is listed in </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4</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rPr>
              <a:t>Utilizing the regression of bus and railway services as a benchmark, the regression coefficients of the remaining three traffic options, along with their 95% confidence intervals and t-test p-values, are illustrated in Figure 4.</a:t>
            </a:r>
          </a:p>
        </p:txBody>
      </p:sp>
      <p:graphicFrame>
        <p:nvGraphicFramePr>
          <p:cNvPr id="2" name="表格 2">
            <a:extLst>
              <a:ext uri="{FF2B5EF4-FFF2-40B4-BE49-F238E27FC236}">
                <a16:creationId xmlns:a16="http://schemas.microsoft.com/office/drawing/2014/main" id="{8D81F6DB-3F56-6476-3793-A8B10CC0256E}"/>
              </a:ext>
            </a:extLst>
          </p:cNvPr>
          <p:cNvGraphicFramePr>
            <a:graphicFrameLocks noGrp="1"/>
          </p:cNvGraphicFramePr>
          <p:nvPr>
            <p:extLst>
              <p:ext uri="{D42A27DB-BD31-4B8C-83A1-F6EECF244321}">
                <p14:modId xmlns:p14="http://schemas.microsoft.com/office/powerpoint/2010/main" val="3296810993"/>
              </p:ext>
            </p:extLst>
          </p:nvPr>
        </p:nvGraphicFramePr>
        <p:xfrm>
          <a:off x="27615437" y="8740849"/>
          <a:ext cx="4007563" cy="1841255"/>
        </p:xfrm>
        <a:graphic>
          <a:graphicData uri="http://schemas.openxmlformats.org/drawingml/2006/table">
            <a:tbl>
              <a:tblPr firstRow="1" bandRow="1">
                <a:tableStyleId>{5C22544A-7EE6-4342-B048-85BDC9FD1C3A}</a:tableStyleId>
              </a:tblPr>
              <a:tblGrid>
                <a:gridCol w="623253">
                  <a:extLst>
                    <a:ext uri="{9D8B030D-6E8A-4147-A177-3AD203B41FA5}">
                      <a16:colId xmlns:a16="http://schemas.microsoft.com/office/drawing/2014/main" val="2731221127"/>
                    </a:ext>
                  </a:extLst>
                </a:gridCol>
                <a:gridCol w="1098310">
                  <a:extLst>
                    <a:ext uri="{9D8B030D-6E8A-4147-A177-3AD203B41FA5}">
                      <a16:colId xmlns:a16="http://schemas.microsoft.com/office/drawing/2014/main" val="1611491747"/>
                    </a:ext>
                  </a:extLst>
                </a:gridCol>
                <a:gridCol w="1143000">
                  <a:extLst>
                    <a:ext uri="{9D8B030D-6E8A-4147-A177-3AD203B41FA5}">
                      <a16:colId xmlns:a16="http://schemas.microsoft.com/office/drawing/2014/main" val="2436830517"/>
                    </a:ext>
                  </a:extLst>
                </a:gridCol>
                <a:gridCol w="1143000">
                  <a:extLst>
                    <a:ext uri="{9D8B030D-6E8A-4147-A177-3AD203B41FA5}">
                      <a16:colId xmlns:a16="http://schemas.microsoft.com/office/drawing/2014/main" val="2750748610"/>
                    </a:ext>
                  </a:extLst>
                </a:gridCol>
              </a:tblGrid>
              <a:tr h="368251">
                <a:tc>
                  <a:txBody>
                    <a:bodyPr/>
                    <a:lstStyle/>
                    <a:p>
                      <a:endParaRPr lang="zh-CN" altLang="en-US" sz="1800" dirty="0"/>
                    </a:p>
                  </a:txBody>
                  <a:tcPr>
                    <a:solidFill>
                      <a:srgbClr val="5BBA99"/>
                    </a:solidFill>
                  </a:tcPr>
                </a:tc>
                <a:tc>
                  <a:txBody>
                    <a:bodyPr/>
                    <a:lstStyle/>
                    <a:p>
                      <a:r>
                        <a:rPr lang="en-US" altLang="zh-CN" sz="1800" dirty="0"/>
                        <a:t>D 0</a:t>
                      </a:r>
                      <a:endParaRPr lang="zh-CN" altLang="en-US" sz="1800" dirty="0"/>
                    </a:p>
                  </a:txBody>
                  <a:tcPr>
                    <a:solidFill>
                      <a:srgbClr val="5BBA99"/>
                    </a:solidFill>
                  </a:tcPr>
                </a:tc>
                <a:tc>
                  <a:txBody>
                    <a:bodyPr/>
                    <a:lstStyle/>
                    <a:p>
                      <a:r>
                        <a:rPr lang="en-US" altLang="zh-CN" sz="1800" dirty="0"/>
                        <a:t>D 1</a:t>
                      </a:r>
                      <a:endParaRPr lang="zh-CN" altLang="en-US" sz="1800" dirty="0"/>
                    </a:p>
                  </a:txBody>
                  <a:tcPr>
                    <a:solidFill>
                      <a:srgbClr val="5BBA99"/>
                    </a:solidFill>
                  </a:tcPr>
                </a:tc>
                <a:tc>
                  <a:txBody>
                    <a:bodyPr/>
                    <a:lstStyle/>
                    <a:p>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368251">
                <a:tc>
                  <a:txBody>
                    <a:bodyPr/>
                    <a:lstStyle/>
                    <a:p>
                      <a:r>
                        <a:rPr lang="en-US" altLang="zh-CN" sz="1800" b="1" kern="1200" dirty="0">
                          <a:solidFill>
                            <a:schemeClr val="lt1"/>
                          </a:solidFill>
                          <a:latin typeface="+mn-lt"/>
                          <a:ea typeface="+mn-ea"/>
                          <a:cs typeface="+mn-cs"/>
                        </a:rPr>
                        <a:t>W 0</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5.95e-5</a:t>
                      </a:r>
                      <a:endParaRPr lang="zh-CN" altLang="en-US" sz="1800" dirty="0"/>
                    </a:p>
                  </a:txBody>
                  <a:tcPr>
                    <a:solidFill>
                      <a:srgbClr val="B4E69B"/>
                    </a:solidFill>
                  </a:tcPr>
                </a:tc>
                <a:tc>
                  <a:txBody>
                    <a:bodyPr/>
                    <a:lstStyle/>
                    <a:p>
                      <a:r>
                        <a:rPr lang="en-US" altLang="zh-CN" sz="1800" dirty="0"/>
                        <a:t>0.76</a:t>
                      </a:r>
                      <a:endParaRPr lang="zh-CN" altLang="en-US" sz="1800" dirty="0"/>
                    </a:p>
                  </a:txBody>
                  <a:tcPr>
                    <a:solidFill>
                      <a:srgbClr val="B4E69B"/>
                    </a:solidFill>
                  </a:tcPr>
                </a:tc>
                <a:tc>
                  <a:txBody>
                    <a:bodyPr/>
                    <a:lstStyle/>
                    <a:p>
                      <a:r>
                        <a:rPr lang="en-US" altLang="zh-CN" sz="1800" dirty="0"/>
                        <a:t>0.67</a:t>
                      </a:r>
                      <a:endParaRPr lang="zh-CN" altLang="en-US" sz="1800" dirty="0"/>
                    </a:p>
                  </a:txBody>
                  <a:tcPr>
                    <a:solidFill>
                      <a:srgbClr val="B4E69B"/>
                    </a:solidFill>
                  </a:tcPr>
                </a:tc>
                <a:extLst>
                  <a:ext uri="{0D108BD9-81ED-4DB2-BD59-A6C34878D82A}">
                    <a16:rowId xmlns:a16="http://schemas.microsoft.com/office/drawing/2014/main" val="3817860459"/>
                  </a:ext>
                </a:extLst>
              </a:tr>
              <a:tr h="368251">
                <a:tc>
                  <a:txBody>
                    <a:bodyPr/>
                    <a:lstStyle/>
                    <a:p>
                      <a:r>
                        <a:rPr lang="en-US" altLang="zh-CN" sz="1800" b="1" kern="1200" dirty="0">
                          <a:solidFill>
                            <a:schemeClr val="lt1"/>
                          </a:solidFill>
                          <a:latin typeface="+mn-lt"/>
                          <a:ea typeface="+mn-ea"/>
                          <a:cs typeface="+mn-cs"/>
                        </a:rPr>
                        <a:t>W 1</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8.68e-9</a:t>
                      </a:r>
                      <a:endParaRPr lang="zh-CN" altLang="en-US" sz="1800" dirty="0"/>
                    </a:p>
                  </a:txBody>
                  <a:tcPr>
                    <a:solidFill>
                      <a:srgbClr val="D9EDDF"/>
                    </a:solidFill>
                  </a:tcPr>
                </a:tc>
                <a:tc>
                  <a:txBody>
                    <a:bodyPr/>
                    <a:lstStyle/>
                    <a:p>
                      <a:r>
                        <a:rPr lang="en-US" altLang="zh-CN" sz="1800" dirty="0"/>
                        <a:t>4.65e-38</a:t>
                      </a:r>
                      <a:endParaRPr lang="zh-CN" altLang="en-US" sz="1800" dirty="0"/>
                    </a:p>
                  </a:txBody>
                  <a:tcPr>
                    <a:solidFill>
                      <a:srgbClr val="D9EDDF"/>
                    </a:solidFill>
                  </a:tcPr>
                </a:tc>
                <a:tc>
                  <a:txBody>
                    <a:bodyPr/>
                    <a:lstStyle/>
                    <a:p>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368251">
                <a:tc>
                  <a:txBody>
                    <a:bodyPr/>
                    <a:lstStyle/>
                    <a:p>
                      <a:r>
                        <a:rPr lang="en-US" altLang="zh-CN" sz="1800" b="1" kern="1200" dirty="0">
                          <a:solidFill>
                            <a:schemeClr val="lt1"/>
                          </a:solidFill>
                          <a:latin typeface="+mn-lt"/>
                          <a:ea typeface="+mn-ea"/>
                          <a:cs typeface="+mn-cs"/>
                        </a:rPr>
                        <a:t>C 0</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0.41</a:t>
                      </a:r>
                      <a:endParaRPr lang="zh-CN" altLang="en-US" sz="1800" dirty="0"/>
                    </a:p>
                  </a:txBody>
                  <a:tcPr>
                    <a:solidFill>
                      <a:srgbClr val="B4E69B"/>
                    </a:solidFill>
                  </a:tcPr>
                </a:tc>
                <a:tc>
                  <a:txBody>
                    <a:bodyPr/>
                    <a:lstStyle/>
                    <a:p>
                      <a:r>
                        <a:rPr lang="en-US" altLang="zh-CN" sz="1800" dirty="0"/>
                        <a:t>0.22</a:t>
                      </a:r>
                      <a:endParaRPr lang="zh-CN" altLang="en-US" sz="1800" dirty="0"/>
                    </a:p>
                  </a:txBody>
                  <a:tcPr>
                    <a:solidFill>
                      <a:srgbClr val="B4E69B"/>
                    </a:solidFill>
                  </a:tcPr>
                </a:tc>
                <a:tc>
                  <a:txBody>
                    <a:bodyPr/>
                    <a:lstStyle/>
                    <a:p>
                      <a:r>
                        <a:rPr lang="en-US" altLang="zh-CN" sz="1800" dirty="0"/>
                        <a:t>4.93e-6</a:t>
                      </a:r>
                      <a:endParaRPr lang="zh-CN" altLang="en-US" sz="1800" dirty="0"/>
                    </a:p>
                  </a:txBody>
                  <a:tcPr>
                    <a:solidFill>
                      <a:srgbClr val="B4E69B"/>
                    </a:solidFill>
                  </a:tcPr>
                </a:tc>
                <a:extLst>
                  <a:ext uri="{0D108BD9-81ED-4DB2-BD59-A6C34878D82A}">
                    <a16:rowId xmlns:a16="http://schemas.microsoft.com/office/drawing/2014/main" val="3995470012"/>
                  </a:ext>
                </a:extLst>
              </a:tr>
              <a:tr h="368251">
                <a:tc>
                  <a:txBody>
                    <a:bodyPr/>
                    <a:lstStyle/>
                    <a:p>
                      <a:r>
                        <a:rPr lang="en-US" altLang="zh-CN" sz="1800" b="1" kern="1200" dirty="0">
                          <a:solidFill>
                            <a:schemeClr val="lt1"/>
                          </a:solidFill>
                          <a:latin typeface="+mn-lt"/>
                          <a:ea typeface="+mn-ea"/>
                          <a:cs typeface="+mn-cs"/>
                        </a:rPr>
                        <a:t>C 1</a:t>
                      </a:r>
                      <a:endParaRPr lang="zh-CN" altLang="en-US" sz="1800" b="1" kern="1200" dirty="0">
                        <a:solidFill>
                          <a:schemeClr val="lt1"/>
                        </a:solidFill>
                        <a:latin typeface="+mn-lt"/>
                        <a:ea typeface="+mn-ea"/>
                        <a:cs typeface="+mn-cs"/>
                      </a:endParaRPr>
                    </a:p>
                  </a:txBody>
                  <a:tcPr>
                    <a:solidFill>
                      <a:srgbClr val="5BBA99"/>
                    </a:solidFill>
                  </a:tcPr>
                </a:tc>
                <a:tc>
                  <a:txBody>
                    <a:bodyPr/>
                    <a:lstStyle/>
                    <a:p>
                      <a:r>
                        <a:rPr lang="en-US" altLang="zh-CN" sz="1800" dirty="0"/>
                        <a:t>0.01</a:t>
                      </a:r>
                      <a:endParaRPr lang="zh-CN" altLang="en-US" sz="1800" dirty="0"/>
                    </a:p>
                  </a:txBody>
                  <a:tcPr>
                    <a:solidFill>
                      <a:srgbClr val="D9EDDF"/>
                    </a:solidFill>
                  </a:tcPr>
                </a:tc>
                <a:tc>
                  <a:txBody>
                    <a:bodyPr/>
                    <a:lstStyle/>
                    <a:p>
                      <a:r>
                        <a:rPr lang="en-US" altLang="zh-CN" sz="1800" dirty="0"/>
                        <a:t>1.61e-27</a:t>
                      </a:r>
                      <a:endParaRPr lang="zh-CN" altLang="en-US" sz="1800" dirty="0"/>
                    </a:p>
                  </a:txBody>
                  <a:tcPr>
                    <a:solidFill>
                      <a:srgbClr val="D9EDDF"/>
                    </a:solidFill>
                  </a:tcPr>
                </a:tc>
                <a:tc>
                  <a:txBody>
                    <a:bodyPr/>
                    <a:lstStyle/>
                    <a:p>
                      <a:r>
                        <a:rPr lang="en-US" altLang="zh-CN" sz="1800" dirty="0"/>
                        <a:t>7.20e-8</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graphicFrame>
        <p:nvGraphicFramePr>
          <p:cNvPr id="3" name="表格 2">
            <a:extLst>
              <a:ext uri="{FF2B5EF4-FFF2-40B4-BE49-F238E27FC236}">
                <a16:creationId xmlns:a16="http://schemas.microsoft.com/office/drawing/2014/main" id="{9D126074-761F-2B8F-53CC-930AA297A05E}"/>
              </a:ext>
            </a:extLst>
          </p:cNvPr>
          <p:cNvGraphicFramePr>
            <a:graphicFrameLocks noGrp="1"/>
          </p:cNvGraphicFramePr>
          <p:nvPr>
            <p:extLst>
              <p:ext uri="{D42A27DB-BD31-4B8C-83A1-F6EECF244321}">
                <p14:modId xmlns:p14="http://schemas.microsoft.com/office/powerpoint/2010/main" val="479324792"/>
              </p:ext>
            </p:extLst>
          </p:nvPr>
        </p:nvGraphicFramePr>
        <p:xfrm>
          <a:off x="23000973" y="8744024"/>
          <a:ext cx="3937041" cy="1828800"/>
        </p:xfrm>
        <a:graphic>
          <a:graphicData uri="http://schemas.openxmlformats.org/drawingml/2006/table">
            <a:tbl>
              <a:tblPr firstRow="1" bandRow="1">
                <a:tableStyleId>{5C22544A-7EE6-4342-B048-85BDC9FD1C3A}</a:tableStyleId>
              </a:tblPr>
              <a:tblGrid>
                <a:gridCol w="1156653">
                  <a:extLst>
                    <a:ext uri="{9D8B030D-6E8A-4147-A177-3AD203B41FA5}">
                      <a16:colId xmlns:a16="http://schemas.microsoft.com/office/drawing/2014/main" val="2731221127"/>
                    </a:ext>
                  </a:extLst>
                </a:gridCol>
                <a:gridCol w="932180">
                  <a:extLst>
                    <a:ext uri="{9D8B030D-6E8A-4147-A177-3AD203B41FA5}">
                      <a16:colId xmlns:a16="http://schemas.microsoft.com/office/drawing/2014/main" val="1611491747"/>
                    </a:ext>
                  </a:extLst>
                </a:gridCol>
                <a:gridCol w="1046480">
                  <a:extLst>
                    <a:ext uri="{9D8B030D-6E8A-4147-A177-3AD203B41FA5}">
                      <a16:colId xmlns:a16="http://schemas.microsoft.com/office/drawing/2014/main" val="2436830517"/>
                    </a:ext>
                  </a:extLst>
                </a:gridCol>
                <a:gridCol w="801728">
                  <a:extLst>
                    <a:ext uri="{9D8B030D-6E8A-4147-A177-3AD203B41FA5}">
                      <a16:colId xmlns:a16="http://schemas.microsoft.com/office/drawing/2014/main" val="2750748610"/>
                    </a:ext>
                  </a:extLst>
                </a:gridCol>
              </a:tblGrid>
              <a:tr h="158179">
                <a:tc>
                  <a:txBody>
                    <a:bodyPr/>
                    <a:lstStyle/>
                    <a:p>
                      <a:endParaRPr lang="zh-CN" altLang="en-US" sz="1800" dirty="0"/>
                    </a:p>
                  </a:txBody>
                  <a:tcPr>
                    <a:solidFill>
                      <a:srgbClr val="5BBA99"/>
                    </a:solidFill>
                  </a:tcPr>
                </a:tc>
                <a:tc>
                  <a:txBody>
                    <a:bodyPr/>
                    <a:lstStyle/>
                    <a:p>
                      <a:r>
                        <a:rPr lang="en-US" altLang="zh-CN" sz="1800" dirty="0"/>
                        <a:t>D 0</a:t>
                      </a:r>
                      <a:endParaRPr lang="zh-CN" altLang="en-US" sz="1800" dirty="0"/>
                    </a:p>
                  </a:txBody>
                  <a:tcPr>
                    <a:solidFill>
                      <a:srgbClr val="5BBA99"/>
                    </a:solidFill>
                  </a:tcPr>
                </a:tc>
                <a:tc>
                  <a:txBody>
                    <a:bodyPr/>
                    <a:lstStyle/>
                    <a:p>
                      <a:r>
                        <a:rPr lang="en-US" altLang="zh-CN" sz="1800" dirty="0"/>
                        <a:t>D 1</a:t>
                      </a:r>
                      <a:endParaRPr lang="zh-CN" altLang="en-US" sz="1800" dirty="0"/>
                    </a:p>
                  </a:txBody>
                  <a:tcPr>
                    <a:solidFill>
                      <a:srgbClr val="5BBA99"/>
                    </a:solidFill>
                  </a:tcPr>
                </a:tc>
                <a:tc>
                  <a:txBody>
                    <a:bodyPr/>
                    <a:lstStyle/>
                    <a:p>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158179">
                <a:tc>
                  <a:txBody>
                    <a:bodyPr/>
                    <a:lstStyle/>
                    <a:p>
                      <a:r>
                        <a:rPr lang="en-US" altLang="zh-CN" sz="1800" dirty="0">
                          <a:solidFill>
                            <a:schemeClr val="bg1"/>
                          </a:solidFill>
                        </a:rPr>
                        <a:t>W 0 </a:t>
                      </a:r>
                      <a:r>
                        <a:rPr lang="en-US" altLang="zh-CN" sz="1800" kern="1200" dirty="0">
                          <a:solidFill>
                            <a:schemeClr val="bg1"/>
                          </a:solidFill>
                          <a:latin typeface="+mn-lt"/>
                          <a:ea typeface="+mn-ea"/>
                          <a:cs typeface="+mn-cs"/>
                        </a:rPr>
                        <a:t>for</a:t>
                      </a:r>
                      <a:r>
                        <a:rPr lang="en-US" altLang="zh-CN" sz="1800" dirty="0">
                          <a:solidFill>
                            <a:schemeClr val="bg1"/>
                          </a:solidFill>
                        </a:rPr>
                        <a:t> C</a:t>
                      </a:r>
                      <a:endParaRPr lang="zh-CN" altLang="en-US" sz="1800" dirty="0">
                        <a:solidFill>
                          <a:schemeClr val="bg1"/>
                        </a:solidFill>
                      </a:endParaRPr>
                    </a:p>
                  </a:txBody>
                  <a:tcPr>
                    <a:solidFill>
                      <a:srgbClr val="5BBA99"/>
                    </a:solidFill>
                  </a:tcPr>
                </a:tc>
                <a:tc>
                  <a:txBody>
                    <a:bodyPr/>
                    <a:lstStyle/>
                    <a:p>
                      <a:r>
                        <a:rPr lang="en-US" altLang="zh-CN" sz="1800" dirty="0"/>
                        <a:t>0.30</a:t>
                      </a:r>
                      <a:endParaRPr lang="zh-CN" altLang="en-US" sz="1800" dirty="0"/>
                    </a:p>
                  </a:txBody>
                  <a:tcPr>
                    <a:solidFill>
                      <a:srgbClr val="B4E69B"/>
                    </a:solidFill>
                  </a:tcPr>
                </a:tc>
                <a:tc>
                  <a:txBody>
                    <a:bodyPr/>
                    <a:lstStyle/>
                    <a:p>
                      <a:r>
                        <a:rPr lang="en-US" altLang="zh-CN" sz="1800" dirty="0"/>
                        <a:t>0.01</a:t>
                      </a:r>
                      <a:endParaRPr lang="zh-CN" altLang="en-US" sz="1800" dirty="0"/>
                    </a:p>
                  </a:txBody>
                  <a:tcPr>
                    <a:solidFill>
                      <a:srgbClr val="B4E69B"/>
                    </a:solidFill>
                  </a:tcPr>
                </a:tc>
                <a:tc>
                  <a:txBody>
                    <a:bodyPr/>
                    <a:lstStyle/>
                    <a:p>
                      <a:r>
                        <a:rPr lang="en-US" altLang="zh-CN" sz="1800" dirty="0"/>
                        <a:t>0.28</a:t>
                      </a:r>
                      <a:endParaRPr lang="zh-CN" altLang="en-US" sz="1800" dirty="0"/>
                    </a:p>
                  </a:txBody>
                  <a:tcPr>
                    <a:solidFill>
                      <a:srgbClr val="B4E69B"/>
                    </a:solidFill>
                  </a:tcPr>
                </a:tc>
                <a:extLst>
                  <a:ext uri="{0D108BD9-81ED-4DB2-BD59-A6C34878D82A}">
                    <a16:rowId xmlns:a16="http://schemas.microsoft.com/office/drawing/2014/main" val="3817860459"/>
                  </a:ext>
                </a:extLst>
              </a:tr>
              <a:tr h="158179">
                <a:tc>
                  <a:txBody>
                    <a:bodyPr/>
                    <a:lstStyle/>
                    <a:p>
                      <a:r>
                        <a:rPr lang="en-US" altLang="zh-CN" sz="1800" kern="1200" dirty="0">
                          <a:solidFill>
                            <a:schemeClr val="bg1"/>
                          </a:solidFill>
                          <a:latin typeface="+mn-lt"/>
                          <a:ea typeface="+mn-ea"/>
                          <a:cs typeface="+mn-cs"/>
                        </a:rPr>
                        <a:t>W 1 for C</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0.16</a:t>
                      </a:r>
                      <a:endParaRPr lang="zh-CN" altLang="en-US" sz="1800" dirty="0"/>
                    </a:p>
                  </a:txBody>
                  <a:tcPr>
                    <a:solidFill>
                      <a:srgbClr val="D9EDDF"/>
                    </a:solidFill>
                  </a:tcPr>
                </a:tc>
                <a:tc>
                  <a:txBody>
                    <a:bodyPr/>
                    <a:lstStyle/>
                    <a:p>
                      <a:r>
                        <a:rPr lang="en-US" altLang="zh-CN" sz="1800" dirty="0"/>
                        <a:t>4.04e-11</a:t>
                      </a:r>
                      <a:endParaRPr lang="zh-CN" altLang="en-US" sz="1800" dirty="0"/>
                    </a:p>
                  </a:txBody>
                  <a:tcPr>
                    <a:solidFill>
                      <a:srgbClr val="D9EDDF"/>
                    </a:solidFill>
                  </a:tcPr>
                </a:tc>
                <a:tc>
                  <a:txBody>
                    <a:bodyPr/>
                    <a:lstStyle/>
                    <a:p>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158179">
                <a:tc>
                  <a:txBody>
                    <a:bodyPr/>
                    <a:lstStyle/>
                    <a:p>
                      <a:r>
                        <a:rPr lang="en-US" altLang="zh-CN" sz="1800" kern="1200" dirty="0">
                          <a:solidFill>
                            <a:schemeClr val="bg1"/>
                          </a:solidFill>
                          <a:latin typeface="+mn-lt"/>
                          <a:ea typeface="+mn-ea"/>
                          <a:cs typeface="+mn-cs"/>
                        </a:rPr>
                        <a:t>C 0 for W</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0.01</a:t>
                      </a:r>
                      <a:endParaRPr lang="zh-CN" altLang="en-US" sz="1800" dirty="0"/>
                    </a:p>
                  </a:txBody>
                  <a:tcPr>
                    <a:solidFill>
                      <a:srgbClr val="B4E69B"/>
                    </a:solidFill>
                  </a:tcPr>
                </a:tc>
                <a:tc>
                  <a:txBody>
                    <a:bodyPr/>
                    <a:lstStyle/>
                    <a:p>
                      <a:r>
                        <a:rPr lang="en-US" altLang="zh-CN" sz="1800" dirty="0"/>
                        <a:t>0.53</a:t>
                      </a:r>
                      <a:endParaRPr lang="zh-CN" altLang="en-US" sz="1800" dirty="0"/>
                    </a:p>
                  </a:txBody>
                  <a:tcPr>
                    <a:solidFill>
                      <a:srgbClr val="B4E69B"/>
                    </a:solidFill>
                  </a:tcPr>
                </a:tc>
                <a:tc>
                  <a:txBody>
                    <a:bodyPr/>
                    <a:lstStyle/>
                    <a:p>
                      <a:r>
                        <a:rPr lang="en-US" altLang="zh-CN" sz="1800" dirty="0"/>
                        <a:t>0.61</a:t>
                      </a:r>
                      <a:endParaRPr lang="zh-CN" altLang="en-US" sz="1800" dirty="0"/>
                    </a:p>
                  </a:txBody>
                  <a:tcPr>
                    <a:solidFill>
                      <a:srgbClr val="B4E69B"/>
                    </a:solidFill>
                  </a:tcPr>
                </a:tc>
                <a:extLst>
                  <a:ext uri="{0D108BD9-81ED-4DB2-BD59-A6C34878D82A}">
                    <a16:rowId xmlns:a16="http://schemas.microsoft.com/office/drawing/2014/main" val="3995470012"/>
                  </a:ext>
                </a:extLst>
              </a:tr>
              <a:tr h="0">
                <a:tc>
                  <a:txBody>
                    <a:bodyPr/>
                    <a:lstStyle/>
                    <a:p>
                      <a:r>
                        <a:rPr lang="en-US" altLang="zh-CN" sz="1800" kern="1200" dirty="0">
                          <a:solidFill>
                            <a:schemeClr val="bg1"/>
                          </a:solidFill>
                          <a:latin typeface="+mn-lt"/>
                          <a:ea typeface="+mn-ea"/>
                          <a:cs typeface="+mn-cs"/>
                        </a:rPr>
                        <a:t>C 1 for W</a:t>
                      </a:r>
                      <a:endParaRPr lang="zh-CN" altLang="en-US" sz="1800" kern="1200" dirty="0">
                        <a:solidFill>
                          <a:schemeClr val="bg1"/>
                        </a:solidFill>
                        <a:latin typeface="+mn-lt"/>
                        <a:ea typeface="+mn-ea"/>
                        <a:cs typeface="+mn-cs"/>
                      </a:endParaRPr>
                    </a:p>
                  </a:txBody>
                  <a:tcPr>
                    <a:solidFill>
                      <a:srgbClr val="5BBA99"/>
                    </a:solidFill>
                  </a:tcPr>
                </a:tc>
                <a:tc>
                  <a:txBody>
                    <a:bodyPr/>
                    <a:lstStyle/>
                    <a:p>
                      <a:r>
                        <a:rPr lang="en-US" altLang="zh-CN" sz="1800" dirty="0"/>
                        <a:t>1.31e-9</a:t>
                      </a:r>
                      <a:endParaRPr lang="zh-CN" altLang="en-US" sz="1800" dirty="0"/>
                    </a:p>
                  </a:txBody>
                  <a:tcPr>
                    <a:solidFill>
                      <a:srgbClr val="D9EDDF"/>
                    </a:solidFill>
                  </a:tcPr>
                </a:tc>
                <a:tc>
                  <a:txBody>
                    <a:bodyPr/>
                    <a:lstStyle/>
                    <a:p>
                      <a:r>
                        <a:rPr lang="en-US" altLang="zh-CN" sz="1800" dirty="0"/>
                        <a:t>4.83e-37</a:t>
                      </a:r>
                      <a:endParaRPr lang="zh-CN" altLang="en-US" sz="1800" dirty="0"/>
                    </a:p>
                  </a:txBody>
                  <a:tcPr>
                    <a:solidFill>
                      <a:srgbClr val="D9EDDF"/>
                    </a:solidFill>
                  </a:tcPr>
                </a:tc>
                <a:tc>
                  <a:txBody>
                    <a:bodyPr/>
                    <a:lstStyle/>
                    <a:p>
                      <a:r>
                        <a:rPr lang="en-US" altLang="zh-CN" sz="1800" dirty="0"/>
                        <a:t>0.64</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sp>
        <p:nvSpPr>
          <p:cNvPr id="18" name="文本框 17">
            <a:extLst>
              <a:ext uri="{FF2B5EF4-FFF2-40B4-BE49-F238E27FC236}">
                <a16:creationId xmlns:a16="http://schemas.microsoft.com/office/drawing/2014/main" id="{DFF6D0DA-5D0A-FECF-7FE7-16EC87B63C61}"/>
              </a:ext>
            </a:extLst>
          </p:cNvPr>
          <p:cNvSpPr txBox="1"/>
          <p:nvPr/>
        </p:nvSpPr>
        <p:spPr>
          <a:xfrm>
            <a:off x="13639800" y="8794257"/>
            <a:ext cx="1029335" cy="337185"/>
          </a:xfrm>
          <a:prstGeom prst="rect">
            <a:avLst/>
          </a:prstGeom>
          <a:noFill/>
        </p:spPr>
        <p:txBody>
          <a:bodyPr wrap="square" rtlCol="0">
            <a:spAutoFit/>
          </a:bodyPr>
          <a:lstStyle/>
          <a:p>
            <a:pPr algn="ctr"/>
            <a:r>
              <a:rPr lang="en-US" altLang="zh-CN" sz="1600" b="1" dirty="0"/>
              <a:t>Figure 1</a:t>
            </a:r>
          </a:p>
        </p:txBody>
      </p:sp>
      <p:sp>
        <p:nvSpPr>
          <p:cNvPr id="20" name="文本框 19">
            <a:extLst>
              <a:ext uri="{FF2B5EF4-FFF2-40B4-BE49-F238E27FC236}">
                <a16:creationId xmlns:a16="http://schemas.microsoft.com/office/drawing/2014/main" id="{24B9CEDC-1702-71B5-BCEB-AB99F2D3F7E0}"/>
              </a:ext>
            </a:extLst>
          </p:cNvPr>
          <p:cNvSpPr txBox="1"/>
          <p:nvPr/>
        </p:nvSpPr>
        <p:spPr>
          <a:xfrm>
            <a:off x="18928311" y="8794257"/>
            <a:ext cx="1029335" cy="337185"/>
          </a:xfrm>
          <a:prstGeom prst="rect">
            <a:avLst/>
          </a:prstGeom>
          <a:noFill/>
        </p:spPr>
        <p:txBody>
          <a:bodyPr wrap="square" rtlCol="0">
            <a:spAutoFit/>
          </a:bodyPr>
          <a:lstStyle/>
          <a:p>
            <a:pPr algn="ctr"/>
            <a:r>
              <a:rPr lang="en-US" altLang="zh-CN" sz="1600" b="1" dirty="0"/>
              <a:t>Figure 2</a:t>
            </a:r>
          </a:p>
        </p:txBody>
      </p:sp>
      <p:sp>
        <p:nvSpPr>
          <p:cNvPr id="21" name="文本框 20">
            <a:extLst>
              <a:ext uri="{FF2B5EF4-FFF2-40B4-BE49-F238E27FC236}">
                <a16:creationId xmlns:a16="http://schemas.microsoft.com/office/drawing/2014/main" id="{F5C3C596-C084-9966-201C-0E94B7AE2831}"/>
              </a:ext>
            </a:extLst>
          </p:cNvPr>
          <p:cNvSpPr txBox="1"/>
          <p:nvPr/>
        </p:nvSpPr>
        <p:spPr>
          <a:xfrm>
            <a:off x="18928310" y="3780477"/>
            <a:ext cx="1029335" cy="337185"/>
          </a:xfrm>
          <a:prstGeom prst="rect">
            <a:avLst/>
          </a:prstGeom>
          <a:noFill/>
        </p:spPr>
        <p:txBody>
          <a:bodyPr wrap="square" rtlCol="0">
            <a:spAutoFit/>
          </a:bodyPr>
          <a:lstStyle/>
          <a:p>
            <a:pPr algn="ctr"/>
            <a:r>
              <a:rPr lang="en-US" altLang="zh-CN" sz="1600" b="1" dirty="0"/>
              <a:t>Table 1</a:t>
            </a:r>
          </a:p>
        </p:txBody>
      </p:sp>
      <p:sp>
        <p:nvSpPr>
          <p:cNvPr id="22" name="文本框 21">
            <a:extLst>
              <a:ext uri="{FF2B5EF4-FFF2-40B4-BE49-F238E27FC236}">
                <a16:creationId xmlns:a16="http://schemas.microsoft.com/office/drawing/2014/main" id="{B015404F-CD3E-3F3A-24E2-8581F6C5D95E}"/>
              </a:ext>
            </a:extLst>
          </p:cNvPr>
          <p:cNvSpPr txBox="1"/>
          <p:nvPr/>
        </p:nvSpPr>
        <p:spPr>
          <a:xfrm>
            <a:off x="24391891" y="8402295"/>
            <a:ext cx="1155203" cy="338554"/>
          </a:xfrm>
          <a:prstGeom prst="rect">
            <a:avLst/>
          </a:prstGeom>
          <a:noFill/>
        </p:spPr>
        <p:txBody>
          <a:bodyPr wrap="square" rtlCol="0">
            <a:spAutoFit/>
          </a:bodyPr>
          <a:lstStyle/>
          <a:p>
            <a:pPr algn="ctr"/>
            <a:r>
              <a:rPr lang="en-US" altLang="zh-CN" sz="1600" b="1" dirty="0"/>
              <a:t>Table 2</a:t>
            </a:r>
          </a:p>
        </p:txBody>
      </p:sp>
      <p:sp>
        <p:nvSpPr>
          <p:cNvPr id="40" name="文本框 39">
            <a:extLst>
              <a:ext uri="{FF2B5EF4-FFF2-40B4-BE49-F238E27FC236}">
                <a16:creationId xmlns:a16="http://schemas.microsoft.com/office/drawing/2014/main" id="{371BC856-5CF0-7686-B478-A913A8F90C2D}"/>
              </a:ext>
            </a:extLst>
          </p:cNvPr>
          <p:cNvSpPr txBox="1"/>
          <p:nvPr/>
        </p:nvSpPr>
        <p:spPr>
          <a:xfrm>
            <a:off x="28798649" y="8402295"/>
            <a:ext cx="1155203" cy="338554"/>
          </a:xfrm>
          <a:prstGeom prst="rect">
            <a:avLst/>
          </a:prstGeom>
          <a:noFill/>
        </p:spPr>
        <p:txBody>
          <a:bodyPr wrap="square" rtlCol="0">
            <a:spAutoFit/>
          </a:bodyPr>
          <a:lstStyle/>
          <a:p>
            <a:pPr algn="ctr"/>
            <a:r>
              <a:rPr lang="en-US" altLang="zh-CN" sz="1600" b="1" dirty="0"/>
              <a:t>Table 3</a:t>
            </a:r>
          </a:p>
        </p:txBody>
      </p:sp>
      <p:grpSp>
        <p:nvGrpSpPr>
          <p:cNvPr id="42" name="组合 41">
            <a:extLst>
              <a:ext uri="{FF2B5EF4-FFF2-40B4-BE49-F238E27FC236}">
                <a16:creationId xmlns:a16="http://schemas.microsoft.com/office/drawing/2014/main" id="{530C21CE-D312-1E3C-5962-98B27EA4715D}"/>
              </a:ext>
            </a:extLst>
          </p:cNvPr>
          <p:cNvGrpSpPr/>
          <p:nvPr/>
        </p:nvGrpSpPr>
        <p:grpSpPr>
          <a:xfrm>
            <a:off x="24569919" y="13522627"/>
            <a:ext cx="5049299" cy="1488773"/>
            <a:chOff x="38880" y="16200"/>
            <a:chExt cx="6430" cy="1800"/>
          </a:xfrm>
        </p:grpSpPr>
        <p:pic>
          <p:nvPicPr>
            <p:cNvPr id="43" name="图片 42">
              <a:extLst>
                <a:ext uri="{FF2B5EF4-FFF2-40B4-BE49-F238E27FC236}">
                  <a16:creationId xmlns:a16="http://schemas.microsoft.com/office/drawing/2014/main" id="{A241C788-5052-1BDD-9AF8-E1DD3496A95E}"/>
                </a:ext>
              </a:extLst>
            </p:cNvPr>
            <p:cNvPicPr>
              <a:picLocks noChangeAspect="1"/>
            </p:cNvPicPr>
            <p:nvPr/>
          </p:nvPicPr>
          <p:blipFill>
            <a:blip r:embed="rId7"/>
            <a:srcRect t="60031"/>
            <a:stretch>
              <a:fillRect/>
            </a:stretch>
          </p:blipFill>
          <p:spPr>
            <a:xfrm>
              <a:off x="42000" y="16323"/>
              <a:ext cx="3310" cy="1271"/>
            </a:xfrm>
            <a:prstGeom prst="rect">
              <a:avLst/>
            </a:prstGeom>
          </p:spPr>
        </p:pic>
        <p:pic>
          <p:nvPicPr>
            <p:cNvPr id="44" name="图片 43">
              <a:extLst>
                <a:ext uri="{FF2B5EF4-FFF2-40B4-BE49-F238E27FC236}">
                  <a16:creationId xmlns:a16="http://schemas.microsoft.com/office/drawing/2014/main" id="{DEE446A5-22A3-4C04-EEE0-EF7CE2F43936}"/>
                </a:ext>
              </a:extLst>
            </p:cNvPr>
            <p:cNvPicPr>
              <a:picLocks noChangeAspect="1"/>
            </p:cNvPicPr>
            <p:nvPr/>
          </p:nvPicPr>
          <p:blipFill>
            <a:blip r:embed="rId7"/>
            <a:srcRect r="2115" b="43396"/>
            <a:stretch>
              <a:fillRect/>
            </a:stretch>
          </p:blipFill>
          <p:spPr>
            <a:xfrm>
              <a:off x="38880" y="16200"/>
              <a:ext cx="3240" cy="1800"/>
            </a:xfrm>
            <a:prstGeom prst="rect">
              <a:avLst/>
            </a:prstGeom>
          </p:spPr>
        </p:pic>
      </p:grpSp>
      <p:grpSp>
        <p:nvGrpSpPr>
          <p:cNvPr id="58" name="Group 57">
            <a:extLst>
              <a:ext uri="{FF2B5EF4-FFF2-40B4-BE49-F238E27FC236}">
                <a16:creationId xmlns:a16="http://schemas.microsoft.com/office/drawing/2014/main" id="{4580615C-7C5F-372B-EA4D-DF31AE0D42A1}"/>
              </a:ext>
            </a:extLst>
          </p:cNvPr>
          <p:cNvGrpSpPr/>
          <p:nvPr/>
        </p:nvGrpSpPr>
        <p:grpSpPr>
          <a:xfrm>
            <a:off x="33020312" y="2518258"/>
            <a:ext cx="4320000" cy="4320000"/>
            <a:chOff x="15855521" y="24643797"/>
            <a:chExt cx="5101980" cy="5139493"/>
          </a:xfrm>
        </p:grpSpPr>
        <p:pic>
          <p:nvPicPr>
            <p:cNvPr id="59" name="图形 58">
              <a:extLst>
                <a:ext uri="{FF2B5EF4-FFF2-40B4-BE49-F238E27FC236}">
                  <a16:creationId xmlns:a16="http://schemas.microsoft.com/office/drawing/2014/main" id="{A9A46F22-208C-F2AF-2395-95F38368E7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855521" y="24681310"/>
              <a:ext cx="5101980" cy="5101980"/>
            </a:xfrm>
            <a:prstGeom prst="rect">
              <a:avLst/>
            </a:prstGeom>
          </p:spPr>
        </p:pic>
        <p:sp>
          <p:nvSpPr>
            <p:cNvPr id="56" name="文本框 55">
              <a:extLst>
                <a:ext uri="{FF2B5EF4-FFF2-40B4-BE49-F238E27FC236}">
                  <a16:creationId xmlns:a16="http://schemas.microsoft.com/office/drawing/2014/main" id="{88B5FBB3-D4EC-AEBB-EB88-7EC7462E1D0F}"/>
                </a:ext>
              </a:extLst>
            </p:cNvPr>
            <p:cNvSpPr txBox="1"/>
            <p:nvPr/>
          </p:nvSpPr>
          <p:spPr>
            <a:xfrm>
              <a:off x="19097422" y="24643797"/>
              <a:ext cx="1174962" cy="338554"/>
            </a:xfrm>
            <a:prstGeom prst="rect">
              <a:avLst/>
            </a:prstGeom>
            <a:noFill/>
          </p:spPr>
          <p:txBody>
            <a:bodyPr wrap="square" rtlCol="0">
              <a:spAutoFit/>
            </a:bodyPr>
            <a:lstStyle/>
            <a:p>
              <a:pPr algn="ctr"/>
              <a:r>
                <a:rPr lang="en-US" altLang="zh-CN" sz="1600" b="1" dirty="0"/>
                <a:t>Option 1</a:t>
              </a:r>
            </a:p>
          </p:txBody>
        </p:sp>
      </p:grpSp>
      <p:grpSp>
        <p:nvGrpSpPr>
          <p:cNvPr id="54" name="Group 53">
            <a:extLst>
              <a:ext uri="{FF2B5EF4-FFF2-40B4-BE49-F238E27FC236}">
                <a16:creationId xmlns:a16="http://schemas.microsoft.com/office/drawing/2014/main" id="{625C9F11-E037-558A-167B-B013D5DB42FB}"/>
              </a:ext>
            </a:extLst>
          </p:cNvPr>
          <p:cNvGrpSpPr/>
          <p:nvPr/>
        </p:nvGrpSpPr>
        <p:grpSpPr>
          <a:xfrm>
            <a:off x="37935423" y="2514600"/>
            <a:ext cx="4320000" cy="4320000"/>
            <a:chOff x="21251855" y="24649185"/>
            <a:chExt cx="5101980" cy="5140737"/>
          </a:xfrm>
        </p:grpSpPr>
        <p:pic>
          <p:nvPicPr>
            <p:cNvPr id="62" name="图形 61">
              <a:extLst>
                <a:ext uri="{FF2B5EF4-FFF2-40B4-BE49-F238E27FC236}">
                  <a16:creationId xmlns:a16="http://schemas.microsoft.com/office/drawing/2014/main" id="{E7FFEF99-3F8C-BCB2-DADB-6674C30B94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251855" y="24687942"/>
              <a:ext cx="5101980" cy="5101980"/>
            </a:xfrm>
            <a:prstGeom prst="rect">
              <a:avLst/>
            </a:prstGeom>
          </p:spPr>
        </p:pic>
        <p:sp>
          <p:nvSpPr>
            <p:cNvPr id="57" name="文本框 56">
              <a:extLst>
                <a:ext uri="{FF2B5EF4-FFF2-40B4-BE49-F238E27FC236}">
                  <a16:creationId xmlns:a16="http://schemas.microsoft.com/office/drawing/2014/main" id="{9778394E-51C0-E5DA-7F2E-18C381748ADE}"/>
                </a:ext>
              </a:extLst>
            </p:cNvPr>
            <p:cNvSpPr txBox="1"/>
            <p:nvPr/>
          </p:nvSpPr>
          <p:spPr>
            <a:xfrm>
              <a:off x="24726116" y="24649185"/>
              <a:ext cx="1169828" cy="338554"/>
            </a:xfrm>
            <a:prstGeom prst="rect">
              <a:avLst/>
            </a:prstGeom>
            <a:noFill/>
          </p:spPr>
          <p:txBody>
            <a:bodyPr wrap="square" rtlCol="0">
              <a:spAutoFit/>
            </a:bodyPr>
            <a:lstStyle/>
            <a:p>
              <a:pPr algn="ctr"/>
              <a:r>
                <a:rPr lang="en-US" altLang="zh-CN" sz="1600" b="1" dirty="0"/>
                <a:t>Option 2</a:t>
              </a:r>
            </a:p>
          </p:txBody>
        </p:sp>
      </p:grpSp>
      <p:grpSp>
        <p:nvGrpSpPr>
          <p:cNvPr id="53" name="Group 52">
            <a:extLst>
              <a:ext uri="{FF2B5EF4-FFF2-40B4-BE49-F238E27FC236}">
                <a16:creationId xmlns:a16="http://schemas.microsoft.com/office/drawing/2014/main" id="{6E2A9AE4-38D6-F812-3FAD-EED3AD87AE80}"/>
              </a:ext>
            </a:extLst>
          </p:cNvPr>
          <p:cNvGrpSpPr/>
          <p:nvPr/>
        </p:nvGrpSpPr>
        <p:grpSpPr>
          <a:xfrm>
            <a:off x="33027813" y="6795366"/>
            <a:ext cx="4320000" cy="4347446"/>
            <a:chOff x="26648189" y="24611035"/>
            <a:chExt cx="5101980" cy="5189516"/>
          </a:xfrm>
        </p:grpSpPr>
        <p:pic>
          <p:nvPicPr>
            <p:cNvPr id="64" name="图形 63">
              <a:extLst>
                <a:ext uri="{FF2B5EF4-FFF2-40B4-BE49-F238E27FC236}">
                  <a16:creationId xmlns:a16="http://schemas.microsoft.com/office/drawing/2014/main" id="{D152784A-05BF-391E-786C-1D96C3EB4D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648189" y="24698571"/>
              <a:ext cx="5101980" cy="5101980"/>
            </a:xfrm>
            <a:prstGeom prst="rect">
              <a:avLst/>
            </a:prstGeom>
          </p:spPr>
        </p:pic>
        <p:sp>
          <p:nvSpPr>
            <p:cNvPr id="60" name="文本框 59">
              <a:extLst>
                <a:ext uri="{FF2B5EF4-FFF2-40B4-BE49-F238E27FC236}">
                  <a16:creationId xmlns:a16="http://schemas.microsoft.com/office/drawing/2014/main" id="{D11FA470-1077-F326-A84F-E81961FAE194}"/>
                </a:ext>
              </a:extLst>
            </p:cNvPr>
            <p:cNvSpPr txBox="1"/>
            <p:nvPr/>
          </p:nvSpPr>
          <p:spPr>
            <a:xfrm>
              <a:off x="29881231" y="24611035"/>
              <a:ext cx="1174962" cy="404130"/>
            </a:xfrm>
            <a:prstGeom prst="rect">
              <a:avLst/>
            </a:prstGeom>
            <a:noFill/>
          </p:spPr>
          <p:txBody>
            <a:bodyPr wrap="square" rtlCol="0">
              <a:spAutoFit/>
            </a:bodyPr>
            <a:lstStyle/>
            <a:p>
              <a:pPr algn="ctr"/>
              <a:r>
                <a:rPr lang="en-US" altLang="zh-CN" sz="1600" b="1" dirty="0"/>
                <a:t>Option 3</a:t>
              </a:r>
            </a:p>
          </p:txBody>
        </p:sp>
      </p:grpSp>
      <p:sp>
        <p:nvSpPr>
          <p:cNvPr id="6" name="文本框 5">
            <a:extLst>
              <a:ext uri="{FF2B5EF4-FFF2-40B4-BE49-F238E27FC236}">
                <a16:creationId xmlns:a16="http://schemas.microsoft.com/office/drawing/2014/main" id="{96A2C2F7-CECB-1521-4D3B-A267C6709E3D}"/>
              </a:ext>
            </a:extLst>
          </p:cNvPr>
          <p:cNvSpPr txBox="1"/>
          <p:nvPr/>
        </p:nvSpPr>
        <p:spPr>
          <a:xfrm>
            <a:off x="16022021" y="18745200"/>
            <a:ext cx="1029335" cy="337185"/>
          </a:xfrm>
          <a:prstGeom prst="rect">
            <a:avLst/>
          </a:prstGeom>
          <a:noFill/>
        </p:spPr>
        <p:txBody>
          <a:bodyPr wrap="square" rtlCol="0">
            <a:spAutoFit/>
          </a:bodyPr>
          <a:lstStyle/>
          <a:p>
            <a:pPr algn="ctr"/>
            <a:r>
              <a:rPr lang="en-US" altLang="zh-CN" sz="1600" b="1" dirty="0"/>
              <a:t>Figure 3</a:t>
            </a:r>
          </a:p>
        </p:txBody>
      </p:sp>
      <p:sp>
        <p:nvSpPr>
          <p:cNvPr id="7" name="Text Placeholder 30">
            <a:extLst>
              <a:ext uri="{FF2B5EF4-FFF2-40B4-BE49-F238E27FC236}">
                <a16:creationId xmlns:a16="http://schemas.microsoft.com/office/drawing/2014/main" id="{AE8AF7E0-D5EB-FF7E-F4A4-37735760A7F3}"/>
              </a:ext>
            </a:extLst>
          </p:cNvPr>
          <p:cNvSpPr txBox="1">
            <a:spLocks/>
          </p:cNvSpPr>
          <p:nvPr/>
        </p:nvSpPr>
        <p:spPr>
          <a:xfrm>
            <a:off x="11441175" y="11201400"/>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solidFill>
                  <a:schemeClr val="tx1">
                    <a:lumMod val="75000"/>
                    <a:lumOff val="25000"/>
                  </a:schemeClr>
                </a:solidFill>
                <a:latin typeface="+mn-lt"/>
              </a:rPr>
              <a:t>Q1</a:t>
            </a:r>
          </a:p>
        </p:txBody>
      </p:sp>
      <p:pic>
        <p:nvPicPr>
          <p:cNvPr id="48" name="图形 47">
            <a:extLst>
              <a:ext uri="{FF2B5EF4-FFF2-40B4-BE49-F238E27FC236}">
                <a16:creationId xmlns:a16="http://schemas.microsoft.com/office/drawing/2014/main" id="{310F2A23-27B6-141B-D631-2F88A01F1B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131098" y="5464235"/>
            <a:ext cx="4490916" cy="3368187"/>
          </a:xfrm>
          <a:prstGeom prst="rect">
            <a:avLst/>
          </a:prstGeom>
        </p:spPr>
      </p:pic>
      <mc:AlternateContent xmlns:mc="http://schemas.openxmlformats.org/markup-compatibility/2006">
        <mc:Choice xmlns:a14="http://schemas.microsoft.com/office/drawing/2010/main" Requires="a14">
          <p:sp>
            <p:nvSpPr>
              <p:cNvPr id="45" name="Text Placeholder 35">
                <a:extLst>
                  <a:ext uri="{FF2B5EF4-FFF2-40B4-BE49-F238E27FC236}">
                    <a16:creationId xmlns:a16="http://schemas.microsoft.com/office/drawing/2014/main" id="{F22CDA28-3996-0F0C-0A12-BCE52B76C808}"/>
                  </a:ext>
                </a:extLst>
              </p:cNvPr>
              <p:cNvSpPr txBox="1">
                <a:spLocks/>
              </p:cNvSpPr>
              <p:nvPr/>
            </p:nvSpPr>
            <p:spPr>
              <a:xfrm>
                <a:off x="22158892" y="2514600"/>
                <a:ext cx="10266309" cy="5791200"/>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dirty="0"/>
                  <a:t>In the subsequent stage of the analysis, the </a:t>
                </a:r>
                <a:r>
                  <a:rPr lang="en-US" altLang="zh-CN" dirty="0" err="1"/>
                  <a:t>Marascuilo</a:t>
                </a:r>
                <a:r>
                  <a:rPr lang="en-US" altLang="zh-CN" dirty="0"/>
                  <a:t> procedure with Bonferroni correction was employed to ascertain the pairs of conditions that exhibit a significant discrepancy in travel choices (see </a:t>
                </a:r>
                <a:r>
                  <a:rPr lang="en-US" altLang="zh-CN" b="1" dirty="0"/>
                  <a:t>Figure 3</a:t>
                </a:r>
                <a:r>
                  <a:rPr lang="en-US" altLang="zh-CN" dirty="0"/>
                  <a:t>).</a:t>
                </a:r>
              </a:p>
              <a:p>
                <a:r>
                  <a:rPr lang="en-US" altLang="zh-CN" dirty="0"/>
                  <a:t>With regard to </a:t>
                </a:r>
                <a:r>
                  <a:rPr lang="en-US" altLang="zh-CN" b="1" dirty="0"/>
                  <a:t>option 0</a:t>
                </a:r>
                <a:r>
                  <a:rPr lang="en-US" altLang="zh-CN" dirty="0"/>
                  <a:t>, bus or railway, it was concluded that the importance sequence is D &gt; W ≈ C. The importance of D is obvious, while W and C have a complex interaction, which cannot be explained by t-test (See Table 2 for testing the importance of W and C).</a:t>
                </a:r>
              </a:p>
              <a:p>
                <a:r>
                  <a:rPr lang="en-US" altLang="zh-CN" dirty="0"/>
                  <a:t>For </a:t>
                </a:r>
                <a:r>
                  <a:rPr lang="en-US" altLang="zh-CN" b="1" dirty="0"/>
                  <a:t>option 1</a:t>
                </a:r>
                <a:r>
                  <a:rPr lang="en-US" altLang="zh-CN" dirty="0"/>
                  <a:t>, taxi, it was concluded that all D, W, and C were important. But the two-sided t-test doesn’t reveal any further conclusion for there is no condition where p-value is constantly smaller than </a:t>
                </a:r>
                <a14:m>
                  <m:oMath xmlns:m="http://schemas.openxmlformats.org/officeDocument/2006/math">
                    <m:r>
                      <a:rPr lang="zh-CN" altLang="en-US" i="1" smtClean="0">
                        <a:latin typeface="Cambria Math" panose="02040503050406030204" pitchFamily="18" charset="0"/>
                        <a:ea typeface="Cambria Math" panose="02040503050406030204" pitchFamily="18" charset="0"/>
                      </a:rPr>
                      <m:t>𝛼</m:t>
                    </m:r>
                  </m:oMath>
                </a14:m>
                <a:r>
                  <a:rPr lang="en-US" altLang="zh-CN" dirty="0"/>
                  <a:t>, so we may assume there existed a complicated interaction that could not be explained by the t-test (see Table 3).</a:t>
                </a:r>
              </a:p>
              <a:p>
                <a:r>
                  <a:rPr lang="en-US" altLang="zh-CN" dirty="0"/>
                  <a:t>For </a:t>
                </a:r>
                <a:r>
                  <a:rPr lang="en-US" altLang="zh-CN" b="1" dirty="0"/>
                  <a:t>option 2</a:t>
                </a:r>
                <a:r>
                  <a:rPr lang="en-US" altLang="zh-CN" dirty="0"/>
                  <a:t>, bike, it was concluded that the importance sequence of factors was D &gt; W &gt; C, and as illustrated in Figure 3, C had almost no effect on the decision. To ascertain the significance of D and W, we conducted the following t-test of the population (given that the data did not adhere to a normal distribution, thus rendering ANOVA ineffective, we considered both long-distance and non-long-distance categories). </a:t>
                </a:r>
              </a:p>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the mean of probability with long distance given the same W is no greater than that with non-long distance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0</m:t>
                        </m:r>
                        <m:r>
                          <a:rPr lang="en-US" altLang="zh-CN" b="0" i="1" smtClean="0">
                            <a:latin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2</m:t>
                        </m:r>
                        <m:r>
                          <a:rPr lang="en-US" altLang="zh-CN" i="1">
                            <a:latin typeface="Cambria Math" panose="02040503050406030204" pitchFamily="18" charset="0"/>
                          </a:rPr>
                          <m:t>0</m:t>
                        </m:r>
                        <m:r>
                          <a:rPr lang="en-US" altLang="zh-CN" i="1">
                            <a:latin typeface="Cambria Math" panose="02040503050406030204" pitchFamily="18" charset="0"/>
                          </a:rPr>
                          <m:t>𝐶</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oMath>
                </a14:m>
                <a:r>
                  <a:rPr lang="en-US" altLang="zh-CN" dirty="0"/>
                  <a:t>). </a:t>
                </a:r>
                <a:endParaRPr lang="en-US" altLang="zh-CN"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𝑎</m:t>
                        </m:r>
                      </m:sub>
                    </m:sSub>
                  </m:oMath>
                </a14:m>
                <a:r>
                  <a:rPr lang="en-US" altLang="zh-CN" dirty="0"/>
                  <a:t>: the mean of probability with different D given the same W is not all the same. </a:t>
                </a:r>
              </a:p>
              <a:p>
                <a:r>
                  <a:rPr lang="en-US" altLang="zh-CN" dirty="0"/>
                  <a:t>The calculation yielded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𝑣𝑎𝑙𝑢𝑒</m:t>
                    </m:r>
                    <m:r>
                      <a:rPr lang="en-US" altLang="zh-CN" i="1">
                        <a:latin typeface="Cambria Math" panose="02040503050406030204" pitchFamily="18" charset="0"/>
                      </a:rPr>
                      <m:t>=</m:t>
                    </m:r>
                    <m:r>
                      <m:rPr>
                        <m:nor/>
                      </m:rPr>
                      <a:rPr lang="en-US" altLang="zh-CN" b="0" i="0" smtClean="0">
                        <a:latin typeface="Cambria Math" panose="02040503050406030204" pitchFamily="18" charset="0"/>
                      </a:rPr>
                      <m:t>1.03</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−51 </m:t>
                    </m:r>
                    <m:r>
                      <m:rPr>
                        <m:nor/>
                      </m:rPr>
                      <a:rPr lang="en-US" altLang="zh-CN" b="0" i="0" smtClean="0">
                        <a:latin typeface="Cambria Math" panose="02040503050406030204" pitchFamily="18" charset="0"/>
                      </a:rPr>
                      <m:t>and</m:t>
                    </m:r>
                    <m:r>
                      <m:rPr>
                        <m:nor/>
                      </m:rPr>
                      <a:rPr lang="en-US" altLang="zh-CN" b="0" i="0" smtClean="0">
                        <a:latin typeface="Cambria Math" panose="02040503050406030204" pitchFamily="18" charset="0"/>
                      </a:rPr>
                      <m:t> 1.19</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−12</m:t>
                    </m:r>
                    <m:r>
                      <m:rPr>
                        <m:nor/>
                      </m:rPr>
                      <a:rPr lang="en-US" altLang="zh-CN" dirty="0"/>
                      <m:t> </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𝛼</m:t>
                    </m:r>
                  </m:oMath>
                </a14:m>
                <a:r>
                  <a:rPr lang="en-US" altLang="zh-CN" dirty="0"/>
                  <a:t>, so we reject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altLang="zh-CN" dirty="0"/>
                  <a:t> and consider D is the most important.</a:t>
                </a:r>
              </a:p>
              <a:p>
                <a:r>
                  <a:rPr lang="en-US" altLang="zh-CN" dirty="0"/>
                  <a:t>In regard to </a:t>
                </a:r>
                <a:r>
                  <a:rPr lang="en-US" altLang="zh-CN" b="1" dirty="0"/>
                  <a:t>option 3</a:t>
                </a:r>
                <a:r>
                  <a:rPr lang="en-US" altLang="zh-CN" dirty="0"/>
                  <a:t>, walking, it shows that all the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𝑐𝑣</m:t>
                    </m:r>
                  </m:oMath>
                </a14:m>
                <a:r>
                  <a:rPr lang="en-US" altLang="zh-CN" dirty="0"/>
                  <a:t> so none of D, W and C hold any significance. This finding suggests the possibility of an as yet unconsidered factor, or simply due to insufficient datapoints.</a:t>
                </a:r>
              </a:p>
            </p:txBody>
          </p:sp>
        </mc:Choice>
        <mc:Fallback>
          <p:sp>
            <p:nvSpPr>
              <p:cNvPr id="45" name="Text Placeholder 35">
                <a:extLst>
                  <a:ext uri="{FF2B5EF4-FFF2-40B4-BE49-F238E27FC236}">
                    <a16:creationId xmlns:a16="http://schemas.microsoft.com/office/drawing/2014/main" id="{F22CDA28-3996-0F0C-0A12-BCE52B76C808}"/>
                  </a:ext>
                </a:extLst>
              </p:cNvPr>
              <p:cNvSpPr txBox="1">
                <a:spLocks noRot="1" noChangeAspect="1" noMove="1" noResize="1" noEditPoints="1" noAdjustHandles="1" noChangeArrowheads="1" noChangeShapeType="1" noTextEdit="1"/>
              </p:cNvSpPr>
              <p:nvPr/>
            </p:nvSpPr>
            <p:spPr>
              <a:xfrm>
                <a:off x="22158892" y="2514600"/>
                <a:ext cx="10266309" cy="5791200"/>
              </a:xfrm>
              <a:prstGeom prst="rect">
                <a:avLst/>
              </a:prstGeom>
              <a:blipFill>
                <a:blip r:embed="rId16"/>
                <a:stretch>
                  <a:fillRect l="-370" t="-438"/>
                </a:stretch>
              </a:blipFill>
            </p:spPr>
            <p:txBody>
              <a:bodyPr/>
              <a:lstStyle/>
              <a:p>
                <a:r>
                  <a:rPr lang="en-CN">
                    <a:noFill/>
                  </a:rPr>
                  <a:t> </a:t>
                </a:r>
              </a:p>
            </p:txBody>
          </p:sp>
        </mc:Fallback>
      </mc:AlternateContent>
      <p:pic>
        <p:nvPicPr>
          <p:cNvPr id="50" name="Graphic 49">
            <a:extLst>
              <a:ext uri="{FF2B5EF4-FFF2-40B4-BE49-F238E27FC236}">
                <a16:creationId xmlns:a16="http://schemas.microsoft.com/office/drawing/2014/main" id="{D50DE2B5-35AA-5A58-CDF1-26FED5DF97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650489" y="12489575"/>
            <a:ext cx="7772400" cy="6331825"/>
          </a:xfrm>
          <a:prstGeom prst="rect">
            <a:avLst/>
          </a:prstGeom>
        </p:spPr>
      </p:pic>
      <p:sp>
        <p:nvSpPr>
          <p:cNvPr id="51" name="Text Placeholder 30">
            <a:extLst>
              <a:ext uri="{FF2B5EF4-FFF2-40B4-BE49-F238E27FC236}">
                <a16:creationId xmlns:a16="http://schemas.microsoft.com/office/drawing/2014/main" id="{770A03CF-A6B3-961C-3119-C6F7B619A706}"/>
              </a:ext>
            </a:extLst>
          </p:cNvPr>
          <p:cNvSpPr txBox="1">
            <a:spLocks/>
          </p:cNvSpPr>
          <p:nvPr/>
        </p:nvSpPr>
        <p:spPr>
          <a:xfrm>
            <a:off x="22156368" y="11201400"/>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dirty="0">
                <a:solidFill>
                  <a:schemeClr val="tx1">
                    <a:lumMod val="75000"/>
                    <a:lumOff val="25000"/>
                  </a:schemeClr>
                </a:solidFill>
                <a:latin typeface="+mn-lt"/>
              </a:rPr>
              <a:t>Q2</a:t>
            </a:r>
          </a:p>
        </p:txBody>
      </p:sp>
      <p:sp>
        <p:nvSpPr>
          <p:cNvPr id="52" name="文本框 54">
            <a:extLst>
              <a:ext uri="{FF2B5EF4-FFF2-40B4-BE49-F238E27FC236}">
                <a16:creationId xmlns:a16="http://schemas.microsoft.com/office/drawing/2014/main" id="{7A9670DC-50CB-41DB-2916-DF4ACC2DFD11}"/>
              </a:ext>
            </a:extLst>
          </p:cNvPr>
          <p:cNvSpPr txBox="1"/>
          <p:nvPr/>
        </p:nvSpPr>
        <p:spPr>
          <a:xfrm>
            <a:off x="26555065" y="13144156"/>
            <a:ext cx="1029335" cy="337185"/>
          </a:xfrm>
          <a:prstGeom prst="rect">
            <a:avLst/>
          </a:prstGeom>
          <a:noFill/>
        </p:spPr>
        <p:txBody>
          <a:bodyPr wrap="square" rtlCol="0">
            <a:spAutoFit/>
          </a:bodyPr>
          <a:lstStyle/>
          <a:p>
            <a:pPr algn="ctr"/>
            <a:r>
              <a:rPr lang="en-US" altLang="zh-CN" sz="1600" b="1" dirty="0"/>
              <a:t>Table 4</a:t>
            </a:r>
          </a:p>
        </p:txBody>
      </p:sp>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2537</TotalTime>
  <Words>1895</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‘Jiao Tong’ Preference of Jiao Tong Undergraduates 施奕涵、吴泽楠、方真、高纵、亢予凡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seed66233@126.com</cp:lastModifiedBy>
  <cp:revision>53</cp:revision>
  <dcterms:created xsi:type="dcterms:W3CDTF">2013-01-28T22:40:39Z</dcterms:created>
  <dcterms:modified xsi:type="dcterms:W3CDTF">2025-01-03T07:39:32Z</dcterms:modified>
</cp:coreProperties>
</file>