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9" r:id="rId2"/>
  </p:sldIdLst>
  <p:sldSz cx="43891200" cy="19202400"/>
  <p:notesSz cx="6858000" cy="9144000"/>
  <p:defaultText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120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DDF"/>
    <a:srgbClr val="5BBA99"/>
    <a:srgbClr val="B4E69B"/>
    <a:srgbClr val="89D1B8"/>
    <a:srgbClr val="6E06D6"/>
    <a:srgbClr val="5109D3"/>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81"/>
  </p:normalViewPr>
  <p:slideViewPr>
    <p:cSldViewPr>
      <p:cViewPr>
        <p:scale>
          <a:sx n="10" d="100"/>
          <a:sy n="10" d="100"/>
        </p:scale>
        <p:origin x="1836" y="724"/>
      </p:cViewPr>
      <p:guideLst>
        <p:guide orient="horz" pos="9800"/>
        <p:guide pos="120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9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8" y="355600"/>
            <a:ext cx="42497830" cy="1955800"/>
          </a:xfrm>
          <a:prstGeom prst="rect">
            <a:avLst/>
          </a:prstGeom>
          <a:solidFill>
            <a:srgbClr val="01014B"/>
          </a:solidFill>
          <a:ln>
            <a:solidFill>
              <a:srgbClr val="01014B"/>
            </a:solidFill>
          </a:ln>
        </p:spPr>
        <p:txBody>
          <a:bodyPr vert="horz" lIns="105503" tIns="52752" rIns="105503" bIns="52752" anchor="ctr" anchorCtr="1"/>
          <a:lstStyle>
            <a:lvl1pPr>
              <a:defRPr sz="4200" b="1">
                <a:solidFill>
                  <a:schemeClr val="bg1"/>
                </a:solidFill>
                <a:latin typeface="Arial"/>
                <a:cs typeface="Arial"/>
              </a:defRPr>
            </a:lvl1pPr>
          </a:lstStyle>
          <a:p>
            <a:r>
              <a:rPr lang="en-US" dirty="0"/>
              <a:t>Poster Presentation Title</a:t>
            </a:r>
            <a:br>
              <a:rPr lang="en-US" dirty="0"/>
            </a:br>
            <a:r>
              <a:rPr lang="en-US" sz="2800" b="1" dirty="0">
                <a:solidFill>
                  <a:schemeClr val="bg1"/>
                </a:solidFill>
                <a:latin typeface="Arial" pitchFamily="34" charset="0"/>
                <a:cs typeface="Arial" pitchFamily="34" charset="0"/>
              </a:rPr>
              <a:t>List Author Name(s)</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7112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Abstract or Introduction</a:t>
            </a:r>
            <a:endParaRPr lang="en-US" dirty="0"/>
          </a:p>
        </p:txBody>
      </p:sp>
      <p:sp>
        <p:nvSpPr>
          <p:cNvPr id="24" name="Text Placeholder 23"/>
          <p:cNvSpPr>
            <a:spLocks noGrp="1"/>
          </p:cNvSpPr>
          <p:nvPr>
            <p:ph type="body" sz="quarter" idx="11" hasCustomPrompt="1"/>
          </p:nvPr>
        </p:nvSpPr>
        <p:spPr>
          <a:xfrm>
            <a:off x="711203" y="3276600"/>
            <a:ext cx="10276113" cy="5067300"/>
          </a:xfrm>
          <a:prstGeom prst="rect">
            <a:avLst/>
          </a:prstGeom>
        </p:spPr>
        <p:txBody>
          <a:bodyPr vert="horz" lIns="105503" tIns="52752" rIns="105503" bIns="52752"/>
          <a:lstStyle>
            <a:lvl1pPr marL="0" indent="0">
              <a:buNone/>
              <a:defRPr sz="1800" baseline="0"/>
            </a:lvl1pPr>
            <a:lvl2pPr marL="267422" indent="0">
              <a:buNone/>
              <a:defRPr sz="1800" baseline="0"/>
            </a:lvl2pPr>
            <a:lvl3pPr marL="520191" indent="0">
              <a:buNone/>
              <a:defRPr sz="1800" baseline="0"/>
            </a:lvl3pPr>
            <a:lvl4pPr>
              <a:defRPr sz="1800"/>
            </a:lvl4pPr>
            <a:lvl5pPr>
              <a:defRPr sz="18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90" y="85344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Objectives</a:t>
            </a:r>
            <a:endParaRPr lang="en-US" dirty="0"/>
          </a:p>
        </p:txBody>
      </p:sp>
      <p:sp>
        <p:nvSpPr>
          <p:cNvPr id="26" name="Text Placeholder 23"/>
          <p:cNvSpPr>
            <a:spLocks noGrp="1"/>
          </p:cNvSpPr>
          <p:nvPr>
            <p:ph type="body" sz="quarter" idx="13" hasCustomPrompt="1"/>
          </p:nvPr>
        </p:nvSpPr>
        <p:spPr>
          <a:xfrm>
            <a:off x="696690" y="9334500"/>
            <a:ext cx="10276113" cy="42672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90" y="137795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Methods</a:t>
            </a:r>
            <a:endParaRPr lang="en-US" dirty="0"/>
          </a:p>
        </p:txBody>
      </p:sp>
      <p:sp>
        <p:nvSpPr>
          <p:cNvPr id="28" name="Text Placeholder 23"/>
          <p:cNvSpPr>
            <a:spLocks noGrp="1"/>
          </p:cNvSpPr>
          <p:nvPr>
            <p:ph type="body" sz="quarter" idx="15" hasCustomPrompt="1"/>
          </p:nvPr>
        </p:nvSpPr>
        <p:spPr>
          <a:xfrm>
            <a:off x="696690" y="14579600"/>
            <a:ext cx="10276113" cy="42418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1480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30" name="Text Placeholder 23"/>
          <p:cNvSpPr>
            <a:spLocks noGrp="1"/>
          </p:cNvSpPr>
          <p:nvPr>
            <p:ph type="body" sz="quarter" idx="17"/>
          </p:nvPr>
        </p:nvSpPr>
        <p:spPr>
          <a:xfrm>
            <a:off x="32918403" y="14478000"/>
            <a:ext cx="10276113" cy="4343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329184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Conclusion</a:t>
            </a:r>
            <a:endParaRPr lang="en-US" dirty="0"/>
          </a:p>
        </p:txBody>
      </p:sp>
      <p:sp>
        <p:nvSpPr>
          <p:cNvPr id="32" name="Text Placeholder 23"/>
          <p:cNvSpPr>
            <a:spLocks noGrp="1"/>
          </p:cNvSpPr>
          <p:nvPr>
            <p:ph type="body" sz="quarter" idx="19"/>
          </p:nvPr>
        </p:nvSpPr>
        <p:spPr>
          <a:xfrm>
            <a:off x="32918403" y="3276600"/>
            <a:ext cx="10276113" cy="10312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32918403" y="137160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References</a:t>
            </a:r>
            <a:endParaRPr lang="en-US" dirty="0"/>
          </a:p>
        </p:txBody>
      </p:sp>
      <p:sp>
        <p:nvSpPr>
          <p:cNvPr id="34" name="Text Placeholder 23"/>
          <p:cNvSpPr>
            <a:spLocks noGrp="1"/>
          </p:cNvSpPr>
          <p:nvPr>
            <p:ph type="body" sz="quarter" idx="21" hasCustomPrompt="1"/>
          </p:nvPr>
        </p:nvSpPr>
        <p:spPr>
          <a:xfrm>
            <a:off x="11480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7" name="Picture Placeholder 35"/>
          <p:cNvSpPr>
            <a:spLocks noGrp="1"/>
          </p:cNvSpPr>
          <p:nvPr>
            <p:ph type="pic" sz="quarter" idx="23" hasCustomPrompt="1"/>
          </p:nvPr>
        </p:nvSpPr>
        <p:spPr>
          <a:xfrm>
            <a:off x="39711090"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9" name="Chart Placeholder 38"/>
          <p:cNvSpPr>
            <a:spLocks noGrp="1"/>
          </p:cNvSpPr>
          <p:nvPr>
            <p:ph type="chart" sz="quarter" idx="24"/>
          </p:nvPr>
        </p:nvSpPr>
        <p:spPr>
          <a:xfrm>
            <a:off x="122936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0" name="Chart Placeholder 38"/>
          <p:cNvSpPr>
            <a:spLocks noGrp="1"/>
          </p:cNvSpPr>
          <p:nvPr>
            <p:ph type="chart" sz="quarter" idx="25"/>
          </p:nvPr>
        </p:nvSpPr>
        <p:spPr>
          <a:xfrm>
            <a:off x="122936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2" name="Text Placeholder 21"/>
          <p:cNvSpPr>
            <a:spLocks noGrp="1"/>
          </p:cNvSpPr>
          <p:nvPr>
            <p:ph type="body" sz="quarter" idx="26" hasCustomPrompt="1"/>
          </p:nvPr>
        </p:nvSpPr>
        <p:spPr>
          <a:xfrm>
            <a:off x="22148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43" name="Text Placeholder 23"/>
          <p:cNvSpPr>
            <a:spLocks noGrp="1"/>
          </p:cNvSpPr>
          <p:nvPr>
            <p:ph type="body" sz="quarter" idx="27"/>
          </p:nvPr>
        </p:nvSpPr>
        <p:spPr>
          <a:xfrm>
            <a:off x="22148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endParaRPr lang="en-US" dirty="0"/>
          </a:p>
        </p:txBody>
      </p:sp>
      <p:sp>
        <p:nvSpPr>
          <p:cNvPr id="44" name="Chart Placeholder 38"/>
          <p:cNvSpPr>
            <a:spLocks noGrp="1"/>
          </p:cNvSpPr>
          <p:nvPr>
            <p:ph type="chart" sz="quarter" idx="28"/>
          </p:nvPr>
        </p:nvSpPr>
        <p:spPr>
          <a:xfrm>
            <a:off x="230632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5" name="Chart Placeholder 38"/>
          <p:cNvSpPr>
            <a:spLocks noGrp="1"/>
          </p:cNvSpPr>
          <p:nvPr>
            <p:ph type="chart" sz="quarter" idx="29"/>
          </p:nvPr>
        </p:nvSpPr>
        <p:spPr>
          <a:xfrm>
            <a:off x="230632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6" name="Chart Placeholder 38"/>
          <p:cNvSpPr>
            <a:spLocks noGrp="1"/>
          </p:cNvSpPr>
          <p:nvPr>
            <p:ph type="chart" sz="quarter" idx="30"/>
          </p:nvPr>
        </p:nvSpPr>
        <p:spPr>
          <a:xfrm>
            <a:off x="23063200" y="4572000"/>
            <a:ext cx="8695170" cy="3911600"/>
          </a:xfrm>
          <a:prstGeom prst="rect">
            <a:avLst/>
          </a:prstGeom>
        </p:spPr>
        <p:txBody>
          <a:bodyPr vert="horz" lIns="105503" tIns="52752" rIns="105503" bIns="52752"/>
          <a:lstStyle>
            <a:lvl1pPr marL="0" indent="0">
              <a:buNone/>
              <a:defRPr sz="1800"/>
            </a:lvl1pPr>
          </a:lstStyle>
          <a:p>
            <a:endParaRPr lang="en-US" dirty="0"/>
          </a:p>
        </p:txBody>
      </p:sp>
      <p:pic>
        <p:nvPicPr>
          <p:cNvPr id="3" name="Picture 2">
            <a:extLst>
              <a:ext uri="{FF2B5EF4-FFF2-40B4-BE49-F238E27FC236}">
                <a16:creationId xmlns:a16="http://schemas.microsoft.com/office/drawing/2014/main" id="{D9B4A141-E3F9-9642-EE7B-ADD888EC40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08642" y="18846800"/>
            <a:ext cx="2085874" cy="25399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351144" rtl="0" eaLnBrk="1" latinLnBrk="0" hangingPunct="1">
        <a:spcBef>
          <a:spcPct val="0"/>
        </a:spcBef>
        <a:buNone/>
        <a:defRPr sz="11300" kern="1200">
          <a:solidFill>
            <a:schemeClr val="tx1"/>
          </a:solidFill>
          <a:latin typeface="+mj-lt"/>
          <a:ea typeface="+mj-ea"/>
          <a:cs typeface="+mj-cs"/>
        </a:defRPr>
      </a:lvl1pPr>
    </p:titleStyle>
    <p:bodyStyle>
      <a:lvl1pPr marL="881680" indent="-881680" algn="l" defTabSz="2351144" rtl="0" eaLnBrk="1" latinLnBrk="0" hangingPunct="1">
        <a:spcBef>
          <a:spcPct val="20000"/>
        </a:spcBef>
        <a:buFont typeface="Arial" pitchFamily="34" charset="0"/>
        <a:buChar char="•"/>
        <a:defRPr sz="8200" kern="1200">
          <a:solidFill>
            <a:schemeClr val="tx1"/>
          </a:solidFill>
          <a:latin typeface="+mn-lt"/>
          <a:ea typeface="+mn-ea"/>
          <a:cs typeface="+mn-cs"/>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Multinomial_logistic_regression" TargetMode="External"/><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image" Target="../media/image3.png"/><Relationship Id="rId21" Type="http://schemas.openxmlformats.org/officeDocument/2006/relationships/image" Target="../media/image18.png"/><Relationship Id="rId7" Type="http://schemas.openxmlformats.org/officeDocument/2006/relationships/hyperlink" Target="https://github.com/Github-1069/Jiaotong-Preference" TargetMode="Externa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2.png"/><Relationship Id="rId16" Type="http://schemas.openxmlformats.org/officeDocument/2006/relationships/image" Target="../media/image13.svg"/><Relationship Id="rId20" Type="http://schemas.openxmlformats.org/officeDocument/2006/relationships/image" Target="../media/image17.sv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8.png"/><Relationship Id="rId24" Type="http://schemas.openxmlformats.org/officeDocument/2006/relationships/image" Target="../media/image21.svg"/><Relationship Id="rId5" Type="http://schemas.openxmlformats.org/officeDocument/2006/relationships/image" Target="../media/image5.pn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4.svg"/><Relationship Id="rId9" Type="http://schemas.openxmlformats.org/officeDocument/2006/relationships/hyperlink" Target="https://en.wikipedia.org/wiki/Pseudo-R-squared" TargetMode="External"/><Relationship Id="rId14" Type="http://schemas.openxmlformats.org/officeDocument/2006/relationships/image" Target="../media/image11.sv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Text Placeholder 35">
                <a:extLst>
                  <a:ext uri="{FF2B5EF4-FFF2-40B4-BE49-F238E27FC236}">
                    <a16:creationId xmlns:a16="http://schemas.microsoft.com/office/drawing/2014/main" id="{4E2B0562-82BF-0B52-BD0A-897C89EA5C13}"/>
                  </a:ext>
                </a:extLst>
              </p:cNvPr>
              <p:cNvSpPr txBox="1">
                <a:spLocks/>
              </p:cNvSpPr>
              <p:nvPr/>
            </p:nvSpPr>
            <p:spPr>
              <a:xfrm>
                <a:off x="22197101" y="14953363"/>
                <a:ext cx="10270035" cy="1201537"/>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defTabSz="914400" eaLnBrk="0" fontAlgn="base" hangingPunct="0">
                  <a:spcBef>
                    <a:spcPct val="0"/>
                  </a:spcBef>
                  <a:spcAft>
                    <a:spcPct val="0"/>
                  </a:spcAft>
                </a:pPr>
                <a:r>
                  <a:rPr lang="en-US" altLang="zh-CN" dirty="0"/>
                  <a:t>The following analysis seeks to further explore the preference of </a:t>
                </a:r>
                <a:r>
                  <a:rPr lang="en-US" altLang="zh-CN" b="1" dirty="0"/>
                  <a:t>option 3</a:t>
                </a:r>
                <a:r>
                  <a:rPr lang="en-US" altLang="zh-CN" dirty="0"/>
                  <a:t>, walking. The sequence of preference is hypothesized to be </a:t>
                </a:r>
                <a:r>
                  <a:rPr lang="en-US" altLang="zh-CN" b="1" dirty="0"/>
                  <a:t>D &gt; W</a:t>
                </a:r>
                <a:r>
                  <a:rPr lang="zh-CN" altLang="en-US" b="1" dirty="0"/>
                  <a:t> </a:t>
                </a:r>
                <a:r>
                  <a:rPr lang="en-US" altLang="zh-CN" b="1" dirty="0"/>
                  <a:t>≈</a:t>
                </a:r>
                <a:r>
                  <a:rPr lang="zh-CN" altLang="en-US" b="1" dirty="0"/>
                  <a:t> </a:t>
                </a:r>
                <a:r>
                  <a:rPr lang="en-US" altLang="zh-CN" b="1" dirty="0"/>
                  <a:t>C</a:t>
                </a:r>
                <a:r>
                  <a:rPr lang="en-US" altLang="zh-CN" dirty="0"/>
                  <a:t>, because the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𝑣𝑎𝑙𝑢𝑒</m:t>
                    </m:r>
                    <m:r>
                      <a:rPr lang="en-US" altLang="zh-CN" b="0" i="1" smtClean="0">
                        <a:latin typeface="Cambria Math" panose="02040503050406030204" pitchFamily="18" charset="0"/>
                      </a:rPr>
                      <m:t> </m:t>
                    </m:r>
                  </m:oMath>
                </a14:m>
                <a:r>
                  <a:rPr lang="en-US" altLang="zh-CN" dirty="0"/>
                  <a:t>shows distance holds significant influence in estimation, while W and C not.</a:t>
                </a:r>
              </a:p>
              <a:p>
                <a:pPr defTabSz="914400" eaLnBrk="0" fontAlgn="base" hangingPunct="0">
                  <a:spcBef>
                    <a:spcPct val="0"/>
                  </a:spcBef>
                  <a:spcAft>
                    <a:spcPct val="0"/>
                  </a:spcAft>
                </a:pPr>
                <a:r>
                  <a:rPr lang="en-US" altLang="zh-CN" dirty="0"/>
                  <a:t>Among the </a:t>
                </a:r>
                <a:r>
                  <a:rPr lang="en-US" altLang="zh-CN" b="1" dirty="0"/>
                  <a:t>demographic variables</a:t>
                </a:r>
                <a:r>
                  <a:rPr lang="en-US" altLang="zh-CN" dirty="0"/>
                  <a:t>, we compared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𝑣𝑎𝑙𝑢𝑒</m:t>
                    </m:r>
                    <m:r>
                      <a:rPr lang="en-US" altLang="zh-CN" b="0" i="1" smtClean="0">
                        <a:latin typeface="Cambria Math" panose="02040503050406030204" pitchFamily="18" charset="0"/>
                      </a:rPr>
                      <m:t> </m:t>
                    </m:r>
                  </m:oMath>
                </a14:m>
                <a:r>
                  <a:rPr lang="en-US" altLang="zh-CN" dirty="0"/>
                  <a:t>with </a:t>
                </a:r>
                <a14:m>
                  <m:oMath xmlns:m="http://schemas.openxmlformats.org/officeDocument/2006/math">
                    <m:r>
                      <a:rPr lang="zh-CN" altLang="en-US" i="1" smtClean="0">
                        <a:latin typeface="Cambria Math" panose="02040503050406030204" pitchFamily="18" charset="0"/>
                      </a:rPr>
                      <m:t>𝛼</m:t>
                    </m:r>
                  </m:oMath>
                </a14:m>
                <a:r>
                  <a:rPr lang="en-US" altLang="zh-CN" dirty="0"/>
                  <a:t> and reached the results in </a:t>
                </a:r>
                <a:r>
                  <a:rPr lang="en-US" altLang="zh-CN" b="1" dirty="0">
                    <a:latin typeface="Times New Roman" panose="02020603050405020304" pitchFamily="18" charset="0"/>
                    <a:cs typeface="Times New Roman" panose="02020603050405020304" pitchFamily="18" charset="0"/>
                  </a:rPr>
                  <a:t>Table 5</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endParaRPr kumimoji="0" lang="en-US" altLang="zh-CN" sz="4000" b="0" i="0" u="none" strike="noStrike" cap="none" normalizeH="0" baseline="0" dirty="0">
                  <a:ln>
                    <a:noFill/>
                  </a:ln>
                  <a:solidFill>
                    <a:schemeClr val="tx1"/>
                  </a:solidFill>
                  <a:effectLst/>
                </a:endParaRPr>
              </a:p>
            </p:txBody>
          </p:sp>
        </mc:Choice>
        <mc:Fallback xmlns="">
          <p:sp>
            <p:nvSpPr>
              <p:cNvPr id="17" name="Text Placeholder 35">
                <a:extLst>
                  <a:ext uri="{FF2B5EF4-FFF2-40B4-BE49-F238E27FC236}">
                    <a16:creationId xmlns:a16="http://schemas.microsoft.com/office/drawing/2014/main" id="{4E2B0562-82BF-0B52-BD0A-897C89EA5C13}"/>
                  </a:ext>
                </a:extLst>
              </p:cNvPr>
              <p:cNvSpPr txBox="1">
                <a:spLocks noRot="1" noChangeAspect="1" noMove="1" noResize="1" noEditPoints="1" noAdjustHandles="1" noChangeArrowheads="1" noChangeShapeType="1" noTextEdit="1"/>
              </p:cNvSpPr>
              <p:nvPr/>
            </p:nvSpPr>
            <p:spPr>
              <a:xfrm>
                <a:off x="22197101" y="14953363"/>
                <a:ext cx="10270035" cy="1201537"/>
              </a:xfrm>
              <a:prstGeom prst="rect">
                <a:avLst/>
              </a:prstGeom>
              <a:blipFill>
                <a:blip r:embed="rId2"/>
                <a:stretch>
                  <a:fillRect l="-370" t="-1053" b="-7368"/>
                </a:stretch>
              </a:blipFill>
            </p:spPr>
            <p:txBody>
              <a:bodyPr/>
              <a:lstStyle/>
              <a:p>
                <a:r>
                  <a:rPr lang="en-CN">
                    <a:noFill/>
                  </a:rPr>
                  <a:t> </a:t>
                </a:r>
              </a:p>
            </p:txBody>
          </p:sp>
        </mc:Fallback>
      </mc:AlternateContent>
      <p:pic>
        <p:nvPicPr>
          <p:cNvPr id="16" name="图形 15">
            <a:extLst>
              <a:ext uri="{FF2B5EF4-FFF2-40B4-BE49-F238E27FC236}">
                <a16:creationId xmlns:a16="http://schemas.microsoft.com/office/drawing/2014/main" id="{BE7D67C7-179F-956E-F598-ADDD1106A4C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5906" b="9144"/>
          <a:stretch/>
        </p:blipFill>
        <p:spPr>
          <a:xfrm>
            <a:off x="11413613" y="3979488"/>
            <a:ext cx="5826978" cy="4739690"/>
          </a:xfrm>
          <a:prstGeom prst="rect">
            <a:avLst/>
          </a:prstGeom>
        </p:spPr>
      </p:pic>
      <p:sp>
        <p:nvSpPr>
          <p:cNvPr id="24" name="Title 23"/>
          <p:cNvSpPr>
            <a:spLocks noGrp="1"/>
          </p:cNvSpPr>
          <p:nvPr>
            <p:ph type="title"/>
          </p:nvPr>
        </p:nvSpPr>
        <p:spPr>
          <a:solidFill>
            <a:srgbClr val="5BBA99"/>
          </a:solidFill>
          <a:ln>
            <a:noFill/>
          </a:ln>
        </p:spPr>
        <p:txBody>
          <a:bodyPr/>
          <a:lstStyle/>
          <a:p>
            <a:r>
              <a:rPr lang="en-US" sz="5400" i="1" dirty="0">
                <a:solidFill>
                  <a:schemeClr val="tx1">
                    <a:lumMod val="75000"/>
                    <a:lumOff val="25000"/>
                  </a:schemeClr>
                </a:solidFill>
                <a:latin typeface="+mn-lt"/>
              </a:rPr>
              <a:t>‘J</a:t>
            </a:r>
            <a:r>
              <a:rPr lang="en-US" altLang="zh-CN" sz="5400" i="1" dirty="0">
                <a:solidFill>
                  <a:schemeClr val="tx1">
                    <a:lumMod val="75000"/>
                    <a:lumOff val="25000"/>
                  </a:schemeClr>
                </a:solidFill>
                <a:latin typeface="+mn-lt"/>
              </a:rPr>
              <a:t>iao Tong’ </a:t>
            </a:r>
            <a:r>
              <a:rPr lang="en-US" altLang="zh-CN" sz="5400" dirty="0">
                <a:solidFill>
                  <a:schemeClr val="tx1">
                    <a:lumMod val="75000"/>
                    <a:lumOff val="25000"/>
                  </a:schemeClr>
                </a:solidFill>
                <a:latin typeface="+mn-lt"/>
              </a:rPr>
              <a:t>Preference of </a:t>
            </a:r>
            <a:r>
              <a:rPr lang="en-US" altLang="zh-CN" sz="5400" i="1" dirty="0">
                <a:solidFill>
                  <a:schemeClr val="tx1">
                    <a:lumMod val="75000"/>
                    <a:lumOff val="25000"/>
                  </a:schemeClr>
                </a:solidFill>
                <a:latin typeface="+mn-lt"/>
              </a:rPr>
              <a:t>Jiao Tong </a:t>
            </a:r>
            <a:r>
              <a:rPr lang="en-US" altLang="zh-CN" sz="5400" dirty="0">
                <a:solidFill>
                  <a:schemeClr val="tx1">
                    <a:lumMod val="75000"/>
                    <a:lumOff val="25000"/>
                  </a:schemeClr>
                </a:solidFill>
                <a:latin typeface="+mn-lt"/>
              </a:rPr>
              <a:t>Undergraduates</a:t>
            </a:r>
            <a:br>
              <a:rPr lang="en-US" altLang="zh-CN" sz="4800" dirty="0">
                <a:solidFill>
                  <a:schemeClr val="tx1">
                    <a:lumMod val="75000"/>
                    <a:lumOff val="25000"/>
                  </a:schemeClr>
                </a:solidFill>
              </a:rPr>
            </a:br>
            <a:r>
              <a:rPr lang="zh-CN" altLang="en-US" sz="4400" dirty="0">
                <a:solidFill>
                  <a:schemeClr val="tx1">
                    <a:lumMod val="75000"/>
                    <a:lumOff val="25000"/>
                  </a:schemeClr>
                </a:solidFill>
                <a:latin typeface="+mn-ea"/>
                <a:ea typeface="+mn-ea"/>
              </a:rPr>
              <a:t>施奕涵、吴泽楠、方真、高纵、亢予凡</a:t>
            </a:r>
            <a:endParaRPr lang="en-US" sz="4800" dirty="0">
              <a:solidFill>
                <a:schemeClr val="tx1">
                  <a:lumMod val="75000"/>
                  <a:lumOff val="25000"/>
                </a:schemeClr>
              </a:solidFill>
              <a:latin typeface="+mn-ea"/>
              <a:ea typeface="+mn-ea"/>
            </a:endParaRPr>
          </a:p>
        </p:txBody>
      </p:sp>
      <p:sp>
        <p:nvSpPr>
          <p:cNvPr id="25" name="Text Placeholder 24"/>
          <p:cNvSpPr>
            <a:spLocks noGrp="1"/>
          </p:cNvSpPr>
          <p:nvPr>
            <p:ph type="body" sz="quarter" idx="10"/>
          </p:nvPr>
        </p:nvSpPr>
        <p:spPr>
          <a:xfrm>
            <a:off x="711203" y="2514600"/>
            <a:ext cx="10226483" cy="622300"/>
          </a:xfrm>
          <a:solidFill>
            <a:srgbClr val="89D1B8"/>
          </a:solidFill>
          <a:ln>
            <a:noFill/>
          </a:ln>
        </p:spPr>
        <p:txBody>
          <a:bodyPr/>
          <a:lstStyle/>
          <a:p>
            <a:r>
              <a:rPr lang="en-CN" dirty="0">
                <a:solidFill>
                  <a:schemeClr val="tx1">
                    <a:lumMod val="65000"/>
                    <a:lumOff val="35000"/>
                  </a:schemeClr>
                </a:solidFill>
                <a:effectLst/>
                <a:latin typeface="SF Pro Semibold" pitchFamily="2" charset="0"/>
              </a:rPr>
              <a:t> </a:t>
            </a:r>
            <a:r>
              <a:rPr lang="en-US" dirty="0">
                <a:solidFill>
                  <a:schemeClr val="tx1">
                    <a:lumMod val="75000"/>
                    <a:lumOff val="25000"/>
                  </a:schemeClr>
                </a:solidFill>
                <a:latin typeface="+mn-lt"/>
              </a:rPr>
              <a:t>Abstract</a:t>
            </a:r>
          </a:p>
        </p:txBody>
      </p:sp>
      <mc:AlternateContent xmlns:mc="http://schemas.openxmlformats.org/markup-compatibility/2006" xmlns:a14="http://schemas.microsoft.com/office/drawing/2010/main">
        <mc:Choice Requires="a14">
          <p:sp>
            <p:nvSpPr>
              <p:cNvPr id="26" name="Text Placeholder 25"/>
              <p:cNvSpPr>
                <a:spLocks noGrp="1"/>
              </p:cNvSpPr>
              <p:nvPr>
                <p:ph type="body" sz="quarter" idx="11"/>
              </p:nvPr>
            </p:nvSpPr>
            <p:spPr>
              <a:xfrm>
                <a:off x="724123" y="3135671"/>
                <a:ext cx="10203759" cy="3538020"/>
              </a:xfrm>
            </p:spPr>
            <p:txBody>
              <a:bodyPr/>
              <a:lstStyle/>
              <a:p>
                <a:r>
                  <a:rPr lang="en-US" altLang="zh-CN" dirty="0"/>
                  <a:t>This study investigates the transportation choices of undergraduate students at SJTU, focusing on the influence of key situational variables and demographic variables. A questionnaire was administered to 86 subjects, whose responses were then analyzed using </a:t>
                </a:r>
                <a:r>
                  <a:rPr lang="en-US" altLang="zh-CN" dirty="0" err="1">
                    <a:latin typeface="Consolas" panose="020B0609020204030204" pitchFamily="49" charset="0"/>
                    <a:cs typeface="Consolas" panose="020B0609020204030204" pitchFamily="49" charset="0"/>
                  </a:rPr>
                  <a:t>softmax</a:t>
                </a:r>
                <a:r>
                  <a:rPr lang="en-US" altLang="zh-CN" dirty="0"/>
                  <a:t> to transform preferences into probabilities. Pearson's </a:t>
                </a:r>
                <a14:m>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𝜒</m:t>
                        </m:r>
                      </m:e>
                      <m:sup>
                        <m:r>
                          <a:rPr lang="en-US" altLang="zh-CN" i="1" smtClean="0">
                            <a:latin typeface="Cambria Math" panose="02040503050406030204" pitchFamily="18" charset="0"/>
                          </a:rPr>
                          <m:t>2</m:t>
                        </m:r>
                      </m:sup>
                    </m:sSup>
                  </m:oMath>
                </a14:m>
                <a:r>
                  <a:rPr lang="en-US" altLang="zh-CN" dirty="0"/>
                  <a:t> test rejected the null hypothesis, thereby confirming that situational variables significantly impact transportation choices. The </a:t>
                </a:r>
                <a:r>
                  <a:rPr lang="en-US" altLang="zh-CN" dirty="0" err="1"/>
                  <a:t>Marascuilo</a:t>
                </a:r>
                <a:r>
                  <a:rPr lang="en-US" altLang="zh-CN" dirty="0"/>
                  <a:t> procedure with Bonferroni correction identified significant discrepancies in travel choices under different conditions. The study found that the importance of situational variables varies with the mode of transport, with distance being the most influential for most options. The findings of the logistic regression analysis indicated that demographic variables such as pocket money and origin significantly influence transportation choices, while gender and academic major appear to be non-significant factors. The study's observations carry implications for the enhancement of transportation services and accessibility for university communities in urban environments.</a:t>
                </a:r>
                <a:endParaRPr lang="en-US" altLang="zh-CN" b="1" dirty="0"/>
              </a:p>
              <a:p>
                <a:r>
                  <a:rPr lang="en-US" altLang="zh-CN" b="1" dirty="0"/>
                  <a:t>Keywords</a:t>
                </a:r>
                <a:r>
                  <a:rPr lang="en-US" altLang="zh-CN" dirty="0"/>
                  <a:t>: Transportation choices, SJTU undergraduates, Chi square test, multinomial logistic regression</a:t>
                </a:r>
              </a:p>
            </p:txBody>
          </p:sp>
        </mc:Choice>
        <mc:Fallback xmlns="">
          <p:sp>
            <p:nvSpPr>
              <p:cNvPr id="26" name="Text Placeholder 25"/>
              <p:cNvSpPr>
                <a:spLocks noGrp="1" noRot="1" noChangeAspect="1" noMove="1" noResize="1" noEditPoints="1" noAdjustHandles="1" noChangeArrowheads="1" noChangeShapeType="1" noTextEdit="1"/>
              </p:cNvSpPr>
              <p:nvPr>
                <p:ph type="body" sz="quarter" idx="11"/>
              </p:nvPr>
            </p:nvSpPr>
            <p:spPr>
              <a:xfrm>
                <a:off x="724123" y="3135671"/>
                <a:ext cx="10203759" cy="3538020"/>
              </a:xfrm>
              <a:blipFill>
                <a:blip r:embed="rId5"/>
                <a:stretch>
                  <a:fillRect l="-373" t="-357" r="-124"/>
                </a:stretch>
              </a:blipFill>
            </p:spPr>
            <p:txBody>
              <a:bodyPr/>
              <a:lstStyle/>
              <a:p>
                <a:r>
                  <a:rPr lang="en-CN">
                    <a:noFill/>
                  </a:rPr>
                  <a:t> </a:t>
                </a:r>
              </a:p>
            </p:txBody>
          </p:sp>
        </mc:Fallback>
      </mc:AlternateContent>
      <p:sp>
        <p:nvSpPr>
          <p:cNvPr id="27" name="Text Placeholder 26"/>
          <p:cNvSpPr>
            <a:spLocks noGrp="1"/>
          </p:cNvSpPr>
          <p:nvPr>
            <p:ph type="body" sz="quarter" idx="12"/>
          </p:nvPr>
        </p:nvSpPr>
        <p:spPr>
          <a:xfrm>
            <a:off x="684867" y="6692900"/>
            <a:ext cx="10226482" cy="622300"/>
          </a:xfrm>
          <a:solidFill>
            <a:srgbClr val="B4E69B"/>
          </a:solidFill>
          <a:ln>
            <a:noFill/>
          </a:ln>
        </p:spPr>
        <p:txBody>
          <a:bodyPr/>
          <a:lstStyle/>
          <a:p>
            <a:r>
              <a:rPr lang="en-CN" dirty="0">
                <a:effectLst/>
                <a:latin typeface="SF Pro Semibold" pitchFamily="2" charset="0"/>
              </a:rPr>
              <a:t> </a:t>
            </a:r>
            <a:r>
              <a:rPr lang="en-US" dirty="0">
                <a:solidFill>
                  <a:schemeClr val="tx1">
                    <a:lumMod val="75000"/>
                    <a:lumOff val="25000"/>
                  </a:schemeClr>
                </a:solidFill>
                <a:latin typeface="+mn-lt"/>
              </a:rPr>
              <a:t>Objectives</a:t>
            </a:r>
          </a:p>
        </p:txBody>
      </p:sp>
      <p:sp>
        <p:nvSpPr>
          <p:cNvPr id="28" name="Text Placeholder 27"/>
          <p:cNvSpPr>
            <a:spLocks noGrp="1"/>
          </p:cNvSpPr>
          <p:nvPr>
            <p:ph type="body" sz="quarter" idx="13"/>
          </p:nvPr>
        </p:nvSpPr>
        <p:spPr>
          <a:xfrm>
            <a:off x="685800" y="7359809"/>
            <a:ext cx="10212564" cy="2927191"/>
          </a:xfrm>
        </p:spPr>
        <p:txBody>
          <a:bodyPr>
            <a:noAutofit/>
          </a:bodyPr>
          <a:lstStyle/>
          <a:p>
            <a:pPr algn="l"/>
            <a:r>
              <a:rPr lang="en-US" altLang="zh-CN" dirty="0"/>
              <a:t>The primary research </a:t>
            </a:r>
            <a:r>
              <a:rPr lang="en-US" altLang="zh-CN" b="1" dirty="0"/>
              <a:t>questions</a:t>
            </a:r>
            <a:r>
              <a:rPr lang="en-US" altLang="zh-CN" dirty="0"/>
              <a:t> guiding this study are as follows:</a:t>
            </a:r>
          </a:p>
          <a:p>
            <a:pPr marL="342900" indent="-342900" algn="l">
              <a:buAutoNum type="arabicPeriod"/>
            </a:pPr>
            <a:r>
              <a:rPr lang="en-US" altLang="zh-CN" dirty="0"/>
              <a:t>To what extent do key </a:t>
            </a:r>
            <a:r>
              <a:rPr lang="en-US" altLang="zh-CN" b="1" dirty="0"/>
              <a:t>situational variables</a:t>
            </a:r>
            <a:r>
              <a:rPr lang="en-US" altLang="zh-CN" dirty="0"/>
              <a:t> – namely, the distance of the trip(D), weather conditions(W), and time constraints(C) – affect travel decisions? Furthermore, the study sought to identify the single most critical factor among these situational variables that predominantly drive transportation preferences. It is important to note that in this question we will not consider individual characteristics of the students. </a:t>
            </a:r>
          </a:p>
          <a:p>
            <a:pPr marL="342900" indent="-342900" algn="l">
              <a:buAutoNum type="arabicPeriod"/>
            </a:pPr>
            <a:r>
              <a:rPr lang="en-US" altLang="zh-CN" dirty="0"/>
              <a:t>Whether </a:t>
            </a:r>
            <a:r>
              <a:rPr lang="en-US" altLang="zh-CN" b="1" dirty="0"/>
              <a:t>demographic variables</a:t>
            </a:r>
            <a:r>
              <a:rPr lang="en-US" altLang="zh-CN" dirty="0"/>
              <a:t> such as gender, origin, major, and pocket money play a significant role in shaping these decisions. </a:t>
            </a:r>
          </a:p>
          <a:p>
            <a:pPr algn="l"/>
            <a:r>
              <a:rPr lang="en-US" altLang="zh-CN" dirty="0"/>
              <a:t>Hopefully we may answer more questions. Are there any interactions among all the independent variables mentioned above? Can we build a simple model to predict students' decisions under different circumstances?</a:t>
            </a:r>
          </a:p>
        </p:txBody>
      </p:sp>
      <p:sp>
        <p:nvSpPr>
          <p:cNvPr id="29" name="Text Placeholder 28"/>
          <p:cNvSpPr>
            <a:spLocks noGrp="1"/>
          </p:cNvSpPr>
          <p:nvPr>
            <p:ph type="body" sz="quarter" idx="14"/>
          </p:nvPr>
        </p:nvSpPr>
        <p:spPr>
          <a:xfrm>
            <a:off x="756593" y="10344272"/>
            <a:ext cx="10141771" cy="622300"/>
          </a:xfrm>
          <a:solidFill>
            <a:srgbClr val="D9EDDF"/>
          </a:solidFill>
          <a:ln>
            <a:noFill/>
          </a:ln>
        </p:spPr>
        <p:txBody>
          <a:bodyPr/>
          <a:lstStyle/>
          <a:p>
            <a:r>
              <a:rPr lang="en-CN" dirty="0">
                <a:effectLst/>
                <a:latin typeface="SF Pro Semibold" pitchFamily="2" charset="0"/>
              </a:rPr>
              <a:t> </a:t>
            </a:r>
            <a:r>
              <a:rPr lang="en-US" dirty="0">
                <a:solidFill>
                  <a:schemeClr val="tx1">
                    <a:lumMod val="75000"/>
                    <a:lumOff val="25000"/>
                  </a:schemeClr>
                </a:solidFill>
                <a:latin typeface="+mn-lt"/>
              </a:rPr>
              <a:t>Methods</a:t>
            </a:r>
          </a:p>
        </p:txBody>
      </p:sp>
      <mc:AlternateContent xmlns:mc="http://schemas.openxmlformats.org/markup-compatibility/2006">
        <mc:Choice xmlns:a14="http://schemas.microsoft.com/office/drawing/2010/main" Requires="a14">
          <p:sp>
            <p:nvSpPr>
              <p:cNvPr id="30" name="Text Placeholder 29"/>
              <p:cNvSpPr>
                <a:spLocks noGrp="1"/>
              </p:cNvSpPr>
              <p:nvPr>
                <p:ph type="body" sz="quarter" idx="15"/>
              </p:nvPr>
            </p:nvSpPr>
            <p:spPr>
              <a:xfrm>
                <a:off x="792044" y="11049000"/>
                <a:ext cx="10180756" cy="7696200"/>
              </a:xfrm>
            </p:spPr>
            <p:txBody>
              <a:bodyPr/>
              <a:lstStyle/>
              <a:p>
                <a:r>
                  <a:rPr lang="en-US" dirty="0"/>
                  <a:t>We collected data and cleaned them with methods mentioned in </a:t>
                </a:r>
                <a:r>
                  <a:rPr lang="en-US" dirty="0" err="1">
                    <a:latin typeface="Consolas" panose="020B0609020204030204" pitchFamily="49" charset="0"/>
                    <a:cs typeface="Consolas" panose="020B0609020204030204" pitchFamily="49" charset="0"/>
                  </a:rPr>
                  <a:t>README.md</a:t>
                </a:r>
                <a:r>
                  <a:rPr lang="en-US" dirty="0"/>
                  <a:t> in our repository. </a:t>
                </a:r>
                <a:r>
                  <a:rPr lang="en-US" b="1" dirty="0"/>
                  <a:t>Table 1</a:t>
                </a:r>
                <a:r>
                  <a:rPr lang="en-US" dirty="0"/>
                  <a:t> shows key encodings we adopted to simplify the notations of situations and transportation options.</a:t>
                </a:r>
              </a:p>
              <a:p>
                <a:r>
                  <a:rPr lang="en-US" dirty="0"/>
                  <a:t>For further analysis, we performed </a:t>
                </a:r>
                <a:r>
                  <a:rPr lang="en-US" dirty="0" err="1">
                    <a:latin typeface="Consolas" panose="020B0609020204030204" pitchFamily="49" charset="0"/>
                    <a:cs typeface="Consolas" panose="020B0609020204030204" pitchFamily="49" charset="0"/>
                  </a:rPr>
                  <a:t>softmax</a:t>
                </a:r>
                <a:r>
                  <a:rPr lang="en-US" dirty="0"/>
                  <a:t> on each students’ scores for transportation options in each situation. Then, we used the </a:t>
                </a:r>
                <a:r>
                  <a:rPr lang="en-US" dirty="0">
                    <a:latin typeface="Consolas" panose="020B0609020204030204" pitchFamily="49" charset="0"/>
                    <a:cs typeface="Consolas" panose="020B0609020204030204" pitchFamily="49" charset="0"/>
                  </a:rPr>
                  <a:t>argmax</a:t>
                </a:r>
                <a:r>
                  <a:rPr lang="en-US" dirty="0"/>
                  <a:t> function to generate a contingency table, which has 4 rows representing options and 12 columns representing all combinations of situational variables (See </a:t>
                </a:r>
                <a:r>
                  <a:rPr lang="en-US" b="1" dirty="0"/>
                  <a:t>Figure 2</a:t>
                </a:r>
                <a:r>
                  <a:rPr lang="en-US" dirty="0"/>
                  <a:t>).</a:t>
                </a:r>
              </a:p>
              <a:p>
                <a:endParaRPr lang="en-US" dirty="0"/>
              </a:p>
              <a:p>
                <a:r>
                  <a:rPr lang="en-US" dirty="0"/>
                  <a:t>To address Q1, we formulated </a:t>
                </a:r>
              </a:p>
              <a:p>
                <a:pPr algn="ct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dirty="0"/>
                  <a:t>: </a:t>
                </a:r>
                <a:r>
                  <a:rPr lang="en-US" i="1" dirty="0"/>
                  <a:t>Under any given situation, the proportions of the transportation options are equal.</a:t>
                </a:r>
              </a:p>
              <a:p>
                <a:pPr algn="ct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𝑯</m:t>
                        </m:r>
                      </m:e>
                      <m:sub>
                        <m:r>
                          <a:rPr lang="en-US" altLang="zh-CN" b="1" i="1" smtClean="0">
                            <a:latin typeface="Cambria Math" panose="02040503050406030204" pitchFamily="18" charset="0"/>
                          </a:rPr>
                          <m:t>𝒂</m:t>
                        </m:r>
                      </m:sub>
                    </m:sSub>
                  </m:oMath>
                </a14:m>
                <a:r>
                  <a:rPr lang="en-US" dirty="0"/>
                  <a:t> : </a:t>
                </a:r>
                <a:r>
                  <a:rPr lang="en-US" i="1" dirty="0"/>
                  <a:t>Under any given situation, the proportions of the transportation options are not all equal.</a:t>
                </a:r>
                <a:r>
                  <a:rPr lang="en-US" dirty="0"/>
                  <a:t> </a:t>
                </a:r>
              </a:p>
              <a:p>
                <a:r>
                  <a:rPr lang="en-US" dirty="0"/>
                  <a:t>Then we applied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i="1" smtClean="0">
                            <a:latin typeface="Cambria Math" panose="02040503050406030204" pitchFamily="18" charset="0"/>
                          </a:rPr>
                          <m:t>2</m:t>
                        </m:r>
                      </m:sup>
                    </m:sSup>
                  </m:oMath>
                </a14:m>
                <a:r>
                  <a:rPr lang="en-US" dirty="0"/>
                  <a:t> independence test</a:t>
                </a:r>
                <a:r>
                  <a:rPr lang="en-US" baseline="30000" dirty="0"/>
                  <a:t>[1]</a:t>
                </a:r>
                <a:r>
                  <a:rPr lang="en-US" dirty="0"/>
                  <a:t> on the contingency table, and performed </a:t>
                </a:r>
                <a:r>
                  <a:rPr lang="en-US" dirty="0" err="1"/>
                  <a:t>Marascuilo</a:t>
                </a:r>
                <a:r>
                  <a:rPr lang="en-US" dirty="0"/>
                  <a:t> procedure with Bonferroni correction to ascertain the situations in which the proportion of individuals choosing specific transportation methods would be significantly higher. </a:t>
                </a:r>
              </a:p>
              <a:p>
                <a:r>
                  <a:rPr lang="en-US" dirty="0"/>
                  <a:t>To be more specific, </a:t>
                </a:r>
                <a:r>
                  <a:rPr lang="en-US" b="1" dirty="0"/>
                  <a:t>t-test</a:t>
                </a:r>
                <a:r>
                  <a:rPr lang="en-US" dirty="0"/>
                  <a:t> was applied to figure out </a:t>
                </a:r>
                <a:r>
                  <a:rPr lang="en-US" b="1" dirty="0"/>
                  <a:t>the relative importance rank of situational variables</a:t>
                </a:r>
                <a:r>
                  <a:rPr lang="en-US" dirty="0"/>
                  <a:t>. </a:t>
                </a:r>
              </a:p>
              <a:p>
                <a:r>
                  <a:rPr lang="en-US" altLang="zh-CN" dirty="0"/>
                  <a:t>For example, to test whether W is more important than C for a transportation option O, we formulated </a:t>
                </a:r>
                <a:endParaRPr lang="en-US" altLang="zh-CN" b="1" i="1" dirty="0">
                  <a:latin typeface="Cambria Math" panose="02040503050406030204" pitchFamily="18" charset="0"/>
                </a:endParaRPr>
              </a:p>
              <a:p>
                <a:pPr algn="ct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𝑯</m:t>
                        </m:r>
                      </m:e>
                      <m:sub>
                        <m:r>
                          <a:rPr lang="en-US" altLang="zh-CN" b="1" i="1">
                            <a:latin typeface="Cambria Math" panose="02040503050406030204" pitchFamily="18" charset="0"/>
                          </a:rPr>
                          <m:t>𝟎</m:t>
                        </m:r>
                      </m:sub>
                    </m:sSub>
                  </m:oMath>
                </a14:m>
                <a:r>
                  <a:rPr lang="en-US" altLang="zh-CN" dirty="0"/>
                  <a:t>: </a:t>
                </a:r>
                <a:r>
                  <a:rPr lang="en-US" altLang="zh-CN" i="1" dirty="0"/>
                  <a:t>Given D, C and O, different W leads to the same mean of </a:t>
                </a:r>
                <a:r>
                  <a:rPr lang="en-US" altLang="zh-CN" i="1" dirty="0" err="1">
                    <a:latin typeface="Consolas" panose="020B0609020204030204" pitchFamily="49" charset="0"/>
                    <a:cs typeface="Consolas" panose="020B0609020204030204" pitchFamily="49" charset="0"/>
                  </a:rPr>
                  <a:t>softmax</a:t>
                </a:r>
                <a:r>
                  <a:rPr lang="en-US" altLang="zh-CN" i="1" dirty="0"/>
                  <a:t> probabilities. </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𝜇</m:t>
                        </m:r>
                      </m:e>
                      <m:sub>
                        <m:r>
                          <a:rPr lang="en-US" altLang="zh-CN">
                            <a:latin typeface="Cambria Math" panose="02040503050406030204" pitchFamily="18" charset="0"/>
                          </a:rPr>
                          <m:t>𝐷</m:t>
                        </m:r>
                        <m:r>
                          <a:rPr lang="en-US" altLang="zh-CN">
                            <a:latin typeface="Cambria Math" panose="02040503050406030204" pitchFamily="18" charset="0"/>
                          </a:rPr>
                          <m:t>0</m:t>
                        </m:r>
                        <m:r>
                          <a:rPr lang="en-US" altLang="zh-CN">
                            <a:latin typeface="Cambria Math" panose="02040503050406030204" pitchFamily="18" charset="0"/>
                          </a:rPr>
                          <m:t>𝐶</m:t>
                        </m:r>
                        <m:r>
                          <a:rPr lang="en-US" altLang="zh-CN" b="0" i="1" smtClean="0">
                            <a:latin typeface="Cambria Math" panose="02040503050406030204" pitchFamily="18" charset="0"/>
                          </a:rPr>
                          <m:t>𝑂</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𝜇</m:t>
                        </m:r>
                      </m:e>
                      <m:sub>
                        <m:r>
                          <a:rPr lang="en-US" altLang="zh-CN">
                            <a:latin typeface="Cambria Math" panose="02040503050406030204" pitchFamily="18" charset="0"/>
                          </a:rPr>
                          <m:t>𝐷</m:t>
                        </m:r>
                        <m:r>
                          <a:rPr lang="en-US" altLang="zh-CN">
                            <a:latin typeface="Cambria Math" panose="02040503050406030204" pitchFamily="18" charset="0"/>
                          </a:rPr>
                          <m:t>1</m:t>
                        </m:r>
                        <m:r>
                          <a:rPr lang="en-US" altLang="zh-CN">
                            <a:latin typeface="Cambria Math" panose="02040503050406030204" pitchFamily="18" charset="0"/>
                          </a:rPr>
                          <m:t>𝐶</m:t>
                        </m:r>
                        <m:r>
                          <a:rPr lang="en-US" altLang="zh-CN" b="0" i="1" smtClean="0">
                            <a:latin typeface="Cambria Math" panose="02040503050406030204" pitchFamily="18" charset="0"/>
                          </a:rPr>
                          <m:t>𝑂</m:t>
                        </m:r>
                      </m:sub>
                    </m:sSub>
                  </m:oMath>
                </a14:m>
                <a:r>
                  <a:rPr lang="en-US" altLang="zh-CN" dirty="0"/>
                  <a:t>)</a:t>
                </a:r>
              </a:p>
              <a:p>
                <a:pPr algn="ct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𝑯</m:t>
                        </m:r>
                      </m:e>
                      <m:sub>
                        <m:r>
                          <a:rPr lang="en-US" altLang="zh-CN" b="1" i="1">
                            <a:latin typeface="Cambria Math" panose="02040503050406030204" pitchFamily="18" charset="0"/>
                          </a:rPr>
                          <m:t>𝒂</m:t>
                        </m:r>
                      </m:sub>
                    </m:sSub>
                  </m:oMath>
                </a14:m>
                <a:r>
                  <a:rPr lang="en-US" altLang="zh-CN" dirty="0"/>
                  <a:t> : </a:t>
                </a:r>
                <a:r>
                  <a:rPr lang="en-US" altLang="zh-CN" i="1" dirty="0"/>
                  <a:t>Given D, C and O, different W leads to the different mean of </a:t>
                </a:r>
                <a:r>
                  <a:rPr lang="en-US" altLang="zh-CN" i="1" dirty="0" err="1">
                    <a:latin typeface="Consolas" panose="020B0609020204030204" pitchFamily="49" charset="0"/>
                    <a:cs typeface="Consolas" panose="020B0609020204030204" pitchFamily="49" charset="0"/>
                  </a:rPr>
                  <a:t>softmax</a:t>
                </a:r>
                <a:r>
                  <a:rPr lang="en-US" altLang="zh-CN" i="1" dirty="0"/>
                  <a:t> probabilities. </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zh-CN" altLang="en-US">
                            <a:latin typeface="Cambria Math" panose="02040503050406030204" pitchFamily="18" charset="0"/>
                          </a:rPr>
                          <m:t>𝜇</m:t>
                        </m:r>
                      </m:e>
                      <m:sub>
                        <m:r>
                          <a:rPr lang="en-US" altLang="zh-CN">
                            <a:latin typeface="Cambria Math" panose="02040503050406030204" pitchFamily="18" charset="0"/>
                          </a:rPr>
                          <m:t>𝐷</m:t>
                        </m:r>
                        <m:r>
                          <a:rPr lang="en-US" altLang="zh-CN">
                            <a:latin typeface="Cambria Math" panose="02040503050406030204" pitchFamily="18" charset="0"/>
                          </a:rPr>
                          <m:t>0</m:t>
                        </m:r>
                        <m:r>
                          <a:rPr lang="en-US" altLang="zh-CN">
                            <a:latin typeface="Cambria Math" panose="02040503050406030204" pitchFamily="18" charset="0"/>
                          </a:rPr>
                          <m:t>𝐶</m:t>
                        </m:r>
                        <m:r>
                          <a:rPr lang="en-US" altLang="zh-CN" b="0" i="1" smtClean="0">
                            <a:latin typeface="Cambria Math" panose="02040503050406030204" pitchFamily="18" charset="0"/>
                          </a:rPr>
                          <m:t>𝑂</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zh-CN" altLang="en-US">
                            <a:latin typeface="Cambria Math" panose="02040503050406030204" pitchFamily="18" charset="0"/>
                          </a:rPr>
                          <m:t>𝜇</m:t>
                        </m:r>
                      </m:e>
                      <m:sub>
                        <m:r>
                          <a:rPr lang="en-US" altLang="zh-CN">
                            <a:latin typeface="Cambria Math" panose="02040503050406030204" pitchFamily="18" charset="0"/>
                          </a:rPr>
                          <m:t>𝐷</m:t>
                        </m:r>
                        <m:r>
                          <a:rPr lang="en-US" altLang="zh-CN">
                            <a:latin typeface="Cambria Math" panose="02040503050406030204" pitchFamily="18" charset="0"/>
                          </a:rPr>
                          <m:t>1</m:t>
                        </m:r>
                        <m:r>
                          <a:rPr lang="en-US" altLang="zh-CN">
                            <a:latin typeface="Cambria Math" panose="02040503050406030204" pitchFamily="18" charset="0"/>
                          </a:rPr>
                          <m:t>𝐶</m:t>
                        </m:r>
                        <m:r>
                          <a:rPr lang="en-US" altLang="zh-CN" b="0" i="1" smtClean="0">
                            <a:latin typeface="Cambria Math" panose="02040503050406030204" pitchFamily="18" charset="0"/>
                          </a:rPr>
                          <m:t>𝑂</m:t>
                        </m:r>
                      </m:sub>
                    </m:sSub>
                  </m:oMath>
                </a14:m>
                <a:r>
                  <a:rPr lang="en-US" altLang="zh-CN" dirty="0"/>
                  <a:t>)</a:t>
                </a:r>
              </a:p>
              <a:p>
                <a:r>
                  <a:rPr lang="en-US" dirty="0"/>
                  <a:t>If we reject </a:t>
                </a:r>
                <a14:m>
                  <m:oMath xmlns:m="http://schemas.openxmlformats.org/officeDocument/2006/math">
                    <m:sSub>
                      <m:sSubPr>
                        <m:ctrlPr>
                          <a:rPr lang="en-US" altLang="zh-CN" i="1">
                            <a:latin typeface="Cambria Math" panose="02040503050406030204" pitchFamily="18" charset="0"/>
                          </a:rPr>
                        </m:ctrlPr>
                      </m:sSubPr>
                      <m:e>
                        <m:r>
                          <a:rPr lang="en-US" altLang="zh-CN">
                            <a:latin typeface="Cambria Math" panose="02040503050406030204" pitchFamily="18" charset="0"/>
                          </a:rPr>
                          <m:t>𝐻</m:t>
                        </m:r>
                      </m:e>
                      <m:sub>
                        <m:r>
                          <a:rPr lang="en-US" altLang="zh-CN">
                            <a:latin typeface="Cambria Math" panose="02040503050406030204" pitchFamily="18" charset="0"/>
                          </a:rPr>
                          <m:t>0</m:t>
                        </m:r>
                      </m:sub>
                    </m:sSub>
                  </m:oMath>
                </a14:m>
                <a:r>
                  <a:rPr lang="en-US" dirty="0"/>
                  <a:t>, then we can deduce W is more important than C.</a:t>
                </a:r>
              </a:p>
              <a:p>
                <a:endParaRPr lang="en-US" dirty="0"/>
              </a:p>
              <a:p>
                <a:r>
                  <a:rPr lang="en-US" dirty="0"/>
                  <a:t>To address Q2, we formulated</a:t>
                </a:r>
              </a:p>
              <a:p>
                <a:pPr algn="ct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𝑯</m:t>
                        </m:r>
                      </m:e>
                      <m:sub>
                        <m:r>
                          <a:rPr lang="en-US" altLang="zh-CN" b="1" i="1">
                            <a:latin typeface="Cambria Math" panose="02040503050406030204" pitchFamily="18" charset="0"/>
                          </a:rPr>
                          <m:t>𝟎</m:t>
                        </m:r>
                      </m:sub>
                    </m:sSub>
                  </m:oMath>
                </a14:m>
                <a:r>
                  <a:rPr lang="en-US" dirty="0"/>
                  <a:t>: </a:t>
                </a:r>
                <a:r>
                  <a:rPr lang="en-US" i="1" dirty="0"/>
                  <a:t>None of the demographic variables significantly influence undergraduates' transportation choices.</a:t>
                </a:r>
              </a:p>
              <a:p>
                <a:pPr algn="ct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𝑯</m:t>
                        </m:r>
                      </m:e>
                      <m:sub>
                        <m:r>
                          <a:rPr lang="en-US" altLang="zh-CN" b="1" i="1">
                            <a:latin typeface="Cambria Math" panose="02040503050406030204" pitchFamily="18" charset="0"/>
                          </a:rPr>
                          <m:t>𝒂</m:t>
                        </m:r>
                      </m:sub>
                    </m:sSub>
                  </m:oMath>
                </a14:m>
                <a:r>
                  <a:rPr lang="en-US" dirty="0"/>
                  <a:t>: </a:t>
                </a:r>
                <a:r>
                  <a:rPr lang="en-US" i="1" dirty="0"/>
                  <a:t>Some of the </a:t>
                </a:r>
                <a:r>
                  <a:rPr lang="en-US" altLang="zh-CN" i="1" dirty="0"/>
                  <a:t>demographic variables</a:t>
                </a:r>
                <a:r>
                  <a:rPr lang="en-US" i="1" dirty="0"/>
                  <a:t> significantly influence undergraduates' transportation choices.</a:t>
                </a:r>
                <a:endParaRPr lang="en-US" dirty="0"/>
              </a:p>
              <a:p>
                <a:r>
                  <a:rPr lang="en-US" dirty="0"/>
                  <a:t>We established bus/subway as the benchmark and constructed multinomial logistic regression models to predict the probability of choosing the other transportation options. If the regression coefficient of a  demographic variable is significantly greater than 0, we can reject the null hypothesis.</a:t>
                </a:r>
              </a:p>
            </p:txBody>
          </p:sp>
        </mc:Choice>
        <mc:Fallback>
          <p:sp>
            <p:nvSpPr>
              <p:cNvPr id="30" name="Text Placeholder 29"/>
              <p:cNvSpPr>
                <a:spLocks noGrp="1" noRot="1" noChangeAspect="1" noMove="1" noResize="1" noEditPoints="1" noAdjustHandles="1" noChangeArrowheads="1" noChangeShapeType="1" noTextEdit="1"/>
              </p:cNvSpPr>
              <p:nvPr>
                <p:ph type="body" sz="quarter" idx="15"/>
              </p:nvPr>
            </p:nvSpPr>
            <p:spPr>
              <a:xfrm>
                <a:off x="792044" y="11049000"/>
                <a:ext cx="10180756" cy="7696200"/>
              </a:xfrm>
              <a:blipFill>
                <a:blip r:embed="rId6"/>
                <a:stretch>
                  <a:fillRect l="-359" t="-396" r="-599"/>
                </a:stretch>
              </a:blipFill>
            </p:spPr>
            <p:txBody>
              <a:bodyPr/>
              <a:lstStyle/>
              <a:p>
                <a:r>
                  <a:rPr lang="zh-CN" altLang="en-US">
                    <a:noFill/>
                  </a:rPr>
                  <a:t> </a:t>
                </a:r>
              </a:p>
            </p:txBody>
          </p:sp>
        </mc:Fallback>
      </mc:AlternateContent>
      <p:sp>
        <p:nvSpPr>
          <p:cNvPr id="31" name="Text Placeholder 30"/>
          <p:cNvSpPr>
            <a:spLocks noGrp="1"/>
          </p:cNvSpPr>
          <p:nvPr>
            <p:ph type="body" sz="quarter" idx="16"/>
          </p:nvPr>
        </p:nvSpPr>
        <p:spPr>
          <a:xfrm>
            <a:off x="11412324" y="2514600"/>
            <a:ext cx="10276113" cy="621070"/>
          </a:xfrm>
          <a:solidFill>
            <a:srgbClr val="B4E69B"/>
          </a:solidFill>
          <a:ln>
            <a:noFill/>
          </a:ln>
        </p:spPr>
        <p:txBody>
          <a:bodyPr/>
          <a:lstStyle/>
          <a:p>
            <a:r>
              <a:rPr lang="en-CN" dirty="0">
                <a:effectLst/>
                <a:latin typeface="SF Pro Semibold" pitchFamily="2" charset="0"/>
              </a:rPr>
              <a:t> </a:t>
            </a:r>
            <a:r>
              <a:rPr lang="en-US" dirty="0">
                <a:solidFill>
                  <a:schemeClr val="tx1">
                    <a:lumMod val="75000"/>
                    <a:lumOff val="25000"/>
                  </a:schemeClr>
                </a:solidFill>
                <a:latin typeface="+mn-lt"/>
              </a:rPr>
              <a:t>Results</a:t>
            </a:r>
          </a:p>
        </p:txBody>
      </p:sp>
      <p:sp>
        <p:nvSpPr>
          <p:cNvPr id="32" name="Text Placeholder 31"/>
          <p:cNvSpPr>
            <a:spLocks noGrp="1"/>
          </p:cNvSpPr>
          <p:nvPr>
            <p:ph type="body" sz="quarter" idx="17"/>
          </p:nvPr>
        </p:nvSpPr>
        <p:spPr>
          <a:xfrm>
            <a:off x="32869350" y="17449800"/>
            <a:ext cx="10276113" cy="1102024"/>
          </a:xfrm>
        </p:spPr>
        <p:txBody>
          <a:bodyPr/>
          <a:lstStyle/>
          <a:p>
            <a:pPr marL="0" indent="0">
              <a:buNone/>
            </a:pPr>
            <a:r>
              <a:rPr lang="en-US" dirty="0">
                <a:latin typeface="Consolas" panose="020B0609020204030204" pitchFamily="49" charset="0"/>
                <a:cs typeface="Consolas" panose="020B0609020204030204" pitchFamily="49" charset="0"/>
                <a:hlinkClick r:id="rId7"/>
              </a:rPr>
              <a:t>https://github.com/Github-1069/Jiaotong-Preference</a:t>
            </a:r>
            <a:endParaRPr lang="en-US" dirty="0">
              <a:latin typeface="Consolas" panose="020B0609020204030204" pitchFamily="49" charset="0"/>
              <a:cs typeface="Consolas" panose="020B0609020204030204" pitchFamily="49" charset="0"/>
            </a:endParaRPr>
          </a:p>
          <a:p>
            <a:pPr marL="0" indent="0">
              <a:buNone/>
            </a:pPr>
            <a:r>
              <a:rPr lang="en-US" dirty="0"/>
              <a:t>[1]</a:t>
            </a:r>
            <a:r>
              <a:rPr lang="en-US" altLang="zh-CN" dirty="0"/>
              <a:t> Statistics for Business and Economics, 13e, by Anderson, Sweeney, Williams, </a:t>
            </a:r>
            <a:r>
              <a:rPr lang="en-US" altLang="zh-CN" dirty="0" err="1"/>
              <a:t>Camm</a:t>
            </a:r>
            <a:r>
              <a:rPr lang="en-US" altLang="zh-CN" dirty="0"/>
              <a:t>, and Cochran (2018)</a:t>
            </a:r>
          </a:p>
          <a:p>
            <a:pPr marL="0" indent="0">
              <a:buNone/>
            </a:pPr>
            <a:r>
              <a:rPr lang="en-US" dirty="0"/>
              <a:t>[2] </a:t>
            </a:r>
            <a:r>
              <a:rPr lang="en-US" dirty="0">
                <a:hlinkClick r:id="rId8"/>
              </a:rPr>
              <a:t>https://en.wikipedia.org/wiki/Multinomial_logistic_regression</a:t>
            </a:r>
            <a:endParaRPr lang="en-US" dirty="0"/>
          </a:p>
          <a:p>
            <a:pPr marL="0" indent="0">
              <a:buNone/>
            </a:pPr>
            <a:r>
              <a:rPr lang="en-US" dirty="0"/>
              <a:t>[3] </a:t>
            </a:r>
            <a:r>
              <a:rPr lang="en-US" dirty="0">
                <a:hlinkClick r:id="rId9"/>
              </a:rPr>
              <a:t>https://en.wikipedia.org/wiki/Pseudo-R-squared</a:t>
            </a:r>
            <a:endParaRPr lang="en-US" dirty="0"/>
          </a:p>
        </p:txBody>
      </p:sp>
      <p:sp>
        <p:nvSpPr>
          <p:cNvPr id="33" name="Text Placeholder 32"/>
          <p:cNvSpPr>
            <a:spLocks noGrp="1"/>
          </p:cNvSpPr>
          <p:nvPr>
            <p:ph type="body" sz="quarter" idx="18"/>
          </p:nvPr>
        </p:nvSpPr>
        <p:spPr>
          <a:xfrm>
            <a:off x="32884493" y="13044282"/>
            <a:ext cx="10276113" cy="622300"/>
          </a:xfrm>
          <a:solidFill>
            <a:srgbClr val="5BBA99"/>
          </a:solidFill>
          <a:ln>
            <a:noFill/>
          </a:ln>
        </p:spPr>
        <p:txBody>
          <a:bodyPr/>
          <a:lstStyle/>
          <a:p>
            <a:r>
              <a:rPr lang="en-CN" dirty="0">
                <a:effectLst/>
                <a:latin typeface="SF Pro Semibold" pitchFamily="2" charset="0"/>
              </a:rPr>
              <a:t> </a:t>
            </a:r>
            <a:r>
              <a:rPr lang="en-US" dirty="0">
                <a:solidFill>
                  <a:schemeClr val="tx1">
                    <a:lumMod val="75000"/>
                    <a:lumOff val="25000"/>
                  </a:schemeClr>
                </a:solidFill>
                <a:latin typeface="+mn-lt"/>
              </a:rPr>
              <a:t>Conclusion</a:t>
            </a:r>
          </a:p>
        </p:txBody>
      </p:sp>
      <p:sp>
        <p:nvSpPr>
          <p:cNvPr id="34" name="Text Placeholder 33"/>
          <p:cNvSpPr>
            <a:spLocks noGrp="1"/>
          </p:cNvSpPr>
          <p:nvPr>
            <p:ph type="body" sz="quarter" idx="19"/>
          </p:nvPr>
        </p:nvSpPr>
        <p:spPr>
          <a:xfrm>
            <a:off x="32884494" y="13723041"/>
            <a:ext cx="10778106" cy="2964759"/>
          </a:xfrm>
        </p:spPr>
        <p:txBody>
          <a:bodyPr/>
          <a:lstStyle/>
          <a:p>
            <a:pPr marL="0" indent="0">
              <a:buNone/>
            </a:pPr>
            <a:r>
              <a:rPr lang="en-US" altLang="zh-CN" dirty="0"/>
              <a:t>For </a:t>
            </a:r>
            <a:r>
              <a:rPr lang="en-US" altLang="zh-CN" b="1" dirty="0"/>
              <a:t>bus/subway</a:t>
            </a:r>
            <a:r>
              <a:rPr lang="en-US" altLang="zh-CN" dirty="0"/>
              <a:t>, Distance is the most important</a:t>
            </a:r>
            <a:r>
              <a:rPr lang="zh-CN" altLang="en-US" dirty="0"/>
              <a:t> </a:t>
            </a:r>
            <a:r>
              <a:rPr lang="en-US" altLang="zh-CN" dirty="0"/>
              <a:t>variable. Weather and Time Constraint have a complex interaction.</a:t>
            </a:r>
          </a:p>
          <a:p>
            <a:pPr marL="0" indent="0">
              <a:buNone/>
            </a:pPr>
            <a:r>
              <a:rPr lang="en-US" altLang="zh-CN" dirty="0"/>
              <a:t>For </a:t>
            </a:r>
            <a:r>
              <a:rPr lang="en-US" altLang="zh-CN" b="1" dirty="0"/>
              <a:t>taxi</a:t>
            </a:r>
            <a:r>
              <a:rPr lang="en-US" altLang="zh-CN" dirty="0"/>
              <a:t>, Distance, Weather and Time Constraint are equally important and might have a complex interaction.</a:t>
            </a:r>
          </a:p>
          <a:p>
            <a:pPr marL="0" indent="0">
              <a:buNone/>
            </a:pPr>
            <a:r>
              <a:rPr lang="en-US" altLang="zh-CN" dirty="0"/>
              <a:t>For </a:t>
            </a:r>
            <a:r>
              <a:rPr lang="en-US" altLang="zh-CN" b="1" dirty="0"/>
              <a:t>bike/e-bike</a:t>
            </a:r>
            <a:r>
              <a:rPr lang="en-US" altLang="zh-CN" dirty="0"/>
              <a:t>, Distance is the most important, Weather is the second and Time Constraint is almost irrelevant. </a:t>
            </a:r>
          </a:p>
          <a:p>
            <a:pPr marL="0" indent="0">
              <a:buNone/>
            </a:pPr>
            <a:r>
              <a:rPr lang="en-US" altLang="zh-CN" dirty="0"/>
              <a:t>For </a:t>
            </a:r>
            <a:r>
              <a:rPr lang="en-US" altLang="zh-CN" b="1" dirty="0"/>
              <a:t>walking</a:t>
            </a:r>
            <a:r>
              <a:rPr lang="en-US" altLang="zh-CN" dirty="0"/>
              <a:t>, Distance is the most important, which needs further research due to insufficient data or an unexpected variable.</a:t>
            </a:r>
          </a:p>
          <a:p>
            <a:pPr marL="0" indent="0">
              <a:buNone/>
            </a:pPr>
            <a:r>
              <a:rPr lang="en-US" altLang="zh-CN" dirty="0"/>
              <a:t>Neither </a:t>
            </a:r>
            <a:r>
              <a:rPr lang="en-US" altLang="zh-CN" b="1" dirty="0"/>
              <a:t>Gender</a:t>
            </a:r>
            <a:r>
              <a:rPr lang="en-US" altLang="zh-CN" dirty="0"/>
              <a:t> nor </a:t>
            </a:r>
            <a:r>
              <a:rPr lang="en-US" altLang="zh-CN" b="1" dirty="0"/>
              <a:t>Major </a:t>
            </a:r>
            <a:r>
              <a:rPr lang="en-US" altLang="zh-CN" dirty="0"/>
              <a:t>significantly influences these decisions. </a:t>
            </a:r>
          </a:p>
          <a:p>
            <a:pPr marL="0" indent="0">
              <a:buNone/>
            </a:pPr>
            <a:r>
              <a:rPr lang="en-US" altLang="zh-CN" dirty="0"/>
              <a:t>Whether one is </a:t>
            </a:r>
            <a:r>
              <a:rPr lang="en-US" altLang="zh-CN" b="1" dirty="0"/>
              <a:t>second-year in Grade </a:t>
            </a:r>
            <a:r>
              <a:rPr lang="en-US" altLang="zh-CN" dirty="0"/>
              <a:t>is found to be influential. </a:t>
            </a:r>
          </a:p>
          <a:p>
            <a:pPr marL="0" indent="0">
              <a:buNone/>
            </a:pPr>
            <a:r>
              <a:rPr lang="en-US" altLang="zh-CN" b="1" dirty="0"/>
              <a:t>Pocket money</a:t>
            </a:r>
            <a:r>
              <a:rPr lang="en-US" altLang="zh-CN" dirty="0"/>
              <a:t> is identified as crucial in choices between taxis and walking.</a:t>
            </a:r>
          </a:p>
          <a:p>
            <a:pPr marL="0" indent="0">
              <a:buNone/>
            </a:pPr>
            <a:r>
              <a:rPr lang="en-US" altLang="zh-CN" b="1" dirty="0"/>
              <a:t>Origin</a:t>
            </a:r>
            <a:r>
              <a:rPr lang="en-US" altLang="zh-CN" dirty="0"/>
              <a:t> is also key in the estimation of all transportation choices.</a:t>
            </a:r>
          </a:p>
        </p:txBody>
      </p:sp>
      <p:sp>
        <p:nvSpPr>
          <p:cNvPr id="35" name="Text Placeholder 34"/>
          <p:cNvSpPr>
            <a:spLocks noGrp="1"/>
          </p:cNvSpPr>
          <p:nvPr>
            <p:ph type="body" sz="quarter" idx="20"/>
          </p:nvPr>
        </p:nvSpPr>
        <p:spPr>
          <a:xfrm>
            <a:off x="32869351" y="16780594"/>
            <a:ext cx="10276113" cy="622300"/>
          </a:xfrm>
          <a:solidFill>
            <a:srgbClr val="D9EDDF"/>
          </a:solidFill>
          <a:ln>
            <a:noFill/>
          </a:ln>
        </p:spPr>
        <p:txBody>
          <a:bodyPr/>
          <a:lstStyle/>
          <a:p>
            <a:r>
              <a:rPr lang="en-CN" dirty="0">
                <a:solidFill>
                  <a:schemeClr val="tx1">
                    <a:lumMod val="65000"/>
                    <a:lumOff val="35000"/>
                  </a:schemeClr>
                </a:solidFill>
                <a:effectLst/>
                <a:latin typeface="SF Pro Semibold" pitchFamily="2" charset="0"/>
              </a:rPr>
              <a:t> </a:t>
            </a:r>
            <a:r>
              <a:rPr lang="en-US" dirty="0">
                <a:solidFill>
                  <a:schemeClr val="tx1">
                    <a:lumMod val="75000"/>
                    <a:lumOff val="25000"/>
                  </a:schemeClr>
                </a:solidFill>
                <a:latin typeface="+mn-lt"/>
              </a:rPr>
              <a:t>Codes and References</a:t>
            </a:r>
          </a:p>
        </p:txBody>
      </p:sp>
      <p:sp>
        <p:nvSpPr>
          <p:cNvPr id="36" name="Text Placeholder 35"/>
          <p:cNvSpPr>
            <a:spLocks noGrp="1"/>
          </p:cNvSpPr>
          <p:nvPr>
            <p:ph type="body" sz="quarter" idx="21"/>
          </p:nvPr>
        </p:nvSpPr>
        <p:spPr>
          <a:xfrm>
            <a:off x="11412324" y="3199470"/>
            <a:ext cx="10276113" cy="685800"/>
          </a:xfrm>
        </p:spPr>
        <p:txBody>
          <a:bodyPr/>
          <a:lstStyle/>
          <a:p>
            <a:r>
              <a:rPr lang="en-US" dirty="0"/>
              <a:t>A total of 86 samples were collected, and no outliers were identified. </a:t>
            </a:r>
            <a:r>
              <a:rPr lang="en-US" b="1" dirty="0"/>
              <a:t>Figure 1 </a:t>
            </a:r>
            <a:r>
              <a:rPr lang="en-US" dirty="0"/>
              <a:t>shows basic information of demographic variables with pie charts.</a:t>
            </a:r>
          </a:p>
        </p:txBody>
      </p:sp>
      <mc:AlternateContent xmlns:mc="http://schemas.openxmlformats.org/markup-compatibility/2006" xmlns:a14="http://schemas.microsoft.com/office/drawing/2010/main">
        <mc:Choice Requires="a14">
          <p:sp>
            <p:nvSpPr>
              <p:cNvPr id="10" name="Text Placeholder 35">
                <a:extLst>
                  <a:ext uri="{FF2B5EF4-FFF2-40B4-BE49-F238E27FC236}">
                    <a16:creationId xmlns:a16="http://schemas.microsoft.com/office/drawing/2014/main" id="{B6751918-DDA5-761B-51B7-9068881D41D7}"/>
                  </a:ext>
                </a:extLst>
              </p:cNvPr>
              <p:cNvSpPr txBox="1">
                <a:spLocks/>
              </p:cNvSpPr>
              <p:nvPr/>
            </p:nvSpPr>
            <p:spPr>
              <a:xfrm>
                <a:off x="11432314" y="9829800"/>
                <a:ext cx="10256123" cy="2391016"/>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CN" dirty="0"/>
                  <a:t>The test statistic is </a:t>
                </a:r>
                <a14:m>
                  <m:oMath xmlns:m="http://schemas.openxmlformats.org/officeDocument/2006/math">
                    <m:nary>
                      <m:naryPr>
                        <m:chr m:val="∑"/>
                        <m:ctrlPr>
                          <a:rPr lang="en-CN" i="1">
                            <a:latin typeface="Cambria Math" panose="02040503050406030204" pitchFamily="18" charset="0"/>
                          </a:rPr>
                        </m:ctrlPr>
                      </m:naryPr>
                      <m:sub>
                        <m:r>
                          <a:rPr lang="en-US" i="1">
                            <a:latin typeface="Cambria Math" panose="02040503050406030204" pitchFamily="18" charset="0"/>
                          </a:rPr>
                          <m:t>𝑜</m:t>
                        </m:r>
                        <m:r>
                          <a:rPr lang="en-US" i="1">
                            <a:latin typeface="Cambria Math" panose="02040503050406030204" pitchFamily="18" charset="0"/>
                          </a:rPr>
                          <m:t>=0</m:t>
                        </m:r>
                      </m:sub>
                      <m:sup>
                        <m:sSub>
                          <m:sSubPr>
                            <m:ctrlPr>
                              <a:rPr lang="en-C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𝑜</m:t>
                            </m:r>
                          </m:sub>
                        </m:sSub>
                        <m:r>
                          <a:rPr lang="en-US" i="1">
                            <a:latin typeface="Cambria Math" panose="02040503050406030204" pitchFamily="18" charset="0"/>
                          </a:rPr>
                          <m:t>−1</m:t>
                        </m:r>
                      </m:sup>
                      <m:e>
                        <m:nary>
                          <m:naryPr>
                            <m:chr m:val="∑"/>
                            <m:ctrlPr>
                              <a:rPr lang="en-CN" i="1">
                                <a:latin typeface="Cambria Math" panose="02040503050406030204" pitchFamily="18" charset="0"/>
                              </a:rPr>
                            </m:ctrlPr>
                          </m:naryPr>
                          <m:sub>
                            <m:r>
                              <a:rPr lang="en-US" i="1">
                                <a:latin typeface="Cambria Math" panose="02040503050406030204" pitchFamily="18" charset="0"/>
                              </a:rPr>
                              <m:t>𝑠</m:t>
                            </m:r>
                          </m:sub>
                          <m:sup>
                            <m:r>
                              <a:rPr lang="en-US" i="1">
                                <a:latin typeface="Cambria Math" panose="02040503050406030204" pitchFamily="18" charset="0"/>
                              </a:rPr>
                              <m:t>𝑆</m:t>
                            </m:r>
                          </m:sup>
                          <m:e>
                            <m:f>
                              <m:fPr>
                                <m:ctrlPr>
                                  <a:rPr lang="en-CN" i="1">
                                    <a:latin typeface="Cambria Math" panose="02040503050406030204" pitchFamily="18" charset="0"/>
                                  </a:rPr>
                                </m:ctrlPr>
                              </m:fPr>
                              <m:num>
                                <m:r>
                                  <a:rPr lang="en-US" i="1">
                                    <a:latin typeface="Cambria Math" panose="02040503050406030204" pitchFamily="18" charset="0"/>
                                  </a:rPr>
                                  <m:t>(</m:t>
                                </m:r>
                                <m:sSub>
                                  <m:sSubPr>
                                    <m:ctrlPr>
                                      <a:rPr lang="en-CN"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𝑜𝑠</m:t>
                                    </m:r>
                                  </m:sub>
                                </m:sSub>
                                <m:r>
                                  <a:rPr lang="en-US" i="1">
                                    <a:latin typeface="Cambria Math" panose="02040503050406030204" pitchFamily="18" charset="0"/>
                                  </a:rPr>
                                  <m:t>−</m:t>
                                </m:r>
                                <m:sSub>
                                  <m:sSubPr>
                                    <m:ctrlPr>
                                      <a:rPr lang="en-CN"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𝑜𝑠</m:t>
                                    </m:r>
                                  </m:sub>
                                </m:sSub>
                                <m:sSup>
                                  <m:sSupPr>
                                    <m:ctrlPr>
                                      <a:rPr lang="en-CN"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CN"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𝑜𝑠</m:t>
                                    </m:r>
                                  </m:sub>
                                </m:sSub>
                              </m:den>
                            </m:f>
                          </m:e>
                        </m:nary>
                      </m:e>
                    </m:nary>
                    <m:r>
                      <a:rPr lang="en-US" i="1">
                        <a:latin typeface="Cambria Math" panose="02040503050406030204" pitchFamily="18" charset="0"/>
                      </a:rPr>
                      <m:t>∼</m:t>
                    </m:r>
                    <m:sSup>
                      <m:sSupPr>
                        <m:ctrlPr>
                          <a:rPr lang="en-CN" i="1">
                            <a:latin typeface="Cambria Math" panose="02040503050406030204" pitchFamily="18" charset="0"/>
                          </a:rPr>
                        </m:ctrlPr>
                      </m:sSupPr>
                      <m:e>
                        <m:r>
                          <a:rPr lang="en-US" i="1">
                            <a:latin typeface="Cambria Math" panose="02040503050406030204" pitchFamily="18" charset="0"/>
                          </a:rPr>
                          <m:t>𝜒</m:t>
                        </m:r>
                      </m:e>
                      <m:sup>
                        <m:r>
                          <a:rPr lang="en-US" i="1">
                            <a:latin typeface="Cambria Math" panose="02040503050406030204" pitchFamily="18" charset="0"/>
                          </a:rPr>
                          <m:t>2</m:t>
                        </m:r>
                      </m:sup>
                    </m:sSup>
                    <m:r>
                      <a:rPr lang="en-US" i="1">
                        <a:latin typeface="Cambria Math" panose="02040503050406030204" pitchFamily="18" charset="0"/>
                      </a:rPr>
                      <m:t>((</m:t>
                    </m:r>
                    <m:sSub>
                      <m:sSubPr>
                        <m:ctrlPr>
                          <a:rPr lang="en-C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𝑜</m:t>
                        </m:r>
                      </m:sub>
                    </m:sSub>
                    <m:r>
                      <a:rPr lang="en-US" i="1">
                        <a:latin typeface="Cambria Math" panose="02040503050406030204" pitchFamily="18" charset="0"/>
                      </a:rPr>
                      <m:t>−1)(</m:t>
                    </m:r>
                    <m:sSub>
                      <m:sSubPr>
                        <m:ctrlPr>
                          <a:rPr lang="en-CN"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𝑆</m:t>
                        </m:r>
                      </m:sub>
                    </m:sSub>
                    <m:r>
                      <a:rPr lang="en-US" i="1">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𝑜</m:t>
                    </m:r>
                  </m:oMath>
                </a14:m>
                <a:r>
                  <a:rPr lang="en-US" dirty="0"/>
                  <a:t> denotes transportation options, </a:t>
                </a:r>
                <a14:m>
                  <m:oMath xmlns:m="http://schemas.openxmlformats.org/officeDocument/2006/math">
                    <m:r>
                      <a:rPr lang="en-US" b="0" i="1" smtClean="0">
                        <a:latin typeface="Cambria Math" panose="02040503050406030204" pitchFamily="18" charset="0"/>
                      </a:rPr>
                      <m:t>𝑆</m:t>
                    </m:r>
                  </m:oMath>
                </a14:m>
                <a:r>
                  <a:rPr lang="en-US" dirty="0"/>
                  <a:t> is the set of all situations,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𝑜</m:t>
                        </m:r>
                      </m:sub>
                    </m:sSub>
                    <m:r>
                      <a:rPr lang="en-US" b="0" i="1" smtClean="0">
                        <a:latin typeface="Cambria Math" panose="02040503050406030204" pitchFamily="18" charset="0"/>
                      </a:rPr>
                      <m:t>=4,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𝑆</m:t>
                        </m:r>
                      </m:sub>
                    </m:sSub>
                    <m:r>
                      <a:rPr lang="en-US" b="0" i="1" smtClean="0">
                        <a:latin typeface="Cambria Math" panose="02040503050406030204" pitchFamily="18" charset="0"/>
                      </a:rPr>
                      <m:t>=12</m:t>
                    </m:r>
                  </m:oMath>
                </a14:m>
                <a:r>
                  <a:rPr lang="en-US" dirty="0"/>
                  <a:t>. Using a significance level of</a:t>
                </a:r>
                <a14:m>
                  <m:oMath xmlns:m="http://schemas.openxmlformats.org/officeDocument/2006/math">
                    <m:r>
                      <a:rPr lang="en-US" b="0" i="0" dirty="0" smtClean="0">
                        <a:latin typeface="Cambria Math" panose="02040503050406030204" pitchFamily="18" charset="0"/>
                        <a:ea typeface="Cambria Math" panose="02040503050406030204" pitchFamily="18" charset="0"/>
                      </a:rPr>
                      <m:t> </m:t>
                    </m:r>
                    <m:r>
                      <a:rPr lang="en-US" dirty="0">
                        <a:latin typeface="Cambria Math" panose="02040503050406030204" pitchFamily="18" charset="0"/>
                        <a:ea typeface="Cambria Math" panose="02040503050406030204" pitchFamily="18" charset="0"/>
                      </a:rPr>
                      <m:t> </m:t>
                    </m:r>
                    <m:r>
                      <a:rPr lang="zh-CN" altLang="en-US" i="1" dirty="0" smtClean="0">
                        <a:latin typeface="Cambria Math" panose="02040503050406030204" pitchFamily="18" charset="0"/>
                        <a:ea typeface="Cambria Math" panose="02040503050406030204" pitchFamily="18" charset="0"/>
                      </a:rPr>
                      <m:t>𝛼</m:t>
                    </m:r>
                    <m:r>
                      <a:rPr lang="en-US" altLang="zh-CN" b="0" i="1" dirty="0" smtClean="0">
                        <a:latin typeface="Cambria Math" panose="02040503050406030204" pitchFamily="18" charset="0"/>
                        <a:ea typeface="Cambria Math" panose="02040503050406030204" pitchFamily="18" charset="0"/>
                      </a:rPr>
                      <m:t>=0.05</m:t>
                    </m:r>
                  </m:oMath>
                </a14:m>
                <a:r>
                  <a:rPr lang="en-US" dirty="0"/>
                  <a:t>, it is calculated that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𝜒</m:t>
                        </m:r>
                      </m:e>
                      <m:sup>
                        <m:r>
                          <a:rPr lang="en-US" i="1" smtClean="0">
                            <a:latin typeface="Cambria Math" panose="02040503050406030204" pitchFamily="18" charset="0"/>
                          </a:rPr>
                          <m:t>2</m:t>
                        </m:r>
                      </m:sup>
                    </m:sSup>
                    <m:r>
                      <a:rPr lang="en-US" b="0" i="1" smtClean="0">
                        <a:latin typeface="Cambria Math" panose="02040503050406030204" pitchFamily="18" charset="0"/>
                      </a:rPr>
                      <m:t>=</m:t>
                    </m:r>
                  </m:oMath>
                </a14:m>
                <a:r>
                  <a:rPr lang="en-US" altLang="zh-CN" dirty="0"/>
                  <a:t> 662.7,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𝑣𝑎𝑙𝑢𝑒</m:t>
                    </m:r>
                    <m:r>
                      <a:rPr lang="en-US" b="0" i="1" smtClean="0">
                        <a:latin typeface="Cambria Math" panose="02040503050406030204" pitchFamily="18" charset="0"/>
                      </a:rPr>
                      <m:t>=</m:t>
                    </m:r>
                    <m:r>
                      <m:rPr>
                        <m:nor/>
                      </m:rPr>
                      <a:rPr lang="en-US" altLang="zh-CN" dirty="0"/>
                      <m:t>2.9</m:t>
                    </m:r>
                    <m:r>
                      <m:rPr>
                        <m:nor/>
                      </m:rPr>
                      <a:rPr lang="en-US" altLang="zh-CN" b="0" i="0" dirty="0" smtClean="0"/>
                      <m:t>e</m:t>
                    </m:r>
                    <m:r>
                      <m:rPr>
                        <m:nor/>
                      </m:rPr>
                      <a:rPr lang="en-US" altLang="zh-CN" dirty="0"/>
                      <m:t>–118</m:t>
                    </m:r>
                    <m:r>
                      <m:rPr>
                        <m:nor/>
                      </m:rPr>
                      <a:rPr lang="en-US" altLang="zh-CN" b="0" i="0" dirty="0" smtClean="0"/>
                      <m:t> </m:t>
                    </m:r>
                    <m:r>
                      <a:rPr lang="en-US" altLang="zh-CN" b="0" i="1" dirty="0" smtClean="0">
                        <a:latin typeface="Cambria Math" panose="02040503050406030204" pitchFamily="18" charset="0"/>
                        <a:ea typeface="Cambria Math" panose="02040503050406030204" pitchFamily="18" charset="0"/>
                      </a:rPr>
                      <m:t>≪</m:t>
                    </m:r>
                    <m:r>
                      <a:rPr lang="zh-CN" altLang="en-US" b="0" i="1" dirty="0" smtClean="0">
                        <a:latin typeface="Cambria Math" panose="02040503050406030204" pitchFamily="18" charset="0"/>
                        <a:ea typeface="Cambria Math" panose="02040503050406030204" pitchFamily="18" charset="0"/>
                      </a:rPr>
                      <m:t>𝛼</m:t>
                    </m:r>
                  </m:oMath>
                </a14:m>
                <a:r>
                  <a:rPr lang="en-US" dirty="0"/>
                  <a:t>. This indicates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oMath>
                </a14:m>
                <a:r>
                  <a:rPr lang="en-US" dirty="0"/>
                  <a:t> can be rejected, so </a:t>
                </a:r>
                <a:r>
                  <a:rPr lang="en-US" b="1" dirty="0"/>
                  <a:t>the situational variables do have a significant impact on undergraduates’ choice of transportation</a:t>
                </a:r>
                <a:r>
                  <a:rPr lang="en-US" dirty="0"/>
                  <a:t>. </a:t>
                </a:r>
                <a:endParaRPr lang="en-US" altLang="zh-CN" dirty="0"/>
              </a:p>
              <a:p>
                <a:r>
                  <a:rPr lang="en-US" altLang="zh-CN" dirty="0"/>
                  <a:t>In the subsequent stage of the analysis, the </a:t>
                </a:r>
                <a:r>
                  <a:rPr lang="en-US" altLang="zh-CN" dirty="0" err="1"/>
                  <a:t>Marascuilo</a:t>
                </a:r>
                <a:r>
                  <a:rPr lang="en-US" altLang="zh-CN" dirty="0"/>
                  <a:t> procedure with Bonferroni correction was employed to ascertain the pairs of conditions that exhibit a significant discrepancy in travel choices (see </a:t>
                </a:r>
                <a:r>
                  <a:rPr lang="en-US" altLang="zh-CN" b="1" dirty="0"/>
                  <a:t>Figure 3</a:t>
                </a:r>
                <a:r>
                  <a:rPr lang="en-US" altLang="zh-CN" dirty="0"/>
                  <a:t>). More details are illustrated in </a:t>
                </a:r>
                <a:r>
                  <a:rPr lang="en-US" dirty="0" err="1">
                    <a:latin typeface="Consolas" panose="020B0609020204030204" pitchFamily="49" charset="0"/>
                    <a:cs typeface="Consolas" panose="020B0609020204030204" pitchFamily="49" charset="0"/>
                  </a:rPr>
                  <a:t>README.md</a:t>
                </a:r>
                <a:r>
                  <a:rPr 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dirty="0"/>
              </a:p>
            </p:txBody>
          </p:sp>
        </mc:Choice>
        <mc:Fallback xmlns="">
          <p:sp>
            <p:nvSpPr>
              <p:cNvPr id="10" name="Text Placeholder 35">
                <a:extLst>
                  <a:ext uri="{FF2B5EF4-FFF2-40B4-BE49-F238E27FC236}">
                    <a16:creationId xmlns:a16="http://schemas.microsoft.com/office/drawing/2014/main" id="{B6751918-DDA5-761B-51B7-9068881D41D7}"/>
                  </a:ext>
                </a:extLst>
              </p:cNvPr>
              <p:cNvSpPr txBox="1">
                <a:spLocks noRot="1" noChangeAspect="1" noMove="1" noResize="1" noEditPoints="1" noAdjustHandles="1" noChangeArrowheads="1" noChangeShapeType="1" noTextEdit="1"/>
              </p:cNvSpPr>
              <p:nvPr/>
            </p:nvSpPr>
            <p:spPr>
              <a:xfrm>
                <a:off x="11432314" y="9829800"/>
                <a:ext cx="10256123" cy="2391016"/>
              </a:xfrm>
              <a:prstGeom prst="rect">
                <a:avLst/>
              </a:prstGeom>
              <a:blipFill>
                <a:blip r:embed="rId10"/>
                <a:stretch>
                  <a:fillRect l="-371" t="-13228"/>
                </a:stretch>
              </a:blipFill>
            </p:spPr>
            <p:txBody>
              <a:bodyPr/>
              <a:lstStyle/>
              <a:p>
                <a:r>
                  <a:rPr lang="en-CN">
                    <a:noFill/>
                  </a:rPr>
                  <a:t> </a:t>
                </a:r>
              </a:p>
            </p:txBody>
          </p:sp>
        </mc:Fallback>
      </mc:AlternateContent>
      <p:graphicFrame>
        <p:nvGraphicFramePr>
          <p:cNvPr id="11" name="表格 10">
            <a:extLst>
              <a:ext uri="{FF2B5EF4-FFF2-40B4-BE49-F238E27FC236}">
                <a16:creationId xmlns:a16="http://schemas.microsoft.com/office/drawing/2014/main" id="{D9AD3AA4-89E2-AA20-F5B7-936D23AE38F2}"/>
              </a:ext>
            </a:extLst>
          </p:cNvPr>
          <p:cNvGraphicFramePr>
            <a:graphicFrameLocks noGrp="1"/>
          </p:cNvGraphicFramePr>
          <p:nvPr>
            <p:extLst>
              <p:ext uri="{D42A27DB-BD31-4B8C-83A1-F6EECF244321}">
                <p14:modId xmlns:p14="http://schemas.microsoft.com/office/powerpoint/2010/main" val="2857779836"/>
              </p:ext>
            </p:extLst>
          </p:nvPr>
        </p:nvGraphicFramePr>
        <p:xfrm>
          <a:off x="17303551" y="3986157"/>
          <a:ext cx="4278850" cy="1478280"/>
        </p:xfrm>
        <a:graphic>
          <a:graphicData uri="http://schemas.openxmlformats.org/drawingml/2006/table">
            <a:tbl>
              <a:tblPr firstRow="1" firstCol="1" bandRow="1">
                <a:tableStyleId>{5C22544A-7EE6-4342-B048-85BDC9FD1C3A}</a:tableStyleId>
              </a:tblPr>
              <a:tblGrid>
                <a:gridCol w="1705752">
                  <a:extLst>
                    <a:ext uri="{9D8B030D-6E8A-4147-A177-3AD203B41FA5}">
                      <a16:colId xmlns:a16="http://schemas.microsoft.com/office/drawing/2014/main" val="1965831132"/>
                    </a:ext>
                  </a:extLst>
                </a:gridCol>
                <a:gridCol w="2573098">
                  <a:extLst>
                    <a:ext uri="{9D8B030D-6E8A-4147-A177-3AD203B41FA5}">
                      <a16:colId xmlns:a16="http://schemas.microsoft.com/office/drawing/2014/main" val="1847605602"/>
                    </a:ext>
                  </a:extLst>
                </a:gridCol>
              </a:tblGrid>
              <a:tr h="240454">
                <a:tc>
                  <a:txBody>
                    <a:bodyPr/>
                    <a:lstStyle/>
                    <a:p>
                      <a:pPr algn="just"/>
                      <a:r>
                        <a:rPr lang="en-US" sz="1200" kern="100" dirty="0">
                          <a:effectLst/>
                        </a:rPr>
                        <a:t>Variables</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Description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extLst>
                  <a:ext uri="{0D108BD9-81ED-4DB2-BD59-A6C34878D82A}">
                    <a16:rowId xmlns:a16="http://schemas.microsoft.com/office/drawing/2014/main" val="1435731758"/>
                  </a:ext>
                </a:extLst>
              </a:tr>
              <a:tr h="240454">
                <a:tc>
                  <a:txBody>
                    <a:bodyPr/>
                    <a:lstStyle/>
                    <a:p>
                      <a:pPr algn="just"/>
                      <a:r>
                        <a:rPr lang="en-US" sz="1200" kern="100" dirty="0">
                          <a:effectLst/>
                        </a:rPr>
                        <a:t>Distance (D)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0/1/2 - short/medium/long-distance</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B4E69B"/>
                    </a:solidFill>
                  </a:tcPr>
                </a:tc>
                <a:extLst>
                  <a:ext uri="{0D108BD9-81ED-4DB2-BD59-A6C34878D82A}">
                    <a16:rowId xmlns:a16="http://schemas.microsoft.com/office/drawing/2014/main" val="35597713"/>
                  </a:ext>
                </a:extLst>
              </a:tr>
              <a:tr h="240454">
                <a:tc>
                  <a:txBody>
                    <a:bodyPr/>
                    <a:lstStyle/>
                    <a:p>
                      <a:pPr algn="just"/>
                      <a:r>
                        <a:rPr lang="en-US" sz="1200" kern="100" dirty="0">
                          <a:effectLst/>
                        </a:rPr>
                        <a:t>Weather (W)</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0/1 - sunny/rainy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D9EDDF"/>
                    </a:solidFill>
                  </a:tcPr>
                </a:tc>
                <a:extLst>
                  <a:ext uri="{0D108BD9-81ED-4DB2-BD59-A6C34878D82A}">
                    <a16:rowId xmlns:a16="http://schemas.microsoft.com/office/drawing/2014/main" val="639807406"/>
                  </a:ext>
                </a:extLst>
              </a:tr>
              <a:tr h="240454">
                <a:tc>
                  <a:txBody>
                    <a:bodyPr/>
                    <a:lstStyle/>
                    <a:p>
                      <a:pPr algn="just"/>
                      <a:r>
                        <a:rPr lang="en-US" sz="1200" kern="100" dirty="0">
                          <a:effectLst/>
                        </a:rPr>
                        <a:t>Time Constraint (C)</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5BBA99"/>
                    </a:solidFill>
                  </a:tcPr>
                </a:tc>
                <a:tc>
                  <a:txBody>
                    <a:bodyPr/>
                    <a:lstStyle/>
                    <a:p>
                      <a:pPr algn="just"/>
                      <a:r>
                        <a:rPr lang="en-US" sz="1200" kern="100" dirty="0">
                          <a:effectLst/>
                        </a:rPr>
                        <a:t>0/1 -  time-abundant/constrained</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2550" marR="82550" marT="38100" marB="38100" anchor="ctr">
                    <a:solidFill>
                      <a:srgbClr val="B4E69B"/>
                    </a:solidFill>
                  </a:tcPr>
                </a:tc>
                <a:extLst>
                  <a:ext uri="{0D108BD9-81ED-4DB2-BD59-A6C34878D82A}">
                    <a16:rowId xmlns:a16="http://schemas.microsoft.com/office/drawing/2014/main" val="3511742017"/>
                  </a:ext>
                </a:extLst>
              </a:tr>
              <a:tr h="410186">
                <a:tc>
                  <a:txBody>
                    <a:bodyPr/>
                    <a:lstStyle/>
                    <a:p>
                      <a:pPr algn="just"/>
                      <a:r>
                        <a:rPr lang="en-US" altLang="zh-CN" sz="1200" b="1" kern="100" dirty="0">
                          <a:solidFill>
                            <a:schemeClr val="lt1"/>
                          </a:solidFill>
                          <a:effectLst/>
                          <a:latin typeface="+mn-lt"/>
                          <a:ea typeface="+mn-ea"/>
                          <a:cs typeface="+mn-cs"/>
                        </a:rPr>
                        <a:t>Option (O)</a:t>
                      </a:r>
                      <a:endParaRPr lang="zh-CN" altLang="en-US" sz="1200" b="1" kern="100" dirty="0">
                        <a:solidFill>
                          <a:schemeClr val="lt1"/>
                        </a:solidFill>
                        <a:effectLst/>
                        <a:latin typeface="+mn-lt"/>
                        <a:ea typeface="+mn-ea"/>
                        <a:cs typeface="+mn-cs"/>
                      </a:endParaRPr>
                    </a:p>
                  </a:txBody>
                  <a:tcPr marL="82550" marR="82550" marT="38100" marB="38100" anchor="ctr">
                    <a:solidFill>
                      <a:srgbClr val="5BBA99"/>
                    </a:solidFill>
                  </a:tcPr>
                </a:tc>
                <a:tc>
                  <a:txBody>
                    <a:bodyPr/>
                    <a:lstStyle/>
                    <a:p>
                      <a:pPr marL="0" algn="just" defTabSz="2351144" rtl="0" eaLnBrk="1" latinLnBrk="0" hangingPunct="1"/>
                      <a:r>
                        <a:rPr lang="en-US" altLang="zh-CN" sz="1200" kern="100" dirty="0">
                          <a:solidFill>
                            <a:schemeClr val="dk1"/>
                          </a:solidFill>
                          <a:effectLst/>
                          <a:latin typeface="+mn-lt"/>
                          <a:ea typeface="+mn-ea"/>
                          <a:cs typeface="+mn-cs"/>
                        </a:rPr>
                        <a:t>0 – bus/subway, 1 - taxi, 2 - bikes/e-bikes, 3 - walking.</a:t>
                      </a:r>
                      <a:endParaRPr lang="zh-CN" altLang="en-US" sz="1200" kern="100" dirty="0">
                        <a:solidFill>
                          <a:schemeClr val="dk1"/>
                        </a:solidFill>
                        <a:effectLst/>
                        <a:latin typeface="+mn-lt"/>
                        <a:ea typeface="+mn-ea"/>
                        <a:cs typeface="+mn-cs"/>
                      </a:endParaRPr>
                    </a:p>
                  </a:txBody>
                  <a:tcPr marL="82550" marR="82550" marT="38100" marB="38100" anchor="ctr">
                    <a:solidFill>
                      <a:srgbClr val="B4E69B"/>
                    </a:solidFill>
                  </a:tcPr>
                </a:tc>
                <a:extLst>
                  <a:ext uri="{0D108BD9-81ED-4DB2-BD59-A6C34878D82A}">
                    <a16:rowId xmlns:a16="http://schemas.microsoft.com/office/drawing/2014/main" val="3206191848"/>
                  </a:ext>
                </a:extLst>
              </a:tr>
            </a:tbl>
          </a:graphicData>
        </a:graphic>
      </p:graphicFrame>
      <mc:AlternateContent xmlns:mc="http://schemas.openxmlformats.org/markup-compatibility/2006" xmlns:a14="http://schemas.microsoft.com/office/drawing/2010/main">
        <mc:Choice Requires="a14">
          <p:sp>
            <p:nvSpPr>
              <p:cNvPr id="14" name="Text Placeholder 35">
                <a:extLst>
                  <a:ext uri="{FF2B5EF4-FFF2-40B4-BE49-F238E27FC236}">
                    <a16:creationId xmlns:a16="http://schemas.microsoft.com/office/drawing/2014/main" id="{8DF14C38-CD44-2499-4836-EF647ED55836}"/>
                  </a:ext>
                </a:extLst>
              </p:cNvPr>
              <p:cNvSpPr txBox="1">
                <a:spLocks/>
              </p:cNvSpPr>
              <p:nvPr/>
            </p:nvSpPr>
            <p:spPr>
              <a:xfrm>
                <a:off x="22197101" y="10896600"/>
                <a:ext cx="10264099" cy="3980563"/>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pPr algn="just"/>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In the preprocessing phase, we applied one-hot encoding to the categorical variables - gender, major, grade, origin, and distance - to convert them into a numerical format suitable for regression analysis and applied z-score standardization to normalize the money variable.</a:t>
                </a:r>
                <a:endParaRPr lang="en-CN"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We then constructed a multinomial logistic regression model with 14 variables including situational variables and demographic variables as inputs and the 4-category variable, transportation options, as the output. The multinomial logistic regression model estimates the probability of the dependent variable belonging to one of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𝑜</m:t>
                        </m:r>
                      </m:sub>
                    </m:sSub>
                  </m:oMath>
                </a14:m>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 categories, given the input variables </a:t>
                </a:r>
                <a14:m>
                  <m:oMath xmlns:m="http://schemas.openxmlformats.org/officeDocument/2006/math">
                    <m:r>
                      <a:rPr lang="en-US" b="0" i="1" smtClean="0">
                        <a:latin typeface="Cambria Math" panose="02040503050406030204" pitchFamily="18" charset="0"/>
                      </a:rPr>
                      <m:t>𝑋</m:t>
                    </m:r>
                  </m:oMath>
                </a14:m>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 and is expressed as</a:t>
                </a:r>
                <a:r>
                  <a:rPr lang="en-US" sz="1800" kern="1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zh-CN" sz="1800" kern="1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CN" sz="6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𝑃</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b="0" i="1" kern="100" smtClean="0">
                          <a:effectLst/>
                          <a:latin typeface="Cambria Math" panose="02040503050406030204" pitchFamily="18" charset="0"/>
                          <a:ea typeface="SimSun" panose="02010600030101010101" pitchFamily="2" charset="-122"/>
                          <a:cs typeface="Times New Roman" panose="02020603050405020304" pitchFamily="18" charset="0"/>
                        </a:rPr>
                        <m:t>𝑂</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 </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≠0|</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1800" i="0" kern="1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𝑗</m:t>
                              </m:r>
                            </m:sub>
                          </m:s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ary>
                            <m:naryPr>
                              <m:chr m:val="∑"/>
                              <m:limLoc m:val="undOv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𝑜</m:t>
                                  </m:r>
                                </m:sub>
                              </m:s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p>
                            <m:e>
                              <m:r>
                                <m:rPr>
                                  <m:sty m:val="p"/>
                                </m:rPr>
                                <a:rPr lang="en-US" sz="1800" i="0" kern="100">
                                  <a:effectLst/>
                                  <a:latin typeface="Cambria Math" panose="02040503050406030204" pitchFamily="18" charset="0"/>
                                  <a:ea typeface="SimSun" panose="02010600030101010101" pitchFamily="2" charset="-122"/>
                                  <a:cs typeface="Times New Roman" panose="02020603050405020304" pitchFamily="18" charset="0"/>
                                </a:rPr>
                                <m:t>exp</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𝑘</m:t>
                                  </m:r>
                                </m:sub>
                              </m:s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e>
                          </m:nary>
                        </m:den>
                      </m:f>
                    </m:oMath>
                  </m:oMathPara>
                </a14:m>
                <a:endParaRPr lang="en-CN"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SimSun" panose="02010600030101010101" pitchFamily="2" charset="-122"/>
                          <a:cs typeface="Times New Roman" panose="02020603050405020304" pitchFamily="18" charset="0"/>
                        </a:rPr>
                        <m:t>𝑃</m:t>
                      </m:r>
                      <m:d>
                        <m:dPr>
                          <m:ctrlPr>
                            <a:rPr lang="en-US" sz="1800" i="1" kern="100"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0" i="1" kern="100" smtClean="0">
                              <a:effectLst/>
                              <a:latin typeface="Cambria Math" panose="02040503050406030204" pitchFamily="18" charset="0"/>
                              <a:ea typeface="SimSun" panose="02010600030101010101" pitchFamily="2" charset="-122"/>
                              <a:cs typeface="Times New Roman" panose="02020603050405020304" pitchFamily="18" charset="0"/>
                            </a:rPr>
                            <m:t>𝑂</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b="0" i="1" kern="100" smtClean="0">
                              <a:effectLst/>
                              <a:latin typeface="Cambria Math" panose="02040503050406030204" pitchFamily="18" charset="0"/>
                              <a:ea typeface="SimSun" panose="02010600030101010101" pitchFamily="2" charset="-122"/>
                              <a:cs typeface="Times New Roman" panose="02020603050405020304" pitchFamily="18" charset="0"/>
                            </a:rPr>
                            <m:t>0</m:t>
                          </m:r>
                        </m:e>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𝑋</m:t>
                          </m:r>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ary>
                            <m:naryPr>
                              <m:chr m:val="∑"/>
                              <m:limLoc m:val="undOv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𝑘</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𝑜</m:t>
                                  </m:r>
                                </m:sub>
                              </m:s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p>
                            <m:e>
                              <m:func>
                                <m:func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800" i="0" kern="100">
                                      <a:effectLst/>
                                      <a:latin typeface="Cambria Math" panose="02040503050406030204" pitchFamily="18" charset="0"/>
                                      <a:ea typeface="SimSun" panose="02010600030101010101" pitchFamily="2" charset="-122"/>
                                      <a:cs typeface="Times New Roman" panose="02020603050405020304" pitchFamily="18" charset="0"/>
                                    </a:rPr>
                                    <m:t>exp</m:t>
                                  </m:r>
                                </m:fName>
                                <m:e>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bSup>
                                        <m:sSubSup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𝛽</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𝑘</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𝑇</m:t>
                                          </m:r>
                                        </m:sup>
                                      </m:sSub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𝑋</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CN" sz="18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𝑘</m:t>
                                          </m:r>
                                        </m:sub>
                                      </m:sSub>
                                    </m:e>
                                  </m:d>
                                </m:e>
                              </m:func>
                            </m:e>
                          </m:nary>
                        </m:den>
                      </m:f>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𝐵𝑒𝑛𝑐h𝑚𝑎𝑟𝑘</m:t>
                          </m:r>
                        </m:e>
                      </m:d>
                    </m:oMath>
                  </m:oMathPara>
                </a14:m>
                <a:endParaRPr lang="en-CN"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Adopting the subway/bus option as the benchmark, the model calculate 3 sets of estimated model parameters, which include the intercepts and the coefficients for each category, are presented in </a:t>
                </a:r>
                <a:r>
                  <a:rPr lang="en-US" sz="1800" b="1" kern="100" dirty="0">
                    <a:effectLst/>
                    <a:latin typeface="Times New Roman" panose="02020603050405020304" pitchFamily="18" charset="0"/>
                    <a:ea typeface="SimSun" panose="02010600030101010101" pitchFamily="2" charset="-122"/>
                    <a:cs typeface="Times New Roman" panose="02020603050405020304" pitchFamily="18" charset="0"/>
                  </a:rPr>
                  <a:t>Table 4</a:t>
                </a:r>
                <a:r>
                  <a:rPr lang="en-US" altLang="zh-CN" b="1" kern="100" dirty="0">
                    <a:latin typeface="Times New Roman" panose="02020603050405020304" pitchFamily="18" charset="0"/>
                    <a:ea typeface="SimSun"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b="1" kern="100" dirty="0">
                    <a:latin typeface="Times New Roman" panose="02020603050405020304" pitchFamily="18" charset="0"/>
                    <a:ea typeface="SimSun" panose="02010600030101010101" pitchFamily="2" charset="-122"/>
                    <a:cs typeface="Times New Roman" panose="02020603050405020304" pitchFamily="18" charset="0"/>
                  </a:rPr>
                  <a:t>Figure 4</a:t>
                </a: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CN" sz="1800" kern="1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4" name="Text Placeholder 35">
                <a:extLst>
                  <a:ext uri="{FF2B5EF4-FFF2-40B4-BE49-F238E27FC236}">
                    <a16:creationId xmlns:a16="http://schemas.microsoft.com/office/drawing/2014/main" id="{8DF14C38-CD44-2499-4836-EF647ED55836}"/>
                  </a:ext>
                </a:extLst>
              </p:cNvPr>
              <p:cNvSpPr txBox="1">
                <a:spLocks noRot="1" noChangeAspect="1" noMove="1" noResize="1" noEditPoints="1" noAdjustHandles="1" noChangeArrowheads="1" noChangeShapeType="1" noTextEdit="1"/>
              </p:cNvSpPr>
              <p:nvPr/>
            </p:nvSpPr>
            <p:spPr>
              <a:xfrm>
                <a:off x="22197101" y="10896600"/>
                <a:ext cx="10264099" cy="3980563"/>
              </a:xfrm>
              <a:prstGeom prst="rect">
                <a:avLst/>
              </a:prstGeom>
              <a:blipFill>
                <a:blip r:embed="rId11"/>
                <a:stretch>
                  <a:fillRect l="-371" t="-637" r="-371" b="-6051"/>
                </a:stretch>
              </a:blipFill>
            </p:spPr>
            <p:txBody>
              <a:bodyPr/>
              <a:lstStyle/>
              <a:p>
                <a:r>
                  <a:rPr lang="en-CN">
                    <a:noFill/>
                  </a:rPr>
                  <a:t> </a:t>
                </a:r>
              </a:p>
            </p:txBody>
          </p:sp>
        </mc:Fallback>
      </mc:AlternateContent>
      <p:graphicFrame>
        <p:nvGraphicFramePr>
          <p:cNvPr id="2" name="表格 2">
            <a:extLst>
              <a:ext uri="{FF2B5EF4-FFF2-40B4-BE49-F238E27FC236}">
                <a16:creationId xmlns:a16="http://schemas.microsoft.com/office/drawing/2014/main" id="{8D81F6DB-3F56-6476-3793-A8B10CC0256E}"/>
              </a:ext>
            </a:extLst>
          </p:cNvPr>
          <p:cNvGraphicFramePr>
            <a:graphicFrameLocks noGrp="1"/>
          </p:cNvGraphicFramePr>
          <p:nvPr>
            <p:extLst>
              <p:ext uri="{D42A27DB-BD31-4B8C-83A1-F6EECF244321}">
                <p14:modId xmlns:p14="http://schemas.microsoft.com/office/powerpoint/2010/main" val="3486545944"/>
              </p:ext>
            </p:extLst>
          </p:nvPr>
        </p:nvGraphicFramePr>
        <p:xfrm>
          <a:off x="27687149" y="8154835"/>
          <a:ext cx="4007563" cy="1841255"/>
        </p:xfrm>
        <a:graphic>
          <a:graphicData uri="http://schemas.openxmlformats.org/drawingml/2006/table">
            <a:tbl>
              <a:tblPr firstRow="1" bandRow="1">
                <a:tableStyleId>{5C22544A-7EE6-4342-B048-85BDC9FD1C3A}</a:tableStyleId>
              </a:tblPr>
              <a:tblGrid>
                <a:gridCol w="623253">
                  <a:extLst>
                    <a:ext uri="{9D8B030D-6E8A-4147-A177-3AD203B41FA5}">
                      <a16:colId xmlns:a16="http://schemas.microsoft.com/office/drawing/2014/main" val="2731221127"/>
                    </a:ext>
                  </a:extLst>
                </a:gridCol>
                <a:gridCol w="1098310">
                  <a:extLst>
                    <a:ext uri="{9D8B030D-6E8A-4147-A177-3AD203B41FA5}">
                      <a16:colId xmlns:a16="http://schemas.microsoft.com/office/drawing/2014/main" val="1611491747"/>
                    </a:ext>
                  </a:extLst>
                </a:gridCol>
                <a:gridCol w="1143000">
                  <a:extLst>
                    <a:ext uri="{9D8B030D-6E8A-4147-A177-3AD203B41FA5}">
                      <a16:colId xmlns:a16="http://schemas.microsoft.com/office/drawing/2014/main" val="2436830517"/>
                    </a:ext>
                  </a:extLst>
                </a:gridCol>
                <a:gridCol w="1143000">
                  <a:extLst>
                    <a:ext uri="{9D8B030D-6E8A-4147-A177-3AD203B41FA5}">
                      <a16:colId xmlns:a16="http://schemas.microsoft.com/office/drawing/2014/main" val="2750748610"/>
                    </a:ext>
                  </a:extLst>
                </a:gridCol>
              </a:tblGrid>
              <a:tr h="368251">
                <a:tc>
                  <a:txBody>
                    <a:bodyPr/>
                    <a:lstStyle/>
                    <a:p>
                      <a:pPr algn="ctr"/>
                      <a:endParaRPr lang="zh-CN" altLang="en-US" sz="1800" dirty="0"/>
                    </a:p>
                  </a:txBody>
                  <a:tcPr>
                    <a:solidFill>
                      <a:srgbClr val="5BBA99"/>
                    </a:solidFill>
                  </a:tcPr>
                </a:tc>
                <a:tc>
                  <a:txBody>
                    <a:bodyPr/>
                    <a:lstStyle/>
                    <a:p>
                      <a:pPr algn="ctr"/>
                      <a:r>
                        <a:rPr lang="en-US" altLang="zh-CN" sz="1800" dirty="0"/>
                        <a:t>D 0</a:t>
                      </a:r>
                      <a:endParaRPr lang="zh-CN" altLang="en-US" sz="1800" dirty="0"/>
                    </a:p>
                  </a:txBody>
                  <a:tcPr>
                    <a:solidFill>
                      <a:srgbClr val="5BBA99"/>
                    </a:solidFill>
                  </a:tcPr>
                </a:tc>
                <a:tc>
                  <a:txBody>
                    <a:bodyPr/>
                    <a:lstStyle/>
                    <a:p>
                      <a:pPr algn="ctr"/>
                      <a:r>
                        <a:rPr lang="en-US" altLang="zh-CN" sz="1800" dirty="0"/>
                        <a:t>D 1</a:t>
                      </a:r>
                      <a:endParaRPr lang="zh-CN" altLang="en-US" sz="1800" dirty="0"/>
                    </a:p>
                  </a:txBody>
                  <a:tcPr>
                    <a:solidFill>
                      <a:srgbClr val="5BBA99"/>
                    </a:solidFill>
                  </a:tcPr>
                </a:tc>
                <a:tc>
                  <a:txBody>
                    <a:bodyPr/>
                    <a:lstStyle/>
                    <a:p>
                      <a:pPr algn="ctr"/>
                      <a:r>
                        <a:rPr lang="en-US" altLang="zh-CN" sz="1800" dirty="0"/>
                        <a:t>D 2</a:t>
                      </a:r>
                      <a:endParaRPr lang="zh-CN" altLang="en-US" sz="1800" dirty="0"/>
                    </a:p>
                  </a:txBody>
                  <a:tcPr>
                    <a:solidFill>
                      <a:srgbClr val="5BBA99"/>
                    </a:solidFill>
                  </a:tcPr>
                </a:tc>
                <a:extLst>
                  <a:ext uri="{0D108BD9-81ED-4DB2-BD59-A6C34878D82A}">
                    <a16:rowId xmlns:a16="http://schemas.microsoft.com/office/drawing/2014/main" val="2887670269"/>
                  </a:ext>
                </a:extLst>
              </a:tr>
              <a:tr h="368251">
                <a:tc>
                  <a:txBody>
                    <a:bodyPr/>
                    <a:lstStyle/>
                    <a:p>
                      <a:pPr algn="ctr"/>
                      <a:r>
                        <a:rPr lang="en-US" altLang="zh-CN" sz="1800" b="1" kern="1200" dirty="0">
                          <a:solidFill>
                            <a:schemeClr val="lt1"/>
                          </a:solidFill>
                          <a:latin typeface="+mn-lt"/>
                          <a:ea typeface="+mn-ea"/>
                          <a:cs typeface="+mn-cs"/>
                        </a:rPr>
                        <a:t>W 0</a:t>
                      </a:r>
                      <a:endParaRPr lang="zh-CN" altLang="en-US" sz="1800" b="1" kern="1200" dirty="0">
                        <a:solidFill>
                          <a:schemeClr val="lt1"/>
                        </a:solidFill>
                        <a:latin typeface="+mn-lt"/>
                        <a:ea typeface="+mn-ea"/>
                        <a:cs typeface="+mn-cs"/>
                      </a:endParaRPr>
                    </a:p>
                  </a:txBody>
                  <a:tcPr>
                    <a:solidFill>
                      <a:srgbClr val="5BBA99"/>
                    </a:solidFill>
                  </a:tcPr>
                </a:tc>
                <a:tc>
                  <a:txBody>
                    <a:bodyPr/>
                    <a:lstStyle/>
                    <a:p>
                      <a:pPr algn="ctr"/>
                      <a:r>
                        <a:rPr lang="en-US" altLang="zh-CN" sz="1800" dirty="0"/>
                        <a:t>5.95e-5</a:t>
                      </a:r>
                      <a:endParaRPr lang="zh-CN" altLang="en-US" sz="1800" dirty="0"/>
                    </a:p>
                  </a:txBody>
                  <a:tcPr>
                    <a:solidFill>
                      <a:srgbClr val="B4E69B"/>
                    </a:solidFill>
                  </a:tcPr>
                </a:tc>
                <a:tc>
                  <a:txBody>
                    <a:bodyPr/>
                    <a:lstStyle/>
                    <a:p>
                      <a:pPr algn="ctr"/>
                      <a:r>
                        <a:rPr lang="en-US" altLang="zh-CN" sz="1800" dirty="0"/>
                        <a:t>0.76</a:t>
                      </a:r>
                      <a:endParaRPr lang="zh-CN" altLang="en-US" sz="1800" dirty="0"/>
                    </a:p>
                  </a:txBody>
                  <a:tcPr>
                    <a:solidFill>
                      <a:srgbClr val="B4E69B"/>
                    </a:solidFill>
                  </a:tcPr>
                </a:tc>
                <a:tc>
                  <a:txBody>
                    <a:bodyPr/>
                    <a:lstStyle/>
                    <a:p>
                      <a:pPr algn="ctr"/>
                      <a:r>
                        <a:rPr lang="en-US" altLang="zh-CN" sz="1800" dirty="0"/>
                        <a:t>0.67</a:t>
                      </a:r>
                      <a:endParaRPr lang="zh-CN" altLang="en-US" sz="1800" dirty="0"/>
                    </a:p>
                  </a:txBody>
                  <a:tcPr>
                    <a:solidFill>
                      <a:srgbClr val="B4E69B"/>
                    </a:solidFill>
                  </a:tcPr>
                </a:tc>
                <a:extLst>
                  <a:ext uri="{0D108BD9-81ED-4DB2-BD59-A6C34878D82A}">
                    <a16:rowId xmlns:a16="http://schemas.microsoft.com/office/drawing/2014/main" val="3817860459"/>
                  </a:ext>
                </a:extLst>
              </a:tr>
              <a:tr h="368251">
                <a:tc>
                  <a:txBody>
                    <a:bodyPr/>
                    <a:lstStyle/>
                    <a:p>
                      <a:pPr algn="ctr"/>
                      <a:r>
                        <a:rPr lang="en-US" altLang="zh-CN" sz="1800" b="1" kern="1200" dirty="0">
                          <a:solidFill>
                            <a:schemeClr val="lt1"/>
                          </a:solidFill>
                          <a:latin typeface="+mn-lt"/>
                          <a:ea typeface="+mn-ea"/>
                          <a:cs typeface="+mn-cs"/>
                        </a:rPr>
                        <a:t>W 1</a:t>
                      </a:r>
                      <a:endParaRPr lang="zh-CN" altLang="en-US" sz="1800" b="1" kern="1200" dirty="0">
                        <a:solidFill>
                          <a:schemeClr val="lt1"/>
                        </a:solidFill>
                        <a:latin typeface="+mn-lt"/>
                        <a:ea typeface="+mn-ea"/>
                        <a:cs typeface="+mn-cs"/>
                      </a:endParaRPr>
                    </a:p>
                  </a:txBody>
                  <a:tcPr>
                    <a:solidFill>
                      <a:srgbClr val="5BBA99"/>
                    </a:solidFill>
                  </a:tcPr>
                </a:tc>
                <a:tc>
                  <a:txBody>
                    <a:bodyPr/>
                    <a:lstStyle/>
                    <a:p>
                      <a:pPr algn="ctr"/>
                      <a:r>
                        <a:rPr lang="en-US" altLang="zh-CN" sz="1800" dirty="0"/>
                        <a:t>8.68e-9</a:t>
                      </a:r>
                      <a:endParaRPr lang="zh-CN" altLang="en-US" sz="1800" dirty="0"/>
                    </a:p>
                  </a:txBody>
                  <a:tcPr>
                    <a:solidFill>
                      <a:srgbClr val="D9EDDF"/>
                    </a:solidFill>
                  </a:tcPr>
                </a:tc>
                <a:tc>
                  <a:txBody>
                    <a:bodyPr/>
                    <a:lstStyle/>
                    <a:p>
                      <a:pPr algn="ctr"/>
                      <a:r>
                        <a:rPr lang="en-US" altLang="zh-CN" sz="1800" dirty="0"/>
                        <a:t>4.65e-38</a:t>
                      </a:r>
                      <a:endParaRPr lang="zh-CN" altLang="en-US" sz="1800" dirty="0"/>
                    </a:p>
                  </a:txBody>
                  <a:tcPr>
                    <a:solidFill>
                      <a:srgbClr val="D9EDDF"/>
                    </a:solidFill>
                  </a:tcPr>
                </a:tc>
                <a:tc>
                  <a:txBody>
                    <a:bodyPr/>
                    <a:lstStyle/>
                    <a:p>
                      <a:pPr algn="ctr"/>
                      <a:r>
                        <a:rPr lang="en-US" altLang="zh-CN" sz="1800" dirty="0"/>
                        <a:t>0.98</a:t>
                      </a:r>
                      <a:endParaRPr lang="zh-CN" altLang="en-US" sz="1800" dirty="0"/>
                    </a:p>
                  </a:txBody>
                  <a:tcPr>
                    <a:solidFill>
                      <a:srgbClr val="D9EDDF"/>
                    </a:solidFill>
                  </a:tcPr>
                </a:tc>
                <a:extLst>
                  <a:ext uri="{0D108BD9-81ED-4DB2-BD59-A6C34878D82A}">
                    <a16:rowId xmlns:a16="http://schemas.microsoft.com/office/drawing/2014/main" val="319330470"/>
                  </a:ext>
                </a:extLst>
              </a:tr>
              <a:tr h="368251">
                <a:tc>
                  <a:txBody>
                    <a:bodyPr/>
                    <a:lstStyle/>
                    <a:p>
                      <a:pPr algn="ctr"/>
                      <a:r>
                        <a:rPr lang="en-US" altLang="zh-CN" sz="1800" b="1" kern="1200" dirty="0">
                          <a:solidFill>
                            <a:schemeClr val="lt1"/>
                          </a:solidFill>
                          <a:latin typeface="+mn-lt"/>
                          <a:ea typeface="+mn-ea"/>
                          <a:cs typeface="+mn-cs"/>
                        </a:rPr>
                        <a:t>C 0</a:t>
                      </a:r>
                      <a:endParaRPr lang="zh-CN" altLang="en-US" sz="1800" b="1" kern="1200" dirty="0">
                        <a:solidFill>
                          <a:schemeClr val="lt1"/>
                        </a:solidFill>
                        <a:latin typeface="+mn-lt"/>
                        <a:ea typeface="+mn-ea"/>
                        <a:cs typeface="+mn-cs"/>
                      </a:endParaRPr>
                    </a:p>
                  </a:txBody>
                  <a:tcPr>
                    <a:solidFill>
                      <a:srgbClr val="5BBA99"/>
                    </a:solidFill>
                  </a:tcPr>
                </a:tc>
                <a:tc>
                  <a:txBody>
                    <a:bodyPr/>
                    <a:lstStyle/>
                    <a:p>
                      <a:pPr algn="ctr"/>
                      <a:r>
                        <a:rPr lang="en-US" altLang="zh-CN" sz="1800" dirty="0"/>
                        <a:t>0.41</a:t>
                      </a:r>
                      <a:endParaRPr lang="zh-CN" altLang="en-US" sz="1800" dirty="0"/>
                    </a:p>
                  </a:txBody>
                  <a:tcPr>
                    <a:solidFill>
                      <a:srgbClr val="B4E69B"/>
                    </a:solidFill>
                  </a:tcPr>
                </a:tc>
                <a:tc>
                  <a:txBody>
                    <a:bodyPr/>
                    <a:lstStyle/>
                    <a:p>
                      <a:pPr algn="ctr"/>
                      <a:r>
                        <a:rPr lang="en-US" altLang="zh-CN" sz="1800" dirty="0"/>
                        <a:t>0.22</a:t>
                      </a:r>
                      <a:endParaRPr lang="zh-CN" altLang="en-US" sz="1800" dirty="0"/>
                    </a:p>
                  </a:txBody>
                  <a:tcPr>
                    <a:solidFill>
                      <a:srgbClr val="B4E69B"/>
                    </a:solidFill>
                  </a:tcPr>
                </a:tc>
                <a:tc>
                  <a:txBody>
                    <a:bodyPr/>
                    <a:lstStyle/>
                    <a:p>
                      <a:pPr algn="ctr"/>
                      <a:r>
                        <a:rPr lang="en-US" altLang="zh-CN" sz="1800" dirty="0"/>
                        <a:t>4.93e-6</a:t>
                      </a:r>
                      <a:endParaRPr lang="zh-CN" altLang="en-US" sz="1800" dirty="0"/>
                    </a:p>
                  </a:txBody>
                  <a:tcPr>
                    <a:solidFill>
                      <a:srgbClr val="B4E69B"/>
                    </a:solidFill>
                  </a:tcPr>
                </a:tc>
                <a:extLst>
                  <a:ext uri="{0D108BD9-81ED-4DB2-BD59-A6C34878D82A}">
                    <a16:rowId xmlns:a16="http://schemas.microsoft.com/office/drawing/2014/main" val="3995470012"/>
                  </a:ext>
                </a:extLst>
              </a:tr>
              <a:tr h="368251">
                <a:tc>
                  <a:txBody>
                    <a:bodyPr/>
                    <a:lstStyle/>
                    <a:p>
                      <a:pPr algn="ctr"/>
                      <a:r>
                        <a:rPr lang="en-US" altLang="zh-CN" sz="1800" b="1" kern="1200" dirty="0">
                          <a:solidFill>
                            <a:schemeClr val="lt1"/>
                          </a:solidFill>
                          <a:latin typeface="+mn-lt"/>
                          <a:ea typeface="+mn-ea"/>
                          <a:cs typeface="+mn-cs"/>
                        </a:rPr>
                        <a:t>C 1</a:t>
                      </a:r>
                      <a:endParaRPr lang="zh-CN" altLang="en-US" sz="1800" b="1" kern="1200" dirty="0">
                        <a:solidFill>
                          <a:schemeClr val="lt1"/>
                        </a:solidFill>
                        <a:latin typeface="+mn-lt"/>
                        <a:ea typeface="+mn-ea"/>
                        <a:cs typeface="+mn-cs"/>
                      </a:endParaRPr>
                    </a:p>
                  </a:txBody>
                  <a:tcPr>
                    <a:solidFill>
                      <a:srgbClr val="5BBA99"/>
                    </a:solidFill>
                  </a:tcPr>
                </a:tc>
                <a:tc>
                  <a:txBody>
                    <a:bodyPr/>
                    <a:lstStyle/>
                    <a:p>
                      <a:pPr algn="ctr"/>
                      <a:r>
                        <a:rPr lang="en-US" altLang="zh-CN" sz="1800" dirty="0"/>
                        <a:t>0.01</a:t>
                      </a:r>
                      <a:endParaRPr lang="zh-CN" altLang="en-US" sz="1800" dirty="0"/>
                    </a:p>
                  </a:txBody>
                  <a:tcPr>
                    <a:solidFill>
                      <a:srgbClr val="D9EDDF"/>
                    </a:solidFill>
                  </a:tcPr>
                </a:tc>
                <a:tc>
                  <a:txBody>
                    <a:bodyPr/>
                    <a:lstStyle/>
                    <a:p>
                      <a:pPr algn="ctr"/>
                      <a:r>
                        <a:rPr lang="en-US" altLang="zh-CN" sz="1800" dirty="0"/>
                        <a:t>1.61e-27</a:t>
                      </a:r>
                      <a:endParaRPr lang="zh-CN" altLang="en-US" sz="1800" dirty="0"/>
                    </a:p>
                  </a:txBody>
                  <a:tcPr>
                    <a:solidFill>
                      <a:srgbClr val="D9EDDF"/>
                    </a:solidFill>
                  </a:tcPr>
                </a:tc>
                <a:tc>
                  <a:txBody>
                    <a:bodyPr/>
                    <a:lstStyle/>
                    <a:p>
                      <a:pPr algn="ctr"/>
                      <a:r>
                        <a:rPr lang="en-US" altLang="zh-CN" sz="1800" dirty="0"/>
                        <a:t>7.20e-8</a:t>
                      </a:r>
                      <a:endParaRPr lang="zh-CN" altLang="en-US" sz="1800" dirty="0"/>
                    </a:p>
                  </a:txBody>
                  <a:tcPr>
                    <a:solidFill>
                      <a:srgbClr val="D9EDDF"/>
                    </a:solidFill>
                  </a:tcPr>
                </a:tc>
                <a:extLst>
                  <a:ext uri="{0D108BD9-81ED-4DB2-BD59-A6C34878D82A}">
                    <a16:rowId xmlns:a16="http://schemas.microsoft.com/office/drawing/2014/main" val="195220961"/>
                  </a:ext>
                </a:extLst>
              </a:tr>
            </a:tbl>
          </a:graphicData>
        </a:graphic>
      </p:graphicFrame>
      <p:graphicFrame>
        <p:nvGraphicFramePr>
          <p:cNvPr id="3" name="表格 2">
            <a:extLst>
              <a:ext uri="{FF2B5EF4-FFF2-40B4-BE49-F238E27FC236}">
                <a16:creationId xmlns:a16="http://schemas.microsoft.com/office/drawing/2014/main" id="{9D126074-761F-2B8F-53CC-930AA297A05E}"/>
              </a:ext>
            </a:extLst>
          </p:cNvPr>
          <p:cNvGraphicFramePr>
            <a:graphicFrameLocks noGrp="1"/>
          </p:cNvGraphicFramePr>
          <p:nvPr>
            <p:extLst>
              <p:ext uri="{D42A27DB-BD31-4B8C-83A1-F6EECF244321}">
                <p14:modId xmlns:p14="http://schemas.microsoft.com/office/powerpoint/2010/main" val="3956021592"/>
              </p:ext>
            </p:extLst>
          </p:nvPr>
        </p:nvGraphicFramePr>
        <p:xfrm>
          <a:off x="23072685" y="8158010"/>
          <a:ext cx="3937041" cy="1828800"/>
        </p:xfrm>
        <a:graphic>
          <a:graphicData uri="http://schemas.openxmlformats.org/drawingml/2006/table">
            <a:tbl>
              <a:tblPr firstRow="1" bandRow="1">
                <a:tableStyleId>{5C22544A-7EE6-4342-B048-85BDC9FD1C3A}</a:tableStyleId>
              </a:tblPr>
              <a:tblGrid>
                <a:gridCol w="1156653">
                  <a:extLst>
                    <a:ext uri="{9D8B030D-6E8A-4147-A177-3AD203B41FA5}">
                      <a16:colId xmlns:a16="http://schemas.microsoft.com/office/drawing/2014/main" val="2731221127"/>
                    </a:ext>
                  </a:extLst>
                </a:gridCol>
                <a:gridCol w="932180">
                  <a:extLst>
                    <a:ext uri="{9D8B030D-6E8A-4147-A177-3AD203B41FA5}">
                      <a16:colId xmlns:a16="http://schemas.microsoft.com/office/drawing/2014/main" val="1611491747"/>
                    </a:ext>
                  </a:extLst>
                </a:gridCol>
                <a:gridCol w="1046480">
                  <a:extLst>
                    <a:ext uri="{9D8B030D-6E8A-4147-A177-3AD203B41FA5}">
                      <a16:colId xmlns:a16="http://schemas.microsoft.com/office/drawing/2014/main" val="2436830517"/>
                    </a:ext>
                  </a:extLst>
                </a:gridCol>
                <a:gridCol w="801728">
                  <a:extLst>
                    <a:ext uri="{9D8B030D-6E8A-4147-A177-3AD203B41FA5}">
                      <a16:colId xmlns:a16="http://schemas.microsoft.com/office/drawing/2014/main" val="2750748610"/>
                    </a:ext>
                  </a:extLst>
                </a:gridCol>
              </a:tblGrid>
              <a:tr h="158179">
                <a:tc>
                  <a:txBody>
                    <a:bodyPr/>
                    <a:lstStyle/>
                    <a:p>
                      <a:pPr algn="ctr"/>
                      <a:endParaRPr lang="zh-CN" altLang="en-US" sz="1800" dirty="0"/>
                    </a:p>
                  </a:txBody>
                  <a:tcPr>
                    <a:solidFill>
                      <a:srgbClr val="5BBA99"/>
                    </a:solidFill>
                  </a:tcPr>
                </a:tc>
                <a:tc>
                  <a:txBody>
                    <a:bodyPr/>
                    <a:lstStyle/>
                    <a:p>
                      <a:pPr algn="ctr"/>
                      <a:r>
                        <a:rPr lang="en-US" altLang="zh-CN" sz="1800" dirty="0"/>
                        <a:t>D 0</a:t>
                      </a:r>
                      <a:endParaRPr lang="zh-CN" altLang="en-US" sz="1800" dirty="0"/>
                    </a:p>
                  </a:txBody>
                  <a:tcPr>
                    <a:solidFill>
                      <a:srgbClr val="5BBA99"/>
                    </a:solidFill>
                  </a:tcPr>
                </a:tc>
                <a:tc>
                  <a:txBody>
                    <a:bodyPr/>
                    <a:lstStyle/>
                    <a:p>
                      <a:pPr algn="ctr"/>
                      <a:r>
                        <a:rPr lang="en-US" altLang="zh-CN" sz="1800" dirty="0"/>
                        <a:t>D 1</a:t>
                      </a:r>
                      <a:endParaRPr lang="zh-CN" altLang="en-US" sz="1800" dirty="0"/>
                    </a:p>
                  </a:txBody>
                  <a:tcPr>
                    <a:solidFill>
                      <a:srgbClr val="5BBA99"/>
                    </a:solidFill>
                  </a:tcPr>
                </a:tc>
                <a:tc>
                  <a:txBody>
                    <a:bodyPr/>
                    <a:lstStyle/>
                    <a:p>
                      <a:pPr algn="ctr"/>
                      <a:r>
                        <a:rPr lang="en-US" altLang="zh-CN" sz="1800" dirty="0"/>
                        <a:t>D 2</a:t>
                      </a:r>
                      <a:endParaRPr lang="zh-CN" altLang="en-US" sz="1800" dirty="0"/>
                    </a:p>
                  </a:txBody>
                  <a:tcPr>
                    <a:solidFill>
                      <a:srgbClr val="5BBA99"/>
                    </a:solidFill>
                  </a:tcPr>
                </a:tc>
                <a:extLst>
                  <a:ext uri="{0D108BD9-81ED-4DB2-BD59-A6C34878D82A}">
                    <a16:rowId xmlns:a16="http://schemas.microsoft.com/office/drawing/2014/main" val="2887670269"/>
                  </a:ext>
                </a:extLst>
              </a:tr>
              <a:tr h="158179">
                <a:tc>
                  <a:txBody>
                    <a:bodyPr/>
                    <a:lstStyle/>
                    <a:p>
                      <a:pPr algn="ctr"/>
                      <a:r>
                        <a:rPr lang="en-US" altLang="zh-CN" sz="1800" dirty="0">
                          <a:solidFill>
                            <a:schemeClr val="bg1"/>
                          </a:solidFill>
                        </a:rPr>
                        <a:t>W 0 </a:t>
                      </a:r>
                      <a:r>
                        <a:rPr lang="en-US" altLang="zh-CN" sz="1800" kern="1200" dirty="0">
                          <a:solidFill>
                            <a:schemeClr val="bg1"/>
                          </a:solidFill>
                          <a:latin typeface="+mn-lt"/>
                          <a:ea typeface="+mn-ea"/>
                          <a:cs typeface="+mn-cs"/>
                        </a:rPr>
                        <a:t>for</a:t>
                      </a:r>
                      <a:r>
                        <a:rPr lang="en-US" altLang="zh-CN" sz="1800" dirty="0">
                          <a:solidFill>
                            <a:schemeClr val="bg1"/>
                          </a:solidFill>
                        </a:rPr>
                        <a:t> C</a:t>
                      </a:r>
                      <a:endParaRPr lang="zh-CN" altLang="en-US" sz="1800" dirty="0">
                        <a:solidFill>
                          <a:schemeClr val="bg1"/>
                        </a:solidFill>
                      </a:endParaRPr>
                    </a:p>
                  </a:txBody>
                  <a:tcPr>
                    <a:solidFill>
                      <a:srgbClr val="5BBA99"/>
                    </a:solidFill>
                  </a:tcPr>
                </a:tc>
                <a:tc>
                  <a:txBody>
                    <a:bodyPr/>
                    <a:lstStyle/>
                    <a:p>
                      <a:pPr algn="ctr"/>
                      <a:r>
                        <a:rPr lang="en-US" altLang="zh-CN" sz="1800" dirty="0"/>
                        <a:t>0.30</a:t>
                      </a:r>
                      <a:endParaRPr lang="zh-CN" altLang="en-US" sz="1800" dirty="0"/>
                    </a:p>
                  </a:txBody>
                  <a:tcPr>
                    <a:solidFill>
                      <a:srgbClr val="B4E69B"/>
                    </a:solidFill>
                  </a:tcPr>
                </a:tc>
                <a:tc>
                  <a:txBody>
                    <a:bodyPr/>
                    <a:lstStyle/>
                    <a:p>
                      <a:pPr algn="ctr"/>
                      <a:r>
                        <a:rPr lang="en-US" altLang="zh-CN" sz="1800" dirty="0"/>
                        <a:t>0.01</a:t>
                      </a:r>
                      <a:endParaRPr lang="zh-CN" altLang="en-US" sz="1800" dirty="0"/>
                    </a:p>
                  </a:txBody>
                  <a:tcPr>
                    <a:solidFill>
                      <a:srgbClr val="B4E69B"/>
                    </a:solidFill>
                  </a:tcPr>
                </a:tc>
                <a:tc>
                  <a:txBody>
                    <a:bodyPr/>
                    <a:lstStyle/>
                    <a:p>
                      <a:pPr algn="ctr"/>
                      <a:r>
                        <a:rPr lang="en-US" altLang="zh-CN" sz="1800" dirty="0"/>
                        <a:t>0.28</a:t>
                      </a:r>
                      <a:endParaRPr lang="zh-CN" altLang="en-US" sz="1800" dirty="0"/>
                    </a:p>
                  </a:txBody>
                  <a:tcPr>
                    <a:solidFill>
                      <a:srgbClr val="B4E69B"/>
                    </a:solidFill>
                  </a:tcPr>
                </a:tc>
                <a:extLst>
                  <a:ext uri="{0D108BD9-81ED-4DB2-BD59-A6C34878D82A}">
                    <a16:rowId xmlns:a16="http://schemas.microsoft.com/office/drawing/2014/main" val="3817860459"/>
                  </a:ext>
                </a:extLst>
              </a:tr>
              <a:tr h="158179">
                <a:tc>
                  <a:txBody>
                    <a:bodyPr/>
                    <a:lstStyle/>
                    <a:p>
                      <a:pPr algn="ctr"/>
                      <a:r>
                        <a:rPr lang="en-US" altLang="zh-CN" sz="1800" kern="1200" dirty="0">
                          <a:solidFill>
                            <a:schemeClr val="bg1"/>
                          </a:solidFill>
                          <a:latin typeface="+mn-lt"/>
                          <a:ea typeface="+mn-ea"/>
                          <a:cs typeface="+mn-cs"/>
                        </a:rPr>
                        <a:t>W 1 for C</a:t>
                      </a:r>
                      <a:endParaRPr lang="zh-CN" altLang="en-US" sz="1800" kern="1200" dirty="0">
                        <a:solidFill>
                          <a:schemeClr val="bg1"/>
                        </a:solidFill>
                        <a:latin typeface="+mn-lt"/>
                        <a:ea typeface="+mn-ea"/>
                        <a:cs typeface="+mn-cs"/>
                      </a:endParaRPr>
                    </a:p>
                  </a:txBody>
                  <a:tcPr>
                    <a:solidFill>
                      <a:srgbClr val="5BBA99"/>
                    </a:solidFill>
                  </a:tcPr>
                </a:tc>
                <a:tc>
                  <a:txBody>
                    <a:bodyPr/>
                    <a:lstStyle/>
                    <a:p>
                      <a:pPr algn="ctr"/>
                      <a:r>
                        <a:rPr lang="en-US" altLang="zh-CN" sz="1800" dirty="0"/>
                        <a:t>0.16</a:t>
                      </a:r>
                      <a:endParaRPr lang="zh-CN" altLang="en-US" sz="1800" dirty="0"/>
                    </a:p>
                  </a:txBody>
                  <a:tcPr>
                    <a:solidFill>
                      <a:srgbClr val="D9EDDF"/>
                    </a:solidFill>
                  </a:tcPr>
                </a:tc>
                <a:tc>
                  <a:txBody>
                    <a:bodyPr/>
                    <a:lstStyle/>
                    <a:p>
                      <a:pPr algn="ctr"/>
                      <a:r>
                        <a:rPr lang="en-US" altLang="zh-CN" sz="1800" dirty="0"/>
                        <a:t>4.04e-11</a:t>
                      </a:r>
                      <a:endParaRPr lang="zh-CN" altLang="en-US" sz="1800" dirty="0"/>
                    </a:p>
                  </a:txBody>
                  <a:tcPr>
                    <a:solidFill>
                      <a:srgbClr val="D9EDDF"/>
                    </a:solidFill>
                  </a:tcPr>
                </a:tc>
                <a:tc>
                  <a:txBody>
                    <a:bodyPr/>
                    <a:lstStyle/>
                    <a:p>
                      <a:pPr algn="ctr"/>
                      <a:r>
                        <a:rPr lang="en-US" altLang="zh-CN" sz="1800" dirty="0"/>
                        <a:t>0.98</a:t>
                      </a:r>
                      <a:endParaRPr lang="zh-CN" altLang="en-US" sz="1800" dirty="0"/>
                    </a:p>
                  </a:txBody>
                  <a:tcPr>
                    <a:solidFill>
                      <a:srgbClr val="D9EDDF"/>
                    </a:solidFill>
                  </a:tcPr>
                </a:tc>
                <a:extLst>
                  <a:ext uri="{0D108BD9-81ED-4DB2-BD59-A6C34878D82A}">
                    <a16:rowId xmlns:a16="http://schemas.microsoft.com/office/drawing/2014/main" val="319330470"/>
                  </a:ext>
                </a:extLst>
              </a:tr>
              <a:tr h="158179">
                <a:tc>
                  <a:txBody>
                    <a:bodyPr/>
                    <a:lstStyle/>
                    <a:p>
                      <a:pPr algn="ctr"/>
                      <a:r>
                        <a:rPr lang="en-US" altLang="zh-CN" sz="1800" kern="1200" dirty="0">
                          <a:solidFill>
                            <a:schemeClr val="bg1"/>
                          </a:solidFill>
                          <a:latin typeface="+mn-lt"/>
                          <a:ea typeface="+mn-ea"/>
                          <a:cs typeface="+mn-cs"/>
                        </a:rPr>
                        <a:t>C 0 for W</a:t>
                      </a:r>
                      <a:endParaRPr lang="zh-CN" altLang="en-US" sz="1800" kern="1200" dirty="0">
                        <a:solidFill>
                          <a:schemeClr val="bg1"/>
                        </a:solidFill>
                        <a:latin typeface="+mn-lt"/>
                        <a:ea typeface="+mn-ea"/>
                        <a:cs typeface="+mn-cs"/>
                      </a:endParaRPr>
                    </a:p>
                  </a:txBody>
                  <a:tcPr>
                    <a:solidFill>
                      <a:srgbClr val="5BBA99"/>
                    </a:solidFill>
                  </a:tcPr>
                </a:tc>
                <a:tc>
                  <a:txBody>
                    <a:bodyPr/>
                    <a:lstStyle/>
                    <a:p>
                      <a:pPr algn="ctr"/>
                      <a:r>
                        <a:rPr lang="en-US" altLang="zh-CN" sz="1800" dirty="0"/>
                        <a:t>0.01</a:t>
                      </a:r>
                      <a:endParaRPr lang="zh-CN" altLang="en-US" sz="1800" dirty="0"/>
                    </a:p>
                  </a:txBody>
                  <a:tcPr>
                    <a:solidFill>
                      <a:srgbClr val="B4E69B"/>
                    </a:solidFill>
                  </a:tcPr>
                </a:tc>
                <a:tc>
                  <a:txBody>
                    <a:bodyPr/>
                    <a:lstStyle/>
                    <a:p>
                      <a:pPr algn="ctr"/>
                      <a:r>
                        <a:rPr lang="en-US" altLang="zh-CN" sz="1800" dirty="0"/>
                        <a:t>0.53</a:t>
                      </a:r>
                      <a:endParaRPr lang="zh-CN" altLang="en-US" sz="1800" dirty="0"/>
                    </a:p>
                  </a:txBody>
                  <a:tcPr>
                    <a:solidFill>
                      <a:srgbClr val="B4E69B"/>
                    </a:solidFill>
                  </a:tcPr>
                </a:tc>
                <a:tc>
                  <a:txBody>
                    <a:bodyPr/>
                    <a:lstStyle/>
                    <a:p>
                      <a:pPr algn="ctr"/>
                      <a:r>
                        <a:rPr lang="en-US" altLang="zh-CN" sz="1800" dirty="0"/>
                        <a:t>0.61</a:t>
                      </a:r>
                      <a:endParaRPr lang="zh-CN" altLang="en-US" sz="1800" dirty="0"/>
                    </a:p>
                  </a:txBody>
                  <a:tcPr>
                    <a:solidFill>
                      <a:srgbClr val="B4E69B"/>
                    </a:solidFill>
                  </a:tcPr>
                </a:tc>
                <a:extLst>
                  <a:ext uri="{0D108BD9-81ED-4DB2-BD59-A6C34878D82A}">
                    <a16:rowId xmlns:a16="http://schemas.microsoft.com/office/drawing/2014/main" val="3995470012"/>
                  </a:ext>
                </a:extLst>
              </a:tr>
              <a:tr h="0">
                <a:tc>
                  <a:txBody>
                    <a:bodyPr/>
                    <a:lstStyle/>
                    <a:p>
                      <a:pPr algn="ctr"/>
                      <a:r>
                        <a:rPr lang="en-US" altLang="zh-CN" sz="1800" kern="1200" dirty="0">
                          <a:solidFill>
                            <a:schemeClr val="bg1"/>
                          </a:solidFill>
                          <a:latin typeface="+mn-lt"/>
                          <a:ea typeface="+mn-ea"/>
                          <a:cs typeface="+mn-cs"/>
                        </a:rPr>
                        <a:t>C 1 for W</a:t>
                      </a:r>
                      <a:endParaRPr lang="zh-CN" altLang="en-US" sz="1800" kern="1200" dirty="0">
                        <a:solidFill>
                          <a:schemeClr val="bg1"/>
                        </a:solidFill>
                        <a:latin typeface="+mn-lt"/>
                        <a:ea typeface="+mn-ea"/>
                        <a:cs typeface="+mn-cs"/>
                      </a:endParaRPr>
                    </a:p>
                  </a:txBody>
                  <a:tcPr>
                    <a:solidFill>
                      <a:srgbClr val="5BBA99"/>
                    </a:solidFill>
                  </a:tcPr>
                </a:tc>
                <a:tc>
                  <a:txBody>
                    <a:bodyPr/>
                    <a:lstStyle/>
                    <a:p>
                      <a:pPr algn="ctr"/>
                      <a:r>
                        <a:rPr lang="en-US" altLang="zh-CN" sz="1800" dirty="0"/>
                        <a:t>1.31e-9</a:t>
                      </a:r>
                      <a:endParaRPr lang="zh-CN" altLang="en-US" sz="1800" dirty="0"/>
                    </a:p>
                  </a:txBody>
                  <a:tcPr>
                    <a:solidFill>
                      <a:srgbClr val="D9EDDF"/>
                    </a:solidFill>
                  </a:tcPr>
                </a:tc>
                <a:tc>
                  <a:txBody>
                    <a:bodyPr/>
                    <a:lstStyle/>
                    <a:p>
                      <a:pPr algn="ctr"/>
                      <a:r>
                        <a:rPr lang="en-US" altLang="zh-CN" sz="1800" dirty="0"/>
                        <a:t>4.83e-37</a:t>
                      </a:r>
                      <a:endParaRPr lang="zh-CN" altLang="en-US" sz="1800" dirty="0"/>
                    </a:p>
                  </a:txBody>
                  <a:tcPr>
                    <a:solidFill>
                      <a:srgbClr val="D9EDDF"/>
                    </a:solidFill>
                  </a:tcPr>
                </a:tc>
                <a:tc>
                  <a:txBody>
                    <a:bodyPr/>
                    <a:lstStyle/>
                    <a:p>
                      <a:pPr algn="ctr"/>
                      <a:r>
                        <a:rPr lang="en-US" altLang="zh-CN" sz="1800" dirty="0"/>
                        <a:t>0.64</a:t>
                      </a:r>
                      <a:endParaRPr lang="zh-CN" altLang="en-US" sz="1800" dirty="0"/>
                    </a:p>
                  </a:txBody>
                  <a:tcPr>
                    <a:solidFill>
                      <a:srgbClr val="D9EDDF"/>
                    </a:solidFill>
                  </a:tcPr>
                </a:tc>
                <a:extLst>
                  <a:ext uri="{0D108BD9-81ED-4DB2-BD59-A6C34878D82A}">
                    <a16:rowId xmlns:a16="http://schemas.microsoft.com/office/drawing/2014/main" val="195220961"/>
                  </a:ext>
                </a:extLst>
              </a:tr>
            </a:tbl>
          </a:graphicData>
        </a:graphic>
      </p:graphicFrame>
      <p:sp>
        <p:nvSpPr>
          <p:cNvPr id="18" name="文本框 17">
            <a:extLst>
              <a:ext uri="{FF2B5EF4-FFF2-40B4-BE49-F238E27FC236}">
                <a16:creationId xmlns:a16="http://schemas.microsoft.com/office/drawing/2014/main" id="{DFF6D0DA-5D0A-FECF-7FE7-16EC87B63C61}"/>
              </a:ext>
            </a:extLst>
          </p:cNvPr>
          <p:cNvSpPr txBox="1"/>
          <p:nvPr/>
        </p:nvSpPr>
        <p:spPr>
          <a:xfrm>
            <a:off x="12695577" y="8806182"/>
            <a:ext cx="3256811" cy="338554"/>
          </a:xfrm>
          <a:prstGeom prst="rect">
            <a:avLst/>
          </a:prstGeom>
          <a:noFill/>
        </p:spPr>
        <p:txBody>
          <a:bodyPr wrap="square" rtlCol="0">
            <a:spAutoFit/>
          </a:bodyPr>
          <a:lstStyle/>
          <a:p>
            <a:pPr algn="ctr"/>
            <a:r>
              <a:rPr lang="en-US" altLang="zh-CN" sz="1600" b="1" dirty="0"/>
              <a:t>Figure 1</a:t>
            </a:r>
            <a:r>
              <a:rPr lang="en-US" altLang="zh-CN" sz="1600" dirty="0"/>
              <a:t>: Demographic variables</a:t>
            </a:r>
            <a:endParaRPr lang="en-US" altLang="zh-CN" sz="1600" b="1" dirty="0"/>
          </a:p>
        </p:txBody>
      </p:sp>
      <p:sp>
        <p:nvSpPr>
          <p:cNvPr id="20" name="文本框 19">
            <a:extLst>
              <a:ext uri="{FF2B5EF4-FFF2-40B4-BE49-F238E27FC236}">
                <a16:creationId xmlns:a16="http://schemas.microsoft.com/office/drawing/2014/main" id="{24B9CEDC-1702-71B5-BCEB-AB99F2D3F7E0}"/>
              </a:ext>
            </a:extLst>
          </p:cNvPr>
          <p:cNvSpPr txBox="1"/>
          <p:nvPr/>
        </p:nvSpPr>
        <p:spPr>
          <a:xfrm>
            <a:off x="17474456" y="8802014"/>
            <a:ext cx="3937041" cy="338554"/>
          </a:xfrm>
          <a:prstGeom prst="rect">
            <a:avLst/>
          </a:prstGeom>
          <a:noFill/>
        </p:spPr>
        <p:txBody>
          <a:bodyPr wrap="square" rtlCol="0">
            <a:spAutoFit/>
          </a:bodyPr>
          <a:lstStyle/>
          <a:p>
            <a:pPr algn="ctr"/>
            <a:r>
              <a:rPr lang="en-US" altLang="zh-CN" sz="1600" b="1" dirty="0"/>
              <a:t>Figure 2</a:t>
            </a:r>
            <a:r>
              <a:rPr lang="en-US" altLang="zh-CN" sz="1600" dirty="0"/>
              <a:t>: Plotted contingency table</a:t>
            </a:r>
            <a:endParaRPr lang="en-US" altLang="zh-CN" sz="1600" b="1" dirty="0"/>
          </a:p>
        </p:txBody>
      </p:sp>
      <p:sp>
        <p:nvSpPr>
          <p:cNvPr id="21" name="文本框 20">
            <a:extLst>
              <a:ext uri="{FF2B5EF4-FFF2-40B4-BE49-F238E27FC236}">
                <a16:creationId xmlns:a16="http://schemas.microsoft.com/office/drawing/2014/main" id="{F5C3C596-C084-9966-201C-0E94B7AE2831}"/>
              </a:ext>
            </a:extLst>
          </p:cNvPr>
          <p:cNvSpPr txBox="1"/>
          <p:nvPr/>
        </p:nvSpPr>
        <p:spPr>
          <a:xfrm>
            <a:off x="18315331" y="3652794"/>
            <a:ext cx="2255290" cy="338554"/>
          </a:xfrm>
          <a:prstGeom prst="rect">
            <a:avLst/>
          </a:prstGeom>
          <a:noFill/>
        </p:spPr>
        <p:txBody>
          <a:bodyPr wrap="square" rtlCol="0">
            <a:spAutoFit/>
          </a:bodyPr>
          <a:lstStyle/>
          <a:p>
            <a:pPr algn="ctr"/>
            <a:r>
              <a:rPr lang="en-US" altLang="zh-CN" sz="1600" b="1" dirty="0"/>
              <a:t>Table 1</a:t>
            </a:r>
            <a:r>
              <a:rPr lang="en-US" altLang="zh-CN" sz="1600" dirty="0"/>
              <a:t>: Key encodings</a:t>
            </a:r>
            <a:endParaRPr lang="en-US" altLang="zh-CN" sz="1600" b="1" dirty="0"/>
          </a:p>
        </p:txBody>
      </p:sp>
      <p:sp>
        <p:nvSpPr>
          <p:cNvPr id="22" name="文本框 21">
            <a:extLst>
              <a:ext uri="{FF2B5EF4-FFF2-40B4-BE49-F238E27FC236}">
                <a16:creationId xmlns:a16="http://schemas.microsoft.com/office/drawing/2014/main" id="{B015404F-CD3E-3F3A-24E2-8581F6C5D95E}"/>
              </a:ext>
            </a:extLst>
          </p:cNvPr>
          <p:cNvSpPr txBox="1"/>
          <p:nvPr/>
        </p:nvSpPr>
        <p:spPr>
          <a:xfrm>
            <a:off x="24463603" y="7816281"/>
            <a:ext cx="1155203" cy="338554"/>
          </a:xfrm>
          <a:prstGeom prst="rect">
            <a:avLst/>
          </a:prstGeom>
          <a:noFill/>
        </p:spPr>
        <p:txBody>
          <a:bodyPr wrap="square" rtlCol="0">
            <a:spAutoFit/>
          </a:bodyPr>
          <a:lstStyle/>
          <a:p>
            <a:pPr algn="ctr"/>
            <a:r>
              <a:rPr lang="en-US" altLang="zh-CN" sz="1600" b="1" dirty="0"/>
              <a:t>Table 2</a:t>
            </a:r>
          </a:p>
        </p:txBody>
      </p:sp>
      <p:sp>
        <p:nvSpPr>
          <p:cNvPr id="40" name="文本框 39">
            <a:extLst>
              <a:ext uri="{FF2B5EF4-FFF2-40B4-BE49-F238E27FC236}">
                <a16:creationId xmlns:a16="http://schemas.microsoft.com/office/drawing/2014/main" id="{371BC856-5CF0-7686-B478-A913A8F90C2D}"/>
              </a:ext>
            </a:extLst>
          </p:cNvPr>
          <p:cNvSpPr txBox="1"/>
          <p:nvPr/>
        </p:nvSpPr>
        <p:spPr>
          <a:xfrm>
            <a:off x="29108400" y="7816281"/>
            <a:ext cx="1155203" cy="338554"/>
          </a:xfrm>
          <a:prstGeom prst="rect">
            <a:avLst/>
          </a:prstGeom>
          <a:noFill/>
        </p:spPr>
        <p:txBody>
          <a:bodyPr wrap="square" rtlCol="0">
            <a:spAutoFit/>
          </a:bodyPr>
          <a:lstStyle/>
          <a:p>
            <a:pPr algn="ctr"/>
            <a:r>
              <a:rPr lang="en-US" altLang="zh-CN" sz="1600" b="1" dirty="0"/>
              <a:t>Table 3</a:t>
            </a:r>
          </a:p>
        </p:txBody>
      </p:sp>
      <p:sp>
        <p:nvSpPr>
          <p:cNvPr id="7" name="Text Placeholder 30">
            <a:extLst>
              <a:ext uri="{FF2B5EF4-FFF2-40B4-BE49-F238E27FC236}">
                <a16:creationId xmlns:a16="http://schemas.microsoft.com/office/drawing/2014/main" id="{AE8AF7E0-D5EB-FF7E-F4A4-37735760A7F3}"/>
              </a:ext>
            </a:extLst>
          </p:cNvPr>
          <p:cNvSpPr txBox="1">
            <a:spLocks/>
          </p:cNvSpPr>
          <p:nvPr/>
        </p:nvSpPr>
        <p:spPr>
          <a:xfrm>
            <a:off x="11426510" y="9227572"/>
            <a:ext cx="10266309" cy="622300"/>
          </a:xfrm>
          <a:prstGeom prst="rect">
            <a:avLst/>
          </a:prstGeom>
          <a:solidFill>
            <a:srgbClr val="D9EDDF"/>
          </a:solidFill>
          <a:ln>
            <a:no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CN" dirty="0">
                <a:effectLst/>
                <a:latin typeface="SF Pro Semibold" pitchFamily="2" charset="0"/>
              </a:rPr>
              <a:t> </a:t>
            </a:r>
            <a:r>
              <a:rPr lang="en-US" dirty="0">
                <a:solidFill>
                  <a:schemeClr val="tx1">
                    <a:lumMod val="75000"/>
                    <a:lumOff val="25000"/>
                  </a:schemeClr>
                </a:solidFill>
                <a:latin typeface="+mn-lt"/>
              </a:rPr>
              <a:t>Q1</a:t>
            </a:r>
          </a:p>
        </p:txBody>
      </p:sp>
      <mc:AlternateContent xmlns:mc="http://schemas.openxmlformats.org/markup-compatibility/2006">
        <mc:Choice xmlns:a14="http://schemas.microsoft.com/office/drawing/2010/main" Requires="a14">
          <p:sp>
            <p:nvSpPr>
              <p:cNvPr id="45" name="Text Placeholder 35">
                <a:extLst>
                  <a:ext uri="{FF2B5EF4-FFF2-40B4-BE49-F238E27FC236}">
                    <a16:creationId xmlns:a16="http://schemas.microsoft.com/office/drawing/2014/main" id="{F22CDA28-3996-0F0C-0A12-BCE52B76C808}"/>
                  </a:ext>
                </a:extLst>
              </p:cNvPr>
              <p:cNvSpPr txBox="1">
                <a:spLocks/>
              </p:cNvSpPr>
              <p:nvPr/>
            </p:nvSpPr>
            <p:spPr>
              <a:xfrm>
                <a:off x="22158892" y="2514600"/>
                <a:ext cx="10266309" cy="5092308"/>
              </a:xfrm>
              <a:prstGeom prst="rect">
                <a:avLst/>
              </a:prstGeom>
            </p:spPr>
            <p:txBody>
              <a:bodyPr vert="horz" lIns="105503" tIns="52752" rIns="105503" bIns="52752"/>
              <a:lstStyle>
                <a:lvl1pPr marL="0" indent="0" algn="l" defTabSz="2351144" rtl="0" eaLnBrk="1" latinLnBrk="0" hangingPunct="1">
                  <a:spcBef>
                    <a:spcPct val="20000"/>
                  </a:spcBef>
                  <a:buFont typeface="Arial" pitchFamily="34" charset="0"/>
                  <a:buNone/>
                  <a:defRPr sz="1800" kern="1200" baseline="0">
                    <a:solidFill>
                      <a:schemeClr val="tx1"/>
                    </a:solidFill>
                    <a:latin typeface="+mn-lt"/>
                    <a:ea typeface="+mn-ea"/>
                    <a:cs typeface="+mn-cs"/>
                  </a:defRPr>
                </a:lvl1pPr>
                <a:lvl2pPr marL="267422" indent="0" algn="l" defTabSz="2351144" rtl="0" eaLnBrk="1" latinLnBrk="0" hangingPunct="1">
                  <a:spcBef>
                    <a:spcPct val="20000"/>
                  </a:spcBef>
                  <a:buFont typeface="Arial" pitchFamily="34" charset="0"/>
                  <a:buNone/>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dirty="0"/>
                  <a:t>We then applied t-test to every option.</a:t>
                </a:r>
              </a:p>
              <a:p>
                <a:r>
                  <a:rPr lang="en-US" altLang="zh-CN" dirty="0"/>
                  <a:t>With regard to </a:t>
                </a:r>
                <a:r>
                  <a:rPr lang="en-US" altLang="zh-CN" b="1" dirty="0"/>
                  <a:t>option 0</a:t>
                </a:r>
                <a:r>
                  <a:rPr lang="en-US" altLang="zh-CN" dirty="0"/>
                  <a:t>, bus/subway, it was concluded that the importance sequence is </a:t>
                </a:r>
                <a:r>
                  <a:rPr lang="en-US" altLang="zh-CN" b="1" dirty="0"/>
                  <a:t>D &gt; W ≈ C</a:t>
                </a:r>
                <a:r>
                  <a:rPr lang="en-US" altLang="zh-CN" dirty="0"/>
                  <a:t>. The importance of D is obvious, while W and C have a complex interaction, which cannot be explained by t-test (See </a:t>
                </a:r>
                <a:r>
                  <a:rPr lang="en-US" altLang="zh-CN" b="1" dirty="0"/>
                  <a:t>Table 2</a:t>
                </a:r>
                <a:r>
                  <a:rPr lang="en-US" altLang="zh-CN" dirty="0"/>
                  <a:t> for testing the importance of W and C).</a:t>
                </a:r>
              </a:p>
              <a:p>
                <a:r>
                  <a:rPr lang="en-US" altLang="zh-CN" dirty="0"/>
                  <a:t>For </a:t>
                </a:r>
                <a:r>
                  <a:rPr lang="en-US" altLang="zh-CN" b="1" dirty="0"/>
                  <a:t>option 1</a:t>
                </a:r>
                <a:r>
                  <a:rPr lang="en-US" altLang="zh-CN" dirty="0"/>
                  <a:t>, taxi, it was concluded that </a:t>
                </a:r>
                <a:r>
                  <a:rPr lang="en-US" altLang="zh-CN" b="1" dirty="0"/>
                  <a:t>D, W, and C are important to the same extent</a:t>
                </a:r>
                <a:r>
                  <a:rPr lang="en-US" altLang="zh-CN" dirty="0"/>
                  <a:t>. In the two-sided there is no condition where p-value is constantly smaller than </a:t>
                </a:r>
                <a14:m>
                  <m:oMath xmlns:m="http://schemas.openxmlformats.org/officeDocument/2006/math">
                    <m:r>
                      <a:rPr lang="zh-CN" altLang="en-US" i="1" smtClean="0">
                        <a:latin typeface="Cambria Math" panose="02040503050406030204" pitchFamily="18" charset="0"/>
                        <a:ea typeface="Cambria Math" panose="02040503050406030204" pitchFamily="18" charset="0"/>
                      </a:rPr>
                      <m:t>𝛼</m:t>
                    </m:r>
                  </m:oMath>
                </a14:m>
                <a:r>
                  <a:rPr lang="en-US" altLang="zh-CN" dirty="0"/>
                  <a:t>, so we may assume there existed a complicated interaction that could not be explained by the t-test (see </a:t>
                </a:r>
                <a:r>
                  <a:rPr lang="en-US" altLang="zh-CN" b="1" dirty="0"/>
                  <a:t>Table 3</a:t>
                </a:r>
                <a:r>
                  <a:rPr lang="en-US" altLang="zh-CN" dirty="0"/>
                  <a:t>).</a:t>
                </a:r>
              </a:p>
              <a:p>
                <a:r>
                  <a:rPr lang="en-US" altLang="zh-CN" dirty="0"/>
                  <a:t>For </a:t>
                </a:r>
                <a:r>
                  <a:rPr lang="en-US" altLang="zh-CN" b="1" dirty="0"/>
                  <a:t>option 2</a:t>
                </a:r>
                <a:r>
                  <a:rPr lang="en-US" altLang="zh-CN" dirty="0"/>
                  <a:t>, bike, it was concluded that the importance sequence of factors was </a:t>
                </a:r>
                <a:r>
                  <a:rPr lang="en-US" altLang="zh-CN" b="1" dirty="0"/>
                  <a:t>D &gt; W &gt; C</a:t>
                </a:r>
                <a:r>
                  <a:rPr lang="en-US" altLang="zh-CN" dirty="0"/>
                  <a:t>, and as illustrated in Figure 3, C had almost no effect on the decision. To ascertain the significance of D and W, we conducted t-test of the population - we considered long-distance (D = 2) and non-long-distance (D = 0/1). </a:t>
                </a:r>
              </a:p>
              <a:p>
                <a:pPr algn="ct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𝑯</m:t>
                        </m:r>
                      </m:e>
                      <m:sub>
                        <m:r>
                          <a:rPr lang="en-US" altLang="zh-CN" b="1" i="1">
                            <a:latin typeface="Cambria Math" panose="02040503050406030204" pitchFamily="18" charset="0"/>
                          </a:rPr>
                          <m:t>𝟎</m:t>
                        </m:r>
                      </m:sub>
                    </m:sSub>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𝐷</m:t>
                        </m:r>
                        <m:r>
                          <a:rPr lang="en-US" altLang="zh-CN" b="0" i="1" smtClean="0">
                            <a:latin typeface="Cambria Math" panose="02040503050406030204" pitchFamily="18" charset="0"/>
                          </a:rPr>
                          <m:t>0</m:t>
                        </m:r>
                        <m:r>
                          <a:rPr lang="en-US" altLang="zh-CN" b="0" i="1" smtClean="0">
                            <a:latin typeface="Cambria Math" panose="02040503050406030204" pitchFamily="18" charset="0"/>
                          </a:rPr>
                          <m:t>𝐶</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2</m:t>
                        </m:r>
                        <m:r>
                          <a:rPr lang="en-US" altLang="zh-CN" i="1">
                            <a:latin typeface="Cambria Math" panose="02040503050406030204" pitchFamily="18" charset="0"/>
                          </a:rPr>
                          <m:t>0</m:t>
                        </m:r>
                        <m:r>
                          <a:rPr lang="en-US" altLang="zh-CN" i="1">
                            <a:latin typeface="Cambria Math" panose="02040503050406030204" pitchFamily="18" charset="0"/>
                          </a:rPr>
                          <m:t>𝐶</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𝐷</m:t>
                        </m:r>
                        <m:r>
                          <a:rPr lang="en-US" altLang="zh-CN" b="0" i="1" smtClean="0">
                            <a:latin typeface="Cambria Math" panose="02040503050406030204" pitchFamily="18" charset="0"/>
                          </a:rPr>
                          <m:t>1</m:t>
                        </m:r>
                        <m:r>
                          <a:rPr lang="en-US" altLang="zh-CN" i="1">
                            <a:latin typeface="Cambria Math" panose="02040503050406030204" pitchFamily="18" charset="0"/>
                          </a:rPr>
                          <m:t>𝐶</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m:t>
                        </m:r>
                        <m:r>
                          <a:rPr lang="en-US" altLang="zh-CN" b="0" i="1" smtClean="0">
                            <a:latin typeface="Cambria Math" panose="02040503050406030204" pitchFamily="18" charset="0"/>
                          </a:rPr>
                          <m:t>1</m:t>
                        </m:r>
                        <m:r>
                          <a:rPr lang="en-US" altLang="zh-CN" i="1">
                            <a:latin typeface="Cambria Math" panose="02040503050406030204" pitchFamily="18" charset="0"/>
                          </a:rPr>
                          <m:t>𝐶</m:t>
                        </m:r>
                      </m:sub>
                    </m:sSub>
                  </m:oMath>
                </a14:m>
                <a:endParaRPr lang="en-US" altLang="zh-CN" i="1" dirty="0">
                  <a:latin typeface="Cambria Math" panose="02040503050406030204" pitchFamily="18" charset="0"/>
                </a:endParaRPr>
              </a:p>
              <a:p>
                <a:pPr algn="ct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𝑯</m:t>
                        </m:r>
                      </m:e>
                      <m:sub>
                        <m:r>
                          <a:rPr lang="en-US" altLang="zh-CN" b="1" i="1">
                            <a:latin typeface="Cambria Math" panose="02040503050406030204" pitchFamily="18" charset="0"/>
                          </a:rPr>
                          <m:t>𝒂</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𝐷</m:t>
                        </m:r>
                        <m:r>
                          <a:rPr lang="en-US" altLang="zh-CN" i="1">
                            <a:latin typeface="Cambria Math" panose="02040503050406030204" pitchFamily="18" charset="0"/>
                          </a:rPr>
                          <m:t>0</m:t>
                        </m:r>
                        <m:r>
                          <a:rPr lang="en-US" altLang="zh-CN" i="1">
                            <a:latin typeface="Cambria Math" panose="02040503050406030204" pitchFamily="18" charset="0"/>
                          </a:rPr>
                          <m:t>𝐶</m:t>
                        </m:r>
                      </m:sub>
                    </m:sSub>
                    <m:r>
                      <a:rPr lang="en-US" altLang="zh-CN" i="1">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20</m:t>
                        </m:r>
                        <m:r>
                          <a:rPr lang="en-US" altLang="zh-CN" i="1">
                            <a:latin typeface="Cambria Math" panose="02040503050406030204" pitchFamily="18" charset="0"/>
                          </a:rPr>
                          <m:t>𝐶</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𝐷</m:t>
                        </m:r>
                        <m:r>
                          <a:rPr lang="en-US" altLang="zh-CN" i="1">
                            <a:latin typeface="Cambria Math" panose="02040503050406030204" pitchFamily="18" charset="0"/>
                          </a:rPr>
                          <m:t>1</m:t>
                        </m:r>
                        <m:r>
                          <a:rPr lang="en-US" altLang="zh-CN" i="1">
                            <a:latin typeface="Cambria Math" panose="02040503050406030204" pitchFamily="18" charset="0"/>
                          </a:rPr>
                          <m:t>𝐶</m:t>
                        </m:r>
                      </m:sub>
                    </m:sSub>
                    <m:r>
                      <a:rPr lang="en-US" altLang="zh-CN" i="1" smtClean="0">
                        <a:latin typeface="Cambria Math" panose="02040503050406030204" pitchFamily="18" charset="0"/>
                        <a:ea typeface="Cambria Math" panose="02040503050406030204" pitchFamily="18" charset="0"/>
                      </a:rPr>
                      <m:t>&lt;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i="1">
                            <a:latin typeface="Cambria Math" panose="02040503050406030204" pitchFamily="18" charset="0"/>
                          </a:rPr>
                          <m:t>21</m:t>
                        </m:r>
                        <m:r>
                          <a:rPr lang="en-US" altLang="zh-CN" i="1">
                            <a:latin typeface="Cambria Math" panose="02040503050406030204" pitchFamily="18" charset="0"/>
                          </a:rPr>
                          <m:t>𝐶</m:t>
                        </m:r>
                      </m:sub>
                    </m:sSub>
                  </m:oMath>
                </a14:m>
                <a:endParaRPr lang="en-US" altLang="zh-CN" dirty="0"/>
              </a:p>
              <a:p>
                <a:r>
                  <a:rPr lang="en-US" altLang="zh-CN" dirty="0"/>
                  <a:t>The calculation yielded </a:t>
                </a:r>
                <a14:m>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𝑣𝑎𝑙𝑢𝑒</m:t>
                    </m:r>
                    <m:r>
                      <a:rPr lang="en-US" altLang="zh-CN" i="1">
                        <a:latin typeface="Cambria Math" panose="02040503050406030204" pitchFamily="18" charset="0"/>
                      </a:rPr>
                      <m:t>=</m:t>
                    </m:r>
                    <m:r>
                      <m:rPr>
                        <m:nor/>
                      </m:rPr>
                      <a:rPr lang="en-US" altLang="zh-CN" b="0" i="0" smtClean="0">
                        <a:latin typeface="Cambria Math" panose="02040503050406030204" pitchFamily="18" charset="0"/>
                      </a:rPr>
                      <m:t>1.03</m:t>
                    </m:r>
                    <m:r>
                      <m:rPr>
                        <m:nor/>
                      </m:rPr>
                      <a:rPr lang="en-US" altLang="zh-CN" b="0" i="0" smtClean="0">
                        <a:latin typeface="Cambria Math" panose="02040503050406030204" pitchFamily="18" charset="0"/>
                      </a:rPr>
                      <m:t>e</m:t>
                    </m:r>
                    <m:r>
                      <m:rPr>
                        <m:nor/>
                      </m:rPr>
                      <a:rPr lang="en-US" altLang="zh-CN" b="0" i="0" smtClean="0">
                        <a:latin typeface="Cambria Math" panose="02040503050406030204" pitchFamily="18" charset="0"/>
                      </a:rPr>
                      <m:t>−51 </m:t>
                    </m:r>
                    <m:r>
                      <m:rPr>
                        <m:nor/>
                      </m:rPr>
                      <a:rPr lang="en-US" altLang="zh-CN" b="0" i="0" smtClean="0">
                        <a:latin typeface="Cambria Math" panose="02040503050406030204" pitchFamily="18" charset="0"/>
                      </a:rPr>
                      <m:t>and</m:t>
                    </m:r>
                    <m:r>
                      <m:rPr>
                        <m:nor/>
                      </m:rPr>
                      <a:rPr lang="en-US" altLang="zh-CN" b="0" i="0" smtClean="0">
                        <a:latin typeface="Cambria Math" panose="02040503050406030204" pitchFamily="18" charset="0"/>
                      </a:rPr>
                      <m:t> 1.19</m:t>
                    </m:r>
                    <m:r>
                      <m:rPr>
                        <m:nor/>
                      </m:rPr>
                      <a:rPr lang="en-US" altLang="zh-CN" b="0" i="0" smtClean="0">
                        <a:latin typeface="Cambria Math" panose="02040503050406030204" pitchFamily="18" charset="0"/>
                      </a:rPr>
                      <m:t>e</m:t>
                    </m:r>
                    <m:r>
                      <m:rPr>
                        <m:nor/>
                      </m:rPr>
                      <a:rPr lang="en-US" altLang="zh-CN" b="0" i="0" smtClean="0">
                        <a:latin typeface="Cambria Math" panose="02040503050406030204" pitchFamily="18" charset="0"/>
                      </a:rPr>
                      <m:t>−12</m:t>
                    </m:r>
                    <m:r>
                      <m:rPr>
                        <m:nor/>
                      </m:rPr>
                      <a:rPr lang="en-US" altLang="zh-CN" dirty="0"/>
                      <m:t> </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𝛼</m:t>
                    </m:r>
                  </m:oMath>
                </a14:m>
                <a:r>
                  <a:rPr lang="en-US" altLang="zh-CN" dirty="0"/>
                  <a:t>, so we considered D is the most important.</a:t>
                </a:r>
              </a:p>
              <a:p>
                <a:r>
                  <a:rPr lang="en-US" altLang="zh-CN" dirty="0"/>
                  <a:t>In regard to </a:t>
                </a:r>
                <a:r>
                  <a:rPr lang="en-US" altLang="zh-CN" b="1" dirty="0"/>
                  <a:t>option 3</a:t>
                </a:r>
                <a:r>
                  <a:rPr lang="en-US" altLang="zh-CN" dirty="0"/>
                  <a:t>, walking, it showed that all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𝐶𝑉</m:t>
                    </m:r>
                  </m:oMath>
                </a14:m>
                <a:r>
                  <a:rPr lang="en-US" altLang="zh-CN" dirty="0"/>
                  <a:t> so </a:t>
                </a:r>
                <a:r>
                  <a:rPr lang="en-US" altLang="zh-CN" b="1" dirty="0"/>
                  <a:t>none of D, W and C hold any significance</a:t>
                </a:r>
                <a:r>
                  <a:rPr lang="en-US" altLang="zh-CN" dirty="0"/>
                  <a:t>, which was primarily attributed to inadequate samples. This might also suggest an unconsidered factor.</a:t>
                </a:r>
              </a:p>
            </p:txBody>
          </p:sp>
        </mc:Choice>
        <mc:Fallback>
          <p:sp>
            <p:nvSpPr>
              <p:cNvPr id="45" name="Text Placeholder 35">
                <a:extLst>
                  <a:ext uri="{FF2B5EF4-FFF2-40B4-BE49-F238E27FC236}">
                    <a16:creationId xmlns:a16="http://schemas.microsoft.com/office/drawing/2014/main" id="{F22CDA28-3996-0F0C-0A12-BCE52B76C808}"/>
                  </a:ext>
                </a:extLst>
              </p:cNvPr>
              <p:cNvSpPr txBox="1">
                <a:spLocks noRot="1" noChangeAspect="1" noMove="1" noResize="1" noEditPoints="1" noAdjustHandles="1" noChangeArrowheads="1" noChangeShapeType="1" noTextEdit="1"/>
              </p:cNvSpPr>
              <p:nvPr/>
            </p:nvSpPr>
            <p:spPr>
              <a:xfrm>
                <a:off x="22158892" y="2514600"/>
                <a:ext cx="10266309" cy="5092308"/>
              </a:xfrm>
              <a:prstGeom prst="rect">
                <a:avLst/>
              </a:prstGeom>
              <a:blipFill>
                <a:blip r:embed="rId12"/>
                <a:stretch>
                  <a:fillRect l="-356" t="-599"/>
                </a:stretch>
              </a:blipFill>
            </p:spPr>
            <p:txBody>
              <a:bodyPr/>
              <a:lstStyle/>
              <a:p>
                <a:r>
                  <a:rPr lang="zh-CN" altLang="en-US">
                    <a:noFill/>
                  </a:rPr>
                  <a:t> </a:t>
                </a:r>
              </a:p>
            </p:txBody>
          </p:sp>
        </mc:Fallback>
      </mc:AlternateContent>
      <p:sp>
        <p:nvSpPr>
          <p:cNvPr id="51" name="Text Placeholder 30">
            <a:extLst>
              <a:ext uri="{FF2B5EF4-FFF2-40B4-BE49-F238E27FC236}">
                <a16:creationId xmlns:a16="http://schemas.microsoft.com/office/drawing/2014/main" id="{770A03CF-A6B3-961C-3119-C6F7B619A706}"/>
              </a:ext>
            </a:extLst>
          </p:cNvPr>
          <p:cNvSpPr txBox="1">
            <a:spLocks/>
          </p:cNvSpPr>
          <p:nvPr/>
        </p:nvSpPr>
        <p:spPr>
          <a:xfrm>
            <a:off x="22200827" y="10311465"/>
            <a:ext cx="10266309" cy="622300"/>
          </a:xfrm>
          <a:prstGeom prst="rect">
            <a:avLst/>
          </a:prstGeom>
          <a:solidFill>
            <a:srgbClr val="D9EDDF"/>
          </a:solidFill>
          <a:ln>
            <a:no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CN" dirty="0">
                <a:effectLst/>
                <a:latin typeface="SF Pro Semibold" pitchFamily="2" charset="0"/>
              </a:rPr>
              <a:t> </a:t>
            </a:r>
            <a:r>
              <a:rPr lang="en-US" dirty="0">
                <a:solidFill>
                  <a:schemeClr val="tx1">
                    <a:lumMod val="75000"/>
                    <a:lumOff val="25000"/>
                  </a:schemeClr>
                </a:solidFill>
                <a:latin typeface="+mn-lt"/>
              </a:rPr>
              <a:t>Q2</a:t>
            </a:r>
          </a:p>
        </p:txBody>
      </p:sp>
      <p:graphicFrame>
        <p:nvGraphicFramePr>
          <p:cNvPr id="4" name="表格 3">
            <a:extLst>
              <a:ext uri="{FF2B5EF4-FFF2-40B4-BE49-F238E27FC236}">
                <a16:creationId xmlns:a16="http://schemas.microsoft.com/office/drawing/2014/main" id="{E0A1DE8C-267F-DB6A-3B14-4F7224309C2D}"/>
              </a:ext>
            </a:extLst>
          </p:cNvPr>
          <p:cNvGraphicFramePr>
            <a:graphicFrameLocks noGrp="1"/>
          </p:cNvGraphicFramePr>
          <p:nvPr>
            <p:extLst>
              <p:ext uri="{D42A27DB-BD31-4B8C-83A1-F6EECF244321}">
                <p14:modId xmlns:p14="http://schemas.microsoft.com/office/powerpoint/2010/main" val="1610498004"/>
              </p:ext>
            </p:extLst>
          </p:nvPr>
        </p:nvGraphicFramePr>
        <p:xfrm>
          <a:off x="27167260" y="16550640"/>
          <a:ext cx="5334452" cy="2194560"/>
        </p:xfrm>
        <a:graphic>
          <a:graphicData uri="http://schemas.openxmlformats.org/drawingml/2006/table">
            <a:tbl>
              <a:tblPr firstRow="1" bandRow="1">
                <a:tableStyleId>{5C22544A-7EE6-4342-B048-85BDC9FD1C3A}</a:tableStyleId>
              </a:tblPr>
              <a:tblGrid>
                <a:gridCol w="2518151">
                  <a:extLst>
                    <a:ext uri="{9D8B030D-6E8A-4147-A177-3AD203B41FA5}">
                      <a16:colId xmlns:a16="http://schemas.microsoft.com/office/drawing/2014/main" val="2731221127"/>
                    </a:ext>
                  </a:extLst>
                </a:gridCol>
                <a:gridCol w="2816301">
                  <a:extLst>
                    <a:ext uri="{9D8B030D-6E8A-4147-A177-3AD203B41FA5}">
                      <a16:colId xmlns:a16="http://schemas.microsoft.com/office/drawing/2014/main" val="1611491747"/>
                    </a:ext>
                  </a:extLst>
                </a:gridCol>
              </a:tblGrid>
              <a:tr h="158179">
                <a:tc>
                  <a:txBody>
                    <a:bodyPr/>
                    <a:lstStyle/>
                    <a:p>
                      <a:pPr algn="ctr"/>
                      <a:r>
                        <a:rPr lang="en-US" altLang="zh-CN" sz="1800" dirty="0"/>
                        <a:t>Variables</a:t>
                      </a:r>
                      <a:endParaRPr lang="zh-CN" altLang="en-US" sz="1800" dirty="0"/>
                    </a:p>
                  </a:txBody>
                  <a:tcPr>
                    <a:solidFill>
                      <a:srgbClr val="5BBA99"/>
                    </a:solidFill>
                  </a:tcPr>
                </a:tc>
                <a:tc>
                  <a:txBody>
                    <a:bodyPr/>
                    <a:lstStyle/>
                    <a:p>
                      <a:pPr algn="ctr"/>
                      <a:r>
                        <a:rPr lang="en-US" altLang="zh-CN" sz="1800" dirty="0"/>
                        <a:t>Influence level (to option) </a:t>
                      </a:r>
                      <a:endParaRPr lang="zh-CN" altLang="en-US" sz="1800" dirty="0"/>
                    </a:p>
                  </a:txBody>
                  <a:tcPr>
                    <a:solidFill>
                      <a:srgbClr val="5BBA99"/>
                    </a:solidFill>
                  </a:tcPr>
                </a:tc>
                <a:extLst>
                  <a:ext uri="{0D108BD9-81ED-4DB2-BD59-A6C34878D82A}">
                    <a16:rowId xmlns:a16="http://schemas.microsoft.com/office/drawing/2014/main" val="2887670269"/>
                  </a:ext>
                </a:extLst>
              </a:tr>
              <a:tr h="158179">
                <a:tc>
                  <a:txBody>
                    <a:bodyPr/>
                    <a:lstStyle/>
                    <a:p>
                      <a:r>
                        <a:rPr lang="en-US" altLang="zh-CN" sz="1800" b="1" dirty="0">
                          <a:solidFill>
                            <a:schemeClr val="bg1"/>
                          </a:solidFill>
                        </a:rPr>
                        <a:t>Gender</a:t>
                      </a:r>
                      <a:endParaRPr lang="zh-CN" altLang="en-US" sz="1800" b="1" dirty="0">
                        <a:solidFill>
                          <a:schemeClr val="bg1"/>
                        </a:solidFill>
                      </a:endParaRPr>
                    </a:p>
                  </a:txBody>
                  <a:tcPr>
                    <a:solidFill>
                      <a:srgbClr val="5BBA99"/>
                    </a:solidFill>
                  </a:tcPr>
                </a:tc>
                <a:tc>
                  <a:txBody>
                    <a:bodyPr/>
                    <a:lstStyle/>
                    <a:p>
                      <a:r>
                        <a:rPr lang="en-US" altLang="zh-CN" sz="1800" dirty="0"/>
                        <a:t>No</a:t>
                      </a:r>
                      <a:endParaRPr lang="zh-CN" altLang="en-US" sz="1800" dirty="0"/>
                    </a:p>
                  </a:txBody>
                  <a:tcPr>
                    <a:solidFill>
                      <a:srgbClr val="B4E69B"/>
                    </a:solidFill>
                  </a:tcPr>
                </a:tc>
                <a:extLst>
                  <a:ext uri="{0D108BD9-81ED-4DB2-BD59-A6C34878D82A}">
                    <a16:rowId xmlns:a16="http://schemas.microsoft.com/office/drawing/2014/main" val="3817860459"/>
                  </a:ext>
                </a:extLst>
              </a:tr>
              <a:tr h="158179">
                <a:tc>
                  <a:txBody>
                    <a:bodyPr/>
                    <a:lstStyle/>
                    <a:p>
                      <a:r>
                        <a:rPr lang="en-US" altLang="zh-CN" sz="1800" b="1" kern="1200" dirty="0">
                          <a:solidFill>
                            <a:schemeClr val="bg1"/>
                          </a:solidFill>
                          <a:latin typeface="+mn-lt"/>
                          <a:ea typeface="+mn-ea"/>
                          <a:cs typeface="+mn-cs"/>
                        </a:rPr>
                        <a:t>Major</a:t>
                      </a:r>
                      <a:endParaRPr lang="zh-CN" altLang="en-US" sz="1800" b="1" kern="1200" dirty="0">
                        <a:solidFill>
                          <a:schemeClr val="bg1"/>
                        </a:solidFill>
                        <a:latin typeface="+mn-lt"/>
                        <a:ea typeface="+mn-ea"/>
                        <a:cs typeface="+mn-cs"/>
                      </a:endParaRPr>
                    </a:p>
                  </a:txBody>
                  <a:tcPr>
                    <a:solidFill>
                      <a:srgbClr val="5BBA99"/>
                    </a:solidFill>
                  </a:tcPr>
                </a:tc>
                <a:tc>
                  <a:txBody>
                    <a:bodyPr/>
                    <a:lstStyle/>
                    <a:p>
                      <a:r>
                        <a:rPr lang="en-US" altLang="zh-CN" sz="1800" dirty="0"/>
                        <a:t>No</a:t>
                      </a:r>
                      <a:endParaRPr lang="zh-CN" altLang="en-US" sz="1800" dirty="0"/>
                    </a:p>
                  </a:txBody>
                  <a:tcPr>
                    <a:solidFill>
                      <a:srgbClr val="D9EDDF"/>
                    </a:solidFill>
                  </a:tcPr>
                </a:tc>
                <a:extLst>
                  <a:ext uri="{0D108BD9-81ED-4DB2-BD59-A6C34878D82A}">
                    <a16:rowId xmlns:a16="http://schemas.microsoft.com/office/drawing/2014/main" val="319330470"/>
                  </a:ext>
                </a:extLst>
              </a:tr>
              <a:tr h="158179">
                <a:tc>
                  <a:txBody>
                    <a:bodyPr/>
                    <a:lstStyle/>
                    <a:p>
                      <a:r>
                        <a:rPr lang="en-US" altLang="zh-CN" sz="1800" b="1" kern="1200" dirty="0">
                          <a:solidFill>
                            <a:schemeClr val="bg1"/>
                          </a:solidFill>
                          <a:latin typeface="+mn-lt"/>
                          <a:ea typeface="+mn-ea"/>
                          <a:cs typeface="+mn-cs"/>
                        </a:rPr>
                        <a:t>Grade (Sophomore)</a:t>
                      </a:r>
                      <a:endParaRPr lang="zh-CN" altLang="en-US" sz="1800" b="1" kern="1200" dirty="0">
                        <a:solidFill>
                          <a:schemeClr val="bg1"/>
                        </a:solidFill>
                        <a:latin typeface="+mn-lt"/>
                        <a:ea typeface="+mn-ea"/>
                        <a:cs typeface="+mn-cs"/>
                      </a:endParaRPr>
                    </a:p>
                  </a:txBody>
                  <a:tcPr>
                    <a:solidFill>
                      <a:srgbClr val="5BBA99"/>
                    </a:solidFill>
                  </a:tcPr>
                </a:tc>
                <a:tc>
                  <a:txBody>
                    <a:bodyPr/>
                    <a:lstStyle/>
                    <a:p>
                      <a:r>
                        <a:rPr lang="en-US" altLang="zh-CN" sz="1800" dirty="0"/>
                        <a:t>Great to all</a:t>
                      </a:r>
                      <a:endParaRPr lang="zh-CN" altLang="en-US" sz="1800" dirty="0"/>
                    </a:p>
                  </a:txBody>
                  <a:tcPr>
                    <a:solidFill>
                      <a:srgbClr val="B4E69B"/>
                    </a:solidFill>
                  </a:tcPr>
                </a:tc>
                <a:extLst>
                  <a:ext uri="{0D108BD9-81ED-4DB2-BD59-A6C34878D82A}">
                    <a16:rowId xmlns:a16="http://schemas.microsoft.com/office/drawing/2014/main" val="3995470012"/>
                  </a:ext>
                </a:extLst>
              </a:tr>
              <a:tr h="0">
                <a:tc>
                  <a:txBody>
                    <a:bodyPr/>
                    <a:lstStyle/>
                    <a:p>
                      <a:r>
                        <a:rPr lang="en-US" altLang="zh-CN" sz="1800" b="1" kern="1200" dirty="0">
                          <a:solidFill>
                            <a:schemeClr val="bg1"/>
                          </a:solidFill>
                          <a:latin typeface="+mn-lt"/>
                          <a:ea typeface="+mn-ea"/>
                          <a:cs typeface="+mn-cs"/>
                        </a:rPr>
                        <a:t>Pocket money</a:t>
                      </a:r>
                      <a:endParaRPr lang="zh-CN" altLang="en-US" sz="1800" b="1" kern="1200" dirty="0">
                        <a:solidFill>
                          <a:schemeClr val="bg1"/>
                        </a:solidFill>
                        <a:latin typeface="+mn-lt"/>
                        <a:ea typeface="+mn-ea"/>
                        <a:cs typeface="+mn-cs"/>
                      </a:endParaRPr>
                    </a:p>
                  </a:txBody>
                  <a:tcPr>
                    <a:solidFill>
                      <a:srgbClr val="5BBA99"/>
                    </a:solidFill>
                  </a:tcPr>
                </a:tc>
                <a:tc>
                  <a:txBody>
                    <a:bodyPr/>
                    <a:lstStyle/>
                    <a:p>
                      <a:r>
                        <a:rPr lang="en-US" altLang="zh-CN" sz="1800" dirty="0"/>
                        <a:t>Great to option 1 and 3</a:t>
                      </a:r>
                      <a:endParaRPr lang="zh-CN" altLang="en-US" sz="1800" dirty="0"/>
                    </a:p>
                  </a:txBody>
                  <a:tcPr>
                    <a:solidFill>
                      <a:srgbClr val="D9EDDF"/>
                    </a:solidFill>
                  </a:tcPr>
                </a:tc>
                <a:extLst>
                  <a:ext uri="{0D108BD9-81ED-4DB2-BD59-A6C34878D82A}">
                    <a16:rowId xmlns:a16="http://schemas.microsoft.com/office/drawing/2014/main" val="195220961"/>
                  </a:ext>
                </a:extLst>
              </a:tr>
              <a:tr h="0">
                <a:tc>
                  <a:txBody>
                    <a:bodyPr/>
                    <a:lstStyle/>
                    <a:p>
                      <a:r>
                        <a:rPr lang="en-US" altLang="zh-CN" sz="1800" b="1" kern="1200" dirty="0">
                          <a:solidFill>
                            <a:schemeClr val="bg1"/>
                          </a:solidFill>
                          <a:latin typeface="+mn-lt"/>
                          <a:ea typeface="+mn-ea"/>
                          <a:cs typeface="+mn-cs"/>
                        </a:rPr>
                        <a:t>Origin</a:t>
                      </a:r>
                      <a:endParaRPr lang="zh-CN" altLang="en-US" sz="1800" b="1" kern="1200" dirty="0">
                        <a:solidFill>
                          <a:schemeClr val="bg1"/>
                        </a:solidFill>
                        <a:latin typeface="+mn-lt"/>
                        <a:ea typeface="+mn-ea"/>
                        <a:cs typeface="+mn-cs"/>
                      </a:endParaRPr>
                    </a:p>
                  </a:txBody>
                  <a:tcPr>
                    <a:solidFill>
                      <a:srgbClr val="5BBA99"/>
                    </a:solidFill>
                  </a:tcPr>
                </a:tc>
                <a:tc>
                  <a:txBody>
                    <a:bodyPr/>
                    <a:lstStyle/>
                    <a:p>
                      <a:r>
                        <a:rPr lang="en-US" altLang="zh-CN" sz="1800" dirty="0"/>
                        <a:t>Great to all</a:t>
                      </a:r>
                      <a:endParaRPr lang="zh-CN" altLang="en-US" sz="1800" dirty="0"/>
                    </a:p>
                  </a:txBody>
                  <a:tcPr>
                    <a:solidFill>
                      <a:srgbClr val="D9EDDF"/>
                    </a:solidFill>
                  </a:tcPr>
                </a:tc>
                <a:extLst>
                  <a:ext uri="{0D108BD9-81ED-4DB2-BD59-A6C34878D82A}">
                    <a16:rowId xmlns:a16="http://schemas.microsoft.com/office/drawing/2014/main" val="2263041907"/>
                  </a:ext>
                </a:extLst>
              </a:tr>
            </a:tbl>
          </a:graphicData>
        </a:graphic>
      </p:graphicFrame>
      <p:sp>
        <p:nvSpPr>
          <p:cNvPr id="5" name="文本框 54">
            <a:extLst>
              <a:ext uri="{FF2B5EF4-FFF2-40B4-BE49-F238E27FC236}">
                <a16:creationId xmlns:a16="http://schemas.microsoft.com/office/drawing/2014/main" id="{F62178D3-71AC-B9DB-68C7-58866B34BB6C}"/>
              </a:ext>
            </a:extLst>
          </p:cNvPr>
          <p:cNvSpPr txBox="1"/>
          <p:nvPr/>
        </p:nvSpPr>
        <p:spPr>
          <a:xfrm>
            <a:off x="29319818" y="16193947"/>
            <a:ext cx="1029335" cy="337185"/>
          </a:xfrm>
          <a:prstGeom prst="rect">
            <a:avLst/>
          </a:prstGeom>
          <a:noFill/>
        </p:spPr>
        <p:txBody>
          <a:bodyPr wrap="square" rtlCol="0">
            <a:spAutoFit/>
          </a:bodyPr>
          <a:lstStyle/>
          <a:p>
            <a:pPr algn="ctr"/>
            <a:r>
              <a:rPr lang="en-US" altLang="zh-CN" sz="1600" b="1" dirty="0"/>
              <a:t>Table 5</a:t>
            </a:r>
          </a:p>
        </p:txBody>
      </p:sp>
      <p:pic>
        <p:nvPicPr>
          <p:cNvPr id="9" name="Graphic 8">
            <a:extLst>
              <a:ext uri="{FF2B5EF4-FFF2-40B4-BE49-F238E27FC236}">
                <a16:creationId xmlns:a16="http://schemas.microsoft.com/office/drawing/2014/main" id="{44E653C1-8D76-23D3-F6D8-440818F62B7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2569146" y="12211950"/>
            <a:ext cx="7772400" cy="6304650"/>
          </a:xfrm>
          <a:prstGeom prst="rect">
            <a:avLst/>
          </a:prstGeom>
        </p:spPr>
      </p:pic>
      <p:sp>
        <p:nvSpPr>
          <p:cNvPr id="15" name="文本框 5">
            <a:extLst>
              <a:ext uri="{FF2B5EF4-FFF2-40B4-BE49-F238E27FC236}">
                <a16:creationId xmlns:a16="http://schemas.microsoft.com/office/drawing/2014/main" id="{636A6161-7786-2D99-EF1F-BCECE7CF68B1}"/>
              </a:ext>
            </a:extLst>
          </p:cNvPr>
          <p:cNvSpPr txBox="1"/>
          <p:nvPr/>
        </p:nvSpPr>
        <p:spPr>
          <a:xfrm>
            <a:off x="13411200" y="18592800"/>
            <a:ext cx="6128495" cy="338554"/>
          </a:xfrm>
          <a:prstGeom prst="rect">
            <a:avLst/>
          </a:prstGeom>
          <a:noFill/>
        </p:spPr>
        <p:txBody>
          <a:bodyPr wrap="square" rtlCol="0">
            <a:spAutoFit/>
          </a:bodyPr>
          <a:lstStyle/>
          <a:p>
            <a:pPr algn="ctr"/>
            <a:r>
              <a:rPr lang="en-US" altLang="zh-CN" sz="1600" b="1" dirty="0"/>
              <a:t>Figure 3</a:t>
            </a:r>
            <a:r>
              <a:rPr lang="en-US" altLang="zh-CN" sz="1600" dirty="0"/>
              <a:t>: Heatmaps of Multiple Comparison Results</a:t>
            </a:r>
            <a:endParaRPr lang="en-US" altLang="zh-CN" sz="1600" b="1" dirty="0"/>
          </a:p>
        </p:txBody>
      </p:sp>
      <p:sp>
        <p:nvSpPr>
          <p:cNvPr id="39" name="文本框 54">
            <a:extLst>
              <a:ext uri="{FF2B5EF4-FFF2-40B4-BE49-F238E27FC236}">
                <a16:creationId xmlns:a16="http://schemas.microsoft.com/office/drawing/2014/main" id="{69797D4B-AA89-23A8-F759-03669D340396}"/>
              </a:ext>
            </a:extLst>
          </p:cNvPr>
          <p:cNvSpPr txBox="1"/>
          <p:nvPr/>
        </p:nvSpPr>
        <p:spPr>
          <a:xfrm>
            <a:off x="24231600" y="16199327"/>
            <a:ext cx="1029335" cy="337185"/>
          </a:xfrm>
          <a:prstGeom prst="rect">
            <a:avLst/>
          </a:prstGeom>
          <a:noFill/>
        </p:spPr>
        <p:txBody>
          <a:bodyPr wrap="square" rtlCol="0">
            <a:spAutoFit/>
          </a:bodyPr>
          <a:lstStyle/>
          <a:p>
            <a:pPr algn="ctr"/>
            <a:r>
              <a:rPr lang="en-US" altLang="zh-CN" sz="1600" b="1" dirty="0"/>
              <a:t>Table 4</a:t>
            </a:r>
          </a:p>
        </p:txBody>
      </p:sp>
      <p:grpSp>
        <p:nvGrpSpPr>
          <p:cNvPr id="41" name="Group 40">
            <a:extLst>
              <a:ext uri="{FF2B5EF4-FFF2-40B4-BE49-F238E27FC236}">
                <a16:creationId xmlns:a16="http://schemas.microsoft.com/office/drawing/2014/main" id="{067A1557-9D15-96A7-4678-4428DC7D0BCC}"/>
              </a:ext>
            </a:extLst>
          </p:cNvPr>
          <p:cNvGrpSpPr/>
          <p:nvPr/>
        </p:nvGrpSpPr>
        <p:grpSpPr>
          <a:xfrm>
            <a:off x="33020312" y="2328124"/>
            <a:ext cx="4320000" cy="4340124"/>
            <a:chOff x="15855521" y="24619856"/>
            <a:chExt cx="5101980" cy="5163434"/>
          </a:xfrm>
        </p:grpSpPr>
        <p:pic>
          <p:nvPicPr>
            <p:cNvPr id="46" name="图形 58">
              <a:extLst>
                <a:ext uri="{FF2B5EF4-FFF2-40B4-BE49-F238E27FC236}">
                  <a16:creationId xmlns:a16="http://schemas.microsoft.com/office/drawing/2014/main" id="{1EC4A051-80F7-3C75-FC9B-4ACE2376632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5855521" y="24681310"/>
              <a:ext cx="5101980" cy="5101980"/>
            </a:xfrm>
            <a:prstGeom prst="rect">
              <a:avLst/>
            </a:prstGeom>
          </p:spPr>
        </p:pic>
        <p:sp>
          <p:nvSpPr>
            <p:cNvPr id="47" name="文本框 55">
              <a:extLst>
                <a:ext uri="{FF2B5EF4-FFF2-40B4-BE49-F238E27FC236}">
                  <a16:creationId xmlns:a16="http://schemas.microsoft.com/office/drawing/2014/main" id="{3B896BD5-DF97-F129-43B7-E776E10D6AED}"/>
                </a:ext>
              </a:extLst>
            </p:cNvPr>
            <p:cNvSpPr txBox="1"/>
            <p:nvPr/>
          </p:nvSpPr>
          <p:spPr>
            <a:xfrm>
              <a:off x="19059862" y="24619856"/>
              <a:ext cx="1174962" cy="402777"/>
            </a:xfrm>
            <a:prstGeom prst="rect">
              <a:avLst/>
            </a:prstGeom>
            <a:noFill/>
          </p:spPr>
          <p:txBody>
            <a:bodyPr wrap="square" rtlCol="0">
              <a:spAutoFit/>
            </a:bodyPr>
            <a:lstStyle/>
            <a:p>
              <a:pPr algn="ctr"/>
              <a:r>
                <a:rPr lang="en-US" altLang="zh-CN" sz="1600" b="1" dirty="0"/>
                <a:t>Taxi</a:t>
              </a:r>
            </a:p>
          </p:txBody>
        </p:sp>
      </p:grpSp>
      <p:grpSp>
        <p:nvGrpSpPr>
          <p:cNvPr id="49" name="Group 48">
            <a:extLst>
              <a:ext uri="{FF2B5EF4-FFF2-40B4-BE49-F238E27FC236}">
                <a16:creationId xmlns:a16="http://schemas.microsoft.com/office/drawing/2014/main" id="{2E886E36-7350-7651-FEBB-9D7C9B252016}"/>
              </a:ext>
            </a:extLst>
          </p:cNvPr>
          <p:cNvGrpSpPr/>
          <p:nvPr/>
        </p:nvGrpSpPr>
        <p:grpSpPr>
          <a:xfrm>
            <a:off x="37935423" y="2328444"/>
            <a:ext cx="4320000" cy="4336141"/>
            <a:chOff x="21251855" y="24629977"/>
            <a:chExt cx="5101980" cy="5159945"/>
          </a:xfrm>
        </p:grpSpPr>
        <p:pic>
          <p:nvPicPr>
            <p:cNvPr id="55" name="图形 61">
              <a:extLst>
                <a:ext uri="{FF2B5EF4-FFF2-40B4-BE49-F238E27FC236}">
                  <a16:creationId xmlns:a16="http://schemas.microsoft.com/office/drawing/2014/main" id="{696C6515-BE0C-719F-8AC8-8670D26AB97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1251855" y="24687942"/>
              <a:ext cx="5101980" cy="5101980"/>
            </a:xfrm>
            <a:prstGeom prst="rect">
              <a:avLst/>
            </a:prstGeom>
          </p:spPr>
        </p:pic>
        <p:sp>
          <p:nvSpPr>
            <p:cNvPr id="61" name="文本框 56">
              <a:extLst>
                <a:ext uri="{FF2B5EF4-FFF2-40B4-BE49-F238E27FC236}">
                  <a16:creationId xmlns:a16="http://schemas.microsoft.com/office/drawing/2014/main" id="{2A5E34A1-ADFF-E3AD-8D50-16E4EE1AD940}"/>
                </a:ext>
              </a:extLst>
            </p:cNvPr>
            <p:cNvSpPr txBox="1"/>
            <p:nvPr/>
          </p:nvSpPr>
          <p:spPr>
            <a:xfrm>
              <a:off x="24105969" y="24629977"/>
              <a:ext cx="1839917" cy="402874"/>
            </a:xfrm>
            <a:prstGeom prst="rect">
              <a:avLst/>
            </a:prstGeom>
            <a:noFill/>
          </p:spPr>
          <p:txBody>
            <a:bodyPr wrap="square" rtlCol="0">
              <a:spAutoFit/>
            </a:bodyPr>
            <a:lstStyle/>
            <a:p>
              <a:pPr algn="ctr"/>
              <a:r>
                <a:rPr lang="en-US" altLang="zh-CN" sz="1600" b="1" dirty="0"/>
                <a:t>Bikes/e-bikes</a:t>
              </a:r>
            </a:p>
          </p:txBody>
        </p:sp>
      </p:grpSp>
      <p:grpSp>
        <p:nvGrpSpPr>
          <p:cNvPr id="63" name="Group 62">
            <a:extLst>
              <a:ext uri="{FF2B5EF4-FFF2-40B4-BE49-F238E27FC236}">
                <a16:creationId xmlns:a16="http://schemas.microsoft.com/office/drawing/2014/main" id="{20C7054D-715F-5E1E-0F53-FF1231061114}"/>
              </a:ext>
            </a:extLst>
          </p:cNvPr>
          <p:cNvGrpSpPr/>
          <p:nvPr/>
        </p:nvGrpSpPr>
        <p:grpSpPr>
          <a:xfrm>
            <a:off x="33027813" y="6625354"/>
            <a:ext cx="4320000" cy="4347446"/>
            <a:chOff x="26648189" y="24611035"/>
            <a:chExt cx="5101980" cy="5189516"/>
          </a:xfrm>
        </p:grpSpPr>
        <p:pic>
          <p:nvPicPr>
            <p:cNvPr id="65" name="图形 63">
              <a:extLst>
                <a:ext uri="{FF2B5EF4-FFF2-40B4-BE49-F238E27FC236}">
                  <a16:creationId xmlns:a16="http://schemas.microsoft.com/office/drawing/2014/main" id="{AB1AB391-9675-8BC3-5FFA-897C59530A7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6648189" y="24698571"/>
              <a:ext cx="5101980" cy="5101980"/>
            </a:xfrm>
            <a:prstGeom prst="rect">
              <a:avLst/>
            </a:prstGeom>
          </p:spPr>
        </p:pic>
        <p:sp>
          <p:nvSpPr>
            <p:cNvPr id="66" name="文本框 59">
              <a:extLst>
                <a:ext uri="{FF2B5EF4-FFF2-40B4-BE49-F238E27FC236}">
                  <a16:creationId xmlns:a16="http://schemas.microsoft.com/office/drawing/2014/main" id="{8F908D69-CD52-EBC7-E2C6-8F74D8306A5C}"/>
                </a:ext>
              </a:extLst>
            </p:cNvPr>
            <p:cNvSpPr txBox="1"/>
            <p:nvPr/>
          </p:nvSpPr>
          <p:spPr>
            <a:xfrm>
              <a:off x="29881231" y="24611035"/>
              <a:ext cx="1174962" cy="404130"/>
            </a:xfrm>
            <a:prstGeom prst="rect">
              <a:avLst/>
            </a:prstGeom>
            <a:noFill/>
          </p:spPr>
          <p:txBody>
            <a:bodyPr wrap="square" rtlCol="0">
              <a:spAutoFit/>
            </a:bodyPr>
            <a:lstStyle/>
            <a:p>
              <a:pPr algn="ctr"/>
              <a:r>
                <a:rPr lang="en-US" altLang="zh-CN" sz="1600" b="1" dirty="0"/>
                <a:t>Walking</a:t>
              </a:r>
            </a:p>
          </p:txBody>
        </p:sp>
      </p:grpSp>
      <p:sp>
        <p:nvSpPr>
          <p:cNvPr id="67" name="文本框 54">
            <a:extLst>
              <a:ext uri="{FF2B5EF4-FFF2-40B4-BE49-F238E27FC236}">
                <a16:creationId xmlns:a16="http://schemas.microsoft.com/office/drawing/2014/main" id="{6D99FF3B-AB09-E9CE-AFEA-062DD0FB66A2}"/>
              </a:ext>
            </a:extLst>
          </p:cNvPr>
          <p:cNvSpPr txBox="1"/>
          <p:nvPr/>
        </p:nvSpPr>
        <p:spPr>
          <a:xfrm>
            <a:off x="34440474" y="10896600"/>
            <a:ext cx="6436710" cy="338554"/>
          </a:xfrm>
          <a:prstGeom prst="rect">
            <a:avLst/>
          </a:prstGeom>
          <a:noFill/>
        </p:spPr>
        <p:txBody>
          <a:bodyPr wrap="square" rtlCol="0">
            <a:spAutoFit/>
          </a:bodyPr>
          <a:lstStyle/>
          <a:p>
            <a:pPr algn="ctr"/>
            <a:r>
              <a:rPr lang="en-US" altLang="zh-CN" sz="1600" b="1" dirty="0"/>
              <a:t>Figure 4</a:t>
            </a:r>
            <a:r>
              <a:rPr lang="en-US" altLang="zh-CN" sz="1600" dirty="0"/>
              <a:t>: Forest plots for regression coefficients and the confusion matrix</a:t>
            </a:r>
            <a:r>
              <a:rPr lang="en-US" altLang="zh-CN" sz="1600" b="1" dirty="0"/>
              <a:t> </a:t>
            </a:r>
          </a:p>
        </p:txBody>
      </p:sp>
      <p:pic>
        <p:nvPicPr>
          <p:cNvPr id="68" name="Graphic 67">
            <a:extLst>
              <a:ext uri="{FF2B5EF4-FFF2-40B4-BE49-F238E27FC236}">
                <a16:creationId xmlns:a16="http://schemas.microsoft.com/office/drawing/2014/main" id="{C4887840-CDFD-E8C0-2A50-8BE7A2092E4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7510771" y="6625322"/>
            <a:ext cx="5008829" cy="4118878"/>
          </a:xfrm>
          <a:prstGeom prst="rect">
            <a:avLst/>
          </a:prstGeom>
        </p:spPr>
      </p:pic>
      <p:sp>
        <p:nvSpPr>
          <p:cNvPr id="73" name="TextBox 72">
            <a:extLst>
              <a:ext uri="{FF2B5EF4-FFF2-40B4-BE49-F238E27FC236}">
                <a16:creationId xmlns:a16="http://schemas.microsoft.com/office/drawing/2014/main" id="{CA3DC4F9-E699-E9E3-151F-BF751F258B3A}"/>
              </a:ext>
            </a:extLst>
          </p:cNvPr>
          <p:cNvSpPr txBox="1"/>
          <p:nvPr/>
        </p:nvSpPr>
        <p:spPr>
          <a:xfrm>
            <a:off x="32884493" y="11402872"/>
            <a:ext cx="10276112" cy="1477328"/>
          </a:xfrm>
          <a:prstGeom prst="rect">
            <a:avLst/>
          </a:prstGeom>
          <a:noFill/>
        </p:spPr>
        <p:txBody>
          <a:bodyPr wrap="square">
            <a:spAutoFit/>
          </a:bodyPr>
          <a:lstStyle/>
          <a:p>
            <a:r>
              <a:rPr lang="en-US" altLang="zh-CN" sz="1800" dirty="0"/>
              <a:t>Delving into the p-values of all coefficients, we discovered that gender and major have no significant effect in transportation choice, while whether an undergraduate is in their second year contributes to estimating the transportation choice. Pocket money plays a role in estimating one's choice of taxi or walking, which is understandable in that the former is relatively expensive and the latter is much cheaper. Lastly, the region of origin is quite important in estimating all of the choices.</a:t>
            </a:r>
            <a:endParaRPr lang="en-CN" sz="1800" dirty="0"/>
          </a:p>
        </p:txBody>
      </p:sp>
      <p:graphicFrame>
        <p:nvGraphicFramePr>
          <p:cNvPr id="74" name="表格 2">
            <a:extLst>
              <a:ext uri="{FF2B5EF4-FFF2-40B4-BE49-F238E27FC236}">
                <a16:creationId xmlns:a16="http://schemas.microsoft.com/office/drawing/2014/main" id="{B9E7E999-0674-8D99-870A-B4CFA7AB018E}"/>
              </a:ext>
            </a:extLst>
          </p:cNvPr>
          <p:cNvGraphicFramePr>
            <a:graphicFrameLocks noGrp="1"/>
          </p:cNvGraphicFramePr>
          <p:nvPr>
            <p:extLst>
              <p:ext uri="{D42A27DB-BD31-4B8C-83A1-F6EECF244321}">
                <p14:modId xmlns:p14="http://schemas.microsoft.com/office/powerpoint/2010/main" val="801478776"/>
              </p:ext>
            </p:extLst>
          </p:nvPr>
        </p:nvGraphicFramePr>
        <p:xfrm>
          <a:off x="22197101" y="16550640"/>
          <a:ext cx="4829164" cy="1619200"/>
        </p:xfrm>
        <a:graphic>
          <a:graphicData uri="http://schemas.openxmlformats.org/drawingml/2006/table">
            <a:tbl>
              <a:tblPr firstRow="1" bandRow="1">
                <a:tableStyleId>{5C22544A-7EE6-4342-B048-85BDC9FD1C3A}</a:tableStyleId>
              </a:tblPr>
              <a:tblGrid>
                <a:gridCol w="1418748">
                  <a:extLst>
                    <a:ext uri="{9D8B030D-6E8A-4147-A177-3AD203B41FA5}">
                      <a16:colId xmlns:a16="http://schemas.microsoft.com/office/drawing/2014/main" val="2731221127"/>
                    </a:ext>
                  </a:extLst>
                </a:gridCol>
                <a:gridCol w="1143409">
                  <a:extLst>
                    <a:ext uri="{9D8B030D-6E8A-4147-A177-3AD203B41FA5}">
                      <a16:colId xmlns:a16="http://schemas.microsoft.com/office/drawing/2014/main" val="1611491747"/>
                    </a:ext>
                  </a:extLst>
                </a:gridCol>
                <a:gridCol w="1283610">
                  <a:extLst>
                    <a:ext uri="{9D8B030D-6E8A-4147-A177-3AD203B41FA5}">
                      <a16:colId xmlns:a16="http://schemas.microsoft.com/office/drawing/2014/main" val="2436830517"/>
                    </a:ext>
                  </a:extLst>
                </a:gridCol>
                <a:gridCol w="983397">
                  <a:extLst>
                    <a:ext uri="{9D8B030D-6E8A-4147-A177-3AD203B41FA5}">
                      <a16:colId xmlns:a16="http://schemas.microsoft.com/office/drawing/2014/main" val="2750748610"/>
                    </a:ext>
                  </a:extLst>
                </a:gridCol>
              </a:tblGrid>
              <a:tr h="323840">
                <a:tc>
                  <a:txBody>
                    <a:bodyPr/>
                    <a:lstStyle/>
                    <a:p>
                      <a:pPr algn="ctr" fontAlgn="ctr"/>
                      <a:r>
                        <a:rPr lang="en-CN" sz="1800" b="1" i="0" u="none" strike="noStrike" dirty="0">
                          <a:solidFill>
                            <a:schemeClr val="bg1"/>
                          </a:solidFill>
                          <a:effectLst/>
                          <a:latin typeface="+mn-lt"/>
                        </a:rPr>
                        <a:t> </a:t>
                      </a:r>
                    </a:p>
                  </a:txBody>
                  <a:tcPr marL="9525" marR="9525" marT="9525" marB="0" anchor="ctr">
                    <a:solidFill>
                      <a:srgbClr val="5BBA99"/>
                    </a:solidFill>
                  </a:tcPr>
                </a:tc>
                <a:tc>
                  <a:txBody>
                    <a:bodyPr/>
                    <a:lstStyle/>
                    <a:p>
                      <a:pPr algn="ctr" fontAlgn="ctr"/>
                      <a:r>
                        <a:rPr lang="en-US" sz="1800" b="1" i="0" u="none" strike="noStrike" dirty="0">
                          <a:solidFill>
                            <a:schemeClr val="bg1"/>
                          </a:solidFill>
                          <a:effectLst/>
                          <a:latin typeface="+mn-lt"/>
                        </a:rPr>
                        <a:t>Precision</a:t>
                      </a:r>
                    </a:p>
                  </a:txBody>
                  <a:tcPr marL="9525" marR="9525" marT="9525" marB="0" anchor="ctr">
                    <a:solidFill>
                      <a:srgbClr val="5BBA99"/>
                    </a:solidFill>
                  </a:tcPr>
                </a:tc>
                <a:tc>
                  <a:txBody>
                    <a:bodyPr/>
                    <a:lstStyle/>
                    <a:p>
                      <a:pPr algn="ctr" fontAlgn="ctr"/>
                      <a:r>
                        <a:rPr lang="en-US" sz="1800" b="1" i="0" u="none" strike="noStrike" dirty="0">
                          <a:solidFill>
                            <a:schemeClr val="bg1"/>
                          </a:solidFill>
                          <a:effectLst/>
                          <a:latin typeface="+mn-lt"/>
                        </a:rPr>
                        <a:t>Recall</a:t>
                      </a:r>
                    </a:p>
                  </a:txBody>
                  <a:tcPr marL="9525" marR="9525" marT="9525" marB="0" anchor="ctr">
                    <a:solidFill>
                      <a:srgbClr val="5BBA99"/>
                    </a:solidFill>
                  </a:tcPr>
                </a:tc>
                <a:tc>
                  <a:txBody>
                    <a:bodyPr/>
                    <a:lstStyle/>
                    <a:p>
                      <a:pPr algn="ctr" fontAlgn="ctr"/>
                      <a:r>
                        <a:rPr lang="en-US" sz="1800" b="1" i="0" u="none" strike="noStrike" dirty="0">
                          <a:solidFill>
                            <a:schemeClr val="bg1"/>
                          </a:solidFill>
                          <a:effectLst/>
                          <a:latin typeface="+mn-lt"/>
                        </a:rPr>
                        <a:t>F1</a:t>
                      </a:r>
                    </a:p>
                  </a:txBody>
                  <a:tcPr marL="9525" marR="9525" marT="9525" marB="0" anchor="ctr">
                    <a:solidFill>
                      <a:srgbClr val="5BBA99"/>
                    </a:solidFill>
                  </a:tcPr>
                </a:tc>
                <a:extLst>
                  <a:ext uri="{0D108BD9-81ED-4DB2-BD59-A6C34878D82A}">
                    <a16:rowId xmlns:a16="http://schemas.microsoft.com/office/drawing/2014/main" val="2887670269"/>
                  </a:ext>
                </a:extLst>
              </a:tr>
              <a:tr h="323840">
                <a:tc>
                  <a:txBody>
                    <a:bodyPr/>
                    <a:lstStyle/>
                    <a:p>
                      <a:pPr algn="ctr" fontAlgn="ctr"/>
                      <a:r>
                        <a:rPr lang="en-US" sz="1800" b="1" i="0" u="none" strike="noStrike">
                          <a:solidFill>
                            <a:schemeClr val="bg1"/>
                          </a:solidFill>
                          <a:effectLst/>
                          <a:latin typeface="+mn-lt"/>
                        </a:rPr>
                        <a:t>Bus/Subway</a:t>
                      </a:r>
                    </a:p>
                  </a:txBody>
                  <a:tcPr marL="9525" marR="9525" marT="9525" marB="0" anchor="ctr">
                    <a:solidFill>
                      <a:srgbClr val="5BBA99"/>
                    </a:solidFill>
                  </a:tcPr>
                </a:tc>
                <a:tc>
                  <a:txBody>
                    <a:bodyPr/>
                    <a:lstStyle/>
                    <a:p>
                      <a:pPr algn="ctr" fontAlgn="ctr"/>
                      <a:r>
                        <a:rPr lang="en-CN" sz="1800" b="0" i="0" u="none" strike="noStrike" dirty="0">
                          <a:solidFill>
                            <a:srgbClr val="000000"/>
                          </a:solidFill>
                          <a:effectLst/>
                          <a:latin typeface="+mn-lt"/>
                        </a:rPr>
                        <a:t>0.62</a:t>
                      </a:r>
                    </a:p>
                  </a:txBody>
                  <a:tcPr marL="9525" marR="9525" marT="9525" marB="0" anchor="ctr">
                    <a:solidFill>
                      <a:srgbClr val="B4E69B"/>
                    </a:solidFill>
                  </a:tcPr>
                </a:tc>
                <a:tc>
                  <a:txBody>
                    <a:bodyPr/>
                    <a:lstStyle/>
                    <a:p>
                      <a:pPr algn="ctr" fontAlgn="ctr"/>
                      <a:r>
                        <a:rPr lang="en-CN" sz="1800" b="0" i="0" u="none" strike="noStrike" dirty="0">
                          <a:solidFill>
                            <a:srgbClr val="000000"/>
                          </a:solidFill>
                          <a:effectLst/>
                          <a:latin typeface="+mn-lt"/>
                        </a:rPr>
                        <a:t>0.64</a:t>
                      </a:r>
                    </a:p>
                  </a:txBody>
                  <a:tcPr marL="9525" marR="9525" marT="9525" marB="0" anchor="ctr">
                    <a:solidFill>
                      <a:srgbClr val="B4E69B"/>
                    </a:solidFill>
                  </a:tcPr>
                </a:tc>
                <a:tc>
                  <a:txBody>
                    <a:bodyPr/>
                    <a:lstStyle/>
                    <a:p>
                      <a:pPr algn="ctr" fontAlgn="ctr"/>
                      <a:r>
                        <a:rPr lang="en-CN" sz="1800" b="0" i="0" u="none" strike="noStrike" dirty="0">
                          <a:solidFill>
                            <a:srgbClr val="000000"/>
                          </a:solidFill>
                          <a:effectLst/>
                          <a:latin typeface="+mn-lt"/>
                        </a:rPr>
                        <a:t>0.63</a:t>
                      </a:r>
                    </a:p>
                  </a:txBody>
                  <a:tcPr marL="9525" marR="9525" marT="9525" marB="0" anchor="ctr">
                    <a:solidFill>
                      <a:srgbClr val="B4E69B"/>
                    </a:solidFill>
                  </a:tcPr>
                </a:tc>
                <a:extLst>
                  <a:ext uri="{0D108BD9-81ED-4DB2-BD59-A6C34878D82A}">
                    <a16:rowId xmlns:a16="http://schemas.microsoft.com/office/drawing/2014/main" val="3817860459"/>
                  </a:ext>
                </a:extLst>
              </a:tr>
              <a:tr h="323840">
                <a:tc>
                  <a:txBody>
                    <a:bodyPr/>
                    <a:lstStyle/>
                    <a:p>
                      <a:pPr algn="ctr" fontAlgn="ctr"/>
                      <a:r>
                        <a:rPr lang="en-US" sz="1800" b="1" i="0" u="none" strike="noStrike">
                          <a:solidFill>
                            <a:schemeClr val="bg1"/>
                          </a:solidFill>
                          <a:effectLst/>
                          <a:latin typeface="+mn-lt"/>
                        </a:rPr>
                        <a:t>Taxi</a:t>
                      </a:r>
                    </a:p>
                  </a:txBody>
                  <a:tcPr marL="9525" marR="9525" marT="9525" marB="0" anchor="ctr">
                    <a:solidFill>
                      <a:srgbClr val="5BBA99"/>
                    </a:solidFill>
                  </a:tcPr>
                </a:tc>
                <a:tc>
                  <a:txBody>
                    <a:bodyPr/>
                    <a:lstStyle/>
                    <a:p>
                      <a:pPr algn="ctr" fontAlgn="ctr"/>
                      <a:r>
                        <a:rPr lang="en-CN" sz="1800" b="0" i="0" u="none" strike="noStrike" dirty="0">
                          <a:solidFill>
                            <a:srgbClr val="000000"/>
                          </a:solidFill>
                          <a:effectLst/>
                          <a:latin typeface="+mn-lt"/>
                        </a:rPr>
                        <a:t>0.61</a:t>
                      </a:r>
                    </a:p>
                  </a:txBody>
                  <a:tcPr marL="9525" marR="9525" marT="9525" marB="0" anchor="ctr">
                    <a:solidFill>
                      <a:srgbClr val="D9EDDF"/>
                    </a:solidFill>
                  </a:tcPr>
                </a:tc>
                <a:tc>
                  <a:txBody>
                    <a:bodyPr/>
                    <a:lstStyle/>
                    <a:p>
                      <a:pPr algn="ctr" fontAlgn="ctr"/>
                      <a:r>
                        <a:rPr lang="en-CN" sz="1800" b="0" i="0" u="none" strike="noStrike" dirty="0">
                          <a:solidFill>
                            <a:srgbClr val="000000"/>
                          </a:solidFill>
                          <a:effectLst/>
                          <a:latin typeface="+mn-lt"/>
                        </a:rPr>
                        <a:t>0.56</a:t>
                      </a:r>
                    </a:p>
                  </a:txBody>
                  <a:tcPr marL="9525" marR="9525" marT="9525" marB="0" anchor="ctr">
                    <a:solidFill>
                      <a:srgbClr val="D9EDDF"/>
                    </a:solidFill>
                  </a:tcPr>
                </a:tc>
                <a:tc>
                  <a:txBody>
                    <a:bodyPr/>
                    <a:lstStyle/>
                    <a:p>
                      <a:pPr algn="ctr" fontAlgn="ctr"/>
                      <a:r>
                        <a:rPr lang="en-CN" sz="1800" b="0" i="0" u="none" strike="noStrike" dirty="0">
                          <a:solidFill>
                            <a:srgbClr val="000000"/>
                          </a:solidFill>
                          <a:effectLst/>
                          <a:latin typeface="+mn-lt"/>
                        </a:rPr>
                        <a:t>0.59</a:t>
                      </a:r>
                    </a:p>
                  </a:txBody>
                  <a:tcPr marL="9525" marR="9525" marT="9525" marB="0" anchor="ctr">
                    <a:solidFill>
                      <a:srgbClr val="D9EDDF"/>
                    </a:solidFill>
                  </a:tcPr>
                </a:tc>
                <a:extLst>
                  <a:ext uri="{0D108BD9-81ED-4DB2-BD59-A6C34878D82A}">
                    <a16:rowId xmlns:a16="http://schemas.microsoft.com/office/drawing/2014/main" val="319330470"/>
                  </a:ext>
                </a:extLst>
              </a:tr>
              <a:tr h="323840">
                <a:tc>
                  <a:txBody>
                    <a:bodyPr/>
                    <a:lstStyle/>
                    <a:p>
                      <a:pPr algn="ctr" fontAlgn="ctr"/>
                      <a:r>
                        <a:rPr lang="en-US" sz="1800" b="1" i="0" u="none" strike="noStrike">
                          <a:solidFill>
                            <a:schemeClr val="bg1"/>
                          </a:solidFill>
                          <a:effectLst/>
                          <a:latin typeface="+mn-lt"/>
                        </a:rPr>
                        <a:t>Bike/E-bike</a:t>
                      </a:r>
                    </a:p>
                  </a:txBody>
                  <a:tcPr marL="9525" marR="9525" marT="9525" marB="0" anchor="ctr">
                    <a:solidFill>
                      <a:srgbClr val="5BBA99"/>
                    </a:solidFill>
                  </a:tcPr>
                </a:tc>
                <a:tc>
                  <a:txBody>
                    <a:bodyPr/>
                    <a:lstStyle/>
                    <a:p>
                      <a:pPr algn="ctr" fontAlgn="ctr"/>
                      <a:r>
                        <a:rPr lang="en-CN" sz="1800" b="0" i="0" u="none" strike="noStrike" dirty="0">
                          <a:solidFill>
                            <a:srgbClr val="000000"/>
                          </a:solidFill>
                          <a:effectLst/>
                          <a:latin typeface="+mn-lt"/>
                        </a:rPr>
                        <a:t>0.58</a:t>
                      </a:r>
                    </a:p>
                  </a:txBody>
                  <a:tcPr marL="9525" marR="9525" marT="9525" marB="0" anchor="ctr">
                    <a:solidFill>
                      <a:srgbClr val="B4E69B"/>
                    </a:solidFill>
                  </a:tcPr>
                </a:tc>
                <a:tc>
                  <a:txBody>
                    <a:bodyPr/>
                    <a:lstStyle/>
                    <a:p>
                      <a:pPr algn="ctr" fontAlgn="ctr"/>
                      <a:r>
                        <a:rPr lang="en-CN" sz="1800" b="0" i="0" u="none" strike="noStrike" dirty="0">
                          <a:solidFill>
                            <a:srgbClr val="000000"/>
                          </a:solidFill>
                          <a:effectLst/>
                          <a:latin typeface="+mn-lt"/>
                        </a:rPr>
                        <a:t>0.71</a:t>
                      </a:r>
                    </a:p>
                  </a:txBody>
                  <a:tcPr marL="9525" marR="9525" marT="9525" marB="0" anchor="ctr">
                    <a:solidFill>
                      <a:srgbClr val="B4E69B"/>
                    </a:solidFill>
                  </a:tcPr>
                </a:tc>
                <a:tc>
                  <a:txBody>
                    <a:bodyPr/>
                    <a:lstStyle/>
                    <a:p>
                      <a:pPr algn="ctr" fontAlgn="ctr"/>
                      <a:r>
                        <a:rPr lang="en-CN" sz="1800" b="0" i="0" u="none" strike="noStrike" dirty="0">
                          <a:solidFill>
                            <a:srgbClr val="000000"/>
                          </a:solidFill>
                          <a:effectLst/>
                          <a:latin typeface="+mn-lt"/>
                        </a:rPr>
                        <a:t>0.64</a:t>
                      </a:r>
                    </a:p>
                  </a:txBody>
                  <a:tcPr marL="9525" marR="9525" marT="9525" marB="0" anchor="ctr">
                    <a:solidFill>
                      <a:srgbClr val="B4E69B"/>
                    </a:solidFill>
                  </a:tcPr>
                </a:tc>
                <a:extLst>
                  <a:ext uri="{0D108BD9-81ED-4DB2-BD59-A6C34878D82A}">
                    <a16:rowId xmlns:a16="http://schemas.microsoft.com/office/drawing/2014/main" val="3995470012"/>
                  </a:ext>
                </a:extLst>
              </a:tr>
              <a:tr h="323840">
                <a:tc>
                  <a:txBody>
                    <a:bodyPr/>
                    <a:lstStyle/>
                    <a:p>
                      <a:pPr algn="ctr" fontAlgn="ctr"/>
                      <a:r>
                        <a:rPr lang="en-US" sz="1800" b="1" i="0" u="none" strike="noStrike" dirty="0">
                          <a:solidFill>
                            <a:schemeClr val="bg1"/>
                          </a:solidFill>
                          <a:effectLst/>
                          <a:latin typeface="+mn-lt"/>
                        </a:rPr>
                        <a:t>Walking</a:t>
                      </a:r>
                    </a:p>
                  </a:txBody>
                  <a:tcPr marL="9525" marR="9525" marT="9525" marB="0" anchor="ctr">
                    <a:solidFill>
                      <a:srgbClr val="5BBA99"/>
                    </a:solidFill>
                  </a:tcPr>
                </a:tc>
                <a:tc>
                  <a:txBody>
                    <a:bodyPr/>
                    <a:lstStyle/>
                    <a:p>
                      <a:pPr algn="ctr" fontAlgn="ctr"/>
                      <a:r>
                        <a:rPr lang="en-CN" sz="1800" b="0" i="0" u="none" strike="noStrike" dirty="0">
                          <a:solidFill>
                            <a:srgbClr val="000000"/>
                          </a:solidFill>
                          <a:effectLst/>
                          <a:latin typeface="+mn-lt"/>
                        </a:rPr>
                        <a:t>0.50</a:t>
                      </a:r>
                    </a:p>
                  </a:txBody>
                  <a:tcPr marL="9525" marR="9525" marT="9525" marB="0" anchor="ctr">
                    <a:solidFill>
                      <a:srgbClr val="D9EDDF"/>
                    </a:solidFill>
                  </a:tcPr>
                </a:tc>
                <a:tc>
                  <a:txBody>
                    <a:bodyPr/>
                    <a:lstStyle/>
                    <a:p>
                      <a:pPr algn="ctr" fontAlgn="ctr"/>
                      <a:r>
                        <a:rPr lang="en-CN" sz="1800" b="0" i="0" u="none" strike="noStrike" dirty="0">
                          <a:solidFill>
                            <a:srgbClr val="000000"/>
                          </a:solidFill>
                          <a:effectLst/>
                          <a:latin typeface="+mn-lt"/>
                        </a:rPr>
                        <a:t>0.26</a:t>
                      </a:r>
                    </a:p>
                  </a:txBody>
                  <a:tcPr marL="9525" marR="9525" marT="9525" marB="0" anchor="ctr">
                    <a:solidFill>
                      <a:srgbClr val="D9EDDF"/>
                    </a:solidFill>
                  </a:tcPr>
                </a:tc>
                <a:tc>
                  <a:txBody>
                    <a:bodyPr/>
                    <a:lstStyle/>
                    <a:p>
                      <a:pPr algn="ctr" fontAlgn="ctr"/>
                      <a:r>
                        <a:rPr lang="en-CN" sz="1800" b="0" i="0" u="none" strike="noStrike" dirty="0">
                          <a:solidFill>
                            <a:srgbClr val="000000"/>
                          </a:solidFill>
                          <a:effectLst/>
                          <a:latin typeface="+mn-lt"/>
                        </a:rPr>
                        <a:t>0.35</a:t>
                      </a:r>
                    </a:p>
                  </a:txBody>
                  <a:tcPr marL="9525" marR="9525" marT="9525" marB="0" anchor="ctr">
                    <a:solidFill>
                      <a:srgbClr val="D9EDDF"/>
                    </a:solidFill>
                  </a:tcPr>
                </a:tc>
                <a:extLst>
                  <a:ext uri="{0D108BD9-81ED-4DB2-BD59-A6C34878D82A}">
                    <a16:rowId xmlns:a16="http://schemas.microsoft.com/office/drawing/2014/main" val="195220961"/>
                  </a:ext>
                </a:extLst>
              </a:tr>
            </a:tbl>
          </a:graphicData>
        </a:graphic>
      </p:graphicFrame>
      <p:sp>
        <p:nvSpPr>
          <p:cNvPr id="75" name="TextBox 74">
            <a:extLst>
              <a:ext uri="{FF2B5EF4-FFF2-40B4-BE49-F238E27FC236}">
                <a16:creationId xmlns:a16="http://schemas.microsoft.com/office/drawing/2014/main" id="{1A7C98A4-8AEF-8A9B-503D-4713045A3575}"/>
              </a:ext>
            </a:extLst>
          </p:cNvPr>
          <p:cNvSpPr txBox="1"/>
          <p:nvPr/>
        </p:nvSpPr>
        <p:spPr>
          <a:xfrm>
            <a:off x="23306610" y="18312078"/>
            <a:ext cx="2879314" cy="369332"/>
          </a:xfrm>
          <a:prstGeom prst="rect">
            <a:avLst/>
          </a:prstGeom>
          <a:noFill/>
        </p:spPr>
        <p:txBody>
          <a:bodyPr wrap="none" rtlCol="0">
            <a:spAutoFit/>
          </a:bodyPr>
          <a:lstStyle/>
          <a:p>
            <a:r>
              <a:rPr lang="en-US" sz="1800" dirty="0"/>
              <a:t>Cox and Snell</a:t>
            </a:r>
            <a:r>
              <a:rPr lang="en-US" sz="1800" baseline="30000" dirty="0"/>
              <a:t>[3]</a:t>
            </a:r>
            <a:r>
              <a:rPr lang="en-CN" sz="1800" dirty="0"/>
              <a:t> R</a:t>
            </a:r>
            <a:r>
              <a:rPr lang="en-CN" sz="1800" baseline="30000" dirty="0"/>
              <a:t>2 </a:t>
            </a:r>
            <a:r>
              <a:rPr lang="en-CN" sz="1800" dirty="0"/>
              <a:t> = 0.2776</a:t>
            </a:r>
          </a:p>
        </p:txBody>
      </p:sp>
      <p:pic>
        <p:nvPicPr>
          <p:cNvPr id="13" name="Graphic 12">
            <a:extLst>
              <a:ext uri="{FF2B5EF4-FFF2-40B4-BE49-F238E27FC236}">
                <a16:creationId xmlns:a16="http://schemas.microsoft.com/office/drawing/2014/main" id="{F696B68F-BB89-F5D6-FA89-7D4F1186E47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240591" y="5540637"/>
            <a:ext cx="4328389" cy="3329058"/>
          </a:xfrm>
          <a:prstGeom prst="rect">
            <a:avLst/>
          </a:prstGeom>
        </p:spPr>
      </p:pic>
    </p:spTree>
    <p:extLst>
      <p:ext uri="{BB962C8B-B14F-4D97-AF65-F5344CB8AC3E}">
        <p14:creationId xmlns:p14="http://schemas.microsoft.com/office/powerpoint/2010/main" val="18923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2822</TotalTime>
  <Words>1894</Words>
  <Application>Microsoft Office PowerPoint</Application>
  <PresentationFormat>自定义</PresentationFormat>
  <Paragraphs>157</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SF Pro Semibold</vt:lpstr>
      <vt:lpstr>宋体</vt:lpstr>
      <vt:lpstr>Arial</vt:lpstr>
      <vt:lpstr>Calibri</vt:lpstr>
      <vt:lpstr>Cambria Math</vt:lpstr>
      <vt:lpstr>Consolas</vt:lpstr>
      <vt:lpstr>Times New Roman</vt:lpstr>
      <vt:lpstr>Office Theme</vt:lpstr>
      <vt:lpstr>‘Jiao Tong’ Preference of Jiao Tong Undergraduates 施奕涵、吴泽楠、方真、高纵、亢予凡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1920600368@qq.com</cp:lastModifiedBy>
  <cp:revision>70</cp:revision>
  <dcterms:created xsi:type="dcterms:W3CDTF">2013-01-28T22:40:39Z</dcterms:created>
  <dcterms:modified xsi:type="dcterms:W3CDTF">2025-01-03T15:47:17Z</dcterms:modified>
</cp:coreProperties>
</file>