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945600" cy="16459200"/>
  <p:notesSz cx="6858000" cy="9144000"/>
  <p:defaultTextStyle>
    <a:defPPr>
      <a:defRPr lang="en-US"/>
    </a:defPPr>
    <a:lvl1pPr marL="0" algn="l" defTabSz="1843431" rtl="0" eaLnBrk="1" latinLnBrk="0" hangingPunct="1">
      <a:defRPr sz="3629" kern="1200">
        <a:solidFill>
          <a:schemeClr val="tx1"/>
        </a:solidFill>
        <a:latin typeface="+mn-lt"/>
        <a:ea typeface="+mn-ea"/>
        <a:cs typeface="+mn-cs"/>
      </a:defRPr>
    </a:lvl1pPr>
    <a:lvl2pPr marL="921715" algn="l" defTabSz="1843431" rtl="0" eaLnBrk="1" latinLnBrk="0" hangingPunct="1">
      <a:defRPr sz="3629" kern="1200">
        <a:solidFill>
          <a:schemeClr val="tx1"/>
        </a:solidFill>
        <a:latin typeface="+mn-lt"/>
        <a:ea typeface="+mn-ea"/>
        <a:cs typeface="+mn-cs"/>
      </a:defRPr>
    </a:lvl2pPr>
    <a:lvl3pPr marL="1843431" algn="l" defTabSz="1843431" rtl="0" eaLnBrk="1" latinLnBrk="0" hangingPunct="1">
      <a:defRPr sz="3629" kern="1200">
        <a:solidFill>
          <a:schemeClr val="tx1"/>
        </a:solidFill>
        <a:latin typeface="+mn-lt"/>
        <a:ea typeface="+mn-ea"/>
        <a:cs typeface="+mn-cs"/>
      </a:defRPr>
    </a:lvl3pPr>
    <a:lvl4pPr marL="2765146" algn="l" defTabSz="1843431" rtl="0" eaLnBrk="1" latinLnBrk="0" hangingPunct="1">
      <a:defRPr sz="3629" kern="1200">
        <a:solidFill>
          <a:schemeClr val="tx1"/>
        </a:solidFill>
        <a:latin typeface="+mn-lt"/>
        <a:ea typeface="+mn-ea"/>
        <a:cs typeface="+mn-cs"/>
      </a:defRPr>
    </a:lvl4pPr>
    <a:lvl5pPr marL="3686861" algn="l" defTabSz="1843431" rtl="0" eaLnBrk="1" latinLnBrk="0" hangingPunct="1">
      <a:defRPr sz="3629" kern="1200">
        <a:solidFill>
          <a:schemeClr val="tx1"/>
        </a:solidFill>
        <a:latin typeface="+mn-lt"/>
        <a:ea typeface="+mn-ea"/>
        <a:cs typeface="+mn-cs"/>
      </a:defRPr>
    </a:lvl5pPr>
    <a:lvl6pPr marL="4608576" algn="l" defTabSz="1843431" rtl="0" eaLnBrk="1" latinLnBrk="0" hangingPunct="1">
      <a:defRPr sz="3629" kern="1200">
        <a:solidFill>
          <a:schemeClr val="tx1"/>
        </a:solidFill>
        <a:latin typeface="+mn-lt"/>
        <a:ea typeface="+mn-ea"/>
        <a:cs typeface="+mn-cs"/>
      </a:defRPr>
    </a:lvl6pPr>
    <a:lvl7pPr marL="5530291" algn="l" defTabSz="1843431" rtl="0" eaLnBrk="1" latinLnBrk="0" hangingPunct="1">
      <a:defRPr sz="3629" kern="1200">
        <a:solidFill>
          <a:schemeClr val="tx1"/>
        </a:solidFill>
        <a:latin typeface="+mn-lt"/>
        <a:ea typeface="+mn-ea"/>
        <a:cs typeface="+mn-cs"/>
      </a:defRPr>
    </a:lvl7pPr>
    <a:lvl8pPr marL="6452007" algn="l" defTabSz="1843431" rtl="0" eaLnBrk="1" latinLnBrk="0" hangingPunct="1">
      <a:defRPr sz="3629" kern="1200">
        <a:solidFill>
          <a:schemeClr val="tx1"/>
        </a:solidFill>
        <a:latin typeface="+mn-lt"/>
        <a:ea typeface="+mn-ea"/>
        <a:cs typeface="+mn-cs"/>
      </a:defRPr>
    </a:lvl8pPr>
    <a:lvl9pPr marL="7373722" algn="l" defTabSz="1843431"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27"/>
    <p:restoredTop sz="94655"/>
  </p:normalViewPr>
  <p:slideViewPr>
    <p:cSldViewPr snapToGrid="0" snapToObjects="1">
      <p:cViewPr>
        <p:scale>
          <a:sx n="61" d="100"/>
          <a:sy n="61" d="100"/>
        </p:scale>
        <p:origin x="1000" y="-240"/>
      </p:cViewPr>
      <p:guideLst>
        <p:guide orient="horz" pos="518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3/3/23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5592763" y="3371190"/>
            <a:ext cx="0" cy="1143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5653882" y="4496148"/>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0972800" y="3371190"/>
            <a:ext cx="0" cy="1143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16352838" y="3371190"/>
            <a:ext cx="0" cy="1143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457200" y="3429830"/>
            <a:ext cx="4899025" cy="7364069"/>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457200" y="11043369"/>
            <a:ext cx="4899025" cy="372618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4" name="Picture Placeholder 2"/>
          <p:cNvSpPr>
            <a:spLocks noGrp="1"/>
          </p:cNvSpPr>
          <p:nvPr>
            <p:ph type="pic" sz="quarter" idx="17"/>
          </p:nvPr>
        </p:nvSpPr>
        <p:spPr>
          <a:xfrm>
            <a:off x="16597312" y="8940663"/>
            <a:ext cx="4899025" cy="372618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5837237" y="3429829"/>
            <a:ext cx="4899025" cy="11339721"/>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1209339" y="3431561"/>
            <a:ext cx="4899025" cy="3487882"/>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16597312" y="3429830"/>
            <a:ext cx="4899025" cy="5097947"/>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16597312" y="12904441"/>
            <a:ext cx="4899025" cy="1924743"/>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1275218" y="7345217"/>
            <a:ext cx="4833146" cy="3471069"/>
          </a:xfrm>
          <a:prstGeom prst="rect">
            <a:avLst/>
          </a:prstGeom>
        </p:spPr>
        <p:txBody>
          <a:bodyPr/>
          <a:lstStyle/>
          <a:p>
            <a:endParaRPr lang="en-US" dirty="0"/>
          </a:p>
        </p:txBody>
      </p:sp>
      <p:sp>
        <p:nvSpPr>
          <p:cNvPr id="20" name="Content Placeholder 9"/>
          <p:cNvSpPr>
            <a:spLocks noGrp="1"/>
          </p:cNvSpPr>
          <p:nvPr>
            <p:ph sz="quarter" idx="23"/>
          </p:nvPr>
        </p:nvSpPr>
        <p:spPr>
          <a:xfrm>
            <a:off x="11275218" y="11278949"/>
            <a:ext cx="4899025" cy="3570115"/>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5592763" y="3371190"/>
            <a:ext cx="0" cy="1143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5653882" y="4496148"/>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0972800" y="3371190"/>
            <a:ext cx="0" cy="1143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16352838" y="3371190"/>
            <a:ext cx="0" cy="1143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457200" y="3429830"/>
            <a:ext cx="4899025" cy="7364069"/>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457200" y="11043369"/>
            <a:ext cx="4899025" cy="372618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4" name="Picture Placeholder 2"/>
          <p:cNvSpPr>
            <a:spLocks noGrp="1"/>
          </p:cNvSpPr>
          <p:nvPr>
            <p:ph type="pic" sz="quarter" idx="17"/>
          </p:nvPr>
        </p:nvSpPr>
        <p:spPr>
          <a:xfrm>
            <a:off x="16597312" y="8940663"/>
            <a:ext cx="4899025" cy="372618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5837237" y="3429829"/>
            <a:ext cx="4899025" cy="11339721"/>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1209339" y="3431561"/>
            <a:ext cx="4899025" cy="3487882"/>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16597312" y="3429830"/>
            <a:ext cx="4899025" cy="5097947"/>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16597312" y="12904441"/>
            <a:ext cx="4899025" cy="1924743"/>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1275218" y="7345217"/>
            <a:ext cx="4833146" cy="3471069"/>
          </a:xfrm>
          <a:prstGeom prst="rect">
            <a:avLst/>
          </a:prstGeom>
        </p:spPr>
        <p:txBody>
          <a:bodyPr/>
          <a:lstStyle/>
          <a:p>
            <a:endParaRPr lang="en-US" dirty="0"/>
          </a:p>
        </p:txBody>
      </p:sp>
      <p:sp>
        <p:nvSpPr>
          <p:cNvPr id="20" name="Content Placeholder 9"/>
          <p:cNvSpPr>
            <a:spLocks noGrp="1"/>
          </p:cNvSpPr>
          <p:nvPr>
            <p:ph sz="quarter" idx="23"/>
          </p:nvPr>
        </p:nvSpPr>
        <p:spPr>
          <a:xfrm>
            <a:off x="11275218" y="11278949"/>
            <a:ext cx="4899025" cy="3570115"/>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a:lnSpc>
                <a:spcPts val="2300"/>
              </a:lnSpc>
              <a:spcBef>
                <a:spcPts val="0"/>
              </a:spcBef>
              <a:defRPr sz="1400" baseline="0">
                <a:solidFill>
                  <a:schemeClr val="bg1">
                    <a:lumMod val="50000"/>
                  </a:schemeClr>
                </a:solidFill>
                <a:latin typeface="Arial" charset="0"/>
              </a:defRPr>
            </a:lvl2pPr>
            <a:lvl3pPr>
              <a:lnSpc>
                <a:spcPts val="2300"/>
              </a:lnSpc>
              <a:spcBef>
                <a:spcPts val="0"/>
              </a:spcBef>
              <a:defRPr sz="1400" baseline="0">
                <a:solidFill>
                  <a:schemeClr val="bg1">
                    <a:lumMod val="50000"/>
                  </a:schemeClr>
                </a:solidFill>
                <a:latin typeface="Arial" charset="0"/>
              </a:defRPr>
            </a:lvl3pPr>
            <a:lvl4pPr>
              <a:lnSpc>
                <a:spcPts val="2300"/>
              </a:lnSpc>
              <a:spcBef>
                <a:spcPts val="0"/>
              </a:spcBef>
              <a:defRPr sz="1400" baseline="0">
                <a:solidFill>
                  <a:schemeClr val="bg1">
                    <a:lumMod val="50000"/>
                  </a:schemeClr>
                </a:solidFill>
                <a:latin typeface="Arial" charset="0"/>
              </a:defRPr>
            </a:lvl4pPr>
            <a:lvl5pPr marL="1143000" indent="-228600">
              <a:lnSpc>
                <a:spcPts val="2300"/>
              </a:lnSpc>
              <a:spcBef>
                <a:spcPts val="0"/>
              </a:spcBef>
              <a:buClr>
                <a:srgbClr val="245EAC"/>
              </a:buClr>
              <a:buFont typeface="Arial" charset="0"/>
              <a:buChar char="•"/>
              <a:defRPr sz="14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79448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15204831"/>
            <a:ext cx="21945600" cy="1254369"/>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21945600" cy="27432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dirty="0">
              <a:solidFill>
                <a:schemeClr val="tx1"/>
              </a:solidFill>
              <a:latin typeface="Arial" charset="0"/>
              <a:ea typeface="Arial" charset="0"/>
            </a:endParaRPr>
          </a:p>
        </p:txBody>
      </p:sp>
      <p:sp>
        <p:nvSpPr>
          <p:cNvPr id="2" name="Rectangle 1"/>
          <p:cNvSpPr/>
          <p:nvPr userDrawn="1"/>
        </p:nvSpPr>
        <p:spPr>
          <a:xfrm>
            <a:off x="-1" y="2628900"/>
            <a:ext cx="21945601" cy="130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pic>
        <p:nvPicPr>
          <p:cNvPr id="3" name="Picture 2"/>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16095666" y="0"/>
            <a:ext cx="4670840" cy="2628480"/>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366" y="15577373"/>
            <a:ext cx="6797706" cy="504141"/>
          </a:xfrm>
          <a:prstGeom prst="rect">
            <a:avLst/>
          </a:prstGeom>
        </p:spPr>
      </p:pic>
      <p:cxnSp>
        <p:nvCxnSpPr>
          <p:cNvPr id="7" name="Straight Connector 6"/>
          <p:cNvCxnSpPr/>
          <p:nvPr userDrawn="1"/>
        </p:nvCxnSpPr>
        <p:spPr>
          <a:xfrm>
            <a:off x="16348432" y="15418732"/>
            <a:ext cx="0" cy="794085"/>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86"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atagy.io/seaborn-titles/" TargetMode="External"/><Relationship Id="rId13" Type="http://schemas.openxmlformats.org/officeDocument/2006/relationships/image" Target="../media/image5.png"/><Relationship Id="rId3" Type="http://schemas.openxmlformats.org/officeDocument/2006/relationships/hyperlink" Target="https://www.kaggle.com/datasets/dinarkhan/worldpopulation2023" TargetMode="External"/><Relationship Id="rId7" Type="http://schemas.openxmlformats.org/officeDocument/2006/relationships/hyperlink" Target="https://www.statology.org/seaborn-line-thickness/" TargetMode="External"/><Relationship Id="rId12" Type="http://schemas.openxmlformats.org/officeDocument/2006/relationships/image" Target="../media/image4.png"/><Relationship Id="rId17"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elitedatascience.com/python-seaborn-tutorial" TargetMode="External"/><Relationship Id="rId11" Type="http://schemas.openxmlformats.org/officeDocument/2006/relationships/image" Target="../media/image3.png"/><Relationship Id="rId5" Type="http://schemas.openxmlformats.org/officeDocument/2006/relationships/hyperlink" Target="https://www.un.org/en/global-issues/population" TargetMode="External"/><Relationship Id="rId15" Type="http://schemas.openxmlformats.org/officeDocument/2006/relationships/image" Target="../media/image7.png"/><Relationship Id="rId10" Type="http://schemas.openxmlformats.org/officeDocument/2006/relationships/hyperlink" Target="https://stackoverflow.com/questions/31186019/rotate-tick-labels-in-subplot-pyplot-matplotlib-gridspec" TargetMode="External"/><Relationship Id="rId4" Type="http://schemas.openxmlformats.org/officeDocument/2006/relationships/hyperlink" Target="https://worldpopulationreview.com/" TargetMode="External"/><Relationship Id="rId9" Type="http://schemas.openxmlformats.org/officeDocument/2006/relationships/hyperlink" Target="https://www.tutorialspoint.com/how-to-rotate-tick-labels-in-a-subplot-in-matplotlib"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57200" y="3385101"/>
            <a:ext cx="4914900"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sz="1450" dirty="0">
              <a:latin typeface="Arial" charset="0"/>
              <a:ea typeface="Arial" charset="0"/>
            </a:endParaRPr>
          </a:p>
        </p:txBody>
      </p:sp>
      <p:sp>
        <p:nvSpPr>
          <p:cNvPr id="7" name="TextBox 3"/>
          <p:cNvSpPr txBox="1">
            <a:spLocks noChangeArrowheads="1"/>
          </p:cNvSpPr>
          <p:nvPr/>
        </p:nvSpPr>
        <p:spPr bwMode="auto">
          <a:xfrm>
            <a:off x="299455" y="2796487"/>
            <a:ext cx="4914900" cy="194155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300"/>
              </a:lnSpc>
              <a:spcAft>
                <a:spcPts val="600"/>
              </a:spcAft>
            </a:pPr>
            <a:r>
              <a:rPr lang="en-US" sz="2800" b="1" dirty="0">
                <a:solidFill>
                  <a:srgbClr val="005BBB"/>
                </a:solidFill>
                <a:latin typeface="+mj-lt"/>
              </a:rPr>
              <a:t>Introduction</a:t>
            </a:r>
          </a:p>
          <a:p>
            <a:r>
              <a:rPr lang="en-US" sz="2400" b="0" i="0" dirty="0">
                <a:effectLst/>
                <a:latin typeface="Söhne"/>
              </a:rPr>
              <a:t>According to the United Nations, the world population was estimated to be 7.9 billion in 2021, and it's projected to reach 9.7 billion by next 5 years.</a:t>
            </a:r>
          </a:p>
        </p:txBody>
      </p:sp>
      <p:sp>
        <p:nvSpPr>
          <p:cNvPr id="9" name="TextBox 8"/>
          <p:cNvSpPr txBox="1"/>
          <p:nvPr/>
        </p:nvSpPr>
        <p:spPr>
          <a:xfrm>
            <a:off x="346303" y="5172182"/>
            <a:ext cx="5041672" cy="4678204"/>
          </a:xfrm>
          <a:prstGeom prst="rect">
            <a:avLst/>
          </a:prstGeom>
          <a:solidFill>
            <a:schemeClr val="bg1">
              <a:alpha val="63000"/>
            </a:schemeClr>
          </a:solidFill>
          <a:effectLst/>
        </p:spPr>
        <p:txBody>
          <a:bodyPr wrap="square">
            <a:spAutoFit/>
          </a:bodyPr>
          <a:lstStyle/>
          <a:p>
            <a:pPr fontAlgn="base"/>
            <a:r>
              <a:rPr lang="en-US" sz="2000" b="1" i="0" dirty="0">
                <a:solidFill>
                  <a:srgbClr val="3C4043"/>
                </a:solidFill>
                <a:effectLst/>
                <a:latin typeface="Times New Roman" panose="02020603050405020304" pitchFamily="18" charset="0"/>
                <a:cs typeface="Times New Roman" panose="02020603050405020304" pitchFamily="18" charset="0"/>
              </a:rPr>
              <a:t>Problem</a:t>
            </a:r>
            <a:r>
              <a:rPr lang="en-US" sz="2000" b="0" i="0" dirty="0">
                <a:solidFill>
                  <a:srgbClr val="3C4043"/>
                </a:solidFill>
                <a:effectLst/>
                <a:latin typeface="Times New Roman" panose="02020603050405020304" pitchFamily="18" charset="0"/>
                <a:cs typeface="Times New Roman" panose="02020603050405020304" pitchFamily="18" charset="0"/>
              </a:rPr>
              <a:t> - The increased world population is among the fierce problems the world is facing right now and it will get uncontrolled in the coming future if proper steps for its betterment were not taken immediately. This world has observed the fastest growth during the 20th century. By the end of this year, it will cross 8 billion.</a:t>
            </a:r>
          </a:p>
          <a:p>
            <a:pPr fontAlgn="base"/>
            <a:endParaRPr lang="en-US" sz="2000" dirty="0">
              <a:solidFill>
                <a:srgbClr val="3C4043"/>
              </a:solidFill>
              <a:latin typeface="Times New Roman" panose="02020603050405020304" pitchFamily="18" charset="0"/>
              <a:cs typeface="Times New Roman" panose="02020603050405020304" pitchFamily="18" charset="0"/>
            </a:endParaRPr>
          </a:p>
          <a:p>
            <a:pPr fontAlgn="base"/>
            <a:r>
              <a:rPr lang="en-US" sz="1800" b="1" dirty="0">
                <a:solidFill>
                  <a:srgbClr val="242424"/>
                </a:solidFill>
                <a:latin typeface="Segoe UI" panose="020B0502040204020203" pitchFamily="34" charset="0"/>
              </a:rPr>
              <a:t>M</a:t>
            </a:r>
            <a:r>
              <a:rPr lang="en-US" sz="1800" b="1" i="0" dirty="0">
                <a:solidFill>
                  <a:srgbClr val="242424"/>
                </a:solidFill>
                <a:effectLst/>
                <a:latin typeface="Segoe UI" panose="020B0502040204020203" pitchFamily="34" charset="0"/>
              </a:rPr>
              <a:t>ethodology</a:t>
            </a:r>
            <a:br>
              <a:rPr lang="en-US" sz="2000" b="0" i="0" dirty="0">
                <a:solidFill>
                  <a:srgbClr val="3C4043"/>
                </a:solidFill>
                <a:effectLst/>
                <a:latin typeface="Times New Roman" panose="02020603050405020304" pitchFamily="18" charset="0"/>
                <a:cs typeface="Times New Roman" panose="02020603050405020304" pitchFamily="18" charset="0"/>
              </a:rPr>
            </a:br>
            <a:r>
              <a:rPr lang="en-US" sz="2000" b="0" i="0" dirty="0">
                <a:solidFill>
                  <a:srgbClr val="3C4043"/>
                </a:solidFill>
                <a:effectLst/>
                <a:latin typeface="Times New Roman" panose="02020603050405020304" pitchFamily="18" charset="0"/>
                <a:cs typeface="Times New Roman" panose="02020603050405020304" pitchFamily="18" charset="0"/>
              </a:rPr>
              <a:t>This dataset is uploaded with the </a:t>
            </a:r>
            <a:r>
              <a:rPr lang="en-US" sz="2000" i="0" dirty="0">
                <a:solidFill>
                  <a:srgbClr val="3C4043"/>
                </a:solidFill>
                <a:effectLst/>
                <a:latin typeface="Times New Roman" panose="02020603050405020304" pitchFamily="18" charset="0"/>
                <a:cs typeface="Times New Roman" panose="02020603050405020304" pitchFamily="18" charset="0"/>
              </a:rPr>
              <a:t>assumption</a:t>
            </a:r>
            <a:r>
              <a:rPr lang="en-US" sz="2000" b="0" i="0" dirty="0">
                <a:solidFill>
                  <a:srgbClr val="3C4043"/>
                </a:solidFill>
                <a:effectLst/>
                <a:latin typeface="Times New Roman" panose="02020603050405020304" pitchFamily="18" charset="0"/>
                <a:cs typeface="Times New Roman" panose="02020603050405020304" pitchFamily="18" charset="0"/>
              </a:rPr>
              <a:t> to use </a:t>
            </a:r>
            <a:r>
              <a:rPr lang="en-US" sz="2000" b="1" i="0" dirty="0">
                <a:solidFill>
                  <a:srgbClr val="3C4043"/>
                </a:solidFill>
                <a:effectLst/>
                <a:latin typeface="Times New Roman" panose="02020603050405020304" pitchFamily="18" charset="0"/>
                <a:cs typeface="Times New Roman" panose="02020603050405020304" pitchFamily="18" charset="0"/>
              </a:rPr>
              <a:t>Linear Regression</a:t>
            </a:r>
            <a:r>
              <a:rPr lang="en-US" sz="2000" dirty="0">
                <a:solidFill>
                  <a:srgbClr val="3C4043"/>
                </a:solidFill>
                <a:latin typeface="Times New Roman" panose="02020603050405020304" pitchFamily="18" charset="0"/>
                <a:cs typeface="Times New Roman" panose="02020603050405020304" pitchFamily="18" charset="0"/>
              </a:rPr>
              <a:t>, </a:t>
            </a:r>
            <a:r>
              <a:rPr lang="en-US" sz="2000" b="1" i="0" dirty="0">
                <a:solidFill>
                  <a:srgbClr val="3C4043"/>
                </a:solidFill>
                <a:effectLst/>
                <a:latin typeface="Times New Roman" panose="02020603050405020304" pitchFamily="18" charset="0"/>
                <a:cs typeface="Times New Roman" panose="02020603050405020304" pitchFamily="18" charset="0"/>
              </a:rPr>
              <a:t>Machine learning and Predictive analytics</a:t>
            </a:r>
            <a:r>
              <a:rPr lang="en-US" sz="2000" b="0" i="0" dirty="0">
                <a:solidFill>
                  <a:srgbClr val="3C4043"/>
                </a:solidFill>
                <a:effectLst/>
                <a:latin typeface="Times New Roman" panose="02020603050405020304" pitchFamily="18" charset="0"/>
                <a:cs typeface="Times New Roman" panose="02020603050405020304" pitchFamily="18" charset="0"/>
              </a:rPr>
              <a:t> skills and answer the following questions.</a:t>
            </a:r>
          </a:p>
          <a:p>
            <a:pPr fontAlgn="base"/>
            <a:endParaRPr lang="en-US" sz="2000" b="0" i="0" dirty="0">
              <a:solidFill>
                <a:srgbClr val="3C4043"/>
              </a:solidFill>
              <a:effectLst/>
              <a:latin typeface="Times New Roman" panose="02020603050405020304" pitchFamily="18" charset="0"/>
              <a:cs typeface="Times New Roman" panose="02020603050405020304" pitchFamily="18" charset="0"/>
            </a:endParaRPr>
          </a:p>
        </p:txBody>
      </p:sp>
      <p:sp>
        <p:nvSpPr>
          <p:cNvPr id="14" name="Freeform 13"/>
          <p:cNvSpPr/>
          <p:nvPr/>
        </p:nvSpPr>
        <p:spPr>
          <a:xfrm>
            <a:off x="8829045" y="7585582"/>
            <a:ext cx="124619" cy="573881"/>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15" dirty="0"/>
          </a:p>
        </p:txBody>
      </p:sp>
      <p:sp>
        <p:nvSpPr>
          <p:cNvPr id="15" name="Freeform 14"/>
          <p:cNvSpPr/>
          <p:nvPr/>
        </p:nvSpPr>
        <p:spPr>
          <a:xfrm rot="10800000">
            <a:off x="9991095" y="7594313"/>
            <a:ext cx="124619" cy="57388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15" dirty="0"/>
          </a:p>
        </p:txBody>
      </p:sp>
      <p:sp>
        <p:nvSpPr>
          <p:cNvPr id="19" name="TextBox 18"/>
          <p:cNvSpPr txBox="1"/>
          <p:nvPr/>
        </p:nvSpPr>
        <p:spPr>
          <a:xfrm>
            <a:off x="5687430" y="3076083"/>
            <a:ext cx="5041672" cy="2677656"/>
          </a:xfrm>
          <a:prstGeom prst="rect">
            <a:avLst/>
          </a:prstGeom>
          <a:solidFill>
            <a:schemeClr val="bg1">
              <a:alpha val="63000"/>
            </a:schemeClr>
          </a:solidFill>
          <a:effectLst/>
        </p:spPr>
        <p:txBody>
          <a:bodyPr wrap="square">
            <a:spAutoFit/>
          </a:bodyPr>
          <a:lstStyle/>
          <a:p>
            <a:pPr algn="l" fontAlgn="base"/>
            <a:r>
              <a:rPr lang="en-US" sz="2800" b="1" i="0" dirty="0">
                <a:solidFill>
                  <a:srgbClr val="3C4043"/>
                </a:solidFill>
                <a:effectLst/>
                <a:latin typeface="Times New Roman" panose="02020603050405020304" pitchFamily="18" charset="0"/>
                <a:cs typeface="Times New Roman" panose="02020603050405020304" pitchFamily="18" charset="0"/>
              </a:rPr>
              <a:t>Analysis on below questions</a:t>
            </a:r>
          </a:p>
          <a:p>
            <a:pPr algn="l" fontAlgn="base">
              <a:buFont typeface="+mj-lt"/>
              <a:buAutoNum type="arabicPeriod"/>
            </a:pPr>
            <a:r>
              <a:rPr lang="en-US" sz="2000" b="0" i="0" dirty="0">
                <a:solidFill>
                  <a:srgbClr val="3C4043"/>
                </a:solidFill>
                <a:effectLst/>
                <a:latin typeface="Times New Roman" panose="02020603050405020304" pitchFamily="18" charset="0"/>
                <a:cs typeface="Times New Roman" panose="02020603050405020304" pitchFamily="18" charset="0"/>
              </a:rPr>
              <a:t>Which countries have the highest growth rate.</a:t>
            </a:r>
          </a:p>
          <a:p>
            <a:pPr algn="l" fontAlgn="base">
              <a:buFont typeface="+mj-lt"/>
              <a:buAutoNum type="arabicPeriod"/>
            </a:pPr>
            <a:r>
              <a:rPr lang="en-US" sz="2000" b="0" i="0" dirty="0">
                <a:solidFill>
                  <a:srgbClr val="3C4043"/>
                </a:solidFill>
                <a:effectLst/>
                <a:latin typeface="Times New Roman" panose="02020603050405020304" pitchFamily="18" charset="0"/>
                <a:cs typeface="Times New Roman" panose="02020603050405020304" pitchFamily="18" charset="0"/>
              </a:rPr>
              <a:t>What are the densely populated countries in the world.</a:t>
            </a:r>
          </a:p>
          <a:p>
            <a:pPr algn="l" fontAlgn="base">
              <a:buFont typeface="+mj-lt"/>
              <a:buAutoNum type="arabicPeriod"/>
            </a:pPr>
            <a:r>
              <a:rPr lang="en-US" sz="2000" b="0" i="0" dirty="0">
                <a:solidFill>
                  <a:srgbClr val="3C4043"/>
                </a:solidFill>
                <a:effectLst/>
                <a:latin typeface="Times New Roman" panose="02020603050405020304" pitchFamily="18" charset="0"/>
                <a:cs typeface="Times New Roman" panose="02020603050405020304" pitchFamily="18" charset="0"/>
              </a:rPr>
              <a:t>Keeping in view all the variables in mind which countries should take serious steps to control their population.</a:t>
            </a:r>
          </a:p>
        </p:txBody>
      </p:sp>
      <p:sp>
        <p:nvSpPr>
          <p:cNvPr id="23" name="TextBox 22"/>
          <p:cNvSpPr txBox="1"/>
          <p:nvPr/>
        </p:nvSpPr>
        <p:spPr>
          <a:xfrm>
            <a:off x="16602064" y="11951884"/>
            <a:ext cx="5254269" cy="4321696"/>
          </a:xfrm>
          <a:prstGeom prst="rect">
            <a:avLst/>
          </a:prstGeom>
          <a:solidFill>
            <a:schemeClr val="bg1">
              <a:alpha val="63000"/>
            </a:schemeClr>
          </a:solidFill>
          <a:effectLst/>
        </p:spPr>
        <p:txBody>
          <a:bodyPr wrap="square">
            <a:spAutoFit/>
          </a:bodyPr>
          <a:lstStyle/>
          <a:p>
            <a:pPr>
              <a:lnSpc>
                <a:spcPts val="1900"/>
              </a:lnSpc>
              <a:spcAft>
                <a:spcPts val="600"/>
              </a:spcAft>
              <a:buClr>
                <a:schemeClr val="tx2"/>
              </a:buClr>
              <a:defRPr/>
            </a:pPr>
            <a:r>
              <a:rPr lang="en-US" sz="4800" b="1" dirty="0">
                <a:solidFill>
                  <a:srgbClr val="005BBB"/>
                </a:solidFill>
                <a:latin typeface="+mj-lt"/>
              </a:rPr>
              <a:t>References</a:t>
            </a:r>
            <a:endParaRPr lang="en-US" sz="2800" dirty="0">
              <a:latin typeface="Arial" charset="0"/>
              <a:ea typeface="Arial" charset="0"/>
              <a:cs typeface="Arial" charset="0"/>
            </a:endParaRPr>
          </a:p>
          <a:p>
            <a:pPr algn="l">
              <a:buFont typeface="Arial" panose="020B0604020202020204" pitchFamily="34" charset="0"/>
              <a:buChar char="•"/>
            </a:pPr>
            <a:r>
              <a:rPr lang="en-US" sz="1800" b="1" i="0" dirty="0">
                <a:effectLst/>
                <a:latin typeface="Inter"/>
              </a:rPr>
              <a:t>Dataset:</a:t>
            </a:r>
            <a:endParaRPr lang="en-US" sz="1800" b="0" i="0" dirty="0">
              <a:effectLst/>
              <a:latin typeface="Inter"/>
            </a:endParaRPr>
          </a:p>
          <a:p>
            <a:pPr algn="l">
              <a:buFont typeface="Arial" panose="020B0604020202020204" pitchFamily="34" charset="0"/>
              <a:buChar char="•"/>
            </a:pPr>
            <a:r>
              <a:rPr lang="en-US" sz="1800" b="0" i="0" u="none" strike="noStrike" dirty="0">
                <a:solidFill>
                  <a:srgbClr val="008ABC"/>
                </a:solidFill>
                <a:effectLst/>
                <a:latin typeface="Inter"/>
                <a:hlinkClick r:id="rId3"/>
              </a:rPr>
              <a:t>https://www.kaggle.com/datasets/dinarkhan/worldpopulation2023</a:t>
            </a:r>
            <a:endParaRPr lang="en-US" sz="1800" b="0" i="0" dirty="0">
              <a:effectLst/>
              <a:latin typeface="Inter"/>
            </a:endParaRPr>
          </a:p>
          <a:p>
            <a:pPr algn="l">
              <a:buFont typeface="Arial" panose="020B0604020202020204" pitchFamily="34" charset="0"/>
              <a:buChar char="•"/>
            </a:pPr>
            <a:r>
              <a:rPr lang="en-US" sz="1800" b="1" i="0" dirty="0">
                <a:effectLst/>
                <a:latin typeface="Inter"/>
              </a:rPr>
              <a:t>World Population Reports:</a:t>
            </a:r>
            <a:endParaRPr lang="en-US" sz="1800" b="0" i="0" dirty="0">
              <a:effectLst/>
              <a:latin typeface="Inter"/>
            </a:endParaRPr>
          </a:p>
          <a:p>
            <a:pPr algn="l">
              <a:buFont typeface="Arial" panose="020B0604020202020204" pitchFamily="34" charset="0"/>
              <a:buChar char="•"/>
            </a:pPr>
            <a:r>
              <a:rPr lang="en-US" sz="1800" b="0" i="0" u="none" strike="noStrike" dirty="0">
                <a:solidFill>
                  <a:srgbClr val="008ABC"/>
                </a:solidFill>
                <a:effectLst/>
                <a:latin typeface="Inter"/>
                <a:hlinkClick r:id="rId4"/>
              </a:rPr>
              <a:t>https://worldpopulationreview.com/</a:t>
            </a:r>
            <a:endParaRPr lang="en-US" sz="1800" b="0" i="0" dirty="0">
              <a:effectLst/>
              <a:latin typeface="Inter"/>
            </a:endParaRPr>
          </a:p>
          <a:p>
            <a:pPr algn="l">
              <a:buFont typeface="Arial" panose="020B0604020202020204" pitchFamily="34" charset="0"/>
              <a:buChar char="•"/>
            </a:pPr>
            <a:r>
              <a:rPr lang="en-US" sz="1800" b="0" i="0" u="none" strike="noStrike" dirty="0">
                <a:solidFill>
                  <a:srgbClr val="008ABC"/>
                </a:solidFill>
                <a:effectLst/>
                <a:latin typeface="Inter"/>
                <a:hlinkClick r:id="rId5"/>
              </a:rPr>
              <a:t>https://www.un.org/en/global-issues/population</a:t>
            </a:r>
            <a:endParaRPr lang="en-US" sz="1800" b="0" i="0" u="none" strike="noStrike" dirty="0">
              <a:solidFill>
                <a:srgbClr val="008ABC"/>
              </a:solidFill>
              <a:effectLst/>
              <a:latin typeface="Inter"/>
            </a:endParaRPr>
          </a:p>
          <a:p>
            <a:pPr algn="l">
              <a:buFont typeface="Arial" panose="020B0604020202020204" pitchFamily="34" charset="0"/>
              <a:buChar char="•"/>
            </a:pPr>
            <a:r>
              <a:rPr lang="en-US" sz="1400" b="1" i="0" dirty="0">
                <a:effectLst/>
                <a:latin typeface="Inter"/>
              </a:rPr>
              <a:t>Seaborn Tutorial:</a:t>
            </a:r>
            <a:endParaRPr lang="en-US" sz="1400" b="0" i="0" dirty="0">
              <a:effectLst/>
              <a:latin typeface="Inter"/>
            </a:endParaRPr>
          </a:p>
          <a:p>
            <a:pPr algn="l">
              <a:buFont typeface="Arial" panose="020B0604020202020204" pitchFamily="34" charset="0"/>
              <a:buChar char="•"/>
            </a:pPr>
            <a:r>
              <a:rPr lang="en-US" sz="1400" b="0" i="0" u="none" strike="noStrike" dirty="0">
                <a:solidFill>
                  <a:srgbClr val="008ABC"/>
                </a:solidFill>
                <a:effectLst/>
                <a:latin typeface="Inter"/>
                <a:hlinkClick r:id="rId6"/>
              </a:rPr>
              <a:t>https://elitedatascience.com/python-seaborn-tutorial</a:t>
            </a:r>
            <a:endParaRPr lang="en-US" sz="1400" b="0" i="0" dirty="0">
              <a:effectLst/>
              <a:latin typeface="Inter"/>
            </a:endParaRPr>
          </a:p>
          <a:p>
            <a:pPr algn="l">
              <a:buFont typeface="Arial" panose="020B0604020202020204" pitchFamily="34" charset="0"/>
              <a:buChar char="•"/>
            </a:pPr>
            <a:r>
              <a:rPr lang="en-US" sz="1400" b="0" i="0" u="none" strike="noStrike" dirty="0">
                <a:solidFill>
                  <a:srgbClr val="008ABC"/>
                </a:solidFill>
                <a:effectLst/>
                <a:latin typeface="Inter"/>
                <a:hlinkClick r:id="rId7"/>
              </a:rPr>
              <a:t>https://www.statology.org/seaborn-line-thickness/</a:t>
            </a:r>
            <a:endParaRPr lang="en-US" sz="1400" b="0" i="0" dirty="0">
              <a:effectLst/>
              <a:latin typeface="Inter"/>
            </a:endParaRPr>
          </a:p>
          <a:p>
            <a:pPr algn="l">
              <a:buFont typeface="Arial" panose="020B0604020202020204" pitchFamily="34" charset="0"/>
              <a:buChar char="•"/>
            </a:pPr>
            <a:r>
              <a:rPr lang="en-US" sz="1400" b="1" i="0" dirty="0">
                <a:effectLst/>
                <a:latin typeface="Inter"/>
              </a:rPr>
              <a:t>Seaborn Subplots Tutorial:</a:t>
            </a:r>
            <a:endParaRPr lang="en-US" sz="1400" b="0" i="0" dirty="0">
              <a:effectLst/>
              <a:latin typeface="Inter"/>
            </a:endParaRPr>
          </a:p>
          <a:p>
            <a:pPr algn="l">
              <a:buFont typeface="Arial" panose="020B0604020202020204" pitchFamily="34" charset="0"/>
              <a:buChar char="•"/>
            </a:pPr>
            <a:r>
              <a:rPr lang="en-US" sz="1400" b="0" i="0" u="none" strike="noStrike" dirty="0">
                <a:solidFill>
                  <a:srgbClr val="008ABC"/>
                </a:solidFill>
                <a:effectLst/>
                <a:latin typeface="Inter"/>
                <a:hlinkClick r:id="rId8"/>
              </a:rPr>
              <a:t>https://datagy.io/seaborn-titles/</a:t>
            </a:r>
            <a:endParaRPr lang="en-US" sz="1400" b="0" i="0" dirty="0">
              <a:effectLst/>
              <a:latin typeface="Inter"/>
            </a:endParaRPr>
          </a:p>
          <a:p>
            <a:pPr algn="l">
              <a:buFont typeface="Arial" panose="020B0604020202020204" pitchFamily="34" charset="0"/>
              <a:buChar char="•"/>
            </a:pPr>
            <a:r>
              <a:rPr lang="en-US" sz="1400" b="0" i="0" u="none" strike="noStrike" dirty="0">
                <a:solidFill>
                  <a:srgbClr val="008ABC"/>
                </a:solidFill>
                <a:effectLst/>
                <a:latin typeface="Inter"/>
                <a:hlinkClick r:id="rId9"/>
              </a:rPr>
              <a:t>https://www.tutorialspoint.com/how-to-rotate-tick-labels-in-a-subplot-in-matplotlib</a:t>
            </a:r>
            <a:endParaRPr lang="en-US" sz="1400" b="0" i="0" dirty="0">
              <a:effectLst/>
              <a:latin typeface="Inter"/>
            </a:endParaRPr>
          </a:p>
          <a:p>
            <a:pPr algn="l">
              <a:buFont typeface="Arial" panose="020B0604020202020204" pitchFamily="34" charset="0"/>
              <a:buChar char="•"/>
            </a:pPr>
            <a:r>
              <a:rPr lang="en-US" sz="1400" b="0" i="0" u="none" strike="noStrike" dirty="0">
                <a:solidFill>
                  <a:srgbClr val="008ABC"/>
                </a:solidFill>
                <a:effectLst/>
                <a:latin typeface="Inter"/>
                <a:hlinkClick r:id="rId10"/>
              </a:rPr>
              <a:t>https://stackoverflow.com/questions/31186019/rotate-tick-labels-in-subplot-pyplot-matplotlib-gridspec</a:t>
            </a:r>
            <a:endParaRPr lang="en-US" sz="1400" b="0" i="0" dirty="0">
              <a:effectLst/>
              <a:latin typeface="Inter"/>
            </a:endParaRPr>
          </a:p>
          <a:p>
            <a:pPr algn="l">
              <a:buFont typeface="Arial" panose="020B0604020202020204" pitchFamily="34" charset="0"/>
              <a:buChar char="•"/>
            </a:pPr>
            <a:endParaRPr lang="en-US" sz="1800" b="0" i="0" dirty="0">
              <a:effectLst/>
              <a:latin typeface="Inter"/>
            </a:endParaRPr>
          </a:p>
        </p:txBody>
      </p:sp>
      <p:cxnSp>
        <p:nvCxnSpPr>
          <p:cNvPr id="32" name="Straight Connector 31"/>
          <p:cNvCxnSpPr/>
          <p:nvPr/>
        </p:nvCxnSpPr>
        <p:spPr bwMode="auto">
          <a:xfrm>
            <a:off x="5829300" y="9372800"/>
            <a:ext cx="4892040"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5829300" y="12073866"/>
            <a:ext cx="4914900"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p:nvPr/>
        </p:nvCxnSpPr>
        <p:spPr bwMode="auto">
          <a:xfrm>
            <a:off x="11221106" y="7333811"/>
            <a:ext cx="4892040" cy="0"/>
          </a:xfrm>
          <a:prstGeom prst="line">
            <a:avLst/>
          </a:prstGeom>
          <a:noFill/>
          <a:ln w="25400" cap="flat" cmpd="sng" algn="ctr">
            <a:solidFill>
              <a:schemeClr val="tx1"/>
            </a:solidFill>
            <a:prstDash val="dash"/>
            <a:round/>
            <a:headEnd type="none" w="med" len="med"/>
            <a:tailEnd type="none" w="med" len="med"/>
          </a:ln>
          <a:effectLst/>
        </p:spPr>
      </p:cxnSp>
      <p:cxnSp>
        <p:nvCxnSpPr>
          <p:cNvPr id="38" name="Straight Connector 37"/>
          <p:cNvCxnSpPr/>
          <p:nvPr/>
        </p:nvCxnSpPr>
        <p:spPr bwMode="auto">
          <a:xfrm>
            <a:off x="16573500" y="11683211"/>
            <a:ext cx="4892040" cy="0"/>
          </a:xfrm>
          <a:prstGeom prst="line">
            <a:avLst/>
          </a:prstGeom>
          <a:noFill/>
          <a:ln w="25400" cap="flat" cmpd="sng" algn="ctr">
            <a:solidFill>
              <a:schemeClr val="tx1"/>
            </a:solidFill>
            <a:prstDash val="dash"/>
            <a:round/>
            <a:headEnd type="none" w="med" len="med"/>
            <a:tailEnd type="none" w="med" len="med"/>
          </a:ln>
          <a:effectLst/>
        </p:spPr>
      </p:cxnSp>
      <p:sp>
        <p:nvSpPr>
          <p:cNvPr id="40" name="TextBox 39"/>
          <p:cNvSpPr txBox="1"/>
          <p:nvPr/>
        </p:nvSpPr>
        <p:spPr>
          <a:xfrm>
            <a:off x="16573500" y="2966440"/>
            <a:ext cx="5254268" cy="8815234"/>
          </a:xfrm>
          <a:prstGeom prst="rect">
            <a:avLst/>
          </a:prstGeom>
          <a:solidFill>
            <a:schemeClr val="bg1">
              <a:alpha val="63000"/>
            </a:schemeClr>
          </a:solidFill>
          <a:effectLst/>
        </p:spPr>
        <p:txBody>
          <a:bodyPr wrap="square">
            <a:spAutoFit/>
          </a:bodyPr>
          <a:lstStyle/>
          <a:p>
            <a:pPr>
              <a:lnSpc>
                <a:spcPts val="2300"/>
              </a:lnSpc>
              <a:spcAft>
                <a:spcPts val="600"/>
              </a:spcAft>
              <a:defRPr/>
            </a:pPr>
            <a:r>
              <a:rPr lang="en-US" sz="3200" b="1" i="0" dirty="0">
                <a:solidFill>
                  <a:schemeClr val="tx1"/>
                </a:solidFill>
                <a:effectLst/>
                <a:latin typeface="Inter"/>
              </a:rPr>
              <a:t>Summary of Analysis</a:t>
            </a:r>
          </a:p>
          <a:p>
            <a:pPr>
              <a:lnSpc>
                <a:spcPts val="2300"/>
              </a:lnSpc>
              <a:spcAft>
                <a:spcPts val="600"/>
              </a:spcAft>
              <a:defRPr/>
            </a:pPr>
            <a:endParaRPr lang="en-US" sz="3200" b="1" i="0" dirty="0">
              <a:solidFill>
                <a:schemeClr val="tx1"/>
              </a:solidFill>
              <a:effectLst/>
              <a:latin typeface="Inter"/>
            </a:endParaRPr>
          </a:p>
          <a:p>
            <a:pPr>
              <a:lnSpc>
                <a:spcPts val="2300"/>
              </a:lnSpc>
              <a:spcAft>
                <a:spcPts val="600"/>
              </a:spcAft>
              <a:defRPr/>
            </a:pPr>
            <a:r>
              <a:rPr lang="en-US" sz="2400" b="0" i="0" dirty="0">
                <a:solidFill>
                  <a:schemeClr val="tx1"/>
                </a:solidFill>
                <a:effectLst/>
                <a:highlight>
                  <a:srgbClr val="FFFF00"/>
                </a:highlight>
                <a:latin typeface="Inter"/>
              </a:rPr>
              <a:t>Model Accuracy – </a:t>
            </a:r>
            <a:r>
              <a:rPr lang="en-US" sz="2400" b="0" i="0" dirty="0">
                <a:solidFill>
                  <a:schemeClr val="tx1"/>
                </a:solidFill>
                <a:effectLst/>
                <a:highlight>
                  <a:srgbClr val="FFFF00"/>
                </a:highlight>
                <a:latin typeface="Menlo" panose="020B0609030804020204" pitchFamily="49" charset="0"/>
              </a:rPr>
              <a:t>Score 93.56430720672756</a:t>
            </a:r>
          </a:p>
          <a:p>
            <a:pPr algn="l">
              <a:buFont typeface="Arial" panose="020B0604020202020204" pitchFamily="34" charset="0"/>
              <a:buChar char="•"/>
            </a:pPr>
            <a:r>
              <a:rPr lang="en-US" sz="2400" b="1" i="0" dirty="0">
                <a:effectLst/>
                <a:latin typeface="Inter"/>
              </a:rPr>
              <a:t>China and India are the most heavily populous countries in the World</a:t>
            </a:r>
            <a:endParaRPr lang="en-US" sz="2400" b="0" i="0" dirty="0">
              <a:effectLst/>
              <a:latin typeface="Inter"/>
            </a:endParaRPr>
          </a:p>
          <a:p>
            <a:pPr algn="l">
              <a:buFont typeface="Arial" panose="020B0604020202020204" pitchFamily="34" charset="0"/>
              <a:buChar char="•"/>
            </a:pPr>
            <a:r>
              <a:rPr lang="en-US" sz="2400" b="1" i="0" dirty="0">
                <a:effectLst/>
                <a:latin typeface="Inter"/>
              </a:rPr>
              <a:t>About 36 % of the World population resides just in India and China</a:t>
            </a:r>
            <a:endParaRPr lang="en-US" sz="2400" b="0" i="0" dirty="0">
              <a:effectLst/>
              <a:latin typeface="Inter"/>
            </a:endParaRPr>
          </a:p>
          <a:p>
            <a:pPr algn="l">
              <a:buFont typeface="Arial" panose="020B0604020202020204" pitchFamily="34" charset="0"/>
              <a:buChar char="•"/>
            </a:pPr>
            <a:r>
              <a:rPr lang="en-US" sz="2400" b="1" i="0" dirty="0">
                <a:effectLst/>
                <a:latin typeface="Inter"/>
              </a:rPr>
              <a:t>India has surpassed China as the world's most populous nation</a:t>
            </a:r>
            <a:endParaRPr lang="en-US" sz="2400" b="0" i="0" dirty="0">
              <a:effectLst/>
              <a:latin typeface="Inter"/>
            </a:endParaRPr>
          </a:p>
          <a:p>
            <a:pPr algn="l">
              <a:buFont typeface="Arial" panose="020B0604020202020204" pitchFamily="34" charset="0"/>
              <a:buChar char="•"/>
            </a:pPr>
            <a:r>
              <a:rPr lang="en-US" sz="2400" b="1" i="0" dirty="0">
                <a:effectLst/>
                <a:latin typeface="Inter"/>
              </a:rPr>
              <a:t>Surprisingly population of China declined by -0.02 percentage as of Jan 2023 compared to the previous year</a:t>
            </a:r>
            <a:endParaRPr lang="en-US" sz="2400" b="0" i="0" dirty="0">
              <a:effectLst/>
              <a:latin typeface="Inter"/>
            </a:endParaRPr>
          </a:p>
          <a:p>
            <a:pPr algn="l">
              <a:buFont typeface="Arial" panose="020B0604020202020204" pitchFamily="34" charset="0"/>
              <a:buChar char="•"/>
            </a:pPr>
            <a:r>
              <a:rPr lang="en-US" sz="2400" b="1" i="0" dirty="0">
                <a:effectLst/>
                <a:latin typeface="Inter"/>
              </a:rPr>
              <a:t>Vatican City, smallest country in the world in terms of both population and total area, accommodates barely 518 residents</a:t>
            </a:r>
            <a:endParaRPr lang="en-US" sz="2400" b="0" i="0" dirty="0">
              <a:effectLst/>
              <a:latin typeface="Inter"/>
            </a:endParaRPr>
          </a:p>
          <a:p>
            <a:pPr algn="l">
              <a:buFont typeface="Arial" panose="020B0604020202020204" pitchFamily="34" charset="0"/>
              <a:buChar char="•"/>
            </a:pPr>
            <a:r>
              <a:rPr lang="en-US" sz="2400" b="1" i="0" dirty="0">
                <a:effectLst/>
                <a:latin typeface="Inter"/>
              </a:rPr>
              <a:t>China and India, are far from the most densely populated countries. They are simply too large to have the highest population density</a:t>
            </a:r>
            <a:endParaRPr lang="en-US" sz="2400" b="0" i="0" dirty="0">
              <a:effectLst/>
              <a:latin typeface="Inter"/>
            </a:endParaRPr>
          </a:p>
          <a:p>
            <a:pPr algn="l">
              <a:buFont typeface="Arial" panose="020B0604020202020204" pitchFamily="34" charset="0"/>
              <a:buChar char="•"/>
            </a:pPr>
            <a:r>
              <a:rPr lang="en-US" sz="2400" b="1" i="0" dirty="0">
                <a:effectLst/>
                <a:latin typeface="Inter"/>
              </a:rPr>
              <a:t>Monaco is the world's most densely populated place</a:t>
            </a:r>
            <a:endParaRPr lang="en-US" sz="2400" b="0" i="0" dirty="0">
              <a:effectLst/>
              <a:latin typeface="Inter"/>
            </a:endParaRPr>
          </a:p>
          <a:p>
            <a:pPr>
              <a:lnSpc>
                <a:spcPts val="2300"/>
              </a:lnSpc>
              <a:spcAft>
                <a:spcPts val="600"/>
              </a:spcAft>
              <a:defRPr/>
            </a:pPr>
            <a:endParaRPr lang="en-US" sz="2400" b="1" dirty="0">
              <a:solidFill>
                <a:srgbClr val="005BBB"/>
              </a:solidFill>
              <a:latin typeface="+mj-lt"/>
            </a:endParaRPr>
          </a:p>
        </p:txBody>
      </p:sp>
      <p:sp>
        <p:nvSpPr>
          <p:cNvPr id="43" name="Freeform 42"/>
          <p:cNvSpPr/>
          <p:nvPr/>
        </p:nvSpPr>
        <p:spPr>
          <a:xfrm rot="10800000">
            <a:off x="15668786" y="11848768"/>
            <a:ext cx="145280" cy="66995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15" dirty="0"/>
          </a:p>
        </p:txBody>
      </p:sp>
      <p:sp>
        <p:nvSpPr>
          <p:cNvPr id="45" name="TextBox 44"/>
          <p:cNvSpPr txBox="1"/>
          <p:nvPr/>
        </p:nvSpPr>
        <p:spPr>
          <a:xfrm>
            <a:off x="440523" y="14359238"/>
            <a:ext cx="4914900" cy="276999"/>
          </a:xfrm>
          <a:prstGeom prst="rect">
            <a:avLst/>
          </a:prstGeom>
          <a:solidFill>
            <a:schemeClr val="bg1">
              <a:alpha val="42000"/>
            </a:schemeClr>
          </a:solidFill>
        </p:spPr>
        <p:txBody>
          <a:bodyPr>
            <a:spAutoFit/>
          </a:bodyPr>
          <a:lstStyle/>
          <a:p>
            <a:pPr>
              <a:spcBef>
                <a:spcPts val="300"/>
              </a:spcBef>
              <a:buClr>
                <a:schemeClr val="tx2"/>
              </a:buClr>
              <a:defRPr/>
            </a:pPr>
            <a:r>
              <a:rPr lang="en-US" sz="1200" i="1" dirty="0">
                <a:latin typeface="Arial" charset="0"/>
                <a:ea typeface="Arial" charset="0"/>
                <a:cs typeface="Arial" charset="0"/>
              </a:rPr>
              <a:t>Mauris orci mi, varius id diam id, egestas auctor enim. </a:t>
            </a:r>
          </a:p>
        </p:txBody>
      </p:sp>
      <p:sp>
        <p:nvSpPr>
          <p:cNvPr id="88" name="Rectangle 5"/>
          <p:cNvSpPr>
            <a:spLocks noChangeArrowheads="1"/>
          </p:cNvSpPr>
          <p:nvPr/>
        </p:nvSpPr>
        <p:spPr bwMode="auto">
          <a:xfrm>
            <a:off x="158561" y="392251"/>
            <a:ext cx="10111587" cy="20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622" tIns="22807" rIns="45622" bIns="22807">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sz="6600" b="1" dirty="0">
                <a:solidFill>
                  <a:srgbClr val="FFFFFF"/>
                </a:solidFill>
                <a:latin typeface="zeitung"/>
              </a:rPr>
              <a:t>World-population2023</a:t>
            </a:r>
            <a:br>
              <a:rPr lang="en-US" sz="6600" b="1" dirty="0">
                <a:solidFill>
                  <a:srgbClr val="FFFFFF"/>
                </a:solidFill>
                <a:latin typeface="zeitung"/>
              </a:rPr>
            </a:br>
            <a:endParaRPr lang="en-US" altLang="en-US" sz="6600" dirty="0">
              <a:solidFill>
                <a:srgbClr val="FFFFFF"/>
              </a:solidFill>
              <a:latin typeface="+mn-lt"/>
              <a:ea typeface="Arial" charset="0"/>
            </a:endParaRPr>
          </a:p>
        </p:txBody>
      </p:sp>
      <p:pic>
        <p:nvPicPr>
          <p:cNvPr id="4" name="Picture 3">
            <a:extLst>
              <a:ext uri="{FF2B5EF4-FFF2-40B4-BE49-F238E27FC236}">
                <a16:creationId xmlns:a16="http://schemas.microsoft.com/office/drawing/2014/main" id="{1D41938F-C9A7-BC7E-8C4D-9EFFD680899E}"/>
              </a:ext>
            </a:extLst>
          </p:cNvPr>
          <p:cNvPicPr>
            <a:picLocks noChangeAspect="1"/>
          </p:cNvPicPr>
          <p:nvPr/>
        </p:nvPicPr>
        <p:blipFill>
          <a:blip r:embed="rId11"/>
          <a:stretch>
            <a:fillRect/>
          </a:stretch>
        </p:blipFill>
        <p:spPr>
          <a:xfrm>
            <a:off x="10991537" y="2886006"/>
            <a:ext cx="5578327" cy="4223937"/>
          </a:xfrm>
          <a:prstGeom prst="rect">
            <a:avLst/>
          </a:prstGeom>
        </p:spPr>
      </p:pic>
      <p:pic>
        <p:nvPicPr>
          <p:cNvPr id="6" name="Picture 5">
            <a:extLst>
              <a:ext uri="{FF2B5EF4-FFF2-40B4-BE49-F238E27FC236}">
                <a16:creationId xmlns:a16="http://schemas.microsoft.com/office/drawing/2014/main" id="{489EB466-5284-0B5A-E167-79BB8F57E232}"/>
              </a:ext>
            </a:extLst>
          </p:cNvPr>
          <p:cNvPicPr>
            <a:picLocks noChangeAspect="1"/>
          </p:cNvPicPr>
          <p:nvPr/>
        </p:nvPicPr>
        <p:blipFill>
          <a:blip r:embed="rId12"/>
          <a:stretch>
            <a:fillRect/>
          </a:stretch>
        </p:blipFill>
        <p:spPr>
          <a:xfrm>
            <a:off x="5752454" y="5653719"/>
            <a:ext cx="4892040" cy="4015911"/>
          </a:xfrm>
          <a:prstGeom prst="rect">
            <a:avLst/>
          </a:prstGeom>
        </p:spPr>
      </p:pic>
      <p:pic>
        <p:nvPicPr>
          <p:cNvPr id="20" name="Picture 19">
            <a:extLst>
              <a:ext uri="{FF2B5EF4-FFF2-40B4-BE49-F238E27FC236}">
                <a16:creationId xmlns:a16="http://schemas.microsoft.com/office/drawing/2014/main" id="{9AB89D36-0D22-2822-085B-32FE13215137}"/>
              </a:ext>
            </a:extLst>
          </p:cNvPr>
          <p:cNvPicPr>
            <a:picLocks noChangeAspect="1"/>
          </p:cNvPicPr>
          <p:nvPr/>
        </p:nvPicPr>
        <p:blipFill>
          <a:blip r:embed="rId13"/>
          <a:stretch>
            <a:fillRect/>
          </a:stretch>
        </p:blipFill>
        <p:spPr>
          <a:xfrm>
            <a:off x="5908669" y="9758532"/>
            <a:ext cx="4675993" cy="2354170"/>
          </a:xfrm>
          <a:prstGeom prst="rect">
            <a:avLst/>
          </a:prstGeom>
        </p:spPr>
      </p:pic>
      <p:pic>
        <p:nvPicPr>
          <p:cNvPr id="21" name="Picture 20">
            <a:extLst>
              <a:ext uri="{FF2B5EF4-FFF2-40B4-BE49-F238E27FC236}">
                <a16:creationId xmlns:a16="http://schemas.microsoft.com/office/drawing/2014/main" id="{721858B2-C149-6545-1456-724E3DDB4578}"/>
              </a:ext>
            </a:extLst>
          </p:cNvPr>
          <p:cNvPicPr>
            <a:picLocks noChangeAspect="1"/>
          </p:cNvPicPr>
          <p:nvPr/>
        </p:nvPicPr>
        <p:blipFill>
          <a:blip r:embed="rId14"/>
          <a:stretch>
            <a:fillRect/>
          </a:stretch>
        </p:blipFill>
        <p:spPr>
          <a:xfrm>
            <a:off x="10946890" y="11951883"/>
            <a:ext cx="5553219" cy="4507313"/>
          </a:xfrm>
          <a:prstGeom prst="rect">
            <a:avLst/>
          </a:prstGeom>
        </p:spPr>
      </p:pic>
      <p:pic>
        <p:nvPicPr>
          <p:cNvPr id="22" name="Picture 21">
            <a:extLst>
              <a:ext uri="{FF2B5EF4-FFF2-40B4-BE49-F238E27FC236}">
                <a16:creationId xmlns:a16="http://schemas.microsoft.com/office/drawing/2014/main" id="{69D3A789-8EB1-2CFF-1ADC-E514DB85A8DE}"/>
              </a:ext>
            </a:extLst>
          </p:cNvPr>
          <p:cNvPicPr>
            <a:picLocks noChangeAspect="1"/>
          </p:cNvPicPr>
          <p:nvPr/>
        </p:nvPicPr>
        <p:blipFill>
          <a:blip r:embed="rId15"/>
          <a:stretch>
            <a:fillRect/>
          </a:stretch>
        </p:blipFill>
        <p:spPr>
          <a:xfrm>
            <a:off x="0" y="9758533"/>
            <a:ext cx="5337803" cy="6700660"/>
          </a:xfrm>
          <a:prstGeom prst="rect">
            <a:avLst/>
          </a:prstGeom>
        </p:spPr>
      </p:pic>
      <p:pic>
        <p:nvPicPr>
          <p:cNvPr id="24" name="Picture 23">
            <a:extLst>
              <a:ext uri="{FF2B5EF4-FFF2-40B4-BE49-F238E27FC236}">
                <a16:creationId xmlns:a16="http://schemas.microsoft.com/office/drawing/2014/main" id="{A31E913B-D0FC-67BD-A5F6-789A3B8B3EEF}"/>
              </a:ext>
            </a:extLst>
          </p:cNvPr>
          <p:cNvPicPr>
            <a:picLocks noChangeAspect="1"/>
          </p:cNvPicPr>
          <p:nvPr/>
        </p:nvPicPr>
        <p:blipFill>
          <a:blip r:embed="rId16"/>
          <a:stretch>
            <a:fillRect/>
          </a:stretch>
        </p:blipFill>
        <p:spPr>
          <a:xfrm>
            <a:off x="5770159" y="12443280"/>
            <a:ext cx="5126559" cy="4015911"/>
          </a:xfrm>
          <a:prstGeom prst="rect">
            <a:avLst/>
          </a:prstGeom>
        </p:spPr>
      </p:pic>
      <p:pic>
        <p:nvPicPr>
          <p:cNvPr id="1026" name="Picture 2" descr="Will the Actions of Six Countries Determine the Future of Carbon ...">
            <a:extLst>
              <a:ext uri="{FF2B5EF4-FFF2-40B4-BE49-F238E27FC236}">
                <a16:creationId xmlns:a16="http://schemas.microsoft.com/office/drawing/2014/main" id="{704D560E-3153-E0EE-8BDA-43DD4DDE63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29045" y="0"/>
            <a:ext cx="13116555" cy="26173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Table 38">
            <a:extLst>
              <a:ext uri="{FF2B5EF4-FFF2-40B4-BE49-F238E27FC236}">
                <a16:creationId xmlns:a16="http://schemas.microsoft.com/office/drawing/2014/main" id="{44DC2084-338E-4C40-9E98-05ED8081909B}"/>
              </a:ext>
            </a:extLst>
          </p:cNvPr>
          <p:cNvGraphicFramePr>
            <a:graphicFrameLocks noGrp="1"/>
          </p:cNvGraphicFramePr>
          <p:nvPr>
            <p:extLst>
              <p:ext uri="{D42A27DB-BD31-4B8C-83A1-F6EECF244321}">
                <p14:modId xmlns:p14="http://schemas.microsoft.com/office/powerpoint/2010/main" val="714912803"/>
              </p:ext>
            </p:extLst>
          </p:nvPr>
        </p:nvGraphicFramePr>
        <p:xfrm>
          <a:off x="10946890" y="6941420"/>
          <a:ext cx="5578328" cy="5059575"/>
        </p:xfrm>
        <a:graphic>
          <a:graphicData uri="http://schemas.openxmlformats.org/drawingml/2006/table">
            <a:tbl>
              <a:tblPr>
                <a:tableStyleId>{5C22544A-7EE6-4342-B048-85BDC9FD1C3A}</a:tableStyleId>
              </a:tblPr>
              <a:tblGrid>
                <a:gridCol w="395413">
                  <a:extLst>
                    <a:ext uri="{9D8B030D-6E8A-4147-A177-3AD203B41FA5}">
                      <a16:colId xmlns:a16="http://schemas.microsoft.com/office/drawing/2014/main" val="2091621431"/>
                    </a:ext>
                  </a:extLst>
                </a:gridCol>
                <a:gridCol w="589030">
                  <a:extLst>
                    <a:ext uri="{9D8B030D-6E8A-4147-A177-3AD203B41FA5}">
                      <a16:colId xmlns:a16="http://schemas.microsoft.com/office/drawing/2014/main" val="4041705518"/>
                    </a:ext>
                  </a:extLst>
                </a:gridCol>
                <a:gridCol w="614960">
                  <a:extLst>
                    <a:ext uri="{9D8B030D-6E8A-4147-A177-3AD203B41FA5}">
                      <a16:colId xmlns:a16="http://schemas.microsoft.com/office/drawing/2014/main" val="527674129"/>
                    </a:ext>
                  </a:extLst>
                </a:gridCol>
                <a:gridCol w="614960">
                  <a:extLst>
                    <a:ext uri="{9D8B030D-6E8A-4147-A177-3AD203B41FA5}">
                      <a16:colId xmlns:a16="http://schemas.microsoft.com/office/drawing/2014/main" val="2926369309"/>
                    </a:ext>
                  </a:extLst>
                </a:gridCol>
                <a:gridCol w="561804">
                  <a:extLst>
                    <a:ext uri="{9D8B030D-6E8A-4147-A177-3AD203B41FA5}">
                      <a16:colId xmlns:a16="http://schemas.microsoft.com/office/drawing/2014/main" val="299520852"/>
                    </a:ext>
                  </a:extLst>
                </a:gridCol>
                <a:gridCol w="561804">
                  <a:extLst>
                    <a:ext uri="{9D8B030D-6E8A-4147-A177-3AD203B41FA5}">
                      <a16:colId xmlns:a16="http://schemas.microsoft.com/office/drawing/2014/main" val="1688483082"/>
                    </a:ext>
                  </a:extLst>
                </a:gridCol>
                <a:gridCol w="561804">
                  <a:extLst>
                    <a:ext uri="{9D8B030D-6E8A-4147-A177-3AD203B41FA5}">
                      <a16:colId xmlns:a16="http://schemas.microsoft.com/office/drawing/2014/main" val="4056907775"/>
                    </a:ext>
                  </a:extLst>
                </a:gridCol>
                <a:gridCol w="618199">
                  <a:extLst>
                    <a:ext uri="{9D8B030D-6E8A-4147-A177-3AD203B41FA5}">
                      <a16:colId xmlns:a16="http://schemas.microsoft.com/office/drawing/2014/main" val="3651009596"/>
                    </a:ext>
                  </a:extLst>
                </a:gridCol>
                <a:gridCol w="561804">
                  <a:extLst>
                    <a:ext uri="{9D8B030D-6E8A-4147-A177-3AD203B41FA5}">
                      <a16:colId xmlns:a16="http://schemas.microsoft.com/office/drawing/2014/main" val="3045046392"/>
                    </a:ext>
                  </a:extLst>
                </a:gridCol>
                <a:gridCol w="498550">
                  <a:extLst>
                    <a:ext uri="{9D8B030D-6E8A-4147-A177-3AD203B41FA5}">
                      <a16:colId xmlns:a16="http://schemas.microsoft.com/office/drawing/2014/main" val="1897798029"/>
                    </a:ext>
                  </a:extLst>
                </a:gridCol>
              </a:tblGrid>
              <a:tr h="168519">
                <a:tc>
                  <a:txBody>
                    <a:bodyPr/>
                    <a:lstStyle/>
                    <a:p>
                      <a:pPr algn="ctr" fontAlgn="b"/>
                      <a:r>
                        <a:rPr lang="en-US" sz="700" u="none" strike="noStrike" dirty="0">
                          <a:effectLst/>
                        </a:rPr>
                        <a:t> </a:t>
                      </a:r>
                      <a:endParaRPr lang="en-US" sz="700" b="0" i="0" u="none" strike="noStrike" dirty="0">
                        <a:solidFill>
                          <a:srgbClr val="000000"/>
                        </a:solidFill>
                        <a:effectLst/>
                        <a:latin typeface="Calibri" panose="020F0502020204030204" pitchFamily="34" charset="0"/>
                      </a:endParaRPr>
                    </a:p>
                  </a:txBody>
                  <a:tcPr marL="11312" marR="11312" marT="11312" marB="0" anchor="b"/>
                </a:tc>
                <a:tc>
                  <a:txBody>
                    <a:bodyPr/>
                    <a:lstStyle/>
                    <a:p>
                      <a:pPr algn="ctr" rtl="0" fontAlgn="ctr"/>
                      <a:r>
                        <a:rPr lang="en-US" sz="700" u="none" strike="noStrike" dirty="0">
                          <a:effectLst/>
                        </a:rPr>
                        <a:t> </a:t>
                      </a:r>
                      <a:endParaRPr lang="en-US" sz="700" b="0" i="0" u="none" strike="noStrike" dirty="0">
                        <a:solidFill>
                          <a:srgbClr val="000000"/>
                        </a:solidFill>
                        <a:effectLst/>
                        <a:latin typeface="Calibri" panose="020F0502020204030204" pitchFamily="34" charset="0"/>
                      </a:endParaRPr>
                    </a:p>
                  </a:txBody>
                  <a:tcPr marL="11312" marR="11312" marT="11312" marB="0" anchor="ctr"/>
                </a:tc>
                <a:tc rowSpan="2">
                  <a:txBody>
                    <a:bodyPr/>
                    <a:lstStyle/>
                    <a:p>
                      <a:pPr algn="ctr" rtl="0" fontAlgn="ctr"/>
                      <a:r>
                        <a:rPr lang="en-US" sz="700" u="none" strike="noStrike">
                          <a:effectLst/>
                        </a:rPr>
                        <a:t>Population 2023</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Population 2022</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Area(km²)</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Land Area(km²)</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Density (/km²)</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Growth Rate</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World %</a:t>
                      </a:r>
                      <a:endParaRPr lang="en-US" sz="700" b="0" i="0" u="none" strike="noStrike">
                        <a:solidFill>
                          <a:srgbClr val="FFFFFF"/>
                        </a:solidFill>
                        <a:effectLst/>
                        <a:latin typeface="Arial" panose="020B0604020202020204" pitchFamily="34" charset="0"/>
                      </a:endParaRPr>
                    </a:p>
                  </a:txBody>
                  <a:tcPr marL="11312" marR="11312" marT="11312" marB="0" anchor="ctr"/>
                </a:tc>
                <a:tc rowSpan="2">
                  <a:txBody>
                    <a:bodyPr/>
                    <a:lstStyle/>
                    <a:p>
                      <a:pPr algn="ctr" rtl="0" fontAlgn="ctr"/>
                      <a:r>
                        <a:rPr lang="en-US" sz="700" u="none" strike="noStrike">
                          <a:effectLst/>
                        </a:rPr>
                        <a:t>Rank</a:t>
                      </a:r>
                      <a:endParaRPr lang="en-US" sz="700" b="0" i="0" u="none" strike="noStrike">
                        <a:solidFill>
                          <a:srgbClr val="FFFFFF"/>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3520331688"/>
                  </a:ext>
                </a:extLst>
              </a:tr>
              <a:tr h="305691">
                <a:tc>
                  <a:txBody>
                    <a:bodyPr/>
                    <a:lstStyle/>
                    <a:p>
                      <a:pPr algn="ctr" fontAlgn="b"/>
                      <a:r>
                        <a:rPr lang="en-US" sz="700" u="none" strike="noStrike" dirty="0">
                          <a:effectLst/>
                        </a:rPr>
                        <a:t>No.</a:t>
                      </a:r>
                      <a:endParaRPr lang="en-US" sz="700" b="0" i="0" u="none" strike="noStrike" dirty="0">
                        <a:solidFill>
                          <a:srgbClr val="000000"/>
                        </a:solidFill>
                        <a:effectLst/>
                        <a:latin typeface="Calibri" panose="020F0502020204030204" pitchFamily="34" charset="0"/>
                      </a:endParaRPr>
                    </a:p>
                  </a:txBody>
                  <a:tcPr marL="11312" marR="11312" marT="11312" marB="0" anchor="b"/>
                </a:tc>
                <a:tc>
                  <a:txBody>
                    <a:bodyPr/>
                    <a:lstStyle/>
                    <a:p>
                      <a:pPr algn="ctr" rtl="0" fontAlgn="ctr"/>
                      <a:r>
                        <a:rPr lang="en-US" sz="700" u="none" strike="noStrike">
                          <a:effectLst/>
                        </a:rPr>
                        <a:t>Country</a:t>
                      </a:r>
                      <a:endParaRPr lang="en-US" sz="700" b="0" i="0" u="none" strike="noStrike">
                        <a:solidFill>
                          <a:srgbClr val="FFFFFF"/>
                        </a:solidFill>
                        <a:effectLst/>
                        <a:latin typeface="Arial" panose="020B0604020202020204" pitchFamily="34" charset="0"/>
                      </a:endParaRPr>
                    </a:p>
                  </a:txBody>
                  <a:tcPr marL="11312" marR="11312" marT="11312"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44956481"/>
                  </a:ext>
                </a:extLst>
              </a:tr>
              <a:tr h="305691">
                <a:tc>
                  <a:txBody>
                    <a:bodyPr/>
                    <a:lstStyle/>
                    <a:p>
                      <a:pPr algn="ctr" rtl="0" fontAlgn="ctr"/>
                      <a:r>
                        <a:rPr lang="en-US" sz="700" u="none" strike="noStrike" dirty="0">
                          <a:effectLst/>
                        </a:rPr>
                        <a:t>0</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India</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1429834379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1417173173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3.3M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481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0.91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17.85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1</a:t>
                      </a:r>
                      <a:endParaRPr lang="en-US" sz="700" b="0" i="0" u="none" strike="noStrike" dirty="0">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1502373679"/>
                  </a:ext>
                </a:extLst>
              </a:tr>
              <a:tr h="305691">
                <a:tc>
                  <a:txBody>
                    <a:bodyPr/>
                    <a:lstStyle/>
                    <a:p>
                      <a:pPr algn="ctr" rtl="0"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China</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1425820141</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1425887337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9.7M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9.4M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151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-0.02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17.81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263341033"/>
                  </a:ext>
                </a:extLst>
              </a:tr>
              <a:tr h="305691">
                <a:tc>
                  <a:txBody>
                    <a:bodyPr/>
                    <a:lstStyle/>
                    <a:p>
                      <a:pPr algn="ctr" rtl="0" fontAlgn="ctr"/>
                      <a:r>
                        <a:rPr lang="en-US" sz="700" u="none" strike="noStrike">
                          <a:effectLst/>
                        </a:rPr>
                        <a:t>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United States</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339231549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338289857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9.4M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9.1M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4.25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1928109344"/>
                  </a:ext>
                </a:extLst>
              </a:tr>
              <a:tr h="305691">
                <a:tc>
                  <a:txBody>
                    <a:bodyPr/>
                    <a:lstStyle/>
                    <a:p>
                      <a:pPr algn="ctr" rtl="0" fontAlgn="ctr"/>
                      <a:r>
                        <a:rPr lang="en-US" sz="700" u="none" strike="noStrike">
                          <a:effectLst/>
                        </a:rPr>
                        <a:t>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Indonesia</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276576867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275501339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1.9M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1.9M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0.74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3.47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4</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1907275937"/>
                  </a:ext>
                </a:extLst>
              </a:tr>
              <a:tr h="305691">
                <a:tc>
                  <a:txBody>
                    <a:bodyPr/>
                    <a:lstStyle/>
                    <a:p>
                      <a:pPr algn="ctr" rtl="0" fontAlgn="ctr"/>
                      <a:r>
                        <a:rPr lang="en-US" sz="700" u="none" strike="noStrike">
                          <a:effectLst/>
                        </a:rPr>
                        <a:t>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Pakistan</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238517163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235824862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881.9K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770.9K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312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1.98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5</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734943697"/>
                  </a:ext>
                </a:extLst>
              </a:tr>
              <a:tr h="305691">
                <a:tc>
                  <a:txBody>
                    <a:bodyPr/>
                    <a:lstStyle/>
                    <a:p>
                      <a:pPr algn="ctr" rtl="0" fontAlgn="ctr"/>
                      <a:r>
                        <a:rPr lang="en-US" sz="700" u="none" strike="noStrike">
                          <a:effectLst/>
                        </a:rPr>
                        <a:t>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Nigeria</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221592544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218541212</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923.8K</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910.8K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246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2.41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6</a:t>
                      </a:r>
                      <a:endParaRPr lang="en-US" sz="700" b="0" i="0" u="none" strike="noStrike" dirty="0">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2807720324"/>
                  </a:ext>
                </a:extLst>
              </a:tr>
              <a:tr h="305691">
                <a:tc>
                  <a:txBody>
                    <a:bodyPr/>
                    <a:lstStyle/>
                    <a:p>
                      <a:pPr algn="ctr" rtl="0" fontAlgn="ctr"/>
                      <a:r>
                        <a:rPr lang="en-US" sz="700" u="none" strike="noStrike">
                          <a:effectLst/>
                        </a:rPr>
                        <a:t>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Brazil</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215904975</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215313498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8.5M</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8.4M</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26</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0.52</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2.7</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7</a:t>
                      </a:r>
                      <a:endParaRPr lang="en-US" sz="700" b="0" i="0" u="none" strike="noStrike" dirty="0">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3613157007"/>
                  </a:ext>
                </a:extLst>
              </a:tr>
              <a:tr h="305691">
                <a:tc>
                  <a:txBody>
                    <a:bodyPr/>
                    <a:lstStyle/>
                    <a:p>
                      <a:pPr algn="ctr" rtl="0" fontAlgn="ctr"/>
                      <a:r>
                        <a:rPr lang="en-US" sz="700" u="none" strike="noStrike">
                          <a:effectLst/>
                        </a:rPr>
                        <a:t>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Bangladesh</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172220907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171186372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147.6K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130.2K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1329</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1.03</a:t>
                      </a:r>
                      <a:endParaRPr lang="en-US" sz="700" b="0" i="0" u="none" strike="noStrike" dirty="0">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2.16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8</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2551398052"/>
                  </a:ext>
                </a:extLst>
              </a:tr>
              <a:tr h="305691">
                <a:tc>
                  <a:txBody>
                    <a:bodyPr/>
                    <a:lstStyle/>
                    <a:p>
                      <a:pPr algn="ctr" rtl="0" fontAlgn="ctr"/>
                      <a:r>
                        <a:rPr lang="en-US" sz="700" u="none" strike="noStrike">
                          <a:effectLst/>
                        </a:rPr>
                        <a:t>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Russia</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144652401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144713314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17.1M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16.4M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-0.19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1672907504"/>
                  </a:ext>
                </a:extLst>
              </a:tr>
              <a:tr h="305691">
                <a:tc>
                  <a:txBody>
                    <a:bodyPr/>
                    <a:lstStyle/>
                    <a:p>
                      <a:pPr algn="ctr" rtl="0" fontAlgn="ctr"/>
                      <a:r>
                        <a:rPr lang="en-US" sz="700" u="none" strike="noStrike">
                          <a:effectLst/>
                        </a:rPr>
                        <a:t>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Mexico</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128061868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127504125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1.9M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66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0.75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10</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2997194249"/>
                  </a:ext>
                </a:extLst>
              </a:tr>
              <a:tr h="305691">
                <a:tc>
                  <a:txBody>
                    <a:bodyPr/>
                    <a:lstStyle/>
                    <a:p>
                      <a:pPr algn="ctr" rtl="0" fontAlgn="ctr"/>
                      <a:r>
                        <a:rPr lang="en-US" sz="700" u="none" strike="noStrike">
                          <a:effectLst/>
                        </a:rPr>
                        <a:t>10</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Ethiopia</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125199807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123379924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2.55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1.58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1381319151"/>
                  </a:ext>
                </a:extLst>
              </a:tr>
              <a:tr h="305691">
                <a:tc>
                  <a:txBody>
                    <a:bodyPr/>
                    <a:lstStyle/>
                    <a:p>
                      <a:pPr algn="ctr" rtl="0" fontAlgn="ctr"/>
                      <a:r>
                        <a:rPr lang="en-US" sz="700" u="none" strike="noStrike">
                          <a:effectLst/>
                        </a:rPr>
                        <a:t>11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Japan</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123569707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123951692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377.9K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364.5K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338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-0.53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1.54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3763626536"/>
                  </a:ext>
                </a:extLst>
              </a:tr>
              <a:tr h="305691">
                <a:tc>
                  <a:txBody>
                    <a:bodyPr/>
                    <a:lstStyle/>
                    <a:p>
                      <a:pPr algn="ctr" rtl="0" fontAlgn="ctr"/>
                      <a:r>
                        <a:rPr lang="en-US" sz="700" u="none" strike="noStrike">
                          <a:effectLst/>
                        </a:rPr>
                        <a:t>12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Philippines</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116598689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115559009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342.4K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298.2K</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394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1.54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1.47</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13</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3312680041"/>
                  </a:ext>
                </a:extLst>
              </a:tr>
              <a:tr h="305691">
                <a:tc>
                  <a:txBody>
                    <a:bodyPr/>
                    <a:lstStyle/>
                    <a:p>
                      <a:pPr algn="ctr" rtl="0" fontAlgn="ctr"/>
                      <a:r>
                        <a:rPr lang="en-US" sz="700" u="none" strike="noStrike">
                          <a:effectLst/>
                        </a:rPr>
                        <a:t>13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Egypt</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111991086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110990103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113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1.56</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1.41</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14</a:t>
                      </a:r>
                      <a:endParaRPr lang="en-US" sz="700" b="0" i="0" u="none" strike="noStrike">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3882400899"/>
                  </a:ext>
                </a:extLst>
              </a:tr>
              <a:tr h="305691">
                <a:tc>
                  <a:txBody>
                    <a:bodyPr/>
                    <a:lstStyle/>
                    <a:p>
                      <a:pPr algn="ctr" rtl="0" fontAlgn="ctr"/>
                      <a:r>
                        <a:rPr lang="en-US" sz="700" u="none" strike="noStrike">
                          <a:effectLst/>
                        </a:rPr>
                        <a:t>14</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Dr Congo</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100880253</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99010212</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2.3M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2.3M</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45</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3.29</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a:effectLst/>
                        </a:rPr>
                        <a:t>1.28</a:t>
                      </a:r>
                      <a:endParaRPr lang="en-US" sz="700" b="0" i="0" u="none" strike="noStrike">
                        <a:solidFill>
                          <a:srgbClr val="000000"/>
                        </a:solidFill>
                        <a:effectLst/>
                        <a:latin typeface="Arial" panose="020B0604020202020204" pitchFamily="34" charset="0"/>
                      </a:endParaRPr>
                    </a:p>
                  </a:txBody>
                  <a:tcPr marL="11312" marR="11312" marT="11312" marB="0" anchor="ctr"/>
                </a:tc>
                <a:tc>
                  <a:txBody>
                    <a:bodyPr/>
                    <a:lstStyle/>
                    <a:p>
                      <a:pPr algn="ctr" rtl="0" fontAlgn="ctr"/>
                      <a:r>
                        <a:rPr lang="en-US" sz="700" u="none" strike="noStrike" dirty="0">
                          <a:effectLst/>
                        </a:rPr>
                        <a:t>15</a:t>
                      </a:r>
                      <a:endParaRPr lang="en-US" sz="700" b="0" i="0" u="none" strike="noStrike" dirty="0">
                        <a:solidFill>
                          <a:srgbClr val="000000"/>
                        </a:solidFill>
                        <a:effectLst/>
                        <a:latin typeface="Arial" panose="020B0604020202020204" pitchFamily="34" charset="0"/>
                      </a:endParaRPr>
                    </a:p>
                  </a:txBody>
                  <a:tcPr marL="11312" marR="11312" marT="11312" marB="0" anchor="ctr"/>
                </a:tc>
                <a:extLst>
                  <a:ext uri="{0D108BD9-81ED-4DB2-BD59-A6C34878D82A}">
                    <a16:rowId xmlns:a16="http://schemas.microsoft.com/office/drawing/2014/main" val="3507166533"/>
                  </a:ext>
                </a:extLst>
              </a:tr>
            </a:tbl>
          </a:graphicData>
        </a:graphic>
      </p:graphicFrame>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1915</TotalTime>
  <Words>563</Words>
  <Application>Microsoft Macintosh PowerPoint</Application>
  <PresentationFormat>Custom</PresentationFormat>
  <Paragraphs>197</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Inter</vt:lpstr>
      <vt:lpstr>Menlo</vt:lpstr>
      <vt:lpstr>Segoe UI</vt:lpstr>
      <vt:lpstr>Söhne</vt:lpstr>
      <vt:lpstr>Times New Roman</vt:lpstr>
      <vt:lpstr>zeitung</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Swapnil More</cp:lastModifiedBy>
  <cp:revision>58</cp:revision>
  <cp:lastPrinted>2018-07-27T15:05:13Z</cp:lastPrinted>
  <dcterms:created xsi:type="dcterms:W3CDTF">2016-09-29T18:43:16Z</dcterms:created>
  <dcterms:modified xsi:type="dcterms:W3CDTF">2023-03-05T00:19:01Z</dcterms:modified>
  <cp:category/>
</cp:coreProperties>
</file>