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1" r:id="rId7"/>
    <p:sldId id="260" r:id="rId8"/>
    <p:sldId id="264" r:id="rId9"/>
    <p:sldId id="262" r:id="rId10"/>
    <p:sldId id="263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061210" y="-522348"/>
            <a:ext cx="9144000" cy="2187001"/>
          </a:xfrm>
        </p:spPr>
        <p:txBody>
          <a:bodyPr/>
          <a:p>
            <a:r>
              <a:rPr lang="en-US" altLang="zh-CN"/>
              <a:t>Halma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25460" y="5982335"/>
            <a:ext cx="4066540" cy="875665"/>
          </a:xfrm>
        </p:spPr>
        <p:txBody>
          <a:bodyPr>
            <a:noAutofit/>
          </a:bodyPr>
          <a:p>
            <a:r>
              <a:rPr lang="en-US" altLang="zh-CN" sz="2400"/>
              <a:t>CS181 Final Project</a:t>
            </a:r>
            <a:endParaRPr lang="zh-CN" altLang="en-US" sz="2400"/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熊章智，杨天倪，冯令康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descr="hal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6040" y="1542415"/>
            <a:ext cx="4439920" cy="44399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+mn-lt"/>
              </a:rPr>
              <a:t>Q-learning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6781165" cy="4351655"/>
          </a:xfrm>
        </p:spPr>
        <p:txBody>
          <a:bodyPr/>
          <a:p>
            <a:r>
              <a:rPr lang="en-US" altLang="zh-CN"/>
              <a:t>Unfortunately, we failed to train a Q-learning agent...</a:t>
            </a:r>
            <a:endParaRPr lang="en-US" altLang="zh-CN"/>
          </a:p>
          <a:p>
            <a:r>
              <a:rPr lang="en-US" altLang="zh-CN"/>
              <a:t>First of all, (s, a) pairs are numerous. The file containing trained parameters after 200 episodes is 21GB!</a:t>
            </a:r>
            <a:endParaRPr lang="en-US" altLang="zh-CN"/>
          </a:p>
          <a:p>
            <a:r>
              <a:rPr lang="en-US" altLang="zh-CN"/>
              <a:t>Secondly, it is hard to train. We tried letting Q-learning to fight against random/minimax/Q-learning agents, but failed.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+mn-lt"/>
              </a:rPr>
              <a:t>Approximate Q-learning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0865" y="1343660"/>
            <a:ext cx="7016115" cy="2521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0" y="0"/>
            <a:ext cx="722376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" y="4037330"/>
            <a:ext cx="682942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7245" y="181610"/>
            <a:ext cx="7187565" cy="6494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Neural Approximate Q-learning: Network Architecture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196975"/>
            <a:ext cx="1010602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+mn-lt"/>
              </a:rPr>
              <a:t>Diagram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+mn-lt"/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075" y="1741805"/>
            <a:ext cx="11795760" cy="22694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+mn-lt"/>
              </a:rPr>
              <a:t>Training Detail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4575" y="1120775"/>
            <a:ext cx="97224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3950" y="1600200"/>
            <a:ext cx="95631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zh-CN" sz="8800"/>
              <a:t>Thank You!</a:t>
            </a:r>
            <a:endParaRPr lang="en-US" altLang="zh-CN"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>
                <a:latin typeface="华文中宋" panose="02010600040101010101" charset="-122"/>
                <a:ea typeface="华文中宋" panose="02010600040101010101" charset="-122"/>
                <a:cs typeface="+mn-lt"/>
              </a:rPr>
              <a:t>Setting</a:t>
            </a:r>
            <a:endParaRPr lang="en-US" altLang="zh-CN" sz="4000">
              <a:latin typeface="华文中宋" panose="02010600040101010101" charset="-122"/>
              <a:ea typeface="华文中宋" panose="0201060004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/>
              <a:t>8*8 grids</a:t>
            </a:r>
            <a:endParaRPr lang="en-US" altLang="zh-CN" sz="2800"/>
          </a:p>
          <a:p>
            <a:r>
              <a:rPr lang="en-US" altLang="zh-CN" sz="2800"/>
              <a:t>20 pawns in total (10 per side)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Around 10</a:t>
            </a:r>
            <a:r>
              <a:rPr lang="en-US" altLang="zh-CN" sz="2800" baseline="30000"/>
              <a:t>28 </a:t>
            </a:r>
            <a:r>
              <a:rPr lang="en-US" altLang="zh-CN" sz="2800"/>
              <a:t>States!</a:t>
            </a:r>
            <a:endParaRPr lang="en-US" altLang="zh-CN" sz="2800"/>
          </a:p>
        </p:txBody>
      </p:sp>
      <p:pic>
        <p:nvPicPr>
          <p:cNvPr id="4" name="图片 3" descr="halm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85" y="514985"/>
            <a:ext cx="5828665" cy="5828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96565"/>
            <a:ext cx="5598795" cy="816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latin typeface="华文中宋" panose="02010600040101010101" charset="-122"/>
                <a:ea typeface="华文中宋" panose="02010600040101010101" charset="-122"/>
                <a:cs typeface="+mn-lt"/>
              </a:rPr>
              <a:t>Implement methods</a:t>
            </a:r>
            <a:endParaRPr lang="en-US" altLang="zh-CN" sz="3600">
              <a:latin typeface="华文中宋" panose="02010600040101010101" charset="-122"/>
              <a:ea typeface="华文中宋" panose="0201060004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Human Player</a:t>
            </a:r>
            <a:endParaRPr lang="en-US" altLang="zh-CN"/>
          </a:p>
          <a:p>
            <a:r>
              <a:rPr lang="en-US" altLang="zh-CN"/>
              <a:t>Random</a:t>
            </a:r>
            <a:endParaRPr lang="en-US" altLang="zh-CN"/>
          </a:p>
          <a:p>
            <a:r>
              <a:rPr lang="en-US" altLang="zh-CN"/>
              <a:t>Greedy</a:t>
            </a:r>
            <a:endParaRPr lang="en-US" altLang="zh-CN"/>
          </a:p>
          <a:p>
            <a:r>
              <a:rPr lang="en-US" altLang="zh-CN"/>
              <a:t>Minimax (alpha-beta pruning); Minimax Local Search</a:t>
            </a:r>
            <a:endParaRPr lang="en-US" altLang="zh-CN"/>
          </a:p>
          <a:p>
            <a:r>
              <a:rPr lang="en-US" altLang="zh-CN"/>
              <a:t>MCTS</a:t>
            </a:r>
            <a:endParaRPr lang="en-US" altLang="zh-CN"/>
          </a:p>
          <a:p>
            <a:r>
              <a:rPr lang="en-US" altLang="zh-CN"/>
              <a:t>(Conventional) Approximate Q-learning</a:t>
            </a:r>
            <a:endParaRPr lang="en-US" altLang="zh-CN"/>
          </a:p>
          <a:p>
            <a:r>
              <a:rPr lang="en-US" altLang="zh-CN"/>
              <a:t>Neural Approximate Q-learning 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>
                <a:latin typeface="华文中宋" panose="02010600040101010101" charset="-122"/>
                <a:ea typeface="华文中宋" panose="02010600040101010101" charset="-122"/>
                <a:cs typeface="+mn-lt"/>
              </a:rPr>
              <a:t>State Evaluation</a:t>
            </a:r>
            <a:endParaRPr lang="en-US" altLang="zh-CN" sz="3600">
              <a:latin typeface="华文中宋" panose="02010600040101010101" charset="-122"/>
              <a:ea typeface="华文中宋" panose="0201060004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187450"/>
            <a:ext cx="10515600" cy="4351338"/>
          </a:xfrm>
        </p:spPr>
        <p:txBody>
          <a:bodyPr/>
          <a:p>
            <a:r>
              <a:rPr lang="zh-CN" altLang="en-US"/>
              <a:t>Calculate the Euclidean distance from the pawn to every empty or non-player-occupied position in the player's goal area.</a:t>
            </a:r>
            <a:endParaRPr lang="zh-CN" altLang="en-US"/>
          </a:p>
          <a:p>
            <a:r>
              <a:rPr lang="zh-CN" altLang="en-US"/>
              <a:t>If there are available goal positions, add the maximum of these distances to a running total (val).</a:t>
            </a:r>
            <a:endParaRPr lang="zh-CN" altLang="en-US"/>
          </a:p>
          <a:p>
            <a:r>
              <a:rPr lang="zh-CN" altLang="en-US"/>
              <a:t>If there are no available goal positions for that pawn, subtract 20 from the total as a penalty.</a:t>
            </a:r>
            <a:endParaRPr lang="zh-CN" altLang="en-US"/>
          </a:p>
          <a:p>
            <a:r>
              <a:rPr lang="zh-CN" altLang="en-US"/>
              <a:t>After evaluating all pawns:</a:t>
            </a:r>
            <a:r>
              <a:rPr lang="en-US" altLang="zh-CN"/>
              <a:t> </a:t>
            </a:r>
            <a:r>
              <a:rPr lang="zh-CN" altLang="en-US"/>
              <a:t>Multiply the total score by -1, so that a smaller distance (i.e., pawns closer to the goal) results in a higher evaluation score.</a:t>
            </a:r>
            <a:endParaRPr lang="zh-CN" altLang="en-US"/>
          </a:p>
        </p:txBody>
      </p:sp>
      <p:pic>
        <p:nvPicPr>
          <p:cNvPr id="4" name="图片 3" descr="eval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9105" y="3959860"/>
            <a:ext cx="8543925" cy="2631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+mn-lt"/>
              </a:rPr>
              <a:t>Basic Methods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Random &amp; Greedy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Minimax with alpha-beta pruning: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540635"/>
            <a:ext cx="7448550" cy="32334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8615" y="0"/>
            <a:ext cx="10515600" cy="1325563"/>
          </a:xfrm>
        </p:spPr>
        <p:txBody>
          <a:bodyPr/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+mn-lt"/>
              </a:rPr>
              <a:t>Minimax with Local Search Skill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1465" y="835025"/>
            <a:ext cx="9064625" cy="5876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+mn-lt"/>
              </a:rPr>
              <a:t>MCTS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16125"/>
            <a:ext cx="10515600" cy="3969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+mn-lt"/>
              </a:rPr>
              <a:t>MCTS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+mn-lt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0735" y="1673225"/>
            <a:ext cx="102095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4375" y="2167890"/>
            <a:ext cx="10515600" cy="2828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WPS 演示</Application>
  <PresentationFormat>宽屏</PresentationFormat>
  <Paragraphs>61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Arial Black</vt:lpstr>
      <vt:lpstr>微软雅黑</vt:lpstr>
      <vt:lpstr>Arial Unicode MS</vt:lpstr>
      <vt:lpstr>黑体</vt:lpstr>
      <vt:lpstr>仿宋</vt:lpstr>
      <vt:lpstr>华文中宋</vt:lpstr>
      <vt:lpstr>Office 主题​​</vt:lpstr>
      <vt:lpstr>Halma</vt:lpstr>
      <vt:lpstr>Setting</vt:lpstr>
      <vt:lpstr>Implement methods</vt:lpstr>
      <vt:lpstr>State Evaluation</vt:lpstr>
      <vt:lpstr>Basic Methods</vt:lpstr>
      <vt:lpstr>Minimax with Local Search Skill</vt:lpstr>
      <vt:lpstr>MCTS</vt:lpstr>
      <vt:lpstr>MCTS</vt:lpstr>
      <vt:lpstr>PowerPoint 演示文稿</vt:lpstr>
      <vt:lpstr>Q-learning</vt:lpstr>
      <vt:lpstr>Approximate Q-learning</vt:lpstr>
      <vt:lpstr>PowerPoint 演示文稿</vt:lpstr>
      <vt:lpstr>PowerPoint 演示文稿</vt:lpstr>
      <vt:lpstr>Neural Approximate Q-learning: Network Architecture</vt:lpstr>
      <vt:lpstr>Diagram</vt:lpstr>
      <vt:lpstr>Training Detail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熊章智</cp:lastModifiedBy>
  <cp:revision>5</cp:revision>
  <dcterms:created xsi:type="dcterms:W3CDTF">2019-09-19T02:01:00Z</dcterms:created>
  <dcterms:modified xsi:type="dcterms:W3CDTF">2025-06-02T09:56:01Z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2052-11.8.2.12089</vt:lpwstr>
  </property>
  <property fmtid="{D5CDD505-2E9C-101B-9397-08002B2CF9AE}" pid="3" name="ICV">
    <vt:lpwstr>914019D8857D468B975E70317B7AA554</vt:lpwstr>
  </property>
</Properties>
</file>