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9.svg" ContentType="image/svg+xml"/>
  <Override PartName="/ppt/media/image4.svg" ContentType="image/svg+xml"/>
  <Override PartName="/ppt/media/image43.svg" ContentType="image/svg+xml"/>
  <Override PartName="/ppt/media/image45.svg" ContentType="image/svg+xml"/>
  <Override PartName="/ppt/media/image48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media/image57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8" r:id="rId12"/>
  </p:sldIdLst>
  <p:sldSz cx="18288000" cy="10287000"/>
  <p:notesSz cx="6858000" cy="9144000"/>
  <p:embeddedFontLst>
    <p:embeddedFont>
      <p:font typeface="DM Sans"/>
      <p:regular r:id="rId16"/>
    </p:embeddedFont>
    <p:embeddedFont>
      <p:font typeface="DM Sans Bold"/>
      <p:bold r:id="rId17"/>
    </p:embeddedFont>
    <p:embeddedFont>
      <p:font typeface="DM Sans Italics"/>
      <p:italic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DM Sans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8.svg"/><Relationship Id="rId27" Type="http://schemas.openxmlformats.org/officeDocument/2006/relationships/image" Target="../media/image27.png"/><Relationship Id="rId26" Type="http://schemas.openxmlformats.org/officeDocument/2006/relationships/image" Target="../media/image26.svg"/><Relationship Id="rId25" Type="http://schemas.openxmlformats.org/officeDocument/2006/relationships/image" Target="../media/image25.png"/><Relationship Id="rId24" Type="http://schemas.openxmlformats.org/officeDocument/2006/relationships/image" Target="../media/image24.svg"/><Relationship Id="rId23" Type="http://schemas.openxmlformats.org/officeDocument/2006/relationships/image" Target="../media/image23.png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28.svg"/><Relationship Id="rId7" Type="http://schemas.openxmlformats.org/officeDocument/2006/relationships/image" Target="../media/image27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2.svg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7.svg"/><Relationship Id="rId31" Type="http://schemas.openxmlformats.org/officeDocument/2006/relationships/image" Target="../media/image56.png"/><Relationship Id="rId30" Type="http://schemas.openxmlformats.org/officeDocument/2006/relationships/image" Target="../media/image55.svg"/><Relationship Id="rId3" Type="http://schemas.openxmlformats.org/officeDocument/2006/relationships/image" Target="../media/image11.png"/><Relationship Id="rId29" Type="http://schemas.openxmlformats.org/officeDocument/2006/relationships/image" Target="../media/image54.png"/><Relationship Id="rId28" Type="http://schemas.openxmlformats.org/officeDocument/2006/relationships/image" Target="../media/image26.svg"/><Relationship Id="rId27" Type="http://schemas.openxmlformats.org/officeDocument/2006/relationships/image" Target="../media/image25.png"/><Relationship Id="rId26" Type="http://schemas.openxmlformats.org/officeDocument/2006/relationships/image" Target="../media/image53.svg"/><Relationship Id="rId25" Type="http://schemas.openxmlformats.org/officeDocument/2006/relationships/image" Target="../media/image52.png"/><Relationship Id="rId24" Type="http://schemas.openxmlformats.org/officeDocument/2006/relationships/image" Target="../media/image22.svg"/><Relationship Id="rId23" Type="http://schemas.openxmlformats.org/officeDocument/2006/relationships/image" Target="../media/image21.png"/><Relationship Id="rId22" Type="http://schemas.openxmlformats.org/officeDocument/2006/relationships/image" Target="../media/image45.svg"/><Relationship Id="rId21" Type="http://schemas.openxmlformats.org/officeDocument/2006/relationships/image" Target="../media/image44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24.svg"/><Relationship Id="rId17" Type="http://schemas.openxmlformats.org/officeDocument/2006/relationships/image" Target="../media/image23.png"/><Relationship Id="rId16" Type="http://schemas.openxmlformats.org/officeDocument/2006/relationships/image" Target="../media/image18.svg"/><Relationship Id="rId15" Type="http://schemas.openxmlformats.org/officeDocument/2006/relationships/image" Target="../media/image17.png"/><Relationship Id="rId14" Type="http://schemas.openxmlformats.org/officeDocument/2006/relationships/image" Target="../media/image16.svg"/><Relationship Id="rId13" Type="http://schemas.openxmlformats.org/officeDocument/2006/relationships/image" Target="../media/image15.png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48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svg"/><Relationship Id="rId8" Type="http://schemas.openxmlformats.org/officeDocument/2006/relationships/image" Target="../media/image38.png"/><Relationship Id="rId7" Type="http://schemas.openxmlformats.org/officeDocument/2006/relationships/image" Target="../media/image37.jpe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3.svg"/><Relationship Id="rId3" Type="http://schemas.openxmlformats.org/officeDocument/2006/relationships/image" Target="../media/image42.png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.svg"/><Relationship Id="rId13" Type="http://schemas.openxmlformats.org/officeDocument/2006/relationships/image" Target="../media/image23.png"/><Relationship Id="rId12" Type="http://schemas.openxmlformats.org/officeDocument/2006/relationships/image" Target="../media/image20.svg"/><Relationship Id="rId11" Type="http://schemas.openxmlformats.org/officeDocument/2006/relationships/image" Target="../media/image19.png"/><Relationship Id="rId10" Type="http://schemas.openxmlformats.org/officeDocument/2006/relationships/image" Target="../media/image45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3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8.svg"/><Relationship Id="rId6" Type="http://schemas.openxmlformats.org/officeDocument/2006/relationships/image" Target="../media/image47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3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74310" y="2670654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5917" y="5789409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4138" y="2836486"/>
            <a:ext cx="10990172" cy="286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MOLECULES</a:t>
            </a:r>
            <a:endParaRPr lang="en-US" sz="14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162277"/>
            <a:ext cx="8626948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PROPERTY CLASSIFICATION</a:t>
            </a:r>
            <a:endParaRPr lang="en-US" sz="48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5075" y="7987302"/>
            <a:ext cx="825540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Team members: Zhangzhi Xiong  Tianni Yang  Yixuan Chen</a:t>
            </a:r>
            <a:endParaRPr lang="en-US" sz="2400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Freeform 10"/>
          <p:cNvSpPr/>
          <p:nvPr/>
        </p:nvSpPr>
        <p:spPr>
          <a:xfrm rot="-4590959">
            <a:off x="15997142" y="3573304"/>
            <a:ext cx="2538932" cy="2538932"/>
          </a:xfrm>
          <a:custGeom>
            <a:avLst/>
            <a:gdLst/>
            <a:ahLst/>
            <a:cxnLst/>
            <a:rect l="l" t="t" r="r" b="b"/>
            <a:pathLst>
              <a:path w="2538932" h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156784" y="6407053"/>
            <a:ext cx="2131216" cy="2080842"/>
          </a:xfrm>
          <a:custGeom>
            <a:avLst/>
            <a:gdLst/>
            <a:ahLst/>
            <a:cxnLst/>
            <a:rect l="l" t="t" r="r" b="b"/>
            <a:pathLst>
              <a:path w="2131216" h="2080842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52783">
            <a:off x="15429461" y="420538"/>
            <a:ext cx="1171974" cy="2052821"/>
          </a:xfrm>
          <a:custGeom>
            <a:avLst/>
            <a:gdLst/>
            <a:ahLst/>
            <a:cxnLst/>
            <a:rect l="l" t="t" r="r" b="b"/>
            <a:pathLst>
              <a:path w="1171974" h="2052821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1612873">
            <a:off x="16578786" y="2115729"/>
            <a:ext cx="1078345" cy="1913193"/>
          </a:xfrm>
          <a:custGeom>
            <a:avLst/>
            <a:gdLst/>
            <a:ahLst/>
            <a:cxnLst/>
            <a:rect l="l" t="t" r="r" b="b"/>
            <a:pathLst>
              <a:path w="1078345" h="1913193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118688" y="1192630"/>
            <a:ext cx="1409367" cy="78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  <a:spcBef>
                <a:spcPct val="0"/>
              </a:spcBef>
            </a:pPr>
            <a:r>
              <a:rPr lang="en-US" sz="2970" spc="374">
                <a:solidFill>
                  <a:srgbClr val="00030A"/>
                </a:solidFill>
                <a:latin typeface="Bobby Jones"/>
                <a:ea typeface="Bobby Jones"/>
                <a:cs typeface="Bobby Jones"/>
                <a:sym typeface="Bobby Jones"/>
              </a:rPr>
              <a:t>CS182</a:t>
            </a:r>
            <a:endParaRPr lang="en-US" sz="2970" spc="374">
              <a:solidFill>
                <a:srgbClr val="00030A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ctr">
              <a:lnSpc>
                <a:spcPts val="2970"/>
              </a:lnSpc>
              <a:spcBef>
                <a:spcPct val="0"/>
              </a:spcBef>
            </a:pPr>
          </a:p>
        </p:txBody>
      </p:sp>
      <p:sp>
        <p:nvSpPr>
          <p:cNvPr id="15" name="Freeform 15"/>
          <p:cNvSpPr/>
          <p:nvPr/>
        </p:nvSpPr>
        <p:spPr>
          <a:xfrm>
            <a:off x="17402703" y="8895672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 rot="1977585">
            <a:off x="17291502" y="858834"/>
            <a:ext cx="512498" cy="269991"/>
            <a:chOff x="0" y="0"/>
            <a:chExt cx="1610360" cy="848360"/>
          </a:xfrm>
        </p:grpSpPr>
        <p:sp>
          <p:nvSpPr>
            <p:cNvPr id="17" name="Freeform 17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6814686" y="1469307"/>
            <a:ext cx="451922" cy="405086"/>
          </a:xfrm>
          <a:custGeom>
            <a:avLst/>
            <a:gdLst/>
            <a:ahLst/>
            <a:cxnLst/>
            <a:rect l="l" t="t" r="r" b="b"/>
            <a:pathLst>
              <a:path w="451922" h="405086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694641" y="3085316"/>
            <a:ext cx="420451" cy="427445"/>
          </a:xfrm>
          <a:custGeom>
            <a:avLst/>
            <a:gdLst/>
            <a:ahLst/>
            <a:cxnLst/>
            <a:rect l="l" t="t" r="r" b="b"/>
            <a:pathLst>
              <a:path w="420451" h="427445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4678159">
            <a:off x="15159154" y="375441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14170004" y="614952"/>
            <a:ext cx="252393" cy="252393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 rot="-921396">
            <a:off x="16540798" y="9558525"/>
            <a:ext cx="547777" cy="288577"/>
            <a:chOff x="0" y="0"/>
            <a:chExt cx="1610360" cy="848360"/>
          </a:xfrm>
        </p:grpSpPr>
        <p:sp>
          <p:nvSpPr>
            <p:cNvPr id="24" name="Freeform 24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25" name="Freeform 25"/>
          <p:cNvSpPr/>
          <p:nvPr/>
        </p:nvSpPr>
        <p:spPr>
          <a:xfrm rot="1153974">
            <a:off x="15418170" y="8432300"/>
            <a:ext cx="635916" cy="2347340"/>
          </a:xfrm>
          <a:custGeom>
            <a:avLst/>
            <a:gdLst/>
            <a:ahLst/>
            <a:cxnLst/>
            <a:rect l="l" t="t" r="r" b="b"/>
            <a:pathLst>
              <a:path w="635916" h="2347340">
                <a:moveTo>
                  <a:pt x="0" y="0"/>
                </a:moveTo>
                <a:lnTo>
                  <a:pt x="635916" y="0"/>
                </a:lnTo>
                <a:lnTo>
                  <a:pt x="635916" y="2347339"/>
                </a:lnTo>
                <a:lnTo>
                  <a:pt x="0" y="234733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684765">
            <a:off x="13333465" y="8957720"/>
            <a:ext cx="850155" cy="1508339"/>
          </a:xfrm>
          <a:custGeom>
            <a:avLst/>
            <a:gdLst/>
            <a:ahLst/>
            <a:cxnLst/>
            <a:rect l="l" t="t" r="r" b="b"/>
            <a:pathLst>
              <a:path w="850155" h="1508339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550558" y="1200069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1" y="0"/>
                </a:lnTo>
                <a:lnTo>
                  <a:pt x="464061" y="471781"/>
                </a:lnTo>
                <a:lnTo>
                  <a:pt x="0" y="47178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 rot="0">
            <a:off x="17374128" y="5789409"/>
            <a:ext cx="208069" cy="208069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4599093" y="8855697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9414156">
            <a:off x="12901159" y="-655176"/>
            <a:ext cx="938638" cy="1962931"/>
          </a:xfrm>
          <a:custGeom>
            <a:avLst/>
            <a:gdLst/>
            <a:ahLst/>
            <a:cxnLst/>
            <a:rect l="l" t="t" r="r" b="b"/>
            <a:pathLst>
              <a:path w="938638" h="1962931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4678159">
            <a:off x="12300890" y="9540296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 rot="0">
            <a:off x="12018872" y="362559"/>
            <a:ext cx="252393" cy="252393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65C7E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055075" y="5825075"/>
            <a:ext cx="8626948" cy="944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FEATURING</a:t>
            </a:r>
            <a:r>
              <a:rPr lang="en-US" sz="48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MULTI-MODALITY</a:t>
            </a:r>
            <a:endParaRPr lang="en-US" sz="48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74397" y="3290107"/>
            <a:ext cx="13939207" cy="328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10"/>
              </a:lnSpc>
            </a:pPr>
            <a:r>
              <a:rPr lang="en-US" sz="16435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  <a:endParaRPr lang="en-US" sz="16435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4" name="Freeform 4"/>
          <p:cNvSpPr/>
          <p:nvPr/>
        </p:nvSpPr>
        <p:spPr>
          <a:xfrm rot="-4590959">
            <a:off x="15997142" y="3573304"/>
            <a:ext cx="2538932" cy="2538932"/>
          </a:xfrm>
          <a:custGeom>
            <a:avLst/>
            <a:gdLst/>
            <a:ahLst/>
            <a:cxnLst/>
            <a:rect l="l" t="t" r="r" b="b"/>
            <a:pathLst>
              <a:path w="2538932" h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325232" flipV="1">
            <a:off x="-735485" y="106452"/>
            <a:ext cx="2815623" cy="2815623"/>
          </a:xfrm>
          <a:custGeom>
            <a:avLst/>
            <a:gdLst/>
            <a:ahLst/>
            <a:cxnLst/>
            <a:rect l="l" t="t" r="r" b="b"/>
            <a:pathLst>
              <a:path w="2815623" h="2815623">
                <a:moveTo>
                  <a:pt x="0" y="2815623"/>
                </a:moveTo>
                <a:lnTo>
                  <a:pt x="2815623" y="2815623"/>
                </a:lnTo>
                <a:lnTo>
                  <a:pt x="2815623" y="0"/>
                </a:lnTo>
                <a:lnTo>
                  <a:pt x="0" y="0"/>
                </a:lnTo>
                <a:lnTo>
                  <a:pt x="0" y="28156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049497">
            <a:off x="125050" y="6657359"/>
            <a:ext cx="2053555" cy="2933651"/>
          </a:xfrm>
          <a:custGeom>
            <a:avLst/>
            <a:gdLst/>
            <a:ahLst/>
            <a:cxnLst/>
            <a:rect l="l" t="t" r="r" b="b"/>
            <a:pathLst>
              <a:path w="2053555" h="2933651">
                <a:moveTo>
                  <a:pt x="0" y="0"/>
                </a:moveTo>
                <a:lnTo>
                  <a:pt x="2053556" y="0"/>
                </a:lnTo>
                <a:lnTo>
                  <a:pt x="2053556" y="2933650"/>
                </a:lnTo>
                <a:lnTo>
                  <a:pt x="0" y="2933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45013">
            <a:off x="1141207" y="2386216"/>
            <a:ext cx="880607" cy="1841573"/>
          </a:xfrm>
          <a:custGeom>
            <a:avLst/>
            <a:gdLst/>
            <a:ahLst/>
            <a:cxnLst/>
            <a:rect l="l" t="t" r="r" b="b"/>
            <a:pathLst>
              <a:path w="880607" h="1841573">
                <a:moveTo>
                  <a:pt x="0" y="0"/>
                </a:moveTo>
                <a:lnTo>
                  <a:pt x="880606" y="0"/>
                </a:lnTo>
                <a:lnTo>
                  <a:pt x="880606" y="1841573"/>
                </a:lnTo>
                <a:lnTo>
                  <a:pt x="0" y="1841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254325">
            <a:off x="-2461" y="4984554"/>
            <a:ext cx="2288606" cy="678260"/>
          </a:xfrm>
          <a:custGeom>
            <a:avLst/>
            <a:gdLst/>
            <a:ahLst/>
            <a:cxnLst/>
            <a:rect l="l" t="t" r="r" b="b"/>
            <a:pathLst>
              <a:path w="2288606" h="678260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56784" y="6407053"/>
            <a:ext cx="2131216" cy="2080842"/>
          </a:xfrm>
          <a:custGeom>
            <a:avLst/>
            <a:gdLst/>
            <a:ahLst/>
            <a:cxnLst/>
            <a:rect l="l" t="t" r="r" b="b"/>
            <a:pathLst>
              <a:path w="2131216" h="2080842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052783">
            <a:off x="15429461" y="420538"/>
            <a:ext cx="1171974" cy="2052821"/>
          </a:xfrm>
          <a:custGeom>
            <a:avLst/>
            <a:gdLst/>
            <a:ahLst/>
            <a:cxnLst/>
            <a:rect l="l" t="t" r="r" b="b"/>
            <a:pathLst>
              <a:path w="1171974" h="2052821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612873">
            <a:off x="16578786" y="2115729"/>
            <a:ext cx="1078345" cy="1913193"/>
          </a:xfrm>
          <a:custGeom>
            <a:avLst/>
            <a:gdLst/>
            <a:ahLst/>
            <a:cxnLst/>
            <a:rect l="l" t="t" r="r" b="b"/>
            <a:pathLst>
              <a:path w="1078345" h="1913193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84971" y="6344082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1" y="0"/>
                </a:lnTo>
                <a:lnTo>
                  <a:pt x="464061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402703" y="8895672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 rot="1977585">
            <a:off x="17291502" y="858834"/>
            <a:ext cx="512498" cy="269991"/>
            <a:chOff x="0" y="0"/>
            <a:chExt cx="1610360" cy="848360"/>
          </a:xfrm>
        </p:grpSpPr>
        <p:sp>
          <p:nvSpPr>
            <p:cNvPr id="15" name="Freeform 15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2030890" y="4603934"/>
            <a:ext cx="229651" cy="22965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399457" y="3512761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6814686" y="1469307"/>
            <a:ext cx="451922" cy="405086"/>
          </a:xfrm>
          <a:custGeom>
            <a:avLst/>
            <a:gdLst/>
            <a:ahLst/>
            <a:cxnLst/>
            <a:rect l="l" t="t" r="r" b="b"/>
            <a:pathLst>
              <a:path w="451922" h="405086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694641" y="3085316"/>
            <a:ext cx="420451" cy="427445"/>
          </a:xfrm>
          <a:custGeom>
            <a:avLst/>
            <a:gdLst/>
            <a:ahLst/>
            <a:cxnLst/>
            <a:rect l="l" t="t" r="r" b="b"/>
            <a:pathLst>
              <a:path w="420451" h="427445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0">
            <a:off x="2490694" y="9376318"/>
            <a:ext cx="229651" cy="229651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23" name="Freeform 23"/>
          <p:cNvSpPr/>
          <p:nvPr/>
        </p:nvSpPr>
        <p:spPr>
          <a:xfrm rot="-771795">
            <a:off x="2865448" y="1647521"/>
            <a:ext cx="433712" cy="411632"/>
          </a:xfrm>
          <a:custGeom>
            <a:avLst/>
            <a:gdLst/>
            <a:ahLst/>
            <a:cxnLst/>
            <a:rect l="l" t="t" r="r" b="b"/>
            <a:pathLst>
              <a:path w="433712" h="41163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4678159">
            <a:off x="15159154" y="375441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>
            <a:grpSpLocks noChangeAspect="1"/>
          </p:cNvGrpSpPr>
          <p:nvPr/>
        </p:nvGrpSpPr>
        <p:grpSpPr>
          <a:xfrm rot="1977585">
            <a:off x="3370855" y="9474682"/>
            <a:ext cx="498419" cy="262574"/>
            <a:chOff x="0" y="0"/>
            <a:chExt cx="1610360" cy="848360"/>
          </a:xfrm>
        </p:grpSpPr>
        <p:sp>
          <p:nvSpPr>
            <p:cNvPr id="26" name="Freeform 26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2748353" y="7888147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 rot="0">
            <a:off x="14170004" y="614952"/>
            <a:ext cx="252393" cy="252393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2102176" y="1987440"/>
            <a:ext cx="229651" cy="229651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 rot="-921396">
            <a:off x="16540798" y="9558525"/>
            <a:ext cx="547777" cy="288577"/>
            <a:chOff x="0" y="0"/>
            <a:chExt cx="1610360" cy="848360"/>
          </a:xfrm>
        </p:grpSpPr>
        <p:sp>
          <p:nvSpPr>
            <p:cNvPr id="33" name="Freeform 33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id="34" name="Freeform 34"/>
          <p:cNvSpPr/>
          <p:nvPr/>
        </p:nvSpPr>
        <p:spPr>
          <a:xfrm rot="432686">
            <a:off x="2912608" y="-670724"/>
            <a:ext cx="2225071" cy="2156296"/>
          </a:xfrm>
          <a:custGeom>
            <a:avLst/>
            <a:gdLst/>
            <a:ahLst/>
            <a:cxnLst/>
            <a:rect l="l" t="t" r="r" b="b"/>
            <a:pathLst>
              <a:path w="2225071" h="2156296">
                <a:moveTo>
                  <a:pt x="0" y="0"/>
                </a:moveTo>
                <a:lnTo>
                  <a:pt x="2225071" y="0"/>
                </a:lnTo>
                <a:lnTo>
                  <a:pt x="2225071" y="2156296"/>
                </a:lnTo>
                <a:lnTo>
                  <a:pt x="0" y="215629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1153974">
            <a:off x="15418170" y="8432300"/>
            <a:ext cx="635916" cy="2347340"/>
          </a:xfrm>
          <a:custGeom>
            <a:avLst/>
            <a:gdLst/>
            <a:ahLst/>
            <a:cxnLst/>
            <a:rect l="l" t="t" r="r" b="b"/>
            <a:pathLst>
              <a:path w="635916" h="2347340">
                <a:moveTo>
                  <a:pt x="0" y="0"/>
                </a:moveTo>
                <a:lnTo>
                  <a:pt x="635916" y="0"/>
                </a:lnTo>
                <a:lnTo>
                  <a:pt x="635916" y="2347339"/>
                </a:lnTo>
                <a:lnTo>
                  <a:pt x="0" y="234733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-842482">
            <a:off x="3931404" y="8366112"/>
            <a:ext cx="1054904" cy="2072133"/>
          </a:xfrm>
          <a:custGeom>
            <a:avLst/>
            <a:gdLst/>
            <a:ahLst/>
            <a:cxnLst/>
            <a:rect l="l" t="t" r="r" b="b"/>
            <a:pathLst>
              <a:path w="1054904" h="2072133">
                <a:moveTo>
                  <a:pt x="0" y="0"/>
                </a:moveTo>
                <a:lnTo>
                  <a:pt x="1054904" y="0"/>
                </a:lnTo>
                <a:lnTo>
                  <a:pt x="1054904" y="2072132"/>
                </a:lnTo>
                <a:lnTo>
                  <a:pt x="0" y="207213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5649993" y="9347076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 rot="-684765">
            <a:off x="13333465" y="8957720"/>
            <a:ext cx="850155" cy="1508339"/>
          </a:xfrm>
          <a:custGeom>
            <a:avLst/>
            <a:gdLst/>
            <a:ahLst/>
            <a:cxnLst/>
            <a:rect l="l" t="t" r="r" b="b"/>
            <a:pathLst>
              <a:path w="850155" h="1508339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80356" y="9140282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6"/>
                </a:lnTo>
                <a:lnTo>
                  <a:pt x="0" y="23603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4550558" y="1200069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1" y="0"/>
                </a:lnTo>
                <a:lnTo>
                  <a:pt x="464061" y="471781"/>
                </a:lnTo>
                <a:lnTo>
                  <a:pt x="0" y="47178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 rot="0">
            <a:off x="17823320" y="5426640"/>
            <a:ext cx="208069" cy="208069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43" name="Freeform 43"/>
          <p:cNvSpPr/>
          <p:nvPr/>
        </p:nvSpPr>
        <p:spPr>
          <a:xfrm>
            <a:off x="14599093" y="8855697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 rot="-9414156">
            <a:off x="12901159" y="-655176"/>
            <a:ext cx="938638" cy="1962931"/>
          </a:xfrm>
          <a:custGeom>
            <a:avLst/>
            <a:gdLst/>
            <a:ahLst/>
            <a:cxnLst/>
            <a:rect l="l" t="t" r="r" b="b"/>
            <a:pathLst>
              <a:path w="938638" h="1962931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5565863" y="407424"/>
            <a:ext cx="548192" cy="491379"/>
          </a:xfrm>
          <a:custGeom>
            <a:avLst/>
            <a:gdLst/>
            <a:ahLst/>
            <a:cxnLst/>
            <a:rect l="l" t="t" r="r" b="b"/>
            <a:pathLst>
              <a:path w="548192" h="491379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 rot="4678159">
            <a:off x="12300890" y="9540296"/>
            <a:ext cx="433498" cy="411429"/>
          </a:xfrm>
          <a:custGeom>
            <a:avLst/>
            <a:gdLst/>
            <a:ahLst/>
            <a:cxnLst/>
            <a:rect l="l" t="t" r="r" b="b"/>
            <a:pathLst>
              <a:path w="433498" h="411429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 rot="0">
            <a:off x="12145068" y="653113"/>
            <a:ext cx="252393" cy="252393"/>
            <a:chOff x="0" y="0"/>
            <a:chExt cx="6350000" cy="635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86910"/>
            <a:ext cx="7262705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OUTLINE</a:t>
            </a:r>
            <a:endParaRPr lang="en-US" sz="120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680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8381304" y="1016392"/>
            <a:ext cx="8562391" cy="142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01. INTRODUCTION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1304" y="3082348"/>
            <a:ext cx="7072639" cy="142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02. METHODS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6" name="Freeform 6"/>
          <p:cNvSpPr/>
          <p:nvPr/>
        </p:nvSpPr>
        <p:spPr>
          <a:xfrm rot="-4186108" flipV="1">
            <a:off x="1699982" y="4235535"/>
            <a:ext cx="5262573" cy="5099912"/>
          </a:xfrm>
          <a:custGeom>
            <a:avLst/>
            <a:gdLst/>
            <a:ahLst/>
            <a:cxnLst/>
            <a:rect l="l" t="t" r="r" b="b"/>
            <a:pathLst>
              <a:path w="5262573" h="5099912">
                <a:moveTo>
                  <a:pt x="0" y="5099912"/>
                </a:moveTo>
                <a:lnTo>
                  <a:pt x="5262573" y="5099912"/>
                </a:lnTo>
                <a:lnTo>
                  <a:pt x="5262573" y="0"/>
                </a:lnTo>
                <a:lnTo>
                  <a:pt x="0" y="0"/>
                </a:lnTo>
                <a:lnTo>
                  <a:pt x="0" y="50999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223617">
            <a:off x="15192866" y="7404195"/>
            <a:ext cx="2268239" cy="2198129"/>
          </a:xfrm>
          <a:custGeom>
            <a:avLst/>
            <a:gdLst/>
            <a:ahLst/>
            <a:cxnLst/>
            <a:rect l="l" t="t" r="r" b="b"/>
            <a:pathLst>
              <a:path w="2268239" h="2198129">
                <a:moveTo>
                  <a:pt x="0" y="0"/>
                </a:moveTo>
                <a:lnTo>
                  <a:pt x="2268239" y="0"/>
                </a:lnTo>
                <a:lnTo>
                  <a:pt x="2268239" y="2198130"/>
                </a:lnTo>
                <a:lnTo>
                  <a:pt x="0" y="2198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5"/>
          <p:cNvSpPr txBox="1"/>
          <p:nvPr/>
        </p:nvSpPr>
        <p:spPr>
          <a:xfrm>
            <a:off x="8381365" y="5147945"/>
            <a:ext cx="7867650" cy="129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63009"/>
            <a:ext cx="12196875" cy="391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01. INTRODUCTION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</p:txBody>
      </p:sp>
      <p:sp>
        <p:nvSpPr>
          <p:cNvPr id="4" name="Freeform 4"/>
          <p:cNvSpPr/>
          <p:nvPr/>
        </p:nvSpPr>
        <p:spPr>
          <a:xfrm rot="-1354446">
            <a:off x="15370648" y="561730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4202074" y="0"/>
                </a:moveTo>
                <a:lnTo>
                  <a:pt x="0" y="0"/>
                </a:lnTo>
                <a:lnTo>
                  <a:pt x="0" y="2521245"/>
                </a:lnTo>
                <a:lnTo>
                  <a:pt x="4202074" y="2521245"/>
                </a:lnTo>
                <a:lnTo>
                  <a:pt x="42020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 descr="aspirin"/>
          <p:cNvSpPr/>
          <p:nvPr/>
        </p:nvSpPr>
        <p:spPr>
          <a:xfrm>
            <a:off x="1748341" y="3439991"/>
            <a:ext cx="4751818" cy="3635294"/>
          </a:xfrm>
          <a:custGeom>
            <a:avLst/>
            <a:gdLst/>
            <a:ahLst/>
            <a:cxnLst/>
            <a:rect l="l" t="t" r="r" b="b"/>
            <a:pathLst>
              <a:path w="4751818" h="3635294">
                <a:moveTo>
                  <a:pt x="0" y="0"/>
                </a:moveTo>
                <a:lnTo>
                  <a:pt x="4751818" y="0"/>
                </a:lnTo>
                <a:lnTo>
                  <a:pt x="4751818" y="3635294"/>
                </a:lnTo>
                <a:lnTo>
                  <a:pt x="0" y="36352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" b="-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27137" y="4654794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2"/>
                </a:lnTo>
                <a:lnTo>
                  <a:pt x="0" y="9774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489809" y="3361298"/>
            <a:ext cx="6543798" cy="252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Toxic?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Soluble?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... </a:t>
            </a:r>
            <a:endParaRPr lang="en-US" sz="3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93763" y="7201143"/>
            <a:ext cx="240030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i="1">
                <a:solidFill>
                  <a:srgbClr val="34343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Example: Aspirin</a:t>
            </a:r>
            <a:endParaRPr lang="en-US" sz="2400" i="1">
              <a:solidFill>
                <a:srgbClr val="343434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33425"/>
            <a:ext cx="7072639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DATASET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33452" y="1857375"/>
            <a:ext cx="663369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Moleculenet</a:t>
            </a:r>
            <a:endParaRPr lang="en-US" sz="8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633452" y="4195233"/>
            <a:ext cx="4546658" cy="4748424"/>
            <a:chOff x="0" y="0"/>
            <a:chExt cx="6267450" cy="65455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67450" cy="6545580"/>
            </a:xfrm>
            <a:custGeom>
              <a:avLst/>
              <a:gdLst/>
              <a:ahLst/>
              <a:cxnLst/>
              <a:rect l="l" t="t" r="r" b="b"/>
              <a:pathLst>
                <a:path w="6267450" h="6545580">
                  <a:moveTo>
                    <a:pt x="0" y="0"/>
                  </a:moveTo>
                  <a:lnTo>
                    <a:pt x="6267450" y="0"/>
                  </a:lnTo>
                  <a:lnTo>
                    <a:pt x="6267450" y="6545580"/>
                  </a:lnTo>
                  <a:lnTo>
                    <a:pt x="0" y="6545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39" r="-3139"/>
              </a:stretch>
            </a:blipFill>
          </p:spPr>
        </p:sp>
      </p:grpSp>
      <p:sp>
        <p:nvSpPr>
          <p:cNvPr id="7" name="Freeform 7" descr="dataset"/>
          <p:cNvSpPr/>
          <p:nvPr/>
        </p:nvSpPr>
        <p:spPr>
          <a:xfrm>
            <a:off x="8957388" y="4343119"/>
            <a:ext cx="8301912" cy="4915181"/>
          </a:xfrm>
          <a:custGeom>
            <a:avLst/>
            <a:gdLst/>
            <a:ahLst/>
            <a:cxnLst/>
            <a:rect l="l" t="t" r="r" b="b"/>
            <a:pathLst>
              <a:path w="8301912" h="4915181">
                <a:moveTo>
                  <a:pt x="0" y="0"/>
                </a:moveTo>
                <a:lnTo>
                  <a:pt x="8301912" y="0"/>
                </a:lnTo>
                <a:lnTo>
                  <a:pt x="8301912" y="4915181"/>
                </a:lnTo>
                <a:lnTo>
                  <a:pt x="0" y="4915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" b="-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676323" y="619125"/>
            <a:ext cx="7432357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our research, we choose a subset of datasets which are suitable for </a:t>
            </a: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BACE: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β-secretase enzyme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HIV: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HIV activeness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Tox21: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properties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BBBP: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Blood-Brain Barrier Penetration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Clintox: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drugs failed clinical trials for toxicity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0" lvl="1" indent="-280670" algn="l">
              <a:lnSpc>
                <a:spcPts val="3120"/>
              </a:lnSpc>
              <a:buFont typeface="Arial" panose="020B0604020202020204"/>
              <a:buChar char="•"/>
            </a:pPr>
            <a:r>
              <a:rPr lang="en-US" sz="2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SIDER: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side effects</a:t>
            </a:r>
            <a:endParaRPr lang="en-US" sz="2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240909">
            <a:off x="1060340" y="7164962"/>
            <a:ext cx="2170952" cy="1606504"/>
          </a:xfrm>
          <a:custGeom>
            <a:avLst/>
            <a:gdLst/>
            <a:ahLst/>
            <a:cxnLst/>
            <a:rect l="l" t="t" r="r" b="b"/>
            <a:pathLst>
              <a:path w="2170952" h="1606504">
                <a:moveTo>
                  <a:pt x="0" y="0"/>
                </a:moveTo>
                <a:lnTo>
                  <a:pt x="2170952" y="0"/>
                </a:lnTo>
                <a:lnTo>
                  <a:pt x="2170952" y="1606504"/>
                </a:lnTo>
                <a:lnTo>
                  <a:pt x="0" y="16065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33425"/>
            <a:ext cx="7072639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RELATED WORK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24482" y="3349943"/>
            <a:ext cx="11620801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(Leveraging Different Fingerprint Feature):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Forest; XGBoost; AttentiveFP...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4482" y="4724400"/>
            <a:ext cx="11731097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Based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Graph Convolution Model; Weave Model; Direct Acyclic Graph Model;...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2823" y="6098858"/>
            <a:ext cx="7150063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Few Feature Mixture Model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FP-GNN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62932" y="7810500"/>
            <a:ext cx="4526109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4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Multi-Modality Engineering!</a:t>
            </a:r>
            <a:endParaRPr lang="en-US" sz="4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705719" y="7198462"/>
            <a:ext cx="2717478" cy="2653247"/>
          </a:xfrm>
          <a:custGeom>
            <a:avLst/>
            <a:gdLst/>
            <a:ahLst/>
            <a:cxnLst/>
            <a:rect l="l" t="t" r="r" b="b"/>
            <a:pathLst>
              <a:path w="2717478" h="2653247">
                <a:moveTo>
                  <a:pt x="0" y="0"/>
                </a:moveTo>
                <a:lnTo>
                  <a:pt x="2717478" y="0"/>
                </a:lnTo>
                <a:lnTo>
                  <a:pt x="2717478" y="2653247"/>
                </a:lnTo>
                <a:lnTo>
                  <a:pt x="0" y="26532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734777">
            <a:off x="15357090" y="551810"/>
            <a:ext cx="1637282" cy="2904855"/>
          </a:xfrm>
          <a:custGeom>
            <a:avLst/>
            <a:gdLst/>
            <a:ahLst/>
            <a:cxnLst/>
            <a:rect l="l" t="t" r="r" b="b"/>
            <a:pathLst>
              <a:path w="1637282" h="2904855">
                <a:moveTo>
                  <a:pt x="0" y="0"/>
                </a:moveTo>
                <a:lnTo>
                  <a:pt x="1637282" y="0"/>
                </a:lnTo>
                <a:lnTo>
                  <a:pt x="1637282" y="2904855"/>
                </a:lnTo>
                <a:lnTo>
                  <a:pt x="0" y="2904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2074858">
            <a:off x="15004181" y="2666785"/>
            <a:ext cx="229651" cy="22965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id="13" name="Freeform 13"/>
          <p:cNvSpPr/>
          <p:nvPr/>
        </p:nvSpPr>
        <p:spPr>
          <a:xfrm rot="-2074858">
            <a:off x="14061995" y="839557"/>
            <a:ext cx="238202" cy="236037"/>
          </a:xfrm>
          <a:custGeom>
            <a:avLst/>
            <a:gdLst/>
            <a:ahLst/>
            <a:cxnLst/>
            <a:rect l="l" t="t" r="r" b="b"/>
            <a:pathLst>
              <a:path w="238202" h="236037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2846654">
            <a:off x="16629157" y="5947233"/>
            <a:ext cx="433712" cy="411632"/>
          </a:xfrm>
          <a:custGeom>
            <a:avLst/>
            <a:gdLst/>
            <a:ahLst/>
            <a:cxnLst/>
            <a:rect l="l" t="t" r="r" b="b"/>
            <a:pathLst>
              <a:path w="433712" h="411632">
                <a:moveTo>
                  <a:pt x="0" y="0"/>
                </a:moveTo>
                <a:lnTo>
                  <a:pt x="433712" y="0"/>
                </a:lnTo>
                <a:lnTo>
                  <a:pt x="433712" y="411631"/>
                </a:lnTo>
                <a:lnTo>
                  <a:pt x="0" y="4116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2074858">
            <a:off x="16866245" y="4178296"/>
            <a:ext cx="464062" cy="471782"/>
          </a:xfrm>
          <a:custGeom>
            <a:avLst/>
            <a:gdLst/>
            <a:ahLst/>
            <a:cxnLst/>
            <a:rect l="l" t="t" r="r" b="b"/>
            <a:pathLst>
              <a:path w="464062" h="47178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 rot="-2949008">
            <a:off x="15453093" y="4517924"/>
            <a:ext cx="498419" cy="262574"/>
            <a:chOff x="0" y="0"/>
            <a:chExt cx="1610360" cy="848360"/>
          </a:xfrm>
        </p:grpSpPr>
        <p:sp>
          <p:nvSpPr>
            <p:cNvPr id="17" name="Freeform 17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-2949008">
            <a:off x="13669574" y="9446041"/>
            <a:ext cx="498419" cy="262574"/>
            <a:chOff x="0" y="0"/>
            <a:chExt cx="1610360" cy="848360"/>
          </a:xfrm>
        </p:grpSpPr>
        <p:sp>
          <p:nvSpPr>
            <p:cNvPr id="19" name="Freeform 19"/>
            <p:cNvSpPr/>
            <p:nvPr/>
          </p:nvSpPr>
          <p:spPr>
            <a:xfrm>
              <a:off x="-31750" y="0"/>
              <a:ext cx="1675130" cy="880110"/>
            </a:xfrm>
            <a:custGeom>
              <a:avLst/>
              <a:gdLst/>
              <a:ahLst/>
              <a:cxnLst/>
              <a:rect l="l" t="t" r="r" b="b"/>
              <a:pathLst>
                <a:path w="1675130" h="88011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15738452" y="6288751"/>
            <a:ext cx="229651" cy="229651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2925"/>
            <a:ext cx="8570124" cy="576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sp>
        <p:nvSpPr>
          <p:cNvPr id="4" name="Freeform 4" descr="pipeline.drawio"/>
          <p:cNvSpPr/>
          <p:nvPr/>
        </p:nvSpPr>
        <p:spPr>
          <a:xfrm>
            <a:off x="4772404" y="2273837"/>
            <a:ext cx="9652839" cy="6984463"/>
          </a:xfrm>
          <a:custGeom>
            <a:avLst/>
            <a:gdLst/>
            <a:ahLst/>
            <a:cxnLst/>
            <a:rect l="l" t="t" r="r" b="b"/>
            <a:pathLst>
              <a:path w="9652839" h="6984463">
                <a:moveTo>
                  <a:pt x="0" y="0"/>
                </a:moveTo>
                <a:lnTo>
                  <a:pt x="9652840" y="0"/>
                </a:lnTo>
                <a:lnTo>
                  <a:pt x="9652840" y="6984463"/>
                </a:lnTo>
                <a:lnTo>
                  <a:pt x="0" y="698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" b="-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67897" y="733425"/>
            <a:ext cx="309140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42925"/>
            <a:ext cx="8570124" cy="5765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  <a:endParaRPr lang="en-US" sz="104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sp>
        <p:nvSpPr>
          <p:cNvPr id="4" name="Freeform 4" descr="pipeline.drawio"/>
          <p:cNvSpPr/>
          <p:nvPr/>
        </p:nvSpPr>
        <p:spPr>
          <a:xfrm>
            <a:off x="7590566" y="2313293"/>
            <a:ext cx="9652839" cy="6984463"/>
          </a:xfrm>
          <a:custGeom>
            <a:avLst/>
            <a:gdLst/>
            <a:ahLst/>
            <a:cxnLst/>
            <a:rect l="l" t="t" r="r" b="b"/>
            <a:pathLst>
              <a:path w="9652839" h="6984463">
                <a:moveTo>
                  <a:pt x="0" y="0"/>
                </a:moveTo>
                <a:lnTo>
                  <a:pt x="9652840" y="0"/>
                </a:lnTo>
                <a:lnTo>
                  <a:pt x="9652840" y="6984462"/>
                </a:lnTo>
                <a:lnTo>
                  <a:pt x="0" y="6984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" b="-2"/>
            </a:stretch>
          </a:blipFill>
        </p:spPr>
      </p:sp>
      <p:sp>
        <p:nvSpPr>
          <p:cNvPr id="5" name="Freeform 5"/>
          <p:cNvSpPr/>
          <p:nvPr/>
        </p:nvSpPr>
        <p:spPr>
          <a:xfrm rot="8778385">
            <a:off x="5991854" y="4344651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167897" y="733425"/>
            <a:ext cx="309140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771067"/>
            <a:ext cx="6158517" cy="194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Information</a:t>
            </a:r>
            <a:endParaRPr lang="en-US" sz="56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3885" y="4914900"/>
            <a:ext cx="4248147" cy="434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features:</a:t>
            </a:r>
            <a:endParaRPr lang="en-US" sz="24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18160" lvl="1" indent="-259080" algn="l">
              <a:lnSpc>
                <a:spcPts val="288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 Features: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atom_symbol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degree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</a:t>
            </a:r>
            <a:endParaRPr lang="en-US" sz="24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18160" lvl="1" indent="-259080" algn="l">
              <a:lnSpc>
                <a:spcPts val="288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Adjacency Matrix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8160" lvl="1" indent="-259080" algn="l">
              <a:lnSpc>
                <a:spcPts val="288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Bond Features: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Double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Triple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Aromatic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036320" lvl="2" indent="-345440" algn="l">
              <a:lnSpc>
                <a:spcPts val="2880"/>
              </a:lnSpc>
              <a:buFont typeface="Arial" panose="020B0604020202020204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None</a:t>
            </a:r>
            <a:endParaRPr lang="en-US" sz="24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3295" y="-438139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pipeline.drawio"/>
          <p:cNvSpPr/>
          <p:nvPr/>
        </p:nvSpPr>
        <p:spPr>
          <a:xfrm>
            <a:off x="1028700" y="2273837"/>
            <a:ext cx="9652839" cy="6984463"/>
          </a:xfrm>
          <a:custGeom>
            <a:avLst/>
            <a:gdLst/>
            <a:ahLst/>
            <a:cxnLst/>
            <a:rect l="l" t="t" r="r" b="b"/>
            <a:pathLst>
              <a:path w="9652839" h="6984463">
                <a:moveTo>
                  <a:pt x="0" y="0"/>
                </a:moveTo>
                <a:lnTo>
                  <a:pt x="9652839" y="0"/>
                </a:lnTo>
                <a:lnTo>
                  <a:pt x="9652839" y="6984463"/>
                </a:lnTo>
                <a:lnTo>
                  <a:pt x="0" y="698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" b="-2"/>
            </a:stretch>
          </a:blipFill>
        </p:spPr>
      </p:sp>
      <p:sp>
        <p:nvSpPr>
          <p:cNvPr id="4" name="Freeform 4"/>
          <p:cNvSpPr/>
          <p:nvPr/>
        </p:nvSpPr>
        <p:spPr>
          <a:xfrm rot="10371101" flipH="1">
            <a:off x="7814310" y="8664575"/>
            <a:ext cx="2755900" cy="843915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2734022" y="0"/>
                </a:moveTo>
                <a:lnTo>
                  <a:pt x="0" y="0"/>
                </a:lnTo>
                <a:lnTo>
                  <a:pt x="0" y="977413"/>
                </a:lnTo>
                <a:lnTo>
                  <a:pt x="2734022" y="977413"/>
                </a:lnTo>
                <a:lnTo>
                  <a:pt x="273402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733425"/>
            <a:ext cx="309140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  <a:endParaRPr lang="en-US" sz="60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81634" y="7042775"/>
            <a:ext cx="55244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Self-Attention</a:t>
            </a:r>
            <a:endParaRPr lang="en-US" sz="6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20650" y="8191500"/>
            <a:ext cx="4248147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Self-Attention </a:t>
            </a: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the fingerprints in FPN.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work.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</a:p>
        </p:txBody>
      </p:sp>
      <p:sp>
        <p:nvSpPr>
          <p:cNvPr id="8" name="Freeform 8"/>
          <p:cNvSpPr/>
          <p:nvPr/>
        </p:nvSpPr>
        <p:spPr>
          <a:xfrm rot="1254325">
            <a:off x="14925012" y="1414693"/>
            <a:ext cx="2288606" cy="678260"/>
          </a:xfrm>
          <a:custGeom>
            <a:avLst/>
            <a:gdLst/>
            <a:ahLst/>
            <a:cxnLst/>
            <a:rect l="l" t="t" r="r" b="b"/>
            <a:pathLst>
              <a:path w="2288606" h="678260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6"/>
          <p:cNvSpPr txBox="1"/>
          <p:nvPr/>
        </p:nvSpPr>
        <p:spPr>
          <a:xfrm>
            <a:off x="11429713" y="4229100"/>
            <a:ext cx="6158517" cy="923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ct val="100000"/>
              </a:lnSpc>
            </a:pPr>
            <a:r>
              <a:rPr lang="en-US" sz="60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Cross-Attention</a:t>
            </a:r>
            <a:endParaRPr lang="en-US" sz="6000" b="1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11506058" y="5067063"/>
            <a:ext cx="424814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 Connect Features:</a:t>
            </a:r>
            <a:endParaRPr lang="en-US" sz="28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Previous methods: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4520" lvl="1" indent="-30226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concatenation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 method: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04520" lvl="1" indent="-30226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Cross-Attention </a:t>
            </a:r>
            <a:endParaRPr lang="en-US" sz="2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Freeform 4"/>
          <p:cNvSpPr/>
          <p:nvPr/>
        </p:nvSpPr>
        <p:spPr>
          <a:xfrm rot="20893313">
            <a:off x="8529284" y="4345293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2"/>
                </a:lnTo>
                <a:lnTo>
                  <a:pt x="0" y="977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4"/>
          <p:cNvSpPr/>
          <p:nvPr/>
        </p:nvSpPr>
        <p:spPr>
          <a:xfrm rot="20893313">
            <a:off x="6014684" y="1221093"/>
            <a:ext cx="2734022" cy="977413"/>
          </a:xfrm>
          <a:custGeom>
            <a:avLst/>
            <a:gdLst/>
            <a:ahLst/>
            <a:cxnLst/>
            <a:rect l="l" t="t" r="r" b="b"/>
            <a:pathLst>
              <a:path w="2734022" h="977413">
                <a:moveTo>
                  <a:pt x="0" y="0"/>
                </a:moveTo>
                <a:lnTo>
                  <a:pt x="2734022" y="0"/>
                </a:lnTo>
                <a:lnTo>
                  <a:pt x="2734022" y="977412"/>
                </a:lnTo>
                <a:lnTo>
                  <a:pt x="0" y="977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7"/>
          <p:cNvSpPr txBox="1"/>
          <p:nvPr/>
        </p:nvSpPr>
        <p:spPr>
          <a:xfrm>
            <a:off x="8915400" y="1050290"/>
            <a:ext cx="5884545" cy="9823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8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GraphSAGE</a:t>
            </a:r>
            <a:r>
              <a:rPr lang="en-US" sz="2800" b="1">
                <a:solidFill>
                  <a:srgbClr val="000000"/>
                </a:solidFill>
                <a:latin typeface="DM Sans" charset="0"/>
                <a:ea typeface="DM Sans Bold"/>
                <a:cs typeface="DM Sans" charset="0"/>
                <a:sym typeface="DM Sans Bold"/>
              </a:rPr>
              <a:t> to replace graph attention, </a:t>
            </a:r>
            <a:r>
              <a:rPr lang="en-US" sz="2800">
                <a:solidFill>
                  <a:srgbClr val="000000"/>
                </a:solidFill>
                <a:latin typeface="DM Sans" charset="0"/>
                <a:ea typeface="DM Sans Bold"/>
                <a:cs typeface="DM Sans" charset="0"/>
                <a:sym typeface="DM Sans Bold"/>
              </a:rPr>
              <a:t>but poor in performance</a:t>
            </a:r>
            <a:endParaRPr>
              <a:latin typeface="DM Sans" charset="0"/>
              <a:cs typeface="DM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pic>
        <p:nvPicPr>
          <p:cNvPr id="5" name="图片 4" descr="experi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24100"/>
            <a:ext cx="17573625" cy="7562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06730"/>
            <a:ext cx="7875270" cy="129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03. EXPERIMENTS</a:t>
            </a:r>
            <a:endParaRPr lang="en-US" sz="7200">
              <a:solidFill>
                <a:srgbClr val="343434"/>
              </a:solidFill>
              <a:latin typeface="Cooper Hewitt"/>
              <a:ea typeface="Cooper Hewitt"/>
              <a:cs typeface="Cooper Hewitt"/>
              <a:sym typeface="Cooper Hewi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Cooper Hewitt Bold</vt:lpstr>
      <vt:lpstr>Cooper Hewitt</vt:lpstr>
      <vt:lpstr>DM Sans</vt:lpstr>
      <vt:lpstr>Bobby Jones</vt:lpstr>
      <vt:lpstr>DM Sans Bold</vt:lpstr>
      <vt:lpstr>Arial</vt:lpstr>
      <vt:lpstr>DM Sans Italics</vt:lpstr>
      <vt:lpstr>Calibri</vt:lpstr>
      <vt:lpstr>微软雅黑</vt:lpstr>
      <vt:lpstr>Arial Unicode MS</vt:lpstr>
      <vt:lpstr>华文宋体</vt:lpstr>
      <vt:lpstr>华文仿宋</vt:lpstr>
      <vt:lpstr>DM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cs182 pre 副本 副本</dc:title>
  <dc:creator/>
  <cp:lastModifiedBy>熊章智</cp:lastModifiedBy>
  <cp:revision>3</cp:revision>
  <dcterms:created xsi:type="dcterms:W3CDTF">2006-08-16T00:00:00Z</dcterms:created>
  <dcterms:modified xsi:type="dcterms:W3CDTF">2025-06-02T11:23:01Z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C6D8F0028D5648298953ECCA2B48BFBB</vt:lpwstr>
  </property>
  <property fmtid="{D5CDD505-2E9C-101B-9397-08002B2CF9AE}" pid="3" name="KSOProductBuildVer">
    <vt:lpwstr>2052-11.8.2.12089</vt:lpwstr>
  </property>
</Properties>
</file>