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36.svg" ContentType="image/svg+xml"/>
  <Override PartName="/ppt/media/image39.svg" ContentType="image/svg+xml"/>
  <Override PartName="/ppt/media/image4.svg" ContentType="image/svg+xml"/>
  <Override PartName="/ppt/media/image43.svg" ContentType="image/svg+xml"/>
  <Override PartName="/ppt/media/image45.svg" ContentType="image/svg+xml"/>
  <Override PartName="/ppt/media/image49.svg" ContentType="image/svg+xml"/>
  <Override PartName="/ppt/media/image52.svg" ContentType="image/svg+xml"/>
  <Override PartName="/ppt/media/image54.svg" ContentType="image/svg+xml"/>
  <Override PartName="/ppt/media/image56.svg" ContentType="image/svg+xml"/>
  <Override PartName="/ppt/media/image58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DM Sans"/>
      <p:regular r:id="rId16"/>
    </p:embeddedFont>
    <p:embeddedFont>
      <p:font typeface="DM Sans Bold"/>
      <p:bold r:id="rId17"/>
    </p:embeddedFont>
    <p:embeddedFont>
      <p:font typeface="DM Sans Italics"/>
      <p:italic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8.svg"/><Relationship Id="rId27" Type="http://schemas.openxmlformats.org/officeDocument/2006/relationships/image" Target="../media/image27.png"/><Relationship Id="rId26" Type="http://schemas.openxmlformats.org/officeDocument/2006/relationships/image" Target="../media/image26.svg"/><Relationship Id="rId25" Type="http://schemas.openxmlformats.org/officeDocument/2006/relationships/image" Target="../media/image25.png"/><Relationship Id="rId24" Type="http://schemas.openxmlformats.org/officeDocument/2006/relationships/image" Target="../media/image24.svg"/><Relationship Id="rId23" Type="http://schemas.openxmlformats.org/officeDocument/2006/relationships/image" Target="../media/image23.png"/><Relationship Id="rId22" Type="http://schemas.openxmlformats.org/officeDocument/2006/relationships/image" Target="../media/image22.svg"/><Relationship Id="rId21" Type="http://schemas.openxmlformats.org/officeDocument/2006/relationships/image" Target="../media/image21.png"/><Relationship Id="rId20" Type="http://schemas.openxmlformats.org/officeDocument/2006/relationships/image" Target="../media/image20.svg"/><Relationship Id="rId2" Type="http://schemas.openxmlformats.org/officeDocument/2006/relationships/image" Target="../media/image2.svg"/><Relationship Id="rId19" Type="http://schemas.openxmlformats.org/officeDocument/2006/relationships/image" Target="../media/image19.png"/><Relationship Id="rId18" Type="http://schemas.openxmlformats.org/officeDocument/2006/relationships/image" Target="../media/image18.svg"/><Relationship Id="rId17" Type="http://schemas.openxmlformats.org/officeDocument/2006/relationships/image" Target="../media/image17.png"/><Relationship Id="rId16" Type="http://schemas.openxmlformats.org/officeDocument/2006/relationships/image" Target="../media/image16.svg"/><Relationship Id="rId15" Type="http://schemas.openxmlformats.org/officeDocument/2006/relationships/image" Target="../media/image15.png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28.svg"/><Relationship Id="rId7" Type="http://schemas.openxmlformats.org/officeDocument/2006/relationships/image" Target="../media/image2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12.svg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58.svg"/><Relationship Id="rId31" Type="http://schemas.openxmlformats.org/officeDocument/2006/relationships/image" Target="../media/image57.png"/><Relationship Id="rId30" Type="http://schemas.openxmlformats.org/officeDocument/2006/relationships/image" Target="../media/image56.svg"/><Relationship Id="rId3" Type="http://schemas.openxmlformats.org/officeDocument/2006/relationships/image" Target="../media/image11.png"/><Relationship Id="rId29" Type="http://schemas.openxmlformats.org/officeDocument/2006/relationships/image" Target="../media/image55.png"/><Relationship Id="rId28" Type="http://schemas.openxmlformats.org/officeDocument/2006/relationships/image" Target="../media/image26.svg"/><Relationship Id="rId27" Type="http://schemas.openxmlformats.org/officeDocument/2006/relationships/image" Target="../media/image25.png"/><Relationship Id="rId26" Type="http://schemas.openxmlformats.org/officeDocument/2006/relationships/image" Target="../media/image54.svg"/><Relationship Id="rId25" Type="http://schemas.openxmlformats.org/officeDocument/2006/relationships/image" Target="../media/image53.png"/><Relationship Id="rId24" Type="http://schemas.openxmlformats.org/officeDocument/2006/relationships/image" Target="../media/image22.svg"/><Relationship Id="rId23" Type="http://schemas.openxmlformats.org/officeDocument/2006/relationships/image" Target="../media/image21.png"/><Relationship Id="rId22" Type="http://schemas.openxmlformats.org/officeDocument/2006/relationships/image" Target="../media/image45.svg"/><Relationship Id="rId21" Type="http://schemas.openxmlformats.org/officeDocument/2006/relationships/image" Target="../media/image44.png"/><Relationship Id="rId20" Type="http://schemas.openxmlformats.org/officeDocument/2006/relationships/image" Target="../media/image20.svg"/><Relationship Id="rId2" Type="http://schemas.openxmlformats.org/officeDocument/2006/relationships/image" Target="../media/image2.svg"/><Relationship Id="rId19" Type="http://schemas.openxmlformats.org/officeDocument/2006/relationships/image" Target="../media/image19.png"/><Relationship Id="rId18" Type="http://schemas.openxmlformats.org/officeDocument/2006/relationships/image" Target="../media/image24.svg"/><Relationship Id="rId17" Type="http://schemas.openxmlformats.org/officeDocument/2006/relationships/image" Target="../media/image23.png"/><Relationship Id="rId16" Type="http://schemas.openxmlformats.org/officeDocument/2006/relationships/image" Target="../media/image18.svg"/><Relationship Id="rId15" Type="http://schemas.openxmlformats.org/officeDocument/2006/relationships/image" Target="../media/image17.png"/><Relationship Id="rId14" Type="http://schemas.openxmlformats.org/officeDocument/2006/relationships/image" Target="../media/image16.svg"/><Relationship Id="rId13" Type="http://schemas.openxmlformats.org/officeDocument/2006/relationships/image" Target="../media/image15.png"/><Relationship Id="rId12" Type="http://schemas.openxmlformats.org/officeDocument/2006/relationships/image" Target="../media/image14.svg"/><Relationship Id="rId11" Type="http://schemas.openxmlformats.org/officeDocument/2006/relationships/image" Target="../media/image13.png"/><Relationship Id="rId10" Type="http://schemas.openxmlformats.org/officeDocument/2006/relationships/image" Target="../media/image49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Relationship Id="rId3" Type="http://schemas.openxmlformats.org/officeDocument/2006/relationships/image" Target="../media/image2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svg"/><Relationship Id="rId8" Type="http://schemas.openxmlformats.org/officeDocument/2006/relationships/image" Target="../media/image38.png"/><Relationship Id="rId7" Type="http://schemas.openxmlformats.org/officeDocument/2006/relationships/image" Target="../media/image37.jpe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Relationship Id="rId3" Type="http://schemas.openxmlformats.org/officeDocument/2006/relationships/image" Target="../media/image33.png"/><Relationship Id="rId2" Type="http://schemas.openxmlformats.org/officeDocument/2006/relationships/image" Target="../media/image2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3.svg"/><Relationship Id="rId3" Type="http://schemas.openxmlformats.org/officeDocument/2006/relationships/image" Target="../media/image42.png"/><Relationship Id="rId2" Type="http://schemas.openxmlformats.org/officeDocument/2006/relationships/image" Target="../media/image2.sv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4.svg"/><Relationship Id="rId13" Type="http://schemas.openxmlformats.org/officeDocument/2006/relationships/image" Target="../media/image23.png"/><Relationship Id="rId12" Type="http://schemas.openxmlformats.org/officeDocument/2006/relationships/image" Target="../media/image20.svg"/><Relationship Id="rId11" Type="http://schemas.openxmlformats.org/officeDocument/2006/relationships/image" Target="../media/image19.png"/><Relationship Id="rId10" Type="http://schemas.openxmlformats.org/officeDocument/2006/relationships/image" Target="../media/image45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3" Type="http://schemas.openxmlformats.org/officeDocument/2006/relationships/image" Target="../media/image4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9.svg"/><Relationship Id="rId6" Type="http://schemas.openxmlformats.org/officeDocument/2006/relationships/image" Target="../media/image48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3" Type="http://schemas.openxmlformats.org/officeDocument/2006/relationships/image" Target="../media/image4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0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5075" y="1028700"/>
            <a:ext cx="604457" cy="608886"/>
          </a:xfrm>
          <a:custGeom>
            <a:avLst/>
            <a:gdLst/>
            <a:ahLst/>
            <a:cxnLst/>
            <a:rect l="l" t="t" r="r" b="b"/>
            <a:pathLst>
              <a:path w="604457" h="608886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411" b="-41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674310" y="2670654"/>
            <a:ext cx="3701593" cy="4723610"/>
          </a:xfrm>
          <a:custGeom>
            <a:avLst/>
            <a:gdLst/>
            <a:ahLst/>
            <a:cxnLst/>
            <a:rect l="l" t="t" r="r" b="b"/>
            <a:pathLst>
              <a:path w="3701593" h="4723610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69" r="-169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5917" y="5789409"/>
            <a:ext cx="3718302" cy="2393234"/>
          </a:xfrm>
          <a:custGeom>
            <a:avLst/>
            <a:gdLst/>
            <a:ahLst/>
            <a:cxnLst/>
            <a:rect l="l" t="t" r="r" b="b"/>
            <a:pathLst>
              <a:path w="3718302" h="2393234">
                <a:moveTo>
                  <a:pt x="0" y="0"/>
                </a:moveTo>
                <a:lnTo>
                  <a:pt x="3718302" y="0"/>
                </a:lnTo>
                <a:lnTo>
                  <a:pt x="3718302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67" b="-6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377104" y="3974852"/>
            <a:ext cx="2882196" cy="3943304"/>
          </a:xfrm>
          <a:custGeom>
            <a:avLst/>
            <a:gdLst/>
            <a:ahLst/>
            <a:cxnLst/>
            <a:rect l="l" t="t" r="r" b="b"/>
            <a:pathLst>
              <a:path w="2882196" h="3943304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t="-174" b="-174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84138" y="2160211"/>
            <a:ext cx="10990172" cy="3539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160"/>
              </a:lnSpc>
            </a:pPr>
            <a:r>
              <a:rPr lang="en-US" sz="144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MOLECULES</a:t>
            </a:r>
            <a:endParaRPr lang="en-US" sz="14400" b="1">
              <a:solidFill>
                <a:srgbClr val="343434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4943202"/>
            <a:ext cx="8626948" cy="1163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PROPERTY CLASSIFICATION</a:t>
            </a:r>
            <a:endParaRPr lang="en-US" sz="48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55075" y="7939677"/>
            <a:ext cx="8255404" cy="45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Team members: Zhangzhi Xiong  Tianni Yang  Yixuan Chen</a:t>
            </a:r>
            <a:endParaRPr lang="en-US" sz="2400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Freeform 10"/>
          <p:cNvSpPr/>
          <p:nvPr/>
        </p:nvSpPr>
        <p:spPr>
          <a:xfrm rot="-4590959">
            <a:off x="15997142" y="3573304"/>
            <a:ext cx="2538932" cy="2538932"/>
          </a:xfrm>
          <a:custGeom>
            <a:avLst/>
            <a:gdLst/>
            <a:ahLst/>
            <a:cxnLst/>
            <a:rect l="l" t="t" r="r" b="b"/>
            <a:pathLst>
              <a:path w="2538932" h="2538932">
                <a:moveTo>
                  <a:pt x="0" y="0"/>
                </a:moveTo>
                <a:lnTo>
                  <a:pt x="2538932" y="0"/>
                </a:lnTo>
                <a:lnTo>
                  <a:pt x="2538932" y="2538932"/>
                </a:lnTo>
                <a:lnTo>
                  <a:pt x="0" y="25389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t="-187" b="-187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156784" y="6407053"/>
            <a:ext cx="2131216" cy="2080842"/>
          </a:xfrm>
          <a:custGeom>
            <a:avLst/>
            <a:gdLst/>
            <a:ahLst/>
            <a:cxnLst/>
            <a:rect l="l" t="t" r="r" b="b"/>
            <a:pathLst>
              <a:path w="2131216" h="2080842">
                <a:moveTo>
                  <a:pt x="0" y="0"/>
                </a:moveTo>
                <a:lnTo>
                  <a:pt x="2131216" y="0"/>
                </a:lnTo>
                <a:lnTo>
                  <a:pt x="2131216" y="2080842"/>
                </a:lnTo>
                <a:lnTo>
                  <a:pt x="0" y="20808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t="-295" b="-295"/>
            </a:stretch>
          </a:blipFill>
        </p:spPr>
      </p:sp>
      <p:sp>
        <p:nvSpPr>
          <p:cNvPr id="12" name="Freeform 12"/>
          <p:cNvSpPr/>
          <p:nvPr/>
        </p:nvSpPr>
        <p:spPr>
          <a:xfrm rot="1052783">
            <a:off x="15429461" y="420538"/>
            <a:ext cx="1171974" cy="2052821"/>
          </a:xfrm>
          <a:custGeom>
            <a:avLst/>
            <a:gdLst/>
            <a:ahLst/>
            <a:cxnLst/>
            <a:rect l="l" t="t" r="r" b="b"/>
            <a:pathLst>
              <a:path w="1171974" h="2052821">
                <a:moveTo>
                  <a:pt x="0" y="0"/>
                </a:moveTo>
                <a:lnTo>
                  <a:pt x="1171974" y="0"/>
                </a:lnTo>
                <a:lnTo>
                  <a:pt x="1171974" y="2052821"/>
                </a:lnTo>
                <a:lnTo>
                  <a:pt x="0" y="20528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-277" r="-277"/>
            </a:stretch>
          </a:blipFill>
        </p:spPr>
      </p:sp>
      <p:sp>
        <p:nvSpPr>
          <p:cNvPr id="13" name="Freeform 13"/>
          <p:cNvSpPr/>
          <p:nvPr/>
        </p:nvSpPr>
        <p:spPr>
          <a:xfrm rot="1612873">
            <a:off x="16578786" y="2115729"/>
            <a:ext cx="1078345" cy="1913193"/>
          </a:xfrm>
          <a:custGeom>
            <a:avLst/>
            <a:gdLst/>
            <a:ahLst/>
            <a:cxnLst/>
            <a:rect l="l" t="t" r="r" b="b"/>
            <a:pathLst>
              <a:path w="1078345" h="1913193">
                <a:moveTo>
                  <a:pt x="0" y="0"/>
                </a:moveTo>
                <a:lnTo>
                  <a:pt x="1078345" y="0"/>
                </a:lnTo>
                <a:lnTo>
                  <a:pt x="1078345" y="1913193"/>
                </a:lnTo>
                <a:lnTo>
                  <a:pt x="0" y="191319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-63" r="-6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118688" y="1240255"/>
            <a:ext cx="1409367" cy="735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970" spc="374">
                <a:solidFill>
                  <a:srgbClr val="00030A"/>
                </a:solidFill>
                <a:latin typeface="Bobby Jones"/>
                <a:ea typeface="Bobby Jones"/>
                <a:cs typeface="Bobby Jones"/>
                <a:sym typeface="Bobby Jones"/>
              </a:rPr>
              <a:t>CS182</a:t>
            </a:r>
            <a:endParaRPr lang="en-US" sz="2970" spc="374">
              <a:solidFill>
                <a:srgbClr val="00030A"/>
              </a:solidFill>
              <a:latin typeface="Bobby Jones"/>
              <a:ea typeface="Bobby Jones"/>
              <a:cs typeface="Bobby Jones"/>
              <a:sym typeface="Bobby Jones"/>
            </a:endParaRPr>
          </a:p>
          <a:p>
            <a:pPr algn="ctr">
              <a:lnSpc>
                <a:spcPts val="2970"/>
              </a:lnSpc>
            </a:pPr>
          </a:p>
        </p:txBody>
      </p:sp>
      <p:sp>
        <p:nvSpPr>
          <p:cNvPr id="15" name="Freeform 15"/>
          <p:cNvSpPr/>
          <p:nvPr/>
        </p:nvSpPr>
        <p:spPr>
          <a:xfrm>
            <a:off x="17402703" y="8895672"/>
            <a:ext cx="433498" cy="411429"/>
          </a:xfrm>
          <a:custGeom>
            <a:avLst/>
            <a:gdLst/>
            <a:ahLst/>
            <a:cxnLst/>
            <a:rect l="l" t="t" r="r" b="b"/>
            <a:pathLst>
              <a:path w="433498" h="411429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t="-391" b="-391"/>
            </a:stretch>
          </a:blipFill>
        </p:spPr>
      </p:sp>
      <p:grpSp>
        <p:nvGrpSpPr>
          <p:cNvPr id="16" name="Group 16"/>
          <p:cNvGrpSpPr/>
          <p:nvPr/>
        </p:nvGrpSpPr>
        <p:grpSpPr>
          <a:xfrm rot="1977585">
            <a:off x="17278616" y="858131"/>
            <a:ext cx="533111" cy="280095"/>
            <a:chOff x="0" y="0"/>
            <a:chExt cx="710815" cy="37346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10819" cy="373507"/>
            </a:xfrm>
            <a:custGeom>
              <a:avLst/>
              <a:gdLst/>
              <a:ahLst/>
              <a:cxnLst/>
              <a:rect l="l" t="t" r="r" b="b"/>
              <a:pathLst>
                <a:path w="710819" h="373507">
                  <a:moveTo>
                    <a:pt x="113157" y="360045"/>
                  </a:moveTo>
                  <a:cubicBezTo>
                    <a:pt x="100203" y="360045"/>
                    <a:pt x="87249" y="357378"/>
                    <a:pt x="74295" y="351917"/>
                  </a:cubicBezTo>
                  <a:cubicBezTo>
                    <a:pt x="23749" y="330327"/>
                    <a:pt x="0" y="272161"/>
                    <a:pt x="21590" y="221488"/>
                  </a:cubicBezTo>
                  <a:cubicBezTo>
                    <a:pt x="78105" y="86741"/>
                    <a:pt x="209042" y="0"/>
                    <a:pt x="355092" y="0"/>
                  </a:cubicBezTo>
                  <a:cubicBezTo>
                    <a:pt x="501142" y="0"/>
                    <a:pt x="632079" y="86741"/>
                    <a:pt x="689229" y="221488"/>
                  </a:cubicBezTo>
                  <a:cubicBezTo>
                    <a:pt x="710819" y="272161"/>
                    <a:pt x="687070" y="330835"/>
                    <a:pt x="636397" y="351917"/>
                  </a:cubicBezTo>
                  <a:cubicBezTo>
                    <a:pt x="585724" y="373507"/>
                    <a:pt x="527050" y="349758"/>
                    <a:pt x="505968" y="299085"/>
                  </a:cubicBezTo>
                  <a:cubicBezTo>
                    <a:pt x="480060" y="238760"/>
                    <a:pt x="420878" y="199390"/>
                    <a:pt x="355092" y="199390"/>
                  </a:cubicBezTo>
                  <a:cubicBezTo>
                    <a:pt x="289306" y="199390"/>
                    <a:pt x="230632" y="238760"/>
                    <a:pt x="204724" y="299085"/>
                  </a:cubicBezTo>
                  <a:cubicBezTo>
                    <a:pt x="189103" y="336804"/>
                    <a:pt x="151892" y="359918"/>
                    <a:pt x="113157" y="359918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16814686" y="1469307"/>
            <a:ext cx="451922" cy="405086"/>
          </a:xfrm>
          <a:custGeom>
            <a:avLst/>
            <a:gdLst/>
            <a:ahLst/>
            <a:cxnLst/>
            <a:rect l="l" t="t" r="r" b="b"/>
            <a:pathLst>
              <a:path w="451922" h="405086">
                <a:moveTo>
                  <a:pt x="0" y="0"/>
                </a:moveTo>
                <a:lnTo>
                  <a:pt x="451922" y="0"/>
                </a:lnTo>
                <a:lnTo>
                  <a:pt x="451922" y="405086"/>
                </a:lnTo>
                <a:lnTo>
                  <a:pt x="0" y="40508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-29" r="-29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5694641" y="3085316"/>
            <a:ext cx="420451" cy="427445"/>
          </a:xfrm>
          <a:custGeom>
            <a:avLst/>
            <a:gdLst/>
            <a:ahLst/>
            <a:cxnLst/>
            <a:rect l="l" t="t" r="r" b="b"/>
            <a:pathLst>
              <a:path w="420451" h="427445">
                <a:moveTo>
                  <a:pt x="0" y="0"/>
                </a:moveTo>
                <a:lnTo>
                  <a:pt x="420451" y="0"/>
                </a:lnTo>
                <a:lnTo>
                  <a:pt x="420451" y="427445"/>
                </a:lnTo>
                <a:lnTo>
                  <a:pt x="0" y="427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831" r="-831"/>
            </a:stretch>
          </a:blipFill>
        </p:spPr>
      </p:sp>
      <p:sp>
        <p:nvSpPr>
          <p:cNvPr id="20" name="Freeform 20"/>
          <p:cNvSpPr/>
          <p:nvPr/>
        </p:nvSpPr>
        <p:spPr>
          <a:xfrm rot="4678159">
            <a:off x="15159154" y="375441"/>
            <a:ext cx="433498" cy="411429"/>
          </a:xfrm>
          <a:custGeom>
            <a:avLst/>
            <a:gdLst/>
            <a:ahLst/>
            <a:cxnLst/>
            <a:rect l="l" t="t" r="r" b="b"/>
            <a:pathLst>
              <a:path w="433498" h="411429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t="-391" b="-391"/>
            </a:stretch>
          </a:blipFill>
        </p:spPr>
      </p:sp>
      <p:grpSp>
        <p:nvGrpSpPr>
          <p:cNvPr id="21" name="Group 21"/>
          <p:cNvGrpSpPr/>
          <p:nvPr/>
        </p:nvGrpSpPr>
        <p:grpSpPr>
          <a:xfrm rot="0">
            <a:off x="14170004" y="614952"/>
            <a:ext cx="252393" cy="252393"/>
            <a:chOff x="0" y="0"/>
            <a:chExt cx="336524" cy="33652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36550" cy="336550"/>
            </a:xfrm>
            <a:custGeom>
              <a:avLst/>
              <a:gdLst/>
              <a:ahLst/>
              <a:cxnLst/>
              <a:rect l="l" t="t" r="r" b="b"/>
              <a:pathLst>
                <a:path w="336550" h="336550">
                  <a:moveTo>
                    <a:pt x="168275" y="0"/>
                  </a:moveTo>
                  <a:cubicBezTo>
                    <a:pt x="75311" y="0"/>
                    <a:pt x="0" y="75311"/>
                    <a:pt x="0" y="168275"/>
                  </a:cubicBezTo>
                  <a:cubicBezTo>
                    <a:pt x="0" y="261239"/>
                    <a:pt x="75311" y="336550"/>
                    <a:pt x="168275" y="336550"/>
                  </a:cubicBezTo>
                  <a:cubicBezTo>
                    <a:pt x="261239" y="336550"/>
                    <a:pt x="336550" y="261239"/>
                    <a:pt x="336550" y="168275"/>
                  </a:cubicBezTo>
                  <a:cubicBezTo>
                    <a:pt x="336550" y="75311"/>
                    <a:pt x="261239" y="0"/>
                    <a:pt x="168275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grpSp>
        <p:nvGrpSpPr>
          <p:cNvPr id="23" name="Group 23"/>
          <p:cNvGrpSpPr/>
          <p:nvPr/>
        </p:nvGrpSpPr>
        <p:grpSpPr>
          <a:xfrm rot="-921396">
            <a:off x="16531420" y="9558275"/>
            <a:ext cx="569809" cy="299377"/>
            <a:chOff x="0" y="0"/>
            <a:chExt cx="759745" cy="3991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59714" cy="399161"/>
            </a:xfrm>
            <a:custGeom>
              <a:avLst/>
              <a:gdLst/>
              <a:ahLst/>
              <a:cxnLst/>
              <a:rect l="l" t="t" r="r" b="b"/>
              <a:pathLst>
                <a:path w="759714" h="399161">
                  <a:moveTo>
                    <a:pt x="120904" y="384810"/>
                  </a:moveTo>
                  <a:cubicBezTo>
                    <a:pt x="107061" y="384810"/>
                    <a:pt x="93218" y="381889"/>
                    <a:pt x="79375" y="376174"/>
                  </a:cubicBezTo>
                  <a:cubicBezTo>
                    <a:pt x="25400" y="353060"/>
                    <a:pt x="0" y="290830"/>
                    <a:pt x="22987" y="236728"/>
                  </a:cubicBezTo>
                  <a:cubicBezTo>
                    <a:pt x="83566" y="92710"/>
                    <a:pt x="223520" y="0"/>
                    <a:pt x="379603" y="0"/>
                  </a:cubicBezTo>
                  <a:cubicBezTo>
                    <a:pt x="535686" y="0"/>
                    <a:pt x="675640" y="92710"/>
                    <a:pt x="736727" y="236728"/>
                  </a:cubicBezTo>
                  <a:cubicBezTo>
                    <a:pt x="759714" y="290830"/>
                    <a:pt x="734441" y="353695"/>
                    <a:pt x="680339" y="376174"/>
                  </a:cubicBezTo>
                  <a:cubicBezTo>
                    <a:pt x="626237" y="399161"/>
                    <a:pt x="563372" y="373888"/>
                    <a:pt x="540893" y="319786"/>
                  </a:cubicBezTo>
                  <a:cubicBezTo>
                    <a:pt x="513207" y="255270"/>
                    <a:pt x="449834" y="213233"/>
                    <a:pt x="379603" y="213233"/>
                  </a:cubicBezTo>
                  <a:cubicBezTo>
                    <a:pt x="309372" y="213233"/>
                    <a:pt x="246507" y="255270"/>
                    <a:pt x="218948" y="319786"/>
                  </a:cubicBezTo>
                  <a:cubicBezTo>
                    <a:pt x="202184" y="360045"/>
                    <a:pt x="162560" y="384937"/>
                    <a:pt x="121031" y="384937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id="25" name="Freeform 25"/>
          <p:cNvSpPr/>
          <p:nvPr/>
        </p:nvSpPr>
        <p:spPr>
          <a:xfrm rot="1153974">
            <a:off x="15418170" y="8432300"/>
            <a:ext cx="635916" cy="2347340"/>
          </a:xfrm>
          <a:custGeom>
            <a:avLst/>
            <a:gdLst/>
            <a:ahLst/>
            <a:cxnLst/>
            <a:rect l="l" t="t" r="r" b="b"/>
            <a:pathLst>
              <a:path w="635916" h="2347340">
                <a:moveTo>
                  <a:pt x="0" y="0"/>
                </a:moveTo>
                <a:lnTo>
                  <a:pt x="635916" y="0"/>
                </a:lnTo>
                <a:lnTo>
                  <a:pt x="635916" y="2347340"/>
                </a:lnTo>
                <a:lnTo>
                  <a:pt x="0" y="234734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t="-138" b="-138"/>
            </a:stretch>
          </a:blipFill>
        </p:spPr>
      </p:sp>
      <p:sp>
        <p:nvSpPr>
          <p:cNvPr id="26" name="Freeform 26"/>
          <p:cNvSpPr/>
          <p:nvPr/>
        </p:nvSpPr>
        <p:spPr>
          <a:xfrm rot="-684765">
            <a:off x="13333465" y="8957720"/>
            <a:ext cx="850155" cy="1508339"/>
          </a:xfrm>
          <a:custGeom>
            <a:avLst/>
            <a:gdLst/>
            <a:ahLst/>
            <a:cxnLst/>
            <a:rect l="l" t="t" r="r" b="b"/>
            <a:pathLst>
              <a:path w="850155" h="1508339">
                <a:moveTo>
                  <a:pt x="0" y="0"/>
                </a:moveTo>
                <a:lnTo>
                  <a:pt x="850155" y="0"/>
                </a:lnTo>
                <a:lnTo>
                  <a:pt x="850155" y="1508339"/>
                </a:lnTo>
                <a:lnTo>
                  <a:pt x="0" y="150833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-213" r="-213"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550558" y="1200069"/>
            <a:ext cx="464062" cy="471782"/>
          </a:xfrm>
          <a:custGeom>
            <a:avLst/>
            <a:gdLst/>
            <a:ahLst/>
            <a:cxnLst/>
            <a:rect l="l" t="t" r="r" b="b"/>
            <a:pathLst>
              <a:path w="464062" h="471782">
                <a:moveTo>
                  <a:pt x="0" y="0"/>
                </a:moveTo>
                <a:lnTo>
                  <a:pt x="464062" y="0"/>
                </a:lnTo>
                <a:lnTo>
                  <a:pt x="464062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t="-185" b="-185"/>
            </a:stretch>
          </a:blipFill>
        </p:spPr>
      </p:sp>
      <p:grpSp>
        <p:nvGrpSpPr>
          <p:cNvPr id="28" name="Group 28"/>
          <p:cNvGrpSpPr/>
          <p:nvPr/>
        </p:nvGrpSpPr>
        <p:grpSpPr>
          <a:xfrm rot="0">
            <a:off x="17374128" y="5789409"/>
            <a:ext cx="208069" cy="208069"/>
            <a:chOff x="0" y="0"/>
            <a:chExt cx="277425" cy="27742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77368" cy="277368"/>
            </a:xfrm>
            <a:custGeom>
              <a:avLst/>
              <a:gdLst/>
              <a:ahLst/>
              <a:cxnLst/>
              <a:rect l="l" t="t" r="r" b="b"/>
              <a:pathLst>
                <a:path w="277368" h="277368">
                  <a:moveTo>
                    <a:pt x="138684" y="0"/>
                  </a:moveTo>
                  <a:cubicBezTo>
                    <a:pt x="62103" y="0"/>
                    <a:pt x="0" y="62103"/>
                    <a:pt x="0" y="138684"/>
                  </a:cubicBezTo>
                  <a:cubicBezTo>
                    <a:pt x="0" y="215265"/>
                    <a:pt x="62103" y="277368"/>
                    <a:pt x="138684" y="277368"/>
                  </a:cubicBezTo>
                  <a:cubicBezTo>
                    <a:pt x="215265" y="277368"/>
                    <a:pt x="277368" y="215265"/>
                    <a:pt x="277368" y="138684"/>
                  </a:cubicBezTo>
                  <a:cubicBezTo>
                    <a:pt x="277368" y="62103"/>
                    <a:pt x="215265" y="0"/>
                    <a:pt x="138684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id="30" name="Freeform 30"/>
          <p:cNvSpPr/>
          <p:nvPr/>
        </p:nvSpPr>
        <p:spPr>
          <a:xfrm>
            <a:off x="14599093" y="8855697"/>
            <a:ext cx="548192" cy="491379"/>
          </a:xfrm>
          <a:custGeom>
            <a:avLst/>
            <a:gdLst/>
            <a:ahLst/>
            <a:cxnLst/>
            <a:rect l="l" t="t" r="r" b="b"/>
            <a:pathLst>
              <a:path w="548192" h="491379">
                <a:moveTo>
                  <a:pt x="0" y="0"/>
                </a:moveTo>
                <a:lnTo>
                  <a:pt x="548192" y="0"/>
                </a:lnTo>
                <a:lnTo>
                  <a:pt x="548192" y="491379"/>
                </a:lnTo>
                <a:lnTo>
                  <a:pt x="0" y="49137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-851" r="-851"/>
            </a:stretch>
          </a:blipFill>
        </p:spPr>
      </p:sp>
      <p:sp>
        <p:nvSpPr>
          <p:cNvPr id="31" name="Freeform 31"/>
          <p:cNvSpPr/>
          <p:nvPr/>
        </p:nvSpPr>
        <p:spPr>
          <a:xfrm rot="-9414156">
            <a:off x="12901159" y="-655176"/>
            <a:ext cx="938638" cy="1962931"/>
          </a:xfrm>
          <a:custGeom>
            <a:avLst/>
            <a:gdLst/>
            <a:ahLst/>
            <a:cxnLst/>
            <a:rect l="l" t="t" r="r" b="b"/>
            <a:pathLst>
              <a:path w="938638" h="1962931">
                <a:moveTo>
                  <a:pt x="0" y="0"/>
                </a:moveTo>
                <a:lnTo>
                  <a:pt x="938638" y="0"/>
                </a:lnTo>
                <a:lnTo>
                  <a:pt x="938638" y="1962931"/>
                </a:lnTo>
                <a:lnTo>
                  <a:pt x="0" y="1962931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-8" r="-8"/>
            </a:stretch>
          </a:blipFill>
        </p:spPr>
      </p:sp>
      <p:sp>
        <p:nvSpPr>
          <p:cNvPr id="32" name="Freeform 32"/>
          <p:cNvSpPr/>
          <p:nvPr/>
        </p:nvSpPr>
        <p:spPr>
          <a:xfrm rot="4678159">
            <a:off x="12300890" y="9540296"/>
            <a:ext cx="433498" cy="411429"/>
          </a:xfrm>
          <a:custGeom>
            <a:avLst/>
            <a:gdLst/>
            <a:ahLst/>
            <a:cxnLst/>
            <a:rect l="l" t="t" r="r" b="b"/>
            <a:pathLst>
              <a:path w="433498" h="411429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t="-391" b="-391"/>
            </a:stretch>
          </a:blipFill>
        </p:spPr>
      </p:sp>
      <p:grpSp>
        <p:nvGrpSpPr>
          <p:cNvPr id="33" name="Group 33"/>
          <p:cNvGrpSpPr/>
          <p:nvPr/>
        </p:nvGrpSpPr>
        <p:grpSpPr>
          <a:xfrm rot="0">
            <a:off x="12018872" y="362559"/>
            <a:ext cx="252393" cy="252393"/>
            <a:chOff x="0" y="0"/>
            <a:chExt cx="336524" cy="336524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336550" cy="336550"/>
            </a:xfrm>
            <a:custGeom>
              <a:avLst/>
              <a:gdLst/>
              <a:ahLst/>
              <a:cxnLst/>
              <a:rect l="l" t="t" r="r" b="b"/>
              <a:pathLst>
                <a:path w="336550" h="336550">
                  <a:moveTo>
                    <a:pt x="168275" y="0"/>
                  </a:moveTo>
                  <a:cubicBezTo>
                    <a:pt x="75311" y="0"/>
                    <a:pt x="0" y="75311"/>
                    <a:pt x="0" y="168275"/>
                  </a:cubicBezTo>
                  <a:cubicBezTo>
                    <a:pt x="0" y="261239"/>
                    <a:pt x="75311" y="336550"/>
                    <a:pt x="168275" y="336550"/>
                  </a:cubicBezTo>
                  <a:cubicBezTo>
                    <a:pt x="261239" y="336550"/>
                    <a:pt x="336550" y="261239"/>
                    <a:pt x="336550" y="168275"/>
                  </a:cubicBezTo>
                  <a:cubicBezTo>
                    <a:pt x="336550" y="75311"/>
                    <a:pt x="261239" y="0"/>
                    <a:pt x="168275" y="0"/>
                  </a:cubicBezTo>
                  <a:close/>
                </a:path>
              </a:pathLst>
            </a:custGeom>
            <a:solidFill>
              <a:srgbClr val="E65C7E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1055075" y="5606000"/>
            <a:ext cx="8626948" cy="1163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FEATURING</a:t>
            </a:r>
            <a:r>
              <a:rPr lang="en-US" sz="48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MULTI-MODALITY</a:t>
            </a:r>
            <a:endParaRPr lang="en-US" sz="4800" b="1">
              <a:solidFill>
                <a:srgbClr val="343434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74397" y="2509057"/>
            <a:ext cx="13939207" cy="4067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10"/>
              </a:lnSpc>
            </a:pPr>
            <a:r>
              <a:rPr lang="en-US" sz="16435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  <a:endParaRPr lang="en-US" sz="16435" b="1">
              <a:solidFill>
                <a:srgbClr val="343434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</p:txBody>
      </p:sp>
      <p:sp>
        <p:nvSpPr>
          <p:cNvPr id="4" name="Freeform 4"/>
          <p:cNvSpPr/>
          <p:nvPr/>
        </p:nvSpPr>
        <p:spPr>
          <a:xfrm rot="-4590959">
            <a:off x="15997142" y="3573304"/>
            <a:ext cx="2538932" cy="2538932"/>
          </a:xfrm>
          <a:custGeom>
            <a:avLst/>
            <a:gdLst/>
            <a:ahLst/>
            <a:cxnLst/>
            <a:rect l="l" t="t" r="r" b="b"/>
            <a:pathLst>
              <a:path w="2538932" h="2538932">
                <a:moveTo>
                  <a:pt x="0" y="0"/>
                </a:moveTo>
                <a:lnTo>
                  <a:pt x="2538932" y="0"/>
                </a:lnTo>
                <a:lnTo>
                  <a:pt x="2538932" y="2538932"/>
                </a:lnTo>
                <a:lnTo>
                  <a:pt x="0" y="25389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87" b="-187"/>
            </a:stretch>
          </a:blipFill>
        </p:spPr>
      </p:sp>
      <p:sp>
        <p:nvSpPr>
          <p:cNvPr id="5" name="Freeform 5"/>
          <p:cNvSpPr/>
          <p:nvPr/>
        </p:nvSpPr>
        <p:spPr>
          <a:xfrm rot="-10325232" flipV="1">
            <a:off x="-735485" y="106452"/>
            <a:ext cx="2815623" cy="2815623"/>
          </a:xfrm>
          <a:custGeom>
            <a:avLst/>
            <a:gdLst/>
            <a:ahLst/>
            <a:cxnLst/>
            <a:rect l="l" t="t" r="r" b="b"/>
            <a:pathLst>
              <a:path w="2815623" h="2815623">
                <a:moveTo>
                  <a:pt x="0" y="2815623"/>
                </a:moveTo>
                <a:lnTo>
                  <a:pt x="2815623" y="2815623"/>
                </a:lnTo>
                <a:lnTo>
                  <a:pt x="2815623" y="0"/>
                </a:lnTo>
                <a:lnTo>
                  <a:pt x="0" y="0"/>
                </a:lnTo>
                <a:lnTo>
                  <a:pt x="0" y="28156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68" b="-168"/>
            </a:stretch>
          </a:blipFill>
        </p:spPr>
      </p:sp>
      <p:sp>
        <p:nvSpPr>
          <p:cNvPr id="6" name="Freeform 6"/>
          <p:cNvSpPr/>
          <p:nvPr/>
        </p:nvSpPr>
        <p:spPr>
          <a:xfrm rot="-2049497">
            <a:off x="125050" y="6657359"/>
            <a:ext cx="2053555" cy="2933651"/>
          </a:xfrm>
          <a:custGeom>
            <a:avLst/>
            <a:gdLst/>
            <a:ahLst/>
            <a:cxnLst/>
            <a:rect l="l" t="t" r="r" b="b"/>
            <a:pathLst>
              <a:path w="2053555" h="2933651">
                <a:moveTo>
                  <a:pt x="0" y="0"/>
                </a:moveTo>
                <a:lnTo>
                  <a:pt x="2053555" y="0"/>
                </a:lnTo>
                <a:lnTo>
                  <a:pt x="2053555" y="2933651"/>
                </a:lnTo>
                <a:lnTo>
                  <a:pt x="0" y="29336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92" r="-92"/>
            </a:stretch>
          </a:blipFill>
        </p:spPr>
      </p:sp>
      <p:sp>
        <p:nvSpPr>
          <p:cNvPr id="7" name="Freeform 7"/>
          <p:cNvSpPr/>
          <p:nvPr/>
        </p:nvSpPr>
        <p:spPr>
          <a:xfrm rot="-2245013">
            <a:off x="1141207" y="2386216"/>
            <a:ext cx="880607" cy="1841573"/>
          </a:xfrm>
          <a:custGeom>
            <a:avLst/>
            <a:gdLst/>
            <a:ahLst/>
            <a:cxnLst/>
            <a:rect l="l" t="t" r="r" b="b"/>
            <a:pathLst>
              <a:path w="880607" h="1841573">
                <a:moveTo>
                  <a:pt x="0" y="0"/>
                </a:moveTo>
                <a:lnTo>
                  <a:pt x="880607" y="0"/>
                </a:lnTo>
                <a:lnTo>
                  <a:pt x="880607" y="1841573"/>
                </a:lnTo>
                <a:lnTo>
                  <a:pt x="0" y="1841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25" r="-125"/>
            </a:stretch>
          </a:blipFill>
        </p:spPr>
      </p:sp>
      <p:sp>
        <p:nvSpPr>
          <p:cNvPr id="8" name="Freeform 8"/>
          <p:cNvSpPr/>
          <p:nvPr/>
        </p:nvSpPr>
        <p:spPr>
          <a:xfrm rot="1254325">
            <a:off x="-2461" y="4984554"/>
            <a:ext cx="2288606" cy="678260"/>
          </a:xfrm>
          <a:custGeom>
            <a:avLst/>
            <a:gdLst/>
            <a:ahLst/>
            <a:cxnLst/>
            <a:rect l="l" t="t" r="r" b="b"/>
            <a:pathLst>
              <a:path w="2288606" h="678260">
                <a:moveTo>
                  <a:pt x="0" y="0"/>
                </a:moveTo>
                <a:lnTo>
                  <a:pt x="2288606" y="0"/>
                </a:lnTo>
                <a:lnTo>
                  <a:pt x="2288606" y="678260"/>
                </a:lnTo>
                <a:lnTo>
                  <a:pt x="0" y="6782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t="-1103" b="-1103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56784" y="6407053"/>
            <a:ext cx="2131216" cy="2080842"/>
          </a:xfrm>
          <a:custGeom>
            <a:avLst/>
            <a:gdLst/>
            <a:ahLst/>
            <a:cxnLst/>
            <a:rect l="l" t="t" r="r" b="b"/>
            <a:pathLst>
              <a:path w="2131216" h="2080842">
                <a:moveTo>
                  <a:pt x="0" y="0"/>
                </a:moveTo>
                <a:lnTo>
                  <a:pt x="2131216" y="0"/>
                </a:lnTo>
                <a:lnTo>
                  <a:pt x="2131216" y="2080842"/>
                </a:lnTo>
                <a:lnTo>
                  <a:pt x="0" y="20808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t="-295" b="-295"/>
            </a:stretch>
          </a:blipFill>
        </p:spPr>
      </p:sp>
      <p:sp>
        <p:nvSpPr>
          <p:cNvPr id="10" name="Freeform 10"/>
          <p:cNvSpPr/>
          <p:nvPr/>
        </p:nvSpPr>
        <p:spPr>
          <a:xfrm rot="1052783">
            <a:off x="15429461" y="420538"/>
            <a:ext cx="1171974" cy="2052821"/>
          </a:xfrm>
          <a:custGeom>
            <a:avLst/>
            <a:gdLst/>
            <a:ahLst/>
            <a:cxnLst/>
            <a:rect l="l" t="t" r="r" b="b"/>
            <a:pathLst>
              <a:path w="1171974" h="2052821">
                <a:moveTo>
                  <a:pt x="0" y="0"/>
                </a:moveTo>
                <a:lnTo>
                  <a:pt x="1171974" y="0"/>
                </a:lnTo>
                <a:lnTo>
                  <a:pt x="1171974" y="2052821"/>
                </a:lnTo>
                <a:lnTo>
                  <a:pt x="0" y="20528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277" r="-277"/>
            </a:stretch>
          </a:blipFill>
        </p:spPr>
      </p:sp>
      <p:sp>
        <p:nvSpPr>
          <p:cNvPr id="11" name="Freeform 11"/>
          <p:cNvSpPr/>
          <p:nvPr/>
        </p:nvSpPr>
        <p:spPr>
          <a:xfrm rot="1612873">
            <a:off x="16578786" y="2115729"/>
            <a:ext cx="1078345" cy="1913193"/>
          </a:xfrm>
          <a:custGeom>
            <a:avLst/>
            <a:gdLst/>
            <a:ahLst/>
            <a:cxnLst/>
            <a:rect l="l" t="t" r="r" b="b"/>
            <a:pathLst>
              <a:path w="1078345" h="1913193">
                <a:moveTo>
                  <a:pt x="0" y="0"/>
                </a:moveTo>
                <a:lnTo>
                  <a:pt x="1078345" y="0"/>
                </a:lnTo>
                <a:lnTo>
                  <a:pt x="1078345" y="1913193"/>
                </a:lnTo>
                <a:lnTo>
                  <a:pt x="0" y="191319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-63" r="-63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984971" y="6344082"/>
            <a:ext cx="464062" cy="471782"/>
          </a:xfrm>
          <a:custGeom>
            <a:avLst/>
            <a:gdLst/>
            <a:ahLst/>
            <a:cxnLst/>
            <a:rect l="l" t="t" r="r" b="b"/>
            <a:pathLst>
              <a:path w="464062" h="471782">
                <a:moveTo>
                  <a:pt x="0" y="0"/>
                </a:moveTo>
                <a:lnTo>
                  <a:pt x="464062" y="0"/>
                </a:lnTo>
                <a:lnTo>
                  <a:pt x="464062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t="-185" b="-185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402703" y="8895672"/>
            <a:ext cx="433498" cy="411429"/>
          </a:xfrm>
          <a:custGeom>
            <a:avLst/>
            <a:gdLst/>
            <a:ahLst/>
            <a:cxnLst/>
            <a:rect l="l" t="t" r="r" b="b"/>
            <a:pathLst>
              <a:path w="433498" h="411429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t="-391" b="-391"/>
            </a:stretch>
          </a:blipFill>
        </p:spPr>
      </p:sp>
      <p:grpSp>
        <p:nvGrpSpPr>
          <p:cNvPr id="14" name="Group 14"/>
          <p:cNvGrpSpPr/>
          <p:nvPr/>
        </p:nvGrpSpPr>
        <p:grpSpPr>
          <a:xfrm rot="1977585">
            <a:off x="17278616" y="858131"/>
            <a:ext cx="533111" cy="280095"/>
            <a:chOff x="0" y="0"/>
            <a:chExt cx="710815" cy="37346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10819" cy="373507"/>
            </a:xfrm>
            <a:custGeom>
              <a:avLst/>
              <a:gdLst/>
              <a:ahLst/>
              <a:cxnLst/>
              <a:rect l="l" t="t" r="r" b="b"/>
              <a:pathLst>
                <a:path w="710819" h="373507">
                  <a:moveTo>
                    <a:pt x="113157" y="360045"/>
                  </a:moveTo>
                  <a:cubicBezTo>
                    <a:pt x="100203" y="360045"/>
                    <a:pt x="87249" y="357378"/>
                    <a:pt x="74295" y="351917"/>
                  </a:cubicBezTo>
                  <a:cubicBezTo>
                    <a:pt x="23749" y="330327"/>
                    <a:pt x="0" y="272161"/>
                    <a:pt x="21590" y="221488"/>
                  </a:cubicBezTo>
                  <a:cubicBezTo>
                    <a:pt x="78105" y="86741"/>
                    <a:pt x="209042" y="0"/>
                    <a:pt x="355092" y="0"/>
                  </a:cubicBezTo>
                  <a:cubicBezTo>
                    <a:pt x="501142" y="0"/>
                    <a:pt x="632079" y="86741"/>
                    <a:pt x="689229" y="221488"/>
                  </a:cubicBezTo>
                  <a:cubicBezTo>
                    <a:pt x="710819" y="272161"/>
                    <a:pt x="687070" y="330835"/>
                    <a:pt x="636397" y="351917"/>
                  </a:cubicBezTo>
                  <a:cubicBezTo>
                    <a:pt x="585724" y="373507"/>
                    <a:pt x="527050" y="349758"/>
                    <a:pt x="505968" y="299085"/>
                  </a:cubicBezTo>
                  <a:cubicBezTo>
                    <a:pt x="480060" y="238760"/>
                    <a:pt x="420878" y="199390"/>
                    <a:pt x="355092" y="199390"/>
                  </a:cubicBezTo>
                  <a:cubicBezTo>
                    <a:pt x="289306" y="199390"/>
                    <a:pt x="230632" y="238760"/>
                    <a:pt x="204724" y="299085"/>
                  </a:cubicBezTo>
                  <a:cubicBezTo>
                    <a:pt x="189103" y="336804"/>
                    <a:pt x="151892" y="359918"/>
                    <a:pt x="113157" y="359918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grpSp>
        <p:nvGrpSpPr>
          <p:cNvPr id="16" name="Group 16"/>
          <p:cNvGrpSpPr/>
          <p:nvPr/>
        </p:nvGrpSpPr>
        <p:grpSpPr>
          <a:xfrm rot="0">
            <a:off x="2030890" y="4603934"/>
            <a:ext cx="229651" cy="229651"/>
            <a:chOff x="0" y="0"/>
            <a:chExt cx="306201" cy="30620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06324" cy="306197"/>
            </a:xfrm>
            <a:custGeom>
              <a:avLst/>
              <a:gdLst/>
              <a:ahLst/>
              <a:cxnLst/>
              <a:rect l="l" t="t" r="r" b="b"/>
              <a:pathLst>
                <a:path w="306324" h="306197">
                  <a:moveTo>
                    <a:pt x="153162" y="0"/>
                  </a:moveTo>
                  <a:cubicBezTo>
                    <a:pt x="68580" y="0"/>
                    <a:pt x="0" y="68580"/>
                    <a:pt x="0" y="153162"/>
                  </a:cubicBezTo>
                  <a:cubicBezTo>
                    <a:pt x="0" y="237744"/>
                    <a:pt x="68580" y="306197"/>
                    <a:pt x="153162" y="306197"/>
                  </a:cubicBezTo>
                  <a:cubicBezTo>
                    <a:pt x="237744" y="306197"/>
                    <a:pt x="306324" y="237617"/>
                    <a:pt x="306324" y="153035"/>
                  </a:cubicBezTo>
                  <a:cubicBezTo>
                    <a:pt x="306324" y="68453"/>
                    <a:pt x="237617" y="0"/>
                    <a:pt x="153162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399457" y="3512761"/>
            <a:ext cx="238202" cy="236037"/>
          </a:xfrm>
          <a:custGeom>
            <a:avLst/>
            <a:gdLst/>
            <a:ahLst/>
            <a:cxnLst/>
            <a:rect l="l" t="t" r="r" b="b"/>
            <a:pathLst>
              <a:path w="238202" h="236037">
                <a:moveTo>
                  <a:pt x="0" y="0"/>
                </a:moveTo>
                <a:lnTo>
                  <a:pt x="238202" y="0"/>
                </a:lnTo>
                <a:lnTo>
                  <a:pt x="238202" y="236037"/>
                </a:lnTo>
                <a:lnTo>
                  <a:pt x="0" y="23603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-1527" r="-1527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6814686" y="1469307"/>
            <a:ext cx="451922" cy="405086"/>
          </a:xfrm>
          <a:custGeom>
            <a:avLst/>
            <a:gdLst/>
            <a:ahLst/>
            <a:cxnLst/>
            <a:rect l="l" t="t" r="r" b="b"/>
            <a:pathLst>
              <a:path w="451922" h="405086">
                <a:moveTo>
                  <a:pt x="0" y="0"/>
                </a:moveTo>
                <a:lnTo>
                  <a:pt x="451922" y="0"/>
                </a:lnTo>
                <a:lnTo>
                  <a:pt x="451922" y="405086"/>
                </a:lnTo>
                <a:lnTo>
                  <a:pt x="0" y="40508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29" r="-29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694641" y="3085316"/>
            <a:ext cx="420451" cy="427445"/>
          </a:xfrm>
          <a:custGeom>
            <a:avLst/>
            <a:gdLst/>
            <a:ahLst/>
            <a:cxnLst/>
            <a:rect l="l" t="t" r="r" b="b"/>
            <a:pathLst>
              <a:path w="420451" h="427445">
                <a:moveTo>
                  <a:pt x="0" y="0"/>
                </a:moveTo>
                <a:lnTo>
                  <a:pt x="420451" y="0"/>
                </a:lnTo>
                <a:lnTo>
                  <a:pt x="420451" y="427445"/>
                </a:lnTo>
                <a:lnTo>
                  <a:pt x="0" y="42744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-831" r="-831"/>
            </a:stretch>
          </a:blipFill>
        </p:spPr>
      </p:sp>
      <p:grpSp>
        <p:nvGrpSpPr>
          <p:cNvPr id="21" name="Group 21"/>
          <p:cNvGrpSpPr/>
          <p:nvPr/>
        </p:nvGrpSpPr>
        <p:grpSpPr>
          <a:xfrm rot="0">
            <a:off x="2490694" y="9376318"/>
            <a:ext cx="229651" cy="229651"/>
            <a:chOff x="0" y="0"/>
            <a:chExt cx="306201" cy="30620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06324" cy="306197"/>
            </a:xfrm>
            <a:custGeom>
              <a:avLst/>
              <a:gdLst/>
              <a:ahLst/>
              <a:cxnLst/>
              <a:rect l="l" t="t" r="r" b="b"/>
              <a:pathLst>
                <a:path w="306324" h="306197">
                  <a:moveTo>
                    <a:pt x="153162" y="0"/>
                  </a:moveTo>
                  <a:cubicBezTo>
                    <a:pt x="68580" y="0"/>
                    <a:pt x="0" y="68580"/>
                    <a:pt x="0" y="153162"/>
                  </a:cubicBezTo>
                  <a:cubicBezTo>
                    <a:pt x="0" y="237744"/>
                    <a:pt x="68580" y="306197"/>
                    <a:pt x="153162" y="306197"/>
                  </a:cubicBezTo>
                  <a:cubicBezTo>
                    <a:pt x="237744" y="306197"/>
                    <a:pt x="306324" y="237617"/>
                    <a:pt x="306324" y="153035"/>
                  </a:cubicBezTo>
                  <a:cubicBezTo>
                    <a:pt x="306324" y="68453"/>
                    <a:pt x="237617" y="0"/>
                    <a:pt x="153162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id="23" name="Freeform 23"/>
          <p:cNvSpPr/>
          <p:nvPr/>
        </p:nvSpPr>
        <p:spPr>
          <a:xfrm rot="-771795">
            <a:off x="2865448" y="1647521"/>
            <a:ext cx="433712" cy="411632"/>
          </a:xfrm>
          <a:custGeom>
            <a:avLst/>
            <a:gdLst/>
            <a:ahLst/>
            <a:cxnLst/>
            <a:rect l="l" t="t" r="r" b="b"/>
            <a:pathLst>
              <a:path w="433712" h="411632">
                <a:moveTo>
                  <a:pt x="0" y="0"/>
                </a:moveTo>
                <a:lnTo>
                  <a:pt x="433712" y="0"/>
                </a:lnTo>
                <a:lnTo>
                  <a:pt x="433712" y="411632"/>
                </a:lnTo>
                <a:lnTo>
                  <a:pt x="0" y="41163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t="-391" b="-391"/>
            </a:stretch>
          </a:blipFill>
        </p:spPr>
      </p:sp>
      <p:sp>
        <p:nvSpPr>
          <p:cNvPr id="24" name="Freeform 24"/>
          <p:cNvSpPr/>
          <p:nvPr/>
        </p:nvSpPr>
        <p:spPr>
          <a:xfrm rot="4678159">
            <a:off x="15159154" y="375441"/>
            <a:ext cx="433498" cy="411429"/>
          </a:xfrm>
          <a:custGeom>
            <a:avLst/>
            <a:gdLst/>
            <a:ahLst/>
            <a:cxnLst/>
            <a:rect l="l" t="t" r="r" b="b"/>
            <a:pathLst>
              <a:path w="433498" h="411429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t="-391" b="-391"/>
            </a:stretch>
          </a:blipFill>
        </p:spPr>
      </p:sp>
      <p:grpSp>
        <p:nvGrpSpPr>
          <p:cNvPr id="25" name="Group 25"/>
          <p:cNvGrpSpPr/>
          <p:nvPr/>
        </p:nvGrpSpPr>
        <p:grpSpPr>
          <a:xfrm rot="1977585">
            <a:off x="3358323" y="9473998"/>
            <a:ext cx="518466" cy="272401"/>
            <a:chOff x="0" y="0"/>
            <a:chExt cx="691288" cy="36320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91261" cy="363220"/>
            </a:xfrm>
            <a:custGeom>
              <a:avLst/>
              <a:gdLst/>
              <a:ahLst/>
              <a:cxnLst/>
              <a:rect l="l" t="t" r="r" b="b"/>
              <a:pathLst>
                <a:path w="691261" h="363220">
                  <a:moveTo>
                    <a:pt x="110109" y="350139"/>
                  </a:moveTo>
                  <a:cubicBezTo>
                    <a:pt x="97536" y="350139"/>
                    <a:pt x="84963" y="347472"/>
                    <a:pt x="72390" y="342265"/>
                  </a:cubicBezTo>
                  <a:cubicBezTo>
                    <a:pt x="23114" y="321310"/>
                    <a:pt x="0" y="264668"/>
                    <a:pt x="20955" y="215392"/>
                  </a:cubicBezTo>
                  <a:cubicBezTo>
                    <a:pt x="75946" y="84328"/>
                    <a:pt x="203327" y="0"/>
                    <a:pt x="345440" y="0"/>
                  </a:cubicBezTo>
                  <a:cubicBezTo>
                    <a:pt x="487553" y="0"/>
                    <a:pt x="614807" y="84328"/>
                    <a:pt x="670306" y="215392"/>
                  </a:cubicBezTo>
                  <a:cubicBezTo>
                    <a:pt x="691261" y="264668"/>
                    <a:pt x="668147" y="321818"/>
                    <a:pt x="618998" y="342265"/>
                  </a:cubicBezTo>
                  <a:cubicBezTo>
                    <a:pt x="569722" y="363220"/>
                    <a:pt x="512572" y="340106"/>
                    <a:pt x="492125" y="290957"/>
                  </a:cubicBezTo>
                  <a:cubicBezTo>
                    <a:pt x="466979" y="232283"/>
                    <a:pt x="409321" y="194056"/>
                    <a:pt x="345440" y="194056"/>
                  </a:cubicBezTo>
                  <a:cubicBezTo>
                    <a:pt x="281559" y="194056"/>
                    <a:pt x="224409" y="232283"/>
                    <a:pt x="199263" y="290957"/>
                  </a:cubicBezTo>
                  <a:cubicBezTo>
                    <a:pt x="184023" y="327660"/>
                    <a:pt x="147955" y="350139"/>
                    <a:pt x="110109" y="350139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id="27" name="Freeform 27"/>
          <p:cNvSpPr/>
          <p:nvPr/>
        </p:nvSpPr>
        <p:spPr>
          <a:xfrm>
            <a:off x="2748353" y="7888147"/>
            <a:ext cx="238202" cy="236037"/>
          </a:xfrm>
          <a:custGeom>
            <a:avLst/>
            <a:gdLst/>
            <a:ahLst/>
            <a:cxnLst/>
            <a:rect l="l" t="t" r="r" b="b"/>
            <a:pathLst>
              <a:path w="238202" h="236037">
                <a:moveTo>
                  <a:pt x="0" y="0"/>
                </a:moveTo>
                <a:lnTo>
                  <a:pt x="238202" y="0"/>
                </a:lnTo>
                <a:lnTo>
                  <a:pt x="238202" y="236037"/>
                </a:lnTo>
                <a:lnTo>
                  <a:pt x="0" y="23603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-1527" r="-1527"/>
            </a:stretch>
          </a:blipFill>
        </p:spPr>
      </p:sp>
      <p:grpSp>
        <p:nvGrpSpPr>
          <p:cNvPr id="28" name="Group 28"/>
          <p:cNvGrpSpPr/>
          <p:nvPr/>
        </p:nvGrpSpPr>
        <p:grpSpPr>
          <a:xfrm rot="0">
            <a:off x="14170004" y="614952"/>
            <a:ext cx="252393" cy="252393"/>
            <a:chOff x="0" y="0"/>
            <a:chExt cx="336524" cy="33652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36550" cy="336550"/>
            </a:xfrm>
            <a:custGeom>
              <a:avLst/>
              <a:gdLst/>
              <a:ahLst/>
              <a:cxnLst/>
              <a:rect l="l" t="t" r="r" b="b"/>
              <a:pathLst>
                <a:path w="336550" h="336550">
                  <a:moveTo>
                    <a:pt x="168275" y="0"/>
                  </a:moveTo>
                  <a:cubicBezTo>
                    <a:pt x="75311" y="0"/>
                    <a:pt x="0" y="75311"/>
                    <a:pt x="0" y="168275"/>
                  </a:cubicBezTo>
                  <a:cubicBezTo>
                    <a:pt x="0" y="261239"/>
                    <a:pt x="75311" y="336550"/>
                    <a:pt x="168275" y="336550"/>
                  </a:cubicBezTo>
                  <a:cubicBezTo>
                    <a:pt x="261239" y="336550"/>
                    <a:pt x="336550" y="261239"/>
                    <a:pt x="336550" y="168275"/>
                  </a:cubicBezTo>
                  <a:cubicBezTo>
                    <a:pt x="336550" y="75311"/>
                    <a:pt x="261239" y="0"/>
                    <a:pt x="168275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grpSp>
        <p:nvGrpSpPr>
          <p:cNvPr id="30" name="Group 30"/>
          <p:cNvGrpSpPr/>
          <p:nvPr/>
        </p:nvGrpSpPr>
        <p:grpSpPr>
          <a:xfrm rot="0">
            <a:off x="2102176" y="1987440"/>
            <a:ext cx="229651" cy="229651"/>
            <a:chOff x="0" y="0"/>
            <a:chExt cx="306201" cy="30620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06324" cy="306197"/>
            </a:xfrm>
            <a:custGeom>
              <a:avLst/>
              <a:gdLst/>
              <a:ahLst/>
              <a:cxnLst/>
              <a:rect l="l" t="t" r="r" b="b"/>
              <a:pathLst>
                <a:path w="306324" h="306197">
                  <a:moveTo>
                    <a:pt x="153162" y="0"/>
                  </a:moveTo>
                  <a:cubicBezTo>
                    <a:pt x="68580" y="0"/>
                    <a:pt x="0" y="68580"/>
                    <a:pt x="0" y="153162"/>
                  </a:cubicBezTo>
                  <a:cubicBezTo>
                    <a:pt x="0" y="237744"/>
                    <a:pt x="68580" y="306197"/>
                    <a:pt x="153162" y="306197"/>
                  </a:cubicBezTo>
                  <a:cubicBezTo>
                    <a:pt x="237744" y="306197"/>
                    <a:pt x="306324" y="237617"/>
                    <a:pt x="306324" y="153035"/>
                  </a:cubicBezTo>
                  <a:cubicBezTo>
                    <a:pt x="306324" y="68453"/>
                    <a:pt x="237617" y="0"/>
                    <a:pt x="153162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grpSp>
        <p:nvGrpSpPr>
          <p:cNvPr id="32" name="Group 32"/>
          <p:cNvGrpSpPr/>
          <p:nvPr/>
        </p:nvGrpSpPr>
        <p:grpSpPr>
          <a:xfrm rot="-921396">
            <a:off x="16531420" y="9558275"/>
            <a:ext cx="569809" cy="299377"/>
            <a:chOff x="0" y="0"/>
            <a:chExt cx="759745" cy="399169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759714" cy="399161"/>
            </a:xfrm>
            <a:custGeom>
              <a:avLst/>
              <a:gdLst/>
              <a:ahLst/>
              <a:cxnLst/>
              <a:rect l="l" t="t" r="r" b="b"/>
              <a:pathLst>
                <a:path w="759714" h="399161">
                  <a:moveTo>
                    <a:pt x="120904" y="384810"/>
                  </a:moveTo>
                  <a:cubicBezTo>
                    <a:pt x="107061" y="384810"/>
                    <a:pt x="93218" y="381889"/>
                    <a:pt x="79375" y="376174"/>
                  </a:cubicBezTo>
                  <a:cubicBezTo>
                    <a:pt x="25400" y="353060"/>
                    <a:pt x="0" y="290830"/>
                    <a:pt x="22987" y="236728"/>
                  </a:cubicBezTo>
                  <a:cubicBezTo>
                    <a:pt x="83566" y="92710"/>
                    <a:pt x="223520" y="0"/>
                    <a:pt x="379603" y="0"/>
                  </a:cubicBezTo>
                  <a:cubicBezTo>
                    <a:pt x="535686" y="0"/>
                    <a:pt x="675640" y="92710"/>
                    <a:pt x="736727" y="236728"/>
                  </a:cubicBezTo>
                  <a:cubicBezTo>
                    <a:pt x="759714" y="290830"/>
                    <a:pt x="734441" y="353695"/>
                    <a:pt x="680339" y="376174"/>
                  </a:cubicBezTo>
                  <a:cubicBezTo>
                    <a:pt x="626237" y="399161"/>
                    <a:pt x="563372" y="373888"/>
                    <a:pt x="540893" y="319786"/>
                  </a:cubicBezTo>
                  <a:cubicBezTo>
                    <a:pt x="513207" y="255270"/>
                    <a:pt x="449834" y="213233"/>
                    <a:pt x="379603" y="213233"/>
                  </a:cubicBezTo>
                  <a:cubicBezTo>
                    <a:pt x="309372" y="213233"/>
                    <a:pt x="246507" y="255270"/>
                    <a:pt x="218948" y="319786"/>
                  </a:cubicBezTo>
                  <a:cubicBezTo>
                    <a:pt x="202184" y="360045"/>
                    <a:pt x="162560" y="384937"/>
                    <a:pt x="121031" y="384937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id="34" name="Freeform 34"/>
          <p:cNvSpPr/>
          <p:nvPr/>
        </p:nvSpPr>
        <p:spPr>
          <a:xfrm rot="432686">
            <a:off x="2912608" y="-670724"/>
            <a:ext cx="2225071" cy="2156296"/>
          </a:xfrm>
          <a:custGeom>
            <a:avLst/>
            <a:gdLst/>
            <a:ahLst/>
            <a:cxnLst/>
            <a:rect l="l" t="t" r="r" b="b"/>
            <a:pathLst>
              <a:path w="2225071" h="2156296">
                <a:moveTo>
                  <a:pt x="0" y="0"/>
                </a:moveTo>
                <a:lnTo>
                  <a:pt x="2225071" y="0"/>
                </a:lnTo>
                <a:lnTo>
                  <a:pt x="2225071" y="2156296"/>
                </a:lnTo>
                <a:lnTo>
                  <a:pt x="0" y="215629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t="-271" b="-271"/>
            </a:stretch>
          </a:blipFill>
        </p:spPr>
      </p:sp>
      <p:sp>
        <p:nvSpPr>
          <p:cNvPr id="35" name="Freeform 35"/>
          <p:cNvSpPr/>
          <p:nvPr/>
        </p:nvSpPr>
        <p:spPr>
          <a:xfrm rot="1153974">
            <a:off x="15418170" y="8432300"/>
            <a:ext cx="635916" cy="2347340"/>
          </a:xfrm>
          <a:custGeom>
            <a:avLst/>
            <a:gdLst/>
            <a:ahLst/>
            <a:cxnLst/>
            <a:rect l="l" t="t" r="r" b="b"/>
            <a:pathLst>
              <a:path w="635916" h="2347340">
                <a:moveTo>
                  <a:pt x="0" y="0"/>
                </a:moveTo>
                <a:lnTo>
                  <a:pt x="635916" y="0"/>
                </a:lnTo>
                <a:lnTo>
                  <a:pt x="635916" y="2347340"/>
                </a:lnTo>
                <a:lnTo>
                  <a:pt x="0" y="23473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t="-138" b="-138"/>
            </a:stretch>
          </a:blipFill>
        </p:spPr>
      </p:sp>
      <p:sp>
        <p:nvSpPr>
          <p:cNvPr id="36" name="Freeform 36"/>
          <p:cNvSpPr/>
          <p:nvPr/>
        </p:nvSpPr>
        <p:spPr>
          <a:xfrm rot="-842482">
            <a:off x="3931404" y="8366112"/>
            <a:ext cx="1054904" cy="2072133"/>
          </a:xfrm>
          <a:custGeom>
            <a:avLst/>
            <a:gdLst/>
            <a:ahLst/>
            <a:cxnLst/>
            <a:rect l="l" t="t" r="r" b="b"/>
            <a:pathLst>
              <a:path w="1054904" h="2072133">
                <a:moveTo>
                  <a:pt x="0" y="0"/>
                </a:moveTo>
                <a:lnTo>
                  <a:pt x="1054904" y="0"/>
                </a:lnTo>
                <a:lnTo>
                  <a:pt x="1054904" y="2072133"/>
                </a:lnTo>
                <a:lnTo>
                  <a:pt x="0" y="2072133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t="-221" b="-221"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5649993" y="9347076"/>
            <a:ext cx="464062" cy="471782"/>
          </a:xfrm>
          <a:custGeom>
            <a:avLst/>
            <a:gdLst/>
            <a:ahLst/>
            <a:cxnLst/>
            <a:rect l="l" t="t" r="r" b="b"/>
            <a:pathLst>
              <a:path w="464062" h="471782">
                <a:moveTo>
                  <a:pt x="0" y="0"/>
                </a:moveTo>
                <a:lnTo>
                  <a:pt x="464062" y="0"/>
                </a:lnTo>
                <a:lnTo>
                  <a:pt x="464062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t="-185" b="-185"/>
            </a:stretch>
          </a:blipFill>
        </p:spPr>
      </p:sp>
      <p:sp>
        <p:nvSpPr>
          <p:cNvPr id="38" name="Freeform 38"/>
          <p:cNvSpPr/>
          <p:nvPr/>
        </p:nvSpPr>
        <p:spPr>
          <a:xfrm rot="-684765">
            <a:off x="13333465" y="8957720"/>
            <a:ext cx="850155" cy="1508339"/>
          </a:xfrm>
          <a:custGeom>
            <a:avLst/>
            <a:gdLst/>
            <a:ahLst/>
            <a:cxnLst/>
            <a:rect l="l" t="t" r="r" b="b"/>
            <a:pathLst>
              <a:path w="850155" h="1508339">
                <a:moveTo>
                  <a:pt x="0" y="0"/>
                </a:moveTo>
                <a:lnTo>
                  <a:pt x="850155" y="0"/>
                </a:lnTo>
                <a:lnTo>
                  <a:pt x="850155" y="1508339"/>
                </a:lnTo>
                <a:lnTo>
                  <a:pt x="0" y="150833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-213" r="-213"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280356" y="9140282"/>
            <a:ext cx="238202" cy="236037"/>
          </a:xfrm>
          <a:custGeom>
            <a:avLst/>
            <a:gdLst/>
            <a:ahLst/>
            <a:cxnLst/>
            <a:rect l="l" t="t" r="r" b="b"/>
            <a:pathLst>
              <a:path w="238202" h="236037">
                <a:moveTo>
                  <a:pt x="0" y="0"/>
                </a:moveTo>
                <a:lnTo>
                  <a:pt x="238202" y="0"/>
                </a:lnTo>
                <a:lnTo>
                  <a:pt x="238202" y="236037"/>
                </a:lnTo>
                <a:lnTo>
                  <a:pt x="0" y="23603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-1527" r="-1527"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4550558" y="1200069"/>
            <a:ext cx="464062" cy="471782"/>
          </a:xfrm>
          <a:custGeom>
            <a:avLst/>
            <a:gdLst/>
            <a:ahLst/>
            <a:cxnLst/>
            <a:rect l="l" t="t" r="r" b="b"/>
            <a:pathLst>
              <a:path w="464062" h="471782">
                <a:moveTo>
                  <a:pt x="0" y="0"/>
                </a:moveTo>
                <a:lnTo>
                  <a:pt x="464062" y="0"/>
                </a:lnTo>
                <a:lnTo>
                  <a:pt x="464062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t="-185" b="-185"/>
            </a:stretch>
          </a:blipFill>
        </p:spPr>
      </p:sp>
      <p:grpSp>
        <p:nvGrpSpPr>
          <p:cNvPr id="41" name="Group 41"/>
          <p:cNvGrpSpPr/>
          <p:nvPr/>
        </p:nvGrpSpPr>
        <p:grpSpPr>
          <a:xfrm rot="0">
            <a:off x="17823320" y="5426640"/>
            <a:ext cx="208069" cy="208069"/>
            <a:chOff x="0" y="0"/>
            <a:chExt cx="277425" cy="277425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77368" cy="277368"/>
            </a:xfrm>
            <a:custGeom>
              <a:avLst/>
              <a:gdLst/>
              <a:ahLst/>
              <a:cxnLst/>
              <a:rect l="l" t="t" r="r" b="b"/>
              <a:pathLst>
                <a:path w="277368" h="277368">
                  <a:moveTo>
                    <a:pt x="138684" y="0"/>
                  </a:moveTo>
                  <a:cubicBezTo>
                    <a:pt x="62103" y="0"/>
                    <a:pt x="0" y="62103"/>
                    <a:pt x="0" y="138684"/>
                  </a:cubicBezTo>
                  <a:cubicBezTo>
                    <a:pt x="0" y="215265"/>
                    <a:pt x="62103" y="277368"/>
                    <a:pt x="138684" y="277368"/>
                  </a:cubicBezTo>
                  <a:cubicBezTo>
                    <a:pt x="215265" y="277368"/>
                    <a:pt x="277368" y="215265"/>
                    <a:pt x="277368" y="138684"/>
                  </a:cubicBezTo>
                  <a:cubicBezTo>
                    <a:pt x="277368" y="62103"/>
                    <a:pt x="215265" y="0"/>
                    <a:pt x="138684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id="43" name="Freeform 43"/>
          <p:cNvSpPr/>
          <p:nvPr/>
        </p:nvSpPr>
        <p:spPr>
          <a:xfrm>
            <a:off x="14599093" y="8855697"/>
            <a:ext cx="548192" cy="491379"/>
          </a:xfrm>
          <a:custGeom>
            <a:avLst/>
            <a:gdLst/>
            <a:ahLst/>
            <a:cxnLst/>
            <a:rect l="l" t="t" r="r" b="b"/>
            <a:pathLst>
              <a:path w="548192" h="491379">
                <a:moveTo>
                  <a:pt x="0" y="0"/>
                </a:moveTo>
                <a:lnTo>
                  <a:pt x="548192" y="0"/>
                </a:lnTo>
                <a:lnTo>
                  <a:pt x="548192" y="491379"/>
                </a:lnTo>
                <a:lnTo>
                  <a:pt x="0" y="49137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851" r="-851"/>
            </a:stretch>
          </a:blipFill>
        </p:spPr>
      </p:sp>
      <p:sp>
        <p:nvSpPr>
          <p:cNvPr id="44" name="Freeform 44"/>
          <p:cNvSpPr/>
          <p:nvPr/>
        </p:nvSpPr>
        <p:spPr>
          <a:xfrm rot="-9414156">
            <a:off x="12901159" y="-655176"/>
            <a:ext cx="938638" cy="1962931"/>
          </a:xfrm>
          <a:custGeom>
            <a:avLst/>
            <a:gdLst/>
            <a:ahLst/>
            <a:cxnLst/>
            <a:rect l="l" t="t" r="r" b="b"/>
            <a:pathLst>
              <a:path w="938638" h="1962931">
                <a:moveTo>
                  <a:pt x="0" y="0"/>
                </a:moveTo>
                <a:lnTo>
                  <a:pt x="938638" y="0"/>
                </a:lnTo>
                <a:lnTo>
                  <a:pt x="938638" y="1962931"/>
                </a:lnTo>
                <a:lnTo>
                  <a:pt x="0" y="19629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8" r="-8"/>
            </a:stretch>
          </a:blipFill>
        </p:spPr>
      </p:sp>
      <p:sp>
        <p:nvSpPr>
          <p:cNvPr id="45" name="Freeform 45"/>
          <p:cNvSpPr/>
          <p:nvPr/>
        </p:nvSpPr>
        <p:spPr>
          <a:xfrm>
            <a:off x="5565863" y="407424"/>
            <a:ext cx="548192" cy="491379"/>
          </a:xfrm>
          <a:custGeom>
            <a:avLst/>
            <a:gdLst/>
            <a:ahLst/>
            <a:cxnLst/>
            <a:rect l="l" t="t" r="r" b="b"/>
            <a:pathLst>
              <a:path w="548192" h="491379">
                <a:moveTo>
                  <a:pt x="0" y="0"/>
                </a:moveTo>
                <a:lnTo>
                  <a:pt x="548192" y="0"/>
                </a:lnTo>
                <a:lnTo>
                  <a:pt x="548192" y="491379"/>
                </a:lnTo>
                <a:lnTo>
                  <a:pt x="0" y="491379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-851" r="-851"/>
            </a:stretch>
          </a:blipFill>
        </p:spPr>
      </p:sp>
      <p:sp>
        <p:nvSpPr>
          <p:cNvPr id="46" name="Freeform 46"/>
          <p:cNvSpPr/>
          <p:nvPr/>
        </p:nvSpPr>
        <p:spPr>
          <a:xfrm rot="4678159">
            <a:off x="12300890" y="9540296"/>
            <a:ext cx="433498" cy="411429"/>
          </a:xfrm>
          <a:custGeom>
            <a:avLst/>
            <a:gdLst/>
            <a:ahLst/>
            <a:cxnLst/>
            <a:rect l="l" t="t" r="r" b="b"/>
            <a:pathLst>
              <a:path w="433498" h="411429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t="-391" b="-391"/>
            </a:stretch>
          </a:blipFill>
        </p:spPr>
      </p:sp>
      <p:grpSp>
        <p:nvGrpSpPr>
          <p:cNvPr id="47" name="Group 47"/>
          <p:cNvGrpSpPr/>
          <p:nvPr/>
        </p:nvGrpSpPr>
        <p:grpSpPr>
          <a:xfrm rot="0">
            <a:off x="12145068" y="653113"/>
            <a:ext cx="252393" cy="252393"/>
            <a:chOff x="0" y="0"/>
            <a:chExt cx="336524" cy="336524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336550" cy="336550"/>
            </a:xfrm>
            <a:custGeom>
              <a:avLst/>
              <a:gdLst/>
              <a:ahLst/>
              <a:cxnLst/>
              <a:rect l="l" t="t" r="r" b="b"/>
              <a:pathLst>
                <a:path w="336550" h="336550">
                  <a:moveTo>
                    <a:pt x="168275" y="0"/>
                  </a:moveTo>
                  <a:cubicBezTo>
                    <a:pt x="75311" y="0"/>
                    <a:pt x="0" y="75311"/>
                    <a:pt x="0" y="168275"/>
                  </a:cubicBezTo>
                  <a:cubicBezTo>
                    <a:pt x="0" y="261239"/>
                    <a:pt x="75311" y="336550"/>
                    <a:pt x="168275" y="336550"/>
                  </a:cubicBezTo>
                  <a:cubicBezTo>
                    <a:pt x="261239" y="336550"/>
                    <a:pt x="336550" y="261239"/>
                    <a:pt x="336550" y="168275"/>
                  </a:cubicBezTo>
                  <a:cubicBezTo>
                    <a:pt x="336550" y="75311"/>
                    <a:pt x="261239" y="0"/>
                    <a:pt x="168275" y="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205885"/>
            <a:ext cx="7262705" cy="512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OUTLINE</a:t>
            </a:r>
            <a:endParaRPr lang="en-US" sz="12000" b="1">
              <a:solidFill>
                <a:srgbClr val="343434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  <a:p>
            <a:pPr algn="l">
              <a:lnSpc>
                <a:spcPts val="1680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8381304" y="683017"/>
            <a:ext cx="8562391" cy="1760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01. INTRODUCTION</a:t>
            </a:r>
            <a:endParaRPr lang="en-US" sz="72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1304" y="2748973"/>
            <a:ext cx="7072639" cy="1760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02. METHODS</a:t>
            </a:r>
            <a:endParaRPr lang="en-US" sz="72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6" name="Freeform 6"/>
          <p:cNvSpPr/>
          <p:nvPr/>
        </p:nvSpPr>
        <p:spPr>
          <a:xfrm rot="-4186108" flipV="1">
            <a:off x="1699982" y="4235535"/>
            <a:ext cx="5262573" cy="5099912"/>
          </a:xfrm>
          <a:custGeom>
            <a:avLst/>
            <a:gdLst/>
            <a:ahLst/>
            <a:cxnLst/>
            <a:rect l="l" t="t" r="r" b="b"/>
            <a:pathLst>
              <a:path w="5262573" h="5099912">
                <a:moveTo>
                  <a:pt x="0" y="5099912"/>
                </a:moveTo>
                <a:lnTo>
                  <a:pt x="5262573" y="5099912"/>
                </a:lnTo>
                <a:lnTo>
                  <a:pt x="5262573" y="0"/>
                </a:lnTo>
                <a:lnTo>
                  <a:pt x="0" y="0"/>
                </a:lnTo>
                <a:lnTo>
                  <a:pt x="0" y="509991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5" b="-195"/>
            </a:stretch>
          </a:blipFill>
        </p:spPr>
      </p:sp>
      <p:sp>
        <p:nvSpPr>
          <p:cNvPr id="7" name="Freeform 7"/>
          <p:cNvSpPr/>
          <p:nvPr/>
        </p:nvSpPr>
        <p:spPr>
          <a:xfrm rot="-1223617">
            <a:off x="15192866" y="7404195"/>
            <a:ext cx="2268239" cy="2198129"/>
          </a:xfrm>
          <a:custGeom>
            <a:avLst/>
            <a:gdLst/>
            <a:ahLst/>
            <a:cxnLst/>
            <a:rect l="l" t="t" r="r" b="b"/>
            <a:pathLst>
              <a:path w="2268239" h="2198129">
                <a:moveTo>
                  <a:pt x="0" y="0"/>
                </a:moveTo>
                <a:lnTo>
                  <a:pt x="2268239" y="0"/>
                </a:lnTo>
                <a:lnTo>
                  <a:pt x="2268239" y="2198129"/>
                </a:lnTo>
                <a:lnTo>
                  <a:pt x="0" y="2198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83" b="-8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381365" y="4814570"/>
            <a:ext cx="7867650" cy="162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03. EXPERIMENTS</a:t>
            </a:r>
            <a:endParaRPr lang="en-US" sz="72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-22766"/>
            <a:ext cx="12196875" cy="440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560"/>
              </a:lnSpc>
            </a:pPr>
            <a:r>
              <a:rPr lang="en-US" sz="104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01. INTRODUCTION</a:t>
            </a:r>
            <a:endParaRPr lang="en-US" sz="10400" b="1">
              <a:solidFill>
                <a:srgbClr val="343434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  <a:p>
            <a:pPr algn="l">
              <a:lnSpc>
                <a:spcPts val="14560"/>
              </a:lnSpc>
            </a:pPr>
          </a:p>
        </p:txBody>
      </p:sp>
      <p:sp>
        <p:nvSpPr>
          <p:cNvPr id="4" name="Freeform 4"/>
          <p:cNvSpPr/>
          <p:nvPr/>
        </p:nvSpPr>
        <p:spPr>
          <a:xfrm rot="-1354446">
            <a:off x="15370648" y="561730"/>
            <a:ext cx="1497033" cy="2339114"/>
          </a:xfrm>
          <a:custGeom>
            <a:avLst/>
            <a:gdLst/>
            <a:ahLst/>
            <a:cxnLst/>
            <a:rect l="l" t="t" r="r" b="b"/>
            <a:pathLst>
              <a:path w="1497033" h="2339114">
                <a:moveTo>
                  <a:pt x="0" y="0"/>
                </a:moveTo>
                <a:lnTo>
                  <a:pt x="1497033" y="0"/>
                </a:lnTo>
                <a:lnTo>
                  <a:pt x="1497033" y="2339114"/>
                </a:lnTo>
                <a:lnTo>
                  <a:pt x="0" y="23391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77" r="-177"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91839" y="8205407"/>
            <a:ext cx="4202073" cy="2521244"/>
          </a:xfrm>
          <a:custGeom>
            <a:avLst/>
            <a:gdLst/>
            <a:ahLst/>
            <a:cxnLst/>
            <a:rect l="l" t="t" r="r" b="b"/>
            <a:pathLst>
              <a:path w="4202073" h="2521244">
                <a:moveTo>
                  <a:pt x="4202073" y="0"/>
                </a:moveTo>
                <a:lnTo>
                  <a:pt x="0" y="0"/>
                </a:lnTo>
                <a:lnTo>
                  <a:pt x="0" y="2521244"/>
                </a:lnTo>
                <a:lnTo>
                  <a:pt x="4202073" y="2521244"/>
                </a:lnTo>
                <a:lnTo>
                  <a:pt x="420207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37" r="-37"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1748341" y="3439991"/>
            <a:ext cx="4751818" cy="3635294"/>
            <a:chOff x="0" y="0"/>
            <a:chExt cx="6335757" cy="4847059"/>
          </a:xfrm>
        </p:grpSpPr>
        <p:sp>
          <p:nvSpPr>
            <p:cNvPr id="7" name="Freeform 7" descr="aspirin"/>
            <p:cNvSpPr/>
            <p:nvPr/>
          </p:nvSpPr>
          <p:spPr>
            <a:xfrm>
              <a:off x="0" y="0"/>
              <a:ext cx="6335776" cy="4847082"/>
            </a:xfrm>
            <a:custGeom>
              <a:avLst/>
              <a:gdLst/>
              <a:ahLst/>
              <a:cxnLst/>
              <a:rect l="l" t="t" r="r" b="b"/>
              <a:pathLst>
                <a:path w="6335776" h="4847082">
                  <a:moveTo>
                    <a:pt x="0" y="0"/>
                  </a:moveTo>
                  <a:lnTo>
                    <a:pt x="6335776" y="0"/>
                  </a:lnTo>
                  <a:lnTo>
                    <a:pt x="6335776" y="4847082"/>
                  </a:lnTo>
                  <a:lnTo>
                    <a:pt x="0" y="48470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2" b="-2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7127137" y="4654794"/>
            <a:ext cx="2734022" cy="977413"/>
          </a:xfrm>
          <a:custGeom>
            <a:avLst/>
            <a:gdLst/>
            <a:ahLst/>
            <a:cxnLst/>
            <a:rect l="l" t="t" r="r" b="b"/>
            <a:pathLst>
              <a:path w="2734022" h="977413">
                <a:moveTo>
                  <a:pt x="0" y="0"/>
                </a:moveTo>
                <a:lnTo>
                  <a:pt x="2734022" y="0"/>
                </a:lnTo>
                <a:lnTo>
                  <a:pt x="2734022" y="977413"/>
                </a:lnTo>
                <a:lnTo>
                  <a:pt x="0" y="9774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505" b="-505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489809" y="3294623"/>
            <a:ext cx="6543798" cy="2594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Output:</a:t>
            </a:r>
            <a:endParaRPr lang="en-US" sz="36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822960" lvl="2" indent="-274320" algn="l">
              <a:lnSpc>
                <a:spcPts val="5040"/>
              </a:lnSpc>
              <a:buFont typeface="Arial" panose="020B0604020202020204"/>
              <a:buChar char="⚬"/>
            </a:pPr>
            <a:r>
              <a:rPr lang="en-US" sz="36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Toxic?</a:t>
            </a:r>
            <a:endParaRPr lang="en-US" sz="36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822960" lvl="2" indent="-274320" algn="l">
              <a:lnSpc>
                <a:spcPts val="5040"/>
              </a:lnSpc>
              <a:buFont typeface="Arial" panose="020B0604020202020204"/>
              <a:buChar char="⚬"/>
            </a:pPr>
            <a:r>
              <a:rPr lang="en-US" sz="36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Soluble?</a:t>
            </a:r>
            <a:endParaRPr lang="en-US" sz="36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822960" lvl="2" indent="-274320" algn="l">
              <a:lnSpc>
                <a:spcPts val="5040"/>
              </a:lnSpc>
              <a:buFont typeface="Arial" panose="020B0604020202020204"/>
              <a:buChar char="⚬"/>
            </a:pPr>
            <a:r>
              <a:rPr lang="en-US" sz="36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... </a:t>
            </a:r>
            <a:endParaRPr lang="en-US" sz="36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093763" y="7153518"/>
            <a:ext cx="2400300" cy="45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 i="1">
                <a:solidFill>
                  <a:srgbClr val="34343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Example: Aspirin</a:t>
            </a:r>
            <a:endParaRPr lang="en-US" sz="2400" i="1">
              <a:solidFill>
                <a:srgbClr val="343434"/>
              </a:solidFill>
              <a:latin typeface="DM Sans Italics"/>
              <a:ea typeface="DM Sans Italics"/>
              <a:cs typeface="DM Sans Italics"/>
              <a:sym typeface="DM Sans Itali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38150"/>
            <a:ext cx="7072639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DATASET</a:t>
            </a:r>
            <a:endParaRPr lang="en-US" sz="60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3452" y="1695450"/>
            <a:ext cx="6633697" cy="1539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200"/>
              </a:lnSpc>
            </a:pPr>
            <a:r>
              <a:rPr lang="en-US" sz="80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Moleculenet</a:t>
            </a:r>
            <a:endParaRPr lang="en-US" sz="80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633452" y="4195233"/>
            <a:ext cx="4546658" cy="4748424"/>
            <a:chOff x="0" y="0"/>
            <a:chExt cx="6062211" cy="63312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62218" cy="6331204"/>
            </a:xfrm>
            <a:custGeom>
              <a:avLst/>
              <a:gdLst/>
              <a:ahLst/>
              <a:cxnLst/>
              <a:rect l="l" t="t" r="r" b="b"/>
              <a:pathLst>
                <a:path w="6062218" h="6331204">
                  <a:moveTo>
                    <a:pt x="0" y="0"/>
                  </a:moveTo>
                  <a:lnTo>
                    <a:pt x="6062218" y="0"/>
                  </a:lnTo>
                  <a:lnTo>
                    <a:pt x="6062218" y="6331204"/>
                  </a:lnTo>
                  <a:lnTo>
                    <a:pt x="0" y="6331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47" r="-3147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0">
            <a:off x="8957388" y="4343119"/>
            <a:ext cx="8301912" cy="4915181"/>
            <a:chOff x="0" y="0"/>
            <a:chExt cx="11069216" cy="6553575"/>
          </a:xfrm>
        </p:grpSpPr>
        <p:sp>
          <p:nvSpPr>
            <p:cNvPr id="8" name="Freeform 8" descr="dataset"/>
            <p:cNvSpPr/>
            <p:nvPr/>
          </p:nvSpPr>
          <p:spPr>
            <a:xfrm>
              <a:off x="0" y="0"/>
              <a:ext cx="11069193" cy="6553581"/>
            </a:xfrm>
            <a:custGeom>
              <a:avLst/>
              <a:gdLst/>
              <a:ahLst/>
              <a:cxnLst/>
              <a:rect l="l" t="t" r="r" b="b"/>
              <a:pathLst>
                <a:path w="11069193" h="6553581">
                  <a:moveTo>
                    <a:pt x="0" y="0"/>
                  </a:moveTo>
                  <a:lnTo>
                    <a:pt x="11069193" y="0"/>
                  </a:lnTo>
                  <a:lnTo>
                    <a:pt x="11069193" y="6553581"/>
                  </a:lnTo>
                  <a:lnTo>
                    <a:pt x="0" y="6553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5" b="-15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8676323" y="619125"/>
            <a:ext cx="7432357" cy="31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In our research, we choose a subset of datasets which are suitable for </a:t>
            </a:r>
            <a:r>
              <a:rPr lang="en-US" sz="2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classification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lang="en-US" sz="2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94360" lvl="2" indent="-198120" algn="l">
              <a:lnSpc>
                <a:spcPts val="3120"/>
              </a:lnSpc>
              <a:buFont typeface="Arial" panose="020B0604020202020204"/>
              <a:buChar char="⚬"/>
            </a:pPr>
            <a:r>
              <a:rPr lang="en-US" sz="2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BACE: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β-secretase enzyme</a:t>
            </a:r>
            <a:endParaRPr lang="en-US" sz="2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94360" lvl="2" indent="-198120" algn="l">
              <a:lnSpc>
                <a:spcPts val="3120"/>
              </a:lnSpc>
              <a:buFont typeface="Arial" panose="020B0604020202020204"/>
              <a:buChar char="⚬"/>
            </a:pPr>
            <a:r>
              <a:rPr lang="en-US" sz="2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HIV: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HIV activeness</a:t>
            </a:r>
            <a:endParaRPr lang="en-US" sz="2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94360" lvl="2" indent="-198120" algn="l">
              <a:lnSpc>
                <a:spcPts val="3120"/>
              </a:lnSpc>
              <a:buFont typeface="Arial" panose="020B0604020202020204"/>
              <a:buChar char="⚬"/>
            </a:pPr>
            <a:r>
              <a:rPr lang="en-US" sz="2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Tox21: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multiple properties</a:t>
            </a:r>
            <a:endParaRPr lang="en-US" sz="2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94360" lvl="2" indent="-198120" algn="l">
              <a:lnSpc>
                <a:spcPts val="3120"/>
              </a:lnSpc>
              <a:buFont typeface="Arial" panose="020B0604020202020204"/>
              <a:buChar char="⚬"/>
            </a:pPr>
            <a:r>
              <a:rPr lang="en-US" sz="2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BBBP: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Blood-Brain Barrier Penetration</a:t>
            </a:r>
            <a:endParaRPr lang="en-US" sz="2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94360" lvl="2" indent="-198120" algn="l">
              <a:lnSpc>
                <a:spcPts val="3120"/>
              </a:lnSpc>
              <a:buFont typeface="Arial" panose="020B0604020202020204"/>
              <a:buChar char="⚬"/>
            </a:pPr>
            <a:r>
              <a:rPr lang="en-US" sz="2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Clintox: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drugs failed clinical trials for toxicity</a:t>
            </a:r>
            <a:endParaRPr lang="en-US" sz="2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94360" lvl="2" indent="-198120" algn="l">
              <a:lnSpc>
                <a:spcPts val="3120"/>
              </a:lnSpc>
              <a:buFont typeface="Arial" panose="020B0604020202020204"/>
              <a:buChar char="⚬"/>
            </a:pPr>
            <a:r>
              <a:rPr lang="en-US" sz="2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SIDER: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multiple side effects</a:t>
            </a:r>
            <a:endParaRPr lang="en-US" sz="2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240909">
            <a:off x="1060340" y="7164962"/>
            <a:ext cx="2170952" cy="1606504"/>
          </a:xfrm>
          <a:custGeom>
            <a:avLst/>
            <a:gdLst/>
            <a:ahLst/>
            <a:cxnLst/>
            <a:rect l="l" t="t" r="r" b="b"/>
            <a:pathLst>
              <a:path w="2170952" h="1606504">
                <a:moveTo>
                  <a:pt x="0" y="0"/>
                </a:moveTo>
                <a:lnTo>
                  <a:pt x="2170952" y="0"/>
                </a:lnTo>
                <a:lnTo>
                  <a:pt x="2170952" y="1606504"/>
                </a:lnTo>
                <a:lnTo>
                  <a:pt x="0" y="16065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675" b="-67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438150"/>
            <a:ext cx="7072639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RELATED WORK</a:t>
            </a:r>
            <a:endParaRPr lang="en-US" sz="60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4482" y="3349943"/>
            <a:ext cx="11620801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Engineering Model</a:t>
            </a: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(Leveraging Different Fingerprint Feature):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Random Forest; XGBoost; AttentiveFP...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4482" y="4724400"/>
            <a:ext cx="11731097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Graph Based Model</a:t>
            </a: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Graph Convolution Model; Weave Model; Direct Acyclic Graph Model;...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92823" y="6098858"/>
            <a:ext cx="7150063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Few Feature Mixture Model</a:t>
            </a: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FP-GNN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62932" y="7810500"/>
            <a:ext cx="4526109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Multi-Modality Engineering!</a:t>
            </a:r>
            <a:endParaRPr lang="en-US" sz="4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4705719" y="7198462"/>
            <a:ext cx="2717478" cy="2653247"/>
          </a:xfrm>
          <a:custGeom>
            <a:avLst/>
            <a:gdLst/>
            <a:ahLst/>
            <a:cxnLst/>
            <a:rect l="l" t="t" r="r" b="b"/>
            <a:pathLst>
              <a:path w="2717478" h="2653247">
                <a:moveTo>
                  <a:pt x="0" y="0"/>
                </a:moveTo>
                <a:lnTo>
                  <a:pt x="2717478" y="0"/>
                </a:lnTo>
                <a:lnTo>
                  <a:pt x="2717478" y="2653247"/>
                </a:lnTo>
                <a:lnTo>
                  <a:pt x="0" y="26532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36" b="-136"/>
            </a:stretch>
          </a:blipFill>
        </p:spPr>
      </p:sp>
      <p:sp>
        <p:nvSpPr>
          <p:cNvPr id="10" name="Freeform 10"/>
          <p:cNvSpPr/>
          <p:nvPr/>
        </p:nvSpPr>
        <p:spPr>
          <a:xfrm rot="-734777">
            <a:off x="15357090" y="551810"/>
            <a:ext cx="1637282" cy="2904855"/>
          </a:xfrm>
          <a:custGeom>
            <a:avLst/>
            <a:gdLst/>
            <a:ahLst/>
            <a:cxnLst/>
            <a:rect l="l" t="t" r="r" b="b"/>
            <a:pathLst>
              <a:path w="1637282" h="2904855">
                <a:moveTo>
                  <a:pt x="0" y="0"/>
                </a:moveTo>
                <a:lnTo>
                  <a:pt x="1637282" y="0"/>
                </a:lnTo>
                <a:lnTo>
                  <a:pt x="1637282" y="2904855"/>
                </a:lnTo>
                <a:lnTo>
                  <a:pt x="0" y="29048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137" b="-137"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2074858">
            <a:off x="15004181" y="2666785"/>
            <a:ext cx="229651" cy="229651"/>
            <a:chOff x="0" y="0"/>
            <a:chExt cx="306201" cy="3062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06324" cy="306197"/>
            </a:xfrm>
            <a:custGeom>
              <a:avLst/>
              <a:gdLst/>
              <a:ahLst/>
              <a:cxnLst/>
              <a:rect l="l" t="t" r="r" b="b"/>
              <a:pathLst>
                <a:path w="306324" h="306197">
                  <a:moveTo>
                    <a:pt x="153162" y="0"/>
                  </a:moveTo>
                  <a:cubicBezTo>
                    <a:pt x="68580" y="0"/>
                    <a:pt x="0" y="68580"/>
                    <a:pt x="0" y="153162"/>
                  </a:cubicBezTo>
                  <a:cubicBezTo>
                    <a:pt x="0" y="237744"/>
                    <a:pt x="68580" y="306197"/>
                    <a:pt x="153162" y="306197"/>
                  </a:cubicBezTo>
                  <a:cubicBezTo>
                    <a:pt x="237744" y="306197"/>
                    <a:pt x="306324" y="237617"/>
                    <a:pt x="306324" y="153035"/>
                  </a:cubicBezTo>
                  <a:cubicBezTo>
                    <a:pt x="306324" y="68453"/>
                    <a:pt x="237617" y="0"/>
                    <a:pt x="153162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id="13" name="Freeform 13"/>
          <p:cNvSpPr/>
          <p:nvPr/>
        </p:nvSpPr>
        <p:spPr>
          <a:xfrm rot="-2074858">
            <a:off x="14061995" y="839557"/>
            <a:ext cx="238202" cy="236037"/>
          </a:xfrm>
          <a:custGeom>
            <a:avLst/>
            <a:gdLst/>
            <a:ahLst/>
            <a:cxnLst/>
            <a:rect l="l" t="t" r="r" b="b"/>
            <a:pathLst>
              <a:path w="238202" h="236037">
                <a:moveTo>
                  <a:pt x="0" y="0"/>
                </a:moveTo>
                <a:lnTo>
                  <a:pt x="238202" y="0"/>
                </a:lnTo>
                <a:lnTo>
                  <a:pt x="238202" y="236037"/>
                </a:lnTo>
                <a:lnTo>
                  <a:pt x="0" y="2360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1527" r="-1527"/>
            </a:stretch>
          </a:blipFill>
        </p:spPr>
      </p:sp>
      <p:sp>
        <p:nvSpPr>
          <p:cNvPr id="14" name="Freeform 14"/>
          <p:cNvSpPr/>
          <p:nvPr/>
        </p:nvSpPr>
        <p:spPr>
          <a:xfrm rot="-2846654">
            <a:off x="16629157" y="5947233"/>
            <a:ext cx="433712" cy="411632"/>
          </a:xfrm>
          <a:custGeom>
            <a:avLst/>
            <a:gdLst/>
            <a:ahLst/>
            <a:cxnLst/>
            <a:rect l="l" t="t" r="r" b="b"/>
            <a:pathLst>
              <a:path w="433712" h="411632">
                <a:moveTo>
                  <a:pt x="0" y="0"/>
                </a:moveTo>
                <a:lnTo>
                  <a:pt x="433712" y="0"/>
                </a:lnTo>
                <a:lnTo>
                  <a:pt x="433712" y="411632"/>
                </a:lnTo>
                <a:lnTo>
                  <a:pt x="0" y="4116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t="-391" b="-391"/>
            </a:stretch>
          </a:blipFill>
        </p:spPr>
      </p:sp>
      <p:sp>
        <p:nvSpPr>
          <p:cNvPr id="15" name="Freeform 15"/>
          <p:cNvSpPr/>
          <p:nvPr/>
        </p:nvSpPr>
        <p:spPr>
          <a:xfrm rot="-2074858">
            <a:off x="16866245" y="4178296"/>
            <a:ext cx="464062" cy="471782"/>
          </a:xfrm>
          <a:custGeom>
            <a:avLst/>
            <a:gdLst/>
            <a:ahLst/>
            <a:cxnLst/>
            <a:rect l="l" t="t" r="r" b="b"/>
            <a:pathLst>
              <a:path w="464062" h="471782">
                <a:moveTo>
                  <a:pt x="0" y="0"/>
                </a:moveTo>
                <a:lnTo>
                  <a:pt x="464062" y="0"/>
                </a:lnTo>
                <a:lnTo>
                  <a:pt x="464062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t="-185" b="-185"/>
            </a:stretch>
          </a:blipFill>
        </p:spPr>
      </p:sp>
      <p:grpSp>
        <p:nvGrpSpPr>
          <p:cNvPr id="16" name="Group 16"/>
          <p:cNvGrpSpPr/>
          <p:nvPr/>
        </p:nvGrpSpPr>
        <p:grpSpPr>
          <a:xfrm rot="-2949008">
            <a:off x="15446915" y="4516076"/>
            <a:ext cx="518466" cy="272401"/>
            <a:chOff x="0" y="0"/>
            <a:chExt cx="691288" cy="36320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91261" cy="363220"/>
            </a:xfrm>
            <a:custGeom>
              <a:avLst/>
              <a:gdLst/>
              <a:ahLst/>
              <a:cxnLst/>
              <a:rect l="l" t="t" r="r" b="b"/>
              <a:pathLst>
                <a:path w="691261" h="363220">
                  <a:moveTo>
                    <a:pt x="110109" y="350139"/>
                  </a:moveTo>
                  <a:cubicBezTo>
                    <a:pt x="97536" y="350139"/>
                    <a:pt x="84963" y="347472"/>
                    <a:pt x="72390" y="342265"/>
                  </a:cubicBezTo>
                  <a:cubicBezTo>
                    <a:pt x="23114" y="321310"/>
                    <a:pt x="0" y="264668"/>
                    <a:pt x="20955" y="215392"/>
                  </a:cubicBezTo>
                  <a:cubicBezTo>
                    <a:pt x="75946" y="84328"/>
                    <a:pt x="203327" y="0"/>
                    <a:pt x="345440" y="0"/>
                  </a:cubicBezTo>
                  <a:cubicBezTo>
                    <a:pt x="487553" y="0"/>
                    <a:pt x="614807" y="84328"/>
                    <a:pt x="670306" y="215392"/>
                  </a:cubicBezTo>
                  <a:cubicBezTo>
                    <a:pt x="691261" y="264668"/>
                    <a:pt x="668147" y="321818"/>
                    <a:pt x="618998" y="342265"/>
                  </a:cubicBezTo>
                  <a:cubicBezTo>
                    <a:pt x="569722" y="363220"/>
                    <a:pt x="512572" y="340106"/>
                    <a:pt x="492125" y="290957"/>
                  </a:cubicBezTo>
                  <a:cubicBezTo>
                    <a:pt x="466979" y="232283"/>
                    <a:pt x="409321" y="194056"/>
                    <a:pt x="345440" y="194056"/>
                  </a:cubicBezTo>
                  <a:cubicBezTo>
                    <a:pt x="281559" y="194056"/>
                    <a:pt x="224409" y="232283"/>
                    <a:pt x="199263" y="290957"/>
                  </a:cubicBezTo>
                  <a:cubicBezTo>
                    <a:pt x="184023" y="327660"/>
                    <a:pt x="147955" y="350139"/>
                    <a:pt x="110109" y="350139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grpSp>
        <p:nvGrpSpPr>
          <p:cNvPr id="18" name="Group 18"/>
          <p:cNvGrpSpPr/>
          <p:nvPr/>
        </p:nvGrpSpPr>
        <p:grpSpPr>
          <a:xfrm rot="-2949008">
            <a:off x="13663396" y="9444193"/>
            <a:ext cx="518466" cy="272401"/>
            <a:chOff x="0" y="0"/>
            <a:chExt cx="691288" cy="36320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91261" cy="363220"/>
            </a:xfrm>
            <a:custGeom>
              <a:avLst/>
              <a:gdLst/>
              <a:ahLst/>
              <a:cxnLst/>
              <a:rect l="l" t="t" r="r" b="b"/>
              <a:pathLst>
                <a:path w="691261" h="363220">
                  <a:moveTo>
                    <a:pt x="110109" y="350139"/>
                  </a:moveTo>
                  <a:cubicBezTo>
                    <a:pt x="97536" y="350139"/>
                    <a:pt x="84963" y="347472"/>
                    <a:pt x="72390" y="342265"/>
                  </a:cubicBezTo>
                  <a:cubicBezTo>
                    <a:pt x="23114" y="321310"/>
                    <a:pt x="0" y="264668"/>
                    <a:pt x="20955" y="215392"/>
                  </a:cubicBezTo>
                  <a:cubicBezTo>
                    <a:pt x="75946" y="84328"/>
                    <a:pt x="203327" y="0"/>
                    <a:pt x="345440" y="0"/>
                  </a:cubicBezTo>
                  <a:cubicBezTo>
                    <a:pt x="487553" y="0"/>
                    <a:pt x="614807" y="84328"/>
                    <a:pt x="670306" y="215392"/>
                  </a:cubicBezTo>
                  <a:cubicBezTo>
                    <a:pt x="691261" y="264668"/>
                    <a:pt x="668147" y="321818"/>
                    <a:pt x="618998" y="342265"/>
                  </a:cubicBezTo>
                  <a:cubicBezTo>
                    <a:pt x="569722" y="363220"/>
                    <a:pt x="512572" y="340106"/>
                    <a:pt x="492125" y="290957"/>
                  </a:cubicBezTo>
                  <a:cubicBezTo>
                    <a:pt x="466979" y="232283"/>
                    <a:pt x="409321" y="194056"/>
                    <a:pt x="345440" y="194056"/>
                  </a:cubicBezTo>
                  <a:cubicBezTo>
                    <a:pt x="281559" y="194056"/>
                    <a:pt x="224409" y="232283"/>
                    <a:pt x="199263" y="290957"/>
                  </a:cubicBezTo>
                  <a:cubicBezTo>
                    <a:pt x="184023" y="327660"/>
                    <a:pt x="147955" y="350139"/>
                    <a:pt x="110109" y="350139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grpSp>
        <p:nvGrpSpPr>
          <p:cNvPr id="20" name="Group 20"/>
          <p:cNvGrpSpPr/>
          <p:nvPr/>
        </p:nvGrpSpPr>
        <p:grpSpPr>
          <a:xfrm rot="0">
            <a:off x="15738452" y="6288751"/>
            <a:ext cx="229651" cy="229651"/>
            <a:chOff x="0" y="0"/>
            <a:chExt cx="306201" cy="30620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06324" cy="306197"/>
            </a:xfrm>
            <a:custGeom>
              <a:avLst/>
              <a:gdLst/>
              <a:ahLst/>
              <a:cxnLst/>
              <a:rect l="l" t="t" r="r" b="b"/>
              <a:pathLst>
                <a:path w="306324" h="306197">
                  <a:moveTo>
                    <a:pt x="153162" y="0"/>
                  </a:moveTo>
                  <a:cubicBezTo>
                    <a:pt x="68580" y="0"/>
                    <a:pt x="0" y="68580"/>
                    <a:pt x="0" y="153162"/>
                  </a:cubicBezTo>
                  <a:cubicBezTo>
                    <a:pt x="0" y="237744"/>
                    <a:pt x="68580" y="306197"/>
                    <a:pt x="153162" y="306197"/>
                  </a:cubicBezTo>
                  <a:cubicBezTo>
                    <a:pt x="237744" y="306197"/>
                    <a:pt x="306324" y="237617"/>
                    <a:pt x="306324" y="153035"/>
                  </a:cubicBezTo>
                  <a:cubicBezTo>
                    <a:pt x="306324" y="68453"/>
                    <a:pt x="237617" y="0"/>
                    <a:pt x="153162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7150"/>
            <a:ext cx="8570124" cy="6250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560"/>
              </a:lnSpc>
            </a:pPr>
            <a:r>
              <a:rPr lang="en-US" sz="104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02. METHODS</a:t>
            </a:r>
            <a:endParaRPr lang="en-US" sz="10400" b="1">
              <a:solidFill>
                <a:srgbClr val="343434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  <a:p>
            <a:pPr algn="l">
              <a:lnSpc>
                <a:spcPts val="14560"/>
              </a:lnSpc>
            </a:pPr>
          </a:p>
          <a:p>
            <a:pPr algn="l">
              <a:lnSpc>
                <a:spcPts val="1456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4167897" y="438150"/>
            <a:ext cx="3091403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PIPELINE</a:t>
            </a:r>
            <a:endParaRPr lang="en-US" sz="60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695" y="1714500"/>
            <a:ext cx="11993245" cy="8427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7150"/>
            <a:ext cx="8570124" cy="6250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560"/>
              </a:lnSpc>
            </a:pPr>
            <a:r>
              <a:rPr lang="en-US" sz="104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02. METHODS</a:t>
            </a:r>
            <a:endParaRPr lang="en-US" sz="10400" b="1">
              <a:solidFill>
                <a:srgbClr val="343434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  <a:p>
            <a:pPr algn="l">
              <a:lnSpc>
                <a:spcPts val="14560"/>
              </a:lnSpc>
            </a:pPr>
          </a:p>
          <a:p>
            <a:pPr algn="l">
              <a:lnSpc>
                <a:spcPts val="14560"/>
              </a:lnSpc>
            </a:pPr>
          </a:p>
        </p:txBody>
      </p:sp>
      <p:grpSp>
        <p:nvGrpSpPr>
          <p:cNvPr id="4" name="Group 4"/>
          <p:cNvGrpSpPr/>
          <p:nvPr/>
        </p:nvGrpSpPr>
        <p:grpSpPr>
          <a:xfrm rot="0">
            <a:off x="7590566" y="2313293"/>
            <a:ext cx="9652839" cy="6984463"/>
            <a:chOff x="0" y="0"/>
            <a:chExt cx="12870452" cy="9312617"/>
          </a:xfrm>
        </p:grpSpPr>
        <p:sp>
          <p:nvSpPr>
            <p:cNvPr id="5" name="Freeform 5" descr="pipeline.drawio"/>
            <p:cNvSpPr/>
            <p:nvPr/>
          </p:nvSpPr>
          <p:spPr>
            <a:xfrm>
              <a:off x="0" y="0"/>
              <a:ext cx="12870434" cy="9312656"/>
            </a:xfrm>
            <a:custGeom>
              <a:avLst/>
              <a:gdLst/>
              <a:ahLst/>
              <a:cxnLst/>
              <a:rect l="l" t="t" r="r" b="b"/>
              <a:pathLst>
                <a:path w="12870434" h="9312656">
                  <a:moveTo>
                    <a:pt x="0" y="0"/>
                  </a:moveTo>
                  <a:lnTo>
                    <a:pt x="12870434" y="0"/>
                  </a:lnTo>
                  <a:lnTo>
                    <a:pt x="12870434" y="9312656"/>
                  </a:lnTo>
                  <a:lnTo>
                    <a:pt x="0" y="93126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" b="-2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 rot="8778385">
            <a:off x="5991854" y="4344651"/>
            <a:ext cx="2734022" cy="977413"/>
          </a:xfrm>
          <a:custGeom>
            <a:avLst/>
            <a:gdLst/>
            <a:ahLst/>
            <a:cxnLst/>
            <a:rect l="l" t="t" r="r" b="b"/>
            <a:pathLst>
              <a:path w="2734022" h="977413">
                <a:moveTo>
                  <a:pt x="0" y="0"/>
                </a:moveTo>
                <a:lnTo>
                  <a:pt x="2734022" y="0"/>
                </a:lnTo>
                <a:lnTo>
                  <a:pt x="2734022" y="977413"/>
                </a:lnTo>
                <a:lnTo>
                  <a:pt x="0" y="97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05" b="-50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167897" y="438150"/>
            <a:ext cx="3091403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PIPELINE</a:t>
            </a:r>
            <a:endParaRPr lang="en-US" sz="60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666292"/>
            <a:ext cx="6158517" cy="204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Graphical Information</a:t>
            </a:r>
            <a:endParaRPr lang="en-US" sz="56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83885" y="4914900"/>
            <a:ext cx="4248147" cy="434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Graph features:</a:t>
            </a:r>
            <a:endParaRPr lang="en-US" sz="2400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548640" lvl="2" indent="-182880" algn="l">
              <a:lnSpc>
                <a:spcPts val="2880"/>
              </a:lnSpc>
              <a:buFont typeface="Arial" panose="020B0604020202020204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Atom Features: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80440" lvl="3" indent="-245110" algn="l">
              <a:lnSpc>
                <a:spcPts val="2880"/>
              </a:lnSpc>
              <a:buFont typeface="Arial" panose="020B0604020202020204"/>
              <a:buChar char="￭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atom_symbol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80440" lvl="3" indent="-245110" algn="l">
              <a:lnSpc>
                <a:spcPts val="2880"/>
              </a:lnSpc>
              <a:buFont typeface="Arial" panose="020B0604020202020204"/>
              <a:buChar char="￭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degree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80440" lvl="3" indent="-245110" algn="l">
              <a:lnSpc>
                <a:spcPts val="2880"/>
              </a:lnSpc>
              <a:buFont typeface="Arial" panose="020B0604020202020204"/>
              <a:buChar char="￭"/>
            </a:pPr>
            <a:r>
              <a:rPr lang="en-US" sz="24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...</a:t>
            </a:r>
            <a:endParaRPr lang="en-US" sz="2400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548640" lvl="2" indent="-182880" algn="l">
              <a:lnSpc>
                <a:spcPts val="2880"/>
              </a:lnSpc>
              <a:buFont typeface="Arial" panose="020B0604020202020204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Adjacency Matrix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48640" lvl="2" indent="-182880" algn="l">
              <a:lnSpc>
                <a:spcPts val="2880"/>
              </a:lnSpc>
              <a:buFont typeface="Arial" panose="020B0604020202020204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Bond Features: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80440" lvl="3" indent="-245110" algn="l">
              <a:lnSpc>
                <a:spcPts val="2880"/>
              </a:lnSpc>
              <a:buFont typeface="Arial" panose="020B0604020202020204"/>
              <a:buChar char="￭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Single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80440" lvl="3" indent="-245110" algn="l">
              <a:lnSpc>
                <a:spcPts val="2880"/>
              </a:lnSpc>
              <a:buFont typeface="Arial" panose="020B0604020202020204"/>
              <a:buChar char="￭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Double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80440" lvl="3" indent="-245110" algn="l">
              <a:lnSpc>
                <a:spcPts val="2880"/>
              </a:lnSpc>
              <a:buFont typeface="Arial" panose="020B0604020202020204"/>
              <a:buChar char="￭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Triple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80440" lvl="3" indent="-245110" algn="l">
              <a:lnSpc>
                <a:spcPts val="2880"/>
              </a:lnSpc>
              <a:buFont typeface="Arial" panose="020B0604020202020204"/>
              <a:buChar char="￭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Aromatic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80440" lvl="3" indent="-245110" algn="l">
              <a:lnSpc>
                <a:spcPts val="2880"/>
              </a:lnSpc>
              <a:buFont typeface="Arial" panose="020B0604020202020204"/>
              <a:buChar char="￭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None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33295" y="-438139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2273837"/>
            <a:ext cx="9652839" cy="6984463"/>
            <a:chOff x="0" y="0"/>
            <a:chExt cx="12870452" cy="9312617"/>
          </a:xfrm>
        </p:grpSpPr>
        <p:sp>
          <p:nvSpPr>
            <p:cNvPr id="4" name="Freeform 4" descr="pipeline.drawio"/>
            <p:cNvSpPr/>
            <p:nvPr/>
          </p:nvSpPr>
          <p:spPr>
            <a:xfrm>
              <a:off x="0" y="0"/>
              <a:ext cx="12870434" cy="9312656"/>
            </a:xfrm>
            <a:custGeom>
              <a:avLst/>
              <a:gdLst/>
              <a:ahLst/>
              <a:cxnLst/>
              <a:rect l="l" t="t" r="r" b="b"/>
              <a:pathLst>
                <a:path w="12870434" h="9312656">
                  <a:moveTo>
                    <a:pt x="0" y="0"/>
                  </a:moveTo>
                  <a:lnTo>
                    <a:pt x="12870434" y="0"/>
                  </a:lnTo>
                  <a:lnTo>
                    <a:pt x="12870434" y="9312656"/>
                  </a:lnTo>
                  <a:lnTo>
                    <a:pt x="0" y="93126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" b="-2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10371101" flipH="1">
            <a:off x="7814310" y="8664575"/>
            <a:ext cx="2755900" cy="843915"/>
          </a:xfrm>
          <a:custGeom>
            <a:avLst/>
            <a:gdLst/>
            <a:ahLst/>
            <a:cxnLst/>
            <a:rect l="l" t="t" r="r" b="b"/>
            <a:pathLst>
              <a:path w="2755900" h="843915">
                <a:moveTo>
                  <a:pt x="2755900" y="0"/>
                </a:moveTo>
                <a:lnTo>
                  <a:pt x="0" y="0"/>
                </a:lnTo>
                <a:lnTo>
                  <a:pt x="0" y="843915"/>
                </a:lnTo>
                <a:lnTo>
                  <a:pt x="2755900" y="843915"/>
                </a:lnTo>
                <a:lnTo>
                  <a:pt x="27559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9118" b="-9118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38150"/>
            <a:ext cx="3091403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PIPELINE</a:t>
            </a:r>
            <a:endParaRPr lang="en-US" sz="60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681634" y="6871325"/>
            <a:ext cx="5524400" cy="1320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0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Self-Attention</a:t>
            </a:r>
            <a:endParaRPr lang="en-US" sz="60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820650" y="8191500"/>
            <a:ext cx="4248147" cy="172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Tried</a:t>
            </a:r>
            <a:r>
              <a:rPr lang="en-US" sz="28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Self-Attention </a:t>
            </a: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 the fingerprints in FPN.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Did not work.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60"/>
              </a:lnSpc>
            </a:pPr>
          </a:p>
        </p:txBody>
      </p:sp>
      <p:sp>
        <p:nvSpPr>
          <p:cNvPr id="9" name="Freeform 9"/>
          <p:cNvSpPr/>
          <p:nvPr/>
        </p:nvSpPr>
        <p:spPr>
          <a:xfrm rot="1254325">
            <a:off x="14925012" y="1414693"/>
            <a:ext cx="2288606" cy="678260"/>
          </a:xfrm>
          <a:custGeom>
            <a:avLst/>
            <a:gdLst/>
            <a:ahLst/>
            <a:cxnLst/>
            <a:rect l="l" t="t" r="r" b="b"/>
            <a:pathLst>
              <a:path w="2288606" h="678260">
                <a:moveTo>
                  <a:pt x="0" y="0"/>
                </a:moveTo>
                <a:lnTo>
                  <a:pt x="2288606" y="0"/>
                </a:lnTo>
                <a:lnTo>
                  <a:pt x="2288606" y="678260"/>
                </a:lnTo>
                <a:lnTo>
                  <a:pt x="0" y="678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1103" b="-1103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429713" y="4219575"/>
            <a:ext cx="6158517" cy="932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Cross-Attention</a:t>
            </a:r>
            <a:endParaRPr lang="en-US" sz="60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506058" y="5067063"/>
            <a:ext cx="4248147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 Connect Features:</a:t>
            </a:r>
            <a:endParaRPr lang="en-US" sz="2800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Previous methods: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40080" lvl="2" indent="-213360" algn="l">
              <a:lnSpc>
                <a:spcPts val="3360"/>
              </a:lnSpc>
              <a:buFont typeface="Arial" panose="020B0604020202020204"/>
              <a:buChar char="⚬"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Naive concatenation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40080" lvl="2" indent="-213360"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 method: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40080" lvl="2" indent="-213360" algn="l">
              <a:lnSpc>
                <a:spcPts val="3360"/>
              </a:lnSpc>
              <a:buFont typeface="Arial" panose="020B0604020202020204"/>
              <a:buChar char="⚬"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Cross-Attention 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" name="Freeform 12"/>
          <p:cNvSpPr/>
          <p:nvPr/>
        </p:nvSpPr>
        <p:spPr>
          <a:xfrm rot="-706687">
            <a:off x="8529284" y="4345293"/>
            <a:ext cx="2734022" cy="977413"/>
          </a:xfrm>
          <a:custGeom>
            <a:avLst/>
            <a:gdLst/>
            <a:ahLst/>
            <a:cxnLst/>
            <a:rect l="l" t="t" r="r" b="b"/>
            <a:pathLst>
              <a:path w="2734022" h="977413">
                <a:moveTo>
                  <a:pt x="0" y="0"/>
                </a:moveTo>
                <a:lnTo>
                  <a:pt x="2734022" y="0"/>
                </a:lnTo>
                <a:lnTo>
                  <a:pt x="2734022" y="977413"/>
                </a:lnTo>
                <a:lnTo>
                  <a:pt x="0" y="97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05" b="-505"/>
            </a:stretch>
          </a:blipFill>
        </p:spPr>
      </p:sp>
      <p:sp>
        <p:nvSpPr>
          <p:cNvPr id="13" name="Freeform 13"/>
          <p:cNvSpPr/>
          <p:nvPr/>
        </p:nvSpPr>
        <p:spPr>
          <a:xfrm rot="-706687">
            <a:off x="6014684" y="1221093"/>
            <a:ext cx="2734022" cy="977413"/>
          </a:xfrm>
          <a:custGeom>
            <a:avLst/>
            <a:gdLst/>
            <a:ahLst/>
            <a:cxnLst/>
            <a:rect l="l" t="t" r="r" b="b"/>
            <a:pathLst>
              <a:path w="2734022" h="977413">
                <a:moveTo>
                  <a:pt x="0" y="0"/>
                </a:moveTo>
                <a:lnTo>
                  <a:pt x="2734022" y="0"/>
                </a:lnTo>
                <a:lnTo>
                  <a:pt x="2734022" y="977413"/>
                </a:lnTo>
                <a:lnTo>
                  <a:pt x="0" y="97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505" b="-505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915400" y="1050290"/>
            <a:ext cx="5884545" cy="982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Tried</a:t>
            </a:r>
            <a:r>
              <a:rPr lang="en-US" sz="28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GraphSAGE to replace graph attention, </a:t>
            </a: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but poor in performance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experiment"/>
          <p:cNvSpPr/>
          <p:nvPr/>
        </p:nvSpPr>
        <p:spPr>
          <a:xfrm>
            <a:off x="381000" y="2324100"/>
            <a:ext cx="17573625" cy="7562850"/>
          </a:xfrm>
          <a:custGeom>
            <a:avLst/>
            <a:gdLst/>
            <a:ahLst/>
            <a:cxnLst/>
            <a:rect l="l" t="t" r="r" b="b"/>
            <a:pathLst>
              <a:path w="17573625" h="7562850">
                <a:moveTo>
                  <a:pt x="0" y="0"/>
                </a:moveTo>
                <a:lnTo>
                  <a:pt x="17573625" y="0"/>
                </a:lnTo>
                <a:lnTo>
                  <a:pt x="17573625" y="7562850"/>
                </a:lnTo>
                <a:lnTo>
                  <a:pt x="0" y="7562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81000" y="173355"/>
            <a:ext cx="7875270" cy="162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03. EXPERIMENTS</a:t>
            </a:r>
            <a:endParaRPr lang="en-US" sz="72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</Words>
  <Application>WPS 演示</Application>
  <PresentationFormat>On-screen Show 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8" baseType="lpstr">
      <vt:lpstr>Arial</vt:lpstr>
      <vt:lpstr>宋体</vt:lpstr>
      <vt:lpstr>Wingdings</vt:lpstr>
      <vt:lpstr>Cooper Hewitt Bold</vt:lpstr>
      <vt:lpstr>Segoe Print</vt:lpstr>
      <vt:lpstr>Cooper Hewitt</vt:lpstr>
      <vt:lpstr>DM Sans</vt:lpstr>
      <vt:lpstr>Bobby Jones</vt:lpstr>
      <vt:lpstr>DM Sans Bold</vt:lpstr>
      <vt:lpstr>Arial</vt:lpstr>
      <vt:lpstr>DM Sans Italics</vt:lpstr>
      <vt:lpstr>Calibri</vt:lpstr>
      <vt:lpstr>微软雅黑</vt:lpstr>
      <vt:lpstr>Arial Unicode MS</vt:lpstr>
      <vt:lpstr>华文中宋</vt:lpstr>
      <vt:lpstr>仿宋</vt:lpstr>
      <vt:lpstr>华文仿宋</vt:lpstr>
      <vt:lpstr>华文宋体</vt:lpstr>
      <vt:lpstr>幼圆</vt:lpstr>
      <vt:lpstr>Malgun Gothic</vt:lpstr>
      <vt:lpstr>Microsoft JhengHei UI Light</vt:lpstr>
      <vt:lpstr>MS PGothic</vt:lpstr>
      <vt:lpstr>Yu Gothic Medium</vt:lpstr>
      <vt:lpstr>Yu Gothic Light</vt:lpstr>
      <vt:lpstr>Noto Serif SC SemiBold</vt:lpstr>
      <vt:lpstr>Noto Sans SC Thin</vt:lpstr>
      <vt:lpstr>汉仪中黑 197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17_final.pptx</dc:title>
  <dc:creator/>
  <cp:lastModifiedBy>熊章智</cp:lastModifiedBy>
  <cp:revision>4</cp:revision>
  <dcterms:created xsi:type="dcterms:W3CDTF">2006-08-16T00:00:00Z</dcterms:created>
  <dcterms:modified xsi:type="dcterms:W3CDTF">2025-06-02T13:30:47Z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49F7607380A347609EC617A461319F1D</vt:lpwstr>
  </property>
  <property fmtid="{D5CDD505-2E9C-101B-9397-08002B2CF9AE}" pid="3" name="KSOProductBuildVer">
    <vt:lpwstr>2052-11.8.2.12089</vt:lpwstr>
  </property>
</Properties>
</file>