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oper Hewitt Bold" charset="1" panose="00000000000000000000"/>
      <p:regular r:id="rId19"/>
    </p:embeddedFont>
    <p:embeddedFont>
      <p:font typeface="Cooper Hewitt" charset="1" panose="00000000000000000000"/>
      <p:regular r:id="rId20"/>
    </p:embeddedFont>
    <p:embeddedFont>
      <p:font typeface="DM Sans" charset="1" panose="00000000000000000000"/>
      <p:regular r:id="rId21"/>
    </p:embeddedFont>
    <p:embeddedFont>
      <p:font typeface="Bobby Jones" charset="1" panose="00000000000000000000"/>
      <p:regular r:id="rId22"/>
    </p:embeddedFont>
    <p:embeddedFont>
      <p:font typeface="DM Sans Bold" charset="1" panose="00000000000000000000"/>
      <p:regular r:id="rId23"/>
    </p:embeddedFont>
    <p:embeddedFont>
      <p:font typeface="DM Sans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50.png" Type="http://schemas.openxmlformats.org/officeDocument/2006/relationships/image"/><Relationship Id="rId8" Target="../media/image5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2.png" Type="http://schemas.openxmlformats.org/officeDocument/2006/relationships/image"/><Relationship Id="rId5" Target="../media/image53.svg" Type="http://schemas.openxmlformats.org/officeDocument/2006/relationships/image"/><Relationship Id="rId6" Target="../media/image5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51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44.png" Type="http://schemas.openxmlformats.org/officeDocument/2006/relationships/image"/><Relationship Id="rId23" Target="../media/image45.svg" Type="http://schemas.openxmlformats.org/officeDocument/2006/relationships/image"/><Relationship Id="rId24" Target="../media/image21.png" Type="http://schemas.openxmlformats.org/officeDocument/2006/relationships/image"/><Relationship Id="rId25" Target="../media/image22.svg" Type="http://schemas.openxmlformats.org/officeDocument/2006/relationships/image"/><Relationship Id="rId26" Target="../media/image56.png" Type="http://schemas.openxmlformats.org/officeDocument/2006/relationships/image"/><Relationship Id="rId27" Target="../media/image57.svg" Type="http://schemas.openxmlformats.org/officeDocument/2006/relationships/image"/><Relationship Id="rId28" Target="../media/image25.png" Type="http://schemas.openxmlformats.org/officeDocument/2006/relationships/image"/><Relationship Id="rId29" Target="../media/image26.svg" Type="http://schemas.openxmlformats.org/officeDocument/2006/relationships/image"/><Relationship Id="rId3" Target="../media/image2.svg" Type="http://schemas.openxmlformats.org/officeDocument/2006/relationships/image"/><Relationship Id="rId30" Target="../media/image58.png" Type="http://schemas.openxmlformats.org/officeDocument/2006/relationships/image"/><Relationship Id="rId31" Target="../media/image59.svg" Type="http://schemas.openxmlformats.org/officeDocument/2006/relationships/image"/><Relationship Id="rId32" Target="../media/image60.png" Type="http://schemas.openxmlformats.org/officeDocument/2006/relationships/image"/><Relationship Id="rId33" Target="../media/image61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jpe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74310" y="2670654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5917" y="5789409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2" y="0"/>
                </a:lnTo>
                <a:lnTo>
                  <a:pt x="3718302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4138" y="2836486"/>
            <a:ext cx="10990172" cy="286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sz="14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MOLECULES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62277"/>
            <a:ext cx="8626948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PROPERTY CLASSIFICATION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55075" y="7987302"/>
            <a:ext cx="825540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Team members: Zhangzhi Xiong  Tianni Yang  Yixuan Chen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4590959">
            <a:off x="15997142" y="3573304"/>
            <a:ext cx="2538932" cy="2538932"/>
          </a:xfrm>
          <a:custGeom>
            <a:avLst/>
            <a:gdLst/>
            <a:ahLst/>
            <a:cxnLst/>
            <a:rect r="r" b="b" t="t" l="l"/>
            <a:pathLst>
              <a:path h="2538932" w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156784" y="6407053"/>
            <a:ext cx="2131216" cy="2080842"/>
          </a:xfrm>
          <a:custGeom>
            <a:avLst/>
            <a:gdLst/>
            <a:ahLst/>
            <a:cxnLst/>
            <a:rect r="r" b="b" t="t" l="l"/>
            <a:pathLst>
              <a:path h="2080842" w="2131216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52783">
            <a:off x="15429461" y="420538"/>
            <a:ext cx="1171974" cy="2052821"/>
          </a:xfrm>
          <a:custGeom>
            <a:avLst/>
            <a:gdLst/>
            <a:ahLst/>
            <a:cxnLst/>
            <a:rect r="r" b="b" t="t" l="l"/>
            <a:pathLst>
              <a:path h="2052821" w="1171974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612873">
            <a:off x="16578786" y="2115729"/>
            <a:ext cx="1078345" cy="1913193"/>
          </a:xfrm>
          <a:custGeom>
            <a:avLst/>
            <a:gdLst/>
            <a:ahLst/>
            <a:cxnLst/>
            <a:rect r="r" b="b" t="t" l="l"/>
            <a:pathLst>
              <a:path h="1913193" w="1078345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18688" y="1192630"/>
            <a:ext cx="1409367" cy="782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1"/>
              </a:lnSpc>
              <a:spcBef>
                <a:spcPct val="0"/>
              </a:spcBef>
            </a:pPr>
            <a:r>
              <a:rPr lang="en-US" sz="2971" spc="374">
                <a:solidFill>
                  <a:srgbClr val="00030A"/>
                </a:solidFill>
                <a:latin typeface="Bobby Jones"/>
                <a:ea typeface="Bobby Jones"/>
                <a:cs typeface="Bobby Jones"/>
                <a:sym typeface="Bobby Jones"/>
              </a:rPr>
              <a:t>CS182</a:t>
            </a:r>
          </a:p>
          <a:p>
            <a:pPr algn="ctr">
              <a:lnSpc>
                <a:spcPts val="2971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402703" y="8895672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1977585">
            <a:off x="17291502" y="858834"/>
            <a:ext cx="512498" cy="269991"/>
            <a:chOff x="0" y="0"/>
            <a:chExt cx="1610360" cy="8483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6814686" y="1469307"/>
            <a:ext cx="451922" cy="405086"/>
          </a:xfrm>
          <a:custGeom>
            <a:avLst/>
            <a:gdLst/>
            <a:ahLst/>
            <a:cxnLst/>
            <a:rect r="r" b="b" t="t" l="l"/>
            <a:pathLst>
              <a:path h="405086" w="451922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94641" y="3085316"/>
            <a:ext cx="420451" cy="427445"/>
          </a:xfrm>
          <a:custGeom>
            <a:avLst/>
            <a:gdLst/>
            <a:ahLst/>
            <a:cxnLst/>
            <a:rect r="r" b="b" t="t" l="l"/>
            <a:pathLst>
              <a:path h="427445" w="420451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4678159">
            <a:off x="15159154" y="375441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170004" y="614952"/>
            <a:ext cx="252393" cy="252393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-921396">
            <a:off x="16540798" y="9558525"/>
            <a:ext cx="547777" cy="288577"/>
            <a:chOff x="0" y="0"/>
            <a:chExt cx="1610360" cy="84836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1153974">
            <a:off x="15418170" y="8432300"/>
            <a:ext cx="635916" cy="2347340"/>
          </a:xfrm>
          <a:custGeom>
            <a:avLst/>
            <a:gdLst/>
            <a:ahLst/>
            <a:cxnLst/>
            <a:rect r="r" b="b" t="t" l="l"/>
            <a:pathLst>
              <a:path h="2347340" w="635916">
                <a:moveTo>
                  <a:pt x="0" y="0"/>
                </a:moveTo>
                <a:lnTo>
                  <a:pt x="635916" y="0"/>
                </a:lnTo>
                <a:lnTo>
                  <a:pt x="635916" y="2347339"/>
                </a:lnTo>
                <a:lnTo>
                  <a:pt x="0" y="2347339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684765">
            <a:off x="13333465" y="8957720"/>
            <a:ext cx="850155" cy="1508339"/>
          </a:xfrm>
          <a:custGeom>
            <a:avLst/>
            <a:gdLst/>
            <a:ahLst/>
            <a:cxnLst/>
            <a:rect r="r" b="b" t="t" l="l"/>
            <a:pathLst>
              <a:path h="1508339" w="850155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550558" y="1200069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1" y="0"/>
                </a:lnTo>
                <a:lnTo>
                  <a:pt x="464061" y="471781"/>
                </a:lnTo>
                <a:lnTo>
                  <a:pt x="0" y="47178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7374128" y="5789409"/>
            <a:ext cx="208069" cy="208069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4599093" y="8855697"/>
            <a:ext cx="548192" cy="491379"/>
          </a:xfrm>
          <a:custGeom>
            <a:avLst/>
            <a:gdLst/>
            <a:ahLst/>
            <a:cxnLst/>
            <a:rect r="r" b="b" t="t" l="l"/>
            <a:pathLst>
              <a:path h="491379" w="548192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9414156">
            <a:off x="12901159" y="-655176"/>
            <a:ext cx="938638" cy="1962931"/>
          </a:xfrm>
          <a:custGeom>
            <a:avLst/>
            <a:gdLst/>
            <a:ahLst/>
            <a:cxnLst/>
            <a:rect r="r" b="b" t="t" l="l"/>
            <a:pathLst>
              <a:path h="1962931" w="938638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4678159">
            <a:off x="12300890" y="9540296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2018872" y="362559"/>
            <a:ext cx="252393" cy="252393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65C7E"/>
            </a:solid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055075" y="5825075"/>
            <a:ext cx="8626948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FEATURING</a:t>
            </a:r>
            <a:r>
              <a:rPr lang="en-US" sz="48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MULTI-MODALITY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ipeline.drawio"/>
          <p:cNvSpPr/>
          <p:nvPr/>
        </p:nvSpPr>
        <p:spPr>
          <a:xfrm flipH="false" flipV="false" rot="0">
            <a:off x="1028700" y="2273837"/>
            <a:ext cx="9652839" cy="6984463"/>
          </a:xfrm>
          <a:custGeom>
            <a:avLst/>
            <a:gdLst/>
            <a:ahLst/>
            <a:cxnLst/>
            <a:rect r="r" b="b" t="t" l="l"/>
            <a:pathLst>
              <a:path h="6984463" w="9652839">
                <a:moveTo>
                  <a:pt x="0" y="0"/>
                </a:moveTo>
                <a:lnTo>
                  <a:pt x="9652839" y="0"/>
                </a:lnTo>
                <a:lnTo>
                  <a:pt x="9652839" y="6984463"/>
                </a:lnTo>
                <a:lnTo>
                  <a:pt x="0" y="6984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" r="0" b="-2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8888898">
            <a:off x="8715132" y="7201687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2734022" y="0"/>
                </a:moveTo>
                <a:lnTo>
                  <a:pt x="0" y="0"/>
                </a:lnTo>
                <a:lnTo>
                  <a:pt x="0" y="977413"/>
                </a:lnTo>
                <a:lnTo>
                  <a:pt x="2734022" y="977413"/>
                </a:lnTo>
                <a:lnTo>
                  <a:pt x="273402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33425"/>
            <a:ext cx="309140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38909" y="4492615"/>
            <a:ext cx="5524400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Self-Attention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77035" y="7162800"/>
            <a:ext cx="4248147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Tried</a:t>
            </a: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Self-Attention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the result of FPN.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Did not work.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1254325">
            <a:off x="14925012" y="1414693"/>
            <a:ext cx="2288606" cy="678260"/>
          </a:xfrm>
          <a:custGeom>
            <a:avLst/>
            <a:gdLst/>
            <a:ahLst/>
            <a:cxnLst/>
            <a:rect r="r" b="b" t="t" l="l"/>
            <a:pathLst>
              <a:path h="678260" w="2288606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56072" y="1028700"/>
            <a:ext cx="1603228" cy="1972651"/>
          </a:xfrm>
          <a:custGeom>
            <a:avLst/>
            <a:gdLst/>
            <a:ahLst/>
            <a:cxnLst/>
            <a:rect r="r" b="b" t="t" l="l"/>
            <a:pathLst>
              <a:path h="1972651" w="1603228">
                <a:moveTo>
                  <a:pt x="0" y="0"/>
                </a:moveTo>
                <a:lnTo>
                  <a:pt x="1603228" y="0"/>
                </a:lnTo>
                <a:lnTo>
                  <a:pt x="1603228" y="1972651"/>
                </a:lnTo>
                <a:lnTo>
                  <a:pt x="0" y="1972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527902"/>
            <a:ext cx="16230600" cy="2394013"/>
          </a:xfrm>
          <a:custGeom>
            <a:avLst/>
            <a:gdLst/>
            <a:ahLst/>
            <a:cxnLst/>
            <a:rect r="r" b="b" t="t" l="l"/>
            <a:pathLst>
              <a:path h="2394013" w="16230600">
                <a:moveTo>
                  <a:pt x="0" y="0"/>
                </a:moveTo>
                <a:lnTo>
                  <a:pt x="16230600" y="0"/>
                </a:lnTo>
                <a:lnTo>
                  <a:pt x="16230600" y="2394013"/>
                </a:lnTo>
                <a:lnTo>
                  <a:pt x="0" y="2394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33425"/>
            <a:ext cx="707263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ABLATION STUDY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707263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FULL RESULTS</a:t>
            </a:r>
          </a:p>
        </p:txBody>
      </p:sp>
      <p:sp>
        <p:nvSpPr>
          <p:cNvPr name="Freeform 4" id="4" descr="experiment"/>
          <p:cNvSpPr/>
          <p:nvPr/>
        </p:nvSpPr>
        <p:spPr>
          <a:xfrm flipH="false" flipV="false" rot="0">
            <a:off x="1709738" y="2526030"/>
            <a:ext cx="14868525" cy="6732270"/>
          </a:xfrm>
          <a:custGeom>
            <a:avLst/>
            <a:gdLst/>
            <a:ahLst/>
            <a:cxnLst/>
            <a:rect r="r" b="b" t="t" l="l"/>
            <a:pathLst>
              <a:path h="6732270" w="14868525">
                <a:moveTo>
                  <a:pt x="0" y="0"/>
                </a:moveTo>
                <a:lnTo>
                  <a:pt x="14868524" y="0"/>
                </a:lnTo>
                <a:lnTo>
                  <a:pt x="14868524" y="6732270"/>
                </a:lnTo>
                <a:lnTo>
                  <a:pt x="0" y="6732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4397" y="3290107"/>
            <a:ext cx="13939207" cy="328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2"/>
              </a:lnSpc>
            </a:pPr>
            <a:r>
              <a:rPr lang="en-US" b="true" sz="16437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4590959">
            <a:off x="15997142" y="3573304"/>
            <a:ext cx="2538932" cy="2538932"/>
          </a:xfrm>
          <a:custGeom>
            <a:avLst/>
            <a:gdLst/>
            <a:ahLst/>
            <a:cxnLst/>
            <a:rect r="r" b="b" t="t" l="l"/>
            <a:pathLst>
              <a:path h="2538932" w="2538932">
                <a:moveTo>
                  <a:pt x="0" y="0"/>
                </a:moveTo>
                <a:lnTo>
                  <a:pt x="2538932" y="0"/>
                </a:lnTo>
                <a:lnTo>
                  <a:pt x="2538932" y="2538932"/>
                </a:lnTo>
                <a:lnTo>
                  <a:pt x="0" y="25389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0325232">
            <a:off x="-735485" y="106452"/>
            <a:ext cx="2815623" cy="2815623"/>
          </a:xfrm>
          <a:custGeom>
            <a:avLst/>
            <a:gdLst/>
            <a:ahLst/>
            <a:cxnLst/>
            <a:rect r="r" b="b" t="t" l="l"/>
            <a:pathLst>
              <a:path h="2815623" w="2815623">
                <a:moveTo>
                  <a:pt x="0" y="2815623"/>
                </a:moveTo>
                <a:lnTo>
                  <a:pt x="2815623" y="2815623"/>
                </a:lnTo>
                <a:lnTo>
                  <a:pt x="2815623" y="0"/>
                </a:lnTo>
                <a:lnTo>
                  <a:pt x="0" y="0"/>
                </a:lnTo>
                <a:lnTo>
                  <a:pt x="0" y="28156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49497">
            <a:off x="125050" y="6657359"/>
            <a:ext cx="2053555" cy="2933651"/>
          </a:xfrm>
          <a:custGeom>
            <a:avLst/>
            <a:gdLst/>
            <a:ahLst/>
            <a:cxnLst/>
            <a:rect r="r" b="b" t="t" l="l"/>
            <a:pathLst>
              <a:path h="2933651" w="2053555">
                <a:moveTo>
                  <a:pt x="0" y="0"/>
                </a:moveTo>
                <a:lnTo>
                  <a:pt x="2053556" y="0"/>
                </a:lnTo>
                <a:lnTo>
                  <a:pt x="2053556" y="2933650"/>
                </a:lnTo>
                <a:lnTo>
                  <a:pt x="0" y="29336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245013">
            <a:off x="1141207" y="2386216"/>
            <a:ext cx="880607" cy="1841573"/>
          </a:xfrm>
          <a:custGeom>
            <a:avLst/>
            <a:gdLst/>
            <a:ahLst/>
            <a:cxnLst/>
            <a:rect r="r" b="b" t="t" l="l"/>
            <a:pathLst>
              <a:path h="1841573" w="880607">
                <a:moveTo>
                  <a:pt x="0" y="0"/>
                </a:moveTo>
                <a:lnTo>
                  <a:pt x="880606" y="0"/>
                </a:lnTo>
                <a:lnTo>
                  <a:pt x="880606" y="1841573"/>
                </a:lnTo>
                <a:lnTo>
                  <a:pt x="0" y="18415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254325">
            <a:off x="-2461" y="4984554"/>
            <a:ext cx="2288606" cy="678260"/>
          </a:xfrm>
          <a:custGeom>
            <a:avLst/>
            <a:gdLst/>
            <a:ahLst/>
            <a:cxnLst/>
            <a:rect r="r" b="b" t="t" l="l"/>
            <a:pathLst>
              <a:path h="678260" w="2288606">
                <a:moveTo>
                  <a:pt x="0" y="0"/>
                </a:moveTo>
                <a:lnTo>
                  <a:pt x="2288606" y="0"/>
                </a:lnTo>
                <a:lnTo>
                  <a:pt x="2288606" y="678260"/>
                </a:lnTo>
                <a:lnTo>
                  <a:pt x="0" y="6782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156784" y="6407053"/>
            <a:ext cx="2131216" cy="2080842"/>
          </a:xfrm>
          <a:custGeom>
            <a:avLst/>
            <a:gdLst/>
            <a:ahLst/>
            <a:cxnLst/>
            <a:rect r="r" b="b" t="t" l="l"/>
            <a:pathLst>
              <a:path h="2080842" w="2131216">
                <a:moveTo>
                  <a:pt x="0" y="0"/>
                </a:moveTo>
                <a:lnTo>
                  <a:pt x="2131216" y="0"/>
                </a:lnTo>
                <a:lnTo>
                  <a:pt x="2131216" y="2080842"/>
                </a:lnTo>
                <a:lnTo>
                  <a:pt x="0" y="2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52783">
            <a:off x="15429461" y="420538"/>
            <a:ext cx="1171974" cy="2052821"/>
          </a:xfrm>
          <a:custGeom>
            <a:avLst/>
            <a:gdLst/>
            <a:ahLst/>
            <a:cxnLst/>
            <a:rect r="r" b="b" t="t" l="l"/>
            <a:pathLst>
              <a:path h="2052821" w="1171974">
                <a:moveTo>
                  <a:pt x="0" y="0"/>
                </a:moveTo>
                <a:lnTo>
                  <a:pt x="1171974" y="0"/>
                </a:lnTo>
                <a:lnTo>
                  <a:pt x="1171974" y="2052821"/>
                </a:lnTo>
                <a:lnTo>
                  <a:pt x="0" y="205282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12873">
            <a:off x="16578786" y="2115729"/>
            <a:ext cx="1078345" cy="1913193"/>
          </a:xfrm>
          <a:custGeom>
            <a:avLst/>
            <a:gdLst/>
            <a:ahLst/>
            <a:cxnLst/>
            <a:rect r="r" b="b" t="t" l="l"/>
            <a:pathLst>
              <a:path h="1913193" w="1078345">
                <a:moveTo>
                  <a:pt x="0" y="0"/>
                </a:moveTo>
                <a:lnTo>
                  <a:pt x="1078345" y="0"/>
                </a:lnTo>
                <a:lnTo>
                  <a:pt x="1078345" y="1913193"/>
                </a:lnTo>
                <a:lnTo>
                  <a:pt x="0" y="19131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984971" y="6344082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1" y="0"/>
                </a:lnTo>
                <a:lnTo>
                  <a:pt x="464061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02703" y="8895672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1977585">
            <a:off x="17291502" y="858834"/>
            <a:ext cx="512498" cy="269991"/>
            <a:chOff x="0" y="0"/>
            <a:chExt cx="1610360" cy="8483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030890" y="4603934"/>
            <a:ext cx="229651" cy="229651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99457" y="3512761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3" y="0"/>
                </a:lnTo>
                <a:lnTo>
                  <a:pt x="238203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814686" y="1469307"/>
            <a:ext cx="451922" cy="405086"/>
          </a:xfrm>
          <a:custGeom>
            <a:avLst/>
            <a:gdLst/>
            <a:ahLst/>
            <a:cxnLst/>
            <a:rect r="r" b="b" t="t" l="l"/>
            <a:pathLst>
              <a:path h="405086" w="451922">
                <a:moveTo>
                  <a:pt x="0" y="0"/>
                </a:moveTo>
                <a:lnTo>
                  <a:pt x="451922" y="0"/>
                </a:lnTo>
                <a:lnTo>
                  <a:pt x="451922" y="405086"/>
                </a:lnTo>
                <a:lnTo>
                  <a:pt x="0" y="40508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694641" y="3085316"/>
            <a:ext cx="420451" cy="427445"/>
          </a:xfrm>
          <a:custGeom>
            <a:avLst/>
            <a:gdLst/>
            <a:ahLst/>
            <a:cxnLst/>
            <a:rect r="r" b="b" t="t" l="l"/>
            <a:pathLst>
              <a:path h="427445" w="420451">
                <a:moveTo>
                  <a:pt x="0" y="0"/>
                </a:moveTo>
                <a:lnTo>
                  <a:pt x="420451" y="0"/>
                </a:lnTo>
                <a:lnTo>
                  <a:pt x="420451" y="427445"/>
                </a:lnTo>
                <a:lnTo>
                  <a:pt x="0" y="42744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490694" y="9376318"/>
            <a:ext cx="229651" cy="22965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-771795">
            <a:off x="2865448" y="1647521"/>
            <a:ext cx="433712" cy="411632"/>
          </a:xfrm>
          <a:custGeom>
            <a:avLst/>
            <a:gdLst/>
            <a:ahLst/>
            <a:cxnLst/>
            <a:rect r="r" b="b" t="t" l="l"/>
            <a:pathLst>
              <a:path h="411632" w="433712">
                <a:moveTo>
                  <a:pt x="0" y="0"/>
                </a:moveTo>
                <a:lnTo>
                  <a:pt x="433712" y="0"/>
                </a:lnTo>
                <a:lnTo>
                  <a:pt x="433712" y="411632"/>
                </a:lnTo>
                <a:lnTo>
                  <a:pt x="0" y="41163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4678159">
            <a:off x="15159154" y="375441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1977585">
            <a:off x="3370855" y="9474682"/>
            <a:ext cx="498419" cy="262574"/>
            <a:chOff x="0" y="0"/>
            <a:chExt cx="1610360" cy="8483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748353" y="7888147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3" y="0"/>
                </a:lnTo>
                <a:lnTo>
                  <a:pt x="238203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4170004" y="614952"/>
            <a:ext cx="252393" cy="252393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102176" y="1987440"/>
            <a:ext cx="229651" cy="229651"/>
            <a:chOff x="0" y="0"/>
            <a:chExt cx="6350000" cy="635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-921396">
            <a:off x="16540798" y="9558525"/>
            <a:ext cx="547777" cy="288577"/>
            <a:chOff x="0" y="0"/>
            <a:chExt cx="1610360" cy="84836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432686">
            <a:off x="2912608" y="-670724"/>
            <a:ext cx="2225071" cy="2156296"/>
          </a:xfrm>
          <a:custGeom>
            <a:avLst/>
            <a:gdLst/>
            <a:ahLst/>
            <a:cxnLst/>
            <a:rect r="r" b="b" t="t" l="l"/>
            <a:pathLst>
              <a:path h="2156296" w="2225071">
                <a:moveTo>
                  <a:pt x="0" y="0"/>
                </a:moveTo>
                <a:lnTo>
                  <a:pt x="2225071" y="0"/>
                </a:lnTo>
                <a:lnTo>
                  <a:pt x="2225071" y="2156296"/>
                </a:lnTo>
                <a:lnTo>
                  <a:pt x="0" y="215629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1153974">
            <a:off x="15418170" y="8432300"/>
            <a:ext cx="635916" cy="2347340"/>
          </a:xfrm>
          <a:custGeom>
            <a:avLst/>
            <a:gdLst/>
            <a:ahLst/>
            <a:cxnLst/>
            <a:rect r="r" b="b" t="t" l="l"/>
            <a:pathLst>
              <a:path h="2347340" w="635916">
                <a:moveTo>
                  <a:pt x="0" y="0"/>
                </a:moveTo>
                <a:lnTo>
                  <a:pt x="635916" y="0"/>
                </a:lnTo>
                <a:lnTo>
                  <a:pt x="635916" y="2347339"/>
                </a:lnTo>
                <a:lnTo>
                  <a:pt x="0" y="234733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842482">
            <a:off x="3931404" y="8366112"/>
            <a:ext cx="1054904" cy="2072133"/>
          </a:xfrm>
          <a:custGeom>
            <a:avLst/>
            <a:gdLst/>
            <a:ahLst/>
            <a:cxnLst/>
            <a:rect r="r" b="b" t="t" l="l"/>
            <a:pathLst>
              <a:path h="2072133" w="1054904">
                <a:moveTo>
                  <a:pt x="0" y="0"/>
                </a:moveTo>
                <a:lnTo>
                  <a:pt x="1054904" y="0"/>
                </a:lnTo>
                <a:lnTo>
                  <a:pt x="1054904" y="2072132"/>
                </a:lnTo>
                <a:lnTo>
                  <a:pt x="0" y="207213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5649993" y="9347076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-684765">
            <a:off x="13333465" y="8957720"/>
            <a:ext cx="850155" cy="1508339"/>
          </a:xfrm>
          <a:custGeom>
            <a:avLst/>
            <a:gdLst/>
            <a:ahLst/>
            <a:cxnLst/>
            <a:rect r="r" b="b" t="t" l="l"/>
            <a:pathLst>
              <a:path h="1508339" w="850155">
                <a:moveTo>
                  <a:pt x="0" y="0"/>
                </a:moveTo>
                <a:lnTo>
                  <a:pt x="850155" y="0"/>
                </a:lnTo>
                <a:lnTo>
                  <a:pt x="850155" y="1508339"/>
                </a:lnTo>
                <a:lnTo>
                  <a:pt x="0" y="150833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80356" y="9140282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2" y="0"/>
                </a:lnTo>
                <a:lnTo>
                  <a:pt x="238202" y="236036"/>
                </a:lnTo>
                <a:lnTo>
                  <a:pt x="0" y="23603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550558" y="1200069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1" y="0"/>
                </a:lnTo>
                <a:lnTo>
                  <a:pt x="464061" y="471781"/>
                </a:lnTo>
                <a:lnTo>
                  <a:pt x="0" y="47178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7823320" y="5426640"/>
            <a:ext cx="208069" cy="208069"/>
            <a:chOff x="0" y="0"/>
            <a:chExt cx="6350000" cy="63500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43" id="43"/>
          <p:cNvSpPr/>
          <p:nvPr/>
        </p:nvSpPr>
        <p:spPr>
          <a:xfrm flipH="false" flipV="false" rot="0">
            <a:off x="14599093" y="8855697"/>
            <a:ext cx="548192" cy="491379"/>
          </a:xfrm>
          <a:custGeom>
            <a:avLst/>
            <a:gdLst/>
            <a:ahLst/>
            <a:cxnLst/>
            <a:rect r="r" b="b" t="t" l="l"/>
            <a:pathLst>
              <a:path h="491379" w="548192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-9414156">
            <a:off x="12901159" y="-655176"/>
            <a:ext cx="938638" cy="1962931"/>
          </a:xfrm>
          <a:custGeom>
            <a:avLst/>
            <a:gdLst/>
            <a:ahLst/>
            <a:cxnLst/>
            <a:rect r="r" b="b" t="t" l="l"/>
            <a:pathLst>
              <a:path h="1962931" w="938638">
                <a:moveTo>
                  <a:pt x="0" y="0"/>
                </a:moveTo>
                <a:lnTo>
                  <a:pt x="938638" y="0"/>
                </a:lnTo>
                <a:lnTo>
                  <a:pt x="938638" y="1962931"/>
                </a:lnTo>
                <a:lnTo>
                  <a:pt x="0" y="1962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5565863" y="407424"/>
            <a:ext cx="548192" cy="491379"/>
          </a:xfrm>
          <a:custGeom>
            <a:avLst/>
            <a:gdLst/>
            <a:ahLst/>
            <a:cxnLst/>
            <a:rect r="r" b="b" t="t" l="l"/>
            <a:pathLst>
              <a:path h="491379" w="548192">
                <a:moveTo>
                  <a:pt x="0" y="0"/>
                </a:moveTo>
                <a:lnTo>
                  <a:pt x="548192" y="0"/>
                </a:lnTo>
                <a:lnTo>
                  <a:pt x="548192" y="491379"/>
                </a:lnTo>
                <a:lnTo>
                  <a:pt x="0" y="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4678159">
            <a:off x="12300890" y="9540296"/>
            <a:ext cx="433498" cy="411429"/>
          </a:xfrm>
          <a:custGeom>
            <a:avLst/>
            <a:gdLst/>
            <a:ahLst/>
            <a:cxnLst/>
            <a:rect r="r" b="b" t="t" l="l"/>
            <a:pathLst>
              <a:path h="411429" w="433498">
                <a:moveTo>
                  <a:pt x="0" y="0"/>
                </a:moveTo>
                <a:lnTo>
                  <a:pt x="433498" y="0"/>
                </a:lnTo>
                <a:lnTo>
                  <a:pt x="433498" y="411429"/>
                </a:lnTo>
                <a:lnTo>
                  <a:pt x="0" y="41142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2145068" y="653113"/>
            <a:ext cx="252393" cy="252393"/>
            <a:chOff x="0" y="0"/>
            <a:chExt cx="6350000" cy="63500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86910"/>
            <a:ext cx="7262705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OUTLINE</a:t>
            </a:r>
          </a:p>
          <a:p>
            <a:pPr algn="l">
              <a:lnSpc>
                <a:spcPts val="168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381304" y="1016392"/>
            <a:ext cx="8562391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01.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81304" y="3082348"/>
            <a:ext cx="7072639" cy="142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02. METHODS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4186108">
            <a:off x="1699982" y="4235535"/>
            <a:ext cx="5262573" cy="5099912"/>
          </a:xfrm>
          <a:custGeom>
            <a:avLst/>
            <a:gdLst/>
            <a:ahLst/>
            <a:cxnLst/>
            <a:rect r="r" b="b" t="t" l="l"/>
            <a:pathLst>
              <a:path h="5099912" w="5262573">
                <a:moveTo>
                  <a:pt x="0" y="5099912"/>
                </a:moveTo>
                <a:lnTo>
                  <a:pt x="5262573" y="5099912"/>
                </a:lnTo>
                <a:lnTo>
                  <a:pt x="5262573" y="0"/>
                </a:lnTo>
                <a:lnTo>
                  <a:pt x="0" y="0"/>
                </a:lnTo>
                <a:lnTo>
                  <a:pt x="0" y="50999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223617">
            <a:off x="15192866" y="7404195"/>
            <a:ext cx="2268239" cy="2198129"/>
          </a:xfrm>
          <a:custGeom>
            <a:avLst/>
            <a:gdLst/>
            <a:ahLst/>
            <a:cxnLst/>
            <a:rect r="r" b="b" t="t" l="l"/>
            <a:pathLst>
              <a:path h="2198129" w="2268239">
                <a:moveTo>
                  <a:pt x="0" y="0"/>
                </a:moveTo>
                <a:lnTo>
                  <a:pt x="2268239" y="0"/>
                </a:lnTo>
                <a:lnTo>
                  <a:pt x="2268239" y="2198130"/>
                </a:lnTo>
                <a:lnTo>
                  <a:pt x="0" y="2198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63009"/>
            <a:ext cx="12196875" cy="391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01. INTRODUCTION</a:t>
            </a:r>
          </a:p>
          <a:p>
            <a:pPr algn="l">
              <a:lnSpc>
                <a:spcPts val="1456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370648" y="561730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4"/>
                </a:lnTo>
                <a:lnTo>
                  <a:pt x="0" y="23391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4202074" y="0"/>
                </a:moveTo>
                <a:lnTo>
                  <a:pt x="0" y="0"/>
                </a:lnTo>
                <a:lnTo>
                  <a:pt x="0" y="2521245"/>
                </a:lnTo>
                <a:lnTo>
                  <a:pt x="4202074" y="2521245"/>
                </a:lnTo>
                <a:lnTo>
                  <a:pt x="420207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 descr="aspirin"/>
          <p:cNvSpPr/>
          <p:nvPr/>
        </p:nvSpPr>
        <p:spPr>
          <a:xfrm flipH="false" flipV="false" rot="0">
            <a:off x="1748341" y="3439991"/>
            <a:ext cx="4751818" cy="3635294"/>
          </a:xfrm>
          <a:custGeom>
            <a:avLst/>
            <a:gdLst/>
            <a:ahLst/>
            <a:cxnLst/>
            <a:rect r="r" b="b" t="t" l="l"/>
            <a:pathLst>
              <a:path h="3635294" w="4751818">
                <a:moveTo>
                  <a:pt x="0" y="0"/>
                </a:moveTo>
                <a:lnTo>
                  <a:pt x="4751818" y="0"/>
                </a:lnTo>
                <a:lnTo>
                  <a:pt x="4751818" y="3635294"/>
                </a:lnTo>
                <a:lnTo>
                  <a:pt x="0" y="36352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" r="0" b="-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27137" y="4654794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2"/>
                </a:lnTo>
                <a:lnTo>
                  <a:pt x="0" y="9774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489809" y="3361298"/>
            <a:ext cx="6543798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Output: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Toxic?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Soluble?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...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93763" y="7201143"/>
            <a:ext cx="240030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 i="true">
                <a:solidFill>
                  <a:srgbClr val="343434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Example: Aspirin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33425"/>
            <a:ext cx="707263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3452" y="1857375"/>
            <a:ext cx="6633697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Moleculenet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33452" y="4195233"/>
            <a:ext cx="4546658" cy="4748424"/>
            <a:chOff x="0" y="0"/>
            <a:chExt cx="6267450" cy="65455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67450" cy="6545580"/>
            </a:xfrm>
            <a:custGeom>
              <a:avLst/>
              <a:gdLst/>
              <a:ahLst/>
              <a:cxnLst/>
              <a:rect r="r" b="b" t="t" l="l"/>
              <a:pathLst>
                <a:path h="6545580" w="6267450">
                  <a:moveTo>
                    <a:pt x="0" y="0"/>
                  </a:moveTo>
                  <a:lnTo>
                    <a:pt x="6267450" y="0"/>
                  </a:lnTo>
                  <a:lnTo>
                    <a:pt x="6267450" y="6545580"/>
                  </a:lnTo>
                  <a:lnTo>
                    <a:pt x="0" y="65455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39" t="0" r="-3139" b="0"/>
              </a:stretch>
            </a:blipFill>
          </p:spPr>
        </p:sp>
      </p:grpSp>
      <p:sp>
        <p:nvSpPr>
          <p:cNvPr name="Freeform 7" id="7" descr="dataset"/>
          <p:cNvSpPr/>
          <p:nvPr/>
        </p:nvSpPr>
        <p:spPr>
          <a:xfrm flipH="false" flipV="false" rot="0">
            <a:off x="8957388" y="4343119"/>
            <a:ext cx="8301912" cy="4915181"/>
          </a:xfrm>
          <a:custGeom>
            <a:avLst/>
            <a:gdLst/>
            <a:ahLst/>
            <a:cxnLst/>
            <a:rect r="r" b="b" t="t" l="l"/>
            <a:pathLst>
              <a:path h="4915181" w="8301912">
                <a:moveTo>
                  <a:pt x="0" y="0"/>
                </a:moveTo>
                <a:lnTo>
                  <a:pt x="8301912" y="0"/>
                </a:lnTo>
                <a:lnTo>
                  <a:pt x="8301912" y="4915181"/>
                </a:lnTo>
                <a:lnTo>
                  <a:pt x="0" y="49151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" r="0" b="-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76323" y="619125"/>
            <a:ext cx="7432357" cy="31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our research, we choose a subset of datasets which are suitable for </a:t>
            </a:r>
            <a:r>
              <a:rPr lang="en-US" sz="26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classification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BACE: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β-secretase enzyme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HIV: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HIV activeness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Tox21: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properties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BBBP: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Blood-Brain Barrier Penetration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Clintox: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drugs failed clinical trials for toxicity</a:t>
            </a:r>
          </a:p>
          <a:p>
            <a:pPr algn="l" marL="561341" indent="-280670" lvl="1">
              <a:lnSpc>
                <a:spcPts val="3120"/>
              </a:lnSpc>
              <a:buFont typeface="Arial"/>
              <a:buChar char="•"/>
            </a:pPr>
            <a:r>
              <a:rPr lang="en-US" b="true" sz="2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SIDER: </a:t>
            </a:r>
            <a:r>
              <a:rPr lang="en-US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side effects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240909">
            <a:off x="1060340" y="7164962"/>
            <a:ext cx="2170952" cy="1606504"/>
          </a:xfrm>
          <a:custGeom>
            <a:avLst/>
            <a:gdLst/>
            <a:ahLst/>
            <a:cxnLst/>
            <a:rect r="r" b="b" t="t" l="l"/>
            <a:pathLst>
              <a:path h="1606504" w="2170952">
                <a:moveTo>
                  <a:pt x="0" y="0"/>
                </a:moveTo>
                <a:lnTo>
                  <a:pt x="2170952" y="0"/>
                </a:lnTo>
                <a:lnTo>
                  <a:pt x="2170952" y="1606504"/>
                </a:lnTo>
                <a:lnTo>
                  <a:pt x="0" y="1606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3425"/>
            <a:ext cx="7072639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RELATED WORK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4482" y="3349943"/>
            <a:ext cx="11620801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Model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(Leveraging Different Fingerprint Feature):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Random Forest; XGBoost; AttentiveFP...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4482" y="4724400"/>
            <a:ext cx="11731097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Based Model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Graph Convolution Model; Weave Model; Direct Acyclic Graph Model;...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92823" y="6098858"/>
            <a:ext cx="7150063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Few Feature Mixture Model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FP-GNN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2932" y="7810500"/>
            <a:ext cx="4526109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Multi-Modality Engineering!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705719" y="7198462"/>
            <a:ext cx="2717478" cy="2653247"/>
          </a:xfrm>
          <a:custGeom>
            <a:avLst/>
            <a:gdLst/>
            <a:ahLst/>
            <a:cxnLst/>
            <a:rect r="r" b="b" t="t" l="l"/>
            <a:pathLst>
              <a:path h="2653247" w="2717478">
                <a:moveTo>
                  <a:pt x="0" y="0"/>
                </a:moveTo>
                <a:lnTo>
                  <a:pt x="2717478" y="0"/>
                </a:lnTo>
                <a:lnTo>
                  <a:pt x="2717478" y="2653247"/>
                </a:lnTo>
                <a:lnTo>
                  <a:pt x="0" y="26532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34777">
            <a:off x="15357090" y="551810"/>
            <a:ext cx="1637282" cy="2904855"/>
          </a:xfrm>
          <a:custGeom>
            <a:avLst/>
            <a:gdLst/>
            <a:ahLst/>
            <a:cxnLst/>
            <a:rect r="r" b="b" t="t" l="l"/>
            <a:pathLst>
              <a:path h="2904855" w="1637282">
                <a:moveTo>
                  <a:pt x="0" y="0"/>
                </a:moveTo>
                <a:lnTo>
                  <a:pt x="1637282" y="0"/>
                </a:lnTo>
                <a:lnTo>
                  <a:pt x="1637282" y="2904855"/>
                </a:lnTo>
                <a:lnTo>
                  <a:pt x="0" y="2904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2074858">
            <a:off x="15004181" y="2666785"/>
            <a:ext cx="229651" cy="22965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-2074858">
            <a:off x="14061995" y="839557"/>
            <a:ext cx="238202" cy="236037"/>
          </a:xfrm>
          <a:custGeom>
            <a:avLst/>
            <a:gdLst/>
            <a:ahLst/>
            <a:cxnLst/>
            <a:rect r="r" b="b" t="t" l="l"/>
            <a:pathLst>
              <a:path h="236037" w="238202">
                <a:moveTo>
                  <a:pt x="0" y="0"/>
                </a:moveTo>
                <a:lnTo>
                  <a:pt x="238202" y="0"/>
                </a:lnTo>
                <a:lnTo>
                  <a:pt x="238202" y="236037"/>
                </a:lnTo>
                <a:lnTo>
                  <a:pt x="0" y="2360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2846654">
            <a:off x="16629157" y="5947233"/>
            <a:ext cx="433712" cy="411632"/>
          </a:xfrm>
          <a:custGeom>
            <a:avLst/>
            <a:gdLst/>
            <a:ahLst/>
            <a:cxnLst/>
            <a:rect r="r" b="b" t="t" l="l"/>
            <a:pathLst>
              <a:path h="411632" w="433712">
                <a:moveTo>
                  <a:pt x="0" y="0"/>
                </a:moveTo>
                <a:lnTo>
                  <a:pt x="433712" y="0"/>
                </a:lnTo>
                <a:lnTo>
                  <a:pt x="433712" y="411631"/>
                </a:lnTo>
                <a:lnTo>
                  <a:pt x="0" y="411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074858">
            <a:off x="16866245" y="4178296"/>
            <a:ext cx="464062" cy="471782"/>
          </a:xfrm>
          <a:custGeom>
            <a:avLst/>
            <a:gdLst/>
            <a:ahLst/>
            <a:cxnLst/>
            <a:rect r="r" b="b" t="t" l="l"/>
            <a:pathLst>
              <a:path h="471782" w="464062">
                <a:moveTo>
                  <a:pt x="0" y="0"/>
                </a:moveTo>
                <a:lnTo>
                  <a:pt x="464062" y="0"/>
                </a:lnTo>
                <a:lnTo>
                  <a:pt x="464062" y="471782"/>
                </a:lnTo>
                <a:lnTo>
                  <a:pt x="0" y="4717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-2949008">
            <a:off x="15453093" y="4517924"/>
            <a:ext cx="498419" cy="262574"/>
            <a:chOff x="0" y="0"/>
            <a:chExt cx="1610360" cy="8483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2949008">
            <a:off x="13669574" y="9446041"/>
            <a:ext cx="498419" cy="262574"/>
            <a:chOff x="0" y="0"/>
            <a:chExt cx="1610360" cy="8483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31750" y="0"/>
              <a:ext cx="1675130" cy="880110"/>
            </a:xfrm>
            <a:custGeom>
              <a:avLst/>
              <a:gdLst/>
              <a:ahLst/>
              <a:cxnLst/>
              <a:rect r="r" b="b" t="t" l="l"/>
              <a:pathLst>
                <a:path h="880110" w="1675130">
                  <a:moveTo>
                    <a:pt x="266700" y="848360"/>
                  </a:moveTo>
                  <a:cubicBezTo>
                    <a:pt x="236220" y="848360"/>
                    <a:pt x="205740" y="842010"/>
                    <a:pt x="175260" y="829310"/>
                  </a:cubicBezTo>
                  <a:cubicBezTo>
                    <a:pt x="55880" y="778510"/>
                    <a:pt x="0" y="641350"/>
                    <a:pt x="50800" y="521970"/>
                  </a:cubicBezTo>
                  <a:cubicBezTo>
                    <a:pt x="184150" y="204470"/>
                    <a:pt x="492760" y="0"/>
                    <a:pt x="836930" y="0"/>
                  </a:cubicBezTo>
                  <a:cubicBezTo>
                    <a:pt x="1181100" y="0"/>
                    <a:pt x="1489710" y="204470"/>
                    <a:pt x="1624330" y="521970"/>
                  </a:cubicBezTo>
                  <a:cubicBezTo>
                    <a:pt x="1675130" y="641350"/>
                    <a:pt x="1619250" y="779780"/>
                    <a:pt x="1499870" y="829310"/>
                  </a:cubicBezTo>
                  <a:cubicBezTo>
                    <a:pt x="1380490" y="880110"/>
                    <a:pt x="1242060" y="824230"/>
                    <a:pt x="1192530" y="704850"/>
                  </a:cubicBezTo>
                  <a:cubicBezTo>
                    <a:pt x="1131570" y="562610"/>
                    <a:pt x="991870" y="469900"/>
                    <a:pt x="836930" y="469900"/>
                  </a:cubicBezTo>
                  <a:cubicBezTo>
                    <a:pt x="681990" y="469900"/>
                    <a:pt x="543560" y="562610"/>
                    <a:pt x="482600" y="704850"/>
                  </a:cubicBezTo>
                  <a:cubicBezTo>
                    <a:pt x="445770" y="793750"/>
                    <a:pt x="358140" y="848360"/>
                    <a:pt x="266700" y="848360"/>
                  </a:cubicBezTo>
                  <a:close/>
                </a:path>
              </a:pathLst>
            </a:custGeom>
            <a:solidFill>
              <a:srgbClr val="F2BC2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5738452" y="6288751"/>
            <a:ext cx="229651" cy="229651"/>
            <a:chOff x="0" y="0"/>
            <a:chExt cx="6350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AB5DB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42925"/>
            <a:ext cx="8570124" cy="5765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sp>
        <p:nvSpPr>
          <p:cNvPr name="Freeform 4" id="4" descr="pipeline.drawio"/>
          <p:cNvSpPr/>
          <p:nvPr/>
        </p:nvSpPr>
        <p:spPr>
          <a:xfrm flipH="false" flipV="false" rot="0">
            <a:off x="4772404" y="2273837"/>
            <a:ext cx="9652839" cy="6984463"/>
          </a:xfrm>
          <a:custGeom>
            <a:avLst/>
            <a:gdLst/>
            <a:ahLst/>
            <a:cxnLst/>
            <a:rect r="r" b="b" t="t" l="l"/>
            <a:pathLst>
              <a:path h="6984463" w="9652839">
                <a:moveTo>
                  <a:pt x="0" y="0"/>
                </a:moveTo>
                <a:lnTo>
                  <a:pt x="9652840" y="0"/>
                </a:lnTo>
                <a:lnTo>
                  <a:pt x="9652840" y="6984463"/>
                </a:lnTo>
                <a:lnTo>
                  <a:pt x="0" y="6984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" r="0" b="-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67897" y="733425"/>
            <a:ext cx="309140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42925"/>
            <a:ext cx="8570124" cy="5765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</a:pPr>
            <a:r>
              <a:rPr lang="en-US" sz="104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02. METHODS</a:t>
            </a:r>
          </a:p>
          <a:p>
            <a:pPr algn="l">
              <a:lnSpc>
                <a:spcPts val="14560"/>
              </a:lnSpc>
            </a:pPr>
          </a:p>
          <a:p>
            <a:pPr algn="l">
              <a:lnSpc>
                <a:spcPts val="14560"/>
              </a:lnSpc>
            </a:pPr>
          </a:p>
        </p:txBody>
      </p:sp>
      <p:sp>
        <p:nvSpPr>
          <p:cNvPr name="Freeform 4" id="4" descr="pipeline.drawio"/>
          <p:cNvSpPr/>
          <p:nvPr/>
        </p:nvSpPr>
        <p:spPr>
          <a:xfrm flipH="false" flipV="false" rot="0">
            <a:off x="7590566" y="2313293"/>
            <a:ext cx="9652839" cy="6984463"/>
          </a:xfrm>
          <a:custGeom>
            <a:avLst/>
            <a:gdLst/>
            <a:ahLst/>
            <a:cxnLst/>
            <a:rect r="r" b="b" t="t" l="l"/>
            <a:pathLst>
              <a:path h="6984463" w="9652839">
                <a:moveTo>
                  <a:pt x="0" y="0"/>
                </a:moveTo>
                <a:lnTo>
                  <a:pt x="9652840" y="0"/>
                </a:lnTo>
                <a:lnTo>
                  <a:pt x="9652840" y="6984462"/>
                </a:lnTo>
                <a:lnTo>
                  <a:pt x="0" y="6984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" r="0" b="-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778385">
            <a:off x="5991854" y="4344651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3"/>
                </a:lnTo>
                <a:lnTo>
                  <a:pt x="0" y="977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67897" y="733425"/>
            <a:ext cx="309140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71067"/>
            <a:ext cx="6158517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Graphical Information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83885" y="4914900"/>
            <a:ext cx="4248147" cy="434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 features:</a:t>
            </a:r>
          </a:p>
          <a:p>
            <a:pPr algn="l" marL="518162" indent="-259081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 Features: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atom_symbol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degree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...</a:t>
            </a:r>
          </a:p>
          <a:p>
            <a:pPr algn="l" marL="518162" indent="-259081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Adjacency Matrix</a:t>
            </a:r>
          </a:p>
          <a:p>
            <a:pPr algn="l" marL="518162" indent="-259081" lvl="1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Bond Features: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Single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Double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Triple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Aromatic</a:t>
            </a:r>
          </a:p>
          <a:p>
            <a:pPr algn="l" marL="1036323" indent="-345441" lvl="2">
              <a:lnSpc>
                <a:spcPts val="288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pipeline.drawio"/>
          <p:cNvSpPr/>
          <p:nvPr/>
        </p:nvSpPr>
        <p:spPr>
          <a:xfrm flipH="false" flipV="false" rot="0">
            <a:off x="1028700" y="2273837"/>
            <a:ext cx="9652839" cy="6984463"/>
          </a:xfrm>
          <a:custGeom>
            <a:avLst/>
            <a:gdLst/>
            <a:ahLst/>
            <a:cxnLst/>
            <a:rect r="r" b="b" t="t" l="l"/>
            <a:pathLst>
              <a:path h="6984463" w="9652839">
                <a:moveTo>
                  <a:pt x="0" y="0"/>
                </a:moveTo>
                <a:lnTo>
                  <a:pt x="9652839" y="0"/>
                </a:lnTo>
                <a:lnTo>
                  <a:pt x="9652839" y="6984463"/>
                </a:lnTo>
                <a:lnTo>
                  <a:pt x="0" y="6984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" r="0" b="-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46687">
            <a:off x="8676604" y="4157968"/>
            <a:ext cx="2734022" cy="977413"/>
          </a:xfrm>
          <a:custGeom>
            <a:avLst/>
            <a:gdLst/>
            <a:ahLst/>
            <a:cxnLst/>
            <a:rect r="r" b="b" t="t" l="l"/>
            <a:pathLst>
              <a:path h="977413" w="2734022">
                <a:moveTo>
                  <a:pt x="0" y="0"/>
                </a:moveTo>
                <a:lnTo>
                  <a:pt x="2734022" y="0"/>
                </a:lnTo>
                <a:lnTo>
                  <a:pt x="2734022" y="977412"/>
                </a:lnTo>
                <a:lnTo>
                  <a:pt x="0" y="9774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33425"/>
            <a:ext cx="309140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00783" y="904875"/>
            <a:ext cx="6158517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Cross-Attention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55968" y="3308113"/>
            <a:ext cx="4248147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 Connect Features: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Previous methods: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concatenation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 method: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Cross-Attention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2049497">
            <a:off x="14559280" y="6001176"/>
            <a:ext cx="2053555" cy="2933651"/>
          </a:xfrm>
          <a:custGeom>
            <a:avLst/>
            <a:gdLst/>
            <a:ahLst/>
            <a:cxnLst/>
            <a:rect r="r" b="b" t="t" l="l"/>
            <a:pathLst>
              <a:path h="2933651" w="2053555">
                <a:moveTo>
                  <a:pt x="0" y="0"/>
                </a:moveTo>
                <a:lnTo>
                  <a:pt x="2053555" y="0"/>
                </a:lnTo>
                <a:lnTo>
                  <a:pt x="2053555" y="2933650"/>
                </a:lnTo>
                <a:lnTo>
                  <a:pt x="0" y="29336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92330"/>
            <a:ext cx="16230600" cy="4219956"/>
          </a:xfrm>
          <a:custGeom>
            <a:avLst/>
            <a:gdLst/>
            <a:ahLst/>
            <a:cxnLst/>
            <a:rect r="r" b="b" t="t" l="l"/>
            <a:pathLst>
              <a:path h="4219956" w="16230600">
                <a:moveTo>
                  <a:pt x="0" y="0"/>
                </a:moveTo>
                <a:lnTo>
                  <a:pt x="16230600" y="0"/>
                </a:lnTo>
                <a:lnTo>
                  <a:pt x="16230600" y="4219956"/>
                </a:lnTo>
                <a:lnTo>
                  <a:pt x="0" y="4219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3425"/>
            <a:ext cx="3091403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RESULTS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DAGpGzsZ9JI</dc:identifier>
  <dcterms:modified xsi:type="dcterms:W3CDTF">2011-08-01T06:04:30Z</dcterms:modified>
  <cp:revision>1</cp:revision>
  <dc:title>cs182 pre 副本 副本</dc:title>
</cp:coreProperties>
</file>