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oper Hewitt Bold" charset="1" panose="00000000000000000000"/>
      <p:regular r:id="rId16"/>
    </p:embeddedFont>
    <p:embeddedFont>
      <p:font typeface="Cooper Hewitt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Bobby Jones" charset="1" panose="00000000000000000000"/>
      <p:regular r:id="rId19"/>
    </p:embeddedFont>
    <p:embeddedFont>
      <p:font typeface="DM Sans Bold" charset="1" panose="00000000000000000000"/>
      <p:regular r:id="rId20"/>
    </p:embeddedFont>
    <p:embeddedFont>
      <p:font typeface="DM Sans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44.png" Type="http://schemas.openxmlformats.org/officeDocument/2006/relationships/image"/><Relationship Id="rId23" Target="../media/image45.svg" Type="http://schemas.openxmlformats.org/officeDocument/2006/relationships/image"/><Relationship Id="rId24" Target="../media/image21.png" Type="http://schemas.openxmlformats.org/officeDocument/2006/relationships/image"/><Relationship Id="rId25" Target="../media/image22.svg" Type="http://schemas.openxmlformats.org/officeDocument/2006/relationships/image"/><Relationship Id="rId26" Target="../media/image52.png" Type="http://schemas.openxmlformats.org/officeDocument/2006/relationships/image"/><Relationship Id="rId27" Target="../media/image53.svg" Type="http://schemas.openxmlformats.org/officeDocument/2006/relationships/image"/><Relationship Id="rId28" Target="../media/image25.png" Type="http://schemas.openxmlformats.org/officeDocument/2006/relationships/image"/><Relationship Id="rId29" Target="../media/image26.svg" Type="http://schemas.openxmlformats.org/officeDocument/2006/relationships/image"/><Relationship Id="rId3" Target="../media/image2.svg" Type="http://schemas.openxmlformats.org/officeDocument/2006/relationships/image"/><Relationship Id="rId30" Target="../media/image54.png" Type="http://schemas.openxmlformats.org/officeDocument/2006/relationships/image"/><Relationship Id="rId31" Target="../media/image55.svg" Type="http://schemas.openxmlformats.org/officeDocument/2006/relationships/image"/><Relationship Id="rId32" Target="../media/image56.png" Type="http://schemas.openxmlformats.org/officeDocument/2006/relationships/image"/><Relationship Id="rId33" Target="../media/image5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jpe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11" r="0" b="-41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74310" y="2670654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69" t="0" r="-16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5917" y="5789409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2" y="0"/>
                </a:lnTo>
                <a:lnTo>
                  <a:pt x="3718302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67" r="0" b="-6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7104" y="3974852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174" r="0" b="-17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4138" y="2160211"/>
            <a:ext cx="10990172" cy="353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60"/>
              </a:lnSpc>
            </a:pPr>
            <a:r>
              <a:rPr lang="en-US" sz="144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MOLECULES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943202"/>
            <a:ext cx="8626948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PROPERTY CLASSIFICATION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5075" y="7939677"/>
            <a:ext cx="8255404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Team members: Zhangzhi Xiong  Tianni Yang  Yixuan Chen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4590959">
            <a:off x="15997142" y="3573304"/>
            <a:ext cx="2538932" cy="2538932"/>
          </a:xfrm>
          <a:custGeom>
            <a:avLst/>
            <a:gdLst/>
            <a:ahLst/>
            <a:cxnLst/>
            <a:rect r="r" b="b" t="t" l="l"/>
            <a:pathLst>
              <a:path h="2538932" w="2538932">
                <a:moveTo>
                  <a:pt x="0" y="0"/>
                </a:moveTo>
                <a:lnTo>
                  <a:pt x="2538932" y="0"/>
                </a:lnTo>
                <a:lnTo>
                  <a:pt x="2538932" y="2538932"/>
                </a:lnTo>
                <a:lnTo>
                  <a:pt x="0" y="25389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187" r="0" b="-18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56784" y="6407053"/>
            <a:ext cx="2131216" cy="2080842"/>
          </a:xfrm>
          <a:custGeom>
            <a:avLst/>
            <a:gdLst/>
            <a:ahLst/>
            <a:cxnLst/>
            <a:rect r="r" b="b" t="t" l="l"/>
            <a:pathLst>
              <a:path h="2080842" w="2131216">
                <a:moveTo>
                  <a:pt x="0" y="0"/>
                </a:moveTo>
                <a:lnTo>
                  <a:pt x="2131216" y="0"/>
                </a:lnTo>
                <a:lnTo>
                  <a:pt x="2131216" y="2080842"/>
                </a:lnTo>
                <a:lnTo>
                  <a:pt x="0" y="2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295" r="0" b="-29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52783">
            <a:off x="15429461" y="420538"/>
            <a:ext cx="1171974" cy="2052821"/>
          </a:xfrm>
          <a:custGeom>
            <a:avLst/>
            <a:gdLst/>
            <a:ahLst/>
            <a:cxnLst/>
            <a:rect r="r" b="b" t="t" l="l"/>
            <a:pathLst>
              <a:path h="2052821" w="1171974">
                <a:moveTo>
                  <a:pt x="0" y="0"/>
                </a:moveTo>
                <a:lnTo>
                  <a:pt x="1171974" y="0"/>
                </a:lnTo>
                <a:lnTo>
                  <a:pt x="1171974" y="2052821"/>
                </a:lnTo>
                <a:lnTo>
                  <a:pt x="0" y="20528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77" t="0" r="-277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612873">
            <a:off x="16578786" y="2115729"/>
            <a:ext cx="1078345" cy="1913193"/>
          </a:xfrm>
          <a:custGeom>
            <a:avLst/>
            <a:gdLst/>
            <a:ahLst/>
            <a:cxnLst/>
            <a:rect r="r" b="b" t="t" l="l"/>
            <a:pathLst>
              <a:path h="1913193" w="1078345">
                <a:moveTo>
                  <a:pt x="0" y="0"/>
                </a:moveTo>
                <a:lnTo>
                  <a:pt x="1078345" y="0"/>
                </a:lnTo>
                <a:lnTo>
                  <a:pt x="1078345" y="1913193"/>
                </a:lnTo>
                <a:lnTo>
                  <a:pt x="0" y="19131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63" t="0" r="-6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18688" y="1240255"/>
            <a:ext cx="1409367" cy="73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969" spc="374">
                <a:solidFill>
                  <a:srgbClr val="00030A"/>
                </a:solidFill>
                <a:latin typeface="Bobby Jones"/>
                <a:ea typeface="Bobby Jones"/>
                <a:cs typeface="Bobby Jones"/>
                <a:sym typeface="Bobby Jones"/>
              </a:rPr>
              <a:t>CS182</a:t>
            </a:r>
          </a:p>
          <a:p>
            <a:pPr algn="ctr">
              <a:lnSpc>
                <a:spcPts val="2970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7402703" y="8895672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-391" r="0" b="-391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1977585">
            <a:off x="17278616" y="858131"/>
            <a:ext cx="533111" cy="280095"/>
            <a:chOff x="0" y="0"/>
            <a:chExt cx="710815" cy="3734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10819" cy="373507"/>
            </a:xfrm>
            <a:custGeom>
              <a:avLst/>
              <a:gdLst/>
              <a:ahLst/>
              <a:cxnLst/>
              <a:rect r="r" b="b" t="t" l="l"/>
              <a:pathLst>
                <a:path h="373507" w="710819">
                  <a:moveTo>
                    <a:pt x="113157" y="360045"/>
                  </a:moveTo>
                  <a:cubicBezTo>
                    <a:pt x="100203" y="360045"/>
                    <a:pt x="87249" y="357378"/>
                    <a:pt x="74295" y="351917"/>
                  </a:cubicBezTo>
                  <a:cubicBezTo>
                    <a:pt x="23749" y="330327"/>
                    <a:pt x="0" y="272161"/>
                    <a:pt x="21590" y="221488"/>
                  </a:cubicBezTo>
                  <a:cubicBezTo>
                    <a:pt x="78105" y="86741"/>
                    <a:pt x="209042" y="0"/>
                    <a:pt x="355092" y="0"/>
                  </a:cubicBezTo>
                  <a:cubicBezTo>
                    <a:pt x="501142" y="0"/>
                    <a:pt x="632079" y="86741"/>
                    <a:pt x="689229" y="221488"/>
                  </a:cubicBezTo>
                  <a:cubicBezTo>
                    <a:pt x="710819" y="272161"/>
                    <a:pt x="687070" y="330835"/>
                    <a:pt x="636397" y="351917"/>
                  </a:cubicBezTo>
                  <a:cubicBezTo>
                    <a:pt x="585724" y="373507"/>
                    <a:pt x="527050" y="349758"/>
                    <a:pt x="505968" y="299085"/>
                  </a:cubicBezTo>
                  <a:cubicBezTo>
                    <a:pt x="480060" y="238760"/>
                    <a:pt x="420878" y="199390"/>
                    <a:pt x="355092" y="199390"/>
                  </a:cubicBezTo>
                  <a:cubicBezTo>
                    <a:pt x="289306" y="199390"/>
                    <a:pt x="230632" y="238760"/>
                    <a:pt x="204724" y="299085"/>
                  </a:cubicBezTo>
                  <a:cubicBezTo>
                    <a:pt x="189103" y="336804"/>
                    <a:pt x="151892" y="359918"/>
                    <a:pt x="113157" y="359918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6814686" y="1469307"/>
            <a:ext cx="451922" cy="405086"/>
          </a:xfrm>
          <a:custGeom>
            <a:avLst/>
            <a:gdLst/>
            <a:ahLst/>
            <a:cxnLst/>
            <a:rect r="r" b="b" t="t" l="l"/>
            <a:pathLst>
              <a:path h="405086" w="451922">
                <a:moveTo>
                  <a:pt x="0" y="0"/>
                </a:moveTo>
                <a:lnTo>
                  <a:pt x="451922" y="0"/>
                </a:lnTo>
                <a:lnTo>
                  <a:pt x="451922" y="405086"/>
                </a:lnTo>
                <a:lnTo>
                  <a:pt x="0" y="40508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29" t="0" r="-29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694641" y="3085316"/>
            <a:ext cx="420451" cy="427445"/>
          </a:xfrm>
          <a:custGeom>
            <a:avLst/>
            <a:gdLst/>
            <a:ahLst/>
            <a:cxnLst/>
            <a:rect r="r" b="b" t="t" l="l"/>
            <a:pathLst>
              <a:path h="427445" w="420451">
                <a:moveTo>
                  <a:pt x="0" y="0"/>
                </a:moveTo>
                <a:lnTo>
                  <a:pt x="420451" y="0"/>
                </a:lnTo>
                <a:lnTo>
                  <a:pt x="420451" y="427445"/>
                </a:lnTo>
                <a:lnTo>
                  <a:pt x="0" y="427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831" t="0" r="-831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4678159">
            <a:off x="15159154" y="375441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-391" r="0" b="-391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4170004" y="614952"/>
            <a:ext cx="252393" cy="252393"/>
            <a:chOff x="0" y="0"/>
            <a:chExt cx="336524" cy="33652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36550" cy="336550"/>
            </a:xfrm>
            <a:custGeom>
              <a:avLst/>
              <a:gdLst/>
              <a:ahLst/>
              <a:cxnLst/>
              <a:rect r="r" b="b" t="t" l="l"/>
              <a:pathLst>
                <a:path h="336550" w="336550">
                  <a:moveTo>
                    <a:pt x="168275" y="0"/>
                  </a:moveTo>
                  <a:cubicBezTo>
                    <a:pt x="75311" y="0"/>
                    <a:pt x="0" y="75311"/>
                    <a:pt x="0" y="168275"/>
                  </a:cubicBezTo>
                  <a:cubicBezTo>
                    <a:pt x="0" y="261239"/>
                    <a:pt x="75311" y="336550"/>
                    <a:pt x="168275" y="336550"/>
                  </a:cubicBezTo>
                  <a:cubicBezTo>
                    <a:pt x="261239" y="336550"/>
                    <a:pt x="336550" y="261239"/>
                    <a:pt x="336550" y="168275"/>
                  </a:cubicBezTo>
                  <a:cubicBezTo>
                    <a:pt x="336550" y="75311"/>
                    <a:pt x="261239" y="0"/>
                    <a:pt x="168275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-921396">
            <a:off x="16531420" y="9558275"/>
            <a:ext cx="569809" cy="299377"/>
            <a:chOff x="0" y="0"/>
            <a:chExt cx="759745" cy="3991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59714" cy="399161"/>
            </a:xfrm>
            <a:custGeom>
              <a:avLst/>
              <a:gdLst/>
              <a:ahLst/>
              <a:cxnLst/>
              <a:rect r="r" b="b" t="t" l="l"/>
              <a:pathLst>
                <a:path h="399161" w="759714">
                  <a:moveTo>
                    <a:pt x="120904" y="384810"/>
                  </a:moveTo>
                  <a:cubicBezTo>
                    <a:pt x="107061" y="384810"/>
                    <a:pt x="93218" y="381889"/>
                    <a:pt x="79375" y="376174"/>
                  </a:cubicBezTo>
                  <a:cubicBezTo>
                    <a:pt x="25400" y="353060"/>
                    <a:pt x="0" y="290830"/>
                    <a:pt x="22987" y="236728"/>
                  </a:cubicBezTo>
                  <a:cubicBezTo>
                    <a:pt x="83566" y="92710"/>
                    <a:pt x="223520" y="0"/>
                    <a:pt x="379603" y="0"/>
                  </a:cubicBezTo>
                  <a:cubicBezTo>
                    <a:pt x="535686" y="0"/>
                    <a:pt x="675640" y="92710"/>
                    <a:pt x="736727" y="236728"/>
                  </a:cubicBezTo>
                  <a:cubicBezTo>
                    <a:pt x="759714" y="290830"/>
                    <a:pt x="734441" y="353695"/>
                    <a:pt x="680339" y="376174"/>
                  </a:cubicBezTo>
                  <a:cubicBezTo>
                    <a:pt x="626237" y="399161"/>
                    <a:pt x="563372" y="373888"/>
                    <a:pt x="540893" y="319786"/>
                  </a:cubicBezTo>
                  <a:cubicBezTo>
                    <a:pt x="513207" y="255270"/>
                    <a:pt x="449834" y="213233"/>
                    <a:pt x="379603" y="213233"/>
                  </a:cubicBezTo>
                  <a:cubicBezTo>
                    <a:pt x="309372" y="213233"/>
                    <a:pt x="246507" y="255270"/>
                    <a:pt x="218948" y="319786"/>
                  </a:cubicBezTo>
                  <a:cubicBezTo>
                    <a:pt x="202184" y="360045"/>
                    <a:pt x="162560" y="384937"/>
                    <a:pt x="121031" y="384937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1153974">
            <a:off x="15418170" y="8432300"/>
            <a:ext cx="635916" cy="2347340"/>
          </a:xfrm>
          <a:custGeom>
            <a:avLst/>
            <a:gdLst/>
            <a:ahLst/>
            <a:cxnLst/>
            <a:rect r="r" b="b" t="t" l="l"/>
            <a:pathLst>
              <a:path h="2347340" w="635916">
                <a:moveTo>
                  <a:pt x="0" y="0"/>
                </a:moveTo>
                <a:lnTo>
                  <a:pt x="635916" y="0"/>
                </a:lnTo>
                <a:lnTo>
                  <a:pt x="635916" y="2347340"/>
                </a:lnTo>
                <a:lnTo>
                  <a:pt x="0" y="234734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-138" r="0" b="-138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684765">
            <a:off x="13333465" y="8957720"/>
            <a:ext cx="850155" cy="1508339"/>
          </a:xfrm>
          <a:custGeom>
            <a:avLst/>
            <a:gdLst/>
            <a:ahLst/>
            <a:cxnLst/>
            <a:rect r="r" b="b" t="t" l="l"/>
            <a:pathLst>
              <a:path h="1508339" w="850155">
                <a:moveTo>
                  <a:pt x="0" y="0"/>
                </a:moveTo>
                <a:lnTo>
                  <a:pt x="850155" y="0"/>
                </a:lnTo>
                <a:lnTo>
                  <a:pt x="850155" y="1508339"/>
                </a:lnTo>
                <a:lnTo>
                  <a:pt x="0" y="150833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213" t="0" r="-213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550558" y="1200069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85" r="0" b="-185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7374128" y="5789409"/>
            <a:ext cx="208069" cy="208069"/>
            <a:chOff x="0" y="0"/>
            <a:chExt cx="277425" cy="27742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77368" cy="277368"/>
            </a:xfrm>
            <a:custGeom>
              <a:avLst/>
              <a:gdLst/>
              <a:ahLst/>
              <a:cxnLst/>
              <a:rect r="r" b="b" t="t" l="l"/>
              <a:pathLst>
                <a:path h="277368" w="277368">
                  <a:moveTo>
                    <a:pt x="138684" y="0"/>
                  </a:moveTo>
                  <a:cubicBezTo>
                    <a:pt x="62103" y="0"/>
                    <a:pt x="0" y="62103"/>
                    <a:pt x="0" y="138684"/>
                  </a:cubicBezTo>
                  <a:cubicBezTo>
                    <a:pt x="0" y="215265"/>
                    <a:pt x="62103" y="277368"/>
                    <a:pt x="138684" y="277368"/>
                  </a:cubicBezTo>
                  <a:cubicBezTo>
                    <a:pt x="215265" y="277368"/>
                    <a:pt x="277368" y="215265"/>
                    <a:pt x="277368" y="138684"/>
                  </a:cubicBezTo>
                  <a:cubicBezTo>
                    <a:pt x="277368" y="62103"/>
                    <a:pt x="215265" y="0"/>
                    <a:pt x="138684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4599093" y="8855697"/>
            <a:ext cx="548192" cy="491379"/>
          </a:xfrm>
          <a:custGeom>
            <a:avLst/>
            <a:gdLst/>
            <a:ahLst/>
            <a:cxnLst/>
            <a:rect r="r" b="b" t="t" l="l"/>
            <a:pathLst>
              <a:path h="491379" w="548192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851" t="0" r="-851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9414156">
            <a:off x="12901159" y="-655176"/>
            <a:ext cx="938638" cy="1962931"/>
          </a:xfrm>
          <a:custGeom>
            <a:avLst/>
            <a:gdLst/>
            <a:ahLst/>
            <a:cxnLst/>
            <a:rect r="r" b="b" t="t" l="l"/>
            <a:pathLst>
              <a:path h="1962931" w="938638">
                <a:moveTo>
                  <a:pt x="0" y="0"/>
                </a:moveTo>
                <a:lnTo>
                  <a:pt x="938638" y="0"/>
                </a:lnTo>
                <a:lnTo>
                  <a:pt x="938638" y="1962931"/>
                </a:lnTo>
                <a:lnTo>
                  <a:pt x="0" y="1962931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-8" t="0" r="-8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4678159">
            <a:off x="12300890" y="9540296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-391" r="0" b="-391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2018872" y="362559"/>
            <a:ext cx="252393" cy="252393"/>
            <a:chOff x="0" y="0"/>
            <a:chExt cx="336524" cy="33652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36550" cy="336550"/>
            </a:xfrm>
            <a:custGeom>
              <a:avLst/>
              <a:gdLst/>
              <a:ahLst/>
              <a:cxnLst/>
              <a:rect r="r" b="b" t="t" l="l"/>
              <a:pathLst>
                <a:path h="336550" w="336550">
                  <a:moveTo>
                    <a:pt x="168275" y="0"/>
                  </a:moveTo>
                  <a:cubicBezTo>
                    <a:pt x="75311" y="0"/>
                    <a:pt x="0" y="75311"/>
                    <a:pt x="0" y="168275"/>
                  </a:cubicBezTo>
                  <a:cubicBezTo>
                    <a:pt x="0" y="261239"/>
                    <a:pt x="75311" y="336550"/>
                    <a:pt x="168275" y="336550"/>
                  </a:cubicBezTo>
                  <a:cubicBezTo>
                    <a:pt x="261239" y="336550"/>
                    <a:pt x="336550" y="261239"/>
                    <a:pt x="336550" y="168275"/>
                  </a:cubicBezTo>
                  <a:cubicBezTo>
                    <a:pt x="336550" y="75311"/>
                    <a:pt x="261239" y="0"/>
                    <a:pt x="168275" y="0"/>
                  </a:cubicBezTo>
                  <a:close/>
                </a:path>
              </a:pathLst>
            </a:custGeom>
            <a:solidFill>
              <a:srgbClr val="E65C7E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055075" y="5606000"/>
            <a:ext cx="8626948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FEATURING</a:t>
            </a:r>
            <a:r>
              <a:rPr lang="en-US" sz="48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MULTI-MODALITY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4397" y="2509057"/>
            <a:ext cx="13939207" cy="406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10"/>
              </a:lnSpc>
            </a:pPr>
            <a:r>
              <a:rPr lang="en-US" sz="16435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590959">
            <a:off x="15997142" y="3573304"/>
            <a:ext cx="2538932" cy="2538932"/>
          </a:xfrm>
          <a:custGeom>
            <a:avLst/>
            <a:gdLst/>
            <a:ahLst/>
            <a:cxnLst/>
            <a:rect r="r" b="b" t="t" l="l"/>
            <a:pathLst>
              <a:path h="2538932" w="2538932">
                <a:moveTo>
                  <a:pt x="0" y="0"/>
                </a:moveTo>
                <a:lnTo>
                  <a:pt x="2538932" y="0"/>
                </a:lnTo>
                <a:lnTo>
                  <a:pt x="2538932" y="2538932"/>
                </a:lnTo>
                <a:lnTo>
                  <a:pt x="0" y="2538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87" r="0" b="-18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0325232">
            <a:off x="-735485" y="106452"/>
            <a:ext cx="2815623" cy="2815623"/>
          </a:xfrm>
          <a:custGeom>
            <a:avLst/>
            <a:gdLst/>
            <a:ahLst/>
            <a:cxnLst/>
            <a:rect r="r" b="b" t="t" l="l"/>
            <a:pathLst>
              <a:path h="2815623" w="2815623">
                <a:moveTo>
                  <a:pt x="0" y="2815623"/>
                </a:moveTo>
                <a:lnTo>
                  <a:pt x="2815623" y="2815623"/>
                </a:lnTo>
                <a:lnTo>
                  <a:pt x="2815623" y="0"/>
                </a:lnTo>
                <a:lnTo>
                  <a:pt x="0" y="0"/>
                </a:lnTo>
                <a:lnTo>
                  <a:pt x="0" y="28156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8" r="0" b="-1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49497">
            <a:off x="125050" y="6657359"/>
            <a:ext cx="2053555" cy="2933651"/>
          </a:xfrm>
          <a:custGeom>
            <a:avLst/>
            <a:gdLst/>
            <a:ahLst/>
            <a:cxnLst/>
            <a:rect r="r" b="b" t="t" l="l"/>
            <a:pathLst>
              <a:path h="2933651" w="2053555">
                <a:moveTo>
                  <a:pt x="0" y="0"/>
                </a:moveTo>
                <a:lnTo>
                  <a:pt x="2053555" y="0"/>
                </a:lnTo>
                <a:lnTo>
                  <a:pt x="2053555" y="2933651"/>
                </a:lnTo>
                <a:lnTo>
                  <a:pt x="0" y="29336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92" t="0" r="-9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45013">
            <a:off x="1141207" y="2386216"/>
            <a:ext cx="880607" cy="1841573"/>
          </a:xfrm>
          <a:custGeom>
            <a:avLst/>
            <a:gdLst/>
            <a:ahLst/>
            <a:cxnLst/>
            <a:rect r="r" b="b" t="t" l="l"/>
            <a:pathLst>
              <a:path h="1841573" w="880607">
                <a:moveTo>
                  <a:pt x="0" y="0"/>
                </a:moveTo>
                <a:lnTo>
                  <a:pt x="880607" y="0"/>
                </a:lnTo>
                <a:lnTo>
                  <a:pt x="880607" y="1841573"/>
                </a:lnTo>
                <a:lnTo>
                  <a:pt x="0" y="1841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25" t="0" r="-12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254325">
            <a:off x="-2461" y="4984554"/>
            <a:ext cx="2288606" cy="678260"/>
          </a:xfrm>
          <a:custGeom>
            <a:avLst/>
            <a:gdLst/>
            <a:ahLst/>
            <a:cxnLst/>
            <a:rect r="r" b="b" t="t" l="l"/>
            <a:pathLst>
              <a:path h="678260" w="2288606">
                <a:moveTo>
                  <a:pt x="0" y="0"/>
                </a:moveTo>
                <a:lnTo>
                  <a:pt x="2288606" y="0"/>
                </a:lnTo>
                <a:lnTo>
                  <a:pt x="2288606" y="678260"/>
                </a:lnTo>
                <a:lnTo>
                  <a:pt x="0" y="6782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1103" r="0" b="-1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56784" y="6407053"/>
            <a:ext cx="2131216" cy="2080842"/>
          </a:xfrm>
          <a:custGeom>
            <a:avLst/>
            <a:gdLst/>
            <a:ahLst/>
            <a:cxnLst/>
            <a:rect r="r" b="b" t="t" l="l"/>
            <a:pathLst>
              <a:path h="2080842" w="2131216">
                <a:moveTo>
                  <a:pt x="0" y="0"/>
                </a:moveTo>
                <a:lnTo>
                  <a:pt x="2131216" y="0"/>
                </a:lnTo>
                <a:lnTo>
                  <a:pt x="2131216" y="2080842"/>
                </a:lnTo>
                <a:lnTo>
                  <a:pt x="0" y="2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295" r="0" b="-29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52783">
            <a:off x="15429461" y="420538"/>
            <a:ext cx="1171974" cy="2052821"/>
          </a:xfrm>
          <a:custGeom>
            <a:avLst/>
            <a:gdLst/>
            <a:ahLst/>
            <a:cxnLst/>
            <a:rect r="r" b="b" t="t" l="l"/>
            <a:pathLst>
              <a:path h="2052821" w="1171974">
                <a:moveTo>
                  <a:pt x="0" y="0"/>
                </a:moveTo>
                <a:lnTo>
                  <a:pt x="1171974" y="0"/>
                </a:lnTo>
                <a:lnTo>
                  <a:pt x="1171974" y="2052821"/>
                </a:lnTo>
                <a:lnTo>
                  <a:pt x="0" y="205282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277" t="0" r="-277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612873">
            <a:off x="16578786" y="2115729"/>
            <a:ext cx="1078345" cy="1913193"/>
          </a:xfrm>
          <a:custGeom>
            <a:avLst/>
            <a:gdLst/>
            <a:ahLst/>
            <a:cxnLst/>
            <a:rect r="r" b="b" t="t" l="l"/>
            <a:pathLst>
              <a:path h="1913193" w="1078345">
                <a:moveTo>
                  <a:pt x="0" y="0"/>
                </a:moveTo>
                <a:lnTo>
                  <a:pt x="1078345" y="0"/>
                </a:lnTo>
                <a:lnTo>
                  <a:pt x="1078345" y="1913193"/>
                </a:lnTo>
                <a:lnTo>
                  <a:pt x="0" y="191319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3" t="0" r="-63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84971" y="6344082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-185" r="0" b="-18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02703" y="8895672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-391" r="0" b="-391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1977585">
            <a:off x="17278616" y="858131"/>
            <a:ext cx="533111" cy="280095"/>
            <a:chOff x="0" y="0"/>
            <a:chExt cx="710815" cy="3734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0819" cy="373507"/>
            </a:xfrm>
            <a:custGeom>
              <a:avLst/>
              <a:gdLst/>
              <a:ahLst/>
              <a:cxnLst/>
              <a:rect r="r" b="b" t="t" l="l"/>
              <a:pathLst>
                <a:path h="373507" w="710819">
                  <a:moveTo>
                    <a:pt x="113157" y="360045"/>
                  </a:moveTo>
                  <a:cubicBezTo>
                    <a:pt x="100203" y="360045"/>
                    <a:pt x="87249" y="357378"/>
                    <a:pt x="74295" y="351917"/>
                  </a:cubicBezTo>
                  <a:cubicBezTo>
                    <a:pt x="23749" y="330327"/>
                    <a:pt x="0" y="272161"/>
                    <a:pt x="21590" y="221488"/>
                  </a:cubicBezTo>
                  <a:cubicBezTo>
                    <a:pt x="78105" y="86741"/>
                    <a:pt x="209042" y="0"/>
                    <a:pt x="355092" y="0"/>
                  </a:cubicBezTo>
                  <a:cubicBezTo>
                    <a:pt x="501142" y="0"/>
                    <a:pt x="632079" y="86741"/>
                    <a:pt x="689229" y="221488"/>
                  </a:cubicBezTo>
                  <a:cubicBezTo>
                    <a:pt x="710819" y="272161"/>
                    <a:pt x="687070" y="330835"/>
                    <a:pt x="636397" y="351917"/>
                  </a:cubicBezTo>
                  <a:cubicBezTo>
                    <a:pt x="585724" y="373507"/>
                    <a:pt x="527050" y="349758"/>
                    <a:pt x="505968" y="299085"/>
                  </a:cubicBezTo>
                  <a:cubicBezTo>
                    <a:pt x="480060" y="238760"/>
                    <a:pt x="420878" y="199390"/>
                    <a:pt x="355092" y="199390"/>
                  </a:cubicBezTo>
                  <a:cubicBezTo>
                    <a:pt x="289306" y="199390"/>
                    <a:pt x="230632" y="238760"/>
                    <a:pt x="204724" y="299085"/>
                  </a:cubicBezTo>
                  <a:cubicBezTo>
                    <a:pt x="189103" y="336804"/>
                    <a:pt x="151892" y="359918"/>
                    <a:pt x="113157" y="359918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030890" y="4603934"/>
            <a:ext cx="229651" cy="229651"/>
            <a:chOff x="0" y="0"/>
            <a:chExt cx="306201" cy="30620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6324" cy="306197"/>
            </a:xfrm>
            <a:custGeom>
              <a:avLst/>
              <a:gdLst/>
              <a:ahLst/>
              <a:cxnLst/>
              <a:rect r="r" b="b" t="t" l="l"/>
              <a:pathLst>
                <a:path h="306197" w="306324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399457" y="3512761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527" t="0" r="-1527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814686" y="1469307"/>
            <a:ext cx="451922" cy="405086"/>
          </a:xfrm>
          <a:custGeom>
            <a:avLst/>
            <a:gdLst/>
            <a:ahLst/>
            <a:cxnLst/>
            <a:rect r="r" b="b" t="t" l="l"/>
            <a:pathLst>
              <a:path h="405086" w="451922">
                <a:moveTo>
                  <a:pt x="0" y="0"/>
                </a:moveTo>
                <a:lnTo>
                  <a:pt x="451922" y="0"/>
                </a:lnTo>
                <a:lnTo>
                  <a:pt x="451922" y="405086"/>
                </a:lnTo>
                <a:lnTo>
                  <a:pt x="0" y="40508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29" t="0" r="-29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694641" y="3085316"/>
            <a:ext cx="420451" cy="427445"/>
          </a:xfrm>
          <a:custGeom>
            <a:avLst/>
            <a:gdLst/>
            <a:ahLst/>
            <a:cxnLst/>
            <a:rect r="r" b="b" t="t" l="l"/>
            <a:pathLst>
              <a:path h="427445" w="420451">
                <a:moveTo>
                  <a:pt x="0" y="0"/>
                </a:moveTo>
                <a:lnTo>
                  <a:pt x="420451" y="0"/>
                </a:lnTo>
                <a:lnTo>
                  <a:pt x="420451" y="427445"/>
                </a:lnTo>
                <a:lnTo>
                  <a:pt x="0" y="42744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831" t="0" r="-831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490694" y="9376318"/>
            <a:ext cx="229651" cy="229651"/>
            <a:chOff x="0" y="0"/>
            <a:chExt cx="306201" cy="30620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06324" cy="306197"/>
            </a:xfrm>
            <a:custGeom>
              <a:avLst/>
              <a:gdLst/>
              <a:ahLst/>
              <a:cxnLst/>
              <a:rect r="r" b="b" t="t" l="l"/>
              <a:pathLst>
                <a:path h="306197" w="306324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-771795">
            <a:off x="2865448" y="1647521"/>
            <a:ext cx="433712" cy="411632"/>
          </a:xfrm>
          <a:custGeom>
            <a:avLst/>
            <a:gdLst/>
            <a:ahLst/>
            <a:cxnLst/>
            <a:rect r="r" b="b" t="t" l="l"/>
            <a:pathLst>
              <a:path h="411632" w="433712">
                <a:moveTo>
                  <a:pt x="0" y="0"/>
                </a:moveTo>
                <a:lnTo>
                  <a:pt x="433712" y="0"/>
                </a:lnTo>
                <a:lnTo>
                  <a:pt x="433712" y="411632"/>
                </a:lnTo>
                <a:lnTo>
                  <a:pt x="0" y="41163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-391" r="0" b="-391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4678159">
            <a:off x="15159154" y="375441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-391" r="0" b="-391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1977585">
            <a:off x="3358323" y="9473998"/>
            <a:ext cx="518466" cy="272401"/>
            <a:chOff x="0" y="0"/>
            <a:chExt cx="691288" cy="36320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91261" cy="363220"/>
            </a:xfrm>
            <a:custGeom>
              <a:avLst/>
              <a:gdLst/>
              <a:ahLst/>
              <a:cxnLst/>
              <a:rect r="r" b="b" t="t" l="l"/>
              <a:pathLst>
                <a:path h="363220" w="691261">
                  <a:moveTo>
                    <a:pt x="110109" y="350139"/>
                  </a:moveTo>
                  <a:cubicBezTo>
                    <a:pt x="97536" y="350139"/>
                    <a:pt x="84963" y="347472"/>
                    <a:pt x="72390" y="342265"/>
                  </a:cubicBezTo>
                  <a:cubicBezTo>
                    <a:pt x="23114" y="321310"/>
                    <a:pt x="0" y="264668"/>
                    <a:pt x="20955" y="215392"/>
                  </a:cubicBezTo>
                  <a:cubicBezTo>
                    <a:pt x="75946" y="84328"/>
                    <a:pt x="203327" y="0"/>
                    <a:pt x="345440" y="0"/>
                  </a:cubicBezTo>
                  <a:cubicBezTo>
                    <a:pt x="487553" y="0"/>
                    <a:pt x="614807" y="84328"/>
                    <a:pt x="670306" y="215392"/>
                  </a:cubicBezTo>
                  <a:cubicBezTo>
                    <a:pt x="691261" y="264668"/>
                    <a:pt x="668147" y="321818"/>
                    <a:pt x="618998" y="342265"/>
                  </a:cubicBezTo>
                  <a:cubicBezTo>
                    <a:pt x="569722" y="363220"/>
                    <a:pt x="512572" y="340106"/>
                    <a:pt x="492125" y="290957"/>
                  </a:cubicBezTo>
                  <a:cubicBezTo>
                    <a:pt x="466979" y="232283"/>
                    <a:pt x="409321" y="194056"/>
                    <a:pt x="345440" y="194056"/>
                  </a:cubicBezTo>
                  <a:cubicBezTo>
                    <a:pt x="281559" y="194056"/>
                    <a:pt x="224409" y="232283"/>
                    <a:pt x="199263" y="290957"/>
                  </a:cubicBezTo>
                  <a:cubicBezTo>
                    <a:pt x="184023" y="327660"/>
                    <a:pt x="147955" y="350139"/>
                    <a:pt x="110109" y="350139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748353" y="7888147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527" t="0" r="-1527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4170004" y="614952"/>
            <a:ext cx="252393" cy="252393"/>
            <a:chOff x="0" y="0"/>
            <a:chExt cx="336524" cy="33652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36550" cy="336550"/>
            </a:xfrm>
            <a:custGeom>
              <a:avLst/>
              <a:gdLst/>
              <a:ahLst/>
              <a:cxnLst/>
              <a:rect r="r" b="b" t="t" l="l"/>
              <a:pathLst>
                <a:path h="336550" w="336550">
                  <a:moveTo>
                    <a:pt x="168275" y="0"/>
                  </a:moveTo>
                  <a:cubicBezTo>
                    <a:pt x="75311" y="0"/>
                    <a:pt x="0" y="75311"/>
                    <a:pt x="0" y="168275"/>
                  </a:cubicBezTo>
                  <a:cubicBezTo>
                    <a:pt x="0" y="261239"/>
                    <a:pt x="75311" y="336550"/>
                    <a:pt x="168275" y="336550"/>
                  </a:cubicBezTo>
                  <a:cubicBezTo>
                    <a:pt x="261239" y="336550"/>
                    <a:pt x="336550" y="261239"/>
                    <a:pt x="336550" y="168275"/>
                  </a:cubicBezTo>
                  <a:cubicBezTo>
                    <a:pt x="336550" y="75311"/>
                    <a:pt x="261239" y="0"/>
                    <a:pt x="168275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102176" y="1987440"/>
            <a:ext cx="229651" cy="229651"/>
            <a:chOff x="0" y="0"/>
            <a:chExt cx="306201" cy="30620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06324" cy="306197"/>
            </a:xfrm>
            <a:custGeom>
              <a:avLst/>
              <a:gdLst/>
              <a:ahLst/>
              <a:cxnLst/>
              <a:rect r="r" b="b" t="t" l="l"/>
              <a:pathLst>
                <a:path h="306197" w="306324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921396">
            <a:off x="16531420" y="9558275"/>
            <a:ext cx="569809" cy="299377"/>
            <a:chOff x="0" y="0"/>
            <a:chExt cx="759745" cy="39916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59714" cy="399161"/>
            </a:xfrm>
            <a:custGeom>
              <a:avLst/>
              <a:gdLst/>
              <a:ahLst/>
              <a:cxnLst/>
              <a:rect r="r" b="b" t="t" l="l"/>
              <a:pathLst>
                <a:path h="399161" w="759714">
                  <a:moveTo>
                    <a:pt x="120904" y="384810"/>
                  </a:moveTo>
                  <a:cubicBezTo>
                    <a:pt x="107061" y="384810"/>
                    <a:pt x="93218" y="381889"/>
                    <a:pt x="79375" y="376174"/>
                  </a:cubicBezTo>
                  <a:cubicBezTo>
                    <a:pt x="25400" y="353060"/>
                    <a:pt x="0" y="290830"/>
                    <a:pt x="22987" y="236728"/>
                  </a:cubicBezTo>
                  <a:cubicBezTo>
                    <a:pt x="83566" y="92710"/>
                    <a:pt x="223520" y="0"/>
                    <a:pt x="379603" y="0"/>
                  </a:cubicBezTo>
                  <a:cubicBezTo>
                    <a:pt x="535686" y="0"/>
                    <a:pt x="675640" y="92710"/>
                    <a:pt x="736727" y="236728"/>
                  </a:cubicBezTo>
                  <a:cubicBezTo>
                    <a:pt x="759714" y="290830"/>
                    <a:pt x="734441" y="353695"/>
                    <a:pt x="680339" y="376174"/>
                  </a:cubicBezTo>
                  <a:cubicBezTo>
                    <a:pt x="626237" y="399161"/>
                    <a:pt x="563372" y="373888"/>
                    <a:pt x="540893" y="319786"/>
                  </a:cubicBezTo>
                  <a:cubicBezTo>
                    <a:pt x="513207" y="255270"/>
                    <a:pt x="449834" y="213233"/>
                    <a:pt x="379603" y="213233"/>
                  </a:cubicBezTo>
                  <a:cubicBezTo>
                    <a:pt x="309372" y="213233"/>
                    <a:pt x="246507" y="255270"/>
                    <a:pt x="218948" y="319786"/>
                  </a:cubicBezTo>
                  <a:cubicBezTo>
                    <a:pt x="202184" y="360045"/>
                    <a:pt x="162560" y="384937"/>
                    <a:pt x="121031" y="384937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34" id="34"/>
          <p:cNvSpPr/>
          <p:nvPr/>
        </p:nvSpPr>
        <p:spPr>
          <a:xfrm flipH="false" flipV="false" rot="432686">
            <a:off x="2912608" y="-670724"/>
            <a:ext cx="2225071" cy="2156296"/>
          </a:xfrm>
          <a:custGeom>
            <a:avLst/>
            <a:gdLst/>
            <a:ahLst/>
            <a:cxnLst/>
            <a:rect r="r" b="b" t="t" l="l"/>
            <a:pathLst>
              <a:path h="2156296" w="2225071">
                <a:moveTo>
                  <a:pt x="0" y="0"/>
                </a:moveTo>
                <a:lnTo>
                  <a:pt x="2225071" y="0"/>
                </a:lnTo>
                <a:lnTo>
                  <a:pt x="2225071" y="2156296"/>
                </a:lnTo>
                <a:lnTo>
                  <a:pt x="0" y="215629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-271" r="0" b="-271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1153974">
            <a:off x="15418170" y="8432300"/>
            <a:ext cx="635916" cy="2347340"/>
          </a:xfrm>
          <a:custGeom>
            <a:avLst/>
            <a:gdLst/>
            <a:ahLst/>
            <a:cxnLst/>
            <a:rect r="r" b="b" t="t" l="l"/>
            <a:pathLst>
              <a:path h="2347340" w="635916">
                <a:moveTo>
                  <a:pt x="0" y="0"/>
                </a:moveTo>
                <a:lnTo>
                  <a:pt x="635916" y="0"/>
                </a:lnTo>
                <a:lnTo>
                  <a:pt x="635916" y="2347340"/>
                </a:lnTo>
                <a:lnTo>
                  <a:pt x="0" y="234734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-138" r="0" b="-138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842482">
            <a:off x="3931404" y="8366112"/>
            <a:ext cx="1054904" cy="2072133"/>
          </a:xfrm>
          <a:custGeom>
            <a:avLst/>
            <a:gdLst/>
            <a:ahLst/>
            <a:cxnLst/>
            <a:rect r="r" b="b" t="t" l="l"/>
            <a:pathLst>
              <a:path h="2072133" w="1054904">
                <a:moveTo>
                  <a:pt x="0" y="0"/>
                </a:moveTo>
                <a:lnTo>
                  <a:pt x="1054904" y="0"/>
                </a:lnTo>
                <a:lnTo>
                  <a:pt x="1054904" y="2072133"/>
                </a:lnTo>
                <a:lnTo>
                  <a:pt x="0" y="207213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-221" r="0" b="-221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5649993" y="9347076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-185" r="0" b="-185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684765">
            <a:off x="13333465" y="8957720"/>
            <a:ext cx="850155" cy="1508339"/>
          </a:xfrm>
          <a:custGeom>
            <a:avLst/>
            <a:gdLst/>
            <a:ahLst/>
            <a:cxnLst/>
            <a:rect r="r" b="b" t="t" l="l"/>
            <a:pathLst>
              <a:path h="1508339" w="850155">
                <a:moveTo>
                  <a:pt x="0" y="0"/>
                </a:moveTo>
                <a:lnTo>
                  <a:pt x="850155" y="0"/>
                </a:lnTo>
                <a:lnTo>
                  <a:pt x="850155" y="1508339"/>
                </a:lnTo>
                <a:lnTo>
                  <a:pt x="0" y="150833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13" t="0" r="-213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80356" y="9140282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527" t="0" r="-1527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4550558" y="1200069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-185" r="0" b="-185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17823320" y="5426640"/>
            <a:ext cx="208069" cy="208069"/>
            <a:chOff x="0" y="0"/>
            <a:chExt cx="277425" cy="27742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77368" cy="277368"/>
            </a:xfrm>
            <a:custGeom>
              <a:avLst/>
              <a:gdLst/>
              <a:ahLst/>
              <a:cxnLst/>
              <a:rect r="r" b="b" t="t" l="l"/>
              <a:pathLst>
                <a:path h="277368" w="277368">
                  <a:moveTo>
                    <a:pt x="138684" y="0"/>
                  </a:moveTo>
                  <a:cubicBezTo>
                    <a:pt x="62103" y="0"/>
                    <a:pt x="0" y="62103"/>
                    <a:pt x="0" y="138684"/>
                  </a:cubicBezTo>
                  <a:cubicBezTo>
                    <a:pt x="0" y="215265"/>
                    <a:pt x="62103" y="277368"/>
                    <a:pt x="138684" y="277368"/>
                  </a:cubicBezTo>
                  <a:cubicBezTo>
                    <a:pt x="215265" y="277368"/>
                    <a:pt x="277368" y="215265"/>
                    <a:pt x="277368" y="138684"/>
                  </a:cubicBezTo>
                  <a:cubicBezTo>
                    <a:pt x="277368" y="62103"/>
                    <a:pt x="215265" y="0"/>
                    <a:pt x="138684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43" id="43"/>
          <p:cNvSpPr/>
          <p:nvPr/>
        </p:nvSpPr>
        <p:spPr>
          <a:xfrm flipH="false" flipV="false" rot="0">
            <a:off x="14599093" y="8855697"/>
            <a:ext cx="548192" cy="491379"/>
          </a:xfrm>
          <a:custGeom>
            <a:avLst/>
            <a:gdLst/>
            <a:ahLst/>
            <a:cxnLst/>
            <a:rect r="r" b="b" t="t" l="l"/>
            <a:pathLst>
              <a:path h="491379" w="548192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851" t="0" r="-851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9414156">
            <a:off x="12901159" y="-655176"/>
            <a:ext cx="938638" cy="1962931"/>
          </a:xfrm>
          <a:custGeom>
            <a:avLst/>
            <a:gdLst/>
            <a:ahLst/>
            <a:cxnLst/>
            <a:rect r="r" b="b" t="t" l="l"/>
            <a:pathLst>
              <a:path h="1962931" w="938638">
                <a:moveTo>
                  <a:pt x="0" y="0"/>
                </a:moveTo>
                <a:lnTo>
                  <a:pt x="938638" y="0"/>
                </a:lnTo>
                <a:lnTo>
                  <a:pt x="938638" y="1962931"/>
                </a:lnTo>
                <a:lnTo>
                  <a:pt x="0" y="19629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8" t="0" r="-8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5565863" y="407424"/>
            <a:ext cx="548192" cy="491379"/>
          </a:xfrm>
          <a:custGeom>
            <a:avLst/>
            <a:gdLst/>
            <a:ahLst/>
            <a:cxnLst/>
            <a:rect r="r" b="b" t="t" l="l"/>
            <a:pathLst>
              <a:path h="491379" w="548192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-851" t="0" r="-851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4678159">
            <a:off x="12300890" y="9540296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-391" r="0" b="-391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2145068" y="653113"/>
            <a:ext cx="252393" cy="252393"/>
            <a:chOff x="0" y="0"/>
            <a:chExt cx="336524" cy="336524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336550" cy="336550"/>
            </a:xfrm>
            <a:custGeom>
              <a:avLst/>
              <a:gdLst/>
              <a:ahLst/>
              <a:cxnLst/>
              <a:rect r="r" b="b" t="t" l="l"/>
              <a:pathLst>
                <a:path h="336550" w="336550">
                  <a:moveTo>
                    <a:pt x="168275" y="0"/>
                  </a:moveTo>
                  <a:cubicBezTo>
                    <a:pt x="75311" y="0"/>
                    <a:pt x="0" y="75311"/>
                    <a:pt x="0" y="168275"/>
                  </a:cubicBezTo>
                  <a:cubicBezTo>
                    <a:pt x="0" y="261239"/>
                    <a:pt x="75311" y="336550"/>
                    <a:pt x="168275" y="336550"/>
                  </a:cubicBezTo>
                  <a:cubicBezTo>
                    <a:pt x="261239" y="336550"/>
                    <a:pt x="336550" y="261239"/>
                    <a:pt x="336550" y="168275"/>
                  </a:cubicBezTo>
                  <a:cubicBezTo>
                    <a:pt x="336550" y="75311"/>
                    <a:pt x="261239" y="0"/>
                    <a:pt x="168275" y="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05885"/>
            <a:ext cx="7262705" cy="512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OUTLINE</a:t>
            </a:r>
          </a:p>
          <a:p>
            <a:pPr algn="l">
              <a:lnSpc>
                <a:spcPts val="168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381304" y="683017"/>
            <a:ext cx="8562391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01. 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81304" y="2748973"/>
            <a:ext cx="7072639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02. METHODS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4186108">
            <a:off x="1699982" y="4235535"/>
            <a:ext cx="5262573" cy="5099912"/>
          </a:xfrm>
          <a:custGeom>
            <a:avLst/>
            <a:gdLst/>
            <a:ahLst/>
            <a:cxnLst/>
            <a:rect r="r" b="b" t="t" l="l"/>
            <a:pathLst>
              <a:path h="5099912" w="5262573">
                <a:moveTo>
                  <a:pt x="0" y="5099912"/>
                </a:moveTo>
                <a:lnTo>
                  <a:pt x="5262573" y="5099912"/>
                </a:lnTo>
                <a:lnTo>
                  <a:pt x="5262573" y="0"/>
                </a:lnTo>
                <a:lnTo>
                  <a:pt x="0" y="0"/>
                </a:lnTo>
                <a:lnTo>
                  <a:pt x="0" y="50999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5" r="0" b="-19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223617">
            <a:off x="15192866" y="7404195"/>
            <a:ext cx="2268239" cy="2198129"/>
          </a:xfrm>
          <a:custGeom>
            <a:avLst/>
            <a:gdLst/>
            <a:ahLst/>
            <a:cxnLst/>
            <a:rect r="r" b="b" t="t" l="l"/>
            <a:pathLst>
              <a:path h="2198129" w="2268239">
                <a:moveTo>
                  <a:pt x="0" y="0"/>
                </a:moveTo>
                <a:lnTo>
                  <a:pt x="2268239" y="0"/>
                </a:lnTo>
                <a:lnTo>
                  <a:pt x="2268239" y="2198129"/>
                </a:lnTo>
                <a:lnTo>
                  <a:pt x="0" y="2198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83" r="0" b="-8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381365" y="4814570"/>
            <a:ext cx="7867650" cy="162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03. EXPERIMENTS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22766"/>
            <a:ext cx="12196875" cy="440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01. INTRODUCTION</a:t>
            </a:r>
          </a:p>
          <a:p>
            <a:pPr algn="l">
              <a:lnSpc>
                <a:spcPts val="1456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354446">
            <a:off x="15370648" y="561730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4"/>
                </a:lnTo>
                <a:lnTo>
                  <a:pt x="0" y="2339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7" t="0" r="-177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4202073" y="0"/>
                </a:moveTo>
                <a:lnTo>
                  <a:pt x="0" y="0"/>
                </a:lnTo>
                <a:lnTo>
                  <a:pt x="0" y="2521244"/>
                </a:lnTo>
                <a:lnTo>
                  <a:pt x="4202073" y="2521244"/>
                </a:lnTo>
                <a:lnTo>
                  <a:pt x="420207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7" t="0" r="-37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8341" y="3439991"/>
            <a:ext cx="4751818" cy="3635294"/>
            <a:chOff x="0" y="0"/>
            <a:chExt cx="6335757" cy="4847059"/>
          </a:xfrm>
        </p:grpSpPr>
        <p:sp>
          <p:nvSpPr>
            <p:cNvPr name="Freeform 7" id="7" descr="aspirin"/>
            <p:cNvSpPr/>
            <p:nvPr/>
          </p:nvSpPr>
          <p:spPr>
            <a:xfrm flipH="false" flipV="false" rot="0">
              <a:off x="0" y="0"/>
              <a:ext cx="6335776" cy="4847082"/>
            </a:xfrm>
            <a:custGeom>
              <a:avLst/>
              <a:gdLst/>
              <a:ahLst/>
              <a:cxnLst/>
              <a:rect r="r" b="b" t="t" l="l"/>
              <a:pathLst>
                <a:path h="4847082" w="6335776">
                  <a:moveTo>
                    <a:pt x="0" y="0"/>
                  </a:moveTo>
                  <a:lnTo>
                    <a:pt x="6335776" y="0"/>
                  </a:lnTo>
                  <a:lnTo>
                    <a:pt x="6335776" y="4847082"/>
                  </a:lnTo>
                  <a:lnTo>
                    <a:pt x="0" y="48470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2" r="0" b="-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127137" y="4654794"/>
            <a:ext cx="2734022" cy="977413"/>
          </a:xfrm>
          <a:custGeom>
            <a:avLst/>
            <a:gdLst/>
            <a:ahLst/>
            <a:cxnLst/>
            <a:rect r="r" b="b" t="t" l="l"/>
            <a:pathLst>
              <a:path h="977413" w="2734022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505" r="0" b="-50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89809" y="3294623"/>
            <a:ext cx="6543798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  <a:p>
            <a:pPr algn="l" marL="822960" indent="-274320" lvl="2">
              <a:lnSpc>
                <a:spcPts val="5040"/>
              </a:lnSpc>
              <a:buFont typeface="Arial"/>
              <a:buChar char="⚬"/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Toxic?</a:t>
            </a:r>
          </a:p>
          <a:p>
            <a:pPr algn="l" marL="822960" indent="-274320" lvl="2">
              <a:lnSpc>
                <a:spcPts val="5040"/>
              </a:lnSpc>
              <a:buFont typeface="Arial"/>
              <a:buChar char="⚬"/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Soluble?</a:t>
            </a:r>
          </a:p>
          <a:p>
            <a:pPr algn="l" marL="822960" indent="-274320" lvl="2">
              <a:lnSpc>
                <a:spcPts val="5040"/>
              </a:lnSpc>
              <a:buFont typeface="Arial"/>
              <a:buChar char="⚬"/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...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93763" y="7153518"/>
            <a:ext cx="2400300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i="true">
                <a:solidFill>
                  <a:srgbClr val="34343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Example: Aspirin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8150"/>
            <a:ext cx="7072639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3452" y="1695450"/>
            <a:ext cx="6633697" cy="1539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Moleculenet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33452" y="4195233"/>
            <a:ext cx="4546658" cy="4748424"/>
            <a:chOff x="0" y="0"/>
            <a:chExt cx="6062211" cy="63312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62218" cy="6331204"/>
            </a:xfrm>
            <a:custGeom>
              <a:avLst/>
              <a:gdLst/>
              <a:ahLst/>
              <a:cxnLst/>
              <a:rect r="r" b="b" t="t" l="l"/>
              <a:pathLst>
                <a:path h="6331204" w="6062218">
                  <a:moveTo>
                    <a:pt x="0" y="0"/>
                  </a:moveTo>
                  <a:lnTo>
                    <a:pt x="6062218" y="0"/>
                  </a:lnTo>
                  <a:lnTo>
                    <a:pt x="6062218" y="6331204"/>
                  </a:lnTo>
                  <a:lnTo>
                    <a:pt x="0" y="6331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147" t="0" r="-3147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957388" y="4343119"/>
            <a:ext cx="8301912" cy="4915181"/>
            <a:chOff x="0" y="0"/>
            <a:chExt cx="11069216" cy="6553575"/>
          </a:xfrm>
        </p:grpSpPr>
        <p:sp>
          <p:nvSpPr>
            <p:cNvPr name="Freeform 8" id="8" descr="dataset"/>
            <p:cNvSpPr/>
            <p:nvPr/>
          </p:nvSpPr>
          <p:spPr>
            <a:xfrm flipH="false" flipV="false" rot="0">
              <a:off x="0" y="0"/>
              <a:ext cx="11069193" cy="6553581"/>
            </a:xfrm>
            <a:custGeom>
              <a:avLst/>
              <a:gdLst/>
              <a:ahLst/>
              <a:cxnLst/>
              <a:rect r="r" b="b" t="t" l="l"/>
              <a:pathLst>
                <a:path h="6553581" w="11069193">
                  <a:moveTo>
                    <a:pt x="0" y="0"/>
                  </a:moveTo>
                  <a:lnTo>
                    <a:pt x="11069193" y="0"/>
                  </a:lnTo>
                  <a:lnTo>
                    <a:pt x="11069193" y="6553581"/>
                  </a:lnTo>
                  <a:lnTo>
                    <a:pt x="0" y="6553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5" r="0" b="-1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8676323" y="619125"/>
            <a:ext cx="7432357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In our research, we choose a subset of datasets which are suitable for </a:t>
            </a:r>
            <a:r>
              <a:rPr lang="en-US" sz="26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594360" indent="-198120" lvl="2">
              <a:lnSpc>
                <a:spcPts val="312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BACE: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β-secretase enzyme</a:t>
            </a:r>
          </a:p>
          <a:p>
            <a:pPr algn="l" marL="594360" indent="-198120" lvl="2">
              <a:lnSpc>
                <a:spcPts val="312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HIV: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HIV activeness</a:t>
            </a:r>
          </a:p>
          <a:p>
            <a:pPr algn="l" marL="594360" indent="-198120" lvl="2">
              <a:lnSpc>
                <a:spcPts val="312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Tox21: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properties</a:t>
            </a:r>
          </a:p>
          <a:p>
            <a:pPr algn="l" marL="594360" indent="-198120" lvl="2">
              <a:lnSpc>
                <a:spcPts val="312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BBBP: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Blood-Brain Barrier Penetration</a:t>
            </a:r>
          </a:p>
          <a:p>
            <a:pPr algn="l" marL="594360" indent="-198120" lvl="2">
              <a:lnSpc>
                <a:spcPts val="312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Clintox: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drugs failed clinical trials for toxicity</a:t>
            </a:r>
          </a:p>
          <a:p>
            <a:pPr algn="l" marL="594360" indent="-198120" lvl="2">
              <a:lnSpc>
                <a:spcPts val="312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SIDER: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side effects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240909">
            <a:off x="1060340" y="7164962"/>
            <a:ext cx="2170952" cy="1606504"/>
          </a:xfrm>
          <a:custGeom>
            <a:avLst/>
            <a:gdLst/>
            <a:ahLst/>
            <a:cxnLst/>
            <a:rect r="r" b="b" t="t" l="l"/>
            <a:pathLst>
              <a:path h="1606504" w="2170952">
                <a:moveTo>
                  <a:pt x="0" y="0"/>
                </a:moveTo>
                <a:lnTo>
                  <a:pt x="2170952" y="0"/>
                </a:lnTo>
                <a:lnTo>
                  <a:pt x="2170952" y="1606504"/>
                </a:lnTo>
                <a:lnTo>
                  <a:pt x="0" y="1606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75" r="0" b="-67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8150"/>
            <a:ext cx="7072639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RELATED 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4482" y="3349943"/>
            <a:ext cx="11620801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 Model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(Leveraging Different Fingerprint Feature):</a:t>
            </a:r>
          </a:p>
          <a:p>
            <a:pPr algn="l">
              <a:lnSpc>
                <a:spcPts val="3360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Forest; XGBoost; AttentiveFP...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4482" y="4724400"/>
            <a:ext cx="11731097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 Based Model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>
              <a:lnSpc>
                <a:spcPts val="3360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Graph Convolution Model; Weave Model; Direct Acyclic Graph Model;...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2823" y="6098858"/>
            <a:ext cx="7150063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Few Feature Mixture Model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FP-GNN</a:t>
            </a:r>
          </a:p>
          <a:p>
            <a:pPr algn="l">
              <a:lnSpc>
                <a:spcPts val="3360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62932" y="7810500"/>
            <a:ext cx="4526109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Multi-Modality Engineering!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705719" y="7198462"/>
            <a:ext cx="2717478" cy="2653247"/>
          </a:xfrm>
          <a:custGeom>
            <a:avLst/>
            <a:gdLst/>
            <a:ahLst/>
            <a:cxnLst/>
            <a:rect r="r" b="b" t="t" l="l"/>
            <a:pathLst>
              <a:path h="2653247" w="2717478">
                <a:moveTo>
                  <a:pt x="0" y="0"/>
                </a:moveTo>
                <a:lnTo>
                  <a:pt x="2717478" y="0"/>
                </a:lnTo>
                <a:lnTo>
                  <a:pt x="2717478" y="2653247"/>
                </a:lnTo>
                <a:lnTo>
                  <a:pt x="0" y="2653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36" r="0" b="-13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34777">
            <a:off x="15357090" y="551810"/>
            <a:ext cx="1637282" cy="2904855"/>
          </a:xfrm>
          <a:custGeom>
            <a:avLst/>
            <a:gdLst/>
            <a:ahLst/>
            <a:cxnLst/>
            <a:rect r="r" b="b" t="t" l="l"/>
            <a:pathLst>
              <a:path h="2904855" w="1637282">
                <a:moveTo>
                  <a:pt x="0" y="0"/>
                </a:moveTo>
                <a:lnTo>
                  <a:pt x="1637282" y="0"/>
                </a:lnTo>
                <a:lnTo>
                  <a:pt x="1637282" y="2904855"/>
                </a:lnTo>
                <a:lnTo>
                  <a:pt x="0" y="2904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7" r="0" b="-137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2074858">
            <a:off x="15004181" y="2666785"/>
            <a:ext cx="229651" cy="229651"/>
            <a:chOff x="0" y="0"/>
            <a:chExt cx="306201" cy="3062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6324" cy="306197"/>
            </a:xfrm>
            <a:custGeom>
              <a:avLst/>
              <a:gdLst/>
              <a:ahLst/>
              <a:cxnLst/>
              <a:rect r="r" b="b" t="t" l="l"/>
              <a:pathLst>
                <a:path h="306197" w="306324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-2074858">
            <a:off x="14061995" y="839557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1527" t="0" r="-1527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846654">
            <a:off x="16629157" y="5947233"/>
            <a:ext cx="433712" cy="411632"/>
          </a:xfrm>
          <a:custGeom>
            <a:avLst/>
            <a:gdLst/>
            <a:ahLst/>
            <a:cxnLst/>
            <a:rect r="r" b="b" t="t" l="l"/>
            <a:pathLst>
              <a:path h="411632" w="433712">
                <a:moveTo>
                  <a:pt x="0" y="0"/>
                </a:moveTo>
                <a:lnTo>
                  <a:pt x="433712" y="0"/>
                </a:lnTo>
                <a:lnTo>
                  <a:pt x="433712" y="411632"/>
                </a:lnTo>
                <a:lnTo>
                  <a:pt x="0" y="4116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391" r="0" b="-39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2074858">
            <a:off x="16866245" y="4178296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185" r="0" b="-185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-2949008">
            <a:off x="15446915" y="4516076"/>
            <a:ext cx="518466" cy="272401"/>
            <a:chOff x="0" y="0"/>
            <a:chExt cx="691288" cy="36320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1261" cy="363220"/>
            </a:xfrm>
            <a:custGeom>
              <a:avLst/>
              <a:gdLst/>
              <a:ahLst/>
              <a:cxnLst/>
              <a:rect r="r" b="b" t="t" l="l"/>
              <a:pathLst>
                <a:path h="363220" w="691261">
                  <a:moveTo>
                    <a:pt x="110109" y="350139"/>
                  </a:moveTo>
                  <a:cubicBezTo>
                    <a:pt x="97536" y="350139"/>
                    <a:pt x="84963" y="347472"/>
                    <a:pt x="72390" y="342265"/>
                  </a:cubicBezTo>
                  <a:cubicBezTo>
                    <a:pt x="23114" y="321310"/>
                    <a:pt x="0" y="264668"/>
                    <a:pt x="20955" y="215392"/>
                  </a:cubicBezTo>
                  <a:cubicBezTo>
                    <a:pt x="75946" y="84328"/>
                    <a:pt x="203327" y="0"/>
                    <a:pt x="345440" y="0"/>
                  </a:cubicBezTo>
                  <a:cubicBezTo>
                    <a:pt x="487553" y="0"/>
                    <a:pt x="614807" y="84328"/>
                    <a:pt x="670306" y="215392"/>
                  </a:cubicBezTo>
                  <a:cubicBezTo>
                    <a:pt x="691261" y="264668"/>
                    <a:pt x="668147" y="321818"/>
                    <a:pt x="618998" y="342265"/>
                  </a:cubicBezTo>
                  <a:cubicBezTo>
                    <a:pt x="569722" y="363220"/>
                    <a:pt x="512572" y="340106"/>
                    <a:pt x="492125" y="290957"/>
                  </a:cubicBezTo>
                  <a:cubicBezTo>
                    <a:pt x="466979" y="232283"/>
                    <a:pt x="409321" y="194056"/>
                    <a:pt x="345440" y="194056"/>
                  </a:cubicBezTo>
                  <a:cubicBezTo>
                    <a:pt x="281559" y="194056"/>
                    <a:pt x="224409" y="232283"/>
                    <a:pt x="199263" y="290957"/>
                  </a:cubicBezTo>
                  <a:cubicBezTo>
                    <a:pt x="184023" y="327660"/>
                    <a:pt x="147955" y="350139"/>
                    <a:pt x="110109" y="350139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2949008">
            <a:off x="13663396" y="9444193"/>
            <a:ext cx="518466" cy="272401"/>
            <a:chOff x="0" y="0"/>
            <a:chExt cx="691288" cy="36320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1261" cy="363220"/>
            </a:xfrm>
            <a:custGeom>
              <a:avLst/>
              <a:gdLst/>
              <a:ahLst/>
              <a:cxnLst/>
              <a:rect r="r" b="b" t="t" l="l"/>
              <a:pathLst>
                <a:path h="363220" w="691261">
                  <a:moveTo>
                    <a:pt x="110109" y="350139"/>
                  </a:moveTo>
                  <a:cubicBezTo>
                    <a:pt x="97536" y="350139"/>
                    <a:pt x="84963" y="347472"/>
                    <a:pt x="72390" y="342265"/>
                  </a:cubicBezTo>
                  <a:cubicBezTo>
                    <a:pt x="23114" y="321310"/>
                    <a:pt x="0" y="264668"/>
                    <a:pt x="20955" y="215392"/>
                  </a:cubicBezTo>
                  <a:cubicBezTo>
                    <a:pt x="75946" y="84328"/>
                    <a:pt x="203327" y="0"/>
                    <a:pt x="345440" y="0"/>
                  </a:cubicBezTo>
                  <a:cubicBezTo>
                    <a:pt x="487553" y="0"/>
                    <a:pt x="614807" y="84328"/>
                    <a:pt x="670306" y="215392"/>
                  </a:cubicBezTo>
                  <a:cubicBezTo>
                    <a:pt x="691261" y="264668"/>
                    <a:pt x="668147" y="321818"/>
                    <a:pt x="618998" y="342265"/>
                  </a:cubicBezTo>
                  <a:cubicBezTo>
                    <a:pt x="569722" y="363220"/>
                    <a:pt x="512572" y="340106"/>
                    <a:pt x="492125" y="290957"/>
                  </a:cubicBezTo>
                  <a:cubicBezTo>
                    <a:pt x="466979" y="232283"/>
                    <a:pt x="409321" y="194056"/>
                    <a:pt x="345440" y="194056"/>
                  </a:cubicBezTo>
                  <a:cubicBezTo>
                    <a:pt x="281559" y="194056"/>
                    <a:pt x="224409" y="232283"/>
                    <a:pt x="199263" y="290957"/>
                  </a:cubicBezTo>
                  <a:cubicBezTo>
                    <a:pt x="184023" y="327660"/>
                    <a:pt x="147955" y="350139"/>
                    <a:pt x="110109" y="350139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738452" y="6288751"/>
            <a:ext cx="229651" cy="229651"/>
            <a:chOff x="0" y="0"/>
            <a:chExt cx="306201" cy="30620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06324" cy="306197"/>
            </a:xfrm>
            <a:custGeom>
              <a:avLst/>
              <a:gdLst/>
              <a:ahLst/>
              <a:cxnLst/>
              <a:rect r="r" b="b" t="t" l="l"/>
              <a:pathLst>
                <a:path h="306197" w="306324">
                  <a:moveTo>
                    <a:pt x="153162" y="0"/>
                  </a:moveTo>
                  <a:cubicBezTo>
                    <a:pt x="68580" y="0"/>
                    <a:pt x="0" y="68580"/>
                    <a:pt x="0" y="153162"/>
                  </a:cubicBezTo>
                  <a:cubicBezTo>
                    <a:pt x="0" y="237744"/>
                    <a:pt x="68580" y="306197"/>
                    <a:pt x="153162" y="306197"/>
                  </a:cubicBezTo>
                  <a:cubicBezTo>
                    <a:pt x="237744" y="306197"/>
                    <a:pt x="306324" y="237617"/>
                    <a:pt x="306324" y="153035"/>
                  </a:cubicBezTo>
                  <a:cubicBezTo>
                    <a:pt x="306324" y="68453"/>
                    <a:pt x="237617" y="0"/>
                    <a:pt x="153162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7150"/>
            <a:ext cx="8570124" cy="625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02. METHODS</a:t>
            </a:r>
          </a:p>
          <a:p>
            <a:pPr algn="l">
              <a:lnSpc>
                <a:spcPts val="14560"/>
              </a:lnSpc>
            </a:pPr>
          </a:p>
          <a:p>
            <a:pPr algn="l">
              <a:lnSpc>
                <a:spcPts val="1456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4772404" y="2273837"/>
            <a:ext cx="9652839" cy="6984463"/>
            <a:chOff x="0" y="0"/>
            <a:chExt cx="12870452" cy="9312617"/>
          </a:xfrm>
        </p:grpSpPr>
        <p:sp>
          <p:nvSpPr>
            <p:cNvPr name="Freeform 5" id="5" descr="pipeline.drawio"/>
            <p:cNvSpPr/>
            <p:nvPr/>
          </p:nvSpPr>
          <p:spPr>
            <a:xfrm flipH="false" flipV="false" rot="0">
              <a:off x="0" y="0"/>
              <a:ext cx="12870434" cy="9312656"/>
            </a:xfrm>
            <a:custGeom>
              <a:avLst/>
              <a:gdLst/>
              <a:ahLst/>
              <a:cxnLst/>
              <a:rect r="r" b="b" t="t" l="l"/>
              <a:pathLst>
                <a:path h="9312656" w="12870434">
                  <a:moveTo>
                    <a:pt x="0" y="0"/>
                  </a:moveTo>
                  <a:lnTo>
                    <a:pt x="12870434" y="0"/>
                  </a:lnTo>
                  <a:lnTo>
                    <a:pt x="12870434" y="9312656"/>
                  </a:lnTo>
                  <a:lnTo>
                    <a:pt x="0" y="9312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" r="0" b="-2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167897" y="438150"/>
            <a:ext cx="3091403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7150"/>
            <a:ext cx="8570124" cy="625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02. METHODS</a:t>
            </a:r>
          </a:p>
          <a:p>
            <a:pPr algn="l">
              <a:lnSpc>
                <a:spcPts val="14560"/>
              </a:lnSpc>
            </a:pPr>
          </a:p>
          <a:p>
            <a:pPr algn="l">
              <a:lnSpc>
                <a:spcPts val="1456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7590566" y="2313293"/>
            <a:ext cx="9652839" cy="6984463"/>
            <a:chOff x="0" y="0"/>
            <a:chExt cx="12870452" cy="9312617"/>
          </a:xfrm>
        </p:grpSpPr>
        <p:sp>
          <p:nvSpPr>
            <p:cNvPr name="Freeform 5" id="5" descr="pipeline.drawio"/>
            <p:cNvSpPr/>
            <p:nvPr/>
          </p:nvSpPr>
          <p:spPr>
            <a:xfrm flipH="false" flipV="false" rot="0">
              <a:off x="0" y="0"/>
              <a:ext cx="12870434" cy="9312656"/>
            </a:xfrm>
            <a:custGeom>
              <a:avLst/>
              <a:gdLst/>
              <a:ahLst/>
              <a:cxnLst/>
              <a:rect r="r" b="b" t="t" l="l"/>
              <a:pathLst>
                <a:path h="9312656" w="12870434">
                  <a:moveTo>
                    <a:pt x="0" y="0"/>
                  </a:moveTo>
                  <a:lnTo>
                    <a:pt x="12870434" y="0"/>
                  </a:lnTo>
                  <a:lnTo>
                    <a:pt x="12870434" y="9312656"/>
                  </a:lnTo>
                  <a:lnTo>
                    <a:pt x="0" y="9312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" r="0" b="-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8778385">
            <a:off x="5991854" y="4344651"/>
            <a:ext cx="2734022" cy="977413"/>
          </a:xfrm>
          <a:custGeom>
            <a:avLst/>
            <a:gdLst/>
            <a:ahLst/>
            <a:cxnLst/>
            <a:rect r="r" b="b" t="t" l="l"/>
            <a:pathLst>
              <a:path h="977413" w="2734022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05" r="0" b="-50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167897" y="438150"/>
            <a:ext cx="3091403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66292"/>
            <a:ext cx="6158517" cy="204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Graphical Information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3885" y="4914900"/>
            <a:ext cx="4248147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 features:</a:t>
            </a:r>
          </a:p>
          <a:p>
            <a:pPr algn="l" marL="548640" indent="-1828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Atom Features:</a:t>
            </a:r>
          </a:p>
          <a:p>
            <a:pPr algn="l" marL="980440" indent="-245110" lvl="3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atom_symbol</a:t>
            </a:r>
          </a:p>
          <a:p>
            <a:pPr algn="l" marL="980440" indent="-245110" lvl="3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degree</a:t>
            </a:r>
          </a:p>
          <a:p>
            <a:pPr algn="l" marL="980440" indent="-245110" lvl="3">
              <a:lnSpc>
                <a:spcPts val="2879"/>
              </a:lnSpc>
              <a:buFont typeface="Arial"/>
              <a:buChar char="￭"/>
            </a:pPr>
            <a:r>
              <a:rPr lang="en-US" b="true" sz="2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...</a:t>
            </a:r>
          </a:p>
          <a:p>
            <a:pPr algn="l" marL="548640" indent="-1828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Adjacency Matrix</a:t>
            </a:r>
          </a:p>
          <a:p>
            <a:pPr algn="l" marL="548640" indent="-1828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Bond Features:</a:t>
            </a:r>
          </a:p>
          <a:p>
            <a:pPr algn="l" marL="980440" indent="-245110" lvl="3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Single</a:t>
            </a:r>
          </a:p>
          <a:p>
            <a:pPr algn="l" marL="980440" indent="-245110" lvl="3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Double</a:t>
            </a:r>
          </a:p>
          <a:p>
            <a:pPr algn="l" marL="980440" indent="-245110" lvl="3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Triple</a:t>
            </a:r>
          </a:p>
          <a:p>
            <a:pPr algn="l" marL="980440" indent="-245110" lvl="3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Aromatic</a:t>
            </a:r>
          </a:p>
          <a:p>
            <a:pPr algn="l" marL="980440" indent="-245110" lvl="3">
              <a:lnSpc>
                <a:spcPts val="2879"/>
              </a:lnSpc>
              <a:buFont typeface="Arial"/>
              <a:buChar char="￭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3295" y="-438139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273837"/>
            <a:ext cx="9652839" cy="6984463"/>
            <a:chOff x="0" y="0"/>
            <a:chExt cx="12870452" cy="9312617"/>
          </a:xfrm>
        </p:grpSpPr>
        <p:sp>
          <p:nvSpPr>
            <p:cNvPr name="Freeform 4" id="4" descr="pipeline.drawio"/>
            <p:cNvSpPr/>
            <p:nvPr/>
          </p:nvSpPr>
          <p:spPr>
            <a:xfrm flipH="false" flipV="false" rot="0">
              <a:off x="0" y="0"/>
              <a:ext cx="12870434" cy="9312656"/>
            </a:xfrm>
            <a:custGeom>
              <a:avLst/>
              <a:gdLst/>
              <a:ahLst/>
              <a:cxnLst/>
              <a:rect r="r" b="b" t="t" l="l"/>
              <a:pathLst>
                <a:path h="9312656" w="12870434">
                  <a:moveTo>
                    <a:pt x="0" y="0"/>
                  </a:moveTo>
                  <a:lnTo>
                    <a:pt x="12870434" y="0"/>
                  </a:lnTo>
                  <a:lnTo>
                    <a:pt x="12870434" y="9312656"/>
                  </a:lnTo>
                  <a:lnTo>
                    <a:pt x="0" y="9312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" r="0" b="-2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true" flipV="false" rot="10371101">
            <a:off x="7814310" y="8664575"/>
            <a:ext cx="2755900" cy="843915"/>
          </a:xfrm>
          <a:custGeom>
            <a:avLst/>
            <a:gdLst/>
            <a:ahLst/>
            <a:cxnLst/>
            <a:rect r="r" b="b" t="t" l="l"/>
            <a:pathLst>
              <a:path h="843915" w="2755900">
                <a:moveTo>
                  <a:pt x="2755900" y="0"/>
                </a:moveTo>
                <a:lnTo>
                  <a:pt x="0" y="0"/>
                </a:lnTo>
                <a:lnTo>
                  <a:pt x="0" y="843915"/>
                </a:lnTo>
                <a:lnTo>
                  <a:pt x="2755900" y="843915"/>
                </a:lnTo>
                <a:lnTo>
                  <a:pt x="27559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9118" r="0" b="-911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38150"/>
            <a:ext cx="3091403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81634" y="6871325"/>
            <a:ext cx="5524400" cy="132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0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Self-Attention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20650" y="8191500"/>
            <a:ext cx="4248147" cy="172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Tried</a:t>
            </a: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Self-Attention 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 the fingerprints in FPN.</a:t>
            </a:r>
          </a:p>
          <a:p>
            <a:pPr algn="l">
              <a:lnSpc>
                <a:spcPts val="3360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Did not work.</a:t>
            </a: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1254325">
            <a:off x="14925012" y="1414693"/>
            <a:ext cx="2288606" cy="678260"/>
          </a:xfrm>
          <a:custGeom>
            <a:avLst/>
            <a:gdLst/>
            <a:ahLst/>
            <a:cxnLst/>
            <a:rect r="r" b="b" t="t" l="l"/>
            <a:pathLst>
              <a:path h="678260" w="2288606">
                <a:moveTo>
                  <a:pt x="0" y="0"/>
                </a:moveTo>
                <a:lnTo>
                  <a:pt x="2288606" y="0"/>
                </a:lnTo>
                <a:lnTo>
                  <a:pt x="2288606" y="678260"/>
                </a:lnTo>
                <a:lnTo>
                  <a:pt x="0" y="6782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103" r="0" b="-110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29713" y="4219575"/>
            <a:ext cx="6158517" cy="93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Cross-Attention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06058" y="5067063"/>
            <a:ext cx="4248147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 Connect Features:</a:t>
            </a:r>
          </a:p>
          <a:p>
            <a:pPr algn="l">
              <a:lnSpc>
                <a:spcPts val="3360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Previous methods:</a:t>
            </a:r>
          </a:p>
          <a:p>
            <a:pPr algn="l" marL="640080" indent="-213360" lvl="2">
              <a:lnSpc>
                <a:spcPts val="3360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Naive concatenation</a:t>
            </a:r>
          </a:p>
          <a:p>
            <a:pPr algn="l" marL="640080" indent="-213360" lvl="2">
              <a:lnSpc>
                <a:spcPts val="3360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 method:</a:t>
            </a:r>
          </a:p>
          <a:p>
            <a:pPr algn="l" marL="640080" indent="-213360" lvl="2">
              <a:lnSpc>
                <a:spcPts val="3360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Cross-Attention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706687">
            <a:off x="8529284" y="4345293"/>
            <a:ext cx="2734022" cy="977413"/>
          </a:xfrm>
          <a:custGeom>
            <a:avLst/>
            <a:gdLst/>
            <a:ahLst/>
            <a:cxnLst/>
            <a:rect r="r" b="b" t="t" l="l"/>
            <a:pathLst>
              <a:path h="977413" w="2734022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05" r="0" b="-50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06687">
            <a:off x="6014684" y="1221093"/>
            <a:ext cx="2734022" cy="977413"/>
          </a:xfrm>
          <a:custGeom>
            <a:avLst/>
            <a:gdLst/>
            <a:ahLst/>
            <a:cxnLst/>
            <a:rect r="r" b="b" t="t" l="l"/>
            <a:pathLst>
              <a:path h="977413" w="2734022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05" r="0" b="-50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915400" y="1050290"/>
            <a:ext cx="5884545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Tried</a:t>
            </a: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GraphSAGE to replace graph attention, 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but poor in performance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experiment"/>
          <p:cNvSpPr/>
          <p:nvPr/>
        </p:nvSpPr>
        <p:spPr>
          <a:xfrm flipH="false" flipV="false" rot="0">
            <a:off x="381000" y="2324100"/>
            <a:ext cx="17573625" cy="7562850"/>
          </a:xfrm>
          <a:custGeom>
            <a:avLst/>
            <a:gdLst/>
            <a:ahLst/>
            <a:cxnLst/>
            <a:rect r="r" b="b" t="t" l="l"/>
            <a:pathLst>
              <a:path h="7562850" w="17573625">
                <a:moveTo>
                  <a:pt x="0" y="0"/>
                </a:moveTo>
                <a:lnTo>
                  <a:pt x="17573625" y="0"/>
                </a:lnTo>
                <a:lnTo>
                  <a:pt x="17573625" y="7562850"/>
                </a:lnTo>
                <a:lnTo>
                  <a:pt x="0" y="7562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1000" y="173355"/>
            <a:ext cx="7875270" cy="162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03. EXPERIMENTS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DAGpM6KfbOw</dc:identifier>
  <dcterms:modified xsi:type="dcterms:W3CDTF">2011-08-01T06:04:30Z</dcterms:modified>
  <cp:revision>1</cp:revision>
  <dc:title>17_final.pptx</dc:title>
</cp:coreProperties>
</file>