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78"/>
  </p:handoutMasterIdLst>
  <p:sldIdLst>
    <p:sldId id="8552" r:id="rId3"/>
    <p:sldId id="8531" r:id="rId5"/>
    <p:sldId id="8554" r:id="rId6"/>
    <p:sldId id="8555" r:id="rId7"/>
    <p:sldId id="8557" r:id="rId8"/>
    <p:sldId id="8559" r:id="rId9"/>
    <p:sldId id="8556" r:id="rId10"/>
    <p:sldId id="8560" r:id="rId11"/>
    <p:sldId id="8562" r:id="rId12"/>
    <p:sldId id="8563" r:id="rId13"/>
    <p:sldId id="8564" r:id="rId14"/>
    <p:sldId id="8565" r:id="rId15"/>
    <p:sldId id="8566" r:id="rId16"/>
    <p:sldId id="8558" r:id="rId17"/>
    <p:sldId id="8567" r:id="rId18"/>
    <p:sldId id="8568" r:id="rId19"/>
    <p:sldId id="8569" r:id="rId20"/>
    <p:sldId id="8570" r:id="rId21"/>
    <p:sldId id="8571" r:id="rId22"/>
    <p:sldId id="8573" r:id="rId23"/>
    <p:sldId id="8574" r:id="rId24"/>
    <p:sldId id="8572" r:id="rId25"/>
    <p:sldId id="8577" r:id="rId26"/>
    <p:sldId id="8578" r:id="rId27"/>
    <p:sldId id="8581" r:id="rId28"/>
    <p:sldId id="8575" r:id="rId29"/>
    <p:sldId id="8579" r:id="rId30"/>
    <p:sldId id="8580" r:id="rId31"/>
    <p:sldId id="8582" r:id="rId32"/>
    <p:sldId id="8583" r:id="rId33"/>
    <p:sldId id="8584" r:id="rId34"/>
    <p:sldId id="8585" r:id="rId35"/>
    <p:sldId id="8586" r:id="rId36"/>
    <p:sldId id="8587" r:id="rId37"/>
    <p:sldId id="8588" r:id="rId38"/>
    <p:sldId id="8589" r:id="rId39"/>
    <p:sldId id="8590" r:id="rId40"/>
    <p:sldId id="8591" r:id="rId41"/>
    <p:sldId id="8592" r:id="rId42"/>
    <p:sldId id="8593" r:id="rId43"/>
    <p:sldId id="8594" r:id="rId44"/>
    <p:sldId id="8595" r:id="rId45"/>
    <p:sldId id="8596" r:id="rId46"/>
    <p:sldId id="8597" r:id="rId47"/>
    <p:sldId id="8598" r:id="rId48"/>
    <p:sldId id="8599" r:id="rId49"/>
    <p:sldId id="8600" r:id="rId50"/>
    <p:sldId id="8601" r:id="rId51"/>
    <p:sldId id="8602" r:id="rId52"/>
    <p:sldId id="8603" r:id="rId53"/>
    <p:sldId id="8604" r:id="rId54"/>
    <p:sldId id="8605" r:id="rId55"/>
    <p:sldId id="8606" r:id="rId56"/>
    <p:sldId id="8607" r:id="rId57"/>
    <p:sldId id="8608" r:id="rId58"/>
    <p:sldId id="8609" r:id="rId59"/>
    <p:sldId id="8610" r:id="rId60"/>
    <p:sldId id="8611" r:id="rId61"/>
    <p:sldId id="8612" r:id="rId62"/>
    <p:sldId id="8614" r:id="rId63"/>
    <p:sldId id="8613" r:id="rId64"/>
    <p:sldId id="8615" r:id="rId65"/>
    <p:sldId id="8616" r:id="rId66"/>
    <p:sldId id="8617" r:id="rId67"/>
    <p:sldId id="8619" r:id="rId68"/>
    <p:sldId id="8623" r:id="rId69"/>
    <p:sldId id="8624" r:id="rId70"/>
    <p:sldId id="8625" r:id="rId71"/>
    <p:sldId id="8626" r:id="rId72"/>
    <p:sldId id="8627" r:id="rId73"/>
    <p:sldId id="8628" r:id="rId74"/>
    <p:sldId id="8629" r:id="rId75"/>
    <p:sldId id="8630" r:id="rId76"/>
    <p:sldId id="8553" r:id="rId7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E7C18"/>
    <a:srgbClr val="953423"/>
    <a:srgbClr val="622115"/>
    <a:srgbClr val="F4C73A"/>
    <a:srgbClr val="00A1E1"/>
    <a:srgbClr val="133857"/>
    <a:srgbClr val="EF2A25"/>
    <a:srgbClr val="ED1C24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6379" autoAdjust="0"/>
  </p:normalViewPr>
  <p:slideViewPr>
    <p:cSldViewPr>
      <p:cViewPr varScale="1">
        <p:scale>
          <a:sx n="109" d="100"/>
          <a:sy n="109" d="100"/>
        </p:scale>
        <p:origin x="216" y="12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C9470541-0799-4B80-BB55-C561F12F496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BC595319-D5FB-4ACE-A348-957FA7BFD17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A3FB-949F-4B3A-BDC9-400100DD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5824-65D5-478C-9E42-BB7BDE2C2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hyperlink" Target="mailto:1.@&#20462;&#39280;&#30340;&#23383;&#31526;&#20018;&#65292;&#19981;&#35782;&#21035;&#36716;&#20041;&#23383;&#31526;" TargetMode="Externa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161" y="863798"/>
            <a:ext cx="5629275" cy="5505450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 bwMode="auto">
          <a:xfrm flipH="1">
            <a:off x="8099880" y="4873"/>
            <a:ext cx="4747521" cy="4596697"/>
          </a:xfrm>
          <a:custGeom>
            <a:avLst/>
            <a:gdLst>
              <a:gd name="T0" fmla="*/ 2665 w 2665"/>
              <a:gd name="T1" fmla="*/ 0 h 1127"/>
              <a:gd name="T2" fmla="*/ 0 w 2665"/>
              <a:gd name="T3" fmla="*/ 0 h 1127"/>
              <a:gd name="T4" fmla="*/ 652 w 2665"/>
              <a:gd name="T5" fmla="*/ 1127 h 1127"/>
              <a:gd name="T6" fmla="*/ 2665 w 2665"/>
              <a:gd name="T7" fmla="*/ 0 h 1127"/>
              <a:gd name="connsiteX0" fmla="*/ 10000 w 10000"/>
              <a:gd name="connsiteY0" fmla="*/ 0 h 13164"/>
              <a:gd name="connsiteX1" fmla="*/ 0 w 10000"/>
              <a:gd name="connsiteY1" fmla="*/ 0 h 13164"/>
              <a:gd name="connsiteX2" fmla="*/ 16 w 10000"/>
              <a:gd name="connsiteY2" fmla="*/ 13164 h 13164"/>
              <a:gd name="connsiteX3" fmla="*/ 10000 w 10000"/>
              <a:gd name="connsiteY3" fmla="*/ 0 h 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3164">
                <a:moveTo>
                  <a:pt x="10000" y="0"/>
                </a:moveTo>
                <a:lnTo>
                  <a:pt x="0" y="0"/>
                </a:lnTo>
                <a:cubicBezTo>
                  <a:pt x="5" y="4388"/>
                  <a:pt x="11" y="8776"/>
                  <a:pt x="16" y="13164"/>
                </a:cubicBez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 bwMode="auto">
          <a:xfrm flipH="1">
            <a:off x="6098489" y="397"/>
            <a:ext cx="6748912" cy="7232253"/>
          </a:xfrm>
          <a:custGeom>
            <a:avLst/>
            <a:gdLst>
              <a:gd name="connsiteX0" fmla="*/ 0 w 6303578"/>
              <a:gd name="connsiteY0" fmla="*/ 5940123 h 7232650"/>
              <a:gd name="connsiteX1" fmla="*/ 707864 w 6303578"/>
              <a:gd name="connsiteY1" fmla="*/ 7232650 h 7232650"/>
              <a:gd name="connsiteX2" fmla="*/ 0 w 6303578"/>
              <a:gd name="connsiteY2" fmla="*/ 7232650 h 7232650"/>
              <a:gd name="connsiteX3" fmla="*/ 0 w 6303578"/>
              <a:gd name="connsiteY3" fmla="*/ 0 h 7232650"/>
              <a:gd name="connsiteX4" fmla="*/ 2087752 w 6303578"/>
              <a:gd name="connsiteY4" fmla="*/ 0 h 7232650"/>
              <a:gd name="connsiteX5" fmla="*/ 6303578 w 6303578"/>
              <a:gd name="connsiteY5" fmla="*/ 7232650 h 7232650"/>
              <a:gd name="connsiteX6" fmla="*/ 707865 w 6303578"/>
              <a:gd name="connsiteY6" fmla="*/ 7232650 h 7232650"/>
              <a:gd name="connsiteX7" fmla="*/ 0 w 6303578"/>
              <a:gd name="connsiteY7" fmla="*/ 5940123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3578" h="7232650">
                <a:moveTo>
                  <a:pt x="0" y="5940123"/>
                </a:moveTo>
                <a:lnTo>
                  <a:pt x="707864" y="7232650"/>
                </a:lnTo>
                <a:lnTo>
                  <a:pt x="0" y="7232650"/>
                </a:lnTo>
                <a:close/>
                <a:moveTo>
                  <a:pt x="0" y="0"/>
                </a:moveTo>
                <a:lnTo>
                  <a:pt x="2087752" y="0"/>
                </a:lnTo>
                <a:lnTo>
                  <a:pt x="6303578" y="7232650"/>
                </a:lnTo>
                <a:lnTo>
                  <a:pt x="707865" y="7232650"/>
                </a:lnTo>
                <a:lnTo>
                  <a:pt x="0" y="59401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9" name="MH_Others_1"/>
          <p:cNvSpPr txBox="1"/>
          <p:nvPr>
            <p:custDataLst>
              <p:tags r:id="rId2"/>
            </p:custDataLst>
          </p:nvPr>
        </p:nvSpPr>
        <p:spPr>
          <a:xfrm>
            <a:off x="7288814" y="5449193"/>
            <a:ext cx="5265898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C#</a:t>
            </a:r>
            <a:r>
              <a:rPr lang="zh-CN" altLang="en-US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编程基础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3"/>
            </p:custDataLst>
          </p:nvPr>
        </p:nvSpPr>
        <p:spPr>
          <a:xfrm>
            <a:off x="10336609" y="6442452"/>
            <a:ext cx="2448272" cy="369332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五斗米</a:t>
            </a:r>
            <a:endParaRPr lang="zh-CN" alt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直接连接符 11"/>
          <p:cNvSpPr>
            <a:spLocks noChangeShapeType="1"/>
          </p:cNvSpPr>
          <p:nvPr/>
        </p:nvSpPr>
        <p:spPr bwMode="auto">
          <a:xfrm>
            <a:off x="7581503" y="6208613"/>
            <a:ext cx="4680520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0353" y="177189"/>
            <a:ext cx="1938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Main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方法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815748" y="850554"/>
            <a:ext cx="11480748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每个项目有必须有且只有一个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方法（函数）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他</a:t>
            </a:r>
            <a:r>
              <a:rPr lang="zh-CN" altLang="en-US" sz="2400" dirty="0" smtClean="0"/>
              <a:t>是程序的入口，格式如下：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 smtClean="0"/>
          </a:p>
          <a:p>
            <a:r>
              <a:rPr lang="en-US" altLang="zh-CN" dirty="0">
                <a:latin typeface="Adobe Caslon Pro" panose="0205050205050A020403" pitchFamily="18" charset="0"/>
              </a:rPr>
              <a:t>static void Main(string[] </a:t>
            </a:r>
            <a:r>
              <a:rPr lang="en-US" altLang="zh-CN" dirty="0" err="1">
                <a:latin typeface="Adobe Caslon Pro" panose="0205050205050A020403" pitchFamily="18" charset="0"/>
              </a:rPr>
              <a:t>args</a:t>
            </a:r>
            <a:r>
              <a:rPr lang="en-US" altLang="zh-CN" dirty="0">
                <a:latin typeface="Adobe Caslon Pro" panose="0205050205050A020403" pitchFamily="18" charset="0"/>
              </a:rPr>
              <a:t>)</a:t>
            </a:r>
            <a:endParaRPr lang="en-US" altLang="zh-CN" dirty="0">
              <a:latin typeface="Adobe Caslon Pro" panose="0205050205050A020403" pitchFamily="18" charset="0"/>
            </a:endParaRPr>
          </a:p>
          <a:p>
            <a:r>
              <a:rPr lang="en-US" altLang="zh-CN" dirty="0" smtClean="0">
                <a:latin typeface="Adobe Caslon Pro" panose="0205050205050A020403" pitchFamily="18" charset="0"/>
              </a:rPr>
              <a:t>{</a:t>
            </a:r>
            <a:endParaRPr lang="en-US" altLang="zh-CN" dirty="0" smtClean="0">
              <a:latin typeface="Adobe Caslon Pro" panose="0205050205050A020403" pitchFamily="18" charset="0"/>
            </a:endParaRPr>
          </a:p>
          <a:p>
            <a:r>
              <a:rPr lang="en-US" altLang="zh-CN" sz="2400" dirty="0">
                <a:latin typeface="Adobe Caslon Pro" panose="0205050205050A020403" pitchFamily="18" charset="0"/>
              </a:rPr>
              <a:t>}</a:t>
            </a:r>
            <a:endParaRPr lang="en-US" altLang="zh-CN" sz="2400" dirty="0">
              <a:latin typeface="Adobe Caslon Pro" panose="0205050205050A0204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27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语句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689004" y="1521309"/>
            <a:ext cx="11480748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latin typeface="萝莉体 第二版" charset="-122"/>
              <a:ea typeface="萝莉体 第二版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萝莉体 第二版" charset="-122"/>
                <a:ea typeface="萝莉体 第二版" charset="-122"/>
              </a:rPr>
              <a:t>语句</a:t>
            </a:r>
            <a:r>
              <a:rPr lang="zh-CN" altLang="en-US" sz="2000" dirty="0">
                <a:latin typeface="萝莉体 第二版" charset="-122"/>
                <a:ea typeface="萝莉体 第二版" charset="-122"/>
              </a:rPr>
              <a:t>是描述一个类型或告诉程序去执行某个动作的一条源代码指令，语句以分号结束</a:t>
            </a:r>
            <a:r>
              <a:rPr lang="zh-CN" altLang="en-US" sz="2000" dirty="0" smtClean="0">
                <a:latin typeface="萝莉体 第二版" charset="-122"/>
                <a:ea typeface="萝莉体 第二版" charset="-122"/>
              </a:rPr>
              <a:t>。</a:t>
            </a:r>
            <a:endParaRPr lang="en-US" altLang="zh-CN" sz="2000" dirty="0" smtClean="0">
              <a:latin typeface="萝莉体 第二版" charset="-122"/>
              <a:ea typeface="萝莉体 第二版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/>
              <a:t>Console.WriteLine</a:t>
            </a:r>
            <a:r>
              <a:rPr lang="en-US" altLang="zh-CN" dirty="0"/>
              <a:t>("Hello,world2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Console.ReadKey</a:t>
            </a:r>
            <a:r>
              <a:rPr lang="en-US" altLang="zh-CN" dirty="0"/>
              <a:t>();</a:t>
            </a:r>
            <a:endParaRPr lang="zh-CN" altLang="en-US" sz="2000" dirty="0">
              <a:latin typeface="萝莉体 第二版" charset="-122"/>
              <a:ea typeface="萝莉体 第二版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602010" y="177189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块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689004" y="1521309"/>
            <a:ext cx="11480748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latin typeface="萝莉体 第二版" charset="-122"/>
              <a:ea typeface="萝莉体 第二版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萝莉体 第二版" charset="-122"/>
                <a:ea typeface="萝莉体 第二版" charset="-122"/>
              </a:rPr>
              <a:t>块是一个由大括号包围起来的0条或多条语句序列，它在语法上相当于一条语句。</a:t>
            </a:r>
            <a:endParaRPr lang="zh-CN" altLang="en-US" sz="2000" dirty="0" smtClean="0">
              <a:latin typeface="萝莉体 第二版" charset="-122"/>
              <a:ea typeface="萝莉体 第二版" charset="-122"/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萝莉体 第二版" charset="-122"/>
                <a:ea typeface="萝莉体 第二版" charset="-122"/>
              </a:rPr>
              <a:t>{</a:t>
            </a:r>
            <a:endParaRPr lang="zh-CN" altLang="en-US" sz="2000" dirty="0" smtClean="0">
              <a:latin typeface="萝莉体 第二版" charset="-122"/>
              <a:ea typeface="萝莉体 第二版" charset="-122"/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Console.WriteLine</a:t>
            </a:r>
            <a:r>
              <a:rPr lang="en-US" altLang="zh-CN" dirty="0"/>
              <a:t>("Hello,world2");</a:t>
            </a:r>
            <a:endParaRPr lang="en-US" altLang="zh-CN" dirty="0"/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Console.ReadKey</a:t>
            </a:r>
            <a:r>
              <a:rPr lang="en-US" altLang="zh-CN" dirty="0"/>
              <a:t>();</a:t>
            </a:r>
            <a:endParaRPr lang="zh-CN" altLang="en-US" sz="2000" dirty="0">
              <a:latin typeface="萝莉体 第二版" charset="-122"/>
              <a:ea typeface="萝莉体 第二版" charset="-122"/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萝莉体 第二版" charset="-122"/>
                <a:ea typeface="萝莉体 第二版" charset="-122"/>
              </a:rPr>
              <a:t>}</a:t>
            </a:r>
            <a:endParaRPr lang="en-US" altLang="zh-CN" sz="2000" dirty="0" smtClean="0">
              <a:latin typeface="萝莉体 第二版" charset="-122"/>
              <a:ea typeface="萝莉体 第二版" charset="-122"/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ea typeface="萝莉体 第二版" charset="-122"/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ea typeface="萝莉体 第二版" charset="-122"/>
              </a:rPr>
              <a:t>块后面不用跟分号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191642" y="17718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关键字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33658808259&amp;di=a19a32b1ae288ceb5106bf84b458f05d&amp;imgtype=jpg&amp;src=http%3A%2F%2Fimg1.imgtn.bdimg.com%2Fit%2Fu%3D4171400281%2C3268923620%26fm%3D214%26gp%3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79" y="1672109"/>
            <a:ext cx="50863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29" y="17718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切记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1244799" y="1617484"/>
            <a:ext cx="83788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/>
              <a:t>写代码切忌括号错误！！！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en-US" altLang="zh-CN" sz="2400" dirty="0" smtClean="0"/>
          </a:p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对大小写敏感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代码</a:t>
            </a:r>
            <a:r>
              <a:rPr lang="zh-CN" altLang="en-US" sz="2400" dirty="0"/>
              <a:t>中所有的标点都是英文半角的标点</a:t>
            </a:r>
            <a:r>
              <a:rPr lang="zh-CN" altLang="en-US" sz="2400" dirty="0" smtClean="0"/>
              <a:t>。 ；</a:t>
            </a:r>
            <a:r>
              <a:rPr lang="en-US" altLang="zh-CN" sz="2400" dirty="0" smtClean="0"/>
              <a:t>; () </a:t>
            </a:r>
            <a:r>
              <a:rPr lang="zh-CN" altLang="en-US" sz="2400" dirty="0" smtClean="0"/>
              <a:t>（）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c</a:t>
            </a:r>
            <a:r>
              <a:rPr lang="zh-CN" altLang="en-US" sz="2400" dirty="0"/>
              <a:t>#代码中每行代码以分号结束</a:t>
            </a: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28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输出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zh-CN" altLang="en-US" sz="2600" dirty="0"/>
              <a:t>Console.WriteLine(</a:t>
            </a:r>
            <a:r>
              <a:rPr lang="en-US" altLang="zh-CN" sz="2600" dirty="0"/>
              <a:t>“ </a:t>
            </a:r>
            <a:r>
              <a:rPr lang="zh-CN" altLang="en-US" sz="2600" dirty="0"/>
              <a:t>要输出的内容</a:t>
            </a:r>
            <a:r>
              <a:rPr lang="en-US" altLang="zh-CN" sz="2600" dirty="0"/>
              <a:t>  </a:t>
            </a:r>
            <a:r>
              <a:rPr lang="en-US" altLang="zh-CN" sz="2600" dirty="0" smtClean="0"/>
              <a:t>”);  </a:t>
            </a:r>
            <a:r>
              <a:rPr lang="zh-CN" altLang="en-US" sz="2600" dirty="0" smtClean="0"/>
              <a:t>输出内容后会换行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Console.</a:t>
            </a:r>
            <a:r>
              <a:rPr lang="zh-CN" altLang="en-US" sz="2600" dirty="0" smtClean="0"/>
              <a:t>Write(</a:t>
            </a:r>
            <a:r>
              <a:rPr lang="en-US" altLang="zh-CN" sz="2600" dirty="0"/>
              <a:t>“ </a:t>
            </a:r>
            <a:r>
              <a:rPr lang="zh-CN" altLang="en-US" sz="2600" dirty="0"/>
              <a:t>要输出的内容</a:t>
            </a:r>
            <a:r>
              <a:rPr lang="en-US" altLang="zh-CN" sz="2600" dirty="0"/>
              <a:t>  ”);  </a:t>
            </a:r>
            <a:r>
              <a:rPr lang="zh-CN" altLang="en-US" sz="2600" dirty="0"/>
              <a:t>输出内容</a:t>
            </a:r>
            <a:r>
              <a:rPr lang="zh-CN" altLang="en-US" sz="2600" dirty="0" smtClean="0"/>
              <a:t>后不会换行</a:t>
            </a:r>
            <a:endParaRPr lang="en-US" altLang="zh-CN" sz="2600" dirty="0" smtClean="0"/>
          </a:p>
          <a:p>
            <a:pPr lvl="1"/>
            <a:endParaRPr lang="en-US" altLang="zh-CN" sz="2600" dirty="0"/>
          </a:p>
          <a:p>
            <a:pPr lvl="1"/>
            <a:r>
              <a:rPr lang="en-US" altLang="zh-CN" sz="2600" dirty="0" err="1" smtClean="0"/>
              <a:t>Console.ReadKey</a:t>
            </a:r>
            <a:r>
              <a:rPr lang="en-US" altLang="zh-CN" sz="2600" dirty="0" smtClean="0"/>
              <a:t>();   	//</a:t>
            </a:r>
            <a:r>
              <a:rPr lang="zh-CN" altLang="en-US" sz="2600" dirty="0" smtClean="0"/>
              <a:t>等待读入一个任意键的值</a:t>
            </a:r>
            <a:endParaRPr lang="en-US" altLang="zh-CN" sz="2600" dirty="0" smtClean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 smtClean="0"/>
          </a:p>
          <a:p>
            <a:pPr lvl="1"/>
            <a:endParaRPr lang="en-US" altLang="zh-CN" sz="2600" dirty="0"/>
          </a:p>
          <a:p>
            <a:pPr lvl="1">
              <a:buFontTx/>
              <a:buNone/>
            </a:pPr>
            <a:endParaRPr lang="en-US" altLang="zh-CN" sz="2600" dirty="0"/>
          </a:p>
          <a:p>
            <a:pPr algn="just">
              <a:lnSpc>
                <a:spcPct val="140000"/>
              </a:lnSpc>
            </a:pPr>
            <a:r>
              <a:rPr lang="en-US" altLang="zh-CN" sz="1600" dirty="0">
                <a:latin typeface="张海山锐线体简" charset="-122"/>
                <a:ea typeface="张海山锐线体简" charset="-122"/>
              </a:rPr>
              <a:t> </a:t>
            </a:r>
            <a:r>
              <a:rPr lang="en-US" altLang="zh-CN" sz="1600" dirty="0" smtClean="0">
                <a:latin typeface="张海山锐线体简" charset="-122"/>
                <a:ea typeface="张海山锐线体简" charset="-122"/>
              </a:rPr>
              <a:t>    </a:t>
            </a: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27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58" y="2896245"/>
            <a:ext cx="8743950" cy="173355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zh-CN" altLang="en-US" sz="2600" dirty="0" smtClean="0"/>
              <a:t>实现如图效果：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27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注释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en-US" altLang="zh-CN" sz="2600" dirty="0" smtClean="0"/>
              <a:t>1.</a:t>
            </a:r>
            <a:r>
              <a:rPr lang="zh-CN" altLang="en-US" sz="2600" dirty="0" smtClean="0"/>
              <a:t>注销你的代码</a:t>
            </a:r>
            <a:endParaRPr lang="en-US" altLang="zh-CN" sz="2600" dirty="0" smtClean="0"/>
          </a:p>
          <a:p>
            <a:pPr lvl="1">
              <a:buFontTx/>
              <a:buNone/>
            </a:pPr>
            <a:r>
              <a:rPr lang="en-US" altLang="zh-CN" sz="2600" dirty="0" smtClean="0">
                <a:latin typeface="张海山锐线体简" charset="-122"/>
                <a:ea typeface="张海山锐线体简" charset="-122"/>
              </a:rPr>
              <a:t>2.</a:t>
            </a:r>
            <a:r>
              <a:rPr lang="zh-CN" altLang="en-US" sz="2600" dirty="0" smtClean="0">
                <a:latin typeface="张海山锐线体简" charset="-122"/>
                <a:ea typeface="张海山锐线体简" charset="-122"/>
              </a:rPr>
              <a:t>解释代码内容</a:t>
            </a:r>
            <a:endParaRPr lang="en-US" altLang="zh-CN" sz="2600" dirty="0" smtClean="0">
              <a:latin typeface="张海山锐线体简" charset="-122"/>
              <a:ea typeface="张海山锐线体简" charset="-122"/>
            </a:endParaRPr>
          </a:p>
          <a:p>
            <a:pPr lvl="1">
              <a:buFontTx/>
              <a:buNone/>
            </a:pPr>
            <a:endParaRPr lang="en-US" altLang="zh-CN" sz="2600" dirty="0">
              <a:latin typeface="张海山锐线体简" charset="-122"/>
              <a:ea typeface="张海山锐线体简" charset="-122"/>
            </a:endParaRPr>
          </a:p>
          <a:p>
            <a:pPr lvl="1">
              <a:buFontTx/>
              <a:buNone/>
            </a:pPr>
            <a:r>
              <a:rPr lang="zh-CN" altLang="en-US" sz="2600" dirty="0" smtClean="0">
                <a:latin typeface="张海山锐线体简" charset="-122"/>
                <a:ea typeface="张海山锐线体简" charset="-122"/>
              </a:rPr>
              <a:t>单行注释   </a:t>
            </a:r>
            <a:r>
              <a:rPr lang="en-US" altLang="zh-CN" sz="2600" dirty="0" smtClean="0">
                <a:latin typeface="张海山锐线体简" charset="-122"/>
                <a:ea typeface="张海山锐线体简" charset="-122"/>
              </a:rPr>
              <a:t>// </a:t>
            </a:r>
            <a:r>
              <a:rPr lang="zh-CN" altLang="en-US" sz="2600" dirty="0" smtClean="0">
                <a:latin typeface="张海山锐线体简" charset="-122"/>
                <a:ea typeface="张海山锐线体简" charset="-122"/>
              </a:rPr>
              <a:t>开始</a:t>
            </a:r>
            <a:endParaRPr lang="en-US" altLang="zh-CN" sz="2600" dirty="0" smtClean="0">
              <a:latin typeface="张海山锐线体简" charset="-122"/>
              <a:ea typeface="张海山锐线体简" charset="-122"/>
            </a:endParaRPr>
          </a:p>
          <a:p>
            <a:pPr lvl="1">
              <a:buFontTx/>
              <a:buNone/>
            </a:pPr>
            <a:r>
              <a:rPr lang="zh-CN" altLang="en-US" sz="2600" dirty="0">
                <a:latin typeface="张海山锐线体简" charset="-122"/>
                <a:ea typeface="张海山锐线体简" charset="-122"/>
              </a:rPr>
              <a:t>多</a:t>
            </a:r>
            <a:r>
              <a:rPr lang="zh-CN" altLang="en-US" sz="2600" dirty="0" smtClean="0">
                <a:latin typeface="张海山锐线体简" charset="-122"/>
                <a:ea typeface="张海山锐线体简" charset="-122"/>
              </a:rPr>
              <a:t>行注释 </a:t>
            </a:r>
            <a:endParaRPr lang="en-US" altLang="zh-CN" sz="2600" dirty="0" smtClean="0">
              <a:latin typeface="张海山锐线体简" charset="-122"/>
              <a:ea typeface="张海山锐线体简" charset="-122"/>
            </a:endParaRPr>
          </a:p>
          <a:p>
            <a:pPr lvl="1">
              <a:buFontTx/>
              <a:buNone/>
            </a:pPr>
            <a:r>
              <a:rPr lang="en-US" altLang="zh-CN" sz="2600" dirty="0">
                <a:latin typeface="张海山锐线体简" charset="-122"/>
                <a:ea typeface="张海山锐线体简" charset="-122"/>
              </a:rPr>
              <a:t>	</a:t>
            </a:r>
            <a:r>
              <a:rPr lang="en-US" altLang="zh-CN" sz="2600" dirty="0" smtClean="0">
                <a:latin typeface="张海山锐线体简" charset="-122"/>
                <a:ea typeface="张海山锐线体简" charset="-122"/>
              </a:rPr>
              <a:t>		/*  </a:t>
            </a:r>
            <a:r>
              <a:rPr lang="zh-CN" altLang="en-US" sz="2600" dirty="0" smtClean="0">
                <a:latin typeface="张海山锐线体简" charset="-122"/>
                <a:ea typeface="张海山锐线体简" charset="-122"/>
              </a:rPr>
              <a:t>开头</a:t>
            </a:r>
            <a:endParaRPr lang="en-US" altLang="zh-CN" sz="2600" dirty="0" smtClean="0">
              <a:latin typeface="张海山锐线体简" charset="-122"/>
              <a:ea typeface="张海山锐线体简" charset="-122"/>
            </a:endParaRPr>
          </a:p>
          <a:p>
            <a:pPr lvl="1">
              <a:buFontTx/>
              <a:buNone/>
            </a:pPr>
            <a:r>
              <a:rPr lang="en-US" altLang="zh-CN" sz="2600" dirty="0">
                <a:latin typeface="张海山锐线体简" charset="-122"/>
                <a:ea typeface="张海山锐线体简" charset="-122"/>
              </a:rPr>
              <a:t>	</a:t>
            </a:r>
            <a:r>
              <a:rPr lang="en-US" altLang="zh-CN" sz="2600" dirty="0" smtClean="0">
                <a:latin typeface="张海山锐线体简" charset="-122"/>
                <a:ea typeface="张海山锐线体简" charset="-122"/>
              </a:rPr>
              <a:t>		*/  </a:t>
            </a:r>
            <a:r>
              <a:rPr lang="zh-CN" altLang="en-US" sz="2600" dirty="0" smtClean="0">
                <a:latin typeface="张海山锐线体简" charset="-122"/>
                <a:ea typeface="张海山锐线体简" charset="-122"/>
              </a:rPr>
              <a:t>结尾</a:t>
            </a:r>
            <a:endParaRPr lang="en-US" altLang="zh-CN" sz="2600" dirty="0" smtClean="0">
              <a:latin typeface="张海山锐线体简" charset="-122"/>
              <a:ea typeface="张海山锐线体简" charset="-122"/>
            </a:endParaRPr>
          </a:p>
          <a:p>
            <a:pPr lvl="1">
              <a:buFontTx/>
              <a:buNone/>
            </a:pPr>
            <a:r>
              <a:rPr lang="zh-CN" altLang="en-US" sz="2600" dirty="0" smtClean="0">
                <a:latin typeface="张海山锐线体简" charset="-122"/>
                <a:ea typeface="张海山锐线体简" charset="-122"/>
              </a:rPr>
              <a:t>文档注释</a:t>
            </a:r>
            <a:endParaRPr lang="en-US" altLang="zh-CN" sz="2600" dirty="0" smtClean="0">
              <a:latin typeface="张海山锐线体简" charset="-122"/>
              <a:ea typeface="张海山锐线体简" charset="-122"/>
            </a:endParaRPr>
          </a:p>
          <a:p>
            <a:pPr lvl="1">
              <a:buFontTx/>
              <a:buNone/>
            </a:pPr>
            <a:r>
              <a:rPr lang="en-US" altLang="zh-CN" sz="2600" dirty="0">
                <a:latin typeface="张海山锐线体简" charset="-122"/>
                <a:ea typeface="张海山锐线体简" charset="-122"/>
              </a:rPr>
              <a:t>	</a:t>
            </a:r>
            <a:r>
              <a:rPr lang="en-US" altLang="zh-CN" sz="2600" dirty="0" smtClean="0">
                <a:latin typeface="张海山锐线体简" charset="-122"/>
                <a:ea typeface="张海山锐线体简" charset="-122"/>
              </a:rPr>
              <a:t>		///</a:t>
            </a: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26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变量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781275" y="1219236"/>
            <a:ext cx="9824564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变量 ：存储计算机内存中数据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可以类比成开房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当开房的人员跟数量还有性别不同的时候，我们在旅馆开的房间是不一样的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我们在计算机中存储数据的大小、类型不同的时候，我们在计算机中开的房间类型也是不一样的。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57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声明变量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781275" y="1219236"/>
            <a:ext cx="9824564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声明变量就是向系统申请内存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声明变量需要指定变量的类型和名字，语法如下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变量类型</a:t>
            </a:r>
            <a:r>
              <a:rPr lang="en-US" altLang="zh-CN" sz="2400" dirty="0" smtClean="0"/>
              <a:t>] [</a:t>
            </a:r>
            <a:r>
              <a:rPr lang="zh-CN" altLang="en-US" sz="2400" dirty="0" smtClean="0"/>
              <a:t>变量名字</a:t>
            </a:r>
            <a:r>
              <a:rPr lang="en-US" altLang="zh-CN" sz="2400" dirty="0" smtClean="0"/>
              <a:t>]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变量类型 可以理解为你要一个什么样的房间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名字可以理解为房间号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age;   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string name;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0127" y="177189"/>
            <a:ext cx="1018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Tips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24" name="MH_Text_1"/>
          <p:cNvSpPr>
            <a:spLocks noChangeArrowheads="1"/>
          </p:cNvSpPr>
          <p:nvPr/>
        </p:nvSpPr>
        <p:spPr bwMode="auto">
          <a:xfrm>
            <a:off x="1562100" y="1485900"/>
            <a:ext cx="83788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不求甚解</a:t>
            </a:r>
            <a:endParaRPr lang="en-US" altLang="zh-CN" sz="2400" dirty="0" smtClean="0"/>
          </a:p>
          <a:p>
            <a:pPr algn="just">
              <a:lnSpc>
                <a:spcPct val="14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模仿练习</a:t>
            </a:r>
            <a:endParaRPr lang="en-US" altLang="zh-CN" sz="2400" dirty="0" smtClean="0"/>
          </a:p>
          <a:p>
            <a:pPr algn="just">
              <a:lnSpc>
                <a:spcPct val="14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作业独立完成</a:t>
            </a:r>
            <a:endParaRPr lang="en-US" altLang="zh-CN" sz="2400" dirty="0" smtClean="0"/>
          </a:p>
          <a:p>
            <a:pPr algn="just">
              <a:lnSpc>
                <a:spcPct val="140000"/>
              </a:lnSpc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单词可以不会，但是一定要慢慢的记住</a:t>
            </a:r>
            <a:endParaRPr lang="en-US" altLang="zh-CN" sz="2400" dirty="0" smtClean="0"/>
          </a:p>
          <a:p>
            <a:pPr algn="just">
              <a:lnSpc>
                <a:spcPct val="140000"/>
              </a:lnSpc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养成好的编程习惯</a:t>
            </a:r>
            <a:endParaRPr lang="en-US" altLang="zh-CN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57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变量赋值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781275" y="1219236"/>
            <a:ext cx="11192716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值</a:t>
            </a:r>
            <a:r>
              <a:rPr lang="en-US" altLang="zh-CN" sz="2400" dirty="0" smtClean="0"/>
              <a:t>;  //</a:t>
            </a:r>
            <a:r>
              <a:rPr lang="zh-CN" altLang="en-US" sz="2400" dirty="0"/>
              <a:t>给这个变量</a:t>
            </a:r>
            <a:r>
              <a:rPr lang="zh-CN" altLang="en-US" sz="2400" dirty="0" smtClean="0"/>
              <a:t>赋值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=</a:t>
            </a:r>
            <a:r>
              <a:rPr lang="zh-CN" altLang="en-US" sz="2400" dirty="0"/>
              <a:t>号在这行代码中表示赋值的意思，表示把等号右边的值，赋值给等号左边的变量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/>
              <a:t>int</a:t>
            </a:r>
            <a:r>
              <a:rPr lang="en-US" altLang="zh-CN" sz="2400" dirty="0"/>
              <a:t> number;//</a:t>
            </a:r>
            <a:r>
              <a:rPr lang="zh-CN" altLang="en-US" sz="2400" dirty="0"/>
              <a:t>表示在内存中开辟了一个整数类型的房间，并且我们取名为</a:t>
            </a:r>
            <a:r>
              <a:rPr lang="en-US" altLang="zh-CN" sz="2400" dirty="0"/>
              <a:t>number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number=50;//</a:t>
            </a:r>
            <a:r>
              <a:rPr lang="zh-CN" altLang="en-US" sz="2400" dirty="0"/>
              <a:t>表示将</a:t>
            </a:r>
            <a:r>
              <a:rPr lang="en-US" altLang="zh-CN" sz="2400" dirty="0"/>
              <a:t>50</a:t>
            </a:r>
            <a:r>
              <a:rPr lang="zh-CN" altLang="en-US" sz="2400" dirty="0"/>
              <a:t>这个整数放到</a:t>
            </a:r>
            <a:r>
              <a:rPr lang="en-US" altLang="zh-CN" sz="2400" dirty="0"/>
              <a:t>number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6090" y="1771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更简单的方法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781275" y="1219236"/>
            <a:ext cx="11192716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变量类型 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值</a:t>
            </a:r>
            <a:r>
              <a:rPr lang="en-US" altLang="zh-CN" sz="2400" dirty="0"/>
              <a:t>;   //</a:t>
            </a:r>
            <a:r>
              <a:rPr lang="zh-CN" altLang="en-US" sz="2400" dirty="0"/>
              <a:t>声明一个变量，并且给赋值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变量的使用过程：必须要先声明在赋值最后</a:t>
            </a:r>
            <a:r>
              <a:rPr lang="zh-CN" altLang="en-US" sz="2400" dirty="0" smtClean="0"/>
              <a:t>使用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变量不允许重复的声明或者定义。但是可以被重复的赋值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56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命名规则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740743" y="1219236"/>
            <a:ext cx="9865096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400" dirty="0" smtClean="0"/>
              <a:t>1 </a:t>
            </a:r>
            <a:r>
              <a:rPr lang="zh-CN" altLang="en-US" sz="2400" dirty="0"/>
              <a:t>必须以“字母”</a:t>
            </a:r>
            <a:r>
              <a:rPr lang="en-US" altLang="zh-CN" sz="2400" dirty="0"/>
              <a:t>_</a:t>
            </a:r>
            <a:r>
              <a:rPr lang="zh-CN" altLang="en-US" sz="2400" dirty="0"/>
              <a:t>或</a:t>
            </a:r>
            <a:r>
              <a:rPr lang="en-US" altLang="zh-CN" sz="2400" dirty="0"/>
              <a:t>@</a:t>
            </a:r>
            <a:r>
              <a:rPr lang="zh-CN" altLang="en-US" sz="2400" dirty="0"/>
              <a:t>符号开头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2 </a:t>
            </a:r>
            <a:r>
              <a:rPr lang="zh-CN" altLang="en-US" sz="2400" dirty="0"/>
              <a:t>后面可以跟任意“字母”、数字、下划线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注意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）你起的变量名不要与</a:t>
            </a:r>
            <a:r>
              <a:rPr lang="en-US" altLang="zh-CN" sz="2400" dirty="0" err="1"/>
              <a:t>c#</a:t>
            </a:r>
            <a:r>
              <a:rPr lang="zh-CN" altLang="en-US" sz="2400" dirty="0"/>
              <a:t>系统中的关键字重复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）在</a:t>
            </a:r>
            <a:r>
              <a:rPr lang="en-US" altLang="zh-CN" sz="2400" dirty="0" err="1"/>
              <a:t>c#</a:t>
            </a:r>
            <a:r>
              <a:rPr lang="zh-CN" altLang="en-US" sz="2400" dirty="0"/>
              <a:t>中</a:t>
            </a:r>
            <a:r>
              <a:rPr lang="en-US" altLang="zh-CN" sz="2400" dirty="0"/>
              <a:t>,</a:t>
            </a:r>
            <a:r>
              <a:rPr lang="zh-CN" altLang="en-US" sz="2400" dirty="0"/>
              <a:t>大小写是敏感的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定义变量时，变量名要有</a:t>
            </a:r>
            <a:r>
              <a:rPr lang="zh-CN" altLang="en-US" sz="2400" dirty="0" smtClean="0"/>
              <a:t>意义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56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命名规则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740743" y="1219236"/>
            <a:ext cx="9865096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50000"/>
              </a:lnSpc>
            </a:pPr>
            <a:r>
              <a:rPr lang="zh-CN" altLang="en-US" sz="2400" dirty="0" smtClean="0"/>
              <a:t>驼峰命名法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除了第一个单词以外，变量中的其他单词首字母都要大写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例如：</a:t>
            </a:r>
            <a:r>
              <a:rPr lang="en-US" altLang="zh-CN" sz="2400" dirty="0" err="1" smtClean="0"/>
              <a:t>totalCycleCount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randomSeedParam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可以用在本地变量和方法参数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 smtClean="0"/>
              <a:t>Pascal</a:t>
            </a:r>
            <a:r>
              <a:rPr lang="zh-CN" altLang="en-US" sz="2400" dirty="0" smtClean="0"/>
              <a:t>命名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每个单词的首字母都大写。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例如：</a:t>
            </a:r>
            <a:r>
              <a:rPr lang="en-US" altLang="zh-CN" sz="2400" dirty="0" err="1" smtClean="0"/>
              <a:t>CarDeck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HomeTown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可以用在类名和成员属性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24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23" name="MH_Text_1"/>
          <p:cNvSpPr>
            <a:spLocks noChangeArrowheads="1"/>
          </p:cNvSpPr>
          <p:nvPr/>
        </p:nvSpPr>
        <p:spPr bwMode="auto">
          <a:xfrm>
            <a:off x="1550920" y="1297063"/>
            <a:ext cx="9865096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/>
              <a:t>下面的变量名称哪些正确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r>
              <a:rPr lang="en-US" altLang="zh-CN" sz="2400" dirty="0" smtClean="0"/>
              <a:t>Principal</a:t>
            </a:r>
            <a:endParaRPr lang="en-US" altLang="zh-CN" sz="2400" dirty="0"/>
          </a:p>
          <a:p>
            <a:r>
              <a:rPr lang="en-US" altLang="zh-CN" sz="2400" dirty="0"/>
              <a:t>                </a:t>
            </a:r>
            <a:r>
              <a:rPr lang="en-US" altLang="zh-CN" sz="2400" dirty="0" smtClean="0"/>
              <a:t>  123rate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en-US" altLang="zh-CN" sz="2400" dirty="0" smtClean="0"/>
              <a:t>                                 marks_3</a:t>
            </a:r>
            <a:endParaRPr lang="en-US" altLang="zh-CN" sz="2400" dirty="0"/>
          </a:p>
          <a:p>
            <a:r>
              <a:rPr lang="en-US" altLang="zh-CN" sz="2400" dirty="0" smtClean="0"/>
              <a:t>     $</a:t>
            </a:r>
            <a:r>
              <a:rPr lang="en-US" altLang="zh-CN" sz="2400" dirty="0" err="1"/>
              <a:t>lastname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        discount</a:t>
            </a:r>
            <a:r>
              <a:rPr lang="en-US" altLang="zh-CN" sz="2400" dirty="0"/>
              <a:t>%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                              zip </a:t>
            </a:r>
            <a:r>
              <a:rPr lang="en-US" altLang="zh-CN" sz="2400" dirty="0"/>
              <a:t>code</a:t>
            </a:r>
            <a:endParaRPr lang="en-US" altLang="zh-CN" sz="2400" dirty="0"/>
          </a:p>
          <a:p>
            <a:r>
              <a:rPr lang="en-US" altLang="zh-CN" sz="2400" dirty="0" smtClean="0"/>
              <a:t>             </a:t>
            </a:r>
            <a:r>
              <a:rPr lang="en-US" altLang="zh-CN" sz="2400" dirty="0" err="1" smtClean="0"/>
              <a:t>cost_price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        city         City</a:t>
            </a:r>
            <a:endParaRPr lang="en-US" altLang="zh-CN" sz="2400" dirty="0"/>
          </a:p>
          <a:p>
            <a:r>
              <a:rPr lang="en-US" altLang="zh-CN" sz="2400" dirty="0" smtClean="0"/>
              <a:t>							</a:t>
            </a:r>
            <a:r>
              <a:rPr lang="en-US" altLang="zh-CN" sz="2400" dirty="0" err="1" smtClean="0"/>
              <a:t>int</a:t>
            </a:r>
            <a:endParaRPr lang="en-US" altLang="zh-CN" sz="2400" dirty="0"/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6087" y="1771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格式化字符串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23" name="MH_Text_1"/>
          <p:cNvSpPr>
            <a:spLocks noChangeArrowheads="1"/>
          </p:cNvSpPr>
          <p:nvPr/>
        </p:nvSpPr>
        <p:spPr bwMode="auto">
          <a:xfrm>
            <a:off x="1550919" y="1297063"/>
            <a:ext cx="10423071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格式化输出：</a:t>
            </a:r>
            <a:endParaRPr lang="en-US" altLang="zh-CN" sz="2400" dirty="0" smtClean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Console</a:t>
            </a:r>
            <a:r>
              <a:rPr lang="zh-CN" altLang="en-US" sz="2400" dirty="0"/>
              <a:t>.WriteLine</a:t>
            </a:r>
            <a:r>
              <a:rPr lang="zh-CN" altLang="en-US" sz="2400" dirty="0" smtClean="0"/>
              <a:t>(“我的名字是</a:t>
            </a:r>
            <a:r>
              <a:rPr lang="en-US" altLang="zh-CN" sz="2400" dirty="0" smtClean="0"/>
              <a:t>{0}</a:t>
            </a:r>
            <a:r>
              <a:rPr lang="zh-CN" altLang="en-US" sz="2400" dirty="0" smtClean="0"/>
              <a:t>，我的</a:t>
            </a:r>
            <a:r>
              <a:rPr lang="en-US" altLang="zh-CN" sz="2400" dirty="0" err="1" smtClean="0"/>
              <a:t>qq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{1}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,”</a:t>
            </a:r>
            <a:r>
              <a:rPr lang="zh-CN" altLang="en-US" sz="2400" dirty="0" smtClean="0"/>
              <a:t>五斗米</a:t>
            </a:r>
            <a:r>
              <a:rPr lang="en-US" altLang="zh-CN" sz="2400" dirty="0" smtClean="0"/>
              <a:t>”,”282726478”</a:t>
            </a:r>
            <a:r>
              <a:rPr lang="zh-CN" altLang="en-US" sz="2400" dirty="0" smtClean="0"/>
              <a:t>)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ea typeface="黑体" panose="02010609060101010101" pitchFamily="49" charset="-122"/>
              </a:rPr>
              <a:t>字符串里面可以使用</a:t>
            </a:r>
            <a:r>
              <a:rPr lang="en-US" altLang="zh-CN" b="1" dirty="0" smtClean="0">
                <a:ea typeface="黑体" panose="02010609060101010101" pitchFamily="49" charset="-122"/>
              </a:rPr>
              <a:t>{n}</a:t>
            </a:r>
            <a:r>
              <a:rPr lang="zh-CN" altLang="en-US" b="1" dirty="0" smtClean="0">
                <a:ea typeface="黑体" panose="02010609060101010101" pitchFamily="49" charset="-122"/>
              </a:rPr>
              <a:t>挖坑，</a:t>
            </a:r>
            <a:r>
              <a:rPr lang="en-US" altLang="zh-CN" b="1" dirty="0" smtClean="0">
                <a:ea typeface="黑体" panose="02010609060101010101" pitchFamily="49" charset="-122"/>
              </a:rPr>
              <a:t>n</a:t>
            </a:r>
            <a:r>
              <a:rPr lang="zh-CN" altLang="en-US" b="1" dirty="0" smtClean="0">
                <a:ea typeface="黑体" panose="02010609060101010101" pitchFamily="49" charset="-122"/>
              </a:rPr>
              <a:t>必须从</a:t>
            </a:r>
            <a:r>
              <a:rPr lang="en-US" altLang="zh-CN" b="1" dirty="0" smtClean="0">
                <a:ea typeface="黑体" panose="02010609060101010101" pitchFamily="49" charset="-122"/>
              </a:rPr>
              <a:t>0</a:t>
            </a:r>
            <a:r>
              <a:rPr lang="zh-CN" altLang="en-US" b="1" dirty="0" smtClean="0">
                <a:ea typeface="黑体" panose="02010609060101010101" pitchFamily="49" charset="-122"/>
              </a:rPr>
              <a:t>开始，并且连续，后面用逗号隔开，用值填坑。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ea typeface="黑体" panose="02010609060101010101" pitchFamily="49" charset="-122"/>
              </a:rPr>
              <a:t>填坑的值，必须跟挖坑数量一致。</a:t>
            </a:r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  <a:p>
            <a:endParaRPr lang="en-US" altLang="zh-CN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55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整数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类型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1085045" y="1257775"/>
            <a:ext cx="9824564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/>
              <a:t>s</a:t>
            </a:r>
            <a:r>
              <a:rPr lang="en-US" altLang="zh-CN" sz="2400" dirty="0" err="1" smtClean="0"/>
              <a:t>byte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：在</a:t>
            </a:r>
            <a:r>
              <a:rPr lang="en-US" altLang="zh-CN" sz="2400" dirty="0"/>
              <a:t>-128 ~127</a:t>
            </a:r>
            <a:r>
              <a:rPr lang="zh-CN" altLang="en-US" sz="2400" dirty="0"/>
              <a:t>之间的整数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byte </a:t>
            </a:r>
            <a:r>
              <a:rPr lang="zh-CN" altLang="en-US" sz="2400" dirty="0"/>
              <a:t>：在</a:t>
            </a:r>
            <a:r>
              <a:rPr lang="en-US" altLang="zh-CN" sz="2400" dirty="0"/>
              <a:t>0~255</a:t>
            </a:r>
            <a:r>
              <a:rPr lang="zh-CN" altLang="en-US" sz="2400" dirty="0"/>
              <a:t>之间的整数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short </a:t>
            </a:r>
            <a:r>
              <a:rPr lang="zh-CN" altLang="en-US" sz="2400" dirty="0"/>
              <a:t>：在</a:t>
            </a:r>
            <a:r>
              <a:rPr lang="en-US" altLang="zh-CN" sz="2400" dirty="0"/>
              <a:t>-32768~32767</a:t>
            </a:r>
            <a:r>
              <a:rPr lang="zh-CN" altLang="en-US" sz="2400" dirty="0"/>
              <a:t>之间的整数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ushort</a:t>
            </a:r>
            <a:r>
              <a:rPr lang="zh-CN" altLang="en-US" sz="2400" dirty="0"/>
              <a:t>：在</a:t>
            </a:r>
            <a:r>
              <a:rPr lang="en-US" altLang="zh-CN" sz="2400" dirty="0"/>
              <a:t>0~65535</a:t>
            </a:r>
            <a:r>
              <a:rPr lang="zh-CN" altLang="en-US" sz="2400" dirty="0"/>
              <a:t>之间的整数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： 在</a:t>
            </a:r>
            <a:r>
              <a:rPr lang="en-US" altLang="zh-CN" sz="2400" dirty="0"/>
              <a:t>-2147483648 ~ 2147483647</a:t>
            </a:r>
            <a:r>
              <a:rPr lang="zh-CN" altLang="en-US" sz="2400" dirty="0"/>
              <a:t>之间的整数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uint</a:t>
            </a:r>
            <a:r>
              <a:rPr lang="zh-CN" altLang="en-US" sz="2400" dirty="0"/>
              <a:t>：在</a:t>
            </a:r>
            <a:r>
              <a:rPr lang="en-US" altLang="zh-CN" sz="2400" dirty="0"/>
              <a:t>0 ~ 4294967295 </a:t>
            </a:r>
            <a:r>
              <a:rPr lang="zh-CN" altLang="en-US" sz="2400" dirty="0"/>
              <a:t>之间的整数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long</a:t>
            </a:r>
            <a:r>
              <a:rPr lang="zh-CN" altLang="en-US" sz="2400" dirty="0"/>
              <a:t>：在</a:t>
            </a:r>
            <a:r>
              <a:rPr lang="en-US" altLang="zh-CN" sz="2400" dirty="0"/>
              <a:t>-9223372036854775808~ 9223372036854775807</a:t>
            </a:r>
            <a:r>
              <a:rPr lang="zh-CN" altLang="en-US" sz="2400" dirty="0"/>
              <a:t>之间的整数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ulong</a:t>
            </a:r>
            <a:r>
              <a:rPr lang="zh-CN" altLang="en-US" sz="2400" dirty="0"/>
              <a:t>：在</a:t>
            </a:r>
            <a:r>
              <a:rPr lang="en-US" altLang="zh-CN" sz="2400" dirty="0"/>
              <a:t>0~18446744073709551615</a:t>
            </a:r>
            <a:r>
              <a:rPr lang="zh-CN" altLang="en-US" sz="2400" dirty="0"/>
              <a:t>之间的整数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55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小数类型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4799" y="1617484"/>
            <a:ext cx="9505056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03520" y="2752230"/>
          <a:ext cx="9144000" cy="576063"/>
        </p:xfrm>
        <a:graphic>
          <a:graphicData uri="http://schemas.openxmlformats.org/drawingml/2006/table">
            <a:tbl>
              <a:tblPr/>
              <a:tblGrid>
                <a:gridCol w="2161559"/>
                <a:gridCol w="4968552"/>
                <a:gridCol w="2013889"/>
              </a:tblGrid>
              <a:tr h="57606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float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-3.4×10</a:t>
                      </a:r>
                      <a:r>
                        <a:rPr lang="en-US" altLang="zh-CN" baseline="30000" dirty="0">
                          <a:effectLst/>
                        </a:rPr>
                        <a:t>38</a:t>
                      </a:r>
                      <a:r>
                        <a:rPr lang="zh-CN" altLang="en-US" dirty="0">
                          <a:effectLst/>
                        </a:rPr>
                        <a:t> 到 </a:t>
                      </a:r>
                      <a:r>
                        <a:rPr lang="en-US" altLang="zh-CN" dirty="0">
                          <a:effectLst/>
                        </a:rPr>
                        <a:t>+3.4×10</a:t>
                      </a:r>
                      <a:r>
                        <a:rPr lang="en-US" altLang="zh-CN" baseline="30000" dirty="0">
                          <a:effectLst/>
                        </a:rPr>
                        <a:t>38</a:t>
                      </a:r>
                      <a:endParaRPr lang="zh-CN" alt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7 </a:t>
                      </a:r>
                      <a:r>
                        <a:rPr lang="zh-CN" altLang="en-US" dirty="0">
                          <a:effectLst/>
                        </a:rPr>
                        <a:t>位</a:t>
                      </a:r>
                      <a:endParaRPr lang="zh-CN" alt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03519" y="3571076"/>
          <a:ext cx="9162573" cy="517843"/>
        </p:xfrm>
        <a:graphic>
          <a:graphicData uri="http://schemas.openxmlformats.org/drawingml/2006/table">
            <a:tbl>
              <a:tblPr/>
              <a:tblGrid>
                <a:gridCol w="2161560"/>
                <a:gridCol w="4968552"/>
                <a:gridCol w="2032461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double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±5.0 × 10</a:t>
                      </a:r>
                      <a:r>
                        <a:rPr lang="zh-CN" altLang="en-US" baseline="30000" dirty="0">
                          <a:effectLst/>
                        </a:rPr>
                        <a:t>−</a:t>
                      </a:r>
                      <a:r>
                        <a:rPr lang="en-US" altLang="zh-CN" baseline="30000" dirty="0">
                          <a:effectLst/>
                        </a:rPr>
                        <a:t>324</a:t>
                      </a:r>
                      <a:r>
                        <a:rPr lang="zh-CN" altLang="en-US" dirty="0">
                          <a:effectLst/>
                        </a:rPr>
                        <a:t> 到 </a:t>
                      </a:r>
                      <a:r>
                        <a:rPr lang="en-US" altLang="zh-CN" dirty="0">
                          <a:effectLst/>
                        </a:rPr>
                        <a:t>±1.7 × 10</a:t>
                      </a:r>
                      <a:r>
                        <a:rPr lang="en-US" altLang="zh-CN" baseline="30000" dirty="0">
                          <a:effectLst/>
                        </a:rPr>
                        <a:t>308</a:t>
                      </a:r>
                      <a:endParaRPr lang="zh-CN" alt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15-16 </a:t>
                      </a:r>
                      <a:r>
                        <a:rPr lang="zh-CN" altLang="en-US" dirty="0">
                          <a:effectLst/>
                        </a:rPr>
                        <a:t>位</a:t>
                      </a:r>
                      <a:endParaRPr lang="zh-CN" alt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03519" y="4379443"/>
          <a:ext cx="9162574" cy="517843"/>
        </p:xfrm>
        <a:graphic>
          <a:graphicData uri="http://schemas.openxmlformats.org/drawingml/2006/table">
            <a:tbl>
              <a:tblPr/>
              <a:tblGrid>
                <a:gridCol w="2161560"/>
                <a:gridCol w="4968552"/>
                <a:gridCol w="2032462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decimal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(-7.9 x 10</a:t>
                      </a:r>
                      <a:r>
                        <a:rPr lang="en-US" baseline="30000" dirty="0">
                          <a:effectLst/>
                        </a:rPr>
                        <a:t>28</a:t>
                      </a:r>
                      <a:r>
                        <a:rPr lang="en-US" dirty="0">
                          <a:effectLst/>
                        </a:rPr>
                        <a:t> - 7.9 x 10</a:t>
                      </a:r>
                      <a:r>
                        <a:rPr lang="en-US" baseline="30000" dirty="0">
                          <a:effectLst/>
                        </a:rPr>
                        <a:t>28</a:t>
                      </a:r>
                      <a:r>
                        <a:rPr lang="en-US" dirty="0">
                          <a:effectLst/>
                        </a:rPr>
                        <a:t>) / (10</a:t>
                      </a:r>
                      <a:r>
                        <a:rPr lang="en-US" baseline="30000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 - 10</a:t>
                      </a:r>
                      <a:r>
                        <a:rPr lang="en-US" baseline="30000" dirty="0">
                          <a:effectLst/>
                        </a:rPr>
                        <a:t>28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28-29 </a:t>
                      </a:r>
                      <a:r>
                        <a:rPr lang="zh-CN" altLang="en-US" dirty="0">
                          <a:effectLst/>
                        </a:rPr>
                        <a:t>个有效位</a:t>
                      </a:r>
                      <a:endParaRPr lang="zh-CN" alt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03521" y="1850675"/>
          <a:ext cx="9144000" cy="517843"/>
        </p:xfrm>
        <a:graphic>
          <a:graphicData uri="http://schemas.openxmlformats.org/drawingml/2006/table">
            <a:tbl>
              <a:tblPr/>
              <a:tblGrid>
                <a:gridCol w="2142151"/>
                <a:gridCol w="4968552"/>
                <a:gridCol w="203329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dirty="0">
                          <a:effectLst/>
                        </a:rPr>
                        <a:t>类型</a:t>
                      </a:r>
                      <a:endParaRPr lang="zh-CN" altLang="en-US" dirty="0">
                        <a:effectLst/>
                      </a:endParaRP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dirty="0">
                          <a:effectLst/>
                        </a:rPr>
                        <a:t>大致范围</a:t>
                      </a:r>
                      <a:endParaRPr lang="zh-CN" altLang="en-US" dirty="0">
                        <a:effectLst/>
                      </a:endParaRP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dirty="0">
                          <a:effectLst/>
                        </a:rPr>
                        <a:t>精度</a:t>
                      </a:r>
                      <a:endParaRPr lang="zh-CN" altLang="en-US" dirty="0">
                        <a:effectLst/>
                      </a:endParaRPr>
                    </a:p>
                  </a:txBody>
                  <a:tcPr marL="152400" marR="152400" marT="114300" marB="11430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81271" y="17718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非数值类型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2392189"/>
            <a:ext cx="9824564" cy="19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char  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： 字符类型，一个</a:t>
            </a: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Unicode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字符，存储</a:t>
            </a: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0-65535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之间的整数。</a:t>
            </a:r>
            <a:endParaRPr lang="en-US" altLang="zh-CN" sz="2400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bool 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： 布尔值： </a:t>
            </a: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true 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或</a:t>
            </a: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false</a:t>
            </a:r>
            <a:endParaRPr lang="en-US" altLang="zh-CN" sz="2400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string 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：字符串，一组字符</a:t>
            </a:r>
            <a:endParaRPr lang="en-US" altLang="zh-CN" sz="24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53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变量练习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2392189"/>
            <a:ext cx="9824564" cy="19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去银行办理业务的时候，他会让你填一张表</a:t>
            </a: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,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这张表的里的内容要存到电脑上</a:t>
            </a: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,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有姓名、年龄、邮箱、家庭住址</a:t>
            </a: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,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工资</a:t>
            </a:r>
            <a:r>
              <a:rPr lang="en-US" altLang="zh-CN" sz="2400" dirty="0">
                <a:latin typeface="张海山锐线体简" charset="-122"/>
                <a:ea typeface="张海山锐线体简" charset="-122"/>
              </a:rPr>
              <a:t>.</a:t>
            </a:r>
            <a:r>
              <a:rPr lang="zh-CN" altLang="en-US" sz="2400" dirty="0">
                <a:latin typeface="张海山锐线体简" charset="-122"/>
                <a:ea typeface="张海山锐线体简" charset="-122"/>
              </a:rPr>
              <a:t>之后把这些信息显示出来</a:t>
            </a:r>
            <a:endParaRPr lang="en-US" altLang="zh-CN" sz="2400" dirty="0">
              <a:latin typeface="张海山锐线体简" charset="-122"/>
              <a:ea typeface="张海山锐线体简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en-US" altLang="zh-CN" sz="24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dirty="0">
                <a:latin typeface="张海山锐线体简" charset="-122"/>
                <a:ea typeface="张海山锐线体简" charset="-122"/>
                <a:sym typeface="Arial" panose="020B0604020202020204" pitchFamily="34" charset="0"/>
              </a:rPr>
              <a:t>定义两个变量如:</a:t>
            </a:r>
            <a:r>
              <a:rPr lang="en-US" altLang="zh-CN" sz="2400" dirty="0" smtClean="0">
                <a:latin typeface="张海山锐线体简" charset="-122"/>
                <a:ea typeface="张海山锐线体简" charset="-122"/>
                <a:sym typeface="Arial" panose="020B0604020202020204" pitchFamily="34" charset="0"/>
              </a:rPr>
              <a:t>num1,num2分别赋值为32</a:t>
            </a:r>
            <a:r>
              <a:rPr lang="zh-CN" altLang="en-US" sz="2400" dirty="0" smtClean="0">
                <a:latin typeface="张海山锐线体简" charset="-122"/>
                <a:ea typeface="张海山锐线体简" charset="-122"/>
                <a:sym typeface="Arial" panose="020B0604020202020204" pitchFamily="34" charset="0"/>
              </a:rPr>
              <a:t>和</a:t>
            </a:r>
            <a:r>
              <a:rPr lang="en-US" altLang="zh-CN" sz="2400" dirty="0" smtClean="0">
                <a:latin typeface="张海山锐线体简" charset="-122"/>
                <a:ea typeface="张海山锐线体简" charset="-122"/>
                <a:sym typeface="Arial" panose="020B0604020202020204" pitchFamily="34" charset="0"/>
              </a:rPr>
              <a:t>18</a:t>
            </a:r>
            <a:r>
              <a:rPr lang="zh-CN" altLang="en-US" sz="2400" dirty="0" smtClean="0">
                <a:latin typeface="张海山锐线体简" charset="-122"/>
                <a:ea typeface="张海山锐线体简" charset="-122"/>
                <a:sym typeface="Arial" panose="020B0604020202020204" pitchFamily="34" charset="0"/>
              </a:rPr>
              <a:t>,</a:t>
            </a:r>
            <a:r>
              <a:rPr lang="zh-CN" altLang="en-US" sz="2400" dirty="0">
                <a:latin typeface="张海山锐线体简" charset="-122"/>
                <a:ea typeface="张海山锐线体简" charset="-122"/>
                <a:sym typeface="Arial" panose="020B0604020202020204" pitchFamily="34" charset="0"/>
              </a:rPr>
              <a:t>写程序交换两个变量的</a:t>
            </a:r>
            <a:r>
              <a:rPr lang="zh-CN" altLang="en-US" sz="2400" dirty="0" smtClean="0">
                <a:latin typeface="张海山锐线体简" charset="-122"/>
                <a:ea typeface="张海山锐线体简" charset="-122"/>
                <a:sym typeface="Arial" panose="020B0604020202020204" pitchFamily="34" charset="0"/>
              </a:rPr>
              <a:t>值</a:t>
            </a:r>
            <a:endParaRPr lang="en-US" altLang="zh-CN" sz="2400" dirty="0">
              <a:latin typeface="张海山锐线体简" charset="-122"/>
              <a:ea typeface="张海山锐线体简" charset="-122"/>
              <a:sym typeface="Arial" panose="020B0604020202020204" pitchFamily="34" charset="0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38986" y="177189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.Net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 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C#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24" name="MH_Text_1"/>
          <p:cNvSpPr>
            <a:spLocks noChangeArrowheads="1"/>
          </p:cNvSpPr>
          <p:nvPr/>
        </p:nvSpPr>
        <p:spPr bwMode="auto">
          <a:xfrm>
            <a:off x="1244799" y="1617484"/>
            <a:ext cx="83788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 err="1"/>
              <a:t>.net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dotnet</a:t>
            </a:r>
            <a:r>
              <a:rPr lang="en-US" altLang="zh-CN" sz="2400" dirty="0"/>
              <a:t>:</a:t>
            </a:r>
            <a:r>
              <a:rPr lang="zh-CN" altLang="en-US" sz="2400" dirty="0"/>
              <a:t>一般指</a:t>
            </a:r>
            <a:r>
              <a:rPr lang="en-US" altLang="zh-CN" sz="2400" dirty="0" err="1"/>
              <a:t>.Net</a:t>
            </a:r>
            <a:r>
              <a:rPr lang="en-US" altLang="zh-CN" sz="2400" dirty="0"/>
              <a:t> Framework</a:t>
            </a:r>
            <a:r>
              <a:rPr lang="zh-CN" altLang="en-US" sz="2400" dirty="0"/>
              <a:t>框架</a:t>
            </a:r>
            <a:r>
              <a:rPr lang="en-US" altLang="zh-CN" sz="2400" dirty="0"/>
              <a:t>.</a:t>
            </a:r>
            <a:r>
              <a:rPr lang="zh-CN" altLang="en-US" sz="2400" dirty="0"/>
              <a:t>一种平台</a:t>
            </a:r>
            <a:r>
              <a:rPr lang="en-US" altLang="zh-CN" sz="2400" dirty="0"/>
              <a:t>,</a:t>
            </a:r>
            <a:r>
              <a:rPr lang="zh-CN" altLang="en-US" sz="2400" dirty="0"/>
              <a:t>一种技术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C#</a:t>
            </a:r>
            <a:r>
              <a:rPr lang="zh-CN" altLang="en-US" sz="2400" dirty="0"/>
              <a:t>(sharp)</a:t>
            </a:r>
            <a:r>
              <a:rPr lang="en-US" altLang="zh-CN" sz="2400" dirty="0"/>
              <a:t>:</a:t>
            </a:r>
            <a:r>
              <a:rPr lang="zh-CN" altLang="en-US" sz="2400" dirty="0"/>
              <a:t>一种编程语言</a:t>
            </a:r>
            <a:r>
              <a:rPr lang="en-US" altLang="zh-CN" sz="2400" dirty="0"/>
              <a:t>,</a:t>
            </a:r>
            <a:r>
              <a:rPr lang="zh-CN" altLang="en-US" sz="2400" dirty="0"/>
              <a:t>可以开发基于</a:t>
            </a:r>
            <a:r>
              <a:rPr lang="en-US" altLang="zh-CN" sz="2400" dirty="0" err="1"/>
              <a:t>.net</a:t>
            </a:r>
            <a:r>
              <a:rPr lang="zh-CN" altLang="en-US" sz="2400" dirty="0"/>
              <a:t>平台的应用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52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转义字符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501197"/>
            <a:ext cx="9824564" cy="44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>
                <a:latin typeface="张海山锐线体简" charset="-122"/>
                <a:ea typeface="张海山锐线体简" charset="-122"/>
              </a:rPr>
              <a:t>\’ 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		 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单引号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符 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\”               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单引号符 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\\                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反斜线符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"\" 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\0                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空字符（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Null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）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\a                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鸣铃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\b                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退格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\f                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走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纸换页 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\n                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换行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\r                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回车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 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\t                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横向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跳到下一制表位置</a:t>
            </a:r>
            <a:br>
              <a:rPr lang="zh-CN" altLang="en-US" dirty="0">
                <a:latin typeface="张海山锐线体简" charset="-122"/>
                <a:ea typeface="张海山锐线体简" charset="-122"/>
              </a:rPr>
            </a:br>
            <a:r>
              <a:rPr lang="en-US" altLang="zh-CN" dirty="0">
                <a:latin typeface="张海山锐线体简" charset="-122"/>
                <a:ea typeface="张海山锐线体简" charset="-122"/>
              </a:rPr>
              <a:t>\v                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竖向跳格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(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垂直制表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)</a:t>
            </a:r>
            <a:endParaRPr lang="zh-CN" altLang="en-US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91261" y="177189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@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字符串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72791" y="2392189"/>
            <a:ext cx="9824564" cy="161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String a = @”hello”;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  <a:hlinkClick r:id="rId2"/>
              </a:rPr>
              <a:t>1.@</a:t>
            </a:r>
            <a:r>
              <a:rPr lang="zh-CN" altLang="en-US" dirty="0" smtClean="0">
                <a:latin typeface="张海山锐线体简" charset="-122"/>
                <a:ea typeface="张海山锐线体简" charset="-122"/>
                <a:hlinkClick r:id="rId2"/>
              </a:rPr>
              <a:t>修饰的字符串，不识别转义字符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     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//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两个引号表示一个引号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2.@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修饰的字符串会保存字符串里的格式    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//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可以多行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,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缩进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zh-CN" altLang="en-US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81266" y="177189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学运算符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72791" y="1744117"/>
            <a:ext cx="9824564" cy="363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 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加法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减法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*  乘法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 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除法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% 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求余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一元运算符  处理一个操作数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张海山锐线体简" charset="-122"/>
                <a:ea typeface="张海山锐线体简" charset="-122"/>
              </a:rPr>
              <a:t>二元运算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符  处理两个操作数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张海山锐线体简" charset="-122"/>
                <a:ea typeface="张海山锐线体简" charset="-122"/>
              </a:rPr>
              <a:t>三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元运算符  处理三个操作数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zh-CN" altLang="en-US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19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除法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72791" y="1744117"/>
            <a:ext cx="9824564" cy="363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 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所得到的结果类型，更它所操作的数</a:t>
            </a:r>
            <a:r>
              <a:rPr lang="zh-CN" altLang="en-US" dirty="0">
                <a:latin typeface="张海山锐线体简" charset="-122"/>
                <a:ea typeface="张海山锐线体简" charset="-122"/>
              </a:rPr>
              <a:t>类型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有关系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,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结果与类型是类型大的那个类型保持一致。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张海山锐线体简" charset="-122"/>
                <a:ea typeface="张海山锐线体简" charset="-122"/>
              </a:rPr>
              <a:t> 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 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int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int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     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int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  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int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/float   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float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张海山锐线体简" charset="-122"/>
                <a:ea typeface="张海山锐线体简" charset="-122"/>
              </a:rPr>
              <a:t> 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 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int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/double  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double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en-US" altLang="zh-CN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zh-CN" altLang="en-US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96818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加号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72791" y="1744117"/>
            <a:ext cx="9824564" cy="363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连接字符串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张海山锐线体简" charset="-122"/>
                <a:ea typeface="张海山锐线体简" charset="-122"/>
              </a:rPr>
              <a:t>	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“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abc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”+”hello”     //”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abchello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”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任何类型跟字符串相加都等于字符串  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张海山锐线体简" charset="-122"/>
                <a:ea typeface="张海山锐线体简" charset="-122"/>
              </a:rPr>
              <a:t>	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345+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“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hello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”       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//”345hello”</a:t>
            </a:r>
            <a:endParaRPr lang="en-US" altLang="zh-CN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zh-CN" altLang="en-US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244799" y="1847197"/>
            <a:ext cx="9824564" cy="363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+=    a+=5   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等同于 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a = a + 5;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-=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*= 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/=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%=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264" y="17718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赋值运算符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72791" y="1431951"/>
            <a:ext cx="9824564" cy="444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一元运算符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++  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=i+1       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--  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=i-1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++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  --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endParaRPr lang="en-US" altLang="zh-CN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int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 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=5;</a:t>
            </a:r>
            <a:endParaRPr lang="en-US" altLang="zh-CN" dirty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++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是先使用值后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+1		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Console.WriteLine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(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++);  	//5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Console.WriteLine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(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);		//6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++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>
                <a:latin typeface="张海山锐线体简" charset="-122"/>
                <a:ea typeface="张海山锐线体简" charset="-122"/>
              </a:rPr>
              <a:t>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是先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+1  </a:t>
            </a:r>
            <a:r>
              <a:rPr lang="zh-CN" altLang="en-US" dirty="0" smtClean="0">
                <a:latin typeface="张海山锐线体简" charset="-122"/>
                <a:ea typeface="张海山锐线体简" charset="-122"/>
              </a:rPr>
              <a:t>后使用值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		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Console.WriteLine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(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++);		//6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Console.WriteLine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(</a:t>
            </a:r>
            <a:r>
              <a:rPr lang="en-US" altLang="zh-CN" dirty="0" err="1" smtClean="0">
                <a:latin typeface="张海山锐线体简" charset="-122"/>
                <a:ea typeface="张海山锐线体简" charset="-122"/>
              </a:rPr>
              <a:t>i</a:t>
            </a:r>
            <a:r>
              <a:rPr lang="en-US" altLang="zh-CN" dirty="0" smtClean="0">
                <a:latin typeface="张海山锐线体简" charset="-122"/>
                <a:ea typeface="张海山锐线体简" charset="-122"/>
              </a:rPr>
              <a:t>++);		//6</a:t>
            </a:r>
            <a:endParaRPr lang="en-US" altLang="zh-CN" dirty="0" smtClean="0">
              <a:latin typeface="张海山锐线体简" charset="-122"/>
              <a:ea typeface="张海山锐线体简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265" y="17718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自增和自减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4" y="1662388"/>
            <a:ext cx="9824564" cy="444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说出上面程序执行完成后,var1中的值?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上题中如果改成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 smtClean="0"/>
              <a:t>var1</a:t>
            </a:r>
            <a:r>
              <a:rPr lang="en-US" altLang="zh-CN" dirty="0"/>
              <a:t>=++var2 * var3--;</a:t>
            </a:r>
            <a:endParaRPr lang="en-US" altLang="zh-CN" dirty="0"/>
          </a:p>
          <a:p>
            <a:r>
              <a:rPr lang="en-US" altLang="zh-CN" dirty="0" smtClean="0"/>
              <a:t>var1= var2++*--var3 + ++var2*var3--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396818" y="17718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799" y="2552897"/>
            <a:ext cx="3597275" cy="682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4" y="1662388"/>
            <a:ext cx="9824564" cy="444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++  --   +</a:t>
            </a:r>
            <a:r>
              <a:rPr lang="zh-CN" altLang="en-US" dirty="0" smtClean="0"/>
              <a:t>（正号）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（负号）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*  /  %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+  -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+=  *=  /=  -=  %=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括号内优先级高，可以多层嵌套，必须成对出现。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76081" y="1771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运算符优先级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4" y="1662388"/>
            <a:ext cx="9824564" cy="444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Console.ReadLine</a:t>
            </a:r>
            <a:r>
              <a:rPr lang="zh-CN" altLang="en-US" dirty="0" smtClean="0">
                <a:ea typeface="微软雅黑" panose="020B0503020204020204" pitchFamily="34" charset="-122"/>
              </a:rPr>
              <a:t>()   读取用户输入的一行文本，返回一个字符串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ea typeface="微软雅黑" panose="020B0503020204020204" pitchFamily="34" charset="-122"/>
              </a:rPr>
              <a:t>Convert.ToXX</a:t>
            </a:r>
            <a:r>
              <a:rPr lang="en-US" altLang="zh-CN" dirty="0" smtClean="0"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ea typeface="微软雅黑" panose="020B0503020204020204" pitchFamily="34" charset="-122"/>
              </a:rPr>
              <a:t>str</a:t>
            </a:r>
            <a:r>
              <a:rPr lang="en-US" altLang="zh-CN" dirty="0" smtClean="0">
                <a:ea typeface="微软雅黑" panose="020B0503020204020204" pitchFamily="34" charset="-122"/>
              </a:rPr>
              <a:t>);	//</a:t>
            </a:r>
            <a:r>
              <a:rPr lang="zh-CN" altLang="en-US" dirty="0" smtClean="0">
                <a:ea typeface="微软雅黑" panose="020B0503020204020204" pitchFamily="34" charset="-122"/>
              </a:rPr>
              <a:t>将</a:t>
            </a:r>
            <a:r>
              <a:rPr lang="en-US" altLang="zh-CN" dirty="0" err="1" smtClean="0">
                <a:ea typeface="微软雅黑" panose="020B0503020204020204" pitchFamily="34" charset="-122"/>
              </a:rPr>
              <a:t>str</a:t>
            </a:r>
            <a:r>
              <a:rPr lang="zh-CN" altLang="en-US" dirty="0" smtClean="0">
                <a:ea typeface="微软雅黑" panose="020B0503020204020204" pitchFamily="34" charset="-122"/>
              </a:rPr>
              <a:t>转换为</a:t>
            </a:r>
            <a:r>
              <a:rPr lang="en-US" altLang="zh-CN" dirty="0" smtClean="0">
                <a:ea typeface="微软雅黑" panose="020B0503020204020204" pitchFamily="34" charset="-122"/>
              </a:rPr>
              <a:t>XX</a:t>
            </a:r>
            <a:r>
              <a:rPr lang="zh-CN" altLang="en-US" dirty="0" smtClean="0"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76079" y="1771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读取用户输入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60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创建工程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7" y="1259174"/>
            <a:ext cx="6957791" cy="480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4" y="1662388"/>
            <a:ext cx="9824564" cy="444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ym typeface="Arial" panose="020B0604020202020204" pitchFamily="34" charset="0"/>
              </a:rPr>
              <a:t>练习</a:t>
            </a:r>
            <a:r>
              <a:rPr lang="zh-CN" altLang="en-US" dirty="0">
                <a:sym typeface="Arial" panose="020B0604020202020204" pitchFamily="34" charset="0"/>
              </a:rPr>
              <a:t>1：让用户输入三个数，打印出三个数的积。</a:t>
            </a:r>
            <a:endParaRPr lang="zh-CN" altLang="en-US" dirty="0"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Arial" panose="020B0604020202020204" pitchFamily="34" charset="0"/>
              </a:rPr>
              <a:t>练习2：计算半径为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的圆的面积和周长并打印出来.</a:t>
            </a:r>
            <a:r>
              <a:rPr lang="en-US" altLang="zh-CN" dirty="0">
                <a:sym typeface="Arial" panose="020B0604020202020204" pitchFamily="34" charset="0"/>
              </a:rPr>
              <a:t>（pi</a:t>
            </a:r>
            <a:r>
              <a:rPr lang="zh-CN" altLang="en-US" dirty="0">
                <a:sym typeface="Arial" panose="020B0604020202020204" pitchFamily="34" charset="0"/>
              </a:rPr>
              <a:t>为</a:t>
            </a:r>
            <a:r>
              <a:rPr lang="en-US" altLang="zh-CN" dirty="0">
                <a:sym typeface="Arial" panose="020B0604020202020204" pitchFamily="34" charset="0"/>
              </a:rPr>
              <a:t>3.14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Arial" panose="020B0604020202020204" pitchFamily="34" charset="0"/>
              </a:rPr>
              <a:t>练习3:  某游戏商店里面，绿宝石的价格为</a:t>
            </a:r>
            <a:r>
              <a:rPr lang="en-US" altLang="zh-CN" dirty="0">
                <a:sym typeface="Arial" panose="020B0604020202020204" pitchFamily="34" charset="0"/>
              </a:rPr>
              <a:t>120</a:t>
            </a:r>
            <a:r>
              <a:rPr lang="zh-CN" altLang="en-US" dirty="0">
                <a:sym typeface="Arial" panose="020B0604020202020204" pitchFamily="34" charset="0"/>
              </a:rPr>
              <a:t>个游戏币，血瓶的价格为</a:t>
            </a:r>
            <a:r>
              <a:rPr lang="en-US" altLang="zh-CN" dirty="0">
                <a:sym typeface="Arial" panose="020B0604020202020204" pitchFamily="34" charset="0"/>
              </a:rPr>
              <a:t>35</a:t>
            </a:r>
            <a:r>
              <a:rPr lang="zh-CN" altLang="en-US" dirty="0">
                <a:sym typeface="Arial" panose="020B0604020202020204" pitchFamily="34" charset="0"/>
              </a:rPr>
              <a:t>个游戏币，问买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个血瓶和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个绿宝石花费多少游戏币，情人节打</a:t>
            </a:r>
            <a:r>
              <a:rPr lang="en-US" altLang="zh-CN" dirty="0">
                <a:sym typeface="Arial" panose="020B0604020202020204" pitchFamily="34" charset="0"/>
              </a:rPr>
              <a:t>8.8</a:t>
            </a:r>
            <a:r>
              <a:rPr lang="zh-CN" altLang="en-US" dirty="0">
                <a:sym typeface="Arial" panose="020B0604020202020204" pitchFamily="34" charset="0"/>
              </a:rPr>
              <a:t>折以后呢？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练习</a:t>
            </a:r>
            <a:r>
              <a:rPr lang="en-US" altLang="zh-CN" dirty="0"/>
              <a:t>4,</a:t>
            </a:r>
            <a:r>
              <a:rPr lang="zh-CN" altLang="en-US" dirty="0"/>
              <a:t>编程实现计算几天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55</a:t>
            </a:r>
            <a:r>
              <a:rPr lang="zh-CN" altLang="en-US" dirty="0"/>
              <a:t>天</a:t>
            </a:r>
            <a:r>
              <a:rPr lang="en-US" altLang="zh-CN" dirty="0"/>
              <a:t>)</a:t>
            </a:r>
            <a:r>
              <a:rPr lang="zh-CN" altLang="en-US" dirty="0"/>
              <a:t>是几周零几 天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练习</a:t>
            </a:r>
            <a:r>
              <a:rPr lang="en-US" altLang="zh-CN" dirty="0"/>
              <a:t>5:</a:t>
            </a:r>
            <a:r>
              <a:rPr lang="zh-CN" altLang="en-US" dirty="0"/>
              <a:t>编程实现用户输入多少秒，然后程序转化为几天几小时几分钟几秒</a:t>
            </a:r>
            <a:r>
              <a:rPr lang="en-US" altLang="zh-CN" dirty="0"/>
              <a:t>?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1631" y="17718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练习题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4" y="1662388"/>
            <a:ext cx="9824564" cy="444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在计算机中,我们用什么数据类型来表示一句话的对错?一个条件的成立与不成立?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布尔(bool)类型: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bool值只有两个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真:tr</a:t>
            </a:r>
            <a:r>
              <a:rPr lang="en-US" altLang="zh-CN" dirty="0" err="1"/>
              <a:t>ue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假:</a:t>
            </a:r>
            <a:r>
              <a:rPr lang="zh-CN" altLang="en-US" dirty="0" smtClean="0"/>
              <a:t>false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如</a:t>
            </a:r>
            <a:r>
              <a:rPr lang="zh-CN" altLang="en-US" dirty="0"/>
              <a:t>在计算机中描述张三(20岁)比李四(18</a:t>
            </a:r>
            <a:r>
              <a:rPr lang="zh-CN" altLang="en-US" dirty="0" smtClean="0"/>
              <a:t>)大,</a:t>
            </a:r>
            <a:r>
              <a:rPr lang="zh-CN" altLang="en-US" dirty="0"/>
              <a:t>这句话的结果.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en-US" altLang="zh-CN" dirty="0"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23794" y="177189"/>
            <a:ext cx="2951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bool类型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布尔</a:t>
            </a:r>
            <a:r>
              <a:rPr lang="en-US" altLang="zh-CN" sz="3200" dirty="0"/>
              <a:t>)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4" y="1662387"/>
            <a:ext cx="9824564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ym typeface="Arial" panose="020B0604020202020204" pitchFamily="34" charset="0"/>
              </a:rPr>
              <a:t> &gt;      </a:t>
            </a:r>
            <a:r>
              <a:rPr lang="zh-CN" altLang="en-US" dirty="0" smtClean="0">
                <a:sym typeface="Arial" panose="020B0604020202020204" pitchFamily="34" charset="0"/>
              </a:rPr>
              <a:t>大于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ym typeface="Arial" panose="020B0604020202020204" pitchFamily="34" charset="0"/>
              </a:rPr>
              <a:t> &lt;      </a:t>
            </a:r>
            <a:r>
              <a:rPr lang="zh-CN" altLang="en-US" dirty="0" smtClean="0">
                <a:sym typeface="Arial" panose="020B0604020202020204" pitchFamily="34" charset="0"/>
              </a:rPr>
              <a:t>小于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ym typeface="Arial" panose="020B0604020202020204" pitchFamily="34" charset="0"/>
              </a:rPr>
              <a:t> &gt;=    </a:t>
            </a:r>
            <a:r>
              <a:rPr lang="zh-CN" altLang="en-US" dirty="0" smtClean="0">
                <a:sym typeface="Arial" panose="020B0604020202020204" pitchFamily="34" charset="0"/>
              </a:rPr>
              <a:t>大于等于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ym typeface="Arial" panose="020B0604020202020204" pitchFamily="34" charset="0"/>
              </a:rPr>
              <a:t> &lt;=    </a:t>
            </a:r>
            <a:r>
              <a:rPr lang="zh-CN" altLang="en-US" dirty="0" smtClean="0">
                <a:sym typeface="Arial" panose="020B0604020202020204" pitchFamily="34" charset="0"/>
              </a:rPr>
              <a:t>小于等于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ym typeface="Arial" panose="020B0604020202020204" pitchFamily="34" charset="0"/>
              </a:rPr>
              <a:t> ==     </a:t>
            </a:r>
            <a:r>
              <a:rPr lang="zh-CN" altLang="en-US" dirty="0" smtClean="0">
                <a:sym typeface="Arial" panose="020B0604020202020204" pitchFamily="34" charset="0"/>
              </a:rPr>
              <a:t>等于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ym typeface="Arial" panose="020B0604020202020204" pitchFamily="34" charset="0"/>
              </a:rPr>
              <a:t> !=      </a:t>
            </a:r>
            <a:r>
              <a:rPr lang="zh-CN" altLang="en-US" dirty="0" smtClean="0">
                <a:sym typeface="Arial" panose="020B0604020202020204" pitchFamily="34" charset="0"/>
              </a:rPr>
              <a:t>不等于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4">
              <a:lnSpc>
                <a:spcPct val="150000"/>
              </a:lnSpc>
            </a:pPr>
            <a:endParaRPr lang="en-US" altLang="zh-CN" dirty="0">
              <a:sym typeface="Arial" panose="020B0604020202020204" pitchFamily="34" charset="0"/>
            </a:endParaRPr>
          </a:p>
          <a:p>
            <a:pPr lvl="4">
              <a:lnSpc>
                <a:spcPct val="150000"/>
              </a:lnSpc>
            </a:pPr>
            <a:r>
              <a:rPr lang="zh-CN" altLang="en-US" dirty="0" smtClean="0"/>
              <a:t>          </a:t>
            </a:r>
            <a:endParaRPr lang="en-US" altLang="zh-CN" dirty="0" smtClean="0"/>
          </a:p>
          <a:p>
            <a:pPr lvl="4">
              <a:lnSpc>
                <a:spcPct val="150000"/>
              </a:lnSpc>
            </a:pPr>
            <a:r>
              <a:rPr lang="zh-CN" altLang="en-US" dirty="0" smtClean="0"/>
              <a:t>比</a:t>
            </a:r>
            <a:r>
              <a:rPr lang="zh-CN" altLang="en-US" dirty="0"/>
              <a:t>大比小的结果</a:t>
            </a:r>
            <a:r>
              <a:rPr lang="en-US" altLang="zh-CN" dirty="0"/>
              <a:t> </a:t>
            </a:r>
            <a:r>
              <a:rPr lang="zh-CN" altLang="en-US" dirty="0"/>
              <a:t>就是</a:t>
            </a:r>
            <a:r>
              <a:rPr lang="en-US" altLang="zh-CN" dirty="0"/>
              <a:t>bool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81263" y="177189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比较运算符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4" y="1662387"/>
            <a:ext cx="9824564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&amp;&amp;(</a:t>
            </a:r>
            <a:r>
              <a:rPr lang="zh-CN" altLang="en-US" dirty="0"/>
              <a:t>逻辑与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||(</a:t>
            </a:r>
            <a:r>
              <a:rPr lang="zh-CN" altLang="en-US" dirty="0"/>
              <a:t>逻辑或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!(</a:t>
            </a:r>
            <a:r>
              <a:rPr lang="zh-CN" altLang="en-US" dirty="0"/>
              <a:t>逻辑非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表达式</a:t>
            </a:r>
            <a:r>
              <a:rPr lang="en-US" altLang="zh-CN" dirty="0"/>
              <a:t>1&amp;&amp;</a:t>
            </a:r>
            <a:r>
              <a:rPr lang="zh-CN" altLang="en-US" dirty="0"/>
              <a:t>表达式</a:t>
            </a:r>
            <a:r>
              <a:rPr lang="en-US" altLang="zh-CN" dirty="0" smtClean="0"/>
              <a:t>2  :  </a:t>
            </a:r>
            <a:r>
              <a:rPr lang="zh-CN" altLang="en-US" dirty="0" smtClean="0"/>
              <a:t>当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全为</a:t>
            </a:r>
            <a:r>
              <a:rPr lang="en-US" altLang="zh-CN" dirty="0"/>
              <a:t>true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其表达式的结果为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其他情况为</a:t>
            </a:r>
            <a:r>
              <a:rPr lang="en-US" altLang="zh-CN" dirty="0" smtClean="0"/>
              <a:t>false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表达式</a:t>
            </a:r>
            <a:r>
              <a:rPr lang="en-US" altLang="zh-CN" dirty="0"/>
              <a:t>1||</a:t>
            </a:r>
            <a:r>
              <a:rPr lang="zh-CN" altLang="en-US" dirty="0"/>
              <a:t>表达式</a:t>
            </a:r>
            <a:r>
              <a:rPr lang="en-US" altLang="zh-CN" dirty="0" smtClean="0"/>
              <a:t>2  :  </a:t>
            </a:r>
            <a:r>
              <a:rPr lang="zh-CN" altLang="en-US" dirty="0" smtClean="0"/>
              <a:t>当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有一个为</a:t>
            </a:r>
            <a:r>
              <a:rPr lang="en-US" altLang="zh-CN" dirty="0"/>
              <a:t>true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其结果为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!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如果</a:t>
            </a:r>
            <a:r>
              <a:rPr lang="zh-CN" altLang="en-US" dirty="0"/>
              <a:t>表达式的结果为</a:t>
            </a:r>
            <a:r>
              <a:rPr lang="en-US" altLang="zh-CN" dirty="0"/>
              <a:t>true,</a:t>
            </a:r>
            <a:r>
              <a:rPr lang="zh-CN" altLang="en-US" dirty="0"/>
              <a:t>则取反后为</a:t>
            </a:r>
            <a:r>
              <a:rPr lang="en-US" altLang="zh-CN" dirty="0"/>
              <a:t>false,</a:t>
            </a:r>
            <a:r>
              <a:rPr lang="zh-CN" altLang="en-US" dirty="0"/>
              <a:t>反之为</a:t>
            </a:r>
            <a:r>
              <a:rPr lang="en-US" altLang="zh-CN" dirty="0"/>
              <a:t>true</a:t>
            </a:r>
            <a:endParaRPr lang="en-US" altLang="zh-CN" dirty="0"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81263" y="17718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逻辑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运算符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3" y="1662387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：让</a:t>
            </a:r>
            <a:r>
              <a:rPr lang="zh-CN" altLang="en-US" dirty="0"/>
              <a:t>用户输入老苏的语文和数学成绩,输出以下判断是否正确,正确输出True,错误输出False</a:t>
            </a:r>
            <a:endParaRPr lang="zh-CN" altLang="en-US" dirty="0"/>
          </a:p>
          <a:p>
            <a:pPr lvl="1">
              <a:buFontTx/>
              <a:buNone/>
            </a:pPr>
            <a:r>
              <a:rPr lang="zh-CN" altLang="en-US" dirty="0"/>
              <a:t>1)老苏的语文和数学成绩都大于90分</a:t>
            </a:r>
            <a:endParaRPr lang="zh-CN" altLang="en-US" dirty="0"/>
          </a:p>
          <a:p>
            <a:pPr lvl="1">
              <a:buFontTx/>
              <a:buNone/>
            </a:pPr>
            <a:endParaRPr lang="zh-CN" altLang="en-US" dirty="0"/>
          </a:p>
          <a:p>
            <a:pPr lvl="1">
              <a:buFontTx/>
              <a:buNone/>
            </a:pPr>
            <a:r>
              <a:rPr lang="zh-CN" altLang="en-US" dirty="0"/>
              <a:t>2)语文和数学有一门是大于90分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>
              <a:buFontTx/>
              <a:buNone/>
            </a:pPr>
            <a:endParaRPr lang="en-US" altLang="zh-CN" dirty="0" smtClean="0"/>
          </a:p>
          <a:p>
            <a:pPr lvl="1">
              <a:buFontTx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：写</a:t>
            </a:r>
            <a:r>
              <a:rPr lang="zh-CN" altLang="en-US" dirty="0"/>
              <a:t>下判断闰年的表达式,设待判断的年份变量为year.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润年的判定(符合下面两个条件之一):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年份能够被400整除.</a:t>
            </a:r>
            <a:r>
              <a:rPr lang="en-US" altLang="zh-CN" dirty="0">
                <a:solidFill>
                  <a:srgbClr val="FF0000"/>
                </a:solidFill>
              </a:rPr>
              <a:t>(2000)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年份能够被4整除但不能被100整除.</a:t>
            </a:r>
            <a:r>
              <a:rPr lang="en-US" altLang="zh-CN" dirty="0">
                <a:solidFill>
                  <a:srgbClr val="FF0000"/>
                </a:solidFill>
              </a:rPr>
              <a:t>(2008)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让用户输入一个年份,如果是润年,则输出true,如果不是,则输出false.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1631" y="17718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练习题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3" y="1662387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设置断点</a:t>
            </a:r>
            <a:r>
              <a:rPr lang="en-US" altLang="zh-CN" dirty="0"/>
              <a:t>(</a:t>
            </a:r>
            <a:r>
              <a:rPr lang="zh-CN" altLang="en-US" dirty="0"/>
              <a:t>在行号前点击空白处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单步运行</a:t>
            </a:r>
            <a:r>
              <a:rPr lang="en-US" altLang="zh-CN" dirty="0"/>
              <a:t>(F11</a:t>
            </a:r>
            <a:r>
              <a:rPr lang="zh-CN" altLang="en-US" dirty="0"/>
              <a:t>逐语句调试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观察变量</a:t>
            </a:r>
            <a:r>
              <a:rPr lang="en-US" altLang="zh-CN" dirty="0"/>
              <a:t>(</a:t>
            </a:r>
            <a:r>
              <a:rPr lang="zh-CN" altLang="en-US" dirty="0"/>
              <a:t>鼠标放在变量名上观察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3.F10</a:t>
            </a:r>
            <a:r>
              <a:rPr lang="zh-CN" altLang="en-US" dirty="0"/>
              <a:t>逐过程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打印调试：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/>
              <a:t>Console.WriteLine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执行过来了</a:t>
            </a:r>
            <a:r>
              <a:rPr lang="en-US" altLang="zh-CN" dirty="0" smtClean="0"/>
              <a:t>”);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/>
              <a:t>Debug.Log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执行过来了</a:t>
            </a:r>
            <a:r>
              <a:rPr lang="en-US" altLang="zh-CN" dirty="0" smtClean="0"/>
              <a:t> ”);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986447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断点调试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3" y="1662387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编程实现：如果苹果手机发布了，我就把我的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手机卖掉。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if</a:t>
            </a:r>
            <a:r>
              <a:rPr lang="zh-CN" altLang="en-US" dirty="0"/>
              <a:t>结构可以实现上面的问题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if</a:t>
            </a:r>
            <a:r>
              <a:rPr lang="zh-CN" altLang="en-US" dirty="0"/>
              <a:t>结构的基本语法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eaLnBrk="1" hangingPunct="1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		if (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buFontTx/>
              <a:buNone/>
            </a:pPr>
            <a:r>
              <a:rPr lang="zh-CN" altLang="en-US" dirty="0"/>
              <a:t>语句</a:t>
            </a:r>
            <a:r>
              <a:rPr lang="en-US" altLang="zh-CN" dirty="0"/>
              <a:t>; 	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语句</a:t>
            </a:r>
            <a:r>
              <a:rPr lang="en-US" altLang="zh-CN" dirty="0"/>
              <a:t>1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语句</a:t>
            </a:r>
            <a:r>
              <a:rPr lang="en-US" altLang="zh-CN" dirty="0"/>
              <a:t>2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......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}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			 </a:t>
            </a:r>
            <a:r>
              <a:rPr lang="zh-CN" altLang="en-US" dirty="0" smtClean="0"/>
              <a:t>用</a:t>
            </a:r>
            <a:r>
              <a:rPr lang="zh-CN" altLang="en-US" dirty="0"/>
              <a:t>一对大括号来组成语句块</a:t>
            </a:r>
            <a:endParaRPr lang="zh-CN" altLang="en-US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271782" y="177189"/>
            <a:ext cx="1255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If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语句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61623" y="2536205"/>
            <a:ext cx="1943100" cy="23193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3" y="1662387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让</a:t>
            </a:r>
            <a:r>
              <a:rPr lang="zh-CN" altLang="en-US" sz="2400" dirty="0"/>
              <a:t>用户输入年龄,如果输入的年龄大于</a:t>
            </a:r>
            <a:r>
              <a:rPr lang="en-US" altLang="zh-CN" sz="2400" dirty="0"/>
              <a:t>23(</a:t>
            </a:r>
            <a:r>
              <a:rPr lang="zh-CN" altLang="en-US" sz="2400" dirty="0"/>
              <a:t>含</a:t>
            </a:r>
            <a:r>
              <a:rPr lang="en-US" altLang="zh-CN" sz="2400" dirty="0"/>
              <a:t>)</a:t>
            </a:r>
            <a:r>
              <a:rPr lang="zh-CN" altLang="en-US" sz="2400" dirty="0"/>
              <a:t>岁</a:t>
            </a:r>
            <a:r>
              <a:rPr lang="zh-CN" altLang="en-US" sz="2400" dirty="0" smtClean="0"/>
              <a:t>,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则</a:t>
            </a:r>
            <a:r>
              <a:rPr lang="zh-CN" altLang="en-US" sz="2400" dirty="0"/>
              <a:t>给用户显示你到了结婚的年龄了</a:t>
            </a:r>
            <a:r>
              <a:rPr lang="zh-CN" altLang="en-US" sz="2400" dirty="0" smtClean="0"/>
              <a:t>.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让</a:t>
            </a:r>
            <a:r>
              <a:rPr lang="zh-CN" altLang="en-US" sz="2400" dirty="0"/>
              <a:t>用户输入用户名和密码,如果用户名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wdm</a:t>
            </a:r>
            <a:r>
              <a:rPr lang="zh-CN" altLang="en-US" sz="2400" dirty="0" smtClean="0"/>
              <a:t>,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密码为</a:t>
            </a:r>
            <a:r>
              <a:rPr lang="en-US" altLang="zh-CN" sz="2400" dirty="0" smtClean="0"/>
              <a:t>111</a:t>
            </a:r>
            <a:r>
              <a:rPr lang="zh-CN" altLang="en-US" sz="2400" dirty="0" smtClean="0"/>
              <a:t>,则</a:t>
            </a:r>
            <a:r>
              <a:rPr lang="zh-CN" altLang="en-US" sz="2400" dirty="0"/>
              <a:t>提示登录成功.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04508" y="177189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If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语句 练习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3" y="1662387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 smtClean="0"/>
              <a:t>如果你的芝麻信用的评分大于</a:t>
            </a:r>
            <a:r>
              <a:rPr lang="en-US" altLang="zh-CN" sz="1600" dirty="0" smtClean="0"/>
              <a:t>700</a:t>
            </a:r>
            <a:r>
              <a:rPr lang="zh-CN" altLang="en-US" sz="1600" dirty="0" smtClean="0"/>
              <a:t>，那么就打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折，否则就打九折</a:t>
            </a:r>
            <a:endParaRPr lang="en-US" altLang="zh-CN" sz="16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 smtClean="0"/>
              <a:t>语法</a:t>
            </a:r>
            <a:r>
              <a:rPr lang="zh-CN" altLang="en-US" sz="1600" dirty="0"/>
              <a:t>: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/>
              <a:t>if(条件)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 smtClean="0"/>
              <a:t>{</a:t>
            </a:r>
            <a:endParaRPr lang="en-US" altLang="zh-CN" sz="160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dirty="0"/>
              <a:t>	</a:t>
            </a:r>
            <a:r>
              <a:rPr lang="zh-CN" altLang="en-US" sz="1600" dirty="0" smtClean="0"/>
              <a:t>语句</a:t>
            </a:r>
            <a:r>
              <a:rPr lang="zh-CN" altLang="en-US" sz="1600" dirty="0"/>
              <a:t>1</a:t>
            </a:r>
            <a:r>
              <a:rPr lang="zh-CN" altLang="en-US" sz="1600" dirty="0" smtClean="0"/>
              <a:t>;</a:t>
            </a:r>
            <a:endParaRPr lang="en-US" altLang="zh-CN" sz="160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 smtClean="0"/>
              <a:t>}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/>
              <a:t>else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 smtClean="0"/>
              <a:t>{</a:t>
            </a:r>
            <a:endParaRPr lang="en-US" altLang="zh-CN" sz="160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dirty="0"/>
              <a:t>	</a:t>
            </a:r>
            <a:r>
              <a:rPr lang="zh-CN" altLang="en-US" sz="1600" dirty="0" smtClean="0"/>
              <a:t>语句</a:t>
            </a:r>
            <a:r>
              <a:rPr lang="zh-CN" altLang="en-US" sz="1600" dirty="0"/>
              <a:t>2</a:t>
            </a:r>
            <a:r>
              <a:rPr lang="zh-CN" altLang="en-US" sz="1600" dirty="0" smtClean="0"/>
              <a:t>;</a:t>
            </a:r>
            <a:endParaRPr lang="en-US" altLang="zh-CN" sz="160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 smtClean="0"/>
              <a:t>}</a:t>
            </a:r>
            <a:endParaRPr lang="zh-CN" altLang="en-US" sz="1600" dirty="0"/>
          </a:p>
          <a:p>
            <a:pPr eaLnBrk="1" hangingPunct="1">
              <a:lnSpc>
                <a:spcPct val="150000"/>
              </a:lnSpc>
            </a:pPr>
            <a:endParaRPr lang="zh-CN" altLang="en-US" sz="1600" dirty="0"/>
          </a:p>
          <a:p>
            <a:pPr lvl="1">
              <a:buFontTx/>
              <a:buNone/>
            </a:pP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05309" y="177189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If-else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语句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33631" y="2942731"/>
            <a:ext cx="2668587" cy="252095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54153" y="1662387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要求用户输入两个数a、b，如果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整除或者a加b大于100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则</a:t>
            </a:r>
            <a:r>
              <a:rPr lang="zh-CN" altLang="en-US" sz="2400" dirty="0"/>
              <a:t>输出a</a:t>
            </a:r>
            <a:r>
              <a:rPr lang="en-US" altLang="zh-CN" sz="2400" dirty="0"/>
              <a:t>的</a:t>
            </a:r>
            <a:r>
              <a:rPr lang="zh-CN" altLang="en-US" sz="2400" dirty="0"/>
              <a:t>值</a:t>
            </a:r>
            <a:r>
              <a:rPr lang="en-US" altLang="zh-CN" sz="2400" dirty="0"/>
              <a:t>，</a:t>
            </a:r>
            <a:r>
              <a:rPr lang="en-US" altLang="zh-CN" sz="2400" dirty="0" err="1"/>
              <a:t>否则输出</a:t>
            </a:r>
            <a:r>
              <a:rPr lang="zh-CN" altLang="en-US" sz="2400" dirty="0"/>
              <a:t>b</a:t>
            </a:r>
            <a:r>
              <a:rPr lang="en-US" altLang="zh-CN" sz="2400" dirty="0"/>
              <a:t>的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zh-CN" altLang="en-US" sz="1600" dirty="0"/>
          </a:p>
          <a:p>
            <a:pPr lvl="1">
              <a:buFontTx/>
              <a:buNone/>
            </a:pP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1496" y="177189"/>
            <a:ext cx="2416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If-else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练习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60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输出语句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1244799" y="1617484"/>
            <a:ext cx="90010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zh-CN" altLang="en-US" sz="2600" dirty="0"/>
              <a:t>Console.WriteLine</a:t>
            </a:r>
            <a:r>
              <a:rPr lang="zh-CN" altLang="en-US" sz="2600" dirty="0" smtClean="0"/>
              <a:t>(</a:t>
            </a:r>
            <a:r>
              <a:rPr lang="en-US" altLang="zh-CN" sz="2600" dirty="0" smtClean="0"/>
              <a:t>“ </a:t>
            </a:r>
            <a:r>
              <a:rPr lang="zh-CN" altLang="en-US" sz="2600" dirty="0" smtClean="0"/>
              <a:t>要输出的内容</a:t>
            </a:r>
            <a:r>
              <a:rPr lang="en-US" altLang="zh-CN" sz="2600" dirty="0" smtClean="0"/>
              <a:t>  ");</a:t>
            </a:r>
            <a:endParaRPr lang="en-US" altLang="zh-CN" sz="2600" dirty="0"/>
          </a:p>
          <a:p>
            <a:pPr lvl="1">
              <a:buFontTx/>
              <a:buNone/>
            </a:pPr>
            <a:r>
              <a:rPr lang="zh-CN" altLang="en-US" sz="2600" dirty="0"/>
              <a:t>Console.ReadKey()</a:t>
            </a:r>
            <a:r>
              <a:rPr lang="zh-CN" altLang="en-US" sz="2600" dirty="0" smtClean="0"/>
              <a:t>;   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可以暂停程序</a:t>
            </a:r>
            <a:endParaRPr lang="en-US" altLang="zh-CN" sz="2600" dirty="0" smtClean="0"/>
          </a:p>
          <a:p>
            <a:pPr lvl="1">
              <a:buFontTx/>
              <a:buNone/>
            </a:pPr>
            <a:endParaRPr lang="en-US" altLang="zh-CN" sz="2600" dirty="0"/>
          </a:p>
          <a:p>
            <a:pPr lvl="1">
              <a:buFontTx/>
              <a:buNone/>
            </a:pPr>
            <a:endParaRPr lang="en-US" altLang="zh-CN" sz="2600" dirty="0" smtClean="0"/>
          </a:p>
          <a:p>
            <a:pPr lvl="1">
              <a:buFontTx/>
              <a:buNone/>
            </a:pPr>
            <a:endParaRPr lang="en-US" altLang="zh-CN" sz="2600" dirty="0"/>
          </a:p>
          <a:p>
            <a:pPr lvl="1">
              <a:buFontTx/>
              <a:buNone/>
            </a:pPr>
            <a:r>
              <a:rPr lang="zh-CN" altLang="en-US" sz="2600" dirty="0"/>
              <a:t>Console.WriteLine</a:t>
            </a:r>
            <a:r>
              <a:rPr lang="zh-CN" altLang="en-US" sz="2600" dirty="0" smtClean="0"/>
              <a:t>(</a:t>
            </a:r>
            <a:r>
              <a:rPr lang="en-US" altLang="zh-CN" sz="2600" dirty="0" smtClean="0"/>
              <a:t>“</a:t>
            </a:r>
            <a:r>
              <a:rPr lang="en-US" altLang="zh-CN" sz="2600" dirty="0" err="1" smtClean="0"/>
              <a:t>Hello,World</a:t>
            </a:r>
            <a:r>
              <a:rPr lang="en-US" altLang="zh-CN" sz="2600" dirty="0" smtClean="0"/>
              <a:t>  “);  //</a:t>
            </a:r>
            <a:r>
              <a:rPr lang="zh-CN" altLang="en-US" sz="2600" dirty="0" smtClean="0"/>
              <a:t>打印 </a:t>
            </a:r>
            <a:r>
              <a:rPr lang="en-US" altLang="zh-CN" sz="2600" dirty="0" smtClean="0"/>
              <a:t>hello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world</a:t>
            </a:r>
            <a:endParaRPr lang="en-US" altLang="zh-CN" sz="2600" dirty="0"/>
          </a:p>
          <a:p>
            <a:pPr lvl="1">
              <a:buFontTx/>
              <a:buNone/>
            </a:pPr>
            <a:r>
              <a:rPr lang="zh-CN" altLang="en-US" sz="2600" dirty="0"/>
              <a:t>Console.ReadKey();   </a:t>
            </a:r>
            <a:endParaRPr lang="zh-CN" altLang="en-US" sz="26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88815" y="1572969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语法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表达式1?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</a:t>
            </a:r>
            <a:r>
              <a:rPr lang="zh-CN" altLang="en-US" sz="2400" dirty="0"/>
              <a:t> :</a:t>
            </a:r>
            <a:r>
              <a:rPr lang="en-US" altLang="zh-CN" sz="2400" dirty="0" err="1"/>
              <a:t>表达式</a:t>
            </a:r>
            <a:r>
              <a:rPr lang="zh-CN" altLang="en-US" sz="2400" dirty="0"/>
              <a:t>3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举例</a:t>
            </a:r>
            <a:r>
              <a:rPr lang="en-US" altLang="zh-CN" sz="2400" dirty="0"/>
              <a:t>: bool result = 5 &gt; 3 ? true : false;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zh-CN" altLang="en-US" sz="1600" dirty="0"/>
          </a:p>
          <a:p>
            <a:pPr lvl="1">
              <a:buFontTx/>
              <a:buNone/>
            </a:pP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81264" y="17718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三元运算符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88815" y="1572969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对学员的结业考试成绩</a:t>
            </a:r>
            <a:r>
              <a:rPr lang="zh-CN" altLang="en-US" dirty="0" smtClean="0"/>
              <a:t>评测</a:t>
            </a:r>
            <a:endParaRPr lang="zh-CN" altLang="en-US" dirty="0"/>
          </a:p>
          <a:p>
            <a:pPr lvl="3">
              <a:lnSpc>
                <a:spcPct val="150000"/>
              </a:lnSpc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 		  成绩&gt;=90 ：A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ea typeface="黑体" panose="02010609060101010101" pitchFamily="49" charset="-122"/>
              </a:rPr>
              <a:t>  90</a:t>
            </a:r>
            <a:r>
              <a:rPr lang="zh-CN" altLang="en-US" b="1" dirty="0">
                <a:ea typeface="黑体" panose="02010609060101010101" pitchFamily="49" charset="-122"/>
              </a:rPr>
              <a:t>&gt;成绩&gt;=80 ：B 	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ea typeface="黑体" panose="02010609060101010101" pitchFamily="49" charset="-122"/>
              </a:rPr>
              <a:t>  80</a:t>
            </a:r>
            <a:r>
              <a:rPr lang="zh-CN" altLang="en-US" b="1" dirty="0">
                <a:ea typeface="黑体" panose="02010609060101010101" pitchFamily="49" charset="-122"/>
              </a:rPr>
              <a:t>&gt;成绩&gt;=70 ：C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ea typeface="黑体" panose="02010609060101010101" pitchFamily="49" charset="-122"/>
              </a:rPr>
              <a:t>  70</a:t>
            </a:r>
            <a:r>
              <a:rPr lang="zh-CN" altLang="en-US" b="1" dirty="0">
                <a:ea typeface="黑体" panose="02010609060101010101" pitchFamily="49" charset="-122"/>
              </a:rPr>
              <a:t>&gt;成绩&gt;=60 ：D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 		  成绩&lt;60   ：E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  <a:buFontTx/>
              <a:buNone/>
            </a:pPr>
            <a:endParaRPr lang="zh-CN" altLang="en-US" b="1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仿宋_GB2312" pitchFamily="1" charset="-122"/>
                <a:ea typeface="仿宋_GB2312" pitchFamily="1" charset="-122"/>
              </a:rPr>
              <a:t>用if-else实现</a:t>
            </a:r>
            <a:r>
              <a:rPr lang="zh-CN" altLang="en-US" dirty="0" smtClean="0">
                <a:latin typeface="仿宋_GB2312" pitchFamily="1" charset="-122"/>
                <a:ea typeface="仿宋_GB2312" pitchFamily="1" charset="-122"/>
              </a:rPr>
              <a:t>?</a:t>
            </a:r>
            <a:endParaRPr lang="en-US" altLang="zh-CN" dirty="0" smtClean="0">
              <a:latin typeface="仿宋_GB2312" pitchFamily="1" charset="-122"/>
              <a:ea typeface="仿宋_GB2312" pitchFamily="1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仿宋_GB2312" pitchFamily="1" charset="-122"/>
                <a:ea typeface="仿宋_GB2312" pitchFamily="1" charset="-122"/>
              </a:rPr>
              <a:t>更好</a:t>
            </a:r>
            <a:r>
              <a:rPr lang="zh-CN" altLang="en-US" dirty="0">
                <a:latin typeface="仿宋_GB2312" pitchFamily="1" charset="-122"/>
                <a:ea typeface="仿宋_GB2312" pitchFamily="1" charset="-122"/>
              </a:rPr>
              <a:t>的方法:if-else if</a:t>
            </a:r>
            <a:endParaRPr lang="zh-CN" altLang="en-US" dirty="0">
              <a:latin typeface="仿宋_GB2312" pitchFamily="1" charset="-122"/>
              <a:ea typeface="仿宋_GB2312" pitchFamily="1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24172" y="177189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If-</a:t>
            </a:r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elseif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-else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5359" y="1937185"/>
            <a:ext cx="5543550" cy="4176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388815" y="1572969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提示用户输入用户名，然后再提示输入密码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用户名是</a:t>
            </a:r>
            <a:r>
              <a:rPr lang="zh-CN" altLang="en-US" dirty="0" smtClean="0"/>
              <a:t>“</a:t>
            </a:r>
            <a:r>
              <a:rPr lang="en-US" altLang="zh-CN" dirty="0" smtClean="0"/>
              <a:t>wdm”</a:t>
            </a:r>
            <a:r>
              <a:rPr lang="zh-CN" altLang="en-US" dirty="0"/>
              <a:t>并且密码是</a:t>
            </a:r>
            <a:r>
              <a:rPr lang="zh-CN" altLang="en-US" dirty="0" smtClean="0"/>
              <a:t>“</a:t>
            </a:r>
            <a:r>
              <a:rPr lang="en-US" altLang="zh-CN" dirty="0" smtClean="0"/>
              <a:t>111”</a:t>
            </a:r>
            <a:r>
              <a:rPr lang="zh-CN" altLang="en-US" dirty="0"/>
              <a:t>，则提示正确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否则</a:t>
            </a:r>
            <a:r>
              <a:rPr lang="zh-CN" altLang="en-US" dirty="0"/>
              <a:t>，如果用户名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wdm</a:t>
            </a:r>
            <a:r>
              <a:rPr lang="zh-CN" altLang="en-US" dirty="0" smtClean="0"/>
              <a:t>还</a:t>
            </a:r>
            <a:r>
              <a:rPr lang="zh-CN" altLang="en-US" dirty="0"/>
              <a:t>提示用户用户名不存在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用户名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wdm</a:t>
            </a:r>
            <a:r>
              <a:rPr lang="zh-CN" altLang="en-US" dirty="0" smtClean="0"/>
              <a:t>则</a:t>
            </a:r>
            <a:r>
              <a:rPr lang="zh-CN" altLang="en-US" dirty="0"/>
              <a:t>提示密码错误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1634" y="17718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练习题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需求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李四的年终工作评定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如果定为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则工资涨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如果定为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则工资涨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如果定为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工资不变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如果定为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级工资降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如果定为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级工资降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设李四的原工资为</a:t>
            </a:r>
            <a:r>
              <a:rPr lang="en-US" altLang="zh-CN" dirty="0" smtClean="0"/>
              <a:t>5000,</a:t>
            </a:r>
            <a:r>
              <a:rPr lang="zh-CN" altLang="en-US" dirty="0" smtClean="0"/>
              <a:t>请用户输入李四的评级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然后显示李四来年的工资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Tx/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247" y="17718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switch-case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语句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/>
              <a:t>switch-case</a:t>
            </a:r>
            <a:r>
              <a:rPr lang="zh-CN" altLang="en-US" sz="2400" dirty="0" smtClean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switch</a:t>
            </a:r>
            <a:r>
              <a:rPr lang="zh-CN" altLang="en-US" dirty="0"/>
              <a:t>(表达式</a:t>
            </a:r>
            <a:r>
              <a:rPr lang="en-US" altLang="zh-CN" dirty="0"/>
              <a:t>/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{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case </a:t>
            </a:r>
            <a:r>
              <a:rPr lang="zh-CN" altLang="en-US" dirty="0"/>
              <a:t>值1: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语句</a:t>
            </a:r>
            <a:r>
              <a:rPr lang="zh-CN" altLang="en-US" dirty="0"/>
              <a:t>块1;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break</a:t>
            </a:r>
            <a:r>
              <a:rPr lang="zh-CN" altLang="en-US" dirty="0"/>
              <a:t>;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case </a:t>
            </a:r>
            <a:r>
              <a:rPr lang="zh-CN" altLang="en-US" dirty="0"/>
              <a:t>值2: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语句</a:t>
            </a:r>
            <a:r>
              <a:rPr lang="zh-CN" altLang="en-US" dirty="0"/>
              <a:t>块2;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break</a:t>
            </a:r>
            <a:r>
              <a:rPr lang="zh-CN" altLang="en-US" dirty="0"/>
              <a:t>;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default: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语句</a:t>
            </a:r>
            <a:r>
              <a:rPr lang="zh-CN" altLang="en-US" dirty="0"/>
              <a:t>块3;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break</a:t>
            </a:r>
            <a:r>
              <a:rPr lang="zh-CN" altLang="en-US" dirty="0"/>
              <a:t>;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 smtClean="0"/>
              <a:t>}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reak  </a:t>
            </a:r>
            <a:r>
              <a:rPr lang="zh-CN" altLang="en-US" dirty="0" smtClean="0"/>
              <a:t>表示跳出</a:t>
            </a:r>
            <a:r>
              <a:rPr lang="en-US" altLang="zh-CN" dirty="0" smtClean="0"/>
              <a:t>switch 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247" y="17718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switch-case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语句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if-else if</a:t>
            </a:r>
            <a:r>
              <a:rPr lang="zh-CN" altLang="en-US" sz="2400" dirty="0"/>
              <a:t>与</a:t>
            </a:r>
            <a:r>
              <a:rPr lang="en-US" altLang="zh-CN" sz="2400" dirty="0"/>
              <a:t>switch</a:t>
            </a:r>
            <a:r>
              <a:rPr lang="zh-CN" altLang="en-US" sz="2400" dirty="0"/>
              <a:t>的比较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相同点:都可以实现多分支结构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不同点: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if-else if:可以处理范围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switch:一般 只能用于等值比较</a:t>
            </a:r>
            <a:endParaRPr lang="zh-CN" altLang="en-US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247" y="17718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switch-case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语句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Random </a:t>
            </a:r>
            <a:r>
              <a:rPr lang="en-US" altLang="zh-CN" sz="2400" dirty="0" err="1"/>
              <a:t>random</a:t>
            </a:r>
            <a:r>
              <a:rPr lang="en-US" altLang="zh-CN" sz="2400" dirty="0"/>
              <a:t> = </a:t>
            </a:r>
            <a:r>
              <a:rPr lang="en-US" altLang="zh-CN" sz="2400" dirty="0" smtClean="0"/>
              <a:t>new Random();    //</a:t>
            </a:r>
            <a:r>
              <a:rPr lang="zh-CN" altLang="en-US" sz="2400" dirty="0"/>
              <a:t>创建一个随机数对象</a:t>
            </a:r>
            <a:endParaRPr lang="zh-CN" altLang="en-US" sz="24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 = </a:t>
            </a:r>
            <a:r>
              <a:rPr lang="en-US" altLang="zh-CN" sz="2400" dirty="0" err="1" smtClean="0"/>
              <a:t>random.Next</a:t>
            </a:r>
            <a:r>
              <a:rPr lang="en-US" altLang="zh-CN" sz="2400" dirty="0" smtClean="0"/>
              <a:t>(1</a:t>
            </a:r>
            <a:r>
              <a:rPr lang="en-US" altLang="zh-CN" sz="2400" dirty="0"/>
              <a:t>, 10);   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//</a:t>
            </a:r>
            <a:r>
              <a:rPr lang="zh-CN" altLang="en-US" sz="2400" dirty="0" smtClean="0"/>
              <a:t>产生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个随机数范围是</a:t>
            </a:r>
            <a:r>
              <a:rPr lang="en-US" altLang="zh-CN" sz="2400" dirty="0" smtClean="0"/>
              <a:t>[1,10);</a:t>
            </a:r>
            <a:endParaRPr lang="zh-CN" altLang="en-US" sz="2400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1637" y="17718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随机数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产生一个</a:t>
            </a:r>
            <a:r>
              <a:rPr lang="en-US" altLang="zh-CN" sz="2400" dirty="0" smtClean="0"/>
              <a:t>1-7</a:t>
            </a:r>
            <a:r>
              <a:rPr lang="zh-CN" altLang="en-US" sz="2400" dirty="0" smtClean="0"/>
              <a:t>随机数，根据所产生的数字，打印不同的职业。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：我是程序员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：我美术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：我是策划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：我是项目经理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：我是测试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：我是运营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59628" y="177189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witch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实际生活中的循环</a:t>
            </a:r>
            <a:r>
              <a:rPr lang="en-US" altLang="zh-CN" sz="2400" dirty="0"/>
              <a:t>:</a:t>
            </a:r>
            <a:r>
              <a:rPr lang="zh-CN" altLang="en-US" sz="2400" dirty="0"/>
              <a:t>打印</a:t>
            </a:r>
            <a:r>
              <a:rPr lang="en-US" altLang="zh-CN" sz="2400" dirty="0"/>
              <a:t>100</a:t>
            </a:r>
            <a:r>
              <a:rPr lang="zh-CN" altLang="en-US" sz="2400" dirty="0"/>
              <a:t>份试卷  </a:t>
            </a:r>
            <a:r>
              <a:rPr lang="zh-CN" altLang="en-US" sz="2400" dirty="0" smtClean="0"/>
              <a:t> 绕</a:t>
            </a:r>
            <a:r>
              <a:rPr lang="zh-CN" altLang="en-US" sz="2400" dirty="0"/>
              <a:t>操场</a:t>
            </a:r>
            <a:r>
              <a:rPr lang="zh-CN" altLang="en-US" sz="2400" dirty="0" smtClean="0"/>
              <a:t>跑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圈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李四这次考试又粗心了</a:t>
            </a:r>
            <a:r>
              <a:rPr lang="en-US" altLang="zh-CN" sz="2400" dirty="0"/>
              <a:t>,</a:t>
            </a:r>
            <a:r>
              <a:rPr lang="zh-CN" altLang="en-US" sz="2400" dirty="0"/>
              <a:t>爸爸让他写</a:t>
            </a:r>
            <a:r>
              <a:rPr lang="en-US" altLang="zh-CN" sz="2400" dirty="0"/>
              <a:t>1000</a:t>
            </a:r>
            <a:r>
              <a:rPr lang="zh-CN" altLang="en-US" sz="2400" dirty="0"/>
              <a:t>遍</a:t>
            </a:r>
            <a:r>
              <a:rPr lang="en-US" altLang="zh-CN" sz="2400" dirty="0"/>
              <a:t>“</a:t>
            </a:r>
            <a:r>
              <a:rPr lang="zh-CN" altLang="en-US" sz="2400" dirty="0"/>
              <a:t>下次考试一定要</a:t>
            </a:r>
            <a:r>
              <a:rPr lang="zh-CN" altLang="en-US" sz="2400" dirty="0" smtClean="0"/>
              <a:t>细心</a:t>
            </a:r>
            <a:r>
              <a:rPr lang="en-US" altLang="zh-CN" sz="2400" dirty="0" smtClean="0"/>
              <a:t>”.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如何编程实现上面的问题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400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986452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循环结构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w</a:t>
            </a:r>
            <a:r>
              <a:rPr lang="en-US" altLang="zh-CN" sz="2400" dirty="0" smtClean="0"/>
              <a:t>hile(</a:t>
            </a:r>
            <a:r>
              <a:rPr lang="zh-CN" altLang="en-US" sz="2400" dirty="0" smtClean="0"/>
              <a:t>循环条件</a:t>
            </a:r>
            <a:r>
              <a:rPr lang="en-US" altLang="zh-CN" sz="2400" dirty="0" smtClean="0"/>
              <a:t>){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循环体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循环</a:t>
            </a:r>
            <a:r>
              <a:rPr lang="zh-CN" altLang="en-US" sz="2400" dirty="0"/>
              <a:t>条件：当满足这个条件的时候，才进行循环。循环条件一般可以为</a:t>
            </a:r>
            <a:r>
              <a:rPr lang="en-US" altLang="zh-CN" sz="2400" dirty="0"/>
              <a:t>bool</a:t>
            </a:r>
            <a:r>
              <a:rPr lang="zh-CN" altLang="en-US" sz="2400" dirty="0"/>
              <a:t>类型的值或者关系表达式或者逻辑表达式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400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50197" y="177189"/>
            <a:ext cx="2098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While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循环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86460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运行代码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1316807" y="1532291"/>
            <a:ext cx="90010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运行代码我们有两种方式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1、F5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2、点击      </a:t>
            </a: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46" y="2785718"/>
            <a:ext cx="895350" cy="50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打印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次 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欢迎听五斗米老师的课</a:t>
            </a:r>
            <a:r>
              <a:rPr lang="en-US" altLang="zh-CN" sz="2400" dirty="0" smtClean="0"/>
              <a:t>”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1-100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整数的和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1-100</a:t>
            </a:r>
            <a:r>
              <a:rPr lang="zh-CN" altLang="en-US" sz="2400" dirty="0" smtClean="0"/>
              <a:t>所有奇数的和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提示用户输入</a:t>
            </a:r>
            <a:r>
              <a:rPr lang="en-US" altLang="zh-CN" sz="2400" dirty="0" smtClean="0"/>
              <a:t>yes 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，只要不是</a:t>
            </a:r>
            <a:r>
              <a:rPr lang="en-US" altLang="zh-CN" sz="2400" dirty="0" smtClean="0"/>
              <a:t>yes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，就一直提示用户输入，直到输入</a:t>
            </a:r>
            <a:r>
              <a:rPr lang="en-US" altLang="zh-CN" sz="2400" dirty="0" smtClean="0"/>
              <a:t>yes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为止。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输入班级人数，然后依次输入学生成绩，计算班级学员的总成绩和平均成绩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400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84661" y="177189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hile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100783" y="1276328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do{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//</a:t>
            </a:r>
            <a:r>
              <a:rPr lang="zh-CN" altLang="en-US" sz="2400" dirty="0" smtClean="0"/>
              <a:t>循环体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}while(</a:t>
            </a:r>
            <a:r>
              <a:rPr lang="zh-CN" altLang="en-US" sz="2400" dirty="0" smtClean="0"/>
              <a:t>循环条件</a:t>
            </a:r>
            <a:r>
              <a:rPr lang="en-US" altLang="zh-CN" sz="2400" dirty="0" smtClean="0"/>
              <a:t>);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do-while</a:t>
            </a:r>
            <a:r>
              <a:rPr lang="zh-CN" altLang="en-US" sz="2400" dirty="0" smtClean="0"/>
              <a:t>先执行循环体，判断条件，所以</a:t>
            </a:r>
            <a:r>
              <a:rPr lang="en-US" altLang="zh-CN" sz="2400" dirty="0" smtClean="0"/>
              <a:t>do-while</a:t>
            </a:r>
            <a:r>
              <a:rPr lang="zh-CN" altLang="en-US" sz="2400" dirty="0" smtClean="0"/>
              <a:t>循环至少执行一次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w</a:t>
            </a:r>
            <a:r>
              <a:rPr lang="en-US" altLang="zh-CN" sz="2400" dirty="0" smtClean="0"/>
              <a:t>hile</a:t>
            </a:r>
            <a:r>
              <a:rPr lang="zh-CN" altLang="en-US" sz="2400" dirty="0" smtClean="0"/>
              <a:t>循环是先判断条件，在执行循环体，至少执行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次</a:t>
            </a:r>
            <a:endParaRPr lang="zh-CN" altLang="en-US" sz="2400" dirty="0"/>
          </a:p>
          <a:p>
            <a:pPr lvl="1">
              <a:buFontTx/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66467" y="177189"/>
            <a:ext cx="2666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o-while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循环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dirty="0"/>
              <a:t>for</a:t>
            </a:r>
            <a:r>
              <a:rPr lang="zh-CN" altLang="en-US" sz="3200" dirty="0"/>
              <a:t>循环专门处理已知循环次数的</a:t>
            </a:r>
            <a:r>
              <a:rPr lang="zh-CN" altLang="en-US" sz="3200" dirty="0" smtClean="0"/>
              <a:t>循环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for</a:t>
            </a:r>
            <a:r>
              <a:rPr lang="en-US" altLang="zh-CN" sz="2400" dirty="0"/>
              <a:t>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1;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2;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循环体；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表达式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：初始化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声明</a:t>
            </a:r>
            <a:r>
              <a:rPr lang="zh-CN" altLang="en-US" sz="2400" dirty="0"/>
              <a:t>一个循环变量，用来记录循环的次数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表达式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：循环</a:t>
            </a:r>
            <a:r>
              <a:rPr lang="zh-CN" altLang="en-US" sz="2400" dirty="0"/>
              <a:t>条件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表达式</a:t>
            </a:r>
            <a:r>
              <a:rPr lang="en-US" altLang="zh-CN" sz="2400" dirty="0"/>
              <a:t>3</a:t>
            </a:r>
            <a:r>
              <a:rPr lang="zh-CN" altLang="en-US" sz="2400" dirty="0"/>
              <a:t>：一般为能够改变循环条件的代码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123511" y="177189"/>
            <a:ext cx="1552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for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循环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dirty="0" smtClean="0"/>
              <a:t>1).</a:t>
            </a:r>
            <a:r>
              <a:rPr lang="zh-CN" altLang="en-US" sz="3200" dirty="0" smtClean="0"/>
              <a:t>跳出</a:t>
            </a:r>
            <a:r>
              <a:rPr lang="en-US" altLang="zh-CN" sz="3200" dirty="0" smtClean="0"/>
              <a:t>switch-case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2).</a:t>
            </a:r>
            <a:r>
              <a:rPr lang="zh-CN" altLang="en-US" sz="3200" dirty="0" smtClean="0"/>
              <a:t>跳出循环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练习：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输入一个数字，如果是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，跳出循环，否则输出他的平方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0567" y="177189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break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立即结束本次循环,判断循环条件,如果成立,则进入下一次循环,否则退出循环.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</a:t>
            </a:r>
            <a:r>
              <a:rPr lang="zh-CN" altLang="en-US" dirty="0"/>
              <a:t>:运动员跑步喝水的例子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练习：</a:t>
            </a:r>
            <a:endParaRPr lang="en-US" altLang="zh-CN" dirty="0"/>
          </a:p>
          <a:p>
            <a:pPr eaLnBrk="0" hangingPunct="0"/>
            <a:r>
              <a:rPr lang="zh-CN" altLang="en-US" dirty="0" smtClean="0"/>
              <a:t>用 </a:t>
            </a:r>
            <a:r>
              <a:rPr lang="en-US" altLang="zh-CN" dirty="0" smtClean="0"/>
              <a:t>for </a:t>
            </a:r>
            <a:r>
              <a:rPr lang="en-US" altLang="zh-CN" dirty="0"/>
              <a:t>continue</a:t>
            </a:r>
            <a:r>
              <a:rPr lang="zh-CN" altLang="en-US" dirty="0"/>
              <a:t>实现计算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100(</a:t>
            </a:r>
            <a:r>
              <a:rPr lang="zh-CN" altLang="en-US" dirty="0"/>
              <a:t>含</a:t>
            </a:r>
            <a:r>
              <a:rPr lang="en-US" altLang="zh-CN" dirty="0"/>
              <a:t>)</a:t>
            </a:r>
            <a:r>
              <a:rPr lang="zh-CN" altLang="en-US" dirty="0"/>
              <a:t>之间的除了能被</a:t>
            </a:r>
            <a:r>
              <a:rPr lang="en-US" altLang="zh-CN" dirty="0"/>
              <a:t>7</a:t>
            </a:r>
            <a:r>
              <a:rPr lang="zh-CN" altLang="en-US" dirty="0"/>
              <a:t>整除</a:t>
            </a:r>
            <a:r>
              <a:rPr lang="zh-CN" altLang="en-US" dirty="0" smtClean="0"/>
              <a:t>之外</a:t>
            </a:r>
            <a:endParaRPr lang="en-US" altLang="zh-CN" dirty="0" smtClean="0"/>
          </a:p>
          <a:p>
            <a:pPr eaLnBrk="0" hangingPunct="0"/>
            <a:r>
              <a:rPr lang="zh-CN" altLang="en-US" dirty="0" smtClean="0"/>
              <a:t>所有</a:t>
            </a:r>
            <a:r>
              <a:rPr lang="zh-CN" altLang="en-US" dirty="0"/>
              <a:t>整数的和。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954392" y="177189"/>
            <a:ext cx="1890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continue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5599" y="1852254"/>
            <a:ext cx="3168650" cy="38687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/>
              <a:t>可以用来终止循环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并且不执行</a:t>
            </a:r>
            <a:r>
              <a:rPr lang="en-US" altLang="zh-CN" sz="3200" dirty="0" smtClean="0"/>
              <a:t>return</a:t>
            </a:r>
            <a:r>
              <a:rPr lang="zh-CN" altLang="en-US" sz="3200" dirty="0" smtClean="0"/>
              <a:t>下面的代码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结束方法的。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4881" y="177189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return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顺序结构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语句</a:t>
            </a:r>
            <a:r>
              <a:rPr lang="zh-CN" altLang="en-US" dirty="0"/>
              <a:t>顺序执行 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 smtClean="0"/>
              <a:t>分支</a:t>
            </a:r>
            <a:r>
              <a:rPr lang="zh-CN" altLang="en-US" dirty="0"/>
              <a:t>结构：语句在满足条件下执行</a:t>
            </a:r>
            <a:endParaRPr lang="zh-CN" altLang="en-US" dirty="0"/>
          </a:p>
          <a:p>
            <a:pPr marL="481965" lvl="1" indent="0">
              <a:lnSpc>
                <a:spcPct val="80000"/>
              </a:lnSpc>
              <a:buNone/>
            </a:pPr>
            <a:r>
              <a:rPr lang="zh-CN" altLang="en-US" dirty="0"/>
              <a:t>if, if-else, if-else if, switch</a:t>
            </a:r>
            <a:r>
              <a:rPr lang="en-US" altLang="zh-CN" dirty="0"/>
              <a:t>-case</a:t>
            </a:r>
            <a:r>
              <a:rPr lang="zh-CN" altLang="en-US" dirty="0"/>
              <a:t>  </a:t>
            </a:r>
            <a:r>
              <a:rPr lang="en-US" altLang="zh-CN" dirty="0"/>
              <a:t>  </a:t>
            </a:r>
            <a:r>
              <a:rPr lang="zh-CN" altLang="en-US" dirty="0"/>
              <a:t>表1?表2 :表3</a:t>
            </a:r>
            <a:r>
              <a:rPr lang="en-US" altLang="zh-CN" dirty="0"/>
              <a:t>(</a:t>
            </a:r>
            <a:r>
              <a:rPr lang="zh-CN" altLang="en-US" dirty="0"/>
              <a:t>三元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循环结构：语句在满足条件下循环执行多次</a:t>
            </a:r>
            <a:endParaRPr lang="zh-CN" altLang="en-US" dirty="0"/>
          </a:p>
          <a:p>
            <a:pPr marL="481965" lvl="1" indent="0">
              <a:lnSpc>
                <a:spcPct val="80000"/>
              </a:lnSpc>
              <a:buNone/>
            </a:pPr>
            <a:r>
              <a:rPr lang="zh-CN" altLang="en-US" dirty="0"/>
              <a:t>while, do-while, for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foreach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跳转语句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en-US" altLang="zh-CN" dirty="0"/>
              <a:t>b</a:t>
            </a:r>
            <a:r>
              <a:rPr lang="zh-CN" altLang="en-US" dirty="0"/>
              <a:t>reak</a:t>
            </a:r>
            <a:r>
              <a:rPr lang="en-US" altLang="zh-CN" dirty="0"/>
              <a:t>(</a:t>
            </a:r>
            <a:r>
              <a:rPr lang="zh-CN" altLang="en-US" dirty="0" smtClean="0"/>
              <a:t>跳出最近循环</a:t>
            </a:r>
            <a:r>
              <a:rPr lang="en-US" altLang="zh-CN" dirty="0"/>
              <a:t>)</a:t>
            </a:r>
            <a:r>
              <a:rPr lang="zh-CN" altLang="en-US" dirty="0"/>
              <a:t>, continue</a:t>
            </a:r>
            <a:r>
              <a:rPr lang="en-US" altLang="zh-CN" dirty="0" smtClean="0"/>
              <a:t>(</a:t>
            </a:r>
            <a:r>
              <a:rPr lang="zh-CN" altLang="en-US" dirty="0" smtClean="0"/>
              <a:t>跳出本次循环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396821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找出</a:t>
            </a:r>
            <a:r>
              <a:rPr lang="en-US" altLang="zh-CN" dirty="0" smtClean="0"/>
              <a:t>100-999</a:t>
            </a:r>
            <a:r>
              <a:rPr lang="zh-CN" altLang="en-US" dirty="0" smtClean="0"/>
              <a:t>所有的水仙花数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打印九九乘法表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如果一个数字，打印如下格式：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/>
              <a:t>输入一个数</a:t>
            </a:r>
            <a:r>
              <a:rPr lang="en-US" altLang="zh-CN" dirty="0"/>
              <a:t>n</a:t>
            </a:r>
            <a:r>
              <a:rPr lang="zh-CN" altLang="en-US" dirty="0"/>
              <a:t>，打印</a:t>
            </a:r>
            <a:r>
              <a:rPr lang="en-US" altLang="zh-CN" dirty="0"/>
              <a:t>0-n</a:t>
            </a:r>
            <a:r>
              <a:rPr lang="zh-CN" altLang="en-US" dirty="0"/>
              <a:t>所有的质数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396820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练习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423" y="2824237"/>
            <a:ext cx="3687156" cy="279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</a:pPr>
            <a:endParaRPr lang="en-US" altLang="zh-CN" dirty="0" smtClean="0"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隐</a:t>
            </a:r>
            <a:r>
              <a:rPr lang="zh-CN" altLang="en-US" dirty="0">
                <a:ea typeface="微软雅黑" panose="020B0503020204020204" pitchFamily="34" charset="-122"/>
              </a:rPr>
              <a:t>式转换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ea typeface="微软雅黑" panose="020B0503020204020204" pitchFamily="34" charset="-122"/>
              </a:rPr>
              <a:t>我们不需要做什么，编译器自动识别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 smtClean="0">
                <a:ea typeface="微软雅黑" panose="020B0503020204020204" pitchFamily="34" charset="-122"/>
              </a:rPr>
              <a:t>显式转换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ea typeface="微软雅黑" panose="020B0503020204020204" pitchFamily="34" charset="-122"/>
              </a:rPr>
              <a:t>需要我们指定转换的目标类型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986450" y="17718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类型转换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986449" y="1771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隐式转换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MH_Text_1"/>
          <p:cNvSpPr>
            <a:spLocks noChangeArrowheads="1"/>
          </p:cNvSpPr>
          <p:nvPr/>
        </p:nvSpPr>
        <p:spPr bwMode="auto">
          <a:xfrm>
            <a:off x="1248166" y="13982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小范围的类型赋值到大范围类型的变量里面，编译器会帮我们自动转换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15;</a:t>
            </a:r>
            <a:endParaRPr lang="en-US" altLang="zh-CN" dirty="0" smtClean="0"/>
          </a:p>
          <a:p>
            <a:r>
              <a:rPr lang="en-US" altLang="zh-CN" dirty="0" smtClean="0"/>
              <a:t>double b = a;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6092" y="17718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组织架构认识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10" y="1744117"/>
            <a:ext cx="5191125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986450" y="1771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显式转换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9807" y="1400253"/>
            <a:ext cx="642937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范围</a:t>
            </a:r>
            <a:r>
              <a:rPr lang="zh-CN" altLang="en-US" dirty="0"/>
              <a:t>的类型赋值</a:t>
            </a:r>
            <a:r>
              <a:rPr lang="zh-CN" altLang="en-US" dirty="0" smtClean="0"/>
              <a:t>到小范围</a:t>
            </a:r>
            <a:r>
              <a:rPr lang="zh-CN" altLang="en-US" dirty="0"/>
              <a:t>类型的变量里面</a:t>
            </a:r>
            <a:r>
              <a:rPr lang="zh-CN" altLang="en-US" dirty="0" smtClean="0"/>
              <a:t>，显示转换，数据精度可能会丢失。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double</a:t>
            </a:r>
            <a:r>
              <a:rPr lang="en-US" altLang="zh-CN" dirty="0" smtClean="0"/>
              <a:t> </a:t>
            </a:r>
            <a:r>
              <a:rPr lang="en-US" altLang="zh-CN" dirty="0"/>
              <a:t>a = 15;</a:t>
            </a:r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Convert.ToInt32()</a:t>
            </a:r>
            <a:endParaRPr lang="en-US" altLang="zh-CN" dirty="0" smtClean="0"/>
          </a:p>
          <a:p>
            <a:r>
              <a:rPr lang="en-US" altLang="zh-CN" dirty="0" err="1" smtClean="0"/>
              <a:t>Convert.ToDouble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396819" y="17718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常量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9807" y="1400253"/>
            <a:ext cx="6429375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关键字修饰的变量，称为常量。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在声明的时候赋值以后，不能二次赋值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 常量名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常量值；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float PI = 3.14f;</a:t>
            </a:r>
            <a:endParaRPr lang="en-US" altLang="zh-CN" dirty="0" smtClean="0"/>
          </a:p>
          <a:p>
            <a:r>
              <a:rPr lang="en-US" altLang="zh-CN" dirty="0" smtClean="0"/>
              <a:t>PI = 3.1415926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396818" y="17718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枚举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9807" y="1400253"/>
            <a:ext cx="642937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9807" y="1400253"/>
            <a:ext cx="8937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zh-CN" dirty="0"/>
              <a:t>确定数量、确定值的几个取值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春夏秋冬</a:t>
            </a:r>
            <a:r>
              <a:rPr lang="zh-CN" altLang="zh-CN" dirty="0" smtClean="0"/>
              <a:t>、</a:t>
            </a:r>
            <a:r>
              <a:rPr lang="zh-CN" altLang="zh-CN" dirty="0"/>
              <a:t>男女</a:t>
            </a:r>
            <a:r>
              <a:rPr lang="zh-CN" altLang="zh-CN" dirty="0" smtClean="0"/>
              <a:t>、</a:t>
            </a:r>
            <a:r>
              <a:rPr lang="zh-CN" altLang="en-US" dirty="0"/>
              <a:t>星期</a:t>
            </a:r>
            <a:r>
              <a:rPr lang="zh-CN" altLang="en-US" dirty="0" smtClean="0"/>
              <a:t>一二三四五六七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枚举名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值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枚举名 变量名 </a:t>
            </a:r>
            <a:r>
              <a:rPr lang="en-US" altLang="zh-CN" dirty="0" smtClean="0"/>
              <a:t>=</a:t>
            </a:r>
            <a:r>
              <a:rPr lang="zh-CN" altLang="en-US" dirty="0"/>
              <a:t>枚举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值</a:t>
            </a:r>
            <a:r>
              <a:rPr lang="en-US" altLang="zh-CN" smtClean="0"/>
              <a:t>1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5" name="MH_Text_1"/>
          <p:cNvSpPr>
            <a:spLocks noChangeArrowheads="1"/>
          </p:cNvSpPr>
          <p:nvPr/>
        </p:nvSpPr>
        <p:spPr bwMode="auto">
          <a:xfrm>
            <a:off x="1095766" y="1245804"/>
            <a:ext cx="10331805" cy="50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1632" y="17718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结构体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9807" y="1400253"/>
            <a:ext cx="642937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9807" y="1400253"/>
            <a:ext cx="8937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dirty="0"/>
              <a:t>一次性声明多个不同类型的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结构名</a:t>
            </a:r>
            <a:endParaRPr lang="zh-CN" altLang="en-US" dirty="0"/>
          </a:p>
          <a:p>
            <a:pPr lvl="1"/>
            <a:r>
              <a:rPr lang="en-US" altLang="zh-CN" dirty="0"/>
              <a:t>{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结构</a:t>
            </a:r>
            <a:r>
              <a:rPr lang="zh-CN" altLang="en-US" dirty="0"/>
              <a:t>成员</a:t>
            </a:r>
            <a:r>
              <a:rPr lang="en-US" altLang="zh-CN" dirty="0"/>
              <a:t>;</a:t>
            </a:r>
            <a:endParaRPr lang="en-US" altLang="zh-CN" dirty="0"/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748855" y="375965"/>
            <a:ext cx="249299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打砖块</a:t>
            </a:r>
            <a:endParaRPr lang="zh-CN" altLang="en-US" sz="6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527046" y="1666233"/>
            <a:ext cx="954107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五斗米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83202" y="1528093"/>
            <a:ext cx="5504548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22714" y="2022103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98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54" y="-1"/>
            <a:ext cx="7092396" cy="72326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81275" y="177189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常用快捷键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781275" y="1219236"/>
            <a:ext cx="9824564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Ctrl+K+D:快速对齐代码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Ctrl+Z:</a:t>
            </a:r>
            <a:r>
              <a:rPr lang="zh-CN" altLang="en-US" sz="2400" dirty="0" smtClean="0"/>
              <a:t>撤销  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Ctrl+S:保存(一定要经常保存！)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Ctrl+J:快速弹出智能提示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Shift+End 、Shift+Home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Ctrl+K+C:注释所选代码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Ctrl+K+U:取消对所选代码的注释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F1：转到帮助文档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折叠冗余代码：#Region 和#EndRegion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477210" y="170898"/>
            <a:ext cx="9380132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13" y="170898"/>
            <a:ext cx="254097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8981" y="170898"/>
            <a:ext cx="67661" cy="597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14" y="6997978"/>
            <a:ext cx="12855928" cy="90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81275" y="177189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常用快捷键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02634" y="6282362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:488628765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433" y="6568653"/>
            <a:ext cx="266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www.wdmvr.com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43" y="-75280"/>
            <a:ext cx="1089620" cy="1089620"/>
          </a:xfrm>
          <a:prstGeom prst="rect">
            <a:avLst/>
          </a:prstGeom>
        </p:spPr>
      </p:pic>
      <p:sp>
        <p:nvSpPr>
          <p:cNvPr id="11" name="MH_Text_1"/>
          <p:cNvSpPr>
            <a:spLocks noChangeArrowheads="1"/>
          </p:cNvSpPr>
          <p:nvPr/>
        </p:nvSpPr>
        <p:spPr bwMode="auto">
          <a:xfrm>
            <a:off x="815748" y="850554"/>
            <a:ext cx="11480748" cy="505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Ctrl+K+D:快速对齐</a:t>
            </a:r>
            <a:r>
              <a:rPr lang="zh-CN" altLang="en-US" sz="2400" dirty="0" smtClean="0"/>
              <a:t>代码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Ctrl+Z:</a:t>
            </a:r>
            <a:r>
              <a:rPr lang="zh-CN" altLang="en-US" sz="2400" dirty="0" smtClean="0"/>
              <a:t>撤销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Ctrl+C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:</a:t>
            </a:r>
            <a:r>
              <a:rPr lang="zh-CN" altLang="en-US" sz="2400" dirty="0" smtClean="0"/>
              <a:t>复制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	</a:t>
            </a:r>
            <a:r>
              <a:rPr lang="en-US" altLang="zh-CN" sz="2400" dirty="0" err="1" smtClean="0"/>
              <a:t>Ctrl+V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粘贴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Ctrl+X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：剪切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Ctrl+S:保存(一定要经常保存！)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Ctrl+J:快速弹出智能提示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Shift+End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从光标位置到行尾 选中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Shift</a:t>
            </a:r>
            <a:r>
              <a:rPr lang="zh-CN" altLang="en-US" sz="2400" dirty="0"/>
              <a:t>+</a:t>
            </a:r>
            <a:r>
              <a:rPr lang="zh-CN" altLang="en-US" sz="2400" dirty="0" smtClean="0"/>
              <a:t>Home   ：从光标位置到行头选中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Ctrl+K+C:注释所选代码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Ctrl+K+U:取消对所选代码的注释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F1：转到帮助文档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折叠冗余代码：#Region 和#EndRegion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sz="2400" dirty="0"/>
          </a:p>
          <a:p>
            <a:pPr algn="just">
              <a:lnSpc>
                <a:spcPct val="140000"/>
              </a:lnSpc>
            </a:pPr>
            <a:endParaRPr lang="en-US" altLang="zh-CN" sz="1600" dirty="0">
              <a:latin typeface="张海山锐线体简" charset="-122"/>
              <a:ea typeface="张海山锐线体简" charset="-122"/>
            </a:endParaRPr>
          </a:p>
          <a:p>
            <a:pPr algn="just">
              <a:lnSpc>
                <a:spcPct val="140000"/>
              </a:lnSpc>
            </a:pPr>
            <a:endParaRPr lang="zh-CN" altLang="en-US" sz="1600" dirty="0">
              <a:latin typeface="张海山锐线体简" charset="-122"/>
              <a:ea typeface="张海山锐线体简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Theme">
  <a:themeElements>
    <a:clrScheme name="自定义 13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EFA128"/>
      </a:accent2>
      <a:accent3>
        <a:srgbClr val="000000"/>
      </a:accent3>
      <a:accent4>
        <a:srgbClr val="EFA128"/>
      </a:accent4>
      <a:accent5>
        <a:srgbClr val="000000"/>
      </a:accent5>
      <a:accent6>
        <a:srgbClr val="EFA128"/>
      </a:accent6>
      <a:hlink>
        <a:srgbClr val="000000"/>
      </a:hlink>
      <a:folHlink>
        <a:srgbClr val="EFA128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9298</Words>
  <Application>WPS 演示</Application>
  <PresentationFormat>自定义</PresentationFormat>
  <Paragraphs>1178</Paragraphs>
  <Slides>74</Slides>
  <Notes>74</Notes>
  <HiddenSlides>6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9" baseType="lpstr">
      <vt:lpstr>Arial</vt:lpstr>
      <vt:lpstr>宋体</vt:lpstr>
      <vt:lpstr>Wingdings</vt:lpstr>
      <vt:lpstr>Calibri</vt:lpstr>
      <vt:lpstr>微软雅黑</vt:lpstr>
      <vt:lpstr>张海山锐线体简</vt:lpstr>
      <vt:lpstr>Adobe Caslon Pro</vt:lpstr>
      <vt:lpstr>Arial Unicode MS</vt:lpstr>
      <vt:lpstr>Calibri Light</vt:lpstr>
      <vt:lpstr>萝莉体 第二版</vt:lpstr>
      <vt:lpstr>黑体</vt:lpstr>
      <vt:lpstr>仿宋_GB2312</vt:lpstr>
      <vt:lpstr>仿宋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bt1143</dc:title>
  <dc:creator/>
  <cp:lastModifiedBy>xingf</cp:lastModifiedBy>
  <cp:revision>3</cp:revision>
  <dcterms:created xsi:type="dcterms:W3CDTF">2017-02-19T11:26:00Z</dcterms:created>
  <dcterms:modified xsi:type="dcterms:W3CDTF">2019-02-27T13:13:47Z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