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61" autoAdjust="0"/>
  </p:normalViewPr>
  <p:slideViewPr>
    <p:cSldViewPr snapToGrid="0">
      <p:cViewPr varScale="1">
        <p:scale>
          <a:sx n="88" d="100"/>
          <a:sy n="88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1770B-E696-450B-964C-E3C4F98ABB89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E397E-3DA8-41C0-A688-ED4BFE045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整型</a:t>
            </a:r>
            <a:r>
              <a:rPr lang="en-US" altLang="zh-CN" smtClean="0"/>
              <a:t>int</a:t>
            </a:r>
            <a:r>
              <a:rPr lang="zh-CN" altLang="en-US" smtClean="0"/>
              <a:t>的存储结构，占</a:t>
            </a:r>
            <a:r>
              <a:rPr lang="en-US" altLang="zh-CN" smtClean="0"/>
              <a:t>4</a:t>
            </a:r>
            <a:r>
              <a:rPr lang="zh-CN" altLang="en-US" smtClean="0"/>
              <a:t>字节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397E-3DA8-41C0-A688-ED4BFE0453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59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memset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是按照字节进行赋值的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它是对要进行赋值的变量的后八位二进制进行赋值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2^8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，已经完全适用于字符的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但是，对于整数来说</a:t>
            </a: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00000000 00000000 00000000 00000001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取后面的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00000001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个字节，当初始化的时候每个字节变成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00000001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就会变成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0x01010101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00000001 00000001 00000001 00000001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十进制是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16843009</a:t>
            </a: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再来看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二进制是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00000000 00000000 00000000 00000000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00000000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，初始化后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00000000 00000000 00000000 00000000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负数在计算机中以补码存储，二进制是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11111111 11111111 11111111 11111111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11111111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，初始化后则是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11111111 11111111 11111111 11111111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结果也是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对于字符来说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97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二进制形式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01100001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，取后八位还是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01100001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是一个字节的，那么进行初始化还是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01100001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memset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进行初始化纯属是巧合问题，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memset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的头文件是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cstring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，所以该函数其实是属于对字符进行初始化用的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397E-3DA8-41C0-A688-ED4BFE0453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1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AA75-B234-451C-8604-21A7CD268DF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BE6-9886-4A3D-96CD-B429B5A74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7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AA75-B234-451C-8604-21A7CD268DF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BE6-9886-4A3D-96CD-B429B5A74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4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AA75-B234-451C-8604-21A7CD268DF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BE6-9886-4A3D-96CD-B429B5A74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AA75-B234-451C-8604-21A7CD268DF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BE6-9886-4A3D-96CD-B429B5A74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AA75-B234-451C-8604-21A7CD268DF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BE6-9886-4A3D-96CD-B429B5A74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4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AA75-B234-451C-8604-21A7CD268DF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BE6-9886-4A3D-96CD-B429B5A74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AA75-B234-451C-8604-21A7CD268DF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BE6-9886-4A3D-96CD-B429B5A74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4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AA75-B234-451C-8604-21A7CD268DF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BE6-9886-4A3D-96CD-B429B5A74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AA75-B234-451C-8604-21A7CD268DF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BE6-9886-4A3D-96CD-B429B5A74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9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AA75-B234-451C-8604-21A7CD268DF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BE6-9886-4A3D-96CD-B429B5A74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AA75-B234-451C-8604-21A7CD268DF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BE6-9886-4A3D-96CD-B429B5A74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2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AA75-B234-451C-8604-21A7CD268DF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7BE6-9886-4A3D-96CD-B429B5A74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数组补充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04800"/>
            <a:ext cx="11593286" cy="6389914"/>
          </a:xfrm>
        </p:spPr>
        <p:txBody>
          <a:bodyPr/>
          <a:lstStyle/>
          <a:p>
            <a:r>
              <a:rPr lang="zh-CN" altLang="en-US" smtClean="0"/>
              <a:t>幸运数划分：</a:t>
            </a:r>
            <a:endParaRPr lang="en-US" altLang="zh-CN" smtClean="0"/>
          </a:p>
          <a:p>
            <a:r>
              <a:rPr lang="zh-CN" altLang="en-US" smtClean="0"/>
              <a:t>判断一个正整数</a:t>
            </a:r>
            <a:r>
              <a:rPr lang="en-US" altLang="zh-CN" smtClean="0"/>
              <a:t>n</a:t>
            </a:r>
            <a:r>
              <a:rPr lang="zh-CN" altLang="en-US" smtClean="0"/>
              <a:t>能否被一个“幸运数”整除。幸运数指一个只包含</a:t>
            </a:r>
            <a:r>
              <a:rPr lang="en-US" altLang="zh-CN" smtClean="0"/>
              <a:t>4</a:t>
            </a:r>
            <a:r>
              <a:rPr lang="zh-CN" altLang="en-US" smtClean="0"/>
              <a:t>或</a:t>
            </a:r>
            <a:r>
              <a:rPr lang="en-US" altLang="zh-CN" smtClean="0"/>
              <a:t>7</a:t>
            </a:r>
            <a:r>
              <a:rPr lang="zh-CN" altLang="en-US" smtClean="0"/>
              <a:t>的正整数，如</a:t>
            </a:r>
            <a:r>
              <a:rPr lang="en-US" altLang="zh-CN" smtClean="0"/>
              <a:t>7</a:t>
            </a:r>
            <a:r>
              <a:rPr lang="zh-CN" altLang="en-US" smtClean="0"/>
              <a:t>、</a:t>
            </a:r>
            <a:r>
              <a:rPr lang="en-US" altLang="zh-CN" smtClean="0"/>
              <a:t>74</a:t>
            </a:r>
            <a:r>
              <a:rPr lang="zh-CN" altLang="en-US" smtClean="0"/>
              <a:t>、</a:t>
            </a:r>
            <a:r>
              <a:rPr lang="en-US" altLang="zh-CN" smtClean="0"/>
              <a:t>474</a:t>
            </a:r>
            <a:r>
              <a:rPr lang="zh-CN" altLang="en-US" smtClean="0"/>
              <a:t>等都是幸运数，</a:t>
            </a:r>
            <a:r>
              <a:rPr lang="en-US" altLang="zh-CN" smtClean="0"/>
              <a:t>17</a:t>
            </a:r>
            <a:r>
              <a:rPr lang="zh-CN" altLang="en-US" smtClean="0"/>
              <a:t>、</a:t>
            </a:r>
            <a:r>
              <a:rPr lang="en-US" altLang="zh-CN" smtClean="0"/>
              <a:t>49</a:t>
            </a:r>
            <a:r>
              <a:rPr lang="zh-CN" altLang="en-US" smtClean="0"/>
              <a:t>这类的数字则不是。</a:t>
            </a:r>
            <a:endParaRPr lang="en-US" altLang="zh-CN" smtClean="0"/>
          </a:p>
          <a:p>
            <a:r>
              <a:rPr lang="zh-CN" altLang="en-US" smtClean="0"/>
              <a:t>输入一个正整数</a:t>
            </a:r>
            <a:r>
              <a:rPr lang="en-US" altLang="zh-CN" smtClean="0"/>
              <a:t>n , 1 &lt;= n &lt;=1000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输出一个字符串，如果能被“幸运数”整除则“</a:t>
            </a:r>
            <a:r>
              <a:rPr lang="en-US" altLang="zh-CN" smtClean="0"/>
              <a:t>YES</a:t>
            </a:r>
            <a:r>
              <a:rPr lang="zh-CN" altLang="en-US" smtClean="0"/>
              <a:t>”，否则输出“</a:t>
            </a:r>
            <a:r>
              <a:rPr lang="en-US" altLang="zh-CN" smtClean="0"/>
              <a:t>NO</a:t>
            </a:r>
            <a:r>
              <a:rPr lang="zh-CN" altLang="en-US" smtClean="0"/>
              <a:t>”。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样例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	74</a:t>
            </a:r>
          </a:p>
          <a:p>
            <a:pPr marL="0" indent="0"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输出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	YES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样例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	24</a:t>
            </a:r>
          </a:p>
          <a:p>
            <a:pPr marL="0" indent="0"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输出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	NO</a:t>
            </a:r>
          </a:p>
        </p:txBody>
      </p:sp>
    </p:spTree>
    <p:extLst>
      <p:ext uri="{BB962C8B-B14F-4D97-AF65-F5344CB8AC3E}">
        <p14:creationId xmlns:p14="http://schemas.microsoft.com/office/powerpoint/2010/main" val="114288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114" y="283029"/>
            <a:ext cx="10983686" cy="6379028"/>
          </a:xfrm>
        </p:spPr>
        <p:txBody>
          <a:bodyPr/>
          <a:lstStyle/>
          <a:p>
            <a:pPr>
              <a:buClr>
                <a:schemeClr val="accent2"/>
              </a:buClr>
              <a:buSzPct val="80000"/>
              <a:buNone/>
            </a:pPr>
            <a:r>
              <a:rPr lang="en-US" altLang="zh-CN"/>
              <a:t>#include&lt;cstdio&gt;</a:t>
            </a:r>
          </a:p>
          <a:p>
            <a:pPr>
              <a:buClr>
                <a:schemeClr val="accent2"/>
              </a:buClr>
              <a:buSzPct val="80000"/>
              <a:buNone/>
            </a:pPr>
            <a:r>
              <a:rPr lang="en-US" altLang="zh-CN"/>
              <a:t>using namespace std;</a:t>
            </a:r>
          </a:p>
          <a:p>
            <a:pPr>
              <a:buClr>
                <a:schemeClr val="accent2"/>
              </a:buClr>
              <a:buSzPct val="80000"/>
              <a:buNone/>
            </a:pPr>
            <a:r>
              <a:rPr lang="en-US" altLang="zh-CN"/>
              <a:t>int main(){</a:t>
            </a:r>
          </a:p>
          <a:p>
            <a:pPr>
              <a:buClr>
                <a:schemeClr val="accent2"/>
              </a:buClr>
              <a:buSzPct val="80000"/>
              <a:buNone/>
            </a:pPr>
            <a:r>
              <a:rPr lang="en-US" altLang="zh-CN"/>
              <a:t>    int n,lucky[14] = </a:t>
            </a:r>
            <a:r>
              <a:rPr lang="en-US" altLang="zh-CN"/>
              <a:t>{</a:t>
            </a:r>
            <a:r>
              <a:rPr lang="en-US" altLang="zh-CN" smtClean="0"/>
              <a:t>4,7,44,47,74,77,444,447,474,477,744,747,774,777};</a:t>
            </a:r>
            <a:endParaRPr lang="zh-CN" altLang="en-US"/>
          </a:p>
          <a:p>
            <a:pPr>
              <a:buClr>
                <a:schemeClr val="accent2"/>
              </a:buClr>
              <a:buSzPct val="80000"/>
              <a:buNone/>
            </a:pPr>
            <a:r>
              <a:rPr lang="en-US" altLang="zh-CN"/>
              <a:t>  </a:t>
            </a:r>
            <a:r>
              <a:rPr lang="en-US" altLang="zh-CN" smtClean="0"/>
              <a:t>  scanf</a:t>
            </a:r>
            <a:r>
              <a:rPr lang="en-US" altLang="zh-CN"/>
              <a:t>( </a:t>
            </a:r>
            <a:r>
              <a:rPr lang="en-US" altLang="zh-CN" smtClean="0"/>
              <a:t>" %</a:t>
            </a:r>
            <a:r>
              <a:rPr lang="en-US" altLang="zh-CN"/>
              <a:t>d </a:t>
            </a:r>
            <a:r>
              <a:rPr lang="en-US" altLang="zh-CN" smtClean="0"/>
              <a:t>" </a:t>
            </a:r>
            <a:r>
              <a:rPr lang="en-US" altLang="zh-CN"/>
              <a:t>, &amp;n);</a:t>
            </a:r>
          </a:p>
          <a:p>
            <a:pPr>
              <a:buClr>
                <a:schemeClr val="accent2"/>
              </a:buClr>
              <a:buSzPct val="80000"/>
              <a:buNone/>
            </a:pPr>
            <a:r>
              <a:rPr lang="en-US" altLang="zh-CN"/>
              <a:t>    bool flag = false;</a:t>
            </a:r>
          </a:p>
          <a:p>
            <a:pPr>
              <a:buClr>
                <a:schemeClr val="accent2"/>
              </a:buClr>
              <a:buSzPct val="80000"/>
              <a:buNone/>
            </a:pPr>
            <a:r>
              <a:rPr lang="en-US" altLang="zh-CN"/>
              <a:t>    for(int i = 0; i &lt; 14; i++)</a:t>
            </a:r>
          </a:p>
          <a:p>
            <a:pPr>
              <a:buClr>
                <a:schemeClr val="accent2"/>
              </a:buClr>
              <a:buSzPct val="80000"/>
              <a:buNone/>
            </a:pPr>
            <a:r>
              <a:rPr lang="en-US" altLang="zh-CN"/>
              <a:t>           if(n % lucky[i] == 0) flag = true;</a:t>
            </a:r>
          </a:p>
          <a:p>
            <a:pPr>
              <a:buClr>
                <a:schemeClr val="accent2"/>
              </a:buClr>
              <a:buSzPct val="80000"/>
              <a:buNone/>
            </a:pPr>
            <a:r>
              <a:rPr lang="en-US" altLang="zh-CN"/>
              <a:t>    if(flag</a:t>
            </a:r>
            <a:r>
              <a:rPr lang="en-US" altLang="zh-CN"/>
              <a:t>) </a:t>
            </a:r>
            <a:r>
              <a:rPr lang="en-US" altLang="zh-CN" smtClean="0"/>
              <a:t> printf</a:t>
            </a:r>
            <a:r>
              <a:rPr lang="en-US" altLang="zh-CN"/>
              <a:t>( </a:t>
            </a:r>
            <a:r>
              <a:rPr lang="en-US" altLang="zh-CN" smtClean="0"/>
              <a:t>" </a:t>
            </a:r>
            <a:r>
              <a:rPr lang="en-US" altLang="zh-CN"/>
              <a:t>YES\n </a:t>
            </a:r>
            <a:r>
              <a:rPr lang="en-US" altLang="zh-CN" smtClean="0"/>
              <a:t>" </a:t>
            </a:r>
            <a:r>
              <a:rPr lang="en-US" altLang="zh-CN"/>
              <a:t>);</a:t>
            </a:r>
          </a:p>
          <a:p>
            <a:pPr>
              <a:buClr>
                <a:schemeClr val="accent2"/>
              </a:buClr>
              <a:buSzPct val="80000"/>
              <a:buNone/>
            </a:pPr>
            <a:r>
              <a:rPr lang="en-US" altLang="zh-CN"/>
              <a:t>    </a:t>
            </a:r>
            <a:r>
              <a:rPr lang="en-US" altLang="zh-CN"/>
              <a:t>else </a:t>
            </a:r>
            <a:r>
              <a:rPr lang="en-US" altLang="zh-CN" smtClean="0"/>
              <a:t> printf</a:t>
            </a:r>
            <a:r>
              <a:rPr lang="en-US" altLang="zh-CN"/>
              <a:t>( </a:t>
            </a:r>
            <a:r>
              <a:rPr lang="en-US" altLang="zh-CN" smtClean="0"/>
              <a:t>" </a:t>
            </a:r>
            <a:r>
              <a:rPr lang="en-US" altLang="zh-CN"/>
              <a:t>NO\n </a:t>
            </a:r>
            <a:r>
              <a:rPr lang="en-US" altLang="zh-CN" smtClean="0"/>
              <a:t>" </a:t>
            </a:r>
            <a:r>
              <a:rPr lang="en-US" altLang="zh-CN"/>
              <a:t>);</a:t>
            </a:r>
          </a:p>
          <a:p>
            <a:pPr>
              <a:buClr>
                <a:schemeClr val="accent2"/>
              </a:buClr>
              <a:buSzPct val="80000"/>
              <a:buNone/>
            </a:pPr>
            <a:r>
              <a:rPr lang="en-US" altLang="zh-CN"/>
              <a:t>    return 0;</a:t>
            </a:r>
          </a:p>
          <a:p>
            <a:pPr>
              <a:buClr>
                <a:schemeClr val="accent2"/>
              </a:buClr>
              <a:buSzPct val="80000"/>
              <a:buNone/>
            </a:pPr>
            <a:r>
              <a:rPr lang="en-US" altLang="zh-CN"/>
              <a:t>}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13846"/>
            <a:ext cx="11103429" cy="1325563"/>
          </a:xfrm>
        </p:spPr>
        <p:txBody>
          <a:bodyPr/>
          <a:lstStyle/>
          <a:p>
            <a:r>
              <a:rPr lang="zh-CN" altLang="en-US" smtClean="0"/>
              <a:t>练习：校门外的树（</a:t>
            </a:r>
            <a:r>
              <a:rPr lang="en-US" altLang="zh-CN" smtClean="0"/>
              <a:t>NOIP 2005 </a:t>
            </a:r>
            <a:r>
              <a:rPr lang="zh-CN" altLang="en-US" smtClean="0"/>
              <a:t>普及组复赛）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285" y="1107167"/>
            <a:ext cx="11854544" cy="5631089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学校大门</a:t>
            </a:r>
            <a:r>
              <a:rPr lang="zh-CN" altLang="en-US" sz="2400"/>
              <a:t>外长</a:t>
            </a:r>
            <a:r>
              <a:rPr lang="zh-CN" altLang="en-US" sz="2400"/>
              <a:t>度</a:t>
            </a:r>
            <a:r>
              <a:rPr lang="zh-CN" altLang="en-US" sz="2400" smtClean="0"/>
              <a:t>为 </a:t>
            </a:r>
            <a:r>
              <a:rPr lang="en-US" altLang="zh-CN" sz="2400" smtClean="0"/>
              <a:t>L </a:t>
            </a:r>
            <a:r>
              <a:rPr lang="zh-CN" altLang="en-US" sz="2400" smtClean="0"/>
              <a:t>的</a:t>
            </a:r>
            <a:r>
              <a:rPr lang="zh-CN" altLang="en-US" sz="2400"/>
              <a:t>马路上有一排树，每两棵相邻的树之间的</a:t>
            </a:r>
            <a:r>
              <a:rPr lang="zh-CN" altLang="en-US" sz="2400"/>
              <a:t>间隔</a:t>
            </a:r>
            <a:r>
              <a:rPr lang="zh-CN" altLang="en-US" sz="2400" smtClean="0"/>
              <a:t>都是 </a:t>
            </a:r>
            <a:r>
              <a:rPr lang="en-US" altLang="zh-CN" sz="2400" smtClean="0"/>
              <a:t>1 </a:t>
            </a:r>
            <a:r>
              <a:rPr lang="zh-CN" altLang="en-US" sz="2400" smtClean="0"/>
              <a:t>米</a:t>
            </a:r>
            <a:r>
              <a:rPr lang="zh-CN" altLang="en-US" sz="2400"/>
              <a:t>。我们可以把马路看成一个数轴，马路的一端在数轴</a:t>
            </a:r>
            <a:r>
              <a:rPr lang="en-US" altLang="zh-CN" sz="2400"/>
              <a:t>0</a:t>
            </a:r>
            <a:r>
              <a:rPr lang="zh-CN" altLang="en-US" sz="2400"/>
              <a:t>的位置，另一端在</a:t>
            </a:r>
            <a:r>
              <a:rPr lang="en-US" altLang="zh-CN" sz="2400"/>
              <a:t>L</a:t>
            </a:r>
            <a:r>
              <a:rPr lang="zh-CN" altLang="en-US" sz="2400"/>
              <a:t>的位置；数轴上的每个整数点，即</a:t>
            </a:r>
            <a:r>
              <a:rPr lang="en-US" altLang="zh-CN" sz="2400"/>
              <a:t>0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……</a:t>
            </a:r>
            <a:r>
              <a:rPr lang="zh-CN" altLang="en-US" sz="2400"/>
              <a:t>，</a:t>
            </a:r>
            <a:r>
              <a:rPr lang="en-US" altLang="zh-CN" sz="2400"/>
              <a:t>L</a:t>
            </a:r>
            <a:r>
              <a:rPr lang="zh-CN" altLang="en-US" sz="2400"/>
              <a:t>，都种有一棵</a:t>
            </a:r>
            <a:r>
              <a:rPr lang="zh-CN" altLang="en-US" sz="2400"/>
              <a:t>树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en-US" sz="2400"/>
              <a:t>由于马路上有一些区域要用来建地铁。这些区域用它们在数轴上的起始点和终止点表示。已知任一区域的起始点和终止点的坐标都是整数，区域之间可能有重合的部分。现在要把这些区域中的树（包括区域端点处的两棵树）移走。你的任务是计算将这些树都移走后，马路上还有多少棵</a:t>
            </a:r>
            <a:r>
              <a:rPr lang="zh-CN" altLang="en-US" sz="2400"/>
              <a:t>树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 b="1" smtClean="0"/>
              <a:t>输入格式：</a:t>
            </a:r>
            <a:endParaRPr lang="en-US" altLang="zh-CN" sz="2400" b="1" smtClean="0"/>
          </a:p>
          <a:p>
            <a:pPr lvl="1"/>
            <a:r>
              <a:rPr lang="zh-CN" altLang="en-US" sz="1800"/>
              <a:t>第一行有两</a:t>
            </a:r>
            <a:r>
              <a:rPr lang="zh-CN" altLang="en-US" sz="1800"/>
              <a:t>个</a:t>
            </a:r>
            <a:r>
              <a:rPr lang="zh-CN" altLang="en-US" sz="1800" smtClean="0"/>
              <a:t>整数 </a:t>
            </a:r>
            <a:r>
              <a:rPr lang="en-US" altLang="zh-CN" sz="1800" smtClean="0"/>
              <a:t>L</a:t>
            </a:r>
            <a:r>
              <a:rPr lang="zh-CN" altLang="en-US" sz="1800"/>
              <a:t>（</a:t>
            </a:r>
            <a:r>
              <a:rPr lang="en-US" altLang="zh-CN" sz="1800"/>
              <a:t>1 &lt;= L &lt;= 10000</a:t>
            </a:r>
            <a:r>
              <a:rPr lang="zh-CN" altLang="en-US" sz="1800"/>
              <a:t>）和 </a:t>
            </a:r>
            <a:r>
              <a:rPr lang="en-US" altLang="zh-CN" sz="1800"/>
              <a:t>M</a:t>
            </a:r>
            <a:r>
              <a:rPr lang="zh-CN" altLang="en-US" sz="1800"/>
              <a:t>（</a:t>
            </a:r>
            <a:r>
              <a:rPr lang="en-US" altLang="zh-CN" sz="1800"/>
              <a:t>1 &lt;= M &lt;= 100</a:t>
            </a:r>
            <a:r>
              <a:rPr lang="zh-CN" altLang="en-US" sz="1800"/>
              <a:t>），</a:t>
            </a:r>
            <a:r>
              <a:rPr lang="en-US" altLang="zh-CN" sz="1800" smtClean="0"/>
              <a:t>L </a:t>
            </a:r>
            <a:r>
              <a:rPr lang="zh-CN" altLang="en-US" sz="1800" smtClean="0"/>
              <a:t>代表</a:t>
            </a:r>
            <a:r>
              <a:rPr lang="zh-CN" altLang="en-US" sz="1800"/>
              <a:t>马路的长度</a:t>
            </a:r>
            <a:r>
              <a:rPr lang="zh-CN" altLang="en-US" sz="1800"/>
              <a:t>，</a:t>
            </a:r>
            <a:r>
              <a:rPr lang="en-US" altLang="zh-CN" sz="1800" smtClean="0"/>
              <a:t>M </a:t>
            </a:r>
            <a:r>
              <a:rPr lang="zh-CN" altLang="en-US" sz="1800" smtClean="0"/>
              <a:t>代表</a:t>
            </a:r>
            <a:r>
              <a:rPr lang="zh-CN" altLang="en-US" sz="1800"/>
              <a:t>区域的</a:t>
            </a:r>
            <a:r>
              <a:rPr lang="zh-CN" altLang="en-US" sz="1800"/>
              <a:t>数目</a:t>
            </a:r>
            <a:r>
              <a:rPr lang="zh-CN" altLang="en-US" sz="1800" smtClean="0"/>
              <a:t>，</a:t>
            </a:r>
            <a:r>
              <a:rPr lang="en-US" altLang="zh-CN" sz="1800" smtClean="0"/>
              <a:t>L </a:t>
            </a:r>
            <a:r>
              <a:rPr lang="zh-CN" altLang="en-US" sz="1800" smtClean="0"/>
              <a:t>和 </a:t>
            </a:r>
            <a:r>
              <a:rPr lang="en-US" altLang="zh-CN" sz="1800" smtClean="0"/>
              <a:t>M </a:t>
            </a:r>
            <a:r>
              <a:rPr lang="zh-CN" altLang="en-US" sz="1800" smtClean="0"/>
              <a:t>之间</a:t>
            </a:r>
            <a:r>
              <a:rPr lang="zh-CN" altLang="en-US" sz="1800"/>
              <a:t>用一个空格</a:t>
            </a:r>
            <a:r>
              <a:rPr lang="zh-CN" altLang="en-US" sz="1800"/>
              <a:t>隔开</a:t>
            </a:r>
            <a:r>
              <a:rPr lang="zh-CN" altLang="en-US" sz="1800" smtClean="0"/>
              <a:t>。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接下来的 </a:t>
            </a:r>
            <a:r>
              <a:rPr lang="en-US" altLang="zh-CN" sz="1800" smtClean="0"/>
              <a:t>M </a:t>
            </a:r>
            <a:r>
              <a:rPr lang="zh-CN" altLang="en-US" sz="1800" smtClean="0"/>
              <a:t>行</a:t>
            </a:r>
            <a:r>
              <a:rPr lang="zh-CN" altLang="en-US" sz="1800"/>
              <a:t>每行包含两个不同的整数，用一个空格隔开，表示一个区域的起始点和终止点的坐标。</a:t>
            </a:r>
            <a:endParaRPr lang="en-US" altLang="zh-CN" sz="1800"/>
          </a:p>
          <a:p>
            <a:r>
              <a:rPr lang="zh-CN" altLang="en-US" sz="2400" b="1" smtClean="0"/>
              <a:t>输出格式：</a:t>
            </a:r>
            <a:endParaRPr lang="en-US" altLang="zh-CN" sz="2400" b="1" smtClean="0"/>
          </a:p>
          <a:p>
            <a:pPr lvl="1"/>
            <a:r>
              <a:rPr lang="zh-CN" altLang="en-US" sz="1800"/>
              <a:t>包括一行，这一行只包含一个整数，表示马路上剩余的树的数目。</a:t>
            </a:r>
            <a:endParaRPr lang="en-US" altLang="zh-CN" sz="1800" smtClean="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7389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261256"/>
            <a:ext cx="10972800" cy="6389915"/>
          </a:xfrm>
        </p:spPr>
        <p:txBody>
          <a:bodyPr/>
          <a:lstStyle/>
          <a:p>
            <a:r>
              <a:rPr lang="zh-CN" altLang="en-US" b="1" smtClean="0"/>
              <a:t>输入样例：</a:t>
            </a:r>
            <a:endParaRPr lang="en-US" altLang="zh-CN" b="1" smtClean="0"/>
          </a:p>
          <a:p>
            <a:pPr marL="0" indent="0">
              <a:buNone/>
            </a:pPr>
            <a:r>
              <a:rPr lang="en-US" altLang="zh-CN" smtClean="0"/>
              <a:t>500  3                                //</a:t>
            </a:r>
            <a:r>
              <a:rPr lang="zh-CN" altLang="en-US" smtClean="0"/>
              <a:t>马路长度</a:t>
            </a:r>
            <a:r>
              <a:rPr lang="en-US" altLang="zh-CN" smtClean="0"/>
              <a:t>500</a:t>
            </a:r>
            <a:r>
              <a:rPr lang="zh-CN" altLang="en-US" smtClean="0"/>
              <a:t>和需要的区域数量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150  300                            //</a:t>
            </a:r>
            <a:r>
              <a:rPr lang="zh-CN" altLang="en-US" smtClean="0"/>
              <a:t>第 </a:t>
            </a:r>
            <a:r>
              <a:rPr lang="en-US" altLang="zh-CN" smtClean="0"/>
              <a:t>1 </a:t>
            </a:r>
            <a:r>
              <a:rPr lang="zh-CN" altLang="en-US" smtClean="0"/>
              <a:t>个区域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100  200                            //</a:t>
            </a:r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个区域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470  471                            //</a:t>
            </a:r>
            <a:r>
              <a:rPr lang="zh-CN" altLang="en-US" smtClean="0"/>
              <a:t>第</a:t>
            </a:r>
            <a:r>
              <a:rPr lang="en-US" altLang="zh-CN"/>
              <a:t> </a:t>
            </a:r>
            <a:r>
              <a:rPr lang="en-US" altLang="zh-CN" smtClean="0"/>
              <a:t>M </a:t>
            </a:r>
            <a:r>
              <a:rPr lang="zh-CN" altLang="en-US" smtClean="0"/>
              <a:t>个区域</a:t>
            </a:r>
            <a:endParaRPr lang="en-US" altLang="zh-CN"/>
          </a:p>
          <a:p>
            <a:r>
              <a:rPr lang="zh-CN" altLang="en-US" b="1" smtClean="0"/>
              <a:t>输出样例：</a:t>
            </a:r>
            <a:endParaRPr lang="en-US" altLang="zh-CN" b="1" smtClean="0"/>
          </a:p>
          <a:p>
            <a:pPr marL="0" indent="0">
              <a:buNone/>
            </a:pPr>
            <a:r>
              <a:rPr lang="en-US" altLang="zh-CN" smtClean="0"/>
              <a:t>298                                   //</a:t>
            </a:r>
            <a:r>
              <a:rPr lang="zh-CN" altLang="en-US" smtClean="0"/>
              <a:t>剩余树木数量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9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943" y="87088"/>
            <a:ext cx="6237513" cy="65749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/>
              <a:t>#include&lt;cstdio&gt;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#include&lt;cstring&gt;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using namespace std;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bool </a:t>
            </a:r>
            <a:r>
              <a:rPr lang="en-US" altLang="zh-CN" smtClean="0"/>
              <a:t>Array[10010];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int main()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	int L , M , ans = 0;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	memset( </a:t>
            </a:r>
            <a:r>
              <a:rPr lang="en-US" altLang="zh-CN">
                <a:solidFill>
                  <a:srgbClr val="FF0000"/>
                </a:solidFill>
              </a:rPr>
              <a:t>Array </a:t>
            </a:r>
            <a:r>
              <a:rPr lang="en-US" altLang="zh-CN" smtClean="0">
                <a:solidFill>
                  <a:srgbClr val="FF0000"/>
                </a:solidFill>
              </a:rPr>
              <a:t>, 0 ,sizeof(Array</a:t>
            </a:r>
            <a:r>
              <a:rPr lang="en-US" altLang="zh-CN">
                <a:solidFill>
                  <a:srgbClr val="FF0000"/>
                </a:solidFill>
              </a:rPr>
              <a:t>));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	scanf("%d%d", &amp;L , &amp;</a:t>
            </a:r>
            <a:r>
              <a:rPr lang="en-US" altLang="zh-CN"/>
              <a:t>M </a:t>
            </a:r>
            <a:r>
              <a:rPr lang="en-US" altLang="zh-CN" smtClean="0"/>
              <a:t>);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//       for( int i = 0 ; i &lt;= L; i</a:t>
            </a:r>
            <a:r>
              <a:rPr lang="en-US" altLang="zh-CN">
                <a:solidFill>
                  <a:srgbClr val="FF000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//            </a:t>
            </a:r>
            <a:r>
              <a:rPr lang="en-US" altLang="zh-CN">
                <a:solidFill>
                  <a:srgbClr val="FF0000"/>
                </a:solidFill>
              </a:rPr>
              <a:t>Array</a:t>
            </a:r>
            <a:r>
              <a:rPr lang="en-US" altLang="zh-CN" smtClean="0">
                <a:solidFill>
                  <a:srgbClr val="FF0000"/>
                </a:solidFill>
              </a:rPr>
              <a:t>[i] = 0 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07629" y="87088"/>
            <a:ext cx="5497286" cy="6574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10"/>
            </a:pPr>
            <a:r>
              <a:rPr lang="en-US" altLang="zh-CN"/>
              <a:t>	for(int i = 0; i &lt; M; </a:t>
            </a:r>
            <a:r>
              <a:rPr lang="en-US" altLang="zh-CN"/>
              <a:t>i</a:t>
            </a:r>
            <a:r>
              <a:rPr lang="en-US" altLang="zh-CN" smtClean="0"/>
              <a:t>++)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CN"/>
              <a:t> </a:t>
            </a:r>
            <a:r>
              <a:rPr lang="en-US" altLang="zh-CN" smtClean="0"/>
              <a:t>  {</a:t>
            </a:r>
            <a:endParaRPr lang="en-US" altLang="zh-CN"/>
          </a:p>
          <a:p>
            <a:pPr marL="514350" indent="-514350">
              <a:buFont typeface="+mj-lt"/>
              <a:buAutoNum type="arabicPeriod" startAt="10"/>
            </a:pPr>
            <a:r>
              <a:rPr lang="en-US" altLang="zh-CN"/>
              <a:t>		int l , r ;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CN"/>
              <a:t>		scanf("%d%d", &amp;l , &amp;r );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CN"/>
              <a:t>		for(int j = l; j &lt;= r; j++)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CN"/>
              <a:t>		    Array[j] = 1;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CN"/>
              <a:t>	}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CN"/>
              <a:t>	for(int i = 0; i &lt;= L ; i++)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CN"/>
              <a:t>	    </a:t>
            </a:r>
            <a:r>
              <a:rPr lang="en-US" altLang="zh-CN">
                <a:solidFill>
                  <a:srgbClr val="FF0000"/>
                </a:solidFill>
              </a:rPr>
              <a:t>if(!Array[i]) ans++;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CN"/>
              <a:t>	printf("%d\n", ans );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CN"/>
              <a:t>	return 0;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CN" smtClean="0"/>
              <a:t>}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//           if(Array[i]==0) ans++ ;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4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01486"/>
          </a:xfrm>
        </p:spPr>
        <p:txBody>
          <a:bodyPr/>
          <a:lstStyle/>
          <a:p>
            <a:r>
              <a:rPr lang="en-US" altLang="zh-CN" smtClean="0"/>
              <a:t>30</a:t>
            </a:r>
            <a:r>
              <a:rPr lang="zh-CN" altLang="en-US" smtClean="0"/>
              <a:t>分钟练习：高个子的人数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828" y="1030968"/>
            <a:ext cx="11604172" cy="5674631"/>
          </a:xfrm>
        </p:spPr>
        <p:txBody>
          <a:bodyPr/>
          <a:lstStyle/>
          <a:p>
            <a:r>
              <a:rPr lang="zh-CN" altLang="en-US" smtClean="0"/>
              <a:t>给定 </a:t>
            </a:r>
            <a:r>
              <a:rPr lang="en-US" altLang="zh-CN" smtClean="0"/>
              <a:t>n </a:t>
            </a:r>
            <a:r>
              <a:rPr lang="zh-CN" altLang="en-US" smtClean="0"/>
              <a:t>个同学的身高 （均为 </a:t>
            </a:r>
            <a:r>
              <a:rPr lang="en-US" altLang="zh-CN" smtClean="0"/>
              <a:t>100 ~ 200 </a:t>
            </a:r>
            <a:r>
              <a:rPr lang="zh-CN" altLang="en-US" smtClean="0"/>
              <a:t>之间的整数），求超过平均身高的同学人数。</a:t>
            </a:r>
            <a:endParaRPr lang="en-US" altLang="zh-CN" smtClean="0"/>
          </a:p>
          <a:p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输入样例：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6                                                      //</a:t>
            </a:r>
            <a:r>
              <a:rPr lang="zh-CN" altLang="en-US" smtClean="0"/>
              <a:t>人数 </a:t>
            </a:r>
            <a:r>
              <a:rPr lang="en-US" altLang="zh-CN" smtClean="0"/>
              <a:t>n</a:t>
            </a:r>
          </a:p>
          <a:p>
            <a:pPr marL="0" indent="0">
              <a:buNone/>
            </a:pPr>
            <a:r>
              <a:rPr lang="en-US" altLang="zh-CN" smtClean="0"/>
              <a:t>160  155  170  175  172  164           // n </a:t>
            </a:r>
            <a:r>
              <a:rPr lang="zh-CN" altLang="en-US" smtClean="0"/>
              <a:t>个人的身高 </a:t>
            </a:r>
            <a:r>
              <a:rPr lang="en-US" altLang="zh-CN" smtClean="0"/>
              <a:t>, </a:t>
            </a:r>
            <a:r>
              <a:rPr lang="zh-CN" altLang="en-US" smtClean="0"/>
              <a:t>每个数值用空格隔开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输出样例：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3                                                     //</a:t>
            </a:r>
            <a:r>
              <a:rPr lang="zh-CN" altLang="en-US" smtClean="0"/>
              <a:t>超过平均身高的人数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4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829" y="76200"/>
            <a:ext cx="11146971" cy="66185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int n ,  a[1010]  ,  sum </a:t>
            </a:r>
            <a:r>
              <a:rPr lang="zh-CN" altLang="en-US" sz="200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en-US" altLang="zh-CN" sz="200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avg;                                    //</a:t>
            </a:r>
            <a:r>
              <a:rPr lang="zh-CN" altLang="en-US" sz="200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全局变量默认为</a:t>
            </a: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sz="200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 </a:t>
            </a:r>
            <a:endParaRPr lang="en-US" altLang="zh-CN" sz="20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int </a:t>
            </a: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main</a:t>
            </a:r>
            <a:r>
              <a:rPr lang="en-US" altLang="zh-CN" sz="200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{</a:t>
            </a:r>
            <a:endParaRPr lang="en-US" altLang="zh-CN" sz="20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scanf("%d",&amp;n);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for(int i = 1; i &lt;= n; </a:t>
            </a: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</a:t>
            </a:r>
            <a:r>
              <a:rPr lang="en-US" altLang="zh-CN" sz="200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sz="200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{</a:t>
            </a:r>
            <a:endParaRPr lang="en-US" altLang="zh-CN" sz="20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	scanf("%d",&amp;a[i]);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	avg += a[i];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avg /= 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for(int i = 1; i &lt;= n; i++)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	if(a[i] &gt; avg) sum++;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printf("%d\n",sum);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}</a:t>
            </a:r>
            <a:endParaRPr lang="zh-CN" altLang="en-US" sz="20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907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16" y="-108860"/>
            <a:ext cx="10515600" cy="1325563"/>
          </a:xfrm>
        </p:spPr>
        <p:txBody>
          <a:bodyPr/>
          <a:lstStyle/>
          <a:p>
            <a:r>
              <a:rPr lang="zh-CN" altLang="en-US" smtClean="0"/>
              <a:t>家庭作业：旗手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74511"/>
            <a:ext cx="11658600" cy="4351338"/>
          </a:xfrm>
        </p:spPr>
        <p:txBody>
          <a:bodyPr>
            <a:noAutofit/>
          </a:bodyPr>
          <a:lstStyle/>
          <a:p>
            <a:r>
              <a:rPr lang="zh-CN" altLang="en-US" sz="2400"/>
              <a:t>导游往往喜欢从所带的旅游团中选一个身高最高的游客，站在旅游团的前面帮着拿旅行社的旗帜。现在给定 </a:t>
            </a:r>
            <a:r>
              <a:rPr lang="en-US" altLang="zh-CN" sz="2400"/>
              <a:t>n </a:t>
            </a:r>
            <a:r>
              <a:rPr lang="zh-CN" altLang="en-US" sz="2400"/>
              <a:t>个游客的身高（均为正整数），将身高最高的游客（如果身高最高的游客不唯一，那么选择最前面的那一个）和第一个游客调换位置，再依次输出他们的</a:t>
            </a:r>
            <a:r>
              <a:rPr lang="zh-CN" altLang="en-US" sz="2400"/>
              <a:t>身高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 smtClean="0"/>
              <a:t>输入第</a:t>
            </a:r>
            <a:r>
              <a:rPr lang="zh-CN" altLang="en-US" sz="2400"/>
              <a:t>一行一个</a:t>
            </a:r>
            <a:r>
              <a:rPr lang="zh-CN" altLang="en-US" sz="2400"/>
              <a:t>正整数 </a:t>
            </a:r>
            <a:r>
              <a:rPr lang="en-US" altLang="zh-CN" sz="2400" smtClean="0"/>
              <a:t>n </a:t>
            </a:r>
            <a:r>
              <a:rPr lang="zh-CN" altLang="en-US" sz="2400" smtClean="0"/>
              <a:t>（ </a:t>
            </a:r>
            <a:r>
              <a:rPr lang="en-US" altLang="zh-CN" sz="2400" smtClean="0"/>
              <a:t>1 </a:t>
            </a:r>
            <a:r>
              <a:rPr lang="en-US" altLang="zh-CN" sz="2400"/>
              <a:t>&lt;= n </a:t>
            </a:r>
            <a:r>
              <a:rPr lang="en-US" altLang="zh-CN" sz="2400"/>
              <a:t>&lt;= </a:t>
            </a:r>
            <a:r>
              <a:rPr lang="en-US" altLang="zh-CN" sz="2400" smtClean="0"/>
              <a:t>10000</a:t>
            </a:r>
            <a:r>
              <a:rPr lang="zh-CN" altLang="en-US" sz="2400"/>
              <a:t> </a:t>
            </a:r>
            <a:r>
              <a:rPr lang="zh-CN" altLang="en-US" sz="2400" smtClean="0"/>
              <a:t>）</a:t>
            </a:r>
            <a:r>
              <a:rPr lang="en-US" altLang="zh-CN" sz="2400" smtClean="0"/>
              <a:t> </a:t>
            </a:r>
            <a:r>
              <a:rPr lang="zh-CN" altLang="en-US" sz="2400"/>
              <a:t>，表示有 </a:t>
            </a:r>
            <a:r>
              <a:rPr lang="en-US" altLang="zh-CN" sz="2400"/>
              <a:t>n </a:t>
            </a:r>
            <a:r>
              <a:rPr lang="zh-CN" altLang="en-US" sz="2400"/>
              <a:t>个游客。 第二行包含 </a:t>
            </a:r>
            <a:r>
              <a:rPr lang="en-US" altLang="zh-CN" sz="2400"/>
              <a:t>n </a:t>
            </a:r>
            <a:r>
              <a:rPr lang="zh-CN" altLang="en-US" sz="2400"/>
              <a:t>个正整数，之间用空格隔开，表示 </a:t>
            </a:r>
            <a:r>
              <a:rPr lang="en-US" altLang="zh-CN" sz="2400"/>
              <a:t>n </a:t>
            </a:r>
            <a:r>
              <a:rPr lang="zh-CN" altLang="en-US" sz="2400"/>
              <a:t>个游客的身高。</a:t>
            </a:r>
          </a:p>
          <a:p>
            <a:pPr marL="0" indent="0">
              <a:buNone/>
            </a:pPr>
            <a:r>
              <a:rPr lang="zh-CN" altLang="en-US" sz="2400" smtClean="0"/>
              <a:t>输出一行 </a:t>
            </a:r>
            <a:r>
              <a:rPr lang="en-US" altLang="zh-CN" sz="2400"/>
              <a:t>n </a:t>
            </a:r>
            <a:r>
              <a:rPr lang="zh-CN" altLang="en-US" sz="2400"/>
              <a:t>个正整数，每两个数之间用空格隔开，表示调换位置后各个位置上游客的</a:t>
            </a:r>
            <a:r>
              <a:rPr lang="zh-CN" altLang="en-US" sz="2400"/>
              <a:t>身高</a:t>
            </a:r>
            <a:r>
              <a:rPr lang="zh-CN" altLang="en-US" sz="2400" smtClean="0"/>
              <a:t>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 b="1"/>
              <a:t>输入示例</a:t>
            </a:r>
          </a:p>
          <a:p>
            <a:pPr marL="0" indent="0">
              <a:buNone/>
            </a:pPr>
            <a:r>
              <a:rPr lang="en-US" altLang="zh-CN" sz="2400" smtClean="0"/>
              <a:t>6</a:t>
            </a:r>
          </a:p>
          <a:p>
            <a:pPr marL="0" indent="0">
              <a:buNone/>
            </a:pPr>
            <a:r>
              <a:rPr lang="en-US" altLang="zh-CN" sz="2400" smtClean="0"/>
              <a:t>160 </a:t>
            </a:r>
            <a:r>
              <a:rPr lang="en-US" altLang="zh-CN" sz="2400"/>
              <a:t>155 170 175 172 164</a:t>
            </a:r>
          </a:p>
          <a:p>
            <a:pPr marL="0" indent="0">
              <a:buNone/>
            </a:pPr>
            <a:r>
              <a:rPr lang="zh-CN" altLang="en-US" sz="2400" b="1"/>
              <a:t>输出示例</a:t>
            </a:r>
          </a:p>
          <a:p>
            <a:pPr marL="0" indent="0">
              <a:buNone/>
            </a:pPr>
            <a:r>
              <a:rPr lang="en-US" altLang="zh-CN" sz="2400"/>
              <a:t>175 155 170 160 </a:t>
            </a:r>
            <a:r>
              <a:rPr lang="en-US" altLang="zh-CN" sz="2400"/>
              <a:t>172 </a:t>
            </a:r>
            <a:r>
              <a:rPr lang="en-US" altLang="zh-CN" sz="2400" smtClean="0"/>
              <a:t>164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96132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一维数组的存储结构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726525" y="2039229"/>
            <a:ext cx="82089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4675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ts val="12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/>
              <a:t>数组在计算机内存单元中是连续存储的。程序一旦执行到数组的定义语句，就会开辟出若干字节的内存单元。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74"/>
          <a:stretch/>
        </p:blipFill>
        <p:spPr bwMode="auto">
          <a:xfrm>
            <a:off x="2806025" y="3479092"/>
            <a:ext cx="6122988" cy="207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6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数组定义与数组元素引用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936132" cy="4351338"/>
          </a:xfrm>
        </p:spPr>
        <p:txBody>
          <a:bodyPr/>
          <a:lstStyle/>
          <a:p>
            <a:r>
              <a:rPr lang="en-US" altLang="zh-CN" smtClean="0"/>
              <a:t>int b[200] ;</a:t>
            </a:r>
          </a:p>
          <a:p>
            <a:r>
              <a:rPr lang="en-US" altLang="zh-CN" smtClean="0"/>
              <a:t>int a[5*10] ;</a:t>
            </a:r>
          </a:p>
          <a:p>
            <a:r>
              <a:rPr lang="en-US" altLang="zh-CN" smtClean="0"/>
              <a:t>#define N 25 </a:t>
            </a:r>
          </a:p>
          <a:p>
            <a:r>
              <a:rPr lang="en-US" altLang="zh-CN" smtClean="0"/>
              <a:t>int c[N] ;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75826" y="1825625"/>
            <a:ext cx="3921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num = b[100] ;</a:t>
            </a:r>
          </a:p>
          <a:p>
            <a:r>
              <a:rPr lang="en-US" altLang="zh-CN" smtClean="0"/>
              <a:t>max = [ i * 2 + 1] ;</a:t>
            </a:r>
          </a:p>
          <a:p>
            <a:r>
              <a:rPr lang="en-US" altLang="zh-CN" smtClean="0"/>
              <a:t>min = c[ j ] ;</a:t>
            </a:r>
          </a:p>
        </p:txBody>
      </p:sp>
    </p:spTree>
    <p:extLst>
      <p:ext uri="{BB962C8B-B14F-4D97-AF65-F5344CB8AC3E}">
        <p14:creationId xmlns:p14="http://schemas.microsoft.com/office/powerpoint/2010/main" val="552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906" y="112206"/>
            <a:ext cx="10515600" cy="1325563"/>
          </a:xfrm>
        </p:spPr>
        <p:txBody>
          <a:bodyPr/>
          <a:lstStyle/>
          <a:p>
            <a:r>
              <a:rPr lang="zh-CN" altLang="en-US" smtClean="0"/>
              <a:t>数组赋值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906" y="1437769"/>
            <a:ext cx="10515600" cy="4351338"/>
          </a:xfrm>
        </p:spPr>
        <p:txBody>
          <a:bodyPr/>
          <a:lstStyle/>
          <a:p>
            <a:r>
              <a:rPr lang="zh-CN" altLang="en-US" smtClean="0"/>
              <a:t>键盘读入赋值：</a:t>
            </a:r>
            <a:endParaRPr lang="en-US" altLang="zh-CN" smtClean="0"/>
          </a:p>
          <a:p>
            <a:r>
              <a:rPr lang="en-US" altLang="zh-CN" smtClean="0"/>
              <a:t>for ( int i = 0 ; i &lt; n ; ++i ) cin &gt;&gt; h[i] ;</a:t>
            </a:r>
          </a:p>
          <a:p>
            <a:endParaRPr lang="en-US" altLang="zh-CN" smtClean="0"/>
          </a:p>
          <a:p>
            <a:r>
              <a:rPr lang="zh-CN" altLang="en-US"/>
              <a:t>直接</a:t>
            </a:r>
            <a:r>
              <a:rPr lang="zh-CN" altLang="en-US" smtClean="0"/>
              <a:t>赋值</a:t>
            </a:r>
            <a:r>
              <a:rPr lang="en-US" altLang="zh-CN" smtClean="0"/>
              <a:t>:</a:t>
            </a:r>
          </a:p>
          <a:p>
            <a:r>
              <a:rPr lang="en-US" altLang="zh-CN"/>
              <a:t>for ( int i = 0 ; i &lt; n ; ++i </a:t>
            </a:r>
            <a:r>
              <a:rPr lang="en-US" altLang="zh-CN"/>
              <a:t>) </a:t>
            </a:r>
            <a:r>
              <a:rPr lang="en-US" altLang="zh-CN" smtClean="0"/>
              <a:t> h[i] = 0 ;</a:t>
            </a:r>
          </a:p>
          <a:p>
            <a:endParaRPr lang="en-US" altLang="zh-CN"/>
          </a:p>
          <a:p>
            <a:r>
              <a:rPr lang="zh-CN" altLang="en-US" smtClean="0"/>
              <a:t>函数赋值：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C++</a:t>
            </a:r>
            <a:r>
              <a:rPr lang="zh-CN" altLang="en-US" smtClean="0"/>
              <a:t>提供的</a:t>
            </a:r>
            <a:r>
              <a:rPr lang="en-US" altLang="zh-CN" smtClean="0"/>
              <a:t>memset</a:t>
            </a:r>
            <a:r>
              <a:rPr lang="zh-CN" altLang="en-US" smtClean="0"/>
              <a:t>函数与</a:t>
            </a:r>
            <a:r>
              <a:rPr lang="en-US" altLang="zh-CN" smtClean="0"/>
              <a:t>fill</a:t>
            </a:r>
            <a:r>
              <a:rPr lang="zh-CN" altLang="en-US" smtClean="0"/>
              <a:t>赋值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36" y="0"/>
            <a:ext cx="10515600" cy="704918"/>
          </a:xfrm>
        </p:spPr>
        <p:txBody>
          <a:bodyPr/>
          <a:lstStyle/>
          <a:p>
            <a:r>
              <a:rPr lang="en-US" altLang="zh-CN" smtClean="0"/>
              <a:t>memset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36" y="704918"/>
            <a:ext cx="10515600" cy="5402026"/>
          </a:xfrm>
        </p:spPr>
        <p:txBody>
          <a:bodyPr/>
          <a:lstStyle/>
          <a:p>
            <a:r>
              <a:rPr lang="en-US" altLang="zh-CN"/>
              <a:t>memset </a:t>
            </a:r>
            <a:r>
              <a:rPr lang="zh-CN" altLang="en-US"/>
              <a:t>函数是给数组“按字节”进行赋值，一般用在 </a:t>
            </a:r>
            <a:r>
              <a:rPr lang="en-US" altLang="zh-CN"/>
              <a:t>char </a:t>
            </a:r>
            <a:r>
              <a:rPr lang="zh-CN" altLang="en-US"/>
              <a:t>型数组中，如果是 </a:t>
            </a:r>
            <a:r>
              <a:rPr lang="en-US" altLang="zh-CN"/>
              <a:t>int </a:t>
            </a:r>
            <a:r>
              <a:rPr lang="zh-CN" altLang="en-US"/>
              <a:t>类型的数组，一般赋值为 </a:t>
            </a:r>
            <a:r>
              <a:rPr lang="en-US" altLang="zh-CN"/>
              <a:t>0 </a:t>
            </a:r>
            <a:r>
              <a:rPr lang="zh-CN" altLang="en-US"/>
              <a:t>和 </a:t>
            </a:r>
            <a:r>
              <a:rPr lang="en-US" altLang="zh-CN"/>
              <a:t>-1</a:t>
            </a:r>
            <a:r>
              <a:rPr lang="zh-CN" altLang="en-US"/>
              <a:t>。使用前需要包含头文件：</a:t>
            </a:r>
            <a:r>
              <a:rPr lang="en-US" altLang="zh-CN"/>
              <a:t>#include &lt;cstring&gt;</a:t>
            </a:r>
            <a:r>
              <a:rPr lang="zh-CN" altLang="en-US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" y="2185455"/>
            <a:ext cx="117672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 </a:t>
            </a:r>
            <a:r>
              <a:rPr lang="zh-CN" altLang="en-US" sz="2000" smtClean="0"/>
              <a:t>   int </a:t>
            </a:r>
            <a:r>
              <a:rPr lang="zh-CN" altLang="en-US" sz="2000"/>
              <a:t>a</a:t>
            </a:r>
            <a:r>
              <a:rPr lang="zh-CN" altLang="en-US" sz="2000"/>
              <a:t>[</a:t>
            </a:r>
            <a:r>
              <a:rPr lang="zh-CN" altLang="en-US" sz="2000" smtClean="0"/>
              <a:t>10] , b</a:t>
            </a:r>
            <a:r>
              <a:rPr lang="zh-CN" altLang="en-US" sz="2000"/>
              <a:t>[</a:t>
            </a:r>
            <a:r>
              <a:rPr lang="zh-CN" altLang="en-US" sz="2000"/>
              <a:t>10</a:t>
            </a:r>
            <a:r>
              <a:rPr lang="zh-CN" altLang="en-US" sz="2000" smtClean="0"/>
              <a:t>] , c</a:t>
            </a:r>
            <a:r>
              <a:rPr lang="zh-CN" altLang="en-US" sz="2000"/>
              <a:t>[</a:t>
            </a:r>
            <a:r>
              <a:rPr lang="zh-CN" altLang="en-US" sz="2000" smtClean="0"/>
              <a:t>10] , i ;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zh-CN" altLang="en-US" sz="2000">
                <a:solidFill>
                  <a:srgbClr val="FF0000"/>
                </a:solidFill>
              </a:rPr>
              <a:t>memset</a:t>
            </a:r>
            <a:r>
              <a:rPr lang="zh-CN" altLang="en-US" sz="2000" smtClean="0">
                <a:solidFill>
                  <a:srgbClr val="FF0000"/>
                </a:solidFill>
              </a:rPr>
              <a:t>( a , 0 , sizeof</a:t>
            </a:r>
            <a:r>
              <a:rPr lang="zh-CN" altLang="en-US" sz="2000">
                <a:solidFill>
                  <a:srgbClr val="FF0000"/>
                </a:solidFill>
              </a:rPr>
              <a:t>(</a:t>
            </a:r>
            <a:r>
              <a:rPr lang="zh-CN" altLang="en-US" sz="2000">
                <a:solidFill>
                  <a:srgbClr val="FF0000"/>
                </a:solidFill>
              </a:rPr>
              <a:t>a</a:t>
            </a:r>
            <a:r>
              <a:rPr lang="zh-CN" altLang="en-US" sz="2000" smtClean="0">
                <a:solidFill>
                  <a:srgbClr val="FF0000"/>
                </a:solidFill>
              </a:rPr>
              <a:t>) )</a:t>
            </a:r>
            <a:r>
              <a:rPr lang="zh-CN" altLang="en-US" sz="2000">
                <a:solidFill>
                  <a:srgbClr val="FF0000"/>
                </a:solidFill>
              </a:rPr>
              <a:t>;</a:t>
            </a:r>
            <a:r>
              <a:rPr lang="zh-CN" altLang="en-US" sz="2000"/>
              <a:t>   </a:t>
            </a:r>
            <a:r>
              <a:rPr lang="zh-CN" altLang="en-US" sz="2000" smtClean="0"/>
              <a:t>           </a:t>
            </a:r>
            <a:r>
              <a:rPr lang="zh-CN" altLang="en-US" sz="2000" smtClean="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将a数组所有元素均赋值</a:t>
            </a:r>
            <a:r>
              <a:rPr lang="zh-CN" altLang="en-US" sz="2000">
                <a:solidFill>
                  <a:srgbClr val="FF0000"/>
                </a:solidFill>
              </a:rPr>
              <a:t>为</a:t>
            </a:r>
            <a:r>
              <a:rPr lang="zh-CN" altLang="en-US" sz="2000" smtClean="0">
                <a:solidFill>
                  <a:srgbClr val="FF0000"/>
                </a:solidFill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</a:rPr>
              <a:t>, sizeof</a:t>
            </a:r>
            <a:r>
              <a:rPr lang="zh-CN" altLang="en-US" sz="2000" smtClean="0">
                <a:solidFill>
                  <a:srgbClr val="FF0000"/>
                </a:solidFill>
              </a:rPr>
              <a:t>是运算符，计算字节长度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/>
              <a:t>    for(i = 0; i &lt; 9; i++) cout &lt;&lt; a[i] &lt;&lt;  " " ;</a:t>
            </a:r>
          </a:p>
          <a:p>
            <a:r>
              <a:rPr lang="zh-CN" altLang="en-US" sz="2000"/>
              <a:t>    cout &lt;&lt; a[9] &lt;&lt; endl</a:t>
            </a:r>
            <a:r>
              <a:rPr lang="zh-CN" altLang="en-US" sz="2000"/>
              <a:t>; </a:t>
            </a:r>
            <a:endParaRPr lang="en-US" altLang="zh-CN" sz="2000" smtClean="0"/>
          </a:p>
          <a:p>
            <a:endParaRPr lang="zh-CN" altLang="en-US" sz="2000"/>
          </a:p>
          <a:p>
            <a:r>
              <a:rPr lang="zh-CN" altLang="en-US" sz="2000"/>
              <a:t>    </a:t>
            </a:r>
            <a:r>
              <a:rPr lang="zh-CN" altLang="en-US" sz="2000">
                <a:solidFill>
                  <a:srgbClr val="FF0000"/>
                </a:solidFill>
              </a:rPr>
              <a:t>memset</a:t>
            </a:r>
            <a:r>
              <a:rPr lang="zh-CN" altLang="en-US" sz="2000" smtClean="0">
                <a:solidFill>
                  <a:srgbClr val="FF0000"/>
                </a:solidFill>
              </a:rPr>
              <a:t>( b , 1 , sizeof</a:t>
            </a:r>
            <a:r>
              <a:rPr lang="zh-CN" altLang="en-US" sz="2000">
                <a:solidFill>
                  <a:srgbClr val="FF0000"/>
                </a:solidFill>
              </a:rPr>
              <a:t>(</a:t>
            </a:r>
            <a:r>
              <a:rPr lang="zh-CN" altLang="en-US" sz="2000">
                <a:solidFill>
                  <a:srgbClr val="FF0000"/>
                </a:solidFill>
              </a:rPr>
              <a:t>b</a:t>
            </a:r>
            <a:r>
              <a:rPr lang="zh-CN" altLang="en-US" sz="2000" smtClean="0">
                <a:solidFill>
                  <a:srgbClr val="FF0000"/>
                </a:solidFill>
              </a:rPr>
              <a:t>) )</a:t>
            </a:r>
            <a:r>
              <a:rPr lang="zh-CN" altLang="en-US" sz="2000" smtClean="0"/>
              <a:t>;   </a:t>
            </a:r>
            <a:r>
              <a:rPr lang="zh-CN" altLang="en-US" sz="2000" smtClean="0">
                <a:solidFill>
                  <a:srgbClr val="FF0000"/>
                </a:solidFill>
              </a:rPr>
              <a:t>// </a:t>
            </a:r>
            <a:r>
              <a:rPr lang="zh-CN" altLang="en-US" sz="2000">
                <a:solidFill>
                  <a:srgbClr val="FF0000"/>
                </a:solidFill>
              </a:rPr>
              <a:t>将 b 数组所有元素均赋值为二进制数 2^0+2^8+2^16+2^24=16843009</a:t>
            </a:r>
          </a:p>
          <a:p>
            <a:r>
              <a:rPr lang="zh-CN" altLang="en-US" sz="2000"/>
              <a:t>    for(i = 0; i &lt; 9; i++) cout &lt;&lt; b[i] &lt;&lt;  " " ;</a:t>
            </a:r>
          </a:p>
          <a:p>
            <a:r>
              <a:rPr lang="zh-CN" altLang="en-US" sz="2000"/>
              <a:t>    cout &lt;&lt; b[9] &lt;&lt; </a:t>
            </a:r>
            <a:r>
              <a:rPr lang="zh-CN" altLang="en-US" sz="2000"/>
              <a:t>endl</a:t>
            </a:r>
            <a:r>
              <a:rPr lang="zh-CN" altLang="en-US" sz="2000" smtClean="0"/>
              <a:t>;</a:t>
            </a:r>
            <a:endParaRPr lang="en-US" altLang="zh-CN" sz="2000" smtClean="0"/>
          </a:p>
          <a:p>
            <a:endParaRPr lang="zh-CN" altLang="en-US" sz="2000"/>
          </a:p>
          <a:p>
            <a:r>
              <a:rPr lang="zh-CN" altLang="en-US" sz="2000"/>
              <a:t>    </a:t>
            </a:r>
            <a:r>
              <a:rPr lang="zh-CN" altLang="en-US" sz="2000">
                <a:solidFill>
                  <a:srgbClr val="FF0000"/>
                </a:solidFill>
              </a:rPr>
              <a:t>memset</a:t>
            </a:r>
            <a:r>
              <a:rPr lang="zh-CN" altLang="en-US" sz="2000" smtClean="0">
                <a:solidFill>
                  <a:srgbClr val="FF0000"/>
                </a:solidFill>
              </a:rPr>
              <a:t>( c , </a:t>
            </a:r>
            <a:r>
              <a:rPr lang="en-US" altLang="zh-CN" sz="2000" smtClean="0">
                <a:solidFill>
                  <a:srgbClr val="FF0000"/>
                </a:solidFill>
              </a:rPr>
              <a:t>-1</a:t>
            </a:r>
            <a:r>
              <a:rPr lang="zh-CN" altLang="en-US" sz="2000" smtClean="0">
                <a:solidFill>
                  <a:srgbClr val="FF0000"/>
                </a:solidFill>
              </a:rPr>
              <a:t> , 5 );     //</a:t>
            </a:r>
            <a:r>
              <a:rPr lang="zh-CN" altLang="en-US" sz="2000">
                <a:solidFill>
                  <a:srgbClr val="FF0000"/>
                </a:solidFill>
              </a:rPr>
              <a:t>将 c 数组前 5 个字节都赋值</a:t>
            </a:r>
            <a:r>
              <a:rPr lang="zh-CN" altLang="en-US" sz="2000">
                <a:solidFill>
                  <a:srgbClr val="FF0000"/>
                </a:solidFill>
              </a:rPr>
              <a:t>为 </a:t>
            </a:r>
            <a:r>
              <a:rPr lang="en-US" altLang="zh-CN" sz="2000" smtClean="0">
                <a:solidFill>
                  <a:srgbClr val="FF0000"/>
                </a:solidFill>
              </a:rPr>
              <a:t>-1</a:t>
            </a:r>
            <a:r>
              <a:rPr lang="zh-CN" altLang="en-US" sz="2000" smtClean="0">
                <a:solidFill>
                  <a:srgbClr val="FF0000"/>
                </a:solidFill>
              </a:rPr>
              <a:t>，只能</a:t>
            </a:r>
            <a:r>
              <a:rPr lang="zh-CN" altLang="en-US" sz="2000">
                <a:solidFill>
                  <a:srgbClr val="FF0000"/>
                </a:solidFill>
              </a:rPr>
              <a:t>确定 c[</a:t>
            </a:r>
            <a:r>
              <a:rPr lang="zh-CN" altLang="en-US" sz="2000">
                <a:solidFill>
                  <a:srgbClr val="FF0000"/>
                </a:solidFill>
              </a:rPr>
              <a:t>0</a:t>
            </a:r>
            <a:r>
              <a:rPr lang="zh-CN" altLang="en-US" sz="2000" smtClean="0">
                <a:solidFill>
                  <a:srgbClr val="FF0000"/>
                </a:solidFill>
              </a:rPr>
              <a:t>]等于</a:t>
            </a:r>
            <a:r>
              <a:rPr lang="en-US" altLang="zh-CN" sz="2000" smtClean="0">
                <a:solidFill>
                  <a:srgbClr val="FF0000"/>
                </a:solidFill>
              </a:rPr>
              <a:t>-1</a:t>
            </a:r>
            <a:r>
              <a:rPr lang="zh-CN" altLang="en-US" sz="2000" smtClean="0">
                <a:solidFill>
                  <a:srgbClr val="FF0000"/>
                </a:solidFill>
              </a:rPr>
              <a:t>，</a:t>
            </a:r>
            <a:r>
              <a:rPr lang="zh-CN" altLang="en-US" sz="2000">
                <a:solidFill>
                  <a:srgbClr val="FF0000"/>
                </a:solidFill>
              </a:rPr>
              <a:t>其他元素值不确定</a:t>
            </a:r>
          </a:p>
          <a:p>
            <a:r>
              <a:rPr lang="zh-CN" altLang="en-US" sz="2000"/>
              <a:t>    for(i = 0; i &lt; 9; i++) cout &lt;&lt; c[i] &lt;&lt;  " " ;</a:t>
            </a:r>
          </a:p>
          <a:p>
            <a:r>
              <a:rPr lang="zh-CN" altLang="en-US" sz="2000"/>
              <a:t>    cout &lt;&lt; c[9]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29639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5" y="32659"/>
            <a:ext cx="11397338" cy="979714"/>
          </a:xfrm>
        </p:spPr>
        <p:txBody>
          <a:bodyPr/>
          <a:lstStyle/>
          <a:p>
            <a:r>
              <a:rPr lang="en-US" altLang="zh-CN" smtClean="0"/>
              <a:t>fill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5" y="1012373"/>
            <a:ext cx="11767452" cy="5671456"/>
          </a:xfrm>
        </p:spPr>
        <p:txBody>
          <a:bodyPr/>
          <a:lstStyle/>
          <a:p>
            <a:r>
              <a:rPr lang="en-US" altLang="zh-CN"/>
              <a:t>fill </a:t>
            </a:r>
            <a:r>
              <a:rPr lang="zh-CN" altLang="en-US"/>
              <a:t>函数是给数组“按元素”进行赋值，可以是整个数组，也可以是部分连续元素，可以赋任何值。使用前需要包含头文件：</a:t>
            </a:r>
            <a:r>
              <a:rPr lang="en-US" altLang="zh-CN"/>
              <a:t>#include &lt;</a:t>
            </a:r>
            <a:r>
              <a:rPr lang="en-US" altLang="zh-CN"/>
              <a:t>algorithm</a:t>
            </a:r>
            <a:r>
              <a:rPr lang="en-US" altLang="zh-CN" smtClean="0"/>
              <a:t>&gt;</a:t>
            </a:r>
          </a:p>
          <a:p>
            <a:pPr marL="0" indent="0">
              <a:buClr>
                <a:schemeClr val="accent2"/>
              </a:buClr>
              <a:buSzPct val="80000"/>
              <a:buNone/>
            </a:pPr>
            <a:r>
              <a:rPr lang="en-US" altLang="zh-CN"/>
              <a:t> int a[10],d[10],i;</a:t>
            </a:r>
          </a:p>
          <a:p>
            <a:pPr marL="0" indent="0">
              <a:buClr>
                <a:schemeClr val="accent2"/>
              </a:buClr>
              <a:buSzPct val="80000"/>
              <a:buNone/>
            </a:pPr>
            <a:r>
              <a:rPr lang="en-US" altLang="zh-CN"/>
              <a:t> </a:t>
            </a:r>
            <a:r>
              <a:rPr lang="en-US" altLang="zh-CN" b="1" smtClean="0">
                <a:solidFill>
                  <a:srgbClr val="FF0000"/>
                </a:solidFill>
              </a:rPr>
              <a:t>fill(d,d+10,8</a:t>
            </a:r>
            <a:r>
              <a:rPr lang="en-US" altLang="zh-CN" b="1">
                <a:solidFill>
                  <a:srgbClr val="FF0000"/>
                </a:solidFill>
              </a:rPr>
              <a:t>);    </a:t>
            </a:r>
            <a:r>
              <a:rPr lang="en-US" altLang="zh-CN"/>
              <a:t>//</a:t>
            </a:r>
            <a:r>
              <a:rPr lang="zh-CN" altLang="en-US"/>
              <a:t>将 </a:t>
            </a:r>
            <a:r>
              <a:rPr lang="en-US" altLang="zh-CN"/>
              <a:t>d </a:t>
            </a:r>
            <a:r>
              <a:rPr lang="zh-CN" altLang="en-US"/>
              <a:t>数组 </a:t>
            </a:r>
            <a:r>
              <a:rPr lang="en-US" altLang="zh-CN"/>
              <a:t>10 </a:t>
            </a:r>
            <a:r>
              <a:rPr lang="zh-CN" altLang="en-US"/>
              <a:t>个元素都赋值为 </a:t>
            </a:r>
            <a:r>
              <a:rPr lang="en-US" altLang="zh-CN"/>
              <a:t>8</a:t>
            </a:r>
            <a:r>
              <a:rPr lang="zh-CN" altLang="en-US"/>
              <a:t>，其他元素值不确定</a:t>
            </a:r>
          </a:p>
          <a:p>
            <a:pPr marL="0" indent="0">
              <a:buClr>
                <a:schemeClr val="accent2"/>
              </a:buClr>
              <a:buSzPct val="80000"/>
              <a:buNone/>
            </a:pPr>
            <a:r>
              <a:rPr lang="zh-CN" altLang="en-US"/>
              <a:t> </a:t>
            </a:r>
            <a:r>
              <a:rPr lang="en-US" altLang="zh-CN" smtClean="0"/>
              <a:t>for(i </a:t>
            </a:r>
            <a:r>
              <a:rPr lang="en-US" altLang="zh-CN"/>
              <a:t>= 0; i &lt; 9; i++) cout &lt;&lt; d[i] &lt;&lt;  " " ;</a:t>
            </a:r>
          </a:p>
          <a:p>
            <a:pPr marL="0" indent="0">
              <a:buClr>
                <a:schemeClr val="accent2"/>
              </a:buClr>
              <a:buSzPct val="80000"/>
              <a:buNone/>
            </a:pPr>
            <a:r>
              <a:rPr lang="en-US" altLang="zh-CN"/>
              <a:t> </a:t>
            </a:r>
            <a:r>
              <a:rPr lang="en-US" altLang="zh-CN" smtClean="0"/>
              <a:t>cout </a:t>
            </a:r>
            <a:r>
              <a:rPr lang="en-US" altLang="zh-CN"/>
              <a:t>&lt;&lt; d[9] &lt;&lt; endl;</a:t>
            </a:r>
          </a:p>
          <a:p>
            <a:pPr marL="0" indent="0">
              <a:buClr>
                <a:schemeClr val="accent2"/>
              </a:buClr>
              <a:buSzPct val="80000"/>
              <a:buNone/>
            </a:pPr>
            <a:r>
              <a:rPr lang="en-US" altLang="zh-CN"/>
              <a:t>    </a:t>
            </a:r>
          </a:p>
          <a:p>
            <a:pPr marL="0" indent="0">
              <a:buClr>
                <a:schemeClr val="accent2"/>
              </a:buClr>
              <a:buSzPct val="80000"/>
              <a:buNone/>
            </a:pPr>
            <a:r>
              <a:rPr lang="en-US" altLang="zh-CN"/>
              <a:t> </a:t>
            </a:r>
            <a:r>
              <a:rPr lang="en-US" altLang="zh-CN" b="1" smtClean="0">
                <a:solidFill>
                  <a:srgbClr val="FF0000"/>
                </a:solidFill>
              </a:rPr>
              <a:t>fill(a+5,a+8,9</a:t>
            </a:r>
            <a:r>
              <a:rPr lang="en-US" altLang="zh-CN" b="1">
                <a:solidFill>
                  <a:srgbClr val="FF0000"/>
                </a:solidFill>
              </a:rPr>
              <a:t>);  </a:t>
            </a:r>
            <a:r>
              <a:rPr lang="en-US" altLang="zh-CN" smtClean="0"/>
              <a:t>//</a:t>
            </a:r>
            <a:r>
              <a:rPr lang="zh-CN" altLang="en-US" smtClean="0"/>
              <a:t>将</a:t>
            </a:r>
            <a:r>
              <a:rPr lang="en-US" altLang="zh-CN" smtClean="0"/>
              <a:t>a</a:t>
            </a:r>
            <a:r>
              <a:rPr lang="zh-CN" altLang="en-US" smtClean="0"/>
              <a:t>数组</a:t>
            </a:r>
            <a:r>
              <a:rPr lang="zh-CN" altLang="en-US"/>
              <a:t>下标</a:t>
            </a:r>
            <a:r>
              <a:rPr lang="zh-CN" altLang="en-US" smtClean="0"/>
              <a:t>序号</a:t>
            </a:r>
            <a:r>
              <a:rPr lang="en-US" altLang="zh-CN" smtClean="0"/>
              <a:t>5</a:t>
            </a:r>
            <a:r>
              <a:rPr lang="zh-CN" altLang="en-US"/>
              <a:t>至</a:t>
            </a:r>
            <a:r>
              <a:rPr lang="en-US" altLang="zh-CN" smtClean="0"/>
              <a:t>7</a:t>
            </a:r>
            <a:r>
              <a:rPr lang="zh-CN" altLang="en-US" smtClean="0"/>
              <a:t>的元素赋值为</a:t>
            </a:r>
            <a:r>
              <a:rPr lang="en-US" altLang="zh-CN" smtClean="0"/>
              <a:t>9</a:t>
            </a:r>
            <a:r>
              <a:rPr lang="zh-CN" altLang="en-US" smtClean="0"/>
              <a:t>其他</a:t>
            </a:r>
            <a:r>
              <a:rPr lang="zh-CN" altLang="en-US"/>
              <a:t>元素值不确定</a:t>
            </a:r>
          </a:p>
          <a:p>
            <a:pPr marL="0" indent="0">
              <a:buClr>
                <a:schemeClr val="accent2"/>
              </a:buClr>
              <a:buSzPct val="80000"/>
              <a:buNone/>
            </a:pPr>
            <a:r>
              <a:rPr lang="zh-CN" altLang="en-US"/>
              <a:t> </a:t>
            </a:r>
            <a:r>
              <a:rPr lang="en-US" altLang="zh-CN" smtClean="0"/>
              <a:t>for(i </a:t>
            </a:r>
            <a:r>
              <a:rPr lang="en-US" altLang="zh-CN"/>
              <a:t>= 0; i &lt; 9; i++) cout &lt;&lt; a[i] &lt;&lt;  " " ;</a:t>
            </a:r>
          </a:p>
          <a:p>
            <a:pPr marL="0" indent="0">
              <a:buClr>
                <a:schemeClr val="accent2"/>
              </a:buClr>
              <a:buSzPct val="80000"/>
              <a:buNone/>
            </a:pPr>
            <a:r>
              <a:rPr lang="en-US" altLang="zh-CN"/>
              <a:t> </a:t>
            </a:r>
            <a:r>
              <a:rPr lang="en-US" altLang="zh-CN" smtClean="0"/>
              <a:t>cout </a:t>
            </a:r>
            <a:r>
              <a:rPr lang="en-US" altLang="zh-CN"/>
              <a:t>&lt;&lt; a[9] &lt;&lt; endl;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6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10386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求最大跨度值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6914"/>
            <a:ext cx="11150600" cy="4740049"/>
          </a:xfrm>
        </p:spPr>
        <p:txBody>
          <a:bodyPr/>
          <a:lstStyle/>
          <a:p>
            <a:r>
              <a:rPr lang="zh-CN" altLang="en-US" dirty="0" smtClean="0"/>
              <a:t>给定一个长度为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的非负整数序列，计算序列的“最大跨度值”。最大跨度值指用序列中最大的数减去最小的数。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输入样例：</a:t>
            </a:r>
            <a:endParaRPr lang="en-US" altLang="zh-CN" dirty="0" smtClean="0"/>
          </a:p>
          <a:p>
            <a:r>
              <a:rPr lang="en-US" altLang="zh-CN" dirty="0" smtClean="0"/>
              <a:t>6                  //</a:t>
            </a:r>
            <a:r>
              <a:rPr lang="zh-CN" altLang="en-US" dirty="0" smtClean="0"/>
              <a:t>第一行序列个数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，范围大于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1000</a:t>
            </a:r>
          </a:p>
          <a:p>
            <a:r>
              <a:rPr lang="en-US" altLang="zh-CN" dirty="0" smtClean="0"/>
              <a:t>3 0 8 6 7 2 9      //</a:t>
            </a:r>
            <a:r>
              <a:rPr lang="zh-CN" altLang="en-US" dirty="0" smtClean="0"/>
              <a:t>第二行为不超过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的非负整数，用空格隔开</a:t>
            </a:r>
            <a:endParaRPr lang="en-US" altLang="zh-CN" dirty="0" smtClean="0"/>
          </a:p>
          <a:p>
            <a:r>
              <a:rPr lang="zh-CN" altLang="en-US" dirty="0" smtClean="0"/>
              <a:t>输出样例：</a:t>
            </a:r>
            <a:endParaRPr lang="en-US" altLang="zh-CN" dirty="0" smtClean="0"/>
          </a:p>
          <a:p>
            <a:r>
              <a:rPr lang="en-US" altLang="zh-CN" dirty="0" smtClean="0"/>
              <a:t>9                  //</a:t>
            </a:r>
            <a:r>
              <a:rPr lang="zh-CN" altLang="en-US" dirty="0" smtClean="0"/>
              <a:t>输出最大跨度值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07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829" y="246742"/>
            <a:ext cx="11019971" cy="644434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a[1050] 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n,max,min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</a:p>
          <a:p>
            <a:r>
              <a:rPr lang="en-US" altLang="zh-CN" dirty="0"/>
              <a:t>	for( </a:t>
            </a:r>
            <a:r>
              <a:rPr lang="en-US" altLang="zh-CN" dirty="0" err="1"/>
              <a:t>int</a:t>
            </a:r>
            <a:r>
              <a:rPr lang="en-US" altLang="zh-CN" dirty="0"/>
              <a:t> i = 0 ; i &lt; n ; ++i 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 &gt;&gt; a[i];</a:t>
            </a:r>
          </a:p>
          <a:p>
            <a:r>
              <a:rPr lang="en-US" altLang="zh-CN" dirty="0"/>
              <a:t>	max = min = a[0];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i = 1; i &lt; n; ++i ){</a:t>
            </a:r>
          </a:p>
          <a:p>
            <a:r>
              <a:rPr lang="en-US" altLang="zh-CN" dirty="0"/>
              <a:t>		if(a[i] &gt; max) max = a[i];</a:t>
            </a:r>
          </a:p>
          <a:p>
            <a:r>
              <a:rPr lang="en-US" altLang="zh-CN" dirty="0"/>
              <a:t>		if(a[i] &lt; min) min = a[i];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max - min &lt;&lt; 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60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5073" y="233219"/>
            <a:ext cx="79835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 </a:t>
            </a:r>
          </a:p>
          <a:p>
            <a:r>
              <a:rPr lang="en-US" altLang="zh-CN" sz="2400" dirty="0"/>
              <a:t>#include&lt;</a:t>
            </a:r>
            <a:r>
              <a:rPr lang="en-US" altLang="zh-CN" sz="2400" dirty="0" err="1"/>
              <a:t>cstdio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n,x,max,min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&gt;&gt; n;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&gt;&gt; x;</a:t>
            </a:r>
          </a:p>
          <a:p>
            <a:r>
              <a:rPr lang="en-US" altLang="zh-CN" sz="2400" dirty="0"/>
              <a:t>	max = min = x;</a:t>
            </a:r>
          </a:p>
          <a:p>
            <a:r>
              <a:rPr lang="en-US" altLang="zh-CN" sz="2400" dirty="0"/>
              <a:t>	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 = 2; i &lt;= n; i++){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 &amp;x);</a:t>
            </a:r>
          </a:p>
          <a:p>
            <a:r>
              <a:rPr lang="en-US" altLang="zh-CN" sz="2400" dirty="0"/>
              <a:t>		if(x &gt; max) max = x;</a:t>
            </a:r>
          </a:p>
          <a:p>
            <a:r>
              <a:rPr lang="en-US" altLang="zh-CN" sz="2400" dirty="0"/>
              <a:t>		if(x &lt; min) min = x;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max - min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</a:t>
            </a:r>
          </a:p>
          <a:p>
            <a:r>
              <a:rPr lang="en-US" altLang="zh-CN" sz="2400" dirty="0"/>
              <a:t>	return 0;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02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1436</Words>
  <Application>Microsoft Office PowerPoint</Application>
  <PresentationFormat>宽屏</PresentationFormat>
  <Paragraphs>197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Adobe 黑体 Std R</vt:lpstr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数组补充</vt:lpstr>
      <vt:lpstr>一维数组的存储结构</vt:lpstr>
      <vt:lpstr>数组定义与数组元素引用</vt:lpstr>
      <vt:lpstr>数组赋值</vt:lpstr>
      <vt:lpstr>memset函数</vt:lpstr>
      <vt:lpstr>fill函数</vt:lpstr>
      <vt:lpstr>求最大跨度值</vt:lpstr>
      <vt:lpstr>PowerPoint 演示文稿</vt:lpstr>
      <vt:lpstr>PowerPoint 演示文稿</vt:lpstr>
      <vt:lpstr>PowerPoint 演示文稿</vt:lpstr>
      <vt:lpstr>PowerPoint 演示文稿</vt:lpstr>
      <vt:lpstr>练习：校门外的树（NOIP 2005 普及组复赛）</vt:lpstr>
      <vt:lpstr>PowerPoint 演示文稿</vt:lpstr>
      <vt:lpstr>PowerPoint 演示文稿</vt:lpstr>
      <vt:lpstr>30分钟练习：高个子的人数</vt:lpstr>
      <vt:lpstr>PowerPoint 演示文稿</vt:lpstr>
      <vt:lpstr>家庭作业：旗手</vt:lpstr>
    </vt:vector>
  </TitlesOfParts>
  <Company>bj22z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复合运算符</dc:title>
  <dc:creator>HeM</dc:creator>
  <cp:lastModifiedBy>HeM</cp:lastModifiedBy>
  <cp:revision>22</cp:revision>
  <dcterms:created xsi:type="dcterms:W3CDTF">2020-11-19T01:31:45Z</dcterms:created>
  <dcterms:modified xsi:type="dcterms:W3CDTF">2020-11-19T08:46:53Z</dcterms:modified>
</cp:coreProperties>
</file>