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3" r:id="rId8"/>
    <p:sldId id="260" r:id="rId9"/>
    <p:sldId id="265" r:id="rId10"/>
    <p:sldId id="266" r:id="rId11"/>
    <p:sldId id="267" r:id="rId12"/>
    <p:sldId id="268" r:id="rId13"/>
    <p:sldId id="269" r:id="rId14"/>
    <p:sldId id="271" r:id="rId15"/>
    <p:sldId id="272" r:id="rId16"/>
    <p:sldId id="282" r:id="rId17"/>
    <p:sldId id="273" r:id="rId18"/>
    <p:sldId id="274" r:id="rId19"/>
    <p:sldId id="275" r:id="rId20"/>
    <p:sldId id="276" r:id="rId21"/>
    <p:sldId id="277" r:id="rId22"/>
    <p:sldId id="278" r:id="rId23"/>
    <p:sldId id="279" r:id="rId24"/>
    <p:sldId id="280" r:id="rId25"/>
    <p:sldId id="284" r:id="rId26"/>
    <p:sldId id="281" r:id="rId27"/>
    <p:sldId id="285" r:id="rId28"/>
    <p:sldId id="286" r:id="rId29"/>
    <p:sldId id="287" r:id="rId30"/>
    <p:sldId id="270" r:id="rId31"/>
    <p:sldId id="288" r:id="rId32"/>
    <p:sldId id="289" r:id="rId33"/>
    <p:sldId id="290" r:id="rId34"/>
    <p:sldId id="291" r:id="rId35"/>
    <p:sldId id="292" r:id="rId36"/>
    <p:sldId id="293" r:id="rId37"/>
    <p:sldId id="294" r:id="rId38"/>
    <p:sldId id="295" r:id="rId39"/>
    <p:sldId id="297" r:id="rId40"/>
    <p:sldId id="298" r:id="rId41"/>
    <p:sldId id="300" r:id="rId42"/>
    <p:sldId id="301" r:id="rId43"/>
    <p:sldId id="302" r:id="rId44"/>
    <p:sldId id="303" r:id="rId45"/>
    <p:sldId id="304" r:id="rId46"/>
    <p:sldId id="305" r:id="rId47"/>
    <p:sldId id="307" r:id="rId48"/>
    <p:sldId id="308" r:id="rId49"/>
    <p:sldId id="309" r:id="rId50"/>
    <p:sldId id="311" r:id="rId51"/>
    <p:sldId id="310" r:id="rId52"/>
    <p:sldId id="312" r:id="rId53"/>
    <p:sldId id="313" r:id="rId54"/>
    <p:sldId id="317" r:id="rId55"/>
    <p:sldId id="315" r:id="rId56"/>
    <p:sldId id="318" r:id="rId57"/>
    <p:sldId id="320" r:id="rId58"/>
    <p:sldId id="322" r:id="rId59"/>
    <p:sldId id="324" r:id="rId60"/>
    <p:sldId id="327" r:id="rId61"/>
    <p:sldId id="328" r:id="rId62"/>
    <p:sldId id="329" r:id="rId63"/>
    <p:sldId id="332" r:id="rId64"/>
    <p:sldId id="334" r:id="rId65"/>
    <p:sldId id="335" r:id="rId66"/>
    <p:sldId id="337" r:id="rId67"/>
    <p:sldId id="331" r:id="rId68"/>
    <p:sldId id="339" r:id="rId69"/>
    <p:sldId id="341" r:id="rId70"/>
    <p:sldId id="342" r:id="rId71"/>
    <p:sldId id="343" r:id="rId72"/>
    <p:sldId id="344" r:id="rId73"/>
    <p:sldId id="345" r:id="rId74"/>
    <p:sldId id="346" r:id="rId75"/>
    <p:sldId id="347" r:id="rId76"/>
    <p:sldId id="348" r:id="rId77"/>
    <p:sldId id="349" r:id="rId78"/>
    <p:sldId id="350" r:id="rId79"/>
    <p:sldId id="351" r:id="rId80"/>
    <p:sldId id="352" r:id="rId81"/>
    <p:sldId id="357" r:id="rId82"/>
    <p:sldId id="330" r:id="rId83"/>
    <p:sldId id="353" r:id="rId84"/>
    <p:sldId id="354" r:id="rId85"/>
    <p:sldId id="355" r:id="rId86"/>
    <p:sldId id="360" r:id="rId87"/>
    <p:sldId id="364" r:id="rId88"/>
    <p:sldId id="356" r:id="rId89"/>
    <p:sldId id="358" r:id="rId90"/>
    <p:sldId id="365" r:id="rId91"/>
    <p:sldId id="366" r:id="rId92"/>
    <p:sldId id="367" r:id="rId93"/>
    <p:sldId id="368" r:id="rId94"/>
    <p:sldId id="369" r:id="rId95"/>
    <p:sldId id="370" r:id="rId96"/>
    <p:sldId id="363" r:id="rId97"/>
    <p:sldId id="362" r:id="rId98"/>
    <p:sldId id="371" r:id="rId99"/>
    <p:sldId id="372" r:id="rId100"/>
    <p:sldId id="373"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rali"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7" autoAdjust="0"/>
    <p:restoredTop sz="94624" autoAdjust="0"/>
  </p:normalViewPr>
  <p:slideViewPr>
    <p:cSldViewPr>
      <p:cViewPr>
        <p:scale>
          <a:sx n="70" d="100"/>
          <a:sy n="70" d="100"/>
        </p:scale>
        <p:origin x="-14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25-Sep-23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25-Sep-23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25-Sep-23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25-Sep-23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25-Sep-23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25-Sep-23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25-Sep-23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25-Sep-23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25-Sep-23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25-Sep-23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cardinality-in-dbm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2438400"/>
            <a:ext cx="8305800" cy="1143000"/>
          </a:xfrm>
        </p:spPr>
        <p:txBody>
          <a:bodyPr>
            <a:normAutofit/>
          </a:bodyPr>
          <a:lstStyle/>
          <a:p>
            <a:pPr algn="ctr"/>
            <a:r>
              <a:rPr lang="en-US" sz="6000" b="1" dirty="0" smtClean="0"/>
              <a:t>UNIT-1</a:t>
            </a:r>
            <a:r>
              <a:rPr lang="en-US" sz="6000" dirty="0" smtClean="0"/>
              <a:t> </a:t>
            </a:r>
            <a:endParaRPr lang="en-US"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DBMS</a:t>
            </a:r>
            <a:endParaRPr lang="en-US" dirty="0"/>
          </a:p>
        </p:txBody>
      </p:sp>
      <p:sp>
        <p:nvSpPr>
          <p:cNvPr id="3" name="Content Placeholder 2"/>
          <p:cNvSpPr>
            <a:spLocks noGrp="1"/>
          </p:cNvSpPr>
          <p:nvPr>
            <p:ph idx="1"/>
          </p:nvPr>
        </p:nvSpPr>
        <p:spPr/>
        <p:txBody>
          <a:bodyPr/>
          <a:lstStyle/>
          <a:p>
            <a:pPr algn="just"/>
            <a:r>
              <a:rPr lang="en-US" b="1" dirty="0" smtClean="0"/>
              <a:t>Data integrity and security: </a:t>
            </a:r>
            <a:r>
              <a:rPr lang="en-US" dirty="0" smtClean="0"/>
              <a:t>DBMS enforces data integrity by implementing constraints, such as unique keys  and data validation rules. </a:t>
            </a:r>
          </a:p>
          <a:p>
            <a:pPr algn="just"/>
            <a:r>
              <a:rPr lang="en-US" dirty="0" smtClean="0"/>
              <a:t>Also, DBMS enforces security through user authentication, access control, and encryption. Administrators can define user roles and permissions, limiting access to authorized users.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DBMS</a:t>
            </a:r>
            <a:endParaRPr lang="en-US" dirty="0"/>
          </a:p>
        </p:txBody>
      </p:sp>
      <p:sp>
        <p:nvSpPr>
          <p:cNvPr id="3" name="Content Placeholder 2"/>
          <p:cNvSpPr>
            <a:spLocks noGrp="1"/>
          </p:cNvSpPr>
          <p:nvPr>
            <p:ph idx="1"/>
          </p:nvPr>
        </p:nvSpPr>
        <p:spPr/>
        <p:txBody>
          <a:bodyPr/>
          <a:lstStyle/>
          <a:p>
            <a:pPr algn="just"/>
            <a:r>
              <a:rPr lang="en-US" b="1" dirty="0" smtClean="0"/>
              <a:t>Data administration: </a:t>
            </a:r>
            <a:r>
              <a:rPr lang="en-US" dirty="0" smtClean="0"/>
              <a:t>When several users share the data, centralizing the administration of data can offer significant improvements. </a:t>
            </a:r>
          </a:p>
          <a:p>
            <a:pPr algn="just"/>
            <a:r>
              <a:rPr lang="en-US" b="1" dirty="0" smtClean="0"/>
              <a:t>Data Redundancy Reduction:</a:t>
            </a:r>
            <a:r>
              <a:rPr lang="en-US" dirty="0" smtClean="0"/>
              <a:t> By centralizing data storage, DBMS reduces data redundancy and the associated risks of inconsistent or conflicting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DBMS</a:t>
            </a:r>
            <a:endParaRPr lang="en-US" dirty="0"/>
          </a:p>
        </p:txBody>
      </p:sp>
      <p:sp>
        <p:nvSpPr>
          <p:cNvPr id="3" name="Content Placeholder 2"/>
          <p:cNvSpPr>
            <a:spLocks noGrp="1"/>
          </p:cNvSpPr>
          <p:nvPr>
            <p:ph idx="1"/>
          </p:nvPr>
        </p:nvSpPr>
        <p:spPr/>
        <p:txBody>
          <a:bodyPr/>
          <a:lstStyle/>
          <a:p>
            <a:pPr algn="just"/>
            <a:r>
              <a:rPr lang="en-US" b="1" dirty="0" smtClean="0"/>
              <a:t>Concurrent Access:</a:t>
            </a:r>
            <a:r>
              <a:rPr lang="en-US" dirty="0" smtClean="0"/>
              <a:t> DBMS provides concurrent access to data, preventing conflicts and ensuring data consistency when multiple users or applications access the database simultaneously.</a:t>
            </a:r>
          </a:p>
          <a:p>
            <a:pPr algn="just"/>
            <a:r>
              <a:rPr lang="en-US" b="1" dirty="0" smtClean="0"/>
              <a:t>Crash Recovery: </a:t>
            </a:r>
            <a:r>
              <a:rPr lang="en-US" dirty="0" smtClean="0"/>
              <a:t>DBMS protects users from the effects of system failures by creating regular backups and recovering data.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DBMS</a:t>
            </a:r>
            <a:endParaRPr lang="en-US" dirty="0"/>
          </a:p>
        </p:txBody>
      </p:sp>
      <p:sp>
        <p:nvSpPr>
          <p:cNvPr id="3" name="Content Placeholder 2"/>
          <p:cNvSpPr>
            <a:spLocks noGrp="1"/>
          </p:cNvSpPr>
          <p:nvPr>
            <p:ph idx="1"/>
          </p:nvPr>
        </p:nvSpPr>
        <p:spPr/>
        <p:txBody>
          <a:bodyPr/>
          <a:lstStyle/>
          <a:p>
            <a:r>
              <a:rPr lang="en-US" b="1" dirty="0" smtClean="0"/>
              <a:t>Reduced application development time</a:t>
            </a:r>
          </a:p>
          <a:p>
            <a:pPr algn="just"/>
            <a:r>
              <a:rPr lang="en-US" dirty="0" smtClean="0"/>
              <a:t>DBMS provides interfaces that allow applications to interact with the database, making it easier to integrate databases into software systems.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Models</a:t>
            </a:r>
            <a:endParaRPr lang="en-US" b="1" dirty="0"/>
          </a:p>
        </p:txBody>
      </p:sp>
      <p:sp>
        <p:nvSpPr>
          <p:cNvPr id="3" name="Content Placeholder 2"/>
          <p:cNvSpPr>
            <a:spLocks noGrp="1"/>
          </p:cNvSpPr>
          <p:nvPr>
            <p:ph idx="1"/>
          </p:nvPr>
        </p:nvSpPr>
        <p:spPr/>
        <p:txBody>
          <a:bodyPr>
            <a:normAutofit/>
          </a:bodyPr>
          <a:lstStyle/>
          <a:p>
            <a:pPr algn="just"/>
            <a:r>
              <a:rPr lang="en-US" sz="2800" b="1" dirty="0" smtClean="0"/>
              <a:t>A Data model</a:t>
            </a:r>
            <a:r>
              <a:rPr lang="en-US" sz="2800" dirty="0" smtClean="0"/>
              <a:t> is visual representation of data elements and the relations between them.</a:t>
            </a:r>
          </a:p>
          <a:p>
            <a:pPr algn="just"/>
            <a:r>
              <a:rPr lang="en-US" sz="2800" dirty="0" smtClean="0"/>
              <a:t>It is a collection of high level data description constructs that hide low level storage details. These constructs typically include entities, attributes, relationships, and constraints.</a:t>
            </a:r>
          </a:p>
          <a:p>
            <a:pPr algn="just"/>
            <a:r>
              <a:rPr lang="en-US" sz="2800" dirty="0" smtClean="0"/>
              <a:t>It is used to describe the logical structure of database.</a:t>
            </a:r>
          </a:p>
          <a:p>
            <a:pPr algn="just"/>
            <a:r>
              <a:rPr lang="en-US" sz="2800" dirty="0" smtClean="0"/>
              <a:t>Data model is used for database design.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Models</a:t>
            </a:r>
            <a:endParaRPr lang="en-US" dirty="0"/>
          </a:p>
        </p:txBody>
      </p:sp>
      <p:sp>
        <p:nvSpPr>
          <p:cNvPr id="3" name="Content Placeholder 2"/>
          <p:cNvSpPr>
            <a:spLocks noGrp="1"/>
          </p:cNvSpPr>
          <p:nvPr>
            <p:ph idx="1"/>
          </p:nvPr>
        </p:nvSpPr>
        <p:spPr/>
        <p:txBody>
          <a:bodyPr/>
          <a:lstStyle/>
          <a:p>
            <a:pPr>
              <a:buNone/>
            </a:pPr>
            <a:r>
              <a:rPr lang="en-US" dirty="0" smtClean="0"/>
              <a:t>There  are a variety of  data models.</a:t>
            </a:r>
          </a:p>
          <a:p>
            <a:r>
              <a:rPr lang="en-US" b="1" dirty="0" smtClean="0"/>
              <a:t>Hierarchical Model</a:t>
            </a:r>
          </a:p>
          <a:p>
            <a:r>
              <a:rPr lang="en-US" b="1" dirty="0" smtClean="0"/>
              <a:t>Network Model</a:t>
            </a:r>
          </a:p>
          <a:p>
            <a:r>
              <a:rPr lang="en-US" b="1" dirty="0" smtClean="0"/>
              <a:t>Relational Model</a:t>
            </a:r>
          </a:p>
          <a:p>
            <a:r>
              <a:rPr lang="en-US" b="1" dirty="0" smtClean="0"/>
              <a:t>Entity-Relationship Model</a:t>
            </a:r>
          </a:p>
          <a:p>
            <a:r>
              <a:rPr lang="en-US" b="1" dirty="0" smtClean="0"/>
              <a:t>Object-Oriented Data Model</a:t>
            </a:r>
          </a:p>
          <a:p>
            <a:r>
              <a:rPr lang="en-US" b="1" dirty="0" smtClean="0"/>
              <a:t>Object-Relational Data Model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Models</a:t>
            </a:r>
            <a:endParaRPr lang="en-US" dirty="0"/>
          </a:p>
        </p:txBody>
      </p:sp>
      <p:pic>
        <p:nvPicPr>
          <p:cNvPr id="5122" name="Picture 2" descr="C:\Users\murali\Desktop\images.png"/>
          <p:cNvPicPr>
            <a:picLocks noGrp="1" noChangeAspect="1" noChangeArrowheads="1"/>
          </p:cNvPicPr>
          <p:nvPr>
            <p:ph idx="1"/>
          </p:nvPr>
        </p:nvPicPr>
        <p:blipFill>
          <a:blip r:embed="rId2" cstate="print"/>
          <a:srcRect/>
          <a:stretch>
            <a:fillRect/>
          </a:stretch>
        </p:blipFill>
        <p:spPr bwMode="auto">
          <a:xfrm>
            <a:off x="533400" y="1981200"/>
            <a:ext cx="7696200" cy="36576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Hierarchical Model</a:t>
            </a:r>
            <a:endParaRPr lang="en-US" dirty="0"/>
          </a:p>
        </p:txBody>
      </p:sp>
      <p:sp>
        <p:nvSpPr>
          <p:cNvPr id="3" name="Content Placeholder 2"/>
          <p:cNvSpPr>
            <a:spLocks noGrp="1"/>
          </p:cNvSpPr>
          <p:nvPr>
            <p:ph idx="1"/>
          </p:nvPr>
        </p:nvSpPr>
        <p:spPr/>
        <p:txBody>
          <a:bodyPr>
            <a:normAutofit/>
          </a:bodyPr>
          <a:lstStyle/>
          <a:p>
            <a:pPr algn="just"/>
            <a:r>
              <a:rPr lang="en-US" sz="2800" dirty="0" smtClean="0"/>
              <a:t>This was oldest data model developed in the 1950s.</a:t>
            </a:r>
          </a:p>
          <a:p>
            <a:pPr algn="just"/>
            <a:r>
              <a:rPr lang="en-US" sz="2800" dirty="0" smtClean="0"/>
              <a:t>Example : IBM’s </a:t>
            </a:r>
            <a:r>
              <a:rPr lang="en-US" sz="2800" b="1" dirty="0" smtClean="0"/>
              <a:t>IMS DBMS</a:t>
            </a:r>
            <a:r>
              <a:rPr lang="en-US" sz="2800" dirty="0" smtClean="0"/>
              <a:t>.</a:t>
            </a:r>
          </a:p>
          <a:p>
            <a:pPr algn="just"/>
            <a:r>
              <a:rPr lang="en-US" sz="2800" dirty="0" smtClean="0"/>
              <a:t>In this model , data is organized in the form of  a hierarchical tree structure. </a:t>
            </a:r>
          </a:p>
          <a:p>
            <a:pPr algn="just"/>
            <a:r>
              <a:rPr lang="en-US" sz="2800" dirty="0" smtClean="0"/>
              <a:t>The hierarchy begins at the root, which contains root data, and then grows into a tree as child nodes are added to the parent node.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Hierarchical Model</a:t>
            </a:r>
            <a:endParaRPr lang="en-US" dirty="0"/>
          </a:p>
        </p:txBody>
      </p:sp>
      <p:sp>
        <p:nvSpPr>
          <p:cNvPr id="3" name="Content Placeholder 2"/>
          <p:cNvSpPr>
            <a:spLocks noGrp="1"/>
          </p:cNvSpPr>
          <p:nvPr>
            <p:ph idx="1"/>
          </p:nvPr>
        </p:nvSpPr>
        <p:spPr/>
        <p:txBody>
          <a:bodyPr>
            <a:normAutofit lnSpcReduction="10000"/>
          </a:bodyPr>
          <a:lstStyle/>
          <a:p>
            <a:pPr algn="just"/>
            <a:r>
              <a:rPr lang="en-US" sz="2800" dirty="0" smtClean="0"/>
              <a:t>This model  allows  one-to-one and one-to-many relationships between two nodes but not many-to-many or many-to-one.</a:t>
            </a:r>
          </a:p>
          <a:p>
            <a:pPr algn="just"/>
            <a:r>
              <a:rPr lang="en-US" sz="2800" dirty="0" smtClean="0"/>
              <a:t>A parent node might have several child nodes. But a child node  is not permitted to have more than one parent.</a:t>
            </a:r>
          </a:p>
          <a:p>
            <a:pPr algn="just"/>
            <a:r>
              <a:rPr lang="en-US" sz="2800" dirty="0" smtClean="0"/>
              <a:t>Pointers are used to connect the parent and child nodes and to traverse and navigate between the stored data. There is only one path between two nodes.</a:t>
            </a:r>
          </a:p>
          <a:p>
            <a:pPr algn="just">
              <a:buNone/>
            </a:pPr>
            <a:endParaRPr lang="en-US" sz="2800"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Hierarchical Model</a:t>
            </a:r>
            <a:endParaRPr lang="en-US" dirty="0"/>
          </a:p>
        </p:txBody>
      </p:sp>
      <p:pic>
        <p:nvPicPr>
          <p:cNvPr id="1026" name="Picture 2" descr="C:\Users\murali\Desktop\hierarchichal-model-example-data-sleek.png"/>
          <p:cNvPicPr>
            <a:picLocks noGrp="1" noChangeAspect="1" noChangeArrowheads="1"/>
          </p:cNvPicPr>
          <p:nvPr>
            <p:ph idx="1"/>
          </p:nvPr>
        </p:nvPicPr>
        <p:blipFill>
          <a:blip r:embed="rId2" cstate="print"/>
          <a:srcRect/>
          <a:stretch>
            <a:fillRect/>
          </a:stretch>
        </p:blipFill>
        <p:spPr bwMode="auto">
          <a:xfrm>
            <a:off x="381000" y="2133600"/>
            <a:ext cx="7839075" cy="320992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229600" cy="896112"/>
          </a:xfrm>
        </p:spPr>
        <p:txBody>
          <a:bodyPr/>
          <a:lstStyle/>
          <a:p>
            <a:r>
              <a:rPr lang="en-US" b="1" dirty="0" smtClean="0"/>
              <a:t>Data</a:t>
            </a:r>
            <a:endParaRPr lang="en-US" b="1" dirty="0"/>
          </a:p>
        </p:txBody>
      </p:sp>
      <p:sp>
        <p:nvSpPr>
          <p:cNvPr id="5" name="Content Placeholder 4"/>
          <p:cNvSpPr>
            <a:spLocks noGrp="1"/>
          </p:cNvSpPr>
          <p:nvPr>
            <p:ph idx="1"/>
          </p:nvPr>
        </p:nvSpPr>
        <p:spPr>
          <a:xfrm>
            <a:off x="457200" y="1600200"/>
            <a:ext cx="8229600" cy="4724400"/>
          </a:xfrm>
        </p:spPr>
        <p:txBody>
          <a:bodyPr>
            <a:normAutofit lnSpcReduction="10000"/>
          </a:bodyPr>
          <a:lstStyle/>
          <a:p>
            <a:pPr algn="just"/>
            <a:r>
              <a:rPr lang="en-US" sz="2800" b="1" dirty="0" smtClean="0"/>
              <a:t>Data</a:t>
            </a:r>
            <a:r>
              <a:rPr lang="en-US" sz="2800" dirty="0" smtClean="0"/>
              <a:t> can be defined as  raw facts, figures, symbols that have no inherent meaning on their own.</a:t>
            </a:r>
          </a:p>
          <a:p>
            <a:pPr algn="just"/>
            <a:r>
              <a:rPr lang="en-US" sz="2800" dirty="0" smtClean="0"/>
              <a:t>Data is typically represented in the form of numbers, letters, words, images, audio, video or any other format that can be processed and analyzed.</a:t>
            </a:r>
          </a:p>
          <a:p>
            <a:pPr algn="just"/>
            <a:r>
              <a:rPr lang="en-US" sz="2800" dirty="0" smtClean="0"/>
              <a:t>Data is processed to get useful information.</a:t>
            </a:r>
          </a:p>
          <a:p>
            <a:pPr algn="just"/>
            <a:r>
              <a:rPr lang="en-US" sz="2800" dirty="0" smtClean="0"/>
              <a:t>For Example : 35, 22 , 67, 45 represent ages of persons can be treated as data(raw facts). Sorting(processing) these data can give different information like  min age, max age etc .</a:t>
            </a:r>
          </a:p>
          <a:p>
            <a:endParaRPr lang="en-US" dirty="0" smtClean="0"/>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Hierarchical Model</a:t>
            </a:r>
            <a:endParaRPr lang="en-US" dirty="0"/>
          </a:p>
        </p:txBody>
      </p:sp>
      <p:pic>
        <p:nvPicPr>
          <p:cNvPr id="2050" name="Picture 2" descr="C:\Users\murali\Desktop\images.png"/>
          <p:cNvPicPr>
            <a:picLocks noGrp="1" noChangeAspect="1" noChangeArrowheads="1"/>
          </p:cNvPicPr>
          <p:nvPr>
            <p:ph idx="1"/>
          </p:nvPr>
        </p:nvPicPr>
        <p:blipFill>
          <a:blip r:embed="rId2" cstate="print"/>
          <a:srcRect/>
          <a:stretch>
            <a:fillRect/>
          </a:stretch>
        </p:blipFill>
        <p:spPr bwMode="auto">
          <a:xfrm>
            <a:off x="0" y="1981200"/>
            <a:ext cx="8839200" cy="41148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72312"/>
          </a:xfrm>
        </p:spPr>
        <p:txBody>
          <a:bodyPr>
            <a:normAutofit/>
          </a:bodyPr>
          <a:lstStyle/>
          <a:p>
            <a:r>
              <a:rPr lang="en-US" b="1" dirty="0" smtClean="0"/>
              <a:t>Network Model</a:t>
            </a:r>
            <a:endParaRPr lang="en-US" dirty="0"/>
          </a:p>
        </p:txBody>
      </p:sp>
      <p:sp>
        <p:nvSpPr>
          <p:cNvPr id="3" name="Content Placeholder 2"/>
          <p:cNvSpPr>
            <a:spLocks noGrp="1"/>
          </p:cNvSpPr>
          <p:nvPr>
            <p:ph idx="1"/>
          </p:nvPr>
        </p:nvSpPr>
        <p:spPr>
          <a:xfrm>
            <a:off x="457200" y="1752600"/>
            <a:ext cx="8229600" cy="4572000"/>
          </a:xfrm>
        </p:spPr>
        <p:txBody>
          <a:bodyPr/>
          <a:lstStyle/>
          <a:p>
            <a:pPr algn="just"/>
            <a:r>
              <a:rPr lang="en-US" dirty="0" smtClean="0"/>
              <a:t>This model was formalized by the Database Task group in the 1960s.</a:t>
            </a:r>
          </a:p>
          <a:p>
            <a:pPr algn="just"/>
            <a:r>
              <a:rPr lang="en-US" dirty="0" smtClean="0"/>
              <a:t>The hierarchical model is extended into the network model.</a:t>
            </a:r>
          </a:p>
          <a:p>
            <a:pPr algn="just"/>
            <a:r>
              <a:rPr lang="en-US" dirty="0" smtClean="0"/>
              <a:t> The main difference between this model and the hierarchical model is that any record can have several parents. i.e. supports </a:t>
            </a:r>
            <a:r>
              <a:rPr lang="en-US" b="1" dirty="0" smtClean="0"/>
              <a:t>many to many </a:t>
            </a:r>
            <a:r>
              <a:rPr lang="en-US" dirty="0" smtClean="0"/>
              <a:t>relationship.</a:t>
            </a:r>
          </a:p>
          <a:p>
            <a:pPr algn="just"/>
            <a:r>
              <a:rPr lang="en-US" dirty="0" smtClean="0"/>
              <a:t>It uses a </a:t>
            </a:r>
            <a:r>
              <a:rPr lang="en-US" b="1" dirty="0" smtClean="0"/>
              <a:t>graph</a:t>
            </a:r>
            <a:r>
              <a:rPr lang="en-US" dirty="0" smtClean="0"/>
              <a:t> instead of a hierarchical tree and with that there can be more general connections among different nodes.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Model</a:t>
            </a:r>
            <a:endParaRPr lang="en-US" dirty="0"/>
          </a:p>
        </p:txBody>
      </p:sp>
      <p:pic>
        <p:nvPicPr>
          <p:cNvPr id="3075" name="Picture 3" descr="C:\Users\murali\Desktop\images (1).png"/>
          <p:cNvPicPr>
            <a:picLocks noGrp="1" noChangeAspect="1" noChangeArrowheads="1"/>
          </p:cNvPicPr>
          <p:nvPr>
            <p:ph idx="1"/>
          </p:nvPr>
        </p:nvPicPr>
        <p:blipFill>
          <a:blip r:embed="rId2" cstate="print"/>
          <a:srcRect/>
          <a:stretch>
            <a:fillRect/>
          </a:stretch>
        </p:blipFill>
        <p:spPr bwMode="auto">
          <a:xfrm>
            <a:off x="762000" y="2133600"/>
            <a:ext cx="7467600" cy="3810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Model</a:t>
            </a:r>
            <a:endParaRPr lang="en-US" dirty="0"/>
          </a:p>
        </p:txBody>
      </p:sp>
      <p:pic>
        <p:nvPicPr>
          <p:cNvPr id="4098" name="Picture 2" descr="C:\Users\murali\Desktop\images (2).png"/>
          <p:cNvPicPr>
            <a:picLocks noGrp="1" noChangeAspect="1" noChangeArrowheads="1"/>
          </p:cNvPicPr>
          <p:nvPr>
            <p:ph idx="1"/>
          </p:nvPr>
        </p:nvPicPr>
        <p:blipFill>
          <a:blip r:embed="rId2" cstate="print"/>
          <a:srcRect/>
          <a:stretch>
            <a:fillRect/>
          </a:stretch>
        </p:blipFill>
        <p:spPr bwMode="auto">
          <a:xfrm>
            <a:off x="1066800" y="2133600"/>
            <a:ext cx="7162800" cy="38862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Relational Model</a:t>
            </a:r>
            <a:endParaRPr lang="en-US" dirty="0"/>
          </a:p>
        </p:txBody>
      </p:sp>
      <p:sp>
        <p:nvSpPr>
          <p:cNvPr id="3" name="Content Placeholder 2"/>
          <p:cNvSpPr>
            <a:spLocks noGrp="1"/>
          </p:cNvSpPr>
          <p:nvPr>
            <p:ph idx="1"/>
          </p:nvPr>
        </p:nvSpPr>
        <p:spPr/>
        <p:txBody>
          <a:bodyPr/>
          <a:lstStyle/>
          <a:p>
            <a:pPr algn="just"/>
            <a:r>
              <a:rPr lang="en-US" dirty="0" smtClean="0"/>
              <a:t>E.F. </a:t>
            </a:r>
            <a:r>
              <a:rPr lang="en-US" dirty="0" err="1" smtClean="0"/>
              <a:t>Codd</a:t>
            </a:r>
            <a:r>
              <a:rPr lang="en-US" dirty="0" smtClean="0"/>
              <a:t> proposed the relational Model where data  is represented in the form of </a:t>
            </a:r>
            <a:r>
              <a:rPr lang="en-US" b="1" dirty="0" smtClean="0"/>
              <a:t>relations</a:t>
            </a:r>
            <a:r>
              <a:rPr lang="en-US" dirty="0" smtClean="0"/>
              <a:t> or </a:t>
            </a:r>
            <a:r>
              <a:rPr lang="en-US" b="1" dirty="0" smtClean="0"/>
              <a:t>tables</a:t>
            </a:r>
            <a:r>
              <a:rPr lang="en-US" dirty="0" smtClean="0"/>
              <a:t>.</a:t>
            </a:r>
          </a:p>
          <a:p>
            <a:pPr algn="just"/>
            <a:r>
              <a:rPr lang="en-US" dirty="0" smtClean="0"/>
              <a:t>The central data description construct in this model is a </a:t>
            </a:r>
            <a:r>
              <a:rPr lang="en-US" b="1" dirty="0" smtClean="0"/>
              <a:t>relation.</a:t>
            </a:r>
          </a:p>
          <a:p>
            <a:pPr algn="just"/>
            <a:r>
              <a:rPr lang="en-US" dirty="0" smtClean="0"/>
              <a:t>A Relation(table) is two-dimensional.  All of the data is kept in the form of </a:t>
            </a:r>
            <a:r>
              <a:rPr lang="en-US" b="1" dirty="0" smtClean="0"/>
              <a:t>rows</a:t>
            </a:r>
            <a:r>
              <a:rPr lang="en-US" dirty="0" smtClean="0"/>
              <a:t> and </a:t>
            </a:r>
            <a:r>
              <a:rPr lang="en-US" b="1" dirty="0" smtClean="0"/>
              <a:t>columns</a:t>
            </a:r>
            <a:r>
              <a:rPr lang="en-US" dirty="0" smtClean="0"/>
              <a:t>. </a:t>
            </a:r>
          </a:p>
          <a:p>
            <a:pPr algn="just"/>
            <a:r>
              <a:rPr lang="en-US" dirty="0" smtClean="0"/>
              <a:t>A relational database consists of a collection of tables, each of which is assigned a unique name.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Relational Model</a:t>
            </a:r>
            <a:endParaRPr lang="en-US" dirty="0"/>
          </a:p>
        </p:txBody>
      </p:sp>
      <p:pic>
        <p:nvPicPr>
          <p:cNvPr id="7170" name="Picture 2" descr="C:\Users\murali\Desktop\Relational-Model-diagram.jpg"/>
          <p:cNvPicPr>
            <a:picLocks noGrp="1" noChangeAspect="1" noChangeArrowheads="1"/>
          </p:cNvPicPr>
          <p:nvPr>
            <p:ph idx="1"/>
          </p:nvPr>
        </p:nvPicPr>
        <p:blipFill>
          <a:blip r:embed="rId2" cstate="print"/>
          <a:srcRect/>
          <a:stretch>
            <a:fillRect/>
          </a:stretch>
        </p:blipFill>
        <p:spPr bwMode="auto">
          <a:xfrm>
            <a:off x="1371600" y="2215356"/>
            <a:ext cx="6477000" cy="382905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smtClean="0"/>
              <a:t>Relational Model</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lgn="just" fontAlgn="base"/>
            <a:r>
              <a:rPr lang="en-US" b="1" dirty="0" smtClean="0"/>
              <a:t>Relation Schema:</a:t>
            </a:r>
            <a:r>
              <a:rPr lang="en-US" dirty="0" smtClean="0"/>
              <a:t> A relation schema defines the structure of the relation and represents the name of the relation along with its attributes. </a:t>
            </a:r>
          </a:p>
          <a:p>
            <a:pPr fontAlgn="base"/>
            <a:r>
              <a:rPr lang="en-US" dirty="0" smtClean="0"/>
              <a:t>Example: Relation schema for STUDENT </a:t>
            </a:r>
          </a:p>
          <a:p>
            <a:pPr fontAlgn="base">
              <a:buNone/>
            </a:pPr>
            <a:r>
              <a:rPr lang="en-US" b="1" dirty="0" smtClean="0"/>
              <a:t>    </a:t>
            </a:r>
            <a:r>
              <a:rPr lang="en-US" b="1" dirty="0" smtClean="0">
                <a:solidFill>
                  <a:srgbClr val="7030A0"/>
                </a:solidFill>
              </a:rPr>
              <a:t>STUDENT (</a:t>
            </a:r>
            <a:r>
              <a:rPr lang="en-US" b="1" dirty="0" err="1" smtClean="0">
                <a:solidFill>
                  <a:srgbClr val="7030A0"/>
                </a:solidFill>
              </a:rPr>
              <a:t>Roll_No</a:t>
            </a:r>
            <a:r>
              <a:rPr lang="en-US" b="1" dirty="0" smtClean="0">
                <a:solidFill>
                  <a:srgbClr val="7030A0"/>
                </a:solidFill>
              </a:rPr>
              <a:t> </a:t>
            </a:r>
            <a:r>
              <a:rPr lang="en-US" i="1" dirty="0" smtClean="0">
                <a:solidFill>
                  <a:srgbClr val="7030A0"/>
                </a:solidFill>
              </a:rPr>
              <a:t>integer</a:t>
            </a:r>
            <a:r>
              <a:rPr lang="en-US" b="1" dirty="0" smtClean="0">
                <a:solidFill>
                  <a:srgbClr val="7030A0"/>
                </a:solidFill>
              </a:rPr>
              <a:t>, Name </a:t>
            </a:r>
            <a:r>
              <a:rPr lang="en-US" i="1" dirty="0" smtClean="0">
                <a:solidFill>
                  <a:srgbClr val="7030A0"/>
                </a:solidFill>
              </a:rPr>
              <a:t>string</a:t>
            </a:r>
            <a:r>
              <a:rPr lang="en-US" b="1" dirty="0" smtClean="0">
                <a:solidFill>
                  <a:srgbClr val="7030A0"/>
                </a:solidFill>
              </a:rPr>
              <a:t>, Department </a:t>
            </a:r>
            <a:r>
              <a:rPr lang="en-US" i="1" dirty="0" smtClean="0">
                <a:solidFill>
                  <a:srgbClr val="7030A0"/>
                </a:solidFill>
              </a:rPr>
              <a:t>string</a:t>
            </a:r>
            <a:r>
              <a:rPr lang="en-US" b="1" dirty="0" smtClean="0">
                <a:solidFill>
                  <a:srgbClr val="7030A0"/>
                </a:solidFill>
              </a:rPr>
              <a:t>) </a:t>
            </a:r>
            <a:endParaRPr lang="en-US" dirty="0" smtClean="0">
              <a:solidFill>
                <a:srgbClr val="7030A0"/>
              </a:solidFill>
            </a:endParaRPr>
          </a:p>
          <a:p>
            <a:pPr fontAlgn="base"/>
            <a:r>
              <a:rPr lang="en-US" b="1" dirty="0" err="1" smtClean="0"/>
              <a:t>Tuple</a:t>
            </a:r>
            <a:r>
              <a:rPr lang="en-US" b="1" dirty="0" smtClean="0"/>
              <a:t> :</a:t>
            </a:r>
            <a:r>
              <a:rPr lang="en-US" dirty="0" smtClean="0"/>
              <a:t> Each row in the relation is known as a </a:t>
            </a:r>
            <a:r>
              <a:rPr lang="en-US" dirty="0" err="1" smtClean="0"/>
              <a:t>tuple</a:t>
            </a:r>
            <a:r>
              <a:rPr lang="en-US" dirty="0" smtClean="0"/>
              <a:t>.</a:t>
            </a:r>
          </a:p>
          <a:p>
            <a:pPr fontAlgn="base"/>
            <a:r>
              <a:rPr lang="en-US" b="1" dirty="0" smtClean="0"/>
              <a:t>Attribute/Field :</a:t>
            </a:r>
            <a:r>
              <a:rPr lang="en-US" dirty="0" smtClean="0"/>
              <a:t> Name of the Column in the relation.</a:t>
            </a:r>
          </a:p>
          <a:p>
            <a:pPr fontAlgn="base"/>
            <a:r>
              <a:rPr lang="en-US" b="1" dirty="0" smtClean="0"/>
              <a:t>Degree:</a:t>
            </a:r>
            <a:r>
              <a:rPr lang="en-US" dirty="0" smtClean="0"/>
              <a:t> The number of attributes in the relation is known as the degree of the relation. </a:t>
            </a:r>
          </a:p>
          <a:p>
            <a:pPr fontAlgn="base"/>
            <a:r>
              <a:rPr lang="en-US" b="1" dirty="0" smtClean="0"/>
              <a:t>Cardinality: </a:t>
            </a:r>
            <a:r>
              <a:rPr lang="en-US" dirty="0" smtClean="0"/>
              <a:t>The number of </a:t>
            </a:r>
            <a:r>
              <a:rPr lang="en-US" dirty="0" err="1" smtClean="0"/>
              <a:t>tuples</a:t>
            </a:r>
            <a:r>
              <a:rPr lang="en-US" dirty="0" smtClean="0"/>
              <a:t> in a relation is known as</a:t>
            </a:r>
            <a:r>
              <a:rPr lang="en-US" u="sng" dirty="0" smtClean="0">
                <a:hlinkClick r:id="rId2"/>
              </a:rPr>
              <a:t> </a:t>
            </a:r>
            <a:r>
              <a:rPr lang="en-US" b="1" dirty="0" smtClean="0"/>
              <a:t> </a:t>
            </a:r>
            <a:r>
              <a:rPr lang="en-US" dirty="0" smtClean="0"/>
              <a:t>Cardinality.</a:t>
            </a:r>
          </a:p>
          <a:p>
            <a:pPr fontAlgn="base"/>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Relational Model</a:t>
            </a:r>
            <a:endParaRPr lang="en-US" dirty="0"/>
          </a:p>
        </p:txBody>
      </p:sp>
      <p:pic>
        <p:nvPicPr>
          <p:cNvPr id="8194" name="Picture 2" descr="C:\Users\murali\Desktop\Untitled-design-90.jpg"/>
          <p:cNvPicPr>
            <a:picLocks noGrp="1" noChangeAspect="1" noChangeArrowheads="1"/>
          </p:cNvPicPr>
          <p:nvPr>
            <p:ph idx="1"/>
          </p:nvPr>
        </p:nvPicPr>
        <p:blipFill>
          <a:blip r:embed="rId2" cstate="print"/>
          <a:srcRect/>
          <a:stretch>
            <a:fillRect/>
          </a:stretch>
        </p:blipFill>
        <p:spPr bwMode="auto">
          <a:xfrm>
            <a:off x="266835" y="1935163"/>
            <a:ext cx="8344029" cy="4770437"/>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 Oriented Data Model</a:t>
            </a:r>
            <a:endParaRPr lang="en-US" b="1" dirty="0"/>
          </a:p>
        </p:txBody>
      </p:sp>
      <p:sp>
        <p:nvSpPr>
          <p:cNvPr id="3" name="Content Placeholder 2"/>
          <p:cNvSpPr>
            <a:spLocks noGrp="1"/>
          </p:cNvSpPr>
          <p:nvPr>
            <p:ph idx="1"/>
          </p:nvPr>
        </p:nvSpPr>
        <p:spPr/>
        <p:txBody>
          <a:bodyPr>
            <a:normAutofit/>
          </a:bodyPr>
          <a:lstStyle/>
          <a:p>
            <a:pPr algn="just"/>
            <a:r>
              <a:rPr lang="en-US" dirty="0" smtClean="0"/>
              <a:t>To represent the complex real world problems there was a need for a data model.</a:t>
            </a:r>
          </a:p>
          <a:p>
            <a:r>
              <a:rPr lang="en-US" dirty="0" smtClean="0"/>
              <a:t>Object Oriented Data Model represents the real world problems easily. </a:t>
            </a:r>
          </a:p>
          <a:p>
            <a:pPr algn="just"/>
            <a:r>
              <a:rPr lang="en-US" dirty="0" smtClean="0"/>
              <a:t>In Object Oriented Data Model, data and their relationships are contained in a single structure which is referred as object.</a:t>
            </a:r>
          </a:p>
          <a:p>
            <a:pPr algn="just"/>
            <a:r>
              <a:rPr lang="en-US" dirty="0" smtClean="0"/>
              <a:t> Object properties are attributes.  All objects have multiple relationships between them.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Object-Relational Data Model</a:t>
            </a:r>
            <a:endParaRPr lang="en-US" dirty="0"/>
          </a:p>
        </p:txBody>
      </p:sp>
      <p:sp>
        <p:nvSpPr>
          <p:cNvPr id="3" name="Content Placeholder 2"/>
          <p:cNvSpPr>
            <a:spLocks noGrp="1"/>
          </p:cNvSpPr>
          <p:nvPr>
            <p:ph idx="1"/>
          </p:nvPr>
        </p:nvSpPr>
        <p:spPr/>
        <p:txBody>
          <a:bodyPr/>
          <a:lstStyle/>
          <a:p>
            <a:pPr algn="just"/>
            <a:r>
              <a:rPr lang="en-US" dirty="0" smtClean="0"/>
              <a:t>An Object relational model is a combination of a Object oriented database model and a Relational database model. </a:t>
            </a:r>
          </a:p>
          <a:p>
            <a:pPr algn="just"/>
            <a:r>
              <a:rPr lang="en-US" dirty="0" smtClean="0"/>
              <a:t>It supports objects, classes, inheritance etc. just like Object Oriented models and has support for data types, tabular structures etc. like Relational data model.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a:t>
            </a:r>
            <a:endParaRPr lang="en-US" b="1" dirty="0"/>
          </a:p>
        </p:txBody>
      </p:sp>
      <p:sp>
        <p:nvSpPr>
          <p:cNvPr id="3" name="Content Placeholder 2"/>
          <p:cNvSpPr>
            <a:spLocks noGrp="1"/>
          </p:cNvSpPr>
          <p:nvPr>
            <p:ph idx="1"/>
          </p:nvPr>
        </p:nvSpPr>
        <p:spPr/>
        <p:txBody>
          <a:bodyPr/>
          <a:lstStyle/>
          <a:p>
            <a:pPr algn="just"/>
            <a:r>
              <a:rPr lang="en-US" sz="2800" dirty="0" smtClean="0"/>
              <a:t>A </a:t>
            </a:r>
            <a:r>
              <a:rPr lang="en-US" sz="2800" b="1" dirty="0" smtClean="0"/>
              <a:t>database</a:t>
            </a:r>
            <a:r>
              <a:rPr lang="en-US" sz="2800" dirty="0" smtClean="0"/>
              <a:t> is a collection of related data that is stored, managed and  accessed using a computer system.</a:t>
            </a:r>
          </a:p>
          <a:p>
            <a:pPr algn="just"/>
            <a:r>
              <a:rPr lang="en-US" sz="2800" dirty="0" smtClean="0"/>
              <a:t>Ex : A </a:t>
            </a:r>
            <a:r>
              <a:rPr lang="en-US" sz="2800" b="1" dirty="0" smtClean="0"/>
              <a:t>university Database </a:t>
            </a:r>
            <a:r>
              <a:rPr lang="en-US" sz="2800" dirty="0" smtClean="0"/>
              <a:t>contains information about students, faculty, courses, rooms.</a:t>
            </a:r>
          </a:p>
          <a:p>
            <a:pPr algn="just"/>
            <a:endParaRPr lang="en-US" sz="2800" dirty="0" smtClean="0"/>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Levels of Abstraction in a DBMS</a:t>
            </a:r>
            <a:endParaRPr lang="en-US" b="1"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371600" y="2286000"/>
            <a:ext cx="6400800" cy="365759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Levels of Abstraction in a DBMS</a:t>
            </a:r>
            <a:endParaRPr lang="en-US" dirty="0"/>
          </a:p>
        </p:txBody>
      </p:sp>
      <p:sp>
        <p:nvSpPr>
          <p:cNvPr id="3" name="Content Placeholder 2"/>
          <p:cNvSpPr>
            <a:spLocks noGrp="1"/>
          </p:cNvSpPr>
          <p:nvPr>
            <p:ph idx="1"/>
          </p:nvPr>
        </p:nvSpPr>
        <p:spPr/>
        <p:txBody>
          <a:bodyPr/>
          <a:lstStyle/>
          <a:p>
            <a:r>
              <a:rPr lang="en-US" dirty="0" smtClean="0"/>
              <a:t>The data in a DBMS can be described at three levels of abstraction.</a:t>
            </a:r>
          </a:p>
          <a:p>
            <a:pPr algn="just"/>
            <a:r>
              <a:rPr lang="en-US" dirty="0" smtClean="0"/>
              <a:t>The goal is to separate user applications and the physical database.</a:t>
            </a:r>
          </a:p>
          <a:p>
            <a:r>
              <a:rPr lang="en-US" dirty="0" smtClean="0"/>
              <a:t>Each level contains a schema that describes data.</a:t>
            </a:r>
          </a:p>
          <a:p>
            <a:pPr>
              <a:buNone/>
            </a:pPr>
            <a:r>
              <a:rPr lang="en-US" b="1" dirty="0" smtClean="0"/>
              <a:t>    Physical Schema</a:t>
            </a:r>
          </a:p>
          <a:p>
            <a:pPr algn="just"/>
            <a:r>
              <a:rPr lang="en-US" dirty="0" smtClean="0"/>
              <a:t>It describes the physical storage structure of database </a:t>
            </a:r>
          </a:p>
          <a:p>
            <a:pPr algn="just">
              <a:buNone/>
            </a:pPr>
            <a:r>
              <a:rPr lang="en-US" dirty="0" smtClean="0"/>
              <a:t>    i.e. how the relations are actually stored in storage devices like disk, tapes. </a:t>
            </a:r>
          </a:p>
          <a:p>
            <a:pPr>
              <a:buNone/>
            </a:pPr>
            <a:endParaRPr lang="en-US" b="1" dirty="0" smtClean="0"/>
          </a:p>
          <a:p>
            <a:endParaRPr lang="en-US"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Levels of Abstraction in a DBMS</a:t>
            </a:r>
            <a:endParaRPr lang="en-US" dirty="0"/>
          </a:p>
        </p:txBody>
      </p:sp>
      <p:sp>
        <p:nvSpPr>
          <p:cNvPr id="3" name="Content Placeholder 2"/>
          <p:cNvSpPr>
            <a:spLocks noGrp="1"/>
          </p:cNvSpPr>
          <p:nvPr>
            <p:ph idx="1"/>
          </p:nvPr>
        </p:nvSpPr>
        <p:spPr>
          <a:xfrm>
            <a:off x="457200" y="1935480"/>
            <a:ext cx="8229600" cy="4541520"/>
          </a:xfrm>
        </p:spPr>
        <p:txBody>
          <a:bodyPr>
            <a:normAutofit lnSpcReduction="10000"/>
          </a:bodyPr>
          <a:lstStyle/>
          <a:p>
            <a:pPr>
              <a:buNone/>
            </a:pPr>
            <a:r>
              <a:rPr lang="en-US" b="1" dirty="0" smtClean="0"/>
              <a:t>1. Physical Schema</a:t>
            </a:r>
          </a:p>
          <a:p>
            <a:r>
              <a:rPr lang="en-US" dirty="0" smtClean="0"/>
              <a:t>It provides details of data storage and access paths.</a:t>
            </a:r>
          </a:p>
          <a:p>
            <a:pPr algn="just"/>
            <a:r>
              <a:rPr lang="en-US" dirty="0" smtClean="0"/>
              <a:t>what file organizations are required to store the relations, and creating indexes  to speed up data retrieval operations. </a:t>
            </a:r>
          </a:p>
          <a:p>
            <a:r>
              <a:rPr lang="en-US" dirty="0" smtClean="0"/>
              <a:t>A sample physical schema for the </a:t>
            </a:r>
            <a:r>
              <a:rPr lang="en-US" b="1" dirty="0" smtClean="0"/>
              <a:t>university database.</a:t>
            </a:r>
          </a:p>
          <a:p>
            <a:pPr marL="682625" indent="-341313">
              <a:buClr>
                <a:schemeClr val="tx1"/>
              </a:buClr>
              <a:buFont typeface="+mj-lt"/>
              <a:buAutoNum type="arabicPeriod"/>
            </a:pPr>
            <a:r>
              <a:rPr lang="en-US" dirty="0" smtClean="0"/>
              <a:t>Store all relations as unsorted files of records.</a:t>
            </a:r>
          </a:p>
          <a:p>
            <a:pPr marL="682625" indent="-341313" algn="just">
              <a:buClr>
                <a:schemeClr val="tx1"/>
              </a:buClr>
              <a:buFont typeface="+mj-lt"/>
              <a:buAutoNum type="arabicPeriod"/>
            </a:pPr>
            <a:r>
              <a:rPr lang="en-US" dirty="0" smtClean="0"/>
              <a:t>Create indexes on the first column of the Students, Faculty, and Courses relations, the </a:t>
            </a:r>
            <a:r>
              <a:rPr lang="en-US" dirty="0" err="1" smtClean="0"/>
              <a:t>sal</a:t>
            </a:r>
            <a:r>
              <a:rPr lang="en-US" dirty="0" smtClean="0"/>
              <a:t> column of Faculty.</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Levels of Abstraction in a DBMS</a:t>
            </a:r>
            <a:endParaRPr lang="en-US" dirty="0"/>
          </a:p>
        </p:txBody>
      </p:sp>
      <p:sp>
        <p:nvSpPr>
          <p:cNvPr id="3" name="Content Placeholder 2"/>
          <p:cNvSpPr>
            <a:spLocks noGrp="1"/>
          </p:cNvSpPr>
          <p:nvPr>
            <p:ph idx="1"/>
          </p:nvPr>
        </p:nvSpPr>
        <p:spPr/>
        <p:txBody>
          <a:bodyPr>
            <a:normAutofit/>
          </a:bodyPr>
          <a:lstStyle/>
          <a:p>
            <a:pPr>
              <a:buNone/>
            </a:pPr>
            <a:r>
              <a:rPr lang="en-US" b="1" dirty="0" smtClean="0"/>
              <a:t>2. Conceptual Schema</a:t>
            </a:r>
          </a:p>
          <a:p>
            <a:pPr algn="just"/>
            <a:r>
              <a:rPr lang="en-US" dirty="0" smtClean="0"/>
              <a:t>It describes the logical structure of database , hiding  the details of physical storage such as how the data is actually laid out on disk, the file structures.</a:t>
            </a:r>
          </a:p>
          <a:p>
            <a:r>
              <a:rPr lang="en-US" dirty="0" smtClean="0"/>
              <a:t>In a relational DBMS, the conceptual schema describes all relations that are stored in the database. </a:t>
            </a:r>
          </a:p>
          <a:p>
            <a:pPr>
              <a:buNone/>
            </a:pPr>
            <a:r>
              <a:rPr lang="en-US" dirty="0" smtClean="0"/>
              <a:t>    i.e. entities, attributes, </a:t>
            </a:r>
            <a:r>
              <a:rPr lang="en-US" dirty="0" err="1" smtClean="0"/>
              <a:t>datatypes</a:t>
            </a:r>
            <a:r>
              <a:rPr lang="en-US" dirty="0" smtClean="0"/>
              <a:t>, relationships, constraints etc.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Levels of Abstraction in a DBMS</a:t>
            </a:r>
            <a:endParaRPr lang="en-US" dirty="0"/>
          </a:p>
        </p:txBody>
      </p:sp>
      <p:sp>
        <p:nvSpPr>
          <p:cNvPr id="3" name="Content Placeholder 2"/>
          <p:cNvSpPr>
            <a:spLocks noGrp="1"/>
          </p:cNvSpPr>
          <p:nvPr>
            <p:ph idx="1"/>
          </p:nvPr>
        </p:nvSpPr>
        <p:spPr/>
        <p:txBody>
          <a:bodyPr>
            <a:normAutofit/>
          </a:bodyPr>
          <a:lstStyle/>
          <a:p>
            <a:pPr>
              <a:buNone/>
            </a:pPr>
            <a:r>
              <a:rPr lang="en-US" b="1" dirty="0" smtClean="0"/>
              <a:t>2. Conceptual Schema</a:t>
            </a:r>
          </a:p>
          <a:p>
            <a:r>
              <a:rPr lang="en-US" dirty="0" smtClean="0"/>
              <a:t>Example:  </a:t>
            </a:r>
            <a:r>
              <a:rPr lang="en-US" b="1" dirty="0" smtClean="0"/>
              <a:t>University database</a:t>
            </a:r>
          </a:p>
          <a:p>
            <a:pPr marL="463550" indent="-231775">
              <a:buClr>
                <a:schemeClr val="tx1"/>
              </a:buClr>
              <a:buFont typeface="+mj-lt"/>
              <a:buAutoNum type="arabicPeriod"/>
            </a:pPr>
            <a:r>
              <a:rPr lang="en-US" b="1" dirty="0" smtClean="0"/>
              <a:t>Students</a:t>
            </a:r>
            <a:r>
              <a:rPr lang="en-US" dirty="0" smtClean="0"/>
              <a:t>(</a:t>
            </a:r>
            <a:r>
              <a:rPr lang="en-US" i="1" dirty="0" err="1" smtClean="0">
                <a:solidFill>
                  <a:srgbClr val="FF0000"/>
                </a:solidFill>
              </a:rPr>
              <a:t>sid</a:t>
            </a:r>
            <a:r>
              <a:rPr lang="en-US" i="1" dirty="0" smtClean="0"/>
              <a:t>: integer, </a:t>
            </a:r>
            <a:r>
              <a:rPr lang="en-US" i="1" dirty="0" smtClean="0">
                <a:solidFill>
                  <a:srgbClr val="FF0000"/>
                </a:solidFill>
              </a:rPr>
              <a:t>name</a:t>
            </a:r>
            <a:r>
              <a:rPr lang="en-US" i="1" dirty="0" smtClean="0"/>
              <a:t>: string, </a:t>
            </a:r>
            <a:r>
              <a:rPr lang="en-US" i="1" dirty="0" smtClean="0">
                <a:solidFill>
                  <a:srgbClr val="FF0000"/>
                </a:solidFill>
              </a:rPr>
              <a:t>age</a:t>
            </a:r>
            <a:r>
              <a:rPr lang="en-US" i="1" dirty="0" smtClean="0"/>
              <a:t>: integer)</a:t>
            </a:r>
          </a:p>
          <a:p>
            <a:pPr marL="463550" indent="-231775">
              <a:buClr>
                <a:schemeClr val="tx1"/>
              </a:buClr>
              <a:buFont typeface="+mj-lt"/>
              <a:buAutoNum type="arabicPeriod"/>
            </a:pPr>
            <a:r>
              <a:rPr lang="en-US" b="1" dirty="0" smtClean="0"/>
              <a:t>Faculty</a:t>
            </a:r>
            <a:r>
              <a:rPr lang="en-US" dirty="0" smtClean="0"/>
              <a:t>(</a:t>
            </a:r>
            <a:r>
              <a:rPr lang="en-US" i="1" dirty="0" smtClean="0">
                <a:solidFill>
                  <a:srgbClr val="FF0000"/>
                </a:solidFill>
              </a:rPr>
              <a:t>fid</a:t>
            </a:r>
            <a:r>
              <a:rPr lang="en-US" i="1" dirty="0" smtClean="0"/>
              <a:t>: integer, </a:t>
            </a:r>
            <a:r>
              <a:rPr lang="en-US" i="1" dirty="0" err="1" smtClean="0">
                <a:solidFill>
                  <a:srgbClr val="FF0000"/>
                </a:solidFill>
              </a:rPr>
              <a:t>fname</a:t>
            </a:r>
            <a:r>
              <a:rPr lang="en-US" i="1" dirty="0" smtClean="0"/>
              <a:t>: string, </a:t>
            </a:r>
            <a:r>
              <a:rPr lang="en-US" i="1" dirty="0" err="1" smtClean="0">
                <a:solidFill>
                  <a:srgbClr val="FF0000"/>
                </a:solidFill>
              </a:rPr>
              <a:t>sal</a:t>
            </a:r>
            <a:r>
              <a:rPr lang="en-US" i="1" dirty="0" smtClean="0"/>
              <a:t>: real)</a:t>
            </a:r>
          </a:p>
          <a:p>
            <a:pPr marL="463550" indent="-231775">
              <a:buClr>
                <a:schemeClr val="tx1"/>
              </a:buClr>
              <a:buFont typeface="+mj-lt"/>
              <a:buAutoNum type="arabicPeriod"/>
            </a:pPr>
            <a:r>
              <a:rPr lang="en-US" b="1" dirty="0" smtClean="0"/>
              <a:t>Courses</a:t>
            </a:r>
            <a:r>
              <a:rPr lang="en-US" dirty="0" smtClean="0"/>
              <a:t>(</a:t>
            </a:r>
            <a:r>
              <a:rPr lang="en-US" i="1" dirty="0" smtClean="0">
                <a:solidFill>
                  <a:srgbClr val="FF0000"/>
                </a:solidFill>
              </a:rPr>
              <a:t>cid</a:t>
            </a:r>
            <a:r>
              <a:rPr lang="en-US" i="1" dirty="0" smtClean="0"/>
              <a:t>: integer, </a:t>
            </a:r>
            <a:r>
              <a:rPr lang="en-US" i="1" dirty="0" err="1" smtClean="0">
                <a:solidFill>
                  <a:srgbClr val="FF0000"/>
                </a:solidFill>
              </a:rPr>
              <a:t>cname</a:t>
            </a:r>
            <a:r>
              <a:rPr lang="en-US" i="1" dirty="0" smtClean="0"/>
              <a:t>: string, </a:t>
            </a:r>
            <a:r>
              <a:rPr lang="en-US" i="1" dirty="0" smtClean="0">
                <a:solidFill>
                  <a:srgbClr val="FF0000"/>
                </a:solidFill>
              </a:rPr>
              <a:t>credits</a:t>
            </a:r>
            <a:r>
              <a:rPr lang="en-US" i="1" dirty="0" smtClean="0"/>
              <a:t>: integer)</a:t>
            </a:r>
          </a:p>
          <a:p>
            <a:pPr marL="463550" indent="-231775">
              <a:buClr>
                <a:schemeClr val="tx1"/>
              </a:buClr>
              <a:buFont typeface="+mj-lt"/>
              <a:buAutoNum type="arabicPeriod"/>
            </a:pPr>
            <a:r>
              <a:rPr lang="en-US" b="1" dirty="0" smtClean="0"/>
              <a:t>Rooms</a:t>
            </a:r>
            <a:r>
              <a:rPr lang="en-US" dirty="0" smtClean="0"/>
              <a:t>(</a:t>
            </a:r>
            <a:r>
              <a:rPr lang="en-US" i="1" dirty="0" err="1" smtClean="0">
                <a:solidFill>
                  <a:srgbClr val="FF0000"/>
                </a:solidFill>
              </a:rPr>
              <a:t>rno</a:t>
            </a:r>
            <a:r>
              <a:rPr lang="en-US" i="1" dirty="0" smtClean="0"/>
              <a:t>: integer, </a:t>
            </a:r>
            <a:r>
              <a:rPr lang="en-US" i="1" dirty="0" smtClean="0">
                <a:solidFill>
                  <a:srgbClr val="FF0000"/>
                </a:solidFill>
              </a:rPr>
              <a:t>address</a:t>
            </a:r>
            <a:r>
              <a:rPr lang="en-US" i="1" dirty="0" smtClean="0"/>
              <a:t>: string, </a:t>
            </a:r>
            <a:r>
              <a:rPr lang="en-US" i="1" dirty="0" smtClean="0">
                <a:solidFill>
                  <a:srgbClr val="FF0000"/>
                </a:solidFill>
              </a:rPr>
              <a:t>capacity</a:t>
            </a:r>
            <a:r>
              <a:rPr lang="en-US" i="1" dirty="0" smtClean="0"/>
              <a:t>: integer)</a:t>
            </a:r>
          </a:p>
          <a:p>
            <a:pPr marL="463550" indent="-231775">
              <a:buClr>
                <a:schemeClr val="tx1"/>
              </a:buClr>
              <a:buFont typeface="+mj-lt"/>
              <a:buAutoNum type="arabicPeriod"/>
            </a:pPr>
            <a:r>
              <a:rPr lang="en-US" b="1" dirty="0" smtClean="0"/>
              <a:t>Enrolled</a:t>
            </a:r>
            <a:r>
              <a:rPr lang="en-US" dirty="0" smtClean="0"/>
              <a:t>(</a:t>
            </a:r>
            <a:r>
              <a:rPr lang="en-US" i="1" dirty="0" err="1" smtClean="0"/>
              <a:t>sid</a:t>
            </a:r>
            <a:r>
              <a:rPr lang="en-US" i="1" dirty="0" smtClean="0"/>
              <a:t>: integer, cid: integer, grade: string)</a:t>
            </a:r>
          </a:p>
          <a:p>
            <a:pPr marL="463550" indent="-231775">
              <a:buClr>
                <a:schemeClr val="tx1"/>
              </a:buClr>
              <a:buFont typeface="+mj-lt"/>
              <a:buAutoNum type="arabicPeriod"/>
            </a:pPr>
            <a:r>
              <a:rPr lang="en-US" b="1" dirty="0" smtClean="0"/>
              <a:t>Teaches</a:t>
            </a:r>
            <a:r>
              <a:rPr lang="en-US" dirty="0" smtClean="0"/>
              <a:t>(</a:t>
            </a:r>
            <a:r>
              <a:rPr lang="en-US" i="1" dirty="0" smtClean="0"/>
              <a:t>fid: integer, cid: integer)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Levels of Abstraction in a DBMS</a:t>
            </a:r>
            <a:endParaRPr lang="en-US" dirty="0"/>
          </a:p>
        </p:txBody>
      </p:sp>
      <p:sp>
        <p:nvSpPr>
          <p:cNvPr id="3" name="Content Placeholder 2"/>
          <p:cNvSpPr>
            <a:spLocks noGrp="1"/>
          </p:cNvSpPr>
          <p:nvPr>
            <p:ph idx="1"/>
          </p:nvPr>
        </p:nvSpPr>
        <p:spPr>
          <a:xfrm>
            <a:off x="457200" y="1935480"/>
            <a:ext cx="8229600" cy="4541520"/>
          </a:xfrm>
        </p:spPr>
        <p:txBody>
          <a:bodyPr>
            <a:normAutofit lnSpcReduction="10000"/>
          </a:bodyPr>
          <a:lstStyle/>
          <a:p>
            <a:pPr>
              <a:buNone/>
            </a:pPr>
            <a:r>
              <a:rPr lang="en-US" sz="2800" b="1" dirty="0" smtClean="0"/>
              <a:t>3. External Schema</a:t>
            </a:r>
          </a:p>
          <a:p>
            <a:pPr algn="just"/>
            <a:r>
              <a:rPr lang="en-US" sz="2800" dirty="0" smtClean="0"/>
              <a:t>External schema allow data access to be customized at the level of individual users or groups of users.</a:t>
            </a:r>
          </a:p>
          <a:p>
            <a:pPr algn="just"/>
            <a:r>
              <a:rPr lang="en-US" sz="2800" dirty="0" smtClean="0"/>
              <a:t>Describes the part of the database that user needs and hides the remaining part of database.</a:t>
            </a:r>
          </a:p>
          <a:p>
            <a:pPr algn="just"/>
            <a:r>
              <a:rPr lang="en-US" sz="2800" dirty="0" smtClean="0"/>
              <a:t>Any given database has exactly one conceptual schema and one physical schema , but it may have several external schemas, each tailored to a particular group of users.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Levels of Abstraction in a DBMS</a:t>
            </a:r>
            <a:endParaRPr lang="en-US" dirty="0"/>
          </a:p>
        </p:txBody>
      </p:sp>
      <p:sp>
        <p:nvSpPr>
          <p:cNvPr id="3" name="Content Placeholder 2"/>
          <p:cNvSpPr>
            <a:spLocks noGrp="1"/>
          </p:cNvSpPr>
          <p:nvPr>
            <p:ph idx="1"/>
          </p:nvPr>
        </p:nvSpPr>
        <p:spPr/>
        <p:txBody>
          <a:bodyPr>
            <a:normAutofit/>
          </a:bodyPr>
          <a:lstStyle/>
          <a:p>
            <a:pPr algn="just">
              <a:buNone/>
            </a:pPr>
            <a:r>
              <a:rPr lang="en-US" sz="2800" b="1" dirty="0" smtClean="0"/>
              <a:t>External Schema</a:t>
            </a:r>
            <a:endParaRPr lang="en-US" sz="2800" dirty="0" smtClean="0"/>
          </a:p>
          <a:p>
            <a:pPr algn="just"/>
            <a:r>
              <a:rPr lang="en-US" dirty="0" smtClean="0"/>
              <a:t>Each external schema consists of a collection of one or more </a:t>
            </a:r>
            <a:r>
              <a:rPr lang="en-US" b="1" dirty="0" smtClean="0"/>
              <a:t>views</a:t>
            </a:r>
            <a:r>
              <a:rPr lang="en-US" dirty="0" smtClean="0"/>
              <a:t> and </a:t>
            </a:r>
            <a:r>
              <a:rPr lang="en-US" b="1" dirty="0" smtClean="0"/>
              <a:t>relations</a:t>
            </a:r>
            <a:r>
              <a:rPr lang="en-US" dirty="0" smtClean="0"/>
              <a:t> from the conceptual schema.</a:t>
            </a:r>
          </a:p>
          <a:p>
            <a:pPr algn="just"/>
            <a:r>
              <a:rPr lang="en-US" dirty="0" smtClean="0"/>
              <a:t>A view is conceptually a relation, but the records in a view are not stored in the DBMS.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Levels of Abstraction in a DBMS</a:t>
            </a:r>
            <a:endParaRPr lang="en-US" dirty="0"/>
          </a:p>
        </p:txBody>
      </p:sp>
      <p:sp>
        <p:nvSpPr>
          <p:cNvPr id="3" name="Content Placeholder 2"/>
          <p:cNvSpPr>
            <a:spLocks noGrp="1"/>
          </p:cNvSpPr>
          <p:nvPr>
            <p:ph idx="1"/>
          </p:nvPr>
        </p:nvSpPr>
        <p:spPr/>
        <p:txBody>
          <a:bodyPr/>
          <a:lstStyle/>
          <a:p>
            <a:pPr>
              <a:buNone/>
            </a:pPr>
            <a:r>
              <a:rPr lang="en-US" sz="2800" b="1" dirty="0" smtClean="0"/>
              <a:t>External Schema</a:t>
            </a:r>
          </a:p>
          <a:p>
            <a:r>
              <a:rPr lang="en-US" b="1" dirty="0" smtClean="0"/>
              <a:t>For example</a:t>
            </a:r>
            <a:r>
              <a:rPr lang="en-US" dirty="0" smtClean="0"/>
              <a:t>, we might want to allow students to find out the names of faculty members teaching courses, as well as course enrollments. </a:t>
            </a:r>
          </a:p>
          <a:p>
            <a:r>
              <a:rPr lang="en-US" dirty="0" smtClean="0"/>
              <a:t>This can be done by defining the following view:</a:t>
            </a:r>
          </a:p>
          <a:p>
            <a:r>
              <a:rPr lang="en-US" b="1" dirty="0" err="1" smtClean="0"/>
              <a:t>Courseinfo</a:t>
            </a:r>
            <a:r>
              <a:rPr lang="en-US" b="1" dirty="0" smtClean="0"/>
              <a:t> </a:t>
            </a:r>
            <a:r>
              <a:rPr lang="en-US" dirty="0" smtClean="0"/>
              <a:t>(</a:t>
            </a:r>
            <a:r>
              <a:rPr lang="en-US" i="1" dirty="0" smtClean="0">
                <a:solidFill>
                  <a:srgbClr val="FF0000"/>
                </a:solidFill>
              </a:rPr>
              <a:t>cid</a:t>
            </a:r>
            <a:r>
              <a:rPr lang="en-US" i="1" dirty="0" smtClean="0"/>
              <a:t>: integer, </a:t>
            </a:r>
            <a:r>
              <a:rPr lang="en-US" i="1" dirty="0" err="1" smtClean="0">
                <a:solidFill>
                  <a:srgbClr val="FF0000"/>
                </a:solidFill>
              </a:rPr>
              <a:t>fname</a:t>
            </a:r>
            <a:r>
              <a:rPr lang="en-US" i="1" dirty="0" smtClean="0"/>
              <a:t>: integer, </a:t>
            </a:r>
            <a:r>
              <a:rPr lang="en-US" i="1" dirty="0" smtClean="0">
                <a:solidFill>
                  <a:srgbClr val="FF0000"/>
                </a:solidFill>
              </a:rPr>
              <a:t>enrollment</a:t>
            </a:r>
            <a:r>
              <a:rPr lang="en-US" i="1" dirty="0" smtClean="0"/>
              <a:t>: integer)</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Independence</a:t>
            </a:r>
            <a:endParaRPr lang="en-US" b="1" dirty="0"/>
          </a:p>
        </p:txBody>
      </p:sp>
      <p:sp>
        <p:nvSpPr>
          <p:cNvPr id="3" name="Content Placeholder 2"/>
          <p:cNvSpPr>
            <a:spLocks noGrp="1"/>
          </p:cNvSpPr>
          <p:nvPr>
            <p:ph idx="1"/>
          </p:nvPr>
        </p:nvSpPr>
        <p:spPr/>
        <p:txBody>
          <a:bodyPr>
            <a:normAutofit/>
          </a:bodyPr>
          <a:lstStyle/>
          <a:p>
            <a:pPr algn="just"/>
            <a:r>
              <a:rPr lang="en-US" sz="2800" dirty="0" smtClean="0"/>
              <a:t>DBMS offers </a:t>
            </a:r>
            <a:r>
              <a:rPr lang="en-US" sz="2800" b="1" dirty="0" smtClean="0"/>
              <a:t>data independence </a:t>
            </a:r>
            <a:r>
              <a:rPr lang="en-US" sz="2800" dirty="0" smtClean="0"/>
              <a:t>which means that users or application programs are protected  from changes in the way the data is structured and stored. </a:t>
            </a:r>
          </a:p>
          <a:p>
            <a:pPr algn="just"/>
            <a:r>
              <a:rPr lang="en-US" sz="2800" dirty="0" smtClean="0"/>
              <a:t>It can be defined as ability to change schema at one level of database system with out need to change schema at higher level.</a:t>
            </a:r>
          </a:p>
          <a:p>
            <a:pPr algn="just"/>
            <a:r>
              <a:rPr lang="en-US" sz="2800" dirty="0" smtClean="0"/>
              <a:t>Data independence is achieved through the three levels of data abstraction.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Data Independence</a:t>
            </a:r>
            <a:endParaRPr lang="en-US" dirty="0"/>
          </a:p>
        </p:txBody>
      </p:sp>
      <p:sp>
        <p:nvSpPr>
          <p:cNvPr id="3" name="Content Placeholder 2"/>
          <p:cNvSpPr>
            <a:spLocks noGrp="1"/>
          </p:cNvSpPr>
          <p:nvPr>
            <p:ph idx="1"/>
          </p:nvPr>
        </p:nvSpPr>
        <p:spPr/>
        <p:txBody>
          <a:bodyPr/>
          <a:lstStyle/>
          <a:p>
            <a:pPr>
              <a:buNone/>
            </a:pPr>
            <a:r>
              <a:rPr lang="en-US" b="1" dirty="0" smtClean="0"/>
              <a:t>1. Logical data independence : </a:t>
            </a:r>
          </a:p>
          <a:p>
            <a:pPr marL="519113" indent="-231775" algn="just"/>
            <a:r>
              <a:rPr lang="en-US" dirty="0" smtClean="0"/>
              <a:t>Works between External schema and Conceptual schema.</a:t>
            </a:r>
          </a:p>
          <a:p>
            <a:pPr marL="519113" indent="-231775" algn="just"/>
            <a:r>
              <a:rPr lang="en-US" dirty="0" smtClean="0"/>
              <a:t>It protects users or application  programs from changes in the logical structure of the data. This property is called </a:t>
            </a:r>
            <a:r>
              <a:rPr lang="en-US" b="1" dirty="0" smtClean="0"/>
              <a:t>logical data independence.</a:t>
            </a:r>
          </a:p>
          <a:p>
            <a:pPr marL="519113" indent="-231775" algn="just"/>
            <a:r>
              <a:rPr lang="en-US" b="1" dirty="0" smtClean="0"/>
              <a:t>Example: </a:t>
            </a:r>
            <a:r>
              <a:rPr lang="en-US" dirty="0" smtClean="0"/>
              <a:t>Add a column to a table etc.</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Management System</a:t>
            </a:r>
            <a:endParaRPr lang="en-US" b="1" dirty="0"/>
          </a:p>
        </p:txBody>
      </p:sp>
      <p:sp>
        <p:nvSpPr>
          <p:cNvPr id="3" name="Content Placeholder 2"/>
          <p:cNvSpPr>
            <a:spLocks noGrp="1"/>
          </p:cNvSpPr>
          <p:nvPr>
            <p:ph idx="1"/>
          </p:nvPr>
        </p:nvSpPr>
        <p:spPr/>
        <p:txBody>
          <a:bodyPr/>
          <a:lstStyle/>
          <a:p>
            <a:pPr algn="just"/>
            <a:r>
              <a:rPr lang="en-US" dirty="0" smtClean="0"/>
              <a:t>A Database Management System (DBMS) is a software that provides an organized and efficient way to store, manage, manipulate, and retrieve data from a database. </a:t>
            </a:r>
          </a:p>
          <a:p>
            <a:pPr algn="just"/>
            <a:r>
              <a:rPr lang="en-US" dirty="0" smtClean="0"/>
              <a:t>The DBMS serves as an intermediary between users or applications and the physical data stored in the database.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Data Independence</a:t>
            </a:r>
            <a:endParaRPr lang="en-US" dirty="0"/>
          </a:p>
        </p:txBody>
      </p:sp>
      <p:sp>
        <p:nvSpPr>
          <p:cNvPr id="3" name="Content Placeholder 2"/>
          <p:cNvSpPr>
            <a:spLocks noGrp="1"/>
          </p:cNvSpPr>
          <p:nvPr>
            <p:ph idx="1"/>
          </p:nvPr>
        </p:nvSpPr>
        <p:spPr/>
        <p:txBody>
          <a:bodyPr/>
          <a:lstStyle/>
          <a:p>
            <a:pPr>
              <a:buNone/>
            </a:pPr>
            <a:r>
              <a:rPr lang="en-US" b="1" dirty="0" smtClean="0"/>
              <a:t>2. physical Data independence.</a:t>
            </a:r>
          </a:p>
          <a:p>
            <a:pPr marL="627063" indent="-285750" algn="just"/>
            <a:r>
              <a:rPr lang="en-US" dirty="0" smtClean="0"/>
              <a:t>Works between internal and conceptual schemas.</a:t>
            </a:r>
          </a:p>
          <a:p>
            <a:pPr marL="627063" indent="-285750" algn="just"/>
            <a:r>
              <a:rPr lang="en-US" dirty="0" smtClean="0"/>
              <a:t>It can be defined as ability to change the internal schema with out need to change the conceptual schema.</a:t>
            </a:r>
          </a:p>
          <a:p>
            <a:pPr marL="627063" indent="-285750" algn="just"/>
            <a:r>
              <a:rPr lang="en-US" dirty="0" smtClean="0"/>
              <a:t>Examples of changes include file locations change, change access paths.</a:t>
            </a:r>
          </a:p>
          <a:p>
            <a:pPr marL="627063" indent="-285750" algn="just"/>
            <a:r>
              <a:rPr lang="en-US" dirty="0" smtClean="0"/>
              <a:t>changes may be needed to improve speed of data retrieval.</a:t>
            </a:r>
          </a:p>
          <a:p>
            <a:pPr marL="627063" indent="-285750" algn="just"/>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 of DBMS</a:t>
            </a:r>
            <a:endParaRPr lang="en-US" b="1" dirty="0"/>
          </a:p>
        </p:txBody>
      </p:sp>
      <p:sp>
        <p:nvSpPr>
          <p:cNvPr id="3" name="Content Placeholder 2"/>
          <p:cNvSpPr>
            <a:spLocks noGrp="1"/>
          </p:cNvSpPr>
          <p:nvPr>
            <p:ph idx="1"/>
          </p:nvPr>
        </p:nvSpPr>
        <p:spPr/>
        <p:txBody>
          <a:bodyPr/>
          <a:lstStyle/>
          <a:p>
            <a:pPr algn="just"/>
            <a:r>
              <a:rPr lang="en-US" dirty="0" smtClean="0"/>
              <a:t>The DBMS accepts SQL commands from a variety of user interfaces, produces</a:t>
            </a:r>
          </a:p>
          <a:p>
            <a:pPr marL="514350" indent="-282575">
              <a:buClr>
                <a:schemeClr val="tx1"/>
              </a:buClr>
              <a:buFont typeface="+mj-lt"/>
              <a:buAutoNum type="arabicPeriod"/>
            </a:pPr>
            <a:r>
              <a:rPr lang="en-US" dirty="0" smtClean="0"/>
              <a:t>Query evaluation plans</a:t>
            </a:r>
          </a:p>
          <a:p>
            <a:pPr marL="514350" indent="-282575">
              <a:buClr>
                <a:schemeClr val="tx1"/>
              </a:buClr>
              <a:buFont typeface="+mj-lt"/>
              <a:buAutoNum type="arabicPeriod"/>
            </a:pPr>
            <a:r>
              <a:rPr lang="en-US" dirty="0" smtClean="0"/>
              <a:t>Executes these plans against the database and </a:t>
            </a:r>
          </a:p>
          <a:p>
            <a:pPr marL="514350" indent="-282575">
              <a:buClr>
                <a:schemeClr val="tx1"/>
              </a:buClr>
              <a:buFont typeface="+mj-lt"/>
              <a:buAutoNum type="arabicPeriod"/>
            </a:pPr>
            <a:r>
              <a:rPr lang="en-US" dirty="0" smtClean="0"/>
              <a:t>Returns the answers.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murali\Desktop\Picture4-6.png"/>
          <p:cNvPicPr>
            <a:picLocks noChangeAspect="1" noChangeArrowheads="1"/>
          </p:cNvPicPr>
          <p:nvPr/>
        </p:nvPicPr>
        <p:blipFill>
          <a:blip r:embed="rId2" cstate="print"/>
          <a:srcRect/>
          <a:stretch>
            <a:fillRect/>
          </a:stretch>
        </p:blipFill>
        <p:spPr bwMode="auto">
          <a:xfrm>
            <a:off x="609600" y="533400"/>
            <a:ext cx="7772400" cy="60960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 of DBMS</a:t>
            </a:r>
            <a:endParaRPr lang="en-US" dirty="0"/>
          </a:p>
        </p:txBody>
      </p:sp>
      <p:sp>
        <p:nvSpPr>
          <p:cNvPr id="3" name="Content Placeholder 2"/>
          <p:cNvSpPr>
            <a:spLocks noGrp="1"/>
          </p:cNvSpPr>
          <p:nvPr>
            <p:ph idx="1"/>
          </p:nvPr>
        </p:nvSpPr>
        <p:spPr/>
        <p:txBody>
          <a:bodyPr/>
          <a:lstStyle/>
          <a:p>
            <a:pPr marL="514350" indent="-514350">
              <a:buNone/>
            </a:pPr>
            <a:r>
              <a:rPr lang="en-US" b="1" dirty="0" smtClean="0"/>
              <a:t>1. Query Evaluation Engine</a:t>
            </a:r>
          </a:p>
          <a:p>
            <a:pPr marL="514350" indent="-227013" algn="just"/>
            <a:r>
              <a:rPr lang="en-US" b="1" dirty="0" smtClean="0"/>
              <a:t>Parser: </a:t>
            </a:r>
            <a:r>
              <a:rPr lang="en-US" dirty="0" smtClean="0"/>
              <a:t>It breaks query into tokens. It ensures that the query is syntactically and semantically correct. If the query does not have any errors, then it is converted into algebraic expression.</a:t>
            </a:r>
            <a:endParaRPr lang="en-US" b="1" dirty="0" smtClean="0"/>
          </a:p>
          <a:p>
            <a:pPr marL="514350" indent="-227013" algn="just"/>
            <a:r>
              <a:rPr lang="en-US" b="1" dirty="0" smtClean="0"/>
              <a:t>Operator Evaluator: </a:t>
            </a:r>
            <a:r>
              <a:rPr lang="en-US" dirty="0" smtClean="0"/>
              <a:t>Operators in the query are evaluated using techniques like indexing, partitioning. A  set of possible query evaluation plans are generated for executing the </a:t>
            </a:r>
            <a:r>
              <a:rPr lang="en-US" dirty="0" err="1" smtClean="0"/>
              <a:t>sql</a:t>
            </a:r>
            <a:r>
              <a:rPr lang="en-US" dirty="0" smtClean="0"/>
              <a:t> query.</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 of DBMS</a:t>
            </a:r>
            <a:endParaRPr lang="en-US" dirty="0"/>
          </a:p>
        </p:txBody>
      </p:sp>
      <p:sp>
        <p:nvSpPr>
          <p:cNvPr id="3" name="Content Placeholder 2"/>
          <p:cNvSpPr>
            <a:spLocks noGrp="1"/>
          </p:cNvSpPr>
          <p:nvPr>
            <p:ph idx="1"/>
          </p:nvPr>
        </p:nvSpPr>
        <p:spPr/>
        <p:txBody>
          <a:bodyPr/>
          <a:lstStyle/>
          <a:p>
            <a:pPr>
              <a:buNone/>
            </a:pPr>
            <a:r>
              <a:rPr lang="en-US" sz="2800" b="1" dirty="0" smtClean="0"/>
              <a:t>1. Query Evaluation Engine</a:t>
            </a:r>
          </a:p>
          <a:p>
            <a:pPr marL="463550" indent="-231775"/>
            <a:r>
              <a:rPr lang="en-US" b="1" dirty="0" smtClean="0"/>
              <a:t>Optimizer: </a:t>
            </a:r>
            <a:r>
              <a:rPr lang="en-US" dirty="0" smtClean="0"/>
              <a:t>It selects the optimized query execution plan to execute user request</a:t>
            </a:r>
            <a:r>
              <a:rPr lang="en-US" b="1" dirty="0" smtClean="0"/>
              <a:t>.</a:t>
            </a:r>
          </a:p>
          <a:p>
            <a:pPr marL="463550" indent="-231775" algn="just"/>
            <a:r>
              <a:rPr lang="en-US" b="1" dirty="0" smtClean="0"/>
              <a:t>Plan Executor: </a:t>
            </a:r>
            <a:r>
              <a:rPr lang="en-US" dirty="0" smtClean="0"/>
              <a:t>This module executes the query as per query evaluation plan and display result.</a:t>
            </a: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 of DBMS</a:t>
            </a:r>
            <a:endParaRPr lang="en-US" dirty="0"/>
          </a:p>
        </p:txBody>
      </p:sp>
      <p:sp>
        <p:nvSpPr>
          <p:cNvPr id="3" name="Content Placeholder 2"/>
          <p:cNvSpPr>
            <a:spLocks noGrp="1"/>
          </p:cNvSpPr>
          <p:nvPr>
            <p:ph idx="1"/>
          </p:nvPr>
        </p:nvSpPr>
        <p:spPr/>
        <p:txBody>
          <a:bodyPr>
            <a:normAutofit/>
          </a:bodyPr>
          <a:lstStyle/>
          <a:p>
            <a:pPr algn="just">
              <a:buNone/>
            </a:pPr>
            <a:r>
              <a:rPr lang="en-US" b="1" dirty="0" smtClean="0"/>
              <a:t>2. Files  and access methods: </a:t>
            </a:r>
            <a:r>
              <a:rPr lang="en-US" dirty="0" smtClean="0"/>
              <a:t>It is responsible for providing access to desired file by creating indexes on the files.</a:t>
            </a:r>
          </a:p>
          <a:p>
            <a:pPr algn="just">
              <a:buNone/>
            </a:pPr>
            <a:r>
              <a:rPr lang="en-US" b="1" dirty="0" smtClean="0"/>
              <a:t>3. Buffer manager: </a:t>
            </a:r>
            <a:r>
              <a:rPr lang="en-US" dirty="0" smtClean="0"/>
              <a:t>It fetches data from disk storage to main memory in response to read request.</a:t>
            </a:r>
          </a:p>
          <a:p>
            <a:pPr algn="just">
              <a:buNone/>
            </a:pPr>
            <a:r>
              <a:rPr lang="en-US" b="1" dirty="0" smtClean="0"/>
              <a:t>4. Disk space manager</a:t>
            </a:r>
            <a:r>
              <a:rPr lang="en-US" dirty="0" smtClean="0"/>
              <a:t>: It manages  space on the disk by providing space for new requests, deleting space when data is  deleted by users.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b="1" dirty="0" smtClean="0"/>
              <a:t>Structure of DBMS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algn="just">
              <a:buNone/>
            </a:pPr>
            <a:r>
              <a:rPr lang="en-US" sz="2800" dirty="0" smtClean="0"/>
              <a:t>Concurrency  control is achieved  by </a:t>
            </a:r>
            <a:r>
              <a:rPr lang="en-US" sz="2800" b="1" dirty="0" smtClean="0"/>
              <a:t>Transaction manager </a:t>
            </a:r>
            <a:r>
              <a:rPr lang="en-US" sz="2800" dirty="0" smtClean="0"/>
              <a:t>and</a:t>
            </a:r>
            <a:r>
              <a:rPr lang="en-US" sz="2800" b="1" dirty="0" smtClean="0"/>
              <a:t> Lock manager.</a:t>
            </a:r>
          </a:p>
          <a:p>
            <a:pPr algn="just">
              <a:buNone/>
            </a:pPr>
            <a:r>
              <a:rPr lang="en-US" sz="2800" b="1" dirty="0" smtClean="0"/>
              <a:t>5.Transaction manager: </a:t>
            </a:r>
            <a:r>
              <a:rPr lang="en-US" sz="2800" dirty="0" smtClean="0"/>
              <a:t>It</a:t>
            </a:r>
            <a:r>
              <a:rPr lang="en-US" sz="2800" b="1" dirty="0" smtClean="0"/>
              <a:t> </a:t>
            </a:r>
            <a:r>
              <a:rPr lang="en-US" sz="2800" dirty="0" smtClean="0"/>
              <a:t>ensures that transactions request and release locks according to a suitable locking protocol and schedules the execution of transactions.</a:t>
            </a:r>
          </a:p>
          <a:p>
            <a:pPr algn="just">
              <a:buNone/>
            </a:pPr>
            <a:r>
              <a:rPr lang="en-US" sz="2800" b="1" dirty="0" smtClean="0"/>
              <a:t>6. Lock manager </a:t>
            </a:r>
            <a:r>
              <a:rPr lang="en-US" sz="2800" dirty="0" smtClean="0"/>
              <a:t>keeps track of requests for locks and grants locks on database objects when they become available and also release locks when transaction either commits or </a:t>
            </a:r>
            <a:r>
              <a:rPr lang="en-US" sz="2800" dirty="0" err="1" smtClean="0"/>
              <a:t>savepoints</a:t>
            </a:r>
            <a:r>
              <a:rPr lang="en-US" sz="2800" dirty="0" smtClean="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 of DBMS</a:t>
            </a:r>
            <a:endParaRPr lang="en-US" dirty="0"/>
          </a:p>
        </p:txBody>
      </p:sp>
      <p:sp>
        <p:nvSpPr>
          <p:cNvPr id="3" name="Content Placeholder 2"/>
          <p:cNvSpPr>
            <a:spLocks noGrp="1"/>
          </p:cNvSpPr>
          <p:nvPr>
            <p:ph idx="1"/>
          </p:nvPr>
        </p:nvSpPr>
        <p:spPr/>
        <p:txBody>
          <a:bodyPr/>
          <a:lstStyle/>
          <a:p>
            <a:pPr algn="just">
              <a:buNone/>
            </a:pPr>
            <a:r>
              <a:rPr lang="en-US" b="1" dirty="0" smtClean="0"/>
              <a:t>7. Recovery manager</a:t>
            </a:r>
            <a:r>
              <a:rPr lang="en-US" dirty="0" smtClean="0"/>
              <a:t>, which is responsible for maintaining  a log of all changes to the database, and restoring the system to a consistent state after a crash.</a:t>
            </a:r>
          </a:p>
          <a:p>
            <a:pPr algn="just">
              <a:buNone/>
            </a:pPr>
            <a:r>
              <a:rPr lang="en-US" dirty="0" smtClean="0"/>
              <a:t>8. </a:t>
            </a:r>
            <a:r>
              <a:rPr lang="en-US" b="1" dirty="0" smtClean="0"/>
              <a:t>System catalog </a:t>
            </a:r>
            <a:r>
              <a:rPr lang="en-US" dirty="0" smtClean="0"/>
              <a:t>(</a:t>
            </a:r>
            <a:r>
              <a:rPr lang="en-US" b="1" dirty="0" smtClean="0"/>
              <a:t>Data dictionary): </a:t>
            </a:r>
            <a:r>
              <a:rPr lang="en-US" dirty="0" smtClean="0"/>
              <a:t>It contains all information about database. It contains description of all tables, views, data files, indexes etc.</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Autofit/>
          </a:bodyPr>
          <a:lstStyle/>
          <a:p>
            <a:r>
              <a:rPr lang="en-US" sz="4800" b="1" dirty="0" smtClean="0"/>
              <a:t>Client-Server Architecture</a:t>
            </a:r>
            <a:endParaRPr lang="en-US" sz="4800" b="1" dirty="0"/>
          </a:p>
        </p:txBody>
      </p:sp>
      <p:sp>
        <p:nvSpPr>
          <p:cNvPr id="3" name="Content Placeholder 2"/>
          <p:cNvSpPr>
            <a:spLocks noGrp="1"/>
          </p:cNvSpPr>
          <p:nvPr>
            <p:ph idx="1"/>
          </p:nvPr>
        </p:nvSpPr>
        <p:spPr>
          <a:xfrm>
            <a:off x="457200" y="1524000"/>
            <a:ext cx="8229600" cy="4800600"/>
          </a:xfrm>
        </p:spPr>
        <p:txBody>
          <a:bodyPr>
            <a:normAutofit/>
          </a:bodyPr>
          <a:lstStyle/>
          <a:p>
            <a:pPr algn="just"/>
            <a:r>
              <a:rPr lang="en-US" sz="2800" dirty="0" smtClean="0"/>
              <a:t>A client-server architecture for DBMS is one in which data is stored on a central server, but clients connect to that server in order to access and manipulate the data.</a:t>
            </a:r>
          </a:p>
          <a:p>
            <a:pPr algn="just"/>
            <a:r>
              <a:rPr lang="en-US" sz="2800" dirty="0" smtClean="0"/>
              <a:t>All clients request to the server for different Service. The server displays the results according to the client’s request. </a:t>
            </a:r>
          </a:p>
          <a:p>
            <a:pPr algn="just"/>
            <a:r>
              <a:rPr lang="en-US" sz="2800" dirty="0" smtClean="0"/>
              <a:t>The user interfaces and application programs run on the client-side.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Autofit/>
          </a:bodyPr>
          <a:lstStyle/>
          <a:p>
            <a:r>
              <a:rPr lang="en-US" sz="4800" b="1" dirty="0" smtClean="0"/>
              <a:t>Client-Server Architecture</a:t>
            </a:r>
            <a:endParaRPr lang="en-US" sz="4800" dirty="0"/>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dirty="0" smtClean="0"/>
              <a:t>To communicate with the DBMS, client-side application establishes a connection with the server side.</a:t>
            </a:r>
          </a:p>
          <a:p>
            <a:r>
              <a:rPr lang="en-US" dirty="0" smtClean="0"/>
              <a:t>For this interaction, API's like: </a:t>
            </a:r>
            <a:r>
              <a:rPr lang="en-US" b="1" dirty="0" smtClean="0"/>
              <a:t>ODBC</a:t>
            </a:r>
            <a:r>
              <a:rPr lang="en-US" dirty="0" smtClean="0"/>
              <a:t>, </a:t>
            </a:r>
            <a:r>
              <a:rPr lang="en-US" b="1" dirty="0" smtClean="0"/>
              <a:t>JDBC</a:t>
            </a:r>
            <a:r>
              <a:rPr lang="en-US" dirty="0" smtClean="0"/>
              <a:t> are used.</a:t>
            </a:r>
          </a:p>
          <a:p>
            <a:pPr algn="just"/>
            <a:r>
              <a:rPr lang="en-US" dirty="0" smtClean="0"/>
              <a:t>The server side is responsible to provide the functionalities like: query processing and transaction management.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smtClean="0"/>
              <a:t>Problems with File systems </a:t>
            </a:r>
            <a:endParaRPr lang="en-US" b="1" dirty="0"/>
          </a:p>
        </p:txBody>
      </p:sp>
      <p:sp>
        <p:nvSpPr>
          <p:cNvPr id="3" name="Content Placeholder 2"/>
          <p:cNvSpPr>
            <a:spLocks noGrp="1"/>
          </p:cNvSpPr>
          <p:nvPr>
            <p:ph idx="1"/>
          </p:nvPr>
        </p:nvSpPr>
        <p:spPr>
          <a:xfrm>
            <a:off x="533400" y="1676400"/>
            <a:ext cx="8229600" cy="4693920"/>
          </a:xfrm>
        </p:spPr>
        <p:txBody>
          <a:bodyPr>
            <a:normAutofit/>
          </a:bodyPr>
          <a:lstStyle/>
          <a:p>
            <a:pPr>
              <a:buNone/>
            </a:pPr>
            <a:r>
              <a:rPr lang="en-US" sz="2800" dirty="0" smtClean="0"/>
              <a:t>1.  </a:t>
            </a:r>
            <a:r>
              <a:rPr lang="en-US" sz="2800" b="1" dirty="0" smtClean="0"/>
              <a:t>Data Redundancy and Inconsistency</a:t>
            </a:r>
          </a:p>
          <a:p>
            <a:pPr marL="749300" indent="-344488" algn="just"/>
            <a:r>
              <a:rPr lang="en-US" sz="2800" dirty="0" smtClean="0"/>
              <a:t>Same data may be  duplicated at several places or files (Redundancy).</a:t>
            </a:r>
          </a:p>
          <a:p>
            <a:pPr marL="749300" indent="-344488" algn="just"/>
            <a:r>
              <a:rPr lang="en-US" sz="2800" dirty="0" smtClean="0"/>
              <a:t>All copies may not be updated properly (Inconsistency).</a:t>
            </a:r>
          </a:p>
          <a:p>
            <a:pPr marL="749300" indent="-749300" algn="just">
              <a:buNone/>
            </a:pPr>
            <a:r>
              <a:rPr lang="en-US" sz="2800" dirty="0" smtClean="0"/>
              <a:t>2. </a:t>
            </a:r>
            <a:r>
              <a:rPr lang="en-US" sz="2800" b="1" dirty="0" smtClean="0"/>
              <a:t>Difficulty in accessing data</a:t>
            </a:r>
          </a:p>
          <a:p>
            <a:pPr marL="749300" indent="-284163" algn="just"/>
            <a:r>
              <a:rPr lang="en-US" sz="2800" dirty="0" smtClean="0"/>
              <a:t>May have to write a new application program to meet  a new request .</a:t>
            </a:r>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smtClean="0"/>
              <a:t>Client-Server Architecture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506448" y="1600200"/>
            <a:ext cx="4131103" cy="47244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smtClean="0"/>
              <a:t>Client-Server Architecture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800" dirty="0" smtClean="0"/>
              <a:t>One of the main benefits of a client-server architecture is that it is more scalable. As the number of clients and/or the amount of data increases, the server can be upgraded or additional servers can be added to handle the load. </a:t>
            </a:r>
          </a:p>
          <a:p>
            <a:pPr algn="just"/>
            <a:r>
              <a:rPr lang="en-US" sz="2800" dirty="0" smtClean="0"/>
              <a:t>Another advantage of a client-server architecture is that it is more fault-tolerant . If a single server goes down, other servers can take over its responsibilities, and clients can still access the data</a:t>
            </a:r>
            <a:r>
              <a:rPr lang="en-US" dirty="0" smtClean="0"/>
              <a:t>.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r>
              <a:rPr lang="en-US" b="1" dirty="0" err="1" smtClean="0"/>
              <a:t>E.F.Codd</a:t>
            </a:r>
            <a:r>
              <a:rPr lang="en-US" b="1" dirty="0" smtClean="0"/>
              <a:t> Rules</a:t>
            </a:r>
            <a:endParaRPr lang="en-US" b="1" dirty="0"/>
          </a:p>
        </p:txBody>
      </p:sp>
      <p:sp>
        <p:nvSpPr>
          <p:cNvPr id="3" name="Content Placeholder 2"/>
          <p:cNvSpPr>
            <a:spLocks noGrp="1"/>
          </p:cNvSpPr>
          <p:nvPr>
            <p:ph idx="1"/>
          </p:nvPr>
        </p:nvSpPr>
        <p:spPr>
          <a:xfrm>
            <a:off x="457200" y="1752600"/>
            <a:ext cx="8229600" cy="4572000"/>
          </a:xfrm>
        </p:spPr>
        <p:txBody>
          <a:bodyPr>
            <a:normAutofit/>
          </a:bodyPr>
          <a:lstStyle/>
          <a:p>
            <a:pPr algn="just"/>
            <a:r>
              <a:rPr lang="en-US" b="1" dirty="0" smtClean="0"/>
              <a:t>Dr. Edgar F. </a:t>
            </a:r>
            <a:r>
              <a:rPr lang="en-US" b="1" dirty="0" err="1" smtClean="0"/>
              <a:t>Codd</a:t>
            </a:r>
            <a:r>
              <a:rPr lang="en-US" b="1" dirty="0" smtClean="0"/>
              <a:t>  </a:t>
            </a:r>
            <a:r>
              <a:rPr lang="en-US" dirty="0" smtClean="0"/>
              <a:t>(</a:t>
            </a:r>
            <a:r>
              <a:rPr lang="en-US" dirty="0" err="1" smtClean="0"/>
              <a:t>E.F.Codd</a:t>
            </a:r>
            <a:r>
              <a:rPr lang="en-US" dirty="0" smtClean="0"/>
              <a:t>) , also known as the ‘Father of Database Management Systems’ had designed  13 rules numbered from zero to twelve. </a:t>
            </a:r>
          </a:p>
          <a:p>
            <a:pPr algn="just"/>
            <a:r>
              <a:rPr lang="en-US" dirty="0" smtClean="0"/>
              <a:t>If a DBMS  follows any 6 to 9 rules proposed by </a:t>
            </a:r>
            <a:r>
              <a:rPr lang="en-US" dirty="0" err="1" smtClean="0"/>
              <a:t>E.F.Codd</a:t>
            </a:r>
            <a:r>
              <a:rPr lang="en-US" dirty="0" smtClean="0"/>
              <a:t>,  it qualifies to be a semi-Relational Database Management System (semi- RDBMS).</a:t>
            </a:r>
          </a:p>
          <a:p>
            <a:pPr algn="just"/>
            <a:r>
              <a:rPr lang="en-US" dirty="0" smtClean="0"/>
              <a:t>If a DBMS follows any 9 to 12 rules proposed by          </a:t>
            </a:r>
            <a:r>
              <a:rPr lang="en-US" dirty="0" err="1" smtClean="0"/>
              <a:t>E.F.Codd</a:t>
            </a:r>
            <a:r>
              <a:rPr lang="en-US" dirty="0" smtClean="0"/>
              <a:t>, it qualifies to be a complete Relational Database Management System (RDBS).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urali\Desktop\12-codds-rules.png"/>
          <p:cNvPicPr>
            <a:picLocks noGrp="1" noChangeAspect="1" noChangeArrowheads="1"/>
          </p:cNvPicPr>
          <p:nvPr>
            <p:ph idx="1"/>
          </p:nvPr>
        </p:nvPicPr>
        <p:blipFill>
          <a:blip r:embed="rId2" cstate="print"/>
          <a:srcRect/>
          <a:stretch>
            <a:fillRect/>
          </a:stretch>
        </p:blipFill>
        <p:spPr bwMode="auto">
          <a:xfrm>
            <a:off x="304800" y="609600"/>
            <a:ext cx="8382000" cy="5943600"/>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b="1" dirty="0" err="1" smtClean="0"/>
              <a:t>E.F.Codd</a:t>
            </a:r>
            <a:r>
              <a:rPr lang="en-US" b="1" dirty="0" smtClean="0"/>
              <a:t> Rules</a:t>
            </a:r>
            <a:endParaRPr lang="en-US" dirty="0"/>
          </a:p>
        </p:txBody>
      </p:sp>
      <p:sp>
        <p:nvSpPr>
          <p:cNvPr id="3" name="Content Placeholder 2"/>
          <p:cNvSpPr>
            <a:spLocks noGrp="1"/>
          </p:cNvSpPr>
          <p:nvPr>
            <p:ph idx="1"/>
          </p:nvPr>
        </p:nvSpPr>
        <p:spPr>
          <a:xfrm>
            <a:off x="457200" y="1524000"/>
            <a:ext cx="8229600" cy="4800600"/>
          </a:xfrm>
        </p:spPr>
        <p:txBody>
          <a:bodyPr>
            <a:normAutofit/>
          </a:bodyPr>
          <a:lstStyle/>
          <a:p>
            <a:pPr>
              <a:buNone/>
            </a:pPr>
            <a:r>
              <a:rPr lang="en-US" b="1" dirty="0" smtClean="0"/>
              <a:t>Rule </a:t>
            </a:r>
            <a:r>
              <a:rPr lang="en-US" sz="3200" b="1" dirty="0" smtClean="0"/>
              <a:t>0</a:t>
            </a:r>
            <a:r>
              <a:rPr lang="en-US" b="1" dirty="0" smtClean="0"/>
              <a:t> − Foundation rule</a:t>
            </a:r>
            <a:endParaRPr lang="en-US" dirty="0" smtClean="0"/>
          </a:p>
          <a:p>
            <a:pPr algn="just"/>
            <a:r>
              <a:rPr lang="en-US" dirty="0" smtClean="0"/>
              <a:t>Any system that is claimed to be RDBMS, must be able to manage database entirely through its relational capabilities.</a:t>
            </a:r>
          </a:p>
          <a:p>
            <a:pPr algn="just"/>
            <a:r>
              <a:rPr lang="en-US" dirty="0" smtClean="0"/>
              <a:t>i.e. Database must be in a relational form.</a:t>
            </a:r>
          </a:p>
          <a:p>
            <a:pPr>
              <a:buNone/>
            </a:pPr>
            <a:r>
              <a:rPr lang="en-US" b="1" dirty="0" smtClean="0"/>
              <a:t>Rule </a:t>
            </a:r>
            <a:r>
              <a:rPr lang="en-US" sz="3000" b="1" dirty="0" smtClean="0"/>
              <a:t>1</a:t>
            </a:r>
            <a:r>
              <a:rPr lang="en-US" b="1" dirty="0" smtClean="0"/>
              <a:t> − Information Rule</a:t>
            </a:r>
            <a:endParaRPr lang="en-US" dirty="0" smtClean="0"/>
          </a:p>
          <a:p>
            <a:pPr algn="just"/>
            <a:r>
              <a:rPr lang="en-US" dirty="0" smtClean="0"/>
              <a:t>A database contains various information and this information must be stored  as values  in the cells of the table in the form of rows and columns.</a:t>
            </a:r>
          </a:p>
          <a:p>
            <a:endParaRPr lang="en-US" dirty="0" smtClean="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b="1" dirty="0" err="1" smtClean="0"/>
              <a:t>E.F.Codd</a:t>
            </a:r>
            <a:r>
              <a:rPr lang="en-US" b="1" dirty="0" smtClean="0"/>
              <a:t> Rules</a:t>
            </a:r>
            <a:endParaRPr lang="en-US" dirty="0"/>
          </a:p>
        </p:txBody>
      </p:sp>
      <p:sp>
        <p:nvSpPr>
          <p:cNvPr id="3" name="Content Placeholder 2"/>
          <p:cNvSpPr>
            <a:spLocks noGrp="1"/>
          </p:cNvSpPr>
          <p:nvPr>
            <p:ph idx="1"/>
          </p:nvPr>
        </p:nvSpPr>
        <p:spPr>
          <a:xfrm>
            <a:off x="457200" y="1600200"/>
            <a:ext cx="8229600" cy="4724400"/>
          </a:xfrm>
        </p:spPr>
        <p:txBody>
          <a:bodyPr>
            <a:normAutofit lnSpcReduction="10000"/>
          </a:bodyPr>
          <a:lstStyle/>
          <a:p>
            <a:pPr>
              <a:buNone/>
            </a:pPr>
            <a:r>
              <a:rPr lang="en-US" b="1" dirty="0" smtClean="0"/>
              <a:t>Rule 2: Guaranteed Access Rule</a:t>
            </a:r>
          </a:p>
          <a:p>
            <a:pPr algn="just"/>
            <a:r>
              <a:rPr lang="en-US" dirty="0" smtClean="0"/>
              <a:t>Each and every piece of data (atomic) in a relational database, is guaranteed to be accessible by using the combination of table name, primary key and column name.</a:t>
            </a:r>
          </a:p>
          <a:p>
            <a:pPr algn="just"/>
            <a:r>
              <a:rPr lang="en-US" dirty="0" smtClean="0"/>
              <a:t>Ex: Select </a:t>
            </a:r>
            <a:r>
              <a:rPr lang="en-US" b="1" dirty="0" err="1" smtClean="0"/>
              <a:t>sname</a:t>
            </a:r>
            <a:r>
              <a:rPr lang="en-US" dirty="0" smtClean="0"/>
              <a:t> from </a:t>
            </a:r>
            <a:r>
              <a:rPr lang="en-US" b="1" dirty="0" smtClean="0"/>
              <a:t>student</a:t>
            </a:r>
            <a:r>
              <a:rPr lang="en-US" dirty="0" smtClean="0"/>
              <a:t> where </a:t>
            </a:r>
            <a:r>
              <a:rPr lang="en-US" b="1" dirty="0" err="1" smtClean="0"/>
              <a:t>sid</a:t>
            </a:r>
            <a:r>
              <a:rPr lang="en-US" dirty="0" smtClean="0"/>
              <a:t>=10;</a:t>
            </a:r>
          </a:p>
          <a:p>
            <a:pPr algn="just">
              <a:buNone/>
            </a:pPr>
            <a:r>
              <a:rPr lang="en-US" b="1" dirty="0" smtClean="0"/>
              <a:t>Rule 3 − Systematic Treatment of Null Values</a:t>
            </a:r>
          </a:p>
          <a:p>
            <a:pPr algn="just"/>
            <a:r>
              <a:rPr lang="en-US" dirty="0" smtClean="0"/>
              <a:t>Null values are  supported in relational databases and used for missing data  or  inapplicable data. Null values are independent of any data type. They should not be mistaken for blanks or zeroes or empty strings. </a:t>
            </a:r>
          </a:p>
          <a:p>
            <a:pPr algn="just"/>
            <a:endParaRPr lang="en-US" dirty="0" smtClean="0"/>
          </a:p>
          <a:p>
            <a:pPr algn="just"/>
            <a:endParaRPr lang="en-US" dirty="0" smtClean="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E.F.Codd</a:t>
            </a:r>
            <a:r>
              <a:rPr lang="en-US" b="1" dirty="0" smtClean="0"/>
              <a:t> Rules</a:t>
            </a:r>
            <a:endParaRPr lang="en-US" dirty="0"/>
          </a:p>
        </p:txBody>
      </p:sp>
      <p:sp>
        <p:nvSpPr>
          <p:cNvPr id="3" name="Content Placeholder 2"/>
          <p:cNvSpPr>
            <a:spLocks noGrp="1"/>
          </p:cNvSpPr>
          <p:nvPr>
            <p:ph idx="1"/>
          </p:nvPr>
        </p:nvSpPr>
        <p:spPr/>
        <p:txBody>
          <a:bodyPr>
            <a:normAutofit/>
          </a:bodyPr>
          <a:lstStyle/>
          <a:p>
            <a:pPr>
              <a:buNone/>
            </a:pPr>
            <a:r>
              <a:rPr lang="en-US" b="1" dirty="0" smtClean="0"/>
              <a:t>Rule 4:</a:t>
            </a:r>
            <a:r>
              <a:rPr lang="en-US" dirty="0" smtClean="0"/>
              <a:t> </a:t>
            </a:r>
            <a:r>
              <a:rPr lang="en-US" b="1" dirty="0" smtClean="0"/>
              <a:t>Active/Dynamic Online Catalog based on the relational model</a:t>
            </a:r>
          </a:p>
          <a:p>
            <a:pPr algn="just"/>
            <a:r>
              <a:rPr lang="en-US" b="1" dirty="0" smtClean="0"/>
              <a:t>Data dictionary </a:t>
            </a:r>
            <a:r>
              <a:rPr lang="en-US" dirty="0" smtClean="0"/>
              <a:t>or </a:t>
            </a:r>
            <a:r>
              <a:rPr lang="en-US" b="1" dirty="0" smtClean="0"/>
              <a:t>catalog</a:t>
            </a:r>
            <a:r>
              <a:rPr lang="en-US" dirty="0" smtClean="0"/>
              <a:t> which contains  metadata (data about the database or  data about the data) must be stored online. It is accessible only by authorized users who have the required privileges. The  same query language used for accessing the database should be used for accessing the data dictionary.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E.F.Codd</a:t>
            </a:r>
            <a:r>
              <a:rPr lang="en-US" b="1" dirty="0" smtClean="0"/>
              <a:t> Rules</a:t>
            </a:r>
            <a:endParaRPr lang="en-US" dirty="0"/>
          </a:p>
        </p:txBody>
      </p:sp>
      <p:sp>
        <p:nvSpPr>
          <p:cNvPr id="3" name="Content Placeholder 2"/>
          <p:cNvSpPr>
            <a:spLocks noGrp="1"/>
          </p:cNvSpPr>
          <p:nvPr>
            <p:ph idx="1"/>
          </p:nvPr>
        </p:nvSpPr>
        <p:spPr/>
        <p:txBody>
          <a:bodyPr/>
          <a:lstStyle/>
          <a:p>
            <a:pPr>
              <a:buNone/>
            </a:pPr>
            <a:r>
              <a:rPr lang="en-US" b="1" dirty="0" smtClean="0"/>
              <a:t>Rule 5: Comprehensive Data </a:t>
            </a:r>
            <a:r>
              <a:rPr lang="en-US" b="1" dirty="0" err="1" smtClean="0"/>
              <a:t>SubLanguage</a:t>
            </a:r>
            <a:r>
              <a:rPr lang="en-US" b="1" dirty="0" smtClean="0"/>
              <a:t> Rule</a:t>
            </a:r>
          </a:p>
          <a:p>
            <a:pPr algn="just"/>
            <a:r>
              <a:rPr lang="en-US" dirty="0" smtClean="0"/>
              <a:t>A relational database may support various languages.</a:t>
            </a:r>
          </a:p>
          <a:p>
            <a:pPr algn="just"/>
            <a:r>
              <a:rPr lang="en-US" dirty="0" smtClean="0"/>
              <a:t>There must be </a:t>
            </a:r>
            <a:r>
              <a:rPr lang="en-US" dirty="0" err="1" smtClean="0"/>
              <a:t>atleast</a:t>
            </a:r>
            <a:r>
              <a:rPr lang="en-US" dirty="0" smtClean="0"/>
              <a:t> one language whose statements are well structured and it is comprehensive in supporting  data definition, view definition, data manipulation, integrity constraints, and transaction management operations. </a:t>
            </a:r>
            <a:r>
              <a:rPr lang="en-US" b="1" dirty="0" smtClean="0"/>
              <a:t>Ex: SQL</a:t>
            </a:r>
          </a:p>
          <a:p>
            <a:pPr algn="just"/>
            <a:r>
              <a:rPr lang="en-US" dirty="0" smtClean="0"/>
              <a:t>If the database allows access to the data without any language, it is considered a violation.</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E.F.Codd</a:t>
            </a:r>
            <a:r>
              <a:rPr lang="en-US" b="1" dirty="0" smtClean="0"/>
              <a:t> Rules</a:t>
            </a:r>
            <a:endParaRPr lang="en-US" dirty="0"/>
          </a:p>
        </p:txBody>
      </p:sp>
      <p:sp>
        <p:nvSpPr>
          <p:cNvPr id="3" name="Content Placeholder 2"/>
          <p:cNvSpPr>
            <a:spLocks noGrp="1"/>
          </p:cNvSpPr>
          <p:nvPr>
            <p:ph idx="1"/>
          </p:nvPr>
        </p:nvSpPr>
        <p:spPr/>
        <p:txBody>
          <a:bodyPr/>
          <a:lstStyle/>
          <a:p>
            <a:pPr>
              <a:buNone/>
            </a:pPr>
            <a:r>
              <a:rPr lang="en-US" b="1" dirty="0" smtClean="0"/>
              <a:t>Rule 6: View Updating Rule</a:t>
            </a:r>
          </a:p>
          <a:p>
            <a:pPr algn="just"/>
            <a:r>
              <a:rPr lang="en-US" dirty="0" smtClean="0"/>
              <a:t>All  the views that can be theoretically updatable  must be updated by the database systems as well. </a:t>
            </a:r>
          </a:p>
          <a:p>
            <a:pPr>
              <a:buNone/>
            </a:pPr>
            <a:r>
              <a:rPr lang="en-US" b="1" dirty="0" smtClean="0"/>
              <a:t>Rule 7: Relational Level Operation Rule</a:t>
            </a:r>
          </a:p>
          <a:p>
            <a:pPr algn="just"/>
            <a:r>
              <a:rPr lang="en-US" dirty="0" smtClean="0"/>
              <a:t>A database system supports high-level relational operations such as insert, update, and delete in each level or a single row. It also supports union, intersection and minus operations.</a:t>
            </a:r>
          </a:p>
          <a:p>
            <a:pPr algn="just"/>
            <a:endParaRPr lang="en-US" dirty="0" smtClean="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E.F.Codd</a:t>
            </a:r>
            <a:r>
              <a:rPr lang="en-US" b="1" dirty="0" smtClean="0"/>
              <a:t> Rules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Rule 8: Physical Data Independence Rule</a:t>
            </a:r>
          </a:p>
          <a:p>
            <a:pPr algn="just"/>
            <a:r>
              <a:rPr lang="en-US" dirty="0" smtClean="0"/>
              <a:t>If physical structure of the database is changed, it should  not have any effect on external applications that are accessing the data from the database.</a:t>
            </a:r>
          </a:p>
          <a:p>
            <a:pPr>
              <a:buNone/>
            </a:pPr>
            <a:r>
              <a:rPr lang="en-US" b="1" dirty="0" smtClean="0"/>
              <a:t>Rule 9: Logical Data Independence Rule</a:t>
            </a:r>
          </a:p>
          <a:p>
            <a:pPr algn="just"/>
            <a:r>
              <a:rPr lang="en-US" dirty="0" smtClean="0"/>
              <a:t>If any changes are made to the logical level (table structures), it should not affect the end users. </a:t>
            </a:r>
          </a:p>
          <a:p>
            <a:pPr algn="just"/>
            <a:r>
              <a:rPr lang="en-US" dirty="0" smtClean="0"/>
              <a:t>For example, suppose a table either split into two tables, or two table joins to create a single table, these changes should not be impacted on the user view application.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smtClean="0"/>
              <a:t>Problems with File systems </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a:buNone/>
            </a:pPr>
            <a:r>
              <a:rPr lang="en-US" b="1" dirty="0" smtClean="0"/>
              <a:t>3. Data isolation </a:t>
            </a:r>
          </a:p>
          <a:p>
            <a:pPr marL="630238" indent="-285750"/>
            <a:r>
              <a:rPr lang="en-US" dirty="0" smtClean="0"/>
              <a:t>Data in different formats. </a:t>
            </a:r>
          </a:p>
          <a:p>
            <a:pPr marL="630238" indent="-285750"/>
            <a:r>
              <a:rPr lang="en-US" dirty="0" smtClean="0"/>
              <a:t>Difficult to write new application programs to access data of different  formats.</a:t>
            </a:r>
          </a:p>
          <a:p>
            <a:pPr marL="630238" indent="-569913">
              <a:buNone/>
            </a:pPr>
            <a:r>
              <a:rPr lang="en-US" dirty="0" smtClean="0"/>
              <a:t>4. </a:t>
            </a:r>
            <a:r>
              <a:rPr lang="en-US" b="1" dirty="0" smtClean="0"/>
              <a:t>Multiple users.</a:t>
            </a:r>
            <a:endParaRPr lang="en-US" dirty="0" smtClean="0"/>
          </a:p>
          <a:p>
            <a:pPr marL="630238" indent="-225425"/>
            <a:r>
              <a:rPr lang="en-US" dirty="0" smtClean="0"/>
              <a:t> Need protection  from concurrent access by different users.</a:t>
            </a:r>
          </a:p>
          <a:p>
            <a:pPr marL="630238" indent="-225425"/>
            <a:r>
              <a:rPr lang="en-US" dirty="0" smtClean="0"/>
              <a:t>Example : Account has 5000 Rs ,if two customers are  trying to withdraw 1000 and 500 at same time. The resulting balance may be 4000 or 4500 0r 3500 if no proper access is provided.</a:t>
            </a:r>
          </a:p>
          <a:p>
            <a:pPr marL="630238" indent="-569913">
              <a:buNone/>
            </a:pPr>
            <a:endParaRPr lang="en-US" dirty="0" smtClean="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E.F.Codd</a:t>
            </a:r>
            <a:r>
              <a:rPr lang="en-US" b="1" dirty="0" smtClean="0"/>
              <a:t> Rules</a:t>
            </a:r>
            <a:endParaRPr lang="en-US" dirty="0"/>
          </a:p>
        </p:txBody>
      </p:sp>
      <p:sp>
        <p:nvSpPr>
          <p:cNvPr id="3" name="Content Placeholder 2"/>
          <p:cNvSpPr>
            <a:spLocks noGrp="1"/>
          </p:cNvSpPr>
          <p:nvPr>
            <p:ph idx="1"/>
          </p:nvPr>
        </p:nvSpPr>
        <p:spPr/>
        <p:txBody>
          <a:bodyPr>
            <a:normAutofit/>
          </a:bodyPr>
          <a:lstStyle/>
          <a:p>
            <a:pPr>
              <a:buNone/>
            </a:pPr>
            <a:r>
              <a:rPr lang="en-US" b="1" dirty="0" smtClean="0"/>
              <a:t>Rule 10: Integrity Independence Rule</a:t>
            </a:r>
          </a:p>
          <a:p>
            <a:pPr algn="just"/>
            <a:r>
              <a:rPr lang="en-US" dirty="0" smtClean="0"/>
              <a:t>A database must maintain integrity independence when inserting data into table's cells using the SQL query language. </a:t>
            </a:r>
          </a:p>
          <a:p>
            <a:pPr algn="just"/>
            <a:r>
              <a:rPr lang="en-US" dirty="0" smtClean="0"/>
              <a:t>All entered values should not  depend on any external application to maintain integrity. </a:t>
            </a:r>
          </a:p>
          <a:p>
            <a:pPr algn="just"/>
            <a:r>
              <a:rPr lang="en-US" dirty="0" smtClean="0"/>
              <a:t>It is also helpful in making the database-independent for each front-end application.</a:t>
            </a:r>
          </a:p>
          <a:p>
            <a:endParaRPr lang="en-US" dirty="0" smtClean="0"/>
          </a:p>
          <a:p>
            <a:endParaRPr lang="en-US" dirty="0" smtClean="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E.F.Codd</a:t>
            </a:r>
            <a:r>
              <a:rPr lang="en-US" b="1" dirty="0" smtClean="0"/>
              <a:t> Rules</a:t>
            </a:r>
            <a:endParaRPr lang="en-US" dirty="0"/>
          </a:p>
        </p:txBody>
      </p:sp>
      <p:sp>
        <p:nvSpPr>
          <p:cNvPr id="3" name="Content Placeholder 2"/>
          <p:cNvSpPr>
            <a:spLocks noGrp="1"/>
          </p:cNvSpPr>
          <p:nvPr>
            <p:ph idx="1"/>
          </p:nvPr>
        </p:nvSpPr>
        <p:spPr/>
        <p:txBody>
          <a:bodyPr>
            <a:normAutofit/>
          </a:bodyPr>
          <a:lstStyle/>
          <a:p>
            <a:pPr>
              <a:buNone/>
            </a:pPr>
            <a:r>
              <a:rPr lang="en-US" b="1" dirty="0" smtClean="0"/>
              <a:t>Rule 11: Distribution Independence Rule</a:t>
            </a:r>
          </a:p>
          <a:p>
            <a:pPr algn="just"/>
            <a:r>
              <a:rPr lang="en-US" dirty="0" smtClean="0"/>
              <a:t>A database system must work properly even if  the database is geographically distributed, end Users should always get impression that the data is located at one site only.</a:t>
            </a:r>
          </a:p>
          <a:p>
            <a:pPr algn="just"/>
            <a:r>
              <a:rPr lang="en-US" dirty="0" smtClean="0"/>
              <a:t>End user must not be able to see that data is distributed over various locations.</a:t>
            </a:r>
          </a:p>
          <a:p>
            <a:r>
              <a:rPr lang="en-US" dirty="0" smtClean="0"/>
              <a:t>This is foundation for  distributed systems.</a:t>
            </a:r>
          </a:p>
          <a:p>
            <a:endParaRPr lang="en-US" dirty="0" smtClean="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E.F.Codd</a:t>
            </a:r>
            <a:r>
              <a:rPr lang="en-US" b="1" dirty="0" smtClean="0"/>
              <a:t> Rules</a:t>
            </a:r>
            <a:endParaRPr lang="en-US" dirty="0"/>
          </a:p>
        </p:txBody>
      </p:sp>
      <p:sp>
        <p:nvSpPr>
          <p:cNvPr id="3" name="Content Placeholder 2"/>
          <p:cNvSpPr>
            <a:spLocks noGrp="1"/>
          </p:cNvSpPr>
          <p:nvPr>
            <p:ph idx="1"/>
          </p:nvPr>
        </p:nvSpPr>
        <p:spPr/>
        <p:txBody>
          <a:bodyPr>
            <a:normAutofit/>
          </a:bodyPr>
          <a:lstStyle/>
          <a:p>
            <a:pPr>
              <a:buNone/>
            </a:pPr>
            <a:r>
              <a:rPr lang="en-US" b="1" dirty="0" smtClean="0"/>
              <a:t>Rule 12  Rule of Non Subversion</a:t>
            </a:r>
            <a:endParaRPr lang="en-US" dirty="0" smtClean="0"/>
          </a:p>
          <a:p>
            <a:pPr algn="just"/>
            <a:r>
              <a:rPr lang="en-US" dirty="0" smtClean="0"/>
              <a:t>If a relational system has a low-level or separate language other than SQL to access the database system, it should not subvert or bypass integrity constraints expressed in high level language.</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OVERVIEW OF DATABASE </a:t>
            </a:r>
            <a:r>
              <a:rPr lang="en-US" b="1" dirty="0" smtClean="0"/>
              <a:t>DESIGN</a:t>
            </a: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dirty="0" smtClean="0"/>
              <a:t>database design process can be divided into six </a:t>
            </a:r>
            <a:r>
              <a:rPr lang="en-US" dirty="0" smtClean="0"/>
              <a:t>steps.</a:t>
            </a:r>
          </a:p>
          <a:p>
            <a:pPr>
              <a:buNone/>
            </a:pPr>
            <a:r>
              <a:rPr lang="en-US" b="1" dirty="0" smtClean="0"/>
              <a:t>(1) Requirements Analysis: </a:t>
            </a:r>
          </a:p>
          <a:p>
            <a:pPr algn="just"/>
            <a:r>
              <a:rPr lang="en-US" dirty="0" smtClean="0"/>
              <a:t>The very first step is to understand what data is to be stored in the </a:t>
            </a:r>
            <a:r>
              <a:rPr lang="en-US" dirty="0" smtClean="0"/>
              <a:t>database  and </a:t>
            </a:r>
            <a:r>
              <a:rPr lang="en-US" dirty="0" smtClean="0"/>
              <a:t>what operations are </a:t>
            </a:r>
            <a:r>
              <a:rPr lang="en-US" dirty="0" smtClean="0"/>
              <a:t>done. In </a:t>
            </a:r>
            <a:r>
              <a:rPr lang="en-US" dirty="0" smtClean="0"/>
              <a:t>other words, we must find out what users want from database.</a:t>
            </a:r>
          </a:p>
          <a:p>
            <a:pPr algn="just"/>
            <a:r>
              <a:rPr lang="en-US" dirty="0" smtClean="0"/>
              <a:t>This </a:t>
            </a:r>
            <a:r>
              <a:rPr lang="en-US" dirty="0" smtClean="0"/>
              <a:t>is usually an informal process that involves discussions with user groups, a study of the current operating </a:t>
            </a:r>
            <a:r>
              <a:rPr lang="en-US" dirty="0" smtClean="0"/>
              <a:t>environment </a:t>
            </a:r>
            <a:r>
              <a:rPr lang="en-US" dirty="0" smtClean="0"/>
              <a:t>and so on. </a:t>
            </a:r>
          </a:p>
          <a:p>
            <a:endParaRPr lang="en-US" dirty="0" smtClean="0"/>
          </a:p>
          <a:p>
            <a:endParaRPr lang="en-US" dirty="0" smtClean="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OVERVIEW OF DATABASE DESIGN</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(2) Conceptual Database Design: </a:t>
            </a:r>
            <a:endParaRPr lang="en-US" b="1" dirty="0" smtClean="0"/>
          </a:p>
          <a:p>
            <a:pPr algn="just"/>
            <a:r>
              <a:rPr lang="en-US" dirty="0" smtClean="0"/>
              <a:t>The </a:t>
            </a:r>
            <a:r>
              <a:rPr lang="en-US" dirty="0" smtClean="0"/>
              <a:t>information gathered in the </a:t>
            </a:r>
            <a:r>
              <a:rPr lang="en-US" dirty="0" smtClean="0"/>
              <a:t>requirements analysis </a:t>
            </a:r>
            <a:r>
              <a:rPr lang="en-US" dirty="0" smtClean="0"/>
              <a:t>step is used to develop a high-level description </a:t>
            </a:r>
            <a:r>
              <a:rPr lang="en-US" dirty="0" smtClean="0"/>
              <a:t>model of </a:t>
            </a:r>
            <a:r>
              <a:rPr lang="en-US" dirty="0" smtClean="0"/>
              <a:t>the data to be stored in </a:t>
            </a:r>
            <a:r>
              <a:rPr lang="en-US" dirty="0" smtClean="0"/>
              <a:t>the database</a:t>
            </a:r>
            <a:r>
              <a:rPr lang="en-US" dirty="0" smtClean="0"/>
              <a:t>, along with the constraints </a:t>
            </a:r>
            <a:r>
              <a:rPr lang="en-US" dirty="0" smtClean="0"/>
              <a:t>over </a:t>
            </a:r>
            <a:r>
              <a:rPr lang="en-US" dirty="0" smtClean="0"/>
              <a:t>this data. </a:t>
            </a:r>
            <a:endParaRPr lang="en-US" dirty="0" smtClean="0"/>
          </a:p>
          <a:p>
            <a:pPr algn="just"/>
            <a:r>
              <a:rPr lang="en-US" dirty="0" smtClean="0"/>
              <a:t>This step is </a:t>
            </a:r>
            <a:r>
              <a:rPr lang="en-US" dirty="0" smtClean="0"/>
              <a:t>often carried out using the ER </a:t>
            </a:r>
            <a:r>
              <a:rPr lang="en-US" dirty="0" smtClean="0"/>
              <a:t>model.</a:t>
            </a:r>
          </a:p>
          <a:p>
            <a:pPr>
              <a:buNone/>
            </a:pPr>
            <a:r>
              <a:rPr lang="en-US" b="1" dirty="0" smtClean="0"/>
              <a:t>(3) Logical Database Design:</a:t>
            </a:r>
            <a:endParaRPr lang="en-US" dirty="0" smtClean="0"/>
          </a:p>
          <a:p>
            <a:pPr algn="just"/>
            <a:r>
              <a:rPr lang="en-US" dirty="0" smtClean="0"/>
              <a:t>We must choose a DBMS to implement our database design. If we consider a relational DBMS , the task in the logical design step is to convert an ER schema into a relational database schema. </a:t>
            </a:r>
          </a:p>
          <a:p>
            <a:pPr algn="just"/>
            <a:endParaRPr lang="en-US"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OVERVIEW OF DATABASE DESIGN</a:t>
            </a:r>
            <a:endParaRPr lang="en-US" dirty="0"/>
          </a:p>
        </p:txBody>
      </p:sp>
      <p:sp>
        <p:nvSpPr>
          <p:cNvPr id="3" name="Content Placeholder 2"/>
          <p:cNvSpPr>
            <a:spLocks noGrp="1"/>
          </p:cNvSpPr>
          <p:nvPr>
            <p:ph idx="1"/>
          </p:nvPr>
        </p:nvSpPr>
        <p:spPr/>
        <p:txBody>
          <a:bodyPr>
            <a:normAutofit/>
          </a:bodyPr>
          <a:lstStyle/>
          <a:p>
            <a:pPr>
              <a:buNone/>
            </a:pPr>
            <a:r>
              <a:rPr lang="en-US" b="1" dirty="0" smtClean="0"/>
              <a:t>(4) Schema </a:t>
            </a:r>
            <a:r>
              <a:rPr lang="en-US" b="1" dirty="0" smtClean="0"/>
              <a:t>Refinement</a:t>
            </a:r>
            <a:r>
              <a:rPr lang="en-US" b="1" dirty="0" smtClean="0"/>
              <a:t>: </a:t>
            </a:r>
            <a:endParaRPr lang="en-US" b="1" dirty="0" smtClean="0"/>
          </a:p>
          <a:p>
            <a:pPr algn="just"/>
            <a:r>
              <a:rPr lang="en-US" b="1" dirty="0" smtClean="0"/>
              <a:t> </a:t>
            </a:r>
            <a:r>
              <a:rPr lang="en-US" dirty="0" smtClean="0"/>
              <a:t>The </a:t>
            </a:r>
            <a:r>
              <a:rPr lang="en-US" dirty="0" smtClean="0"/>
              <a:t>fourth step in database design is to analyze </a:t>
            </a:r>
            <a:r>
              <a:rPr lang="en-US" dirty="0" smtClean="0"/>
              <a:t>the collection </a:t>
            </a:r>
            <a:r>
              <a:rPr lang="en-US" dirty="0" smtClean="0"/>
              <a:t>of relations in our relational database schema to identify potential </a:t>
            </a:r>
            <a:r>
              <a:rPr lang="en-US" dirty="0" smtClean="0"/>
              <a:t>problems and </a:t>
            </a:r>
            <a:r>
              <a:rPr lang="en-US" dirty="0" smtClean="0"/>
              <a:t>to </a:t>
            </a:r>
            <a:r>
              <a:rPr lang="en-US" dirty="0" smtClean="0"/>
              <a:t>refine </a:t>
            </a:r>
            <a:r>
              <a:rPr lang="en-US" dirty="0" smtClean="0"/>
              <a:t>it. </a:t>
            </a:r>
            <a:endParaRPr lang="en-US" dirty="0" smtClean="0"/>
          </a:p>
          <a:p>
            <a:pPr>
              <a:buNone/>
            </a:pPr>
            <a:r>
              <a:rPr lang="en-US" b="1" dirty="0" smtClean="0"/>
              <a:t>(5) Physical Database Design:</a:t>
            </a:r>
          </a:p>
          <a:p>
            <a:pPr algn="just"/>
            <a:r>
              <a:rPr lang="en-US" dirty="0" smtClean="0"/>
              <a:t>In this step ,deciding on the physical layout of the database. Simply involve building indexes on some tables  and clustering some tables and so on.</a:t>
            </a:r>
          </a:p>
          <a:p>
            <a:pPr algn="just"/>
            <a:endParaRPr lang="en-US"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OVERVIEW OF DATABASE DESIGN</a:t>
            </a:r>
            <a:endParaRPr lang="en-US" dirty="0"/>
          </a:p>
        </p:txBody>
      </p:sp>
      <p:sp>
        <p:nvSpPr>
          <p:cNvPr id="3" name="Content Placeholder 2"/>
          <p:cNvSpPr>
            <a:spLocks noGrp="1"/>
          </p:cNvSpPr>
          <p:nvPr>
            <p:ph idx="1"/>
          </p:nvPr>
        </p:nvSpPr>
        <p:spPr/>
        <p:txBody>
          <a:bodyPr>
            <a:normAutofit/>
          </a:bodyPr>
          <a:lstStyle/>
          <a:p>
            <a:pPr>
              <a:buNone/>
            </a:pPr>
            <a:r>
              <a:rPr lang="en-US" b="1" dirty="0" smtClean="0"/>
              <a:t>(6) Security Design: </a:t>
            </a:r>
            <a:endParaRPr lang="en-US" b="1" dirty="0" smtClean="0"/>
          </a:p>
          <a:p>
            <a:pPr algn="just"/>
            <a:r>
              <a:rPr lang="en-US" dirty="0" smtClean="0"/>
              <a:t>we </a:t>
            </a:r>
            <a:r>
              <a:rPr lang="en-US" dirty="0" smtClean="0"/>
              <a:t>identify </a:t>
            </a:r>
            <a:r>
              <a:rPr lang="en-US" dirty="0" smtClean="0"/>
              <a:t>different </a:t>
            </a:r>
            <a:r>
              <a:rPr lang="en-US" dirty="0" smtClean="0"/>
              <a:t>user groups and </a:t>
            </a:r>
            <a:r>
              <a:rPr lang="en-US" dirty="0" smtClean="0"/>
              <a:t>different roles </a:t>
            </a:r>
            <a:r>
              <a:rPr lang="en-US" dirty="0" smtClean="0"/>
              <a:t>played by various </a:t>
            </a:r>
            <a:r>
              <a:rPr lang="en-US" dirty="0" smtClean="0"/>
              <a:t>users. </a:t>
            </a:r>
          </a:p>
          <a:p>
            <a:pPr algn="just"/>
            <a:r>
              <a:rPr lang="en-US" dirty="0" smtClean="0"/>
              <a:t>For </a:t>
            </a:r>
            <a:r>
              <a:rPr lang="en-US" dirty="0" smtClean="0"/>
              <a:t>each role and user group, we </a:t>
            </a:r>
            <a:r>
              <a:rPr lang="en-US" dirty="0" smtClean="0"/>
              <a:t>must identify </a:t>
            </a:r>
            <a:r>
              <a:rPr lang="en-US" dirty="0" smtClean="0"/>
              <a:t>the parts of the database that they must be able to access and the parts of </a:t>
            </a:r>
            <a:r>
              <a:rPr lang="en-US" dirty="0" smtClean="0"/>
              <a:t>the database </a:t>
            </a:r>
            <a:r>
              <a:rPr lang="en-US" dirty="0" smtClean="0"/>
              <a:t>that they should not be allowed to access, and take steps to ensure that </a:t>
            </a:r>
            <a:r>
              <a:rPr lang="en-US" dirty="0" smtClean="0"/>
              <a:t>they can </a:t>
            </a:r>
            <a:r>
              <a:rPr lang="en-US" dirty="0" smtClean="0"/>
              <a:t>access only the necessary parts. </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sp>
        <p:nvSpPr>
          <p:cNvPr id="3" name="Content Placeholder 2"/>
          <p:cNvSpPr>
            <a:spLocks noGrp="1"/>
          </p:cNvSpPr>
          <p:nvPr>
            <p:ph idx="1"/>
          </p:nvPr>
        </p:nvSpPr>
        <p:spPr/>
        <p:txBody>
          <a:bodyPr/>
          <a:lstStyle/>
          <a:p>
            <a:pPr algn="just"/>
            <a:r>
              <a:rPr lang="en-US" b="1" i="1" dirty="0" smtClean="0"/>
              <a:t>Entity-Relationship </a:t>
            </a:r>
            <a:r>
              <a:rPr lang="en-US" b="1" i="1" dirty="0" smtClean="0"/>
              <a:t>(ER) data model </a:t>
            </a:r>
            <a:r>
              <a:rPr lang="en-US" dirty="0" smtClean="0"/>
              <a:t>allows us to describe the data involved in </a:t>
            </a:r>
            <a:r>
              <a:rPr lang="en-US" dirty="0" smtClean="0"/>
              <a:t>a real-world </a:t>
            </a:r>
            <a:r>
              <a:rPr lang="en-US" dirty="0" smtClean="0"/>
              <a:t>enterprise in terms of </a:t>
            </a:r>
            <a:r>
              <a:rPr lang="en-US" dirty="0" smtClean="0"/>
              <a:t>objects(entity)  </a:t>
            </a:r>
            <a:r>
              <a:rPr lang="en-US" dirty="0" smtClean="0"/>
              <a:t>and their </a:t>
            </a:r>
            <a:r>
              <a:rPr lang="en-US" dirty="0" smtClean="0"/>
              <a:t>relationships.</a:t>
            </a:r>
          </a:p>
          <a:p>
            <a:pPr algn="just"/>
            <a:r>
              <a:rPr lang="en-US" dirty="0" smtClean="0"/>
              <a:t>It </a:t>
            </a:r>
            <a:r>
              <a:rPr lang="en-US" dirty="0" smtClean="0"/>
              <a:t>is widely used to develop an initial database </a:t>
            </a:r>
            <a:r>
              <a:rPr lang="en-US" dirty="0" smtClean="0"/>
              <a:t>design.</a:t>
            </a:r>
          </a:p>
          <a:p>
            <a:pPr algn="just"/>
            <a:r>
              <a:rPr lang="en-US" dirty="0" smtClean="0"/>
              <a:t>It was proposed </a:t>
            </a:r>
            <a:r>
              <a:rPr lang="en-US" dirty="0" smtClean="0"/>
              <a:t>by Peter P Chen in </a:t>
            </a:r>
            <a:r>
              <a:rPr lang="en-US" dirty="0" smtClean="0"/>
              <a:t>1970s.</a:t>
            </a:r>
          </a:p>
          <a:p>
            <a:pPr algn="just"/>
            <a:r>
              <a:rPr lang="en-US" dirty="0" smtClean="0"/>
              <a:t>It provides useful concepts that allow us to </a:t>
            </a:r>
            <a:r>
              <a:rPr lang="en-US" dirty="0" smtClean="0"/>
              <a:t>convert  an informal </a:t>
            </a:r>
            <a:r>
              <a:rPr lang="en-US" dirty="0" smtClean="0"/>
              <a:t>description of what users want from their database to a more detailed  description that can be implemented in a DBMS.</a:t>
            </a:r>
          </a:p>
          <a:p>
            <a:pPr algn="just"/>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sp>
        <p:nvSpPr>
          <p:cNvPr id="3" name="Content Placeholder 2"/>
          <p:cNvSpPr>
            <a:spLocks noGrp="1"/>
          </p:cNvSpPr>
          <p:nvPr>
            <p:ph idx="1"/>
          </p:nvPr>
        </p:nvSpPr>
        <p:spPr/>
        <p:txBody>
          <a:bodyPr>
            <a:normAutofit/>
          </a:bodyPr>
          <a:lstStyle/>
          <a:p>
            <a:pPr algn="just"/>
            <a:r>
              <a:rPr lang="en-US" b="1" dirty="0" smtClean="0"/>
              <a:t>Entity: </a:t>
            </a:r>
            <a:r>
              <a:rPr lang="en-US" dirty="0" smtClean="0"/>
              <a:t>It is  a real world  object of physical </a:t>
            </a:r>
            <a:r>
              <a:rPr lang="en-US" dirty="0" smtClean="0"/>
              <a:t>or conceptual existence and </a:t>
            </a:r>
            <a:r>
              <a:rPr lang="en-US" dirty="0" smtClean="0"/>
              <a:t>distinguishable from others. </a:t>
            </a:r>
            <a:endParaRPr lang="en-US" dirty="0" smtClean="0"/>
          </a:p>
          <a:p>
            <a:r>
              <a:rPr lang="en-US" b="1" dirty="0" smtClean="0"/>
              <a:t>Example:  </a:t>
            </a:r>
            <a:r>
              <a:rPr lang="en-US" dirty="0" smtClean="0"/>
              <a:t>In </a:t>
            </a:r>
            <a:r>
              <a:rPr lang="en-US" dirty="0" smtClean="0"/>
              <a:t>the University database context</a:t>
            </a:r>
            <a:r>
              <a:rPr lang="en-US" dirty="0" smtClean="0"/>
              <a:t>,</a:t>
            </a:r>
          </a:p>
          <a:p>
            <a:pPr>
              <a:buNone/>
            </a:pPr>
            <a:r>
              <a:rPr lang="en-US" dirty="0" smtClean="0"/>
              <a:t> </a:t>
            </a:r>
            <a:r>
              <a:rPr lang="en-US" dirty="0" smtClean="0"/>
              <a:t>                 an </a:t>
            </a:r>
            <a:r>
              <a:rPr lang="en-US" dirty="0" smtClean="0"/>
              <a:t>individual </a:t>
            </a:r>
            <a:r>
              <a:rPr lang="en-US" dirty="0" smtClean="0"/>
              <a:t> </a:t>
            </a:r>
            <a:r>
              <a:rPr lang="en-US" i="1" u="sng" dirty="0" smtClean="0">
                <a:solidFill>
                  <a:srgbClr val="FF0000"/>
                </a:solidFill>
              </a:rPr>
              <a:t>student</a:t>
            </a:r>
            <a:r>
              <a:rPr lang="en-US" i="1" dirty="0" smtClean="0"/>
              <a:t> ,   </a:t>
            </a:r>
            <a:r>
              <a:rPr lang="en-US" i="1" u="sng" dirty="0" smtClean="0">
                <a:solidFill>
                  <a:srgbClr val="FF0000"/>
                </a:solidFill>
              </a:rPr>
              <a:t>faculty member</a:t>
            </a:r>
            <a:r>
              <a:rPr lang="en-US" i="1" dirty="0" smtClean="0">
                <a:solidFill>
                  <a:srgbClr val="FF0000"/>
                </a:solidFill>
              </a:rPr>
              <a:t> </a:t>
            </a:r>
            <a:r>
              <a:rPr lang="en-US" i="1" dirty="0" smtClean="0"/>
              <a:t>,</a:t>
            </a:r>
          </a:p>
          <a:p>
            <a:pPr>
              <a:buNone/>
            </a:pPr>
            <a:r>
              <a:rPr lang="en-US" i="1" dirty="0" smtClean="0"/>
              <a:t> </a:t>
            </a:r>
            <a:r>
              <a:rPr lang="en-US" i="1" dirty="0" smtClean="0"/>
              <a:t>                  </a:t>
            </a:r>
            <a:r>
              <a:rPr lang="en-US" i="1" u="sng" dirty="0" smtClean="0">
                <a:solidFill>
                  <a:srgbClr val="FF0000"/>
                </a:solidFill>
              </a:rPr>
              <a:t>a </a:t>
            </a:r>
            <a:r>
              <a:rPr lang="en-US" i="1" u="sng" dirty="0" smtClean="0">
                <a:solidFill>
                  <a:srgbClr val="FF0000"/>
                </a:solidFill>
              </a:rPr>
              <a:t>course</a:t>
            </a:r>
            <a:r>
              <a:rPr lang="en-US" i="1" u="sng" dirty="0" smtClean="0"/>
              <a:t> </a:t>
            </a:r>
            <a:r>
              <a:rPr lang="en-US" i="1" dirty="0" smtClean="0"/>
              <a:t>   </a:t>
            </a:r>
            <a:r>
              <a:rPr lang="en-US" dirty="0" smtClean="0"/>
              <a:t>are </a:t>
            </a:r>
            <a:r>
              <a:rPr lang="en-US" dirty="0" smtClean="0"/>
              <a:t>entities</a:t>
            </a:r>
            <a:r>
              <a:rPr lang="en-US" i="1" u="sng" dirty="0" smtClean="0"/>
              <a:t>.</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sp>
        <p:nvSpPr>
          <p:cNvPr id="3" name="Content Placeholder 2"/>
          <p:cNvSpPr>
            <a:spLocks noGrp="1"/>
          </p:cNvSpPr>
          <p:nvPr>
            <p:ph idx="1"/>
          </p:nvPr>
        </p:nvSpPr>
        <p:spPr/>
        <p:txBody>
          <a:bodyPr/>
          <a:lstStyle/>
          <a:p>
            <a:pPr>
              <a:buNone/>
            </a:pPr>
            <a:r>
              <a:rPr lang="en-US" b="1" dirty="0" smtClean="0"/>
              <a:t>Entity Set:</a:t>
            </a:r>
            <a:endParaRPr lang="en-US" b="1" dirty="0" smtClean="0"/>
          </a:p>
          <a:p>
            <a:r>
              <a:rPr lang="en-US" dirty="0" smtClean="0"/>
              <a:t>Collection of entities  having the same properties. </a:t>
            </a:r>
            <a:endParaRPr lang="en-US" dirty="0" smtClean="0"/>
          </a:p>
          <a:p>
            <a:endParaRPr lang="en-US" b="1" i="1" dirty="0" smtClean="0"/>
          </a:p>
          <a:p>
            <a:pPr>
              <a:buNone/>
            </a:pPr>
            <a:r>
              <a:rPr lang="en-US" b="1" i="1" dirty="0" smtClean="0"/>
              <a:t>Example</a:t>
            </a:r>
            <a:r>
              <a:rPr lang="en-US" b="1" i="1" dirty="0" smtClean="0"/>
              <a:t>: </a:t>
            </a:r>
            <a:endParaRPr lang="en-US" b="1" i="1" dirty="0" smtClean="0"/>
          </a:p>
          <a:p>
            <a:r>
              <a:rPr lang="en-US" i="1" dirty="0" smtClean="0">
                <a:solidFill>
                  <a:srgbClr val="FF0000"/>
                </a:solidFill>
              </a:rPr>
              <a:t>Student </a:t>
            </a:r>
            <a:r>
              <a:rPr lang="en-US" i="1" dirty="0" smtClean="0"/>
              <a:t>entity set –</a:t>
            </a:r>
            <a:r>
              <a:rPr lang="en-US" dirty="0" smtClean="0"/>
              <a:t>collection of all student entities. </a:t>
            </a:r>
            <a:endParaRPr lang="en-US" dirty="0" smtClean="0"/>
          </a:p>
          <a:p>
            <a:r>
              <a:rPr lang="en-US" i="1" dirty="0" smtClean="0">
                <a:solidFill>
                  <a:srgbClr val="FF0000"/>
                </a:solidFill>
              </a:rPr>
              <a:t>Course </a:t>
            </a:r>
            <a:r>
              <a:rPr lang="en-US" i="1" dirty="0" smtClean="0"/>
              <a:t>entity set –</a:t>
            </a:r>
            <a:r>
              <a:rPr lang="en-US" dirty="0" smtClean="0"/>
              <a:t>collection of all course entities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b="1" dirty="0" smtClean="0"/>
              <a:t>Problems with File systems </a:t>
            </a:r>
            <a:endParaRPr lang="en-US" dirty="0"/>
          </a:p>
        </p:txBody>
      </p:sp>
      <p:sp>
        <p:nvSpPr>
          <p:cNvPr id="3" name="Content Placeholder 2"/>
          <p:cNvSpPr>
            <a:spLocks noGrp="1"/>
          </p:cNvSpPr>
          <p:nvPr>
            <p:ph idx="1"/>
          </p:nvPr>
        </p:nvSpPr>
        <p:spPr>
          <a:xfrm>
            <a:off x="457200" y="1676400"/>
            <a:ext cx="8229600" cy="4648200"/>
          </a:xfrm>
        </p:spPr>
        <p:txBody>
          <a:bodyPr>
            <a:normAutofit lnSpcReduction="10000"/>
          </a:bodyPr>
          <a:lstStyle/>
          <a:p>
            <a:pPr>
              <a:buNone/>
            </a:pPr>
            <a:r>
              <a:rPr lang="en-US" b="1" dirty="0" smtClean="0"/>
              <a:t>5. Security problems </a:t>
            </a:r>
          </a:p>
          <a:p>
            <a:pPr marL="465138" indent="-300038" algn="just"/>
            <a:r>
              <a:rPr lang="en-US" dirty="0" smtClean="0"/>
              <a:t>Every user of the system should be able to access only the data they are permitted to see. </a:t>
            </a:r>
          </a:p>
          <a:p>
            <a:pPr marL="465138" indent="-300038" algn="just"/>
            <a:r>
              <a:rPr lang="en-US" dirty="0" smtClean="0"/>
              <a:t>E.g. payroll people only handle employee records, and cannot see customer accounts.</a:t>
            </a:r>
          </a:p>
          <a:p>
            <a:pPr marL="465138" indent="-300038" algn="just"/>
            <a:r>
              <a:rPr lang="en-US" dirty="0" smtClean="0"/>
              <a:t>Difficult to enforce this with files. </a:t>
            </a:r>
          </a:p>
          <a:p>
            <a:pPr>
              <a:buNone/>
            </a:pPr>
            <a:r>
              <a:rPr lang="en-US" b="1" dirty="0" smtClean="0"/>
              <a:t>6. Integrity problems </a:t>
            </a:r>
          </a:p>
          <a:p>
            <a:pPr marL="404813" indent="-239713"/>
            <a:r>
              <a:rPr lang="en-US" dirty="0" smtClean="0"/>
              <a:t>Data may be required to satisfy constraints. </a:t>
            </a:r>
          </a:p>
          <a:p>
            <a:pPr marL="404813" indent="-239713"/>
            <a:r>
              <a:rPr lang="en-US" dirty="0" smtClean="0"/>
              <a:t>Ex:  Account balance not below 500.</a:t>
            </a:r>
          </a:p>
          <a:p>
            <a:pPr marL="404813" indent="-239713" algn="just"/>
            <a:r>
              <a:rPr lang="en-US" dirty="0" smtClean="0"/>
              <a:t> Again, difficult to enforce or to change constraints with the file-processing approach.</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sp>
        <p:nvSpPr>
          <p:cNvPr id="3" name="Content Placeholder 2"/>
          <p:cNvSpPr>
            <a:spLocks noGrp="1"/>
          </p:cNvSpPr>
          <p:nvPr>
            <p:ph idx="1"/>
          </p:nvPr>
        </p:nvSpPr>
        <p:spPr>
          <a:xfrm>
            <a:off x="457200" y="1935480"/>
            <a:ext cx="8305800" cy="4389120"/>
          </a:xfrm>
        </p:spPr>
        <p:txBody>
          <a:bodyPr/>
          <a:lstStyle/>
          <a:p>
            <a:pPr>
              <a:buNone/>
            </a:pPr>
            <a:r>
              <a:rPr lang="en-US" b="1" dirty="0" smtClean="0"/>
              <a:t>Attributes</a:t>
            </a:r>
          </a:p>
          <a:p>
            <a:pPr>
              <a:buNone/>
            </a:pPr>
            <a:endParaRPr lang="en-US" dirty="0" smtClean="0"/>
          </a:p>
          <a:p>
            <a:pPr>
              <a:buNone/>
            </a:pPr>
            <a:r>
              <a:rPr lang="en-US" dirty="0" smtClean="0"/>
              <a:t>Each </a:t>
            </a:r>
            <a:r>
              <a:rPr lang="en-US" dirty="0" smtClean="0"/>
              <a:t>entity is described by a set of </a:t>
            </a:r>
            <a:r>
              <a:rPr lang="en-US" dirty="0" smtClean="0"/>
              <a:t> attributes/properties.</a:t>
            </a:r>
          </a:p>
          <a:p>
            <a:endParaRPr lang="en-US" dirty="0" smtClean="0"/>
          </a:p>
          <a:p>
            <a:pPr>
              <a:buNone/>
            </a:pPr>
            <a:r>
              <a:rPr lang="en-US" b="1" dirty="0" smtClean="0"/>
              <a:t>Attributes for Student entity</a:t>
            </a:r>
          </a:p>
          <a:p>
            <a:pPr marL="1201738" indent="-341313"/>
            <a:r>
              <a:rPr lang="en-US" dirty="0" err="1" smtClean="0">
                <a:solidFill>
                  <a:srgbClr val="FF0000"/>
                </a:solidFill>
              </a:rPr>
              <a:t>StudName</a:t>
            </a:r>
            <a:r>
              <a:rPr lang="en-US" dirty="0" smtClean="0"/>
              <a:t>– name </a:t>
            </a:r>
            <a:r>
              <a:rPr lang="en-US" dirty="0" smtClean="0"/>
              <a:t>of the </a:t>
            </a:r>
            <a:r>
              <a:rPr lang="en-US" dirty="0" smtClean="0"/>
              <a:t>student.</a:t>
            </a:r>
          </a:p>
          <a:p>
            <a:pPr marL="1201738" indent="-341313"/>
            <a:r>
              <a:rPr lang="en-US" dirty="0" err="1" smtClean="0">
                <a:solidFill>
                  <a:srgbClr val="FF0000"/>
                </a:solidFill>
              </a:rPr>
              <a:t>RollNumber</a:t>
            </a:r>
            <a:r>
              <a:rPr lang="en-US" dirty="0" smtClean="0"/>
              <a:t>– the </a:t>
            </a:r>
            <a:r>
              <a:rPr lang="en-US" dirty="0" smtClean="0"/>
              <a:t>roll number of the </a:t>
            </a:r>
            <a:r>
              <a:rPr lang="en-US" dirty="0" smtClean="0"/>
              <a:t>student.</a:t>
            </a:r>
          </a:p>
          <a:p>
            <a:pPr marL="1201738" indent="-341313"/>
            <a:r>
              <a:rPr lang="en-US" dirty="0" smtClean="0">
                <a:solidFill>
                  <a:srgbClr val="FF0000"/>
                </a:solidFill>
              </a:rPr>
              <a:t>Gender </a:t>
            </a:r>
            <a:r>
              <a:rPr lang="en-US" dirty="0" smtClean="0"/>
              <a:t>– the </a:t>
            </a:r>
            <a:r>
              <a:rPr lang="en-US" dirty="0" smtClean="0"/>
              <a:t>gender of the </a:t>
            </a:r>
            <a:r>
              <a:rPr lang="en-US" dirty="0" smtClean="0"/>
              <a:t>student.</a:t>
            </a:r>
            <a:endParaRPr lang="en-US" dirty="0" smtClean="0"/>
          </a:p>
          <a:p>
            <a:endParaRPr lang="en-US" dirty="0" smtClean="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sp>
        <p:nvSpPr>
          <p:cNvPr id="3" name="Content Placeholder 2"/>
          <p:cNvSpPr>
            <a:spLocks noGrp="1"/>
          </p:cNvSpPr>
          <p:nvPr>
            <p:ph idx="1"/>
          </p:nvPr>
        </p:nvSpPr>
        <p:spPr/>
        <p:txBody>
          <a:bodyPr>
            <a:normAutofit/>
          </a:bodyPr>
          <a:lstStyle/>
          <a:p>
            <a:pPr>
              <a:buNone/>
            </a:pPr>
            <a:r>
              <a:rPr lang="en-US" sz="2800" b="1" dirty="0" smtClean="0"/>
              <a:t>Types </a:t>
            </a:r>
            <a:r>
              <a:rPr lang="en-US" sz="2800" b="1" dirty="0" smtClean="0"/>
              <a:t>of Attributes </a:t>
            </a:r>
            <a:endParaRPr lang="en-US" dirty="0" smtClean="0"/>
          </a:p>
          <a:p>
            <a:pPr marL="287338" indent="-287338">
              <a:buClr>
                <a:schemeClr val="tx1"/>
              </a:buClr>
              <a:buAutoNum type="arabicPeriod"/>
            </a:pPr>
            <a:r>
              <a:rPr lang="en-US" b="1" dirty="0" smtClean="0"/>
              <a:t>Simple Attributes</a:t>
            </a:r>
          </a:p>
          <a:p>
            <a:pPr marL="914400" indent="-287338"/>
            <a:r>
              <a:rPr lang="en-US" dirty="0" smtClean="0"/>
              <a:t>Cannot be divided further or indivisible .</a:t>
            </a:r>
          </a:p>
          <a:p>
            <a:pPr marL="914400" indent="-287338"/>
            <a:r>
              <a:rPr lang="en-US" b="1" dirty="0" smtClean="0"/>
              <a:t>example</a:t>
            </a:r>
            <a:r>
              <a:rPr lang="en-US" dirty="0" smtClean="0"/>
              <a:t>: </a:t>
            </a:r>
            <a:r>
              <a:rPr lang="en-US" dirty="0" smtClean="0"/>
              <a:t> </a:t>
            </a:r>
            <a:r>
              <a:rPr lang="en-US" i="1" dirty="0" err="1" smtClean="0">
                <a:solidFill>
                  <a:srgbClr val="FF0000"/>
                </a:solidFill>
              </a:rPr>
              <a:t>Deptno</a:t>
            </a:r>
            <a:r>
              <a:rPr lang="en-US" i="1" dirty="0" smtClean="0">
                <a:solidFill>
                  <a:srgbClr val="FF0000"/>
                </a:solidFill>
              </a:rPr>
              <a:t> </a:t>
            </a:r>
            <a:r>
              <a:rPr lang="en-US" i="1" dirty="0" smtClean="0"/>
              <a:t>– an integer </a:t>
            </a:r>
          </a:p>
          <a:p>
            <a:pPr marL="2511425" indent="-55563">
              <a:buNone/>
            </a:pPr>
            <a:r>
              <a:rPr lang="en-US" i="1" dirty="0" smtClean="0">
                <a:solidFill>
                  <a:srgbClr val="FF0000"/>
                </a:solidFill>
              </a:rPr>
              <a:t>Location</a:t>
            </a:r>
            <a:r>
              <a:rPr lang="en-US" i="1" dirty="0" smtClean="0"/>
              <a:t> – a string.</a:t>
            </a:r>
          </a:p>
          <a:p>
            <a:pPr marL="231775" indent="-231775">
              <a:buClr>
                <a:schemeClr val="tx1"/>
              </a:buClr>
              <a:buFont typeface="+mj-lt"/>
              <a:buAutoNum type="arabicPeriod" startAt="2"/>
            </a:pPr>
            <a:r>
              <a:rPr lang="en-US" dirty="0" smtClean="0"/>
              <a:t>  </a:t>
            </a:r>
            <a:r>
              <a:rPr lang="en-US" b="1" dirty="0" smtClean="0"/>
              <a:t>Composite Attributes</a:t>
            </a:r>
          </a:p>
          <a:p>
            <a:pPr marL="914400" indent="-231775"/>
            <a:r>
              <a:rPr lang="en-US" dirty="0" smtClean="0"/>
              <a:t> having </a:t>
            </a:r>
            <a:r>
              <a:rPr lang="en-US" dirty="0" smtClean="0"/>
              <a:t>several components in the </a:t>
            </a:r>
            <a:r>
              <a:rPr lang="en-US" dirty="0" smtClean="0"/>
              <a:t>value.</a:t>
            </a:r>
          </a:p>
          <a:p>
            <a:pPr marL="968375" indent="-285750"/>
            <a:r>
              <a:rPr lang="en-US" b="1" dirty="0" smtClean="0"/>
              <a:t>E</a:t>
            </a:r>
            <a:r>
              <a:rPr lang="en-US" b="1" dirty="0" smtClean="0"/>
              <a:t>xample</a:t>
            </a:r>
            <a:r>
              <a:rPr lang="en-US" b="1" dirty="0" smtClean="0"/>
              <a:t>: </a:t>
            </a:r>
            <a:r>
              <a:rPr lang="en-US" b="1" dirty="0" smtClean="0"/>
              <a:t> </a:t>
            </a:r>
            <a:r>
              <a:rPr lang="en-US" i="1" dirty="0" err="1" smtClean="0">
                <a:solidFill>
                  <a:srgbClr val="FF0000"/>
                </a:solidFill>
              </a:rPr>
              <a:t>studName</a:t>
            </a:r>
            <a:r>
              <a:rPr lang="en-US" i="1" dirty="0" smtClean="0"/>
              <a:t> with components</a:t>
            </a:r>
          </a:p>
          <a:p>
            <a:pPr marL="1828800" indent="627063">
              <a:buNone/>
            </a:pPr>
            <a:r>
              <a:rPr lang="en-US" i="1" dirty="0" smtClean="0"/>
              <a:t>(</a:t>
            </a:r>
            <a:r>
              <a:rPr lang="en-US" i="1" dirty="0" err="1" smtClean="0"/>
              <a:t>FirstName</a:t>
            </a:r>
            <a:r>
              <a:rPr lang="en-US" i="1" dirty="0" smtClean="0"/>
              <a:t>, </a:t>
            </a:r>
            <a:r>
              <a:rPr lang="en-US" i="1" dirty="0" err="1" smtClean="0"/>
              <a:t>LastName</a:t>
            </a:r>
            <a:r>
              <a:rPr lang="en-US" i="1" dirty="0" smtClean="0"/>
              <a:t>)</a:t>
            </a:r>
          </a:p>
          <a:p>
            <a:pPr marL="914400" indent="-231775"/>
            <a:endParaRPr lang="en-US" dirty="0" smtClean="0"/>
          </a:p>
          <a:p>
            <a:pPr marL="627063" indent="-627063">
              <a:buClr>
                <a:schemeClr val="tx1"/>
              </a:buClr>
            </a:pPr>
            <a:endParaRPr lang="en-US" b="1" dirty="0" smtClean="0"/>
          </a:p>
          <a:p>
            <a:pPr marL="177800" indent="-177800"/>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sp>
        <p:nvSpPr>
          <p:cNvPr id="3" name="Content Placeholder 2"/>
          <p:cNvSpPr>
            <a:spLocks noGrp="1"/>
          </p:cNvSpPr>
          <p:nvPr>
            <p:ph idx="1"/>
          </p:nvPr>
        </p:nvSpPr>
        <p:spPr>
          <a:xfrm>
            <a:off x="457200" y="1935480"/>
            <a:ext cx="8305800" cy="4389120"/>
          </a:xfrm>
        </p:spPr>
        <p:txBody>
          <a:bodyPr/>
          <a:lstStyle/>
          <a:p>
            <a:pPr>
              <a:buNone/>
            </a:pPr>
            <a:r>
              <a:rPr lang="en-US" b="1" dirty="0" smtClean="0"/>
              <a:t>3. Derived Attributes</a:t>
            </a:r>
          </a:p>
          <a:p>
            <a:pPr marL="519113" indent="-287338"/>
            <a:r>
              <a:rPr lang="en-US" dirty="0" smtClean="0"/>
              <a:t>Attribute </a:t>
            </a:r>
            <a:r>
              <a:rPr lang="en-US" dirty="0" smtClean="0"/>
              <a:t>value is dependent on some other attribute. </a:t>
            </a:r>
            <a:endParaRPr lang="en-US" dirty="0" smtClean="0"/>
          </a:p>
          <a:p>
            <a:pPr marL="573088" indent="-341313"/>
            <a:r>
              <a:rPr lang="en-US" b="1" dirty="0" smtClean="0"/>
              <a:t>example:   </a:t>
            </a:r>
            <a:r>
              <a:rPr lang="en-US" b="1" i="1" dirty="0" smtClean="0">
                <a:solidFill>
                  <a:srgbClr val="FF0000"/>
                </a:solidFill>
              </a:rPr>
              <a:t>Age</a:t>
            </a:r>
            <a:r>
              <a:rPr lang="en-US" i="1" dirty="0" smtClean="0"/>
              <a:t>  </a:t>
            </a:r>
            <a:r>
              <a:rPr lang="en-US" dirty="0" smtClean="0"/>
              <a:t>depends </a:t>
            </a:r>
            <a:r>
              <a:rPr lang="en-US" dirty="0" smtClean="0"/>
              <a:t>on </a:t>
            </a:r>
            <a:r>
              <a:rPr lang="en-US" b="1" i="1" dirty="0" err="1" smtClean="0">
                <a:solidFill>
                  <a:srgbClr val="FF0000"/>
                </a:solidFill>
              </a:rPr>
              <a:t>DateofBirth</a:t>
            </a:r>
            <a:r>
              <a:rPr lang="en-US" i="1" dirty="0" smtClean="0"/>
              <a:t>. </a:t>
            </a:r>
          </a:p>
          <a:p>
            <a:pPr marL="573088" indent="1651000">
              <a:buNone/>
            </a:pPr>
            <a:r>
              <a:rPr lang="en-US" dirty="0" smtClean="0"/>
              <a:t>So </a:t>
            </a:r>
            <a:r>
              <a:rPr lang="en-US" b="1" dirty="0" smtClean="0">
                <a:solidFill>
                  <a:srgbClr val="FF0000"/>
                </a:solidFill>
              </a:rPr>
              <a:t>Age</a:t>
            </a:r>
            <a:r>
              <a:rPr lang="en-US" dirty="0" smtClean="0"/>
              <a:t> </a:t>
            </a:r>
            <a:r>
              <a:rPr lang="en-US" dirty="0" smtClean="0"/>
              <a:t>is a derived attribute</a:t>
            </a:r>
            <a:r>
              <a:rPr lang="en-US" dirty="0" smtClean="0"/>
              <a:t>.</a:t>
            </a:r>
          </a:p>
          <a:p>
            <a:pPr>
              <a:buNone/>
            </a:pPr>
            <a:r>
              <a:rPr lang="en-US" b="1" dirty="0" smtClean="0"/>
              <a:t>4. Single-valued Attribute</a:t>
            </a:r>
            <a:endParaRPr lang="en-US" dirty="0" smtClean="0"/>
          </a:p>
          <a:p>
            <a:pPr marL="682625" indent="-341313"/>
            <a:r>
              <a:rPr lang="en-US" dirty="0" smtClean="0"/>
              <a:t>having only one </a:t>
            </a:r>
            <a:r>
              <a:rPr lang="en-US" dirty="0" smtClean="0"/>
              <a:t>value.</a:t>
            </a:r>
          </a:p>
          <a:p>
            <a:pPr marL="627063" indent="-285750"/>
            <a:r>
              <a:rPr lang="en-US" b="1" dirty="0" smtClean="0"/>
              <a:t>Example</a:t>
            </a:r>
            <a:r>
              <a:rPr lang="en-US" dirty="0" smtClean="0"/>
              <a:t>: </a:t>
            </a:r>
            <a:r>
              <a:rPr lang="en-US" b="1" i="1" dirty="0" err="1" smtClean="0">
                <a:solidFill>
                  <a:srgbClr val="FF0000"/>
                </a:solidFill>
              </a:rPr>
              <a:t>DateofBirth</a:t>
            </a:r>
            <a:r>
              <a:rPr lang="en-US" b="1" i="1" dirty="0" smtClean="0">
                <a:solidFill>
                  <a:srgbClr val="FF0000"/>
                </a:solidFill>
              </a:rPr>
              <a:t>  </a:t>
            </a:r>
            <a:r>
              <a:rPr lang="en-US" i="1" dirty="0" smtClean="0"/>
              <a:t>– single date </a:t>
            </a:r>
            <a:r>
              <a:rPr lang="en-US" i="1" dirty="0" smtClean="0"/>
              <a:t>value.</a:t>
            </a:r>
          </a:p>
          <a:p>
            <a:pPr marL="682625" indent="1323975">
              <a:buNone/>
            </a:pPr>
            <a:r>
              <a:rPr lang="en-US" b="1" dirty="0" err="1" smtClean="0">
                <a:solidFill>
                  <a:srgbClr val="FF0000"/>
                </a:solidFill>
              </a:rPr>
              <a:t>Rollno</a:t>
            </a:r>
            <a:r>
              <a:rPr lang="en-US" b="1" dirty="0" smtClean="0">
                <a:solidFill>
                  <a:srgbClr val="FF0000"/>
                </a:solidFill>
              </a:rPr>
              <a:t>  </a:t>
            </a:r>
            <a:r>
              <a:rPr lang="en-US" dirty="0" smtClean="0"/>
              <a:t>-  single number</a:t>
            </a:r>
            <a:endParaRPr lang="en-US" dirty="0" smtClean="0"/>
          </a:p>
          <a:p>
            <a:endParaRPr lang="en-US" b="1" dirty="0" smtClean="0"/>
          </a:p>
          <a:p>
            <a:pPr marL="109538" indent="-109538">
              <a:buNone/>
            </a:pPr>
            <a:endParaRPr lang="en-US" dirty="0" smtClean="0"/>
          </a:p>
          <a:p>
            <a:pPr marL="519113" indent="-287338"/>
            <a:endParaRPr lang="en-US" dirty="0" smtClean="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sp>
        <p:nvSpPr>
          <p:cNvPr id="3" name="Content Placeholder 2"/>
          <p:cNvSpPr>
            <a:spLocks noGrp="1"/>
          </p:cNvSpPr>
          <p:nvPr>
            <p:ph idx="1"/>
          </p:nvPr>
        </p:nvSpPr>
        <p:spPr/>
        <p:txBody>
          <a:bodyPr/>
          <a:lstStyle/>
          <a:p>
            <a:pPr>
              <a:buNone/>
            </a:pPr>
            <a:r>
              <a:rPr lang="en-US" b="1" dirty="0" smtClean="0"/>
              <a:t>5. Multi-valued </a:t>
            </a:r>
            <a:endParaRPr lang="en-US" b="1" dirty="0" smtClean="0"/>
          </a:p>
          <a:p>
            <a:r>
              <a:rPr lang="en-US" dirty="0" smtClean="0"/>
              <a:t>having </a:t>
            </a:r>
            <a:r>
              <a:rPr lang="en-US" dirty="0" smtClean="0"/>
              <a:t>a set of values rather than a single </a:t>
            </a:r>
            <a:r>
              <a:rPr lang="en-US" dirty="0" smtClean="0"/>
              <a:t>value.</a:t>
            </a:r>
            <a:endParaRPr lang="en-US" dirty="0" smtClean="0"/>
          </a:p>
          <a:p>
            <a:r>
              <a:rPr lang="en-US" dirty="0" smtClean="0"/>
              <a:t>for </a:t>
            </a:r>
            <a:r>
              <a:rPr lang="en-US" dirty="0" smtClean="0"/>
              <a:t>instance, </a:t>
            </a:r>
            <a:r>
              <a:rPr lang="en-US" b="1" i="1" dirty="0" smtClean="0">
                <a:solidFill>
                  <a:srgbClr val="FF0000"/>
                </a:solidFill>
              </a:rPr>
              <a:t> </a:t>
            </a:r>
            <a:r>
              <a:rPr lang="en-US" b="1" i="1" dirty="0" err="1" smtClean="0">
                <a:solidFill>
                  <a:srgbClr val="FF0000"/>
                </a:solidFill>
              </a:rPr>
              <a:t>EmailAddress</a:t>
            </a:r>
            <a:r>
              <a:rPr lang="en-US" i="1" dirty="0" smtClean="0"/>
              <a:t> </a:t>
            </a:r>
            <a:r>
              <a:rPr lang="en-US" dirty="0" smtClean="0"/>
              <a:t>attribute </a:t>
            </a:r>
            <a:r>
              <a:rPr lang="en-US" dirty="0" smtClean="0"/>
              <a:t>for </a:t>
            </a:r>
            <a:r>
              <a:rPr lang="en-US" dirty="0" smtClean="0"/>
              <a:t>student</a:t>
            </a:r>
          </a:p>
          <a:p>
            <a:pPr>
              <a:buNone/>
            </a:pPr>
            <a:r>
              <a:rPr lang="en-US" b="1" i="1" dirty="0" smtClean="0">
                <a:solidFill>
                  <a:srgbClr val="FF0000"/>
                </a:solidFill>
              </a:rPr>
              <a:t>                             </a:t>
            </a:r>
            <a:r>
              <a:rPr lang="en-US" b="1" i="1" dirty="0" err="1" smtClean="0">
                <a:solidFill>
                  <a:srgbClr val="FF0000"/>
                </a:solidFill>
              </a:rPr>
              <a:t>MobileNo</a:t>
            </a:r>
            <a:r>
              <a:rPr lang="en-US" i="1" dirty="0" smtClean="0"/>
              <a:t> </a:t>
            </a:r>
            <a:r>
              <a:rPr lang="en-US" dirty="0" smtClean="0"/>
              <a:t>attribute </a:t>
            </a:r>
            <a:r>
              <a:rPr lang="en-US" dirty="0" smtClean="0"/>
              <a:t>for student</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Notations </a:t>
            </a:r>
            <a:r>
              <a:rPr lang="en-US" b="1" dirty="0" smtClean="0"/>
              <a:t>for </a:t>
            </a:r>
            <a:r>
              <a:rPr lang="en-US" b="1" dirty="0" smtClean="0"/>
              <a:t>Entities</a:t>
            </a:r>
            <a:endParaRPr lang="en-US" b="1" dirty="0"/>
          </a:p>
        </p:txBody>
      </p:sp>
      <p:sp>
        <p:nvSpPr>
          <p:cNvPr id="3" name="Content Placeholder 2"/>
          <p:cNvSpPr>
            <a:spLocks noGrp="1"/>
          </p:cNvSpPr>
          <p:nvPr>
            <p:ph idx="1"/>
          </p:nvPr>
        </p:nvSpPr>
        <p:spPr/>
        <p:txBody>
          <a:bodyPr/>
          <a:lstStyle/>
          <a:p>
            <a:endParaRPr lang="en-US" dirty="0" smtClean="0"/>
          </a:p>
          <a:p>
            <a:r>
              <a:rPr lang="en-US" b="1" i="1" dirty="0" smtClean="0"/>
              <a:t>entity </a:t>
            </a:r>
            <a:r>
              <a:rPr lang="en-US" i="1" dirty="0" smtClean="0"/>
              <a:t>–  rectangle </a:t>
            </a:r>
            <a:endParaRPr lang="en-US" dirty="0" smtClean="0"/>
          </a:p>
          <a:p>
            <a:r>
              <a:rPr lang="en-US" b="1" i="1" dirty="0" smtClean="0"/>
              <a:t>attribute</a:t>
            </a:r>
            <a:r>
              <a:rPr lang="en-US" i="1" dirty="0" smtClean="0"/>
              <a:t> </a:t>
            </a:r>
            <a:r>
              <a:rPr lang="en-US" i="1" dirty="0" smtClean="0"/>
              <a:t>- ellipse connected to rectangle</a:t>
            </a:r>
          </a:p>
          <a:p>
            <a:r>
              <a:rPr lang="en-US" b="1" i="1" dirty="0" smtClean="0"/>
              <a:t>multi-valued </a:t>
            </a:r>
            <a:r>
              <a:rPr lang="en-US" b="1" i="1" dirty="0" smtClean="0"/>
              <a:t>attribute </a:t>
            </a:r>
            <a:r>
              <a:rPr lang="en-US" i="1" dirty="0" smtClean="0"/>
              <a:t>- double ellipse</a:t>
            </a:r>
          </a:p>
          <a:p>
            <a:r>
              <a:rPr lang="en-US" b="1" i="1" dirty="0" smtClean="0"/>
              <a:t>composite </a:t>
            </a:r>
            <a:r>
              <a:rPr lang="en-US" b="1" i="1" dirty="0" smtClean="0"/>
              <a:t>attribute </a:t>
            </a:r>
            <a:r>
              <a:rPr lang="en-US" i="1" dirty="0" smtClean="0"/>
              <a:t>-  ellipse </a:t>
            </a:r>
            <a:r>
              <a:rPr lang="en-US" i="1" dirty="0" smtClean="0"/>
              <a:t>connected to </a:t>
            </a:r>
            <a:r>
              <a:rPr lang="en-US" i="1" dirty="0" smtClean="0"/>
              <a:t>ellipse</a:t>
            </a:r>
          </a:p>
          <a:p>
            <a:r>
              <a:rPr lang="en-US" b="1" i="1" dirty="0" smtClean="0"/>
              <a:t>derived attribute</a:t>
            </a:r>
            <a:r>
              <a:rPr lang="en-US" i="1" dirty="0" smtClean="0"/>
              <a:t>-  dashed </a:t>
            </a:r>
            <a:r>
              <a:rPr lang="en-US" i="1" dirty="0" smtClean="0"/>
              <a:t>ellipse</a:t>
            </a:r>
          </a:p>
          <a:p>
            <a:endParaRPr lang="en-US" i="1" dirty="0" smtClean="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Notations for Entities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533401" y="2286000"/>
            <a:ext cx="8001000" cy="37338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sp>
        <p:nvSpPr>
          <p:cNvPr id="3" name="Content Placeholder 2"/>
          <p:cNvSpPr>
            <a:spLocks noGrp="1"/>
          </p:cNvSpPr>
          <p:nvPr>
            <p:ph idx="1"/>
          </p:nvPr>
        </p:nvSpPr>
        <p:spPr>
          <a:xfrm>
            <a:off x="457200" y="1935480"/>
            <a:ext cx="8458200" cy="4389120"/>
          </a:xfrm>
        </p:spPr>
        <p:txBody>
          <a:bodyPr/>
          <a:lstStyle/>
          <a:p>
            <a:pPr>
              <a:buNone/>
            </a:pPr>
            <a:r>
              <a:rPr lang="en-US" b="1" dirty="0" smtClean="0"/>
              <a:t>Domain </a:t>
            </a:r>
            <a:r>
              <a:rPr lang="en-US" b="1" dirty="0" smtClean="0"/>
              <a:t>of </a:t>
            </a:r>
            <a:r>
              <a:rPr lang="en-US" b="1" dirty="0" smtClean="0"/>
              <a:t>Attributes</a:t>
            </a:r>
          </a:p>
          <a:p>
            <a:pPr algn="just"/>
            <a:r>
              <a:rPr lang="en-US" dirty="0" smtClean="0"/>
              <a:t>Each </a:t>
            </a:r>
            <a:r>
              <a:rPr lang="en-US" dirty="0" smtClean="0"/>
              <a:t>attribute takes values from a set called its </a:t>
            </a:r>
            <a:r>
              <a:rPr lang="en-US" i="1" dirty="0" smtClean="0"/>
              <a:t>domain.</a:t>
            </a:r>
          </a:p>
          <a:p>
            <a:r>
              <a:rPr lang="en-US" i="1" dirty="0" smtClean="0"/>
              <a:t>For </a:t>
            </a:r>
            <a:r>
              <a:rPr lang="en-US" i="1" dirty="0" smtClean="0"/>
              <a:t>instance, </a:t>
            </a:r>
            <a:r>
              <a:rPr lang="en-US" b="1" i="1" dirty="0" err="1" smtClean="0">
                <a:solidFill>
                  <a:srgbClr val="FF0000"/>
                </a:solidFill>
              </a:rPr>
              <a:t>studentAge</a:t>
            </a:r>
            <a:r>
              <a:rPr lang="en-US" b="1" i="1" dirty="0" smtClean="0">
                <a:solidFill>
                  <a:srgbClr val="FF0000"/>
                </a:solidFill>
              </a:rPr>
              <a:t> </a:t>
            </a:r>
            <a:r>
              <a:rPr lang="en-US" i="1" dirty="0" smtClean="0"/>
              <a:t>–  {</a:t>
            </a:r>
            <a:r>
              <a:rPr lang="en-US" i="1" dirty="0" smtClean="0"/>
              <a:t>17,18, …, 55</a:t>
            </a:r>
            <a:r>
              <a:rPr lang="en-US" i="1" dirty="0" smtClean="0"/>
              <a:t>} .</a:t>
            </a:r>
            <a:endParaRPr lang="en-US" i="1" dirty="0" smtClean="0"/>
          </a:p>
          <a:p>
            <a:pPr>
              <a:buNone/>
            </a:pPr>
            <a:r>
              <a:rPr lang="en-US" b="1" dirty="0" smtClean="0"/>
              <a:t>Key </a:t>
            </a:r>
            <a:r>
              <a:rPr lang="en-US" b="1" dirty="0" smtClean="0"/>
              <a:t>Attributes</a:t>
            </a:r>
          </a:p>
          <a:p>
            <a:pPr algn="just"/>
            <a:r>
              <a:rPr lang="en-US" b="1" dirty="0" smtClean="0"/>
              <a:t>Key</a:t>
            </a:r>
            <a:r>
              <a:rPr lang="en-US" dirty="0" smtClean="0"/>
              <a:t>–an </a:t>
            </a:r>
            <a:r>
              <a:rPr lang="en-US" dirty="0" smtClean="0"/>
              <a:t>attribute or a collection of attributes whose value(s) uniquely identify an entity in the entity set</a:t>
            </a:r>
            <a:r>
              <a:rPr lang="en-US" i="1" dirty="0" smtClean="0"/>
              <a:t>.</a:t>
            </a:r>
          </a:p>
          <a:p>
            <a:r>
              <a:rPr lang="en-US" dirty="0" smtClean="0"/>
              <a:t>For </a:t>
            </a:r>
            <a:r>
              <a:rPr lang="en-US" dirty="0" smtClean="0"/>
              <a:t>instance, </a:t>
            </a:r>
            <a:r>
              <a:rPr lang="en-US" dirty="0" smtClean="0"/>
              <a:t>  </a:t>
            </a:r>
            <a:r>
              <a:rPr lang="en-US" b="1" i="1" dirty="0" err="1" smtClean="0">
                <a:solidFill>
                  <a:srgbClr val="FF0000"/>
                </a:solidFill>
              </a:rPr>
              <a:t>RollNumber</a:t>
            </a:r>
            <a:r>
              <a:rPr lang="en-US" i="1" dirty="0" smtClean="0"/>
              <a:t>  -  </a:t>
            </a:r>
            <a:r>
              <a:rPr lang="en-US" dirty="0" smtClean="0"/>
              <a:t>Key </a:t>
            </a:r>
            <a:r>
              <a:rPr lang="en-US" dirty="0" smtClean="0"/>
              <a:t>for </a:t>
            </a:r>
            <a:r>
              <a:rPr lang="en-US" dirty="0" smtClean="0"/>
              <a:t>Student entity set</a:t>
            </a:r>
          </a:p>
          <a:p>
            <a:pPr marL="273050" indent="2019300">
              <a:buNone/>
            </a:pPr>
            <a:r>
              <a:rPr lang="en-US" b="1" i="1" dirty="0" err="1" smtClean="0">
                <a:solidFill>
                  <a:srgbClr val="FF0000"/>
                </a:solidFill>
              </a:rPr>
              <a:t>EmpID</a:t>
            </a:r>
            <a:r>
              <a:rPr lang="en-US" b="1" i="1" dirty="0" smtClean="0">
                <a:solidFill>
                  <a:srgbClr val="FF0000"/>
                </a:solidFill>
              </a:rPr>
              <a:t> </a:t>
            </a:r>
            <a:r>
              <a:rPr lang="en-US" i="1" dirty="0" smtClean="0"/>
              <a:t>- </a:t>
            </a:r>
            <a:r>
              <a:rPr lang="en-US" dirty="0" smtClean="0"/>
              <a:t>Key </a:t>
            </a:r>
            <a:r>
              <a:rPr lang="en-US" dirty="0" smtClean="0"/>
              <a:t>for </a:t>
            </a:r>
            <a:r>
              <a:rPr lang="en-US" dirty="0" smtClean="0"/>
              <a:t>Faculty  entity set</a:t>
            </a:r>
            <a:endParaRPr lang="en-US" dirty="0" smtClean="0"/>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sp>
        <p:nvSpPr>
          <p:cNvPr id="3" name="Content Placeholder 2"/>
          <p:cNvSpPr>
            <a:spLocks noGrp="1"/>
          </p:cNvSpPr>
          <p:nvPr>
            <p:ph idx="1"/>
          </p:nvPr>
        </p:nvSpPr>
        <p:spPr/>
        <p:txBody>
          <a:bodyPr/>
          <a:lstStyle/>
          <a:p>
            <a:pPr>
              <a:buNone/>
            </a:pPr>
            <a:r>
              <a:rPr lang="en-US" b="1" dirty="0" smtClean="0"/>
              <a:t>Relationships</a:t>
            </a:r>
          </a:p>
          <a:p>
            <a:pPr algn="just"/>
            <a:r>
              <a:rPr lang="en-US" dirty="0" smtClean="0"/>
              <a:t>A </a:t>
            </a:r>
            <a:r>
              <a:rPr lang="en-US" dirty="0" smtClean="0"/>
              <a:t>relationship is an association among two or more entities</a:t>
            </a:r>
            <a:r>
              <a:rPr lang="en-US" dirty="0" smtClean="0"/>
              <a:t>.</a:t>
            </a:r>
          </a:p>
          <a:p>
            <a:r>
              <a:rPr lang="en-US" b="1" dirty="0" smtClean="0"/>
              <a:t>E.g</a:t>
            </a:r>
            <a:r>
              <a:rPr lang="en-US" b="1" dirty="0" smtClean="0"/>
              <a:t>.: </a:t>
            </a:r>
            <a:r>
              <a:rPr lang="en-US" i="1" dirty="0" smtClean="0"/>
              <a:t>student </a:t>
            </a:r>
            <a:r>
              <a:rPr lang="en-US" b="1" i="1" dirty="0" err="1" smtClean="0"/>
              <a:t>Ramesh</a:t>
            </a:r>
            <a:r>
              <a:rPr lang="en-US" i="1" dirty="0" smtClean="0"/>
              <a:t>  </a:t>
            </a:r>
            <a:r>
              <a:rPr lang="en-US" b="1" i="1" u="sng" dirty="0" smtClean="0">
                <a:solidFill>
                  <a:srgbClr val="FF0000"/>
                </a:solidFill>
              </a:rPr>
              <a:t>enrolls</a:t>
            </a:r>
            <a:r>
              <a:rPr lang="en-US" i="1" dirty="0" smtClean="0"/>
              <a:t>  in </a:t>
            </a:r>
            <a:r>
              <a:rPr lang="en-US" b="1" i="1" dirty="0" smtClean="0"/>
              <a:t>DBMS</a:t>
            </a:r>
            <a:r>
              <a:rPr lang="en-US" i="1" dirty="0" smtClean="0"/>
              <a:t> course.</a:t>
            </a:r>
          </a:p>
          <a:p>
            <a:r>
              <a:rPr lang="en-US" dirty="0" smtClean="0"/>
              <a:t>Relationship  </a:t>
            </a:r>
            <a:r>
              <a:rPr lang="en-US" b="1" i="1" dirty="0" smtClean="0">
                <a:solidFill>
                  <a:srgbClr val="FF0000"/>
                </a:solidFill>
              </a:rPr>
              <a:t>enrolls</a:t>
            </a:r>
            <a:r>
              <a:rPr lang="en-US" i="1" dirty="0" smtClean="0"/>
              <a:t> has</a:t>
            </a:r>
            <a:r>
              <a:rPr lang="en-US" b="1" i="1" dirty="0" smtClean="0"/>
              <a:t> Student </a:t>
            </a:r>
            <a:r>
              <a:rPr lang="en-US" i="1" dirty="0" smtClean="0"/>
              <a:t>and </a:t>
            </a:r>
            <a:r>
              <a:rPr lang="en-US" b="1" i="1" dirty="0" smtClean="0"/>
              <a:t>Course</a:t>
            </a:r>
            <a:r>
              <a:rPr lang="en-US" i="1" dirty="0" smtClean="0"/>
              <a:t> as </a:t>
            </a:r>
            <a:r>
              <a:rPr lang="en-US" i="1" dirty="0" smtClean="0"/>
              <a:t>the </a:t>
            </a:r>
            <a:r>
              <a:rPr lang="en-US" i="1" dirty="0" smtClean="0"/>
              <a:t>participating entity </a:t>
            </a:r>
            <a:r>
              <a:rPr lang="en-US" i="1" dirty="0" smtClean="0"/>
              <a:t>sets.</a:t>
            </a:r>
          </a:p>
          <a:p>
            <a:r>
              <a:rPr lang="en-US" dirty="0" smtClean="0"/>
              <a:t>Formally</a:t>
            </a:r>
            <a:r>
              <a:rPr lang="en-US" dirty="0" smtClean="0"/>
              <a:t>, </a:t>
            </a:r>
            <a:r>
              <a:rPr lang="en-US" b="1" dirty="0" smtClean="0">
                <a:solidFill>
                  <a:srgbClr val="FF0000"/>
                </a:solidFill>
              </a:rPr>
              <a:t> </a:t>
            </a:r>
            <a:r>
              <a:rPr lang="en-US" b="1" i="1" dirty="0" smtClean="0">
                <a:solidFill>
                  <a:srgbClr val="FF0000"/>
                </a:solidFill>
              </a:rPr>
              <a:t>enrolls </a:t>
            </a:r>
            <a:r>
              <a:rPr lang="en-US" i="1" dirty="0" smtClean="0"/>
              <a:t>⊆ Student </a:t>
            </a:r>
            <a:r>
              <a:rPr lang="en-US" i="1" dirty="0" smtClean="0"/>
              <a:t>×</a:t>
            </a:r>
            <a:r>
              <a:rPr lang="en-US" i="1" dirty="0" smtClean="0"/>
              <a:t>Course</a:t>
            </a:r>
          </a:p>
          <a:p>
            <a:r>
              <a:rPr lang="en-US" i="1" dirty="0" smtClean="0"/>
              <a:t> </a:t>
            </a:r>
            <a:r>
              <a:rPr lang="en-US" i="1" dirty="0" smtClean="0"/>
              <a:t> (s , c</a:t>
            </a:r>
            <a:r>
              <a:rPr lang="en-US" i="1" dirty="0" smtClean="0"/>
              <a:t>) </a:t>
            </a:r>
            <a:r>
              <a:rPr lang="en-US" i="1" dirty="0" smtClean="0"/>
              <a:t>∈ enrolls ⇔ Student </a:t>
            </a:r>
            <a:r>
              <a:rPr lang="en-US" i="1" dirty="0" smtClean="0"/>
              <a:t>‘s</a:t>
            </a:r>
            <a:r>
              <a:rPr lang="en-US" i="1" dirty="0" smtClean="0"/>
              <a:t>’ has </a:t>
            </a:r>
            <a:r>
              <a:rPr lang="en-US" i="1" dirty="0" smtClean="0"/>
              <a:t>enrolled in Course ‘c’</a:t>
            </a:r>
          </a:p>
          <a:p>
            <a:pPr algn="just">
              <a:buNone/>
            </a:pPr>
            <a:endParaRPr lang="en-US" dirty="0" smtClean="0"/>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sp>
        <p:nvSpPr>
          <p:cNvPr id="3" name="Content Placeholder 2"/>
          <p:cNvSpPr>
            <a:spLocks noGrp="1"/>
          </p:cNvSpPr>
          <p:nvPr>
            <p:ph idx="1"/>
          </p:nvPr>
        </p:nvSpPr>
        <p:spPr>
          <a:xfrm>
            <a:off x="457200" y="1935480"/>
            <a:ext cx="8382000" cy="4389120"/>
          </a:xfrm>
        </p:spPr>
        <p:txBody>
          <a:bodyPr/>
          <a:lstStyle/>
          <a:p>
            <a:pPr>
              <a:buNone/>
            </a:pPr>
            <a:r>
              <a:rPr lang="en-US" b="1" dirty="0" smtClean="0"/>
              <a:t>Degree </a:t>
            </a:r>
            <a:r>
              <a:rPr lang="en-US" b="1" dirty="0" smtClean="0"/>
              <a:t>of a </a:t>
            </a:r>
            <a:r>
              <a:rPr lang="en-US" b="1" dirty="0" smtClean="0"/>
              <a:t>relationship</a:t>
            </a:r>
            <a:endParaRPr lang="en-US" dirty="0" smtClean="0"/>
          </a:p>
          <a:p>
            <a:r>
              <a:rPr lang="en-US" b="1" i="1" dirty="0" smtClean="0"/>
              <a:t>Degree</a:t>
            </a:r>
            <a:r>
              <a:rPr lang="en-US" i="1" dirty="0" smtClean="0"/>
              <a:t>: </a:t>
            </a:r>
            <a:r>
              <a:rPr lang="en-US" dirty="0" smtClean="0"/>
              <a:t>the number of participating entities</a:t>
            </a:r>
            <a:r>
              <a:rPr lang="en-US" i="1" dirty="0" smtClean="0"/>
              <a:t>.</a:t>
            </a:r>
          </a:p>
          <a:p>
            <a:pPr marL="1201738" indent="-396875">
              <a:buNone/>
            </a:pPr>
            <a:r>
              <a:rPr lang="en-US" dirty="0" smtClean="0"/>
              <a:t>Degree </a:t>
            </a:r>
            <a:r>
              <a:rPr lang="en-US" dirty="0" smtClean="0"/>
              <a:t>2:</a:t>
            </a:r>
            <a:r>
              <a:rPr lang="en-US" i="1" dirty="0" smtClean="0"/>
              <a:t> </a:t>
            </a:r>
            <a:r>
              <a:rPr lang="en-US" i="1" dirty="0" smtClean="0"/>
              <a:t> binary</a:t>
            </a:r>
          </a:p>
          <a:p>
            <a:pPr marL="1201738" indent="-396875">
              <a:buNone/>
            </a:pPr>
            <a:r>
              <a:rPr lang="en-US" dirty="0" smtClean="0"/>
              <a:t>Degree </a:t>
            </a:r>
            <a:r>
              <a:rPr lang="en-US" dirty="0" smtClean="0"/>
              <a:t>3: </a:t>
            </a:r>
            <a:r>
              <a:rPr lang="en-US" dirty="0" smtClean="0"/>
              <a:t> </a:t>
            </a:r>
            <a:r>
              <a:rPr lang="en-US" i="1" dirty="0" smtClean="0"/>
              <a:t>ternary</a:t>
            </a:r>
          </a:p>
          <a:p>
            <a:pPr marL="1201738" indent="-396875">
              <a:buNone/>
            </a:pPr>
            <a:r>
              <a:rPr lang="en-US" dirty="0" smtClean="0"/>
              <a:t>Degree </a:t>
            </a:r>
            <a:r>
              <a:rPr lang="en-US" dirty="0" smtClean="0"/>
              <a:t>n: </a:t>
            </a:r>
            <a:r>
              <a:rPr lang="en-US" dirty="0" smtClean="0"/>
              <a:t> </a:t>
            </a:r>
            <a:r>
              <a:rPr lang="en-US" i="1" dirty="0" smtClean="0"/>
              <a:t>n-</a:t>
            </a:r>
            <a:r>
              <a:rPr lang="en-US" i="1" dirty="0" err="1" smtClean="0"/>
              <a:t>ary</a:t>
            </a:r>
            <a:endParaRPr lang="en-US" i="1" dirty="0" smtClean="0"/>
          </a:p>
          <a:p>
            <a:r>
              <a:rPr lang="en-US" dirty="0" smtClean="0"/>
              <a:t>Binary </a:t>
            </a:r>
            <a:r>
              <a:rPr lang="en-US" dirty="0" smtClean="0"/>
              <a:t>relationships are very common and widely used.</a:t>
            </a:r>
          </a:p>
          <a:p>
            <a:endParaRPr lang="en-US" dirty="0" smtClean="0"/>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Notations for Relationship</a:t>
            </a:r>
            <a:endParaRPr lang="en-US" sz="4800"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524000" y="2590800"/>
            <a:ext cx="5504762" cy="112381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685800"/>
          <a:ext cx="8229600" cy="5943602"/>
        </p:xfrm>
        <a:graphic>
          <a:graphicData uri="http://schemas.openxmlformats.org/drawingml/2006/table">
            <a:tbl>
              <a:tblPr firstRow="1" bandRow="1">
                <a:tableStyleId>{F5AB1C69-6EDB-4FF4-983F-18BD219EF322}</a:tableStyleId>
              </a:tblPr>
              <a:tblGrid>
                <a:gridCol w="4114800"/>
                <a:gridCol w="4114800"/>
              </a:tblGrid>
              <a:tr h="477158">
                <a:tc>
                  <a:txBody>
                    <a:bodyPr/>
                    <a:lstStyle/>
                    <a:p>
                      <a:pPr algn="ctr"/>
                      <a:r>
                        <a:rPr lang="en-US" sz="2400" dirty="0" smtClean="0"/>
                        <a:t>File Systems </a:t>
                      </a:r>
                      <a:endParaRPr lang="en-US" sz="2400" dirty="0"/>
                    </a:p>
                  </a:txBody>
                  <a:tcPr/>
                </a:tc>
                <a:tc>
                  <a:txBody>
                    <a:bodyPr/>
                    <a:lstStyle/>
                    <a:p>
                      <a:pPr algn="ctr"/>
                      <a:r>
                        <a:rPr lang="en-US" sz="2400" dirty="0" smtClean="0"/>
                        <a:t>DBMS</a:t>
                      </a:r>
                      <a:endParaRPr lang="en-US" sz="2400" dirty="0"/>
                    </a:p>
                  </a:txBody>
                  <a:tcPr/>
                </a:tc>
              </a:tr>
              <a:tr h="1622338">
                <a:tc>
                  <a:txBody>
                    <a:bodyPr/>
                    <a:lstStyle/>
                    <a:p>
                      <a:r>
                        <a:rPr lang="en-US" sz="2400" baseline="0" dirty="0" smtClean="0"/>
                        <a:t>More Data </a:t>
                      </a:r>
                      <a:r>
                        <a:rPr lang="en-US" sz="2400" dirty="0" smtClean="0"/>
                        <a:t>Redundancy  due to copies of same data</a:t>
                      </a:r>
                      <a:r>
                        <a:rPr lang="en-US" sz="2400" baseline="0" dirty="0" smtClean="0"/>
                        <a:t> at multiple places.</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smtClean="0"/>
                        <a:t>Less  data </a:t>
                      </a:r>
                      <a:r>
                        <a:rPr lang="en-US" sz="2400" dirty="0" smtClean="0"/>
                        <a:t>Redundancy due to centralized</a:t>
                      </a:r>
                      <a:r>
                        <a:rPr lang="en-US" sz="2400" baseline="0" dirty="0" smtClean="0"/>
                        <a:t> data storage and sharing.</a:t>
                      </a:r>
                      <a:endParaRPr lang="en-US" sz="2400" dirty="0" smtClean="0"/>
                    </a:p>
                    <a:p>
                      <a:endParaRPr lang="en-US" sz="2400" dirty="0"/>
                    </a:p>
                  </a:txBody>
                  <a:tcPr/>
                </a:tc>
              </a:tr>
              <a:tr h="858885">
                <a:tc>
                  <a:txBody>
                    <a:bodyPr/>
                    <a:lstStyle/>
                    <a:p>
                      <a:r>
                        <a:rPr kumimoji="0" lang="en-US" sz="2400" kern="1200" dirty="0" smtClean="0"/>
                        <a:t>Difficult</a:t>
                      </a:r>
                      <a:r>
                        <a:rPr kumimoji="0" lang="en-US" sz="2400" kern="1200" baseline="0" dirty="0" smtClean="0"/>
                        <a:t> to </a:t>
                      </a:r>
                      <a:r>
                        <a:rPr kumimoji="0" lang="en-US" sz="2400" kern="1200" dirty="0" smtClean="0"/>
                        <a:t>enforce data integrity constraints.</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kern="1200" dirty="0" smtClean="0"/>
                        <a:t>DBMS enforces data integrity</a:t>
                      </a:r>
                      <a:r>
                        <a:rPr kumimoji="0" lang="en-US" sz="2400" kern="1200" baseline="0" dirty="0" smtClean="0"/>
                        <a:t> </a:t>
                      </a:r>
                      <a:r>
                        <a:rPr kumimoji="0" lang="en-US" sz="2400" kern="1200" dirty="0" smtClean="0"/>
                        <a:t> constraints.</a:t>
                      </a:r>
                      <a:endParaRPr lang="en-US" sz="2400" dirty="0"/>
                    </a:p>
                  </a:txBody>
                  <a:tcPr/>
                </a:tc>
              </a:tr>
              <a:tr h="503998">
                <a:tc>
                  <a:txBody>
                    <a:bodyPr/>
                    <a:lstStyle/>
                    <a:p>
                      <a:r>
                        <a:rPr lang="en-US" sz="2400" dirty="0" smtClean="0"/>
                        <a:t>Less</a:t>
                      </a:r>
                      <a:r>
                        <a:rPr lang="en-US" sz="2400" baseline="0" dirty="0" smtClean="0"/>
                        <a:t> security for data access.</a:t>
                      </a:r>
                      <a:endParaRPr lang="en-US" sz="2400" dirty="0"/>
                    </a:p>
                  </a:txBody>
                  <a:tcPr/>
                </a:tc>
                <a:tc>
                  <a:txBody>
                    <a:bodyPr/>
                    <a:lstStyle/>
                    <a:p>
                      <a:r>
                        <a:rPr lang="en-US" sz="2400" dirty="0" smtClean="0"/>
                        <a:t>More security for data access.</a:t>
                      </a:r>
                      <a:endParaRPr lang="en-US" sz="2400" dirty="0"/>
                    </a:p>
                  </a:txBody>
                  <a:tcPr/>
                </a:tc>
              </a:tr>
              <a:tr h="858885">
                <a:tc>
                  <a:txBody>
                    <a:bodyPr/>
                    <a:lstStyle/>
                    <a:p>
                      <a:r>
                        <a:rPr lang="en-US" sz="2400" dirty="0" smtClean="0"/>
                        <a:t>No concurrent access </a:t>
                      </a:r>
                      <a:r>
                        <a:rPr lang="en-US" sz="2400" dirty="0" err="1" smtClean="0"/>
                        <a:t>mechansims</a:t>
                      </a:r>
                      <a:r>
                        <a:rPr lang="en-US" sz="2400" dirty="0" smtClean="0"/>
                        <a:t>.</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Supports</a:t>
                      </a:r>
                      <a:r>
                        <a:rPr lang="en-US" sz="2400" baseline="0" dirty="0" smtClean="0"/>
                        <a:t> </a:t>
                      </a:r>
                      <a:r>
                        <a:rPr lang="en-US" sz="2400" dirty="0" smtClean="0"/>
                        <a:t>concurrent access </a:t>
                      </a:r>
                      <a:r>
                        <a:rPr lang="en-US" sz="2400" dirty="0" err="1" smtClean="0"/>
                        <a:t>mechansims</a:t>
                      </a:r>
                      <a:r>
                        <a:rPr lang="en-US" sz="2400" dirty="0" smtClean="0"/>
                        <a:t>.</a:t>
                      </a:r>
                      <a:endParaRPr lang="en-US" sz="2400" dirty="0"/>
                    </a:p>
                  </a:txBody>
                  <a:tcPr/>
                </a:tc>
              </a:tr>
              <a:tr h="1622338">
                <a:tc>
                  <a:txBody>
                    <a:bodyPr/>
                    <a:lstStyle/>
                    <a:p>
                      <a:r>
                        <a:rPr kumimoji="0" lang="en-US" sz="2400" kern="1200" dirty="0" smtClean="0"/>
                        <a:t>Backup and Recovery is challenging.</a:t>
                      </a:r>
                      <a:endParaRPr lang="en-US" sz="2400" b="0" dirty="0"/>
                    </a:p>
                  </a:txBody>
                  <a:tcPr/>
                </a:tc>
                <a:tc>
                  <a:txBody>
                    <a:bodyPr/>
                    <a:lstStyle/>
                    <a:p>
                      <a:r>
                        <a:rPr kumimoji="0" lang="en-US" sz="2400" kern="1200" dirty="0" smtClean="0"/>
                        <a:t>DBMS provides tools and processes for creating regular backups and recovering data in case of failures.</a:t>
                      </a:r>
                      <a:endParaRPr lang="en-US" sz="2400" dirty="0"/>
                    </a:p>
                  </a:txBody>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sp>
        <p:nvSpPr>
          <p:cNvPr id="3" name="Content Placeholder 2"/>
          <p:cNvSpPr>
            <a:spLocks noGrp="1"/>
          </p:cNvSpPr>
          <p:nvPr>
            <p:ph idx="1"/>
          </p:nvPr>
        </p:nvSpPr>
        <p:spPr/>
        <p:txBody>
          <a:bodyPr>
            <a:normAutofit/>
          </a:bodyPr>
          <a:lstStyle/>
          <a:p>
            <a:pPr>
              <a:buNone/>
            </a:pPr>
            <a:r>
              <a:rPr lang="en-US" sz="3200" b="1" dirty="0" smtClean="0"/>
              <a:t>Types of Relationships</a:t>
            </a:r>
          </a:p>
          <a:p>
            <a:r>
              <a:rPr lang="en-US" sz="3200" b="1" i="1" dirty="0" smtClean="0"/>
              <a:t>One-to-one: </a:t>
            </a:r>
            <a:endParaRPr lang="en-US" sz="3200" dirty="0" smtClean="0"/>
          </a:p>
          <a:p>
            <a:pPr algn="just"/>
            <a:r>
              <a:rPr lang="en-US" sz="2800" dirty="0" smtClean="0"/>
              <a:t>An </a:t>
            </a:r>
            <a:r>
              <a:rPr lang="en-US" sz="2800" dirty="0" smtClean="0"/>
              <a:t>entity in E1 may </a:t>
            </a:r>
            <a:r>
              <a:rPr lang="en-US" sz="2800" dirty="0" smtClean="0"/>
              <a:t>be associated with </a:t>
            </a:r>
            <a:r>
              <a:rPr lang="en-US" sz="2800" dirty="0" err="1" smtClean="0"/>
              <a:t>atmost</a:t>
            </a:r>
            <a:r>
              <a:rPr lang="en-US" sz="2800" dirty="0" smtClean="0"/>
              <a:t> one </a:t>
            </a:r>
            <a:r>
              <a:rPr lang="en-US" sz="2800" dirty="0" smtClean="0"/>
              <a:t>entity in E2  </a:t>
            </a:r>
            <a:r>
              <a:rPr lang="en-US" sz="2800" dirty="0" smtClean="0"/>
              <a:t>and similarly </a:t>
            </a:r>
            <a:r>
              <a:rPr lang="en-US" sz="2800" dirty="0" smtClean="0"/>
              <a:t>an entity in E2 </a:t>
            </a:r>
            <a:r>
              <a:rPr lang="en-US" sz="2800" dirty="0" smtClean="0"/>
              <a:t>may be associated with </a:t>
            </a:r>
            <a:r>
              <a:rPr lang="en-US" sz="2800" dirty="0" err="1" smtClean="0"/>
              <a:t>atmost</a:t>
            </a:r>
            <a:r>
              <a:rPr lang="en-US" sz="2800" dirty="0" smtClean="0"/>
              <a:t> one E1 entity</a:t>
            </a:r>
            <a:r>
              <a:rPr lang="en-US" sz="2800" dirty="0" smtClean="0"/>
              <a:t>.</a:t>
            </a:r>
          </a:p>
          <a:p>
            <a:pPr algn="just"/>
            <a:r>
              <a:rPr lang="en-US" sz="2800" b="1" dirty="0" smtClean="0"/>
              <a:t>One-to-many</a:t>
            </a:r>
            <a:r>
              <a:rPr lang="en-US" sz="2800" i="1" dirty="0" smtClean="0"/>
              <a:t>: </a:t>
            </a:r>
            <a:r>
              <a:rPr lang="en-US" sz="2800" dirty="0" smtClean="0"/>
              <a:t>An E1 entity may be associated with many E2 entities whereas an E2 entity may be associated with at most one E1 entity</a:t>
            </a:r>
            <a:r>
              <a:rPr lang="en-US" sz="2800" i="1" dirty="0" smtClean="0"/>
              <a:t>.</a:t>
            </a:r>
          </a:p>
          <a:p>
            <a:pPr algn="just"/>
            <a:endParaRPr lang="en-US" sz="2800" i="1" dirty="0" smtClean="0"/>
          </a:p>
          <a:p>
            <a:endParaRPr lang="en-US" sz="3200" b="1" i="1" dirty="0" smtClean="0"/>
          </a:p>
          <a:p>
            <a:endParaRPr lang="en-US" sz="3200" b="1" i="1" dirty="0" smtClean="0"/>
          </a:p>
          <a:p>
            <a:endParaRPr lang="en-US" sz="3200"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sp>
        <p:nvSpPr>
          <p:cNvPr id="3" name="Content Placeholder 2"/>
          <p:cNvSpPr>
            <a:spLocks noGrp="1"/>
          </p:cNvSpPr>
          <p:nvPr>
            <p:ph idx="1"/>
          </p:nvPr>
        </p:nvSpPr>
        <p:spPr/>
        <p:txBody>
          <a:bodyPr/>
          <a:lstStyle/>
          <a:p>
            <a:pPr>
              <a:buNone/>
            </a:pPr>
            <a:r>
              <a:rPr lang="en-US" sz="3200" b="1" dirty="0" smtClean="0"/>
              <a:t>Types of </a:t>
            </a:r>
            <a:r>
              <a:rPr lang="en-US" sz="3200" b="1" dirty="0" smtClean="0"/>
              <a:t>Relationships</a:t>
            </a:r>
            <a:endParaRPr lang="en-US" sz="2800" b="1" dirty="0" smtClean="0"/>
          </a:p>
          <a:p>
            <a:r>
              <a:rPr lang="en-US" b="1" dirty="0" smtClean="0"/>
              <a:t>Many-to-one</a:t>
            </a:r>
            <a:r>
              <a:rPr lang="en-US" b="1" dirty="0" smtClean="0"/>
              <a:t>: </a:t>
            </a:r>
            <a:r>
              <a:rPr lang="en-US" sz="2400" dirty="0" smtClean="0"/>
              <a:t>Many  </a:t>
            </a:r>
            <a:r>
              <a:rPr lang="en-US" sz="2400" dirty="0" smtClean="0"/>
              <a:t>E1 </a:t>
            </a:r>
            <a:r>
              <a:rPr lang="en-US" sz="2400" dirty="0" smtClean="0"/>
              <a:t>entities  </a:t>
            </a:r>
            <a:r>
              <a:rPr lang="en-US" sz="2400" dirty="0" smtClean="0"/>
              <a:t>may be associated </a:t>
            </a:r>
            <a:r>
              <a:rPr lang="en-US" sz="2400" dirty="0" smtClean="0"/>
              <a:t>with </a:t>
            </a:r>
            <a:r>
              <a:rPr lang="en-US" sz="2400" dirty="0" err="1" smtClean="0"/>
              <a:t>atmost</a:t>
            </a:r>
            <a:r>
              <a:rPr lang="en-US" sz="2400" dirty="0" smtClean="0"/>
              <a:t>  one  </a:t>
            </a:r>
            <a:r>
              <a:rPr lang="en-US" sz="2400" dirty="0" smtClean="0"/>
              <a:t>E2 </a:t>
            </a:r>
            <a:r>
              <a:rPr lang="en-US" sz="2400" dirty="0" smtClean="0"/>
              <a:t>entity </a:t>
            </a:r>
            <a:r>
              <a:rPr lang="en-US" sz="2400" dirty="0" smtClean="0"/>
              <a:t>whereas  </a:t>
            </a:r>
            <a:r>
              <a:rPr lang="en-US" sz="2400" dirty="0" smtClean="0"/>
              <a:t>a single E2 </a:t>
            </a:r>
            <a:r>
              <a:rPr lang="en-US" sz="2400" dirty="0" smtClean="0"/>
              <a:t>entity may be associated with </a:t>
            </a:r>
            <a:r>
              <a:rPr lang="en-US" sz="2400" dirty="0" smtClean="0"/>
              <a:t>many E1 entities.</a:t>
            </a:r>
            <a:endParaRPr lang="en-US" b="1" i="1" dirty="0" smtClean="0"/>
          </a:p>
          <a:p>
            <a:r>
              <a:rPr lang="en-US" b="1" dirty="0" smtClean="0"/>
              <a:t>Many-to-many:</a:t>
            </a:r>
          </a:p>
          <a:p>
            <a:pPr algn="just"/>
            <a:r>
              <a:rPr lang="en-US" dirty="0" smtClean="0"/>
              <a:t>Many E1 entities </a:t>
            </a:r>
            <a:r>
              <a:rPr lang="en-US" dirty="0" smtClean="0"/>
              <a:t>may be associated with a single E2 entity and a single </a:t>
            </a:r>
            <a:r>
              <a:rPr lang="en-US" dirty="0" smtClean="0"/>
              <a:t>E1 entity </a:t>
            </a:r>
            <a:r>
              <a:rPr lang="en-US" dirty="0" smtClean="0"/>
              <a:t>may be associated with many </a:t>
            </a:r>
            <a:r>
              <a:rPr lang="en-US" dirty="0" smtClean="0"/>
              <a:t>E2 entities.</a:t>
            </a:r>
            <a:endParaRPr lang="en-US" dirty="0" smtClean="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Types of </a:t>
            </a:r>
            <a:r>
              <a:rPr lang="en-US" sz="5400" b="1" dirty="0" smtClean="0"/>
              <a:t>Relationships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354629" y="1935163"/>
            <a:ext cx="6434741" cy="4389437"/>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pic>
        <p:nvPicPr>
          <p:cNvPr id="4099" name="Picture 3"/>
          <p:cNvPicPr>
            <a:picLocks noGrp="1" noChangeAspect="1" noChangeArrowheads="1"/>
          </p:cNvPicPr>
          <p:nvPr>
            <p:ph idx="1"/>
          </p:nvPr>
        </p:nvPicPr>
        <p:blipFill>
          <a:blip r:embed="rId2" cstate="print"/>
          <a:srcRect/>
          <a:stretch>
            <a:fillRect/>
          </a:stretch>
        </p:blipFill>
        <p:spPr bwMode="auto">
          <a:xfrm>
            <a:off x="838200" y="2438400"/>
            <a:ext cx="7239000" cy="297180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070789" y="1935163"/>
            <a:ext cx="7002422" cy="4389437"/>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sp>
        <p:nvSpPr>
          <p:cNvPr id="5" name="Content Placeholder 4"/>
          <p:cNvSpPr>
            <a:spLocks noGrp="1"/>
          </p:cNvSpPr>
          <p:nvPr>
            <p:ph idx="1"/>
          </p:nvPr>
        </p:nvSpPr>
        <p:spPr/>
        <p:txBody>
          <a:bodyPr/>
          <a:lstStyle/>
          <a:p>
            <a:pPr>
              <a:buNone/>
            </a:pPr>
            <a:endParaRPr lang="en-US" dirty="0"/>
          </a:p>
        </p:txBody>
      </p:sp>
      <p:pic>
        <p:nvPicPr>
          <p:cNvPr id="6147" name="Picture 3"/>
          <p:cNvPicPr>
            <a:picLocks noChangeAspect="1" noChangeArrowheads="1"/>
          </p:cNvPicPr>
          <p:nvPr/>
        </p:nvPicPr>
        <p:blipFill>
          <a:blip r:embed="rId2" cstate="print"/>
          <a:srcRect/>
          <a:stretch>
            <a:fillRect/>
          </a:stretch>
        </p:blipFill>
        <p:spPr bwMode="auto">
          <a:xfrm>
            <a:off x="990600" y="2590800"/>
            <a:ext cx="7010400" cy="3124200"/>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sp>
        <p:nvSpPr>
          <p:cNvPr id="3" name="Content Placeholder 2"/>
          <p:cNvSpPr>
            <a:spLocks noGrp="1"/>
          </p:cNvSpPr>
          <p:nvPr>
            <p:ph idx="1"/>
          </p:nvPr>
        </p:nvSpPr>
        <p:spPr>
          <a:xfrm>
            <a:off x="457200" y="1935480"/>
            <a:ext cx="8305800" cy="4389120"/>
          </a:xfrm>
        </p:spPr>
        <p:txBody>
          <a:bodyPr/>
          <a:lstStyle/>
          <a:p>
            <a:pPr>
              <a:buNone/>
            </a:pPr>
            <a:r>
              <a:rPr lang="en-US" b="1" dirty="0" smtClean="0"/>
              <a:t>Attributes </a:t>
            </a:r>
            <a:r>
              <a:rPr lang="en-US" b="1" dirty="0" smtClean="0"/>
              <a:t>for Relationship </a:t>
            </a:r>
            <a:endParaRPr lang="en-US" b="1" dirty="0" smtClean="0"/>
          </a:p>
          <a:p>
            <a:pPr algn="just"/>
            <a:r>
              <a:rPr lang="en-US" dirty="0" smtClean="0"/>
              <a:t>Relationship  can </a:t>
            </a:r>
            <a:r>
              <a:rPr lang="en-US" dirty="0" smtClean="0"/>
              <a:t>also have </a:t>
            </a:r>
            <a:r>
              <a:rPr lang="en-US" dirty="0" smtClean="0"/>
              <a:t>attributes called </a:t>
            </a:r>
            <a:r>
              <a:rPr lang="en-US" b="1" dirty="0" smtClean="0"/>
              <a:t>descriptive attributes.</a:t>
            </a:r>
          </a:p>
          <a:p>
            <a:pPr algn="just"/>
            <a:r>
              <a:rPr lang="en-US" dirty="0" smtClean="0"/>
              <a:t>Descriptive attributes are </a:t>
            </a:r>
            <a:r>
              <a:rPr lang="en-US" dirty="0" smtClean="0"/>
              <a:t>used to </a:t>
            </a:r>
            <a:r>
              <a:rPr lang="en-US" dirty="0" smtClean="0"/>
              <a:t>record information about the relationship, rather than about any one of the </a:t>
            </a:r>
            <a:r>
              <a:rPr lang="en-US" dirty="0" smtClean="0"/>
              <a:t>participating entities.</a:t>
            </a:r>
          </a:p>
          <a:p>
            <a:r>
              <a:rPr lang="en-US" dirty="0" smtClean="0"/>
              <a:t>In the following example</a:t>
            </a:r>
            <a:r>
              <a:rPr lang="en-US" dirty="0" smtClean="0">
                <a:solidFill>
                  <a:srgbClr val="FF0000"/>
                </a:solidFill>
              </a:rPr>
              <a:t>, ‘grade’</a:t>
            </a:r>
            <a:r>
              <a:rPr lang="en-US" dirty="0" smtClean="0"/>
              <a:t> gives </a:t>
            </a:r>
            <a:r>
              <a:rPr lang="en-US" dirty="0" smtClean="0"/>
              <a:t>the letter grade (S,A,B, etc.) earned </a:t>
            </a:r>
            <a:r>
              <a:rPr lang="en-US" dirty="0" smtClean="0"/>
              <a:t>by the </a:t>
            </a:r>
            <a:r>
              <a:rPr lang="en-US" dirty="0" smtClean="0"/>
              <a:t>student for a course</a:t>
            </a:r>
            <a:r>
              <a:rPr lang="en-US" dirty="0" smtClean="0"/>
              <a:t>.</a:t>
            </a:r>
          </a:p>
          <a:p>
            <a:pPr>
              <a:buNone/>
            </a:pPr>
            <a:r>
              <a:rPr lang="en-US" dirty="0" smtClean="0"/>
              <a:t>         Neither </a:t>
            </a:r>
            <a:r>
              <a:rPr lang="en-US" dirty="0" smtClean="0"/>
              <a:t>an attribute of </a:t>
            </a:r>
            <a:r>
              <a:rPr lang="en-US" b="1" dirty="0" smtClean="0"/>
              <a:t>student</a:t>
            </a:r>
            <a:r>
              <a:rPr lang="en-US" dirty="0" smtClean="0"/>
              <a:t> nor  that </a:t>
            </a:r>
            <a:r>
              <a:rPr lang="en-US" dirty="0" smtClean="0"/>
              <a:t>of </a:t>
            </a:r>
            <a:r>
              <a:rPr lang="en-US" b="1" dirty="0" smtClean="0"/>
              <a:t>course.</a:t>
            </a:r>
            <a:endParaRPr lang="en-US" b="1" dirty="0" smtClean="0"/>
          </a:p>
          <a:p>
            <a:pPr algn="just"/>
            <a:endParaRPr lang="en-US" b="1" dirty="0" smtClean="0"/>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sp>
        <p:nvSpPr>
          <p:cNvPr id="5" name="Content Placeholder 4"/>
          <p:cNvSpPr>
            <a:spLocks noGrp="1"/>
          </p:cNvSpPr>
          <p:nvPr>
            <p:ph idx="1"/>
          </p:nvPr>
        </p:nvSpPr>
        <p:spPr/>
        <p:txBody>
          <a:bodyPr/>
          <a:lstStyle/>
          <a:p>
            <a:pPr>
              <a:buNone/>
            </a:pPr>
            <a:r>
              <a:rPr lang="en-US" b="1" dirty="0" smtClean="0"/>
              <a:t>Attributes for Relationship </a:t>
            </a:r>
          </a:p>
          <a:p>
            <a:pPr>
              <a:buNone/>
            </a:pP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1371600" y="2971800"/>
            <a:ext cx="6248400" cy="2743200"/>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sp>
        <p:nvSpPr>
          <p:cNvPr id="3" name="Content Placeholder 2"/>
          <p:cNvSpPr>
            <a:spLocks noGrp="1"/>
          </p:cNvSpPr>
          <p:nvPr>
            <p:ph idx="1"/>
          </p:nvPr>
        </p:nvSpPr>
        <p:spPr/>
        <p:txBody>
          <a:bodyPr>
            <a:normAutofit/>
          </a:bodyPr>
          <a:lstStyle/>
          <a:p>
            <a:pPr>
              <a:buNone/>
            </a:pPr>
            <a:r>
              <a:rPr lang="en-US" sz="2800" b="1" dirty="0" smtClean="0"/>
              <a:t>Participation Constraints</a:t>
            </a:r>
          </a:p>
          <a:p>
            <a:pPr algn="just"/>
            <a:r>
              <a:rPr lang="en-US" sz="2800" dirty="0" smtClean="0"/>
              <a:t>An </a:t>
            </a:r>
            <a:r>
              <a:rPr lang="en-US" sz="2800" dirty="0" smtClean="0"/>
              <a:t>entity set may participate in a relation either </a:t>
            </a:r>
            <a:r>
              <a:rPr lang="en-US" sz="2800" i="1" u="sng" dirty="0" smtClean="0"/>
              <a:t>totally</a:t>
            </a:r>
            <a:r>
              <a:rPr lang="en-US" sz="2800" i="1" dirty="0" smtClean="0"/>
              <a:t>  or  </a:t>
            </a:r>
            <a:r>
              <a:rPr lang="en-US" sz="2800" i="1" u="sng" dirty="0" smtClean="0"/>
              <a:t>partially</a:t>
            </a:r>
            <a:r>
              <a:rPr lang="en-US" sz="2800" i="1" dirty="0" smtClean="0"/>
              <a:t>.</a:t>
            </a:r>
          </a:p>
          <a:p>
            <a:pPr algn="just">
              <a:buNone/>
            </a:pPr>
            <a:r>
              <a:rPr lang="en-US" sz="2800" b="1" i="1" dirty="0" smtClean="0"/>
              <a:t>1.Total </a:t>
            </a:r>
            <a:r>
              <a:rPr lang="en-US" sz="2800" b="1" i="1" dirty="0" smtClean="0"/>
              <a:t>participation: </a:t>
            </a:r>
            <a:r>
              <a:rPr lang="en-US" sz="2800" dirty="0" smtClean="0"/>
              <a:t>Every entity in the set is involved in </a:t>
            </a:r>
            <a:r>
              <a:rPr lang="en-US" sz="2800" dirty="0" smtClean="0"/>
              <a:t>the relationship.</a:t>
            </a:r>
            <a:endParaRPr lang="en-US" sz="2800" dirty="0" smtClean="0"/>
          </a:p>
          <a:p>
            <a:pPr>
              <a:buNone/>
            </a:pPr>
            <a:r>
              <a:rPr lang="en-US" sz="2800" b="1" i="1" dirty="0" smtClean="0"/>
              <a:t>2.Partial </a:t>
            </a:r>
            <a:r>
              <a:rPr lang="en-US" sz="2800" b="1" i="1" dirty="0" smtClean="0"/>
              <a:t>participation: </a:t>
            </a:r>
            <a:r>
              <a:rPr lang="en-US" sz="2800" dirty="0" smtClean="0"/>
              <a:t>Not all entities in the set are involved in </a:t>
            </a:r>
            <a:r>
              <a:rPr lang="en-US" sz="2800" dirty="0" smtClean="0"/>
              <a:t>the </a:t>
            </a:r>
            <a:r>
              <a:rPr lang="en-US" sz="2800" dirty="0" smtClean="0"/>
              <a:t>relationship.</a:t>
            </a:r>
          </a:p>
          <a:p>
            <a:endParaRPr lang="en-US" sz="2800" i="1" dirty="0" smtClean="0"/>
          </a:p>
          <a:p>
            <a:endParaRPr lang="en-US" sz="2800" dirty="0" smtClean="0"/>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pic>
        <p:nvPicPr>
          <p:cNvPr id="6" name="Picture 2"/>
          <p:cNvPicPr>
            <a:picLocks noGrp="1" noChangeAspect="1" noChangeArrowheads="1"/>
          </p:cNvPicPr>
          <p:nvPr>
            <p:ph idx="1"/>
          </p:nvPr>
        </p:nvPicPr>
        <p:blipFill>
          <a:blip r:embed="rId2" cstate="print"/>
          <a:srcRect/>
          <a:stretch>
            <a:fillRect/>
          </a:stretch>
        </p:blipFill>
        <p:spPr bwMode="auto">
          <a:xfrm>
            <a:off x="1066800" y="2667000"/>
            <a:ext cx="6781800" cy="2971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DBMS</a:t>
            </a:r>
            <a:endParaRPr lang="en-US" dirty="0"/>
          </a:p>
        </p:txBody>
      </p:sp>
      <p:sp>
        <p:nvSpPr>
          <p:cNvPr id="3" name="Content Placeholder 2"/>
          <p:cNvSpPr>
            <a:spLocks noGrp="1"/>
          </p:cNvSpPr>
          <p:nvPr>
            <p:ph idx="1"/>
          </p:nvPr>
        </p:nvSpPr>
        <p:spPr/>
        <p:txBody>
          <a:bodyPr>
            <a:normAutofit/>
          </a:bodyPr>
          <a:lstStyle/>
          <a:p>
            <a:pPr algn="just"/>
            <a:r>
              <a:rPr lang="en-US" b="1" dirty="0" smtClean="0"/>
              <a:t>Data independence: </a:t>
            </a:r>
            <a:r>
              <a:rPr lang="en-US" dirty="0" smtClean="0"/>
              <a:t>Application programs should be as independent as possible from details of data representation and storage. DBMS can provide an abstract view of the data to insulate application code from such details. </a:t>
            </a:r>
          </a:p>
          <a:p>
            <a:pPr algn="just"/>
            <a:r>
              <a:rPr lang="en-US" b="1" dirty="0" smtClean="0"/>
              <a:t>Efficient data access: </a:t>
            </a:r>
            <a:r>
              <a:rPr lang="en-US" dirty="0" smtClean="0"/>
              <a:t>A DBMS utilizes powerful querying mechanisms to store and retrieve data efficiently. </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1119619" y="2133600"/>
            <a:ext cx="6904762"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762000" y="2133600"/>
            <a:ext cx="7425508"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Weak Entity set</a:t>
            </a:r>
            <a:endParaRPr lang="en-US" dirty="0"/>
          </a:p>
        </p:txBody>
      </p:sp>
      <p:sp>
        <p:nvSpPr>
          <p:cNvPr id="3" name="Content Placeholder 2"/>
          <p:cNvSpPr>
            <a:spLocks noGrp="1"/>
          </p:cNvSpPr>
          <p:nvPr>
            <p:ph idx="1"/>
          </p:nvPr>
        </p:nvSpPr>
        <p:spPr/>
        <p:txBody>
          <a:bodyPr>
            <a:normAutofit/>
          </a:bodyPr>
          <a:lstStyle/>
          <a:p>
            <a:pPr>
              <a:buNone/>
            </a:pPr>
            <a:r>
              <a:rPr lang="en-US" b="1" dirty="0" smtClean="0"/>
              <a:t>Weak </a:t>
            </a:r>
            <a:r>
              <a:rPr lang="en-US" b="1" dirty="0" smtClean="0"/>
              <a:t>Entity </a:t>
            </a:r>
            <a:r>
              <a:rPr lang="en-US" b="1" dirty="0" smtClean="0"/>
              <a:t>Sets:</a:t>
            </a:r>
          </a:p>
          <a:p>
            <a:pPr algn="just"/>
            <a:r>
              <a:rPr lang="en-US" dirty="0" smtClean="0"/>
              <a:t>In a weak entity </a:t>
            </a:r>
            <a:r>
              <a:rPr lang="en-US" dirty="0" smtClean="0"/>
              <a:t>set </a:t>
            </a:r>
            <a:r>
              <a:rPr lang="en-US" dirty="0" smtClean="0"/>
              <a:t>, entity </a:t>
            </a:r>
            <a:r>
              <a:rPr lang="en-US" dirty="0" smtClean="0"/>
              <a:t>owe </a:t>
            </a:r>
            <a:r>
              <a:rPr lang="en-US" dirty="0" smtClean="0"/>
              <a:t>its </a:t>
            </a:r>
            <a:r>
              <a:rPr lang="en-US" dirty="0" smtClean="0"/>
              <a:t>existence to some </a:t>
            </a:r>
            <a:r>
              <a:rPr lang="en-US" dirty="0" smtClean="0"/>
              <a:t>other entity </a:t>
            </a:r>
            <a:r>
              <a:rPr lang="en-US" dirty="0" smtClean="0"/>
              <a:t>in a </a:t>
            </a:r>
            <a:r>
              <a:rPr lang="en-US" i="1" dirty="0" smtClean="0"/>
              <a:t>strong entity </a:t>
            </a:r>
            <a:r>
              <a:rPr lang="en-US" i="1" dirty="0" smtClean="0"/>
              <a:t>set.</a:t>
            </a:r>
            <a:endParaRPr lang="en-US" dirty="0" smtClean="0"/>
          </a:p>
          <a:p>
            <a:pPr algn="just"/>
            <a:r>
              <a:rPr lang="en-US" dirty="0" smtClean="0"/>
              <a:t>A </a:t>
            </a:r>
            <a:r>
              <a:rPr lang="en-US" b="1" dirty="0" smtClean="0"/>
              <a:t>weak </a:t>
            </a:r>
            <a:r>
              <a:rPr lang="en-US" b="1" dirty="0" smtClean="0"/>
              <a:t>entity</a:t>
            </a:r>
            <a:r>
              <a:rPr lang="en-US" dirty="0" smtClean="0"/>
              <a:t> is associated with some entity of the </a:t>
            </a:r>
            <a:r>
              <a:rPr lang="en-US" b="1" dirty="0" smtClean="0"/>
              <a:t>owner entity set </a:t>
            </a:r>
            <a:r>
              <a:rPr lang="en-US" dirty="0" smtClean="0"/>
              <a:t>through a special </a:t>
            </a:r>
            <a:r>
              <a:rPr lang="en-US" dirty="0" smtClean="0"/>
              <a:t>relationship</a:t>
            </a:r>
            <a:r>
              <a:rPr lang="en-US" b="1" dirty="0" smtClean="0"/>
              <a:t>.</a:t>
            </a:r>
            <a:endParaRPr lang="en-US" dirty="0" smtClean="0"/>
          </a:p>
          <a:p>
            <a:pPr algn="just"/>
            <a:r>
              <a:rPr lang="en-US" dirty="0" smtClean="0"/>
              <a:t>A </a:t>
            </a:r>
            <a:r>
              <a:rPr lang="en-US" dirty="0" smtClean="0"/>
              <a:t>weak entity can be </a:t>
            </a:r>
            <a:r>
              <a:rPr lang="en-US" dirty="0" smtClean="0"/>
              <a:t>identified uniquely </a:t>
            </a:r>
            <a:r>
              <a:rPr lang="en-US" dirty="0" smtClean="0"/>
              <a:t>only by considering some of its attributes in conjunction with the </a:t>
            </a:r>
            <a:r>
              <a:rPr lang="en-US" dirty="0" smtClean="0"/>
              <a:t>primary key </a:t>
            </a:r>
            <a:r>
              <a:rPr lang="en-US" dirty="0" smtClean="0"/>
              <a:t>of </a:t>
            </a:r>
            <a:r>
              <a:rPr lang="en-US" dirty="0" smtClean="0"/>
              <a:t>owner entity set.</a:t>
            </a:r>
            <a:endParaRPr lang="en-US" b="1" dirty="0" smtClean="0"/>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Weak Entity set</a:t>
            </a:r>
            <a:endParaRPr lang="en-US" b="1"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457200" y="2783652"/>
            <a:ext cx="8229600" cy="2692458"/>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Weak Entity set</a:t>
            </a:r>
            <a:endParaRPr lang="en-US" dirty="0"/>
          </a:p>
        </p:txBody>
      </p:sp>
      <p:sp>
        <p:nvSpPr>
          <p:cNvPr id="3" name="Content Placeholder 2"/>
          <p:cNvSpPr>
            <a:spLocks noGrp="1"/>
          </p:cNvSpPr>
          <p:nvPr>
            <p:ph idx="1"/>
          </p:nvPr>
        </p:nvSpPr>
        <p:spPr/>
        <p:txBody>
          <a:bodyPr>
            <a:normAutofit/>
          </a:bodyPr>
          <a:lstStyle/>
          <a:p>
            <a:r>
              <a:rPr lang="en-US" dirty="0" smtClean="0"/>
              <a:t>Dependents is an example of a </a:t>
            </a:r>
            <a:r>
              <a:rPr lang="en-US" b="1" dirty="0" smtClean="0"/>
              <a:t>weak entity set</a:t>
            </a:r>
            <a:r>
              <a:rPr lang="en-US" b="1" dirty="0" smtClean="0"/>
              <a:t>.</a:t>
            </a:r>
          </a:p>
          <a:p>
            <a:pPr algn="just"/>
            <a:r>
              <a:rPr lang="en-US" dirty="0" smtClean="0"/>
              <a:t>Attributes </a:t>
            </a:r>
            <a:r>
              <a:rPr lang="en-US" dirty="0" smtClean="0"/>
              <a:t>of the </a:t>
            </a:r>
            <a:r>
              <a:rPr lang="en-US" b="1" dirty="0" smtClean="0"/>
              <a:t>Dependents</a:t>
            </a:r>
            <a:r>
              <a:rPr lang="en-US" dirty="0" smtClean="0"/>
              <a:t> entity </a:t>
            </a:r>
            <a:r>
              <a:rPr lang="en-US" dirty="0" smtClean="0"/>
              <a:t>are </a:t>
            </a:r>
            <a:r>
              <a:rPr lang="en-US" i="1" dirty="0" err="1" smtClean="0">
                <a:solidFill>
                  <a:srgbClr val="FF0000"/>
                </a:solidFill>
              </a:rPr>
              <a:t>pname</a:t>
            </a:r>
            <a:r>
              <a:rPr lang="en-US" i="1" dirty="0" smtClean="0"/>
              <a:t> </a:t>
            </a:r>
            <a:r>
              <a:rPr lang="en-US" i="1" dirty="0" smtClean="0"/>
              <a:t>and </a:t>
            </a:r>
            <a:r>
              <a:rPr lang="en-US" i="1" dirty="0" smtClean="0">
                <a:solidFill>
                  <a:srgbClr val="FF0000"/>
                </a:solidFill>
              </a:rPr>
              <a:t>age</a:t>
            </a:r>
            <a:r>
              <a:rPr lang="en-US" i="1" dirty="0" smtClean="0"/>
              <a:t>. </a:t>
            </a:r>
            <a:endParaRPr lang="en-US" dirty="0" smtClean="0"/>
          </a:p>
          <a:p>
            <a:pPr algn="just"/>
            <a:r>
              <a:rPr lang="en-US" dirty="0" smtClean="0"/>
              <a:t>The attribute </a:t>
            </a:r>
            <a:r>
              <a:rPr lang="en-US" dirty="0" err="1" smtClean="0">
                <a:solidFill>
                  <a:srgbClr val="FF0000"/>
                </a:solidFill>
              </a:rPr>
              <a:t>pname</a:t>
            </a:r>
            <a:r>
              <a:rPr lang="en-US" dirty="0" smtClean="0"/>
              <a:t> </a:t>
            </a:r>
            <a:r>
              <a:rPr lang="en-US" dirty="0" smtClean="0"/>
              <a:t>does not identify a dependent uniquely</a:t>
            </a:r>
            <a:r>
              <a:rPr lang="en-US" i="1" dirty="0" smtClean="0"/>
              <a:t>. </a:t>
            </a:r>
            <a:endParaRPr lang="en-US" i="1" dirty="0" smtClean="0"/>
          </a:p>
          <a:p>
            <a:r>
              <a:rPr lang="en-US" dirty="0" smtClean="0"/>
              <a:t>A </a:t>
            </a:r>
            <a:r>
              <a:rPr lang="en-US" dirty="0" smtClean="0"/>
              <a:t>Dependents entity can be </a:t>
            </a:r>
            <a:r>
              <a:rPr lang="en-US" dirty="0" smtClean="0"/>
              <a:t>identified </a:t>
            </a:r>
            <a:r>
              <a:rPr lang="en-US" dirty="0" smtClean="0"/>
              <a:t>uniquely only if we take the </a:t>
            </a:r>
            <a:r>
              <a:rPr lang="en-US" dirty="0" smtClean="0"/>
              <a:t>key (</a:t>
            </a:r>
            <a:r>
              <a:rPr lang="en-US" dirty="0" err="1" smtClean="0"/>
              <a:t>ssn</a:t>
            </a:r>
            <a:r>
              <a:rPr lang="en-US" dirty="0" smtClean="0"/>
              <a:t>) of </a:t>
            </a:r>
            <a:r>
              <a:rPr lang="en-US" dirty="0" smtClean="0"/>
              <a:t>the owning</a:t>
            </a:r>
            <a:r>
              <a:rPr lang="en-US" i="1" dirty="0" smtClean="0"/>
              <a:t> </a:t>
            </a:r>
            <a:r>
              <a:rPr lang="en-US" b="1" i="1" dirty="0" smtClean="0">
                <a:solidFill>
                  <a:srgbClr val="FF0000"/>
                </a:solidFill>
              </a:rPr>
              <a:t>Employees</a:t>
            </a:r>
            <a:r>
              <a:rPr lang="en-US" i="1" dirty="0" smtClean="0"/>
              <a:t> entity </a:t>
            </a:r>
            <a:r>
              <a:rPr lang="en-US" dirty="0" smtClean="0"/>
              <a:t>and the </a:t>
            </a:r>
            <a:r>
              <a:rPr lang="en-US" b="1" i="1" dirty="0" err="1" smtClean="0">
                <a:solidFill>
                  <a:srgbClr val="FF0000"/>
                </a:solidFill>
              </a:rPr>
              <a:t>pname</a:t>
            </a:r>
            <a:r>
              <a:rPr lang="en-US" i="1" dirty="0" smtClean="0"/>
              <a:t> of the Dependents entity. </a:t>
            </a:r>
            <a:endParaRPr lang="en-US" i="1" dirty="0"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Weak Entity set</a:t>
            </a:r>
            <a:endParaRPr lang="en-US" dirty="0"/>
          </a:p>
        </p:txBody>
      </p:sp>
      <p:sp>
        <p:nvSpPr>
          <p:cNvPr id="3" name="Content Placeholder 2"/>
          <p:cNvSpPr>
            <a:spLocks noGrp="1"/>
          </p:cNvSpPr>
          <p:nvPr>
            <p:ph idx="1"/>
          </p:nvPr>
        </p:nvSpPr>
        <p:spPr>
          <a:xfrm>
            <a:off x="457200" y="1935480"/>
            <a:ext cx="8382000" cy="4389120"/>
          </a:xfrm>
        </p:spPr>
        <p:txBody>
          <a:bodyPr/>
          <a:lstStyle/>
          <a:p>
            <a:pPr algn="just"/>
            <a:r>
              <a:rPr lang="en-US" i="1" dirty="0" smtClean="0"/>
              <a:t>The set of </a:t>
            </a:r>
            <a:r>
              <a:rPr lang="en-US" dirty="0" smtClean="0"/>
              <a:t>attributes of a weak entity set that uniquely identify a weak entity for a given owner entity is called a </a:t>
            </a:r>
            <a:r>
              <a:rPr lang="en-US" b="1" i="1" dirty="0" smtClean="0"/>
              <a:t>partial key </a:t>
            </a:r>
            <a:r>
              <a:rPr lang="en-US" dirty="0" smtClean="0"/>
              <a:t>of the weak entity set. </a:t>
            </a:r>
          </a:p>
          <a:p>
            <a:r>
              <a:rPr lang="en-US" i="1" dirty="0" smtClean="0"/>
              <a:t>In our example </a:t>
            </a:r>
            <a:r>
              <a:rPr lang="en-US" b="1" i="1" dirty="0" err="1" smtClean="0">
                <a:solidFill>
                  <a:srgbClr val="FF0000"/>
                </a:solidFill>
              </a:rPr>
              <a:t>pname</a:t>
            </a:r>
            <a:r>
              <a:rPr lang="en-US" i="1" dirty="0" smtClean="0"/>
              <a:t> is a partial </a:t>
            </a:r>
            <a:r>
              <a:rPr lang="en-US" dirty="0" smtClean="0"/>
              <a:t>key for Dependents.</a:t>
            </a:r>
          </a:p>
          <a:p>
            <a:r>
              <a:rPr lang="en-US" dirty="0" smtClean="0"/>
              <a:t>Dependents is a weak </a:t>
            </a:r>
            <a:r>
              <a:rPr lang="en-US" dirty="0" smtClean="0"/>
              <a:t>entity and </a:t>
            </a:r>
            <a:r>
              <a:rPr lang="en-US" b="1" dirty="0" smtClean="0"/>
              <a:t>Policy</a:t>
            </a:r>
            <a:r>
              <a:rPr lang="en-US" dirty="0" smtClean="0"/>
              <a:t> is its identifying relationship, we draw both with dark lines</a:t>
            </a:r>
            <a:r>
              <a:rPr lang="en-US" dirty="0" smtClean="0"/>
              <a:t>.</a:t>
            </a:r>
          </a:p>
          <a:p>
            <a:r>
              <a:rPr lang="en-US" dirty="0" smtClean="0"/>
              <a:t> </a:t>
            </a:r>
            <a:r>
              <a:rPr lang="en-US" dirty="0" smtClean="0"/>
              <a:t>To </a:t>
            </a:r>
            <a:r>
              <a:rPr lang="en-US" dirty="0" smtClean="0"/>
              <a:t>indicate that </a:t>
            </a:r>
            <a:r>
              <a:rPr lang="en-US" b="1" i="1" dirty="0" err="1" smtClean="0">
                <a:solidFill>
                  <a:srgbClr val="FF0000"/>
                </a:solidFill>
              </a:rPr>
              <a:t>pname</a:t>
            </a:r>
            <a:r>
              <a:rPr lang="en-US" i="1" dirty="0" smtClean="0"/>
              <a:t> is a partial key for Dependents, we underline it using a broken line.</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sp>
        <p:nvSpPr>
          <p:cNvPr id="5" name="Content Placeholder 4"/>
          <p:cNvSpPr>
            <a:spLocks noGrp="1"/>
          </p:cNvSpPr>
          <p:nvPr>
            <p:ph idx="1"/>
          </p:nvPr>
        </p:nvSpPr>
        <p:spPr/>
        <p:txBody>
          <a:bodyPr>
            <a:normAutofit/>
          </a:bodyPr>
          <a:lstStyle/>
          <a:p>
            <a:pPr>
              <a:buNone/>
            </a:pPr>
            <a:r>
              <a:rPr lang="en-US" b="1" dirty="0" smtClean="0"/>
              <a:t>Ternary </a:t>
            </a:r>
            <a:r>
              <a:rPr lang="en-US" b="1" dirty="0" smtClean="0"/>
              <a:t>Relationships</a:t>
            </a:r>
          </a:p>
          <a:p>
            <a:pPr algn="just"/>
            <a:r>
              <a:rPr lang="en-US" dirty="0" smtClean="0"/>
              <a:t>suppose </a:t>
            </a:r>
            <a:r>
              <a:rPr lang="en-US" dirty="0" smtClean="0"/>
              <a:t>that each department has </a:t>
            </a:r>
            <a:r>
              <a:rPr lang="en-US" dirty="0" smtClean="0"/>
              <a:t>offices in several </a:t>
            </a:r>
            <a:r>
              <a:rPr lang="en-US" b="1" dirty="0" smtClean="0"/>
              <a:t>locations</a:t>
            </a:r>
            <a:r>
              <a:rPr lang="en-US" dirty="0" smtClean="0"/>
              <a:t> and we want to record the locations at which each employee works.</a:t>
            </a:r>
          </a:p>
          <a:p>
            <a:pPr algn="just"/>
            <a:r>
              <a:rPr lang="en-US" dirty="0" smtClean="0"/>
              <a:t>This </a:t>
            </a:r>
            <a:r>
              <a:rPr lang="en-US" dirty="0" smtClean="0"/>
              <a:t>relationship </a:t>
            </a:r>
            <a:r>
              <a:rPr lang="en-US" b="1" u="sng" dirty="0" smtClean="0">
                <a:solidFill>
                  <a:srgbClr val="FF0000"/>
                </a:solidFill>
              </a:rPr>
              <a:t>works-in</a:t>
            </a:r>
            <a:r>
              <a:rPr lang="en-US" dirty="0" smtClean="0"/>
              <a:t> </a:t>
            </a:r>
            <a:r>
              <a:rPr lang="en-US" dirty="0" smtClean="0"/>
              <a:t>is </a:t>
            </a:r>
            <a:r>
              <a:rPr lang="en-US" b="1" dirty="0" smtClean="0"/>
              <a:t>ternary </a:t>
            </a:r>
            <a:r>
              <a:rPr lang="en-US" dirty="0" smtClean="0"/>
              <a:t>because we must record an association between an </a:t>
            </a:r>
            <a:r>
              <a:rPr lang="en-US" u="sng" dirty="0" smtClean="0"/>
              <a:t>employee</a:t>
            </a:r>
            <a:r>
              <a:rPr lang="en-US" dirty="0" smtClean="0"/>
              <a:t>, a </a:t>
            </a:r>
            <a:r>
              <a:rPr lang="en-US" u="sng" dirty="0" smtClean="0"/>
              <a:t>department</a:t>
            </a:r>
            <a:r>
              <a:rPr lang="en-US" dirty="0" smtClean="0"/>
              <a:t>  and </a:t>
            </a:r>
            <a:r>
              <a:rPr lang="en-US" dirty="0" smtClean="0"/>
              <a:t>a </a:t>
            </a:r>
            <a:r>
              <a:rPr lang="en-US" u="sng" dirty="0" smtClean="0"/>
              <a:t>location</a:t>
            </a:r>
            <a:r>
              <a:rPr lang="en-US" dirty="0" smtClean="0"/>
              <a:t>. </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MODEL</a:t>
            </a:r>
            <a:endParaRPr lang="en-US"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457200" y="2331973"/>
            <a:ext cx="8229600" cy="35958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murali\Desktop\dbms-reduction-of-er-diagram-into-table.png"/>
          <p:cNvPicPr>
            <a:picLocks noChangeAspect="1" noChangeArrowheads="1"/>
          </p:cNvPicPr>
          <p:nvPr/>
        </p:nvPicPr>
        <p:blipFill>
          <a:blip r:embed="rId2" cstate="print"/>
          <a:srcRect/>
          <a:stretch>
            <a:fillRect/>
          </a:stretch>
        </p:blipFill>
        <p:spPr bwMode="auto">
          <a:xfrm>
            <a:off x="304800" y="592685"/>
            <a:ext cx="8610599" cy="5879189"/>
          </a:xfrm>
          <a:prstGeom prst="rect">
            <a:avLst/>
          </a:prstGeom>
          <a:noFill/>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1620</TotalTime>
  <Words>4392</Words>
  <Application>Microsoft Office PowerPoint</Application>
  <PresentationFormat>On-screen Show (4:3)</PresentationFormat>
  <Paragraphs>421</Paragraphs>
  <Slides>100</Slides>
  <Notes>0</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Flow</vt:lpstr>
      <vt:lpstr>UNIT-1 </vt:lpstr>
      <vt:lpstr>Data</vt:lpstr>
      <vt:lpstr>Database</vt:lpstr>
      <vt:lpstr>Database Management System</vt:lpstr>
      <vt:lpstr>Problems with File systems </vt:lpstr>
      <vt:lpstr>Problems with File systems </vt:lpstr>
      <vt:lpstr>Problems with File systems </vt:lpstr>
      <vt:lpstr>Slide 8</vt:lpstr>
      <vt:lpstr>Advantages of DBMS</vt:lpstr>
      <vt:lpstr>Advantages of DBMS</vt:lpstr>
      <vt:lpstr>Advantages of DBMS</vt:lpstr>
      <vt:lpstr>Advantages of DBMS</vt:lpstr>
      <vt:lpstr>Advantages of DBMS</vt:lpstr>
      <vt:lpstr>Data Models</vt:lpstr>
      <vt:lpstr>Data Models</vt:lpstr>
      <vt:lpstr>Data Models</vt:lpstr>
      <vt:lpstr>Hierarchical Model</vt:lpstr>
      <vt:lpstr>Hierarchical Model</vt:lpstr>
      <vt:lpstr>Hierarchical Model</vt:lpstr>
      <vt:lpstr>Hierarchical Model</vt:lpstr>
      <vt:lpstr>Network Model</vt:lpstr>
      <vt:lpstr>Network Model</vt:lpstr>
      <vt:lpstr>Network Model</vt:lpstr>
      <vt:lpstr>Relational Model</vt:lpstr>
      <vt:lpstr>Relational Model</vt:lpstr>
      <vt:lpstr>Relational Model</vt:lpstr>
      <vt:lpstr>Relational Model</vt:lpstr>
      <vt:lpstr>Object Oriented Data Model</vt:lpstr>
      <vt:lpstr>Object-Relational Data Model</vt:lpstr>
      <vt:lpstr>Levels of Abstraction in a DBMS</vt:lpstr>
      <vt:lpstr>Levels of Abstraction in a DBMS</vt:lpstr>
      <vt:lpstr>Levels of Abstraction in a DBMS</vt:lpstr>
      <vt:lpstr>Levels of Abstraction in a DBMS</vt:lpstr>
      <vt:lpstr>Levels of Abstraction in a DBMS</vt:lpstr>
      <vt:lpstr>Levels of Abstraction in a DBMS</vt:lpstr>
      <vt:lpstr>Levels of Abstraction in a DBMS</vt:lpstr>
      <vt:lpstr>Levels of Abstraction in a DBMS</vt:lpstr>
      <vt:lpstr>Data Independence</vt:lpstr>
      <vt:lpstr>Types of Data Independence</vt:lpstr>
      <vt:lpstr>Types of Data Independence</vt:lpstr>
      <vt:lpstr>Structure of DBMS</vt:lpstr>
      <vt:lpstr>Slide 42</vt:lpstr>
      <vt:lpstr>Structure of DBMS</vt:lpstr>
      <vt:lpstr>Structure of DBMS</vt:lpstr>
      <vt:lpstr>Structure of DBMS</vt:lpstr>
      <vt:lpstr>Structure of DBMS</vt:lpstr>
      <vt:lpstr>Structure of DBMS</vt:lpstr>
      <vt:lpstr>Client-Server Architecture</vt:lpstr>
      <vt:lpstr>Client-Server Architecture</vt:lpstr>
      <vt:lpstr>Client-Server Architecture</vt:lpstr>
      <vt:lpstr>Client-Server Architecture</vt:lpstr>
      <vt:lpstr>E.F.Codd Rules</vt:lpstr>
      <vt:lpstr>Slide 53</vt:lpstr>
      <vt:lpstr>E.F.Codd Rules</vt:lpstr>
      <vt:lpstr>E.F.Codd Rules</vt:lpstr>
      <vt:lpstr>E.F.Codd Rules</vt:lpstr>
      <vt:lpstr>E.F.Codd Rules</vt:lpstr>
      <vt:lpstr>E.F.Codd Rules</vt:lpstr>
      <vt:lpstr>E.F.Codd Rules</vt:lpstr>
      <vt:lpstr>E.F.Codd Rules</vt:lpstr>
      <vt:lpstr>E.F.Codd Rules</vt:lpstr>
      <vt:lpstr>E.F.Codd Rules</vt:lpstr>
      <vt:lpstr>OVERVIEW OF DATABASE DESIGN</vt:lpstr>
      <vt:lpstr>OVERVIEW OF DATABASE DESIGN</vt:lpstr>
      <vt:lpstr>OVERVIEW OF DATABASE DESIGN</vt:lpstr>
      <vt:lpstr>OVERVIEW OF DATABASE DESIGN</vt:lpstr>
      <vt:lpstr>ENTITY-RELATIONSHIP MODEL</vt:lpstr>
      <vt:lpstr>ENTITY-RELATIONSHIP MODEL</vt:lpstr>
      <vt:lpstr>ENTITY-RELATIONSHIP MODEL</vt:lpstr>
      <vt:lpstr>ENTITY-RELATIONSHIP MODEL</vt:lpstr>
      <vt:lpstr>ENTITY-RELATIONSHIP MODEL</vt:lpstr>
      <vt:lpstr>ENTITY-RELATIONSHIP MODEL</vt:lpstr>
      <vt:lpstr>ENTITY-RELATIONSHIP MODEL</vt:lpstr>
      <vt:lpstr>Notations for Entities</vt:lpstr>
      <vt:lpstr>Notations for Entities</vt:lpstr>
      <vt:lpstr>ENTITY-RELATIONSHIP MODEL</vt:lpstr>
      <vt:lpstr>ENTITY-RELATIONSHIP MODEL</vt:lpstr>
      <vt:lpstr>ENTITY-RELATIONSHIP MODEL</vt:lpstr>
      <vt:lpstr>Notations for Relationship</vt:lpstr>
      <vt:lpstr>ENTITY-RELATIONSHIP MODEL</vt:lpstr>
      <vt:lpstr>ENTITY-RELATIONSHIP MODEL</vt:lpstr>
      <vt:lpstr>Types of Relationships</vt:lpstr>
      <vt:lpstr>ENTITY-RELATIONSHIP MODEL</vt:lpstr>
      <vt:lpstr>ENTITY-RELATIONSHIP MODEL</vt:lpstr>
      <vt:lpstr>ENTITY-RELATIONSHIP MODEL</vt:lpstr>
      <vt:lpstr>ENTITY-RELATIONSHIP MODEL</vt:lpstr>
      <vt:lpstr>ENTITY-RELATIONSHIP MODEL</vt:lpstr>
      <vt:lpstr>ENTITY-RELATIONSHIP MODEL</vt:lpstr>
      <vt:lpstr>ENTITY-RELATIONSHIP MODEL</vt:lpstr>
      <vt:lpstr>ENTITY-RELATIONSHIP MODEL</vt:lpstr>
      <vt:lpstr>ENTITY-RELATIONSHIP MODEL</vt:lpstr>
      <vt:lpstr>Weak Entity set</vt:lpstr>
      <vt:lpstr>Weak Entity set</vt:lpstr>
      <vt:lpstr>Weak Entity set</vt:lpstr>
      <vt:lpstr>Weak Entity set</vt:lpstr>
      <vt:lpstr>ENTITY-RELATIONSHIP MODEL</vt:lpstr>
      <vt:lpstr>ENTITY-RELATIONSHIP MODEL</vt:lpstr>
      <vt:lpstr>Slide 98</vt:lpstr>
      <vt:lpstr>Slide 99</vt:lpstr>
      <vt:lpstr>Slide 100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dc:title>
  <dc:creator>murali</dc:creator>
  <cp:lastModifiedBy>murali</cp:lastModifiedBy>
  <cp:revision>357</cp:revision>
  <dcterms:created xsi:type="dcterms:W3CDTF">2006-08-16T00:00:00Z</dcterms:created>
  <dcterms:modified xsi:type="dcterms:W3CDTF">2023-09-25T21:52:54Z</dcterms:modified>
</cp:coreProperties>
</file>