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5"/>
  </p:notesMasterIdLst>
  <p:sldIdLst>
    <p:sldId id="256" r:id="rId2"/>
    <p:sldId id="257" r:id="rId3"/>
    <p:sldId id="259" r:id="rId4"/>
    <p:sldId id="265" r:id="rId5"/>
    <p:sldId id="266" r:id="rId6"/>
    <p:sldId id="267" r:id="rId7"/>
    <p:sldId id="261" r:id="rId8"/>
    <p:sldId id="262" r:id="rId9"/>
    <p:sldId id="268" r:id="rId10"/>
    <p:sldId id="264" r:id="rId11"/>
    <p:sldId id="269" r:id="rId12"/>
    <p:sldId id="275" r:id="rId13"/>
    <p:sldId id="270" r:id="rId14"/>
    <p:sldId id="271" r:id="rId15"/>
    <p:sldId id="272" r:id="rId16"/>
    <p:sldId id="278" r:id="rId17"/>
    <p:sldId id="273" r:id="rId18"/>
    <p:sldId id="274" r:id="rId19"/>
    <p:sldId id="279" r:id="rId20"/>
    <p:sldId id="280" r:id="rId21"/>
    <p:sldId id="281" r:id="rId22"/>
    <p:sldId id="282" r:id="rId23"/>
    <p:sldId id="277" r:id="rId24"/>
    <p:sldId id="283" r:id="rId25"/>
    <p:sldId id="284" r:id="rId26"/>
    <p:sldId id="285" r:id="rId27"/>
    <p:sldId id="286" r:id="rId28"/>
    <p:sldId id="287" r:id="rId29"/>
    <p:sldId id="288" r:id="rId30"/>
    <p:sldId id="291" r:id="rId31"/>
    <p:sldId id="290" r:id="rId32"/>
    <p:sldId id="350" r:id="rId33"/>
    <p:sldId id="351" r:id="rId34"/>
    <p:sldId id="292" r:id="rId35"/>
    <p:sldId id="293" r:id="rId36"/>
    <p:sldId id="294" r:id="rId37"/>
    <p:sldId id="295" r:id="rId38"/>
    <p:sldId id="296" r:id="rId39"/>
    <p:sldId id="298" r:id="rId40"/>
    <p:sldId id="297" r:id="rId41"/>
    <p:sldId id="299" r:id="rId42"/>
    <p:sldId id="307" r:id="rId43"/>
    <p:sldId id="301" r:id="rId44"/>
    <p:sldId id="302" r:id="rId45"/>
    <p:sldId id="303" r:id="rId46"/>
    <p:sldId id="304" r:id="rId47"/>
    <p:sldId id="305" r:id="rId48"/>
    <p:sldId id="306" r:id="rId49"/>
    <p:sldId id="313" r:id="rId50"/>
    <p:sldId id="312" r:id="rId51"/>
    <p:sldId id="309" r:id="rId52"/>
    <p:sldId id="310" r:id="rId53"/>
    <p:sldId id="311" r:id="rId54"/>
    <p:sldId id="314" r:id="rId55"/>
    <p:sldId id="316" r:id="rId56"/>
    <p:sldId id="317" r:id="rId57"/>
    <p:sldId id="318" r:id="rId58"/>
    <p:sldId id="324" r:id="rId59"/>
    <p:sldId id="325" r:id="rId60"/>
    <p:sldId id="319" r:id="rId61"/>
    <p:sldId id="322" r:id="rId62"/>
    <p:sldId id="323" r:id="rId63"/>
    <p:sldId id="326" r:id="rId64"/>
    <p:sldId id="329" r:id="rId65"/>
    <p:sldId id="328" r:id="rId66"/>
    <p:sldId id="330" r:id="rId67"/>
    <p:sldId id="331" r:id="rId68"/>
    <p:sldId id="332" r:id="rId69"/>
    <p:sldId id="333" r:id="rId70"/>
    <p:sldId id="337" r:id="rId71"/>
    <p:sldId id="342" r:id="rId72"/>
    <p:sldId id="334" r:id="rId73"/>
    <p:sldId id="348" r:id="rId74"/>
    <p:sldId id="335" r:id="rId75"/>
    <p:sldId id="347" r:id="rId76"/>
    <p:sldId id="336" r:id="rId77"/>
    <p:sldId id="344" r:id="rId78"/>
    <p:sldId id="345" r:id="rId79"/>
    <p:sldId id="338" r:id="rId80"/>
    <p:sldId id="349" r:id="rId81"/>
    <p:sldId id="339" r:id="rId82"/>
    <p:sldId id="340" r:id="rId83"/>
    <p:sldId id="341"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FF629A-9026-420B-B126-F429B86C458D}" type="datetimeFigureOut">
              <a:rPr lang="en-US" smtClean="0"/>
              <a:pPr/>
              <a:t>3/5/2024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6B1AEB-EDF5-430D-B127-E536E62ED15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6B1AEB-EDF5-430D-B127-E536E62ED157}" type="slidenum">
              <a:rPr lang="en-US" smtClean="0"/>
              <a:pPr/>
              <a:t>57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3/5/2024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3/5/2024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geeksforgeeks.org/sql-alternate-key/"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geeksforgeeks.org/composite-key-in-sq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67000"/>
            <a:ext cx="8229600" cy="1143000"/>
          </a:xfrm>
        </p:spPr>
        <p:txBody>
          <a:bodyPr/>
          <a:lstStyle/>
          <a:p>
            <a:pPr algn="ctr"/>
            <a:r>
              <a:rPr lang="en-US" b="1" dirty="0" smtClean="0"/>
              <a:t>UNIT-2</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SQL Query Language</a:t>
            </a:r>
            <a:endParaRPr lang="en-US" b="1" dirty="0"/>
          </a:p>
        </p:txBody>
      </p:sp>
      <p:sp>
        <p:nvSpPr>
          <p:cNvPr id="3" name="Content Placeholder 2"/>
          <p:cNvSpPr>
            <a:spLocks noGrp="1"/>
          </p:cNvSpPr>
          <p:nvPr>
            <p:ph idx="1"/>
          </p:nvPr>
        </p:nvSpPr>
        <p:spPr/>
        <p:txBody>
          <a:bodyPr>
            <a:normAutofit/>
          </a:bodyPr>
          <a:lstStyle/>
          <a:p>
            <a:pPr algn="just"/>
            <a:r>
              <a:rPr lang="en-US" sz="3200" dirty="0" smtClean="0"/>
              <a:t>A query language is a specialized language for writing queries.</a:t>
            </a:r>
          </a:p>
          <a:p>
            <a:pPr algn="just"/>
            <a:r>
              <a:rPr lang="en-US" sz="3200" dirty="0" smtClean="0"/>
              <a:t>SQL is the most popular commercial query language for a relational DBMS. </a:t>
            </a:r>
          </a:p>
          <a:p>
            <a:pPr algn="just"/>
            <a:r>
              <a:rPr lang="en-US" sz="3200" dirty="0" smtClean="0"/>
              <a:t>It is developed by IBM (system R) in the 1970s.</a:t>
            </a:r>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Creating Relations Using SQL</a:t>
            </a:r>
            <a:endParaRPr lang="en-US" dirty="0"/>
          </a:p>
        </p:txBody>
      </p:sp>
      <p:sp>
        <p:nvSpPr>
          <p:cNvPr id="3" name="Content Placeholder 2"/>
          <p:cNvSpPr>
            <a:spLocks noGrp="1"/>
          </p:cNvSpPr>
          <p:nvPr>
            <p:ph idx="1"/>
          </p:nvPr>
        </p:nvSpPr>
        <p:spPr>
          <a:xfrm>
            <a:off x="304800" y="1935480"/>
            <a:ext cx="8686800" cy="4389120"/>
          </a:xfrm>
        </p:spPr>
        <p:txBody>
          <a:bodyPr>
            <a:normAutofit fontScale="92500" lnSpcReduction="20000"/>
          </a:bodyPr>
          <a:lstStyle/>
          <a:p>
            <a:r>
              <a:rPr lang="en-US" sz="3200" dirty="0" smtClean="0"/>
              <a:t>SQL uses the word “table”  to  denote  relation.</a:t>
            </a:r>
          </a:p>
          <a:p>
            <a:pPr algn="just"/>
            <a:r>
              <a:rPr lang="en-US" sz="3200" dirty="0" smtClean="0"/>
              <a:t>Data Definition Language (</a:t>
            </a:r>
            <a:r>
              <a:rPr lang="en-US" sz="3200" b="1" dirty="0" smtClean="0"/>
              <a:t>DDL</a:t>
            </a:r>
            <a:r>
              <a:rPr lang="en-US" sz="3200" dirty="0" smtClean="0"/>
              <a:t>) is a subset of SQL that supports the creation, deletion, and modification of tables(relations).</a:t>
            </a:r>
          </a:p>
          <a:p>
            <a:r>
              <a:rPr lang="en-US" sz="3200" dirty="0" smtClean="0"/>
              <a:t>DDL commands:</a:t>
            </a:r>
          </a:p>
          <a:p>
            <a:pPr marL="793750" indent="-509588">
              <a:buClr>
                <a:schemeClr val="tx1"/>
              </a:buClr>
              <a:buFont typeface="+mj-lt"/>
              <a:buAutoNum type="arabicPeriod"/>
            </a:pPr>
            <a:r>
              <a:rPr lang="en-US" sz="3200" b="1" dirty="0" smtClean="0"/>
              <a:t>Create</a:t>
            </a:r>
            <a:r>
              <a:rPr lang="en-US" sz="3200" dirty="0" smtClean="0"/>
              <a:t> table command </a:t>
            </a:r>
          </a:p>
          <a:p>
            <a:pPr marL="793750" indent="-509588">
              <a:buClr>
                <a:schemeClr val="tx1"/>
              </a:buClr>
              <a:buFont typeface="+mj-lt"/>
              <a:buAutoNum type="arabicPeriod"/>
            </a:pPr>
            <a:r>
              <a:rPr lang="en-US" sz="3200" b="1" dirty="0" smtClean="0"/>
              <a:t>Alter</a:t>
            </a:r>
            <a:r>
              <a:rPr lang="en-US" sz="3200" dirty="0" smtClean="0"/>
              <a:t> table command </a:t>
            </a:r>
          </a:p>
          <a:p>
            <a:pPr marL="793750" indent="-509588">
              <a:buClr>
                <a:schemeClr val="tx1"/>
              </a:buClr>
              <a:buFont typeface="+mj-lt"/>
              <a:buAutoNum type="arabicPeriod"/>
            </a:pPr>
            <a:r>
              <a:rPr lang="en-US" sz="3200" b="1" dirty="0" smtClean="0"/>
              <a:t>Truncate</a:t>
            </a:r>
            <a:r>
              <a:rPr lang="en-US" sz="3200" dirty="0" smtClean="0"/>
              <a:t> table command </a:t>
            </a:r>
          </a:p>
          <a:p>
            <a:pPr marL="793750" indent="-509588">
              <a:buClr>
                <a:schemeClr val="tx1"/>
              </a:buClr>
              <a:buFont typeface="+mj-lt"/>
              <a:buAutoNum type="arabicPeriod"/>
            </a:pPr>
            <a:r>
              <a:rPr lang="en-US" sz="3200" b="1" dirty="0" smtClean="0"/>
              <a:t>Drop table</a:t>
            </a:r>
            <a:r>
              <a:rPr lang="en-US" sz="3200" dirty="0" smtClean="0"/>
              <a:t> command </a:t>
            </a:r>
          </a:p>
          <a:p>
            <a:pPr marL="793750" indent="-509588">
              <a:buClr>
                <a:schemeClr val="tx1"/>
              </a:buClr>
              <a:buFont typeface="+mj-lt"/>
              <a:buAutoNum type="arabicPeriod"/>
            </a:pPr>
            <a:r>
              <a:rPr lang="en-US" sz="3200" b="1" dirty="0" smtClean="0"/>
              <a:t>Rename</a:t>
            </a:r>
            <a:r>
              <a:rPr lang="en-US" sz="3200" dirty="0" smtClean="0"/>
              <a:t> </a:t>
            </a:r>
          </a:p>
          <a:p>
            <a:pPr algn="just"/>
            <a:endParaRPr lang="en-US" sz="32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Relations Using SQL</a:t>
            </a:r>
            <a:endParaRPr lang="en-US" dirty="0"/>
          </a:p>
        </p:txBody>
      </p:sp>
      <p:sp>
        <p:nvSpPr>
          <p:cNvPr id="3" name="Content Placeholder 2"/>
          <p:cNvSpPr>
            <a:spLocks noGrp="1"/>
          </p:cNvSpPr>
          <p:nvPr>
            <p:ph idx="1"/>
          </p:nvPr>
        </p:nvSpPr>
        <p:spPr/>
        <p:txBody>
          <a:bodyPr>
            <a:normAutofit/>
          </a:bodyPr>
          <a:lstStyle/>
          <a:p>
            <a:r>
              <a:rPr lang="en-US" sz="2800" dirty="0" smtClean="0"/>
              <a:t>The </a:t>
            </a:r>
            <a:r>
              <a:rPr lang="en-US" sz="2800" b="1" dirty="0" smtClean="0"/>
              <a:t>CREATE TABLE</a:t>
            </a:r>
            <a:r>
              <a:rPr lang="en-US" sz="2800" dirty="0" smtClean="0"/>
              <a:t> statement is used to create a new table in a database.</a:t>
            </a:r>
          </a:p>
          <a:p>
            <a:endParaRPr lang="en-US" sz="2800" dirty="0" smtClean="0"/>
          </a:p>
          <a:p>
            <a:r>
              <a:rPr lang="en-US" sz="2800" b="1" dirty="0" smtClean="0"/>
              <a:t>CREATE TABLE</a:t>
            </a:r>
            <a:r>
              <a:rPr lang="en-US" sz="2800" dirty="0" smtClean="0"/>
              <a:t>  </a:t>
            </a:r>
            <a:r>
              <a:rPr lang="en-US" sz="2800" dirty="0" err="1" smtClean="0"/>
              <a:t>table_name</a:t>
            </a:r>
            <a:r>
              <a:rPr lang="en-US" sz="2800" i="1" dirty="0" smtClean="0"/>
              <a:t> </a:t>
            </a:r>
            <a:r>
              <a:rPr lang="en-US" sz="2800" dirty="0" smtClean="0"/>
              <a:t>(</a:t>
            </a:r>
            <a:br>
              <a:rPr lang="en-US" sz="2800" dirty="0" smtClean="0"/>
            </a:br>
            <a:r>
              <a:rPr lang="en-US" sz="2800" i="1" dirty="0" smtClean="0"/>
              <a:t>       </a:t>
            </a:r>
            <a:r>
              <a:rPr lang="en-US" sz="2800" dirty="0" smtClean="0"/>
              <a:t>column1  </a:t>
            </a:r>
            <a:r>
              <a:rPr lang="en-US" sz="2800" dirty="0" err="1" smtClean="0"/>
              <a:t>datatype</a:t>
            </a:r>
            <a:r>
              <a:rPr lang="en-US" sz="2800" dirty="0" smtClean="0"/>
              <a:t>,</a:t>
            </a:r>
            <a:br>
              <a:rPr lang="en-US" sz="2800" dirty="0" smtClean="0"/>
            </a:br>
            <a:r>
              <a:rPr lang="en-US" sz="2800" dirty="0" smtClean="0"/>
              <a:t>      column2  </a:t>
            </a:r>
            <a:r>
              <a:rPr lang="en-US" sz="2800" dirty="0" err="1" smtClean="0"/>
              <a:t>datatype</a:t>
            </a:r>
            <a:r>
              <a:rPr lang="en-US" sz="2800" dirty="0" smtClean="0"/>
              <a:t>,</a:t>
            </a:r>
            <a:br>
              <a:rPr lang="en-US" sz="2800" dirty="0" smtClean="0"/>
            </a:br>
            <a:r>
              <a:rPr lang="en-US" sz="2800" dirty="0" smtClean="0"/>
              <a:t>      column3  </a:t>
            </a:r>
            <a:r>
              <a:rPr lang="en-US" sz="2800" dirty="0" err="1" smtClean="0"/>
              <a:t>datatype</a:t>
            </a:r>
            <a:r>
              <a:rPr lang="en-US" sz="2800" dirty="0" smtClean="0"/>
              <a:t>,</a:t>
            </a:r>
            <a:br>
              <a:rPr lang="en-US" sz="2800" dirty="0" smtClean="0"/>
            </a:br>
            <a:r>
              <a:rPr lang="en-US" sz="2800" dirty="0" smtClean="0"/>
              <a:t>      ....</a:t>
            </a:r>
            <a:br>
              <a:rPr lang="en-US" sz="2800" dirty="0" smtClean="0"/>
            </a:br>
            <a:r>
              <a:rPr lang="en-US" sz="2800" dirty="0" smtClean="0"/>
              <a:t>      );</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Creating Relations Using SQL</a:t>
            </a:r>
            <a:endParaRPr lang="en-US" dirty="0"/>
          </a:p>
        </p:txBody>
      </p:sp>
      <p:sp>
        <p:nvSpPr>
          <p:cNvPr id="3" name="Content Placeholder 2"/>
          <p:cNvSpPr>
            <a:spLocks noGrp="1"/>
          </p:cNvSpPr>
          <p:nvPr>
            <p:ph idx="1"/>
          </p:nvPr>
        </p:nvSpPr>
        <p:spPr/>
        <p:txBody>
          <a:bodyPr/>
          <a:lstStyle/>
          <a:p>
            <a:r>
              <a:rPr lang="en-US" sz="2800" dirty="0" smtClean="0"/>
              <a:t>The </a:t>
            </a:r>
            <a:r>
              <a:rPr lang="en-US" sz="2800" b="1" dirty="0" smtClean="0"/>
              <a:t>CREATE TABLE</a:t>
            </a:r>
            <a:r>
              <a:rPr lang="en-US" sz="2800" dirty="0" smtClean="0"/>
              <a:t> statement is used to create a new table in a database.</a:t>
            </a:r>
          </a:p>
          <a:p>
            <a:r>
              <a:rPr lang="en-US" sz="2800" b="1" dirty="0" smtClean="0"/>
              <a:t>EX: </a:t>
            </a:r>
            <a:r>
              <a:rPr lang="en-US" sz="2800" dirty="0" smtClean="0"/>
              <a:t>CREATE TABLE Students ( </a:t>
            </a:r>
            <a:r>
              <a:rPr lang="en-US" sz="2800" dirty="0" err="1" smtClean="0"/>
              <a:t>sid</a:t>
            </a:r>
            <a:r>
              <a:rPr lang="en-US" sz="2800" dirty="0" smtClean="0"/>
              <a:t>  INTEGER</a:t>
            </a:r>
          </a:p>
          <a:p>
            <a:pPr marL="273050" indent="3789363">
              <a:buNone/>
            </a:pPr>
            <a:r>
              <a:rPr lang="en-US" sz="2800" dirty="0" smtClean="0"/>
              <a:t>         name CHAR(30),</a:t>
            </a:r>
          </a:p>
          <a:p>
            <a:pPr marL="273050" indent="3789363">
              <a:buNone/>
            </a:pPr>
            <a:r>
              <a:rPr lang="en-US" sz="2800" dirty="0" smtClean="0"/>
              <a:t>         age  NUMBER,</a:t>
            </a:r>
          </a:p>
          <a:p>
            <a:pPr marL="273050" indent="3789363">
              <a:buNone/>
            </a:pPr>
            <a:r>
              <a:rPr lang="en-US" sz="2800" dirty="0" smtClean="0"/>
              <a:t>         </a:t>
            </a:r>
            <a:r>
              <a:rPr lang="en-US" sz="2800" dirty="0" err="1" smtClean="0"/>
              <a:t>gpa</a:t>
            </a:r>
            <a:r>
              <a:rPr lang="en-US" sz="2800" dirty="0" smtClean="0"/>
              <a:t>  NUMBER );</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Creating Relations Using SQL</a:t>
            </a:r>
            <a:endParaRPr lang="en-US" dirty="0"/>
          </a:p>
        </p:txBody>
      </p:sp>
      <p:sp>
        <p:nvSpPr>
          <p:cNvPr id="3" name="Content Placeholder 2"/>
          <p:cNvSpPr>
            <a:spLocks noGrp="1"/>
          </p:cNvSpPr>
          <p:nvPr>
            <p:ph idx="1"/>
          </p:nvPr>
        </p:nvSpPr>
        <p:spPr/>
        <p:txBody>
          <a:bodyPr>
            <a:normAutofit/>
          </a:bodyPr>
          <a:lstStyle/>
          <a:p>
            <a:pPr>
              <a:buNone/>
            </a:pPr>
            <a:r>
              <a:rPr lang="en-US" sz="3200" b="1" dirty="0" smtClean="0"/>
              <a:t>Example:</a:t>
            </a:r>
          </a:p>
          <a:p>
            <a:r>
              <a:rPr lang="en-US" sz="3200" dirty="0" smtClean="0"/>
              <a:t>CREATE TABLE Enrolled(</a:t>
            </a:r>
            <a:r>
              <a:rPr lang="en-US" sz="3200" dirty="0" err="1" smtClean="0"/>
              <a:t>sid</a:t>
            </a:r>
            <a:r>
              <a:rPr lang="en-US" sz="3200" dirty="0" smtClean="0"/>
              <a:t>  CHAR(20), </a:t>
            </a:r>
          </a:p>
          <a:p>
            <a:pPr marL="273050" indent="3668713">
              <a:buNone/>
            </a:pPr>
            <a:r>
              <a:rPr lang="en-US" sz="3200" dirty="0" smtClean="0"/>
              <a:t>         cid  CHAR(20), </a:t>
            </a:r>
          </a:p>
          <a:p>
            <a:pPr marL="273050" indent="3668713">
              <a:buNone/>
            </a:pPr>
            <a:r>
              <a:rPr lang="en-US" sz="3200" dirty="0" smtClean="0"/>
              <a:t>        grade  CHAR(2))</a:t>
            </a:r>
            <a:endParaRPr 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Altering Relations</a:t>
            </a:r>
            <a:endParaRPr lang="en-US" b="1" dirty="0"/>
          </a:p>
        </p:txBody>
      </p:sp>
      <p:sp>
        <p:nvSpPr>
          <p:cNvPr id="3" name="Content Placeholder 2"/>
          <p:cNvSpPr>
            <a:spLocks noGrp="1"/>
          </p:cNvSpPr>
          <p:nvPr>
            <p:ph idx="1"/>
          </p:nvPr>
        </p:nvSpPr>
        <p:spPr/>
        <p:txBody>
          <a:bodyPr/>
          <a:lstStyle/>
          <a:p>
            <a:r>
              <a:rPr lang="en-US" b="1" dirty="0" smtClean="0"/>
              <a:t>ALTER TABLE </a:t>
            </a:r>
            <a:r>
              <a:rPr lang="en-US" dirty="0" smtClean="0"/>
              <a:t>statement used to  add, delete, modify  columns in a table. </a:t>
            </a:r>
          </a:p>
          <a:p>
            <a:pPr>
              <a:buNone/>
            </a:pPr>
            <a:r>
              <a:rPr lang="en-US" b="1" dirty="0" smtClean="0"/>
              <a:t>    </a:t>
            </a:r>
          </a:p>
          <a:p>
            <a:pPr>
              <a:buNone/>
            </a:pPr>
            <a:r>
              <a:rPr lang="en-US" b="1" dirty="0" smtClean="0"/>
              <a:t>1. ADD a column: </a:t>
            </a:r>
          </a:p>
          <a:p>
            <a:r>
              <a:rPr lang="en-US" b="1" dirty="0" smtClean="0"/>
              <a:t>SYNTAX:  </a:t>
            </a:r>
            <a:r>
              <a:rPr lang="en-US" dirty="0" smtClean="0"/>
              <a:t>ALTER TABLE  &lt;table name&gt;  </a:t>
            </a:r>
          </a:p>
          <a:p>
            <a:pPr>
              <a:buNone/>
            </a:pPr>
            <a:r>
              <a:rPr lang="en-US" dirty="0" smtClean="0"/>
              <a:t>                   ADD  COLUMN </a:t>
            </a:r>
            <a:r>
              <a:rPr lang="en-US" dirty="0" err="1" smtClean="0"/>
              <a:t>colname</a:t>
            </a:r>
            <a:r>
              <a:rPr lang="en-US" dirty="0" smtClean="0"/>
              <a:t> DATATYPE (SIZE);</a:t>
            </a:r>
          </a:p>
          <a:p>
            <a:pPr>
              <a:buNone/>
            </a:pPr>
            <a:endParaRPr lang="en-US" dirty="0" smtClean="0"/>
          </a:p>
          <a:p>
            <a:pPr marL="1708150" indent="-1708150">
              <a:buNone/>
            </a:pPr>
            <a:r>
              <a:rPr lang="en-US" b="1" dirty="0" smtClean="0"/>
              <a:t>Example:   </a:t>
            </a:r>
            <a:r>
              <a:rPr lang="en-US" dirty="0" smtClean="0"/>
              <a:t>ALTER TABLE student ADD COLUMN    email  VARCHAR2(20)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Altering Relations</a:t>
            </a:r>
            <a:endParaRPr lang="en-US" dirty="0"/>
          </a:p>
        </p:txBody>
      </p:sp>
      <p:sp>
        <p:nvSpPr>
          <p:cNvPr id="3" name="Content Placeholder 2"/>
          <p:cNvSpPr>
            <a:spLocks noGrp="1"/>
          </p:cNvSpPr>
          <p:nvPr>
            <p:ph idx="1"/>
          </p:nvPr>
        </p:nvSpPr>
        <p:spPr>
          <a:xfrm>
            <a:off x="381000" y="1828800"/>
            <a:ext cx="8458200" cy="4389120"/>
          </a:xfrm>
        </p:spPr>
        <p:txBody>
          <a:bodyPr/>
          <a:lstStyle/>
          <a:p>
            <a:pPr>
              <a:buNone/>
            </a:pPr>
            <a:r>
              <a:rPr lang="en-US" sz="2800" b="1" dirty="0" smtClean="0"/>
              <a:t>To delete  a column: </a:t>
            </a:r>
          </a:p>
          <a:p>
            <a:r>
              <a:rPr lang="en-US" sz="2800" dirty="0" smtClean="0"/>
              <a:t>ALTER TABLE &lt;table name&gt;</a:t>
            </a:r>
          </a:p>
          <a:p>
            <a:pPr>
              <a:buNone/>
            </a:pPr>
            <a:r>
              <a:rPr lang="en-US" sz="2800" dirty="0" smtClean="0"/>
              <a:t>                      DROP COLUMN &lt;column name&gt;; </a:t>
            </a:r>
          </a:p>
          <a:p>
            <a:pPr>
              <a:buNone/>
            </a:pPr>
            <a:endParaRPr lang="en-US" dirty="0" smtClean="0"/>
          </a:p>
          <a:p>
            <a:r>
              <a:rPr lang="en-US" sz="2800" b="1" dirty="0" smtClean="0"/>
              <a:t>Example:  </a:t>
            </a:r>
            <a:r>
              <a:rPr lang="en-US" sz="2800" dirty="0" smtClean="0"/>
              <a:t>ALTER TABLE student  DROP COLUMN   </a:t>
            </a:r>
          </a:p>
          <a:p>
            <a:pPr marL="273050" indent="1616075">
              <a:buNone/>
            </a:pPr>
            <a:r>
              <a:rPr lang="en-US" sz="2800" dirty="0" err="1" smtClean="0"/>
              <a:t>gpa</a:t>
            </a:r>
            <a:r>
              <a:rPr lang="en-US" sz="2800" dirty="0" smtClean="0"/>
              <a:t>;</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Altering Relations</a:t>
            </a:r>
            <a:endParaRPr lang="en-US" dirty="0"/>
          </a:p>
        </p:txBody>
      </p:sp>
      <p:sp>
        <p:nvSpPr>
          <p:cNvPr id="3" name="Content Placeholder 2"/>
          <p:cNvSpPr>
            <a:spLocks noGrp="1"/>
          </p:cNvSpPr>
          <p:nvPr>
            <p:ph idx="1"/>
          </p:nvPr>
        </p:nvSpPr>
        <p:spPr/>
        <p:txBody>
          <a:bodyPr>
            <a:normAutofit/>
          </a:bodyPr>
          <a:lstStyle/>
          <a:p>
            <a:pPr>
              <a:buNone/>
            </a:pPr>
            <a:r>
              <a:rPr lang="en-US" sz="3200" b="1" dirty="0" smtClean="0"/>
              <a:t>Modify a column:</a:t>
            </a:r>
          </a:p>
          <a:p>
            <a:r>
              <a:rPr lang="en-US" sz="3200" dirty="0" smtClean="0"/>
              <a:t>ALTER TABLE  &lt;table name&gt;  </a:t>
            </a:r>
          </a:p>
          <a:p>
            <a:pPr>
              <a:buNone/>
            </a:pPr>
            <a:r>
              <a:rPr lang="en-US" sz="3200" dirty="0" smtClean="0"/>
              <a:t>   MODIFY &lt;</a:t>
            </a:r>
            <a:r>
              <a:rPr lang="en-US" sz="3200" dirty="0" err="1" smtClean="0"/>
              <a:t>colname</a:t>
            </a:r>
            <a:r>
              <a:rPr lang="en-US" sz="3200" dirty="0" smtClean="0"/>
              <a:t>&gt;  </a:t>
            </a:r>
            <a:r>
              <a:rPr lang="en-US" sz="2400" b="1" dirty="0" smtClean="0"/>
              <a:t>&lt;NEW DATATYPE&gt;;</a:t>
            </a:r>
            <a:endParaRPr lang="en-US" sz="3200" b="1" dirty="0" smtClean="0"/>
          </a:p>
          <a:p>
            <a:endParaRPr lang="en-US" sz="3200" b="1" dirty="0" smtClean="0"/>
          </a:p>
          <a:p>
            <a:r>
              <a:rPr lang="en-US" sz="3200" b="1" dirty="0" smtClean="0"/>
              <a:t>Example</a:t>
            </a:r>
            <a:r>
              <a:rPr lang="en-US" sz="3200" dirty="0" smtClean="0"/>
              <a:t> :  ALTER TABLE student </a:t>
            </a:r>
          </a:p>
          <a:p>
            <a:pPr>
              <a:buNone/>
            </a:pPr>
            <a:r>
              <a:rPr lang="en-US" sz="3200" dirty="0" smtClean="0"/>
              <a:t>                                MODIFY  name  char(20);</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Destroying Relations</a:t>
            </a:r>
            <a:endParaRPr lang="en-US" dirty="0"/>
          </a:p>
        </p:txBody>
      </p:sp>
      <p:sp>
        <p:nvSpPr>
          <p:cNvPr id="3" name="Content Placeholder 2"/>
          <p:cNvSpPr>
            <a:spLocks noGrp="1"/>
          </p:cNvSpPr>
          <p:nvPr>
            <p:ph idx="1"/>
          </p:nvPr>
        </p:nvSpPr>
        <p:spPr/>
        <p:txBody>
          <a:bodyPr/>
          <a:lstStyle/>
          <a:p>
            <a:pPr>
              <a:buNone/>
            </a:pPr>
            <a:r>
              <a:rPr lang="en-US" b="1" dirty="0" smtClean="0"/>
              <a:t>DESTROY  A TABLE </a:t>
            </a:r>
          </a:p>
          <a:p>
            <a:r>
              <a:rPr lang="en-US" sz="2800" dirty="0" smtClean="0"/>
              <a:t>Drop command is used to remove an existing table permanently from database. </a:t>
            </a:r>
          </a:p>
          <a:p>
            <a:endParaRPr lang="en-US" sz="2800" dirty="0" smtClean="0"/>
          </a:p>
          <a:p>
            <a:r>
              <a:rPr lang="en-US" sz="2800" dirty="0" smtClean="0"/>
              <a:t>DROP  TABLE  &lt;</a:t>
            </a:r>
            <a:r>
              <a:rPr lang="en-US" sz="2800" dirty="0" err="1" smtClean="0"/>
              <a:t>tablename</a:t>
            </a:r>
            <a:r>
              <a:rPr lang="en-US" sz="2800" dirty="0" smtClean="0"/>
              <a:t>&gt;; </a:t>
            </a:r>
          </a:p>
          <a:p>
            <a:endParaRPr lang="en-US" sz="2800" b="1" dirty="0" smtClean="0"/>
          </a:p>
          <a:p>
            <a:r>
              <a:rPr lang="en-US" sz="2800" b="1" dirty="0" smtClean="0"/>
              <a:t>Example:   </a:t>
            </a:r>
            <a:r>
              <a:rPr lang="en-US" sz="2800" dirty="0" smtClean="0"/>
              <a:t>DROP TABLE student;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Adding </a:t>
            </a:r>
            <a:r>
              <a:rPr lang="en-US" b="1" dirty="0" err="1" smtClean="0"/>
              <a:t>Tuples</a:t>
            </a:r>
            <a:r>
              <a:rPr lang="en-US" b="1" dirty="0" smtClean="0"/>
              <a:t> into Relation</a:t>
            </a:r>
            <a:endParaRPr lang="en-US" b="1" dirty="0"/>
          </a:p>
        </p:txBody>
      </p:sp>
      <p:sp>
        <p:nvSpPr>
          <p:cNvPr id="3" name="Content Placeholder 2"/>
          <p:cNvSpPr>
            <a:spLocks noGrp="1"/>
          </p:cNvSpPr>
          <p:nvPr>
            <p:ph idx="1"/>
          </p:nvPr>
        </p:nvSpPr>
        <p:spPr>
          <a:xfrm>
            <a:off x="228600" y="1935480"/>
            <a:ext cx="8686800" cy="4389120"/>
          </a:xfrm>
        </p:spPr>
        <p:txBody>
          <a:bodyPr>
            <a:noAutofit/>
          </a:bodyPr>
          <a:lstStyle/>
          <a:p>
            <a:pPr algn="just"/>
            <a:r>
              <a:rPr lang="en-US" sz="2800" dirty="0" smtClean="0"/>
              <a:t>SQL </a:t>
            </a:r>
            <a:r>
              <a:rPr lang="en-US" sz="2800" b="1" dirty="0" smtClean="0"/>
              <a:t>INSERT INTO </a:t>
            </a:r>
            <a:r>
              <a:rPr lang="en-US" sz="2800" dirty="0" smtClean="0"/>
              <a:t>Statement is used to add new rows of data into a table in the database.</a:t>
            </a:r>
          </a:p>
          <a:p>
            <a:pPr algn="just"/>
            <a:r>
              <a:rPr lang="en-US" sz="2800" b="1" dirty="0" smtClean="0"/>
              <a:t>Syntax: </a:t>
            </a:r>
            <a:r>
              <a:rPr lang="en-US" sz="2800" dirty="0" smtClean="0"/>
              <a:t>INSERT INTO TABLE_NAME </a:t>
            </a:r>
          </a:p>
          <a:p>
            <a:pPr marL="273050" indent="71438" algn="just">
              <a:buNone/>
            </a:pPr>
            <a:r>
              <a:rPr lang="en-US" sz="2800" dirty="0" smtClean="0"/>
              <a:t>(column1, column2, column3,..., </a:t>
            </a:r>
            <a:r>
              <a:rPr lang="en-US" sz="2800" dirty="0" err="1" smtClean="0"/>
              <a:t>columnN</a:t>
            </a:r>
            <a:r>
              <a:rPr lang="en-US" sz="2800" dirty="0" smtClean="0"/>
              <a:t>) </a:t>
            </a:r>
          </a:p>
          <a:p>
            <a:pPr marL="273050" indent="71438" algn="just">
              <a:buNone/>
            </a:pPr>
            <a:r>
              <a:rPr lang="en-US" sz="2800" dirty="0" smtClean="0"/>
              <a:t>VALUES  (value1,  value2,  value3,  ..., </a:t>
            </a:r>
            <a:r>
              <a:rPr lang="en-US" sz="2800" dirty="0" err="1" smtClean="0"/>
              <a:t>valueN</a:t>
            </a:r>
            <a:r>
              <a:rPr lang="en-US" sz="2800" dirty="0" smtClean="0"/>
              <a:t>);</a:t>
            </a:r>
          </a:p>
          <a:p>
            <a:r>
              <a:rPr lang="en-US" sz="2800" b="1" dirty="0" smtClean="0"/>
              <a:t>Example: </a:t>
            </a:r>
            <a:r>
              <a:rPr lang="en-US" sz="2800" dirty="0" smtClean="0"/>
              <a:t>INSERT INTO Students (</a:t>
            </a:r>
            <a:r>
              <a:rPr lang="en-US" sz="2800" dirty="0" err="1" smtClean="0"/>
              <a:t>sid</a:t>
            </a:r>
            <a:r>
              <a:rPr lang="en-US" sz="2800" dirty="0" smtClean="0"/>
              <a:t>, name, age, </a:t>
            </a:r>
            <a:r>
              <a:rPr lang="en-US" sz="2800" dirty="0" err="1" smtClean="0"/>
              <a:t>gpa</a:t>
            </a:r>
            <a:r>
              <a:rPr lang="en-US" sz="2800" dirty="0" smtClean="0"/>
              <a:t>)   VALUES (53688, `Smith', 18, 3.2);</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Relational Model</a:t>
            </a:r>
            <a:endParaRPr lang="en-US" b="1" dirty="0"/>
          </a:p>
        </p:txBody>
      </p:sp>
      <p:sp>
        <p:nvSpPr>
          <p:cNvPr id="4" name="Content Placeholder 3"/>
          <p:cNvSpPr>
            <a:spLocks noGrp="1"/>
          </p:cNvSpPr>
          <p:nvPr>
            <p:ph idx="1"/>
          </p:nvPr>
        </p:nvSpPr>
        <p:spPr/>
        <p:txBody>
          <a:bodyPr>
            <a:normAutofit/>
          </a:bodyPr>
          <a:lstStyle/>
          <a:p>
            <a:pPr algn="just"/>
            <a:r>
              <a:rPr lang="en-US" sz="3200" dirty="0" smtClean="0"/>
              <a:t>E.F. </a:t>
            </a:r>
            <a:r>
              <a:rPr lang="en-US" sz="3200" dirty="0" err="1" smtClean="0"/>
              <a:t>Codd</a:t>
            </a:r>
            <a:r>
              <a:rPr lang="en-US" sz="3200" dirty="0" smtClean="0"/>
              <a:t> proposed the relational Model in 1970 to model data in the form of relations (tables). </a:t>
            </a:r>
          </a:p>
          <a:p>
            <a:pPr algn="just"/>
            <a:r>
              <a:rPr lang="en-US" sz="3200" dirty="0" smtClean="0"/>
              <a:t>It is widely used  model for many RDBMS products like  IBM's DB2 , Oracle, Sybase, Microsoft's SQL Server  etc.</a:t>
            </a:r>
          </a:p>
          <a:p>
            <a:pPr algn="just"/>
            <a:endParaRPr lang="en-US" sz="28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Deleting </a:t>
            </a:r>
            <a:r>
              <a:rPr lang="en-US" sz="5400" b="1" dirty="0" err="1" smtClean="0"/>
              <a:t>Tuples</a:t>
            </a:r>
            <a:endParaRPr lang="en-US" sz="5400" dirty="0"/>
          </a:p>
        </p:txBody>
      </p:sp>
      <p:sp>
        <p:nvSpPr>
          <p:cNvPr id="3" name="Content Placeholder 2"/>
          <p:cNvSpPr>
            <a:spLocks noGrp="1"/>
          </p:cNvSpPr>
          <p:nvPr>
            <p:ph idx="1"/>
          </p:nvPr>
        </p:nvSpPr>
        <p:spPr/>
        <p:txBody>
          <a:bodyPr>
            <a:noAutofit/>
          </a:bodyPr>
          <a:lstStyle/>
          <a:p>
            <a:pPr algn="just"/>
            <a:r>
              <a:rPr lang="en-US" sz="2800" b="1" dirty="0" smtClean="0"/>
              <a:t>DELETE</a:t>
            </a:r>
            <a:r>
              <a:rPr lang="en-US" sz="2800" dirty="0" smtClean="0"/>
              <a:t> Statement is used to delete the records from an existing table. In order to filter the records to be deleted (or  delete particular records), we need to use the </a:t>
            </a:r>
            <a:r>
              <a:rPr lang="en-US" sz="2800" b="1" dirty="0" smtClean="0"/>
              <a:t>WHERE</a:t>
            </a:r>
            <a:r>
              <a:rPr lang="en-US" sz="2800" dirty="0" smtClean="0"/>
              <a:t> clause along with the DELETE statement.</a:t>
            </a:r>
          </a:p>
          <a:p>
            <a:pPr algn="just"/>
            <a:r>
              <a:rPr lang="en-US" sz="2800" dirty="0" smtClean="0"/>
              <a:t>If you execute DELETE statement without a WHERE clause, it will delete all the records from the table.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t>Deleting </a:t>
            </a:r>
            <a:r>
              <a:rPr lang="en-US" sz="4800" b="1" dirty="0" err="1" smtClean="0"/>
              <a:t>Tuples</a:t>
            </a:r>
            <a:endParaRPr lang="en-US" dirty="0"/>
          </a:p>
        </p:txBody>
      </p:sp>
      <p:sp>
        <p:nvSpPr>
          <p:cNvPr id="3" name="Content Placeholder 2"/>
          <p:cNvSpPr>
            <a:spLocks noGrp="1"/>
          </p:cNvSpPr>
          <p:nvPr>
            <p:ph idx="1"/>
          </p:nvPr>
        </p:nvSpPr>
        <p:spPr/>
        <p:txBody>
          <a:bodyPr/>
          <a:lstStyle/>
          <a:p>
            <a:r>
              <a:rPr lang="en-US" sz="2800" b="1" dirty="0" smtClean="0"/>
              <a:t>Syntax:   </a:t>
            </a:r>
            <a:r>
              <a:rPr lang="en-US" sz="2800" dirty="0" smtClean="0"/>
              <a:t>DELETE FROM </a:t>
            </a:r>
            <a:r>
              <a:rPr lang="en-US" sz="2800" dirty="0" err="1" smtClean="0"/>
              <a:t>table_name</a:t>
            </a:r>
            <a:r>
              <a:rPr lang="en-US" sz="2800" dirty="0" smtClean="0"/>
              <a:t> </a:t>
            </a:r>
          </a:p>
          <a:p>
            <a:pPr>
              <a:buNone/>
            </a:pPr>
            <a:r>
              <a:rPr lang="en-US" sz="2800" dirty="0" smtClean="0"/>
              <a:t>                     WHERE [condition];</a:t>
            </a:r>
          </a:p>
          <a:p>
            <a:pPr>
              <a:buNone/>
            </a:pPr>
            <a:endParaRPr lang="en-US" b="1" dirty="0" smtClean="0"/>
          </a:p>
          <a:p>
            <a:r>
              <a:rPr lang="en-US" b="1" dirty="0" smtClean="0"/>
              <a:t>Example:</a:t>
            </a:r>
          </a:p>
          <a:p>
            <a:pPr>
              <a:buNone/>
            </a:pPr>
            <a:r>
              <a:rPr lang="en-US" dirty="0" smtClean="0"/>
              <a:t>    DELETE   FROM Students  S</a:t>
            </a:r>
          </a:p>
          <a:p>
            <a:pPr>
              <a:buNone/>
            </a:pPr>
            <a:r>
              <a:rPr lang="en-US" dirty="0" smtClean="0"/>
              <a:t>    WHERE S.name = `Smith‘;</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INTEGRITY CONSTRAINTS</a:t>
            </a:r>
            <a:endParaRPr lang="en-US" dirty="0"/>
          </a:p>
        </p:txBody>
      </p:sp>
      <p:sp>
        <p:nvSpPr>
          <p:cNvPr id="3" name="Content Placeholder 2"/>
          <p:cNvSpPr>
            <a:spLocks noGrp="1"/>
          </p:cNvSpPr>
          <p:nvPr>
            <p:ph idx="1"/>
          </p:nvPr>
        </p:nvSpPr>
        <p:spPr/>
        <p:txBody>
          <a:bodyPr>
            <a:normAutofit/>
          </a:bodyPr>
          <a:lstStyle/>
          <a:p>
            <a:pPr algn="just"/>
            <a:r>
              <a:rPr lang="en-US" sz="2800" dirty="0" smtClean="0"/>
              <a:t>An </a:t>
            </a:r>
            <a:r>
              <a:rPr lang="en-US" sz="2800" b="1" dirty="0" smtClean="0"/>
              <a:t>integrity constraint (IC) </a:t>
            </a:r>
            <a:r>
              <a:rPr lang="en-US" sz="2800" dirty="0" smtClean="0"/>
              <a:t>is a</a:t>
            </a:r>
            <a:r>
              <a:rPr lang="en-US" sz="2800" b="1" dirty="0" smtClean="0"/>
              <a:t> </a:t>
            </a:r>
            <a:r>
              <a:rPr lang="en-US" sz="2800" dirty="0" smtClean="0"/>
              <a:t>condition that is specified on a database schema, to restrict the data being stored in an instance of the database.</a:t>
            </a:r>
          </a:p>
          <a:p>
            <a:pPr algn="just">
              <a:buNone/>
            </a:pPr>
            <a:r>
              <a:rPr lang="en-US" sz="2800" dirty="0" smtClean="0"/>
              <a:t> </a:t>
            </a:r>
          </a:p>
          <a:p>
            <a:pPr algn="just"/>
            <a:r>
              <a:rPr lang="en-US" sz="2800" dirty="0" smtClean="0"/>
              <a:t>If a database instance satisfies all the integrity    constraints specified on the database schema, it is a </a:t>
            </a:r>
            <a:r>
              <a:rPr lang="en-US" sz="2800" b="1" dirty="0" smtClean="0"/>
              <a:t>legal instance.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INTEGRITY CONSTRAINTS</a:t>
            </a:r>
            <a:endParaRPr lang="en-US" dirty="0"/>
          </a:p>
        </p:txBody>
      </p:sp>
      <p:sp>
        <p:nvSpPr>
          <p:cNvPr id="3" name="Content Placeholder 2"/>
          <p:cNvSpPr>
            <a:spLocks noGrp="1"/>
          </p:cNvSpPr>
          <p:nvPr>
            <p:ph idx="1"/>
          </p:nvPr>
        </p:nvSpPr>
        <p:spPr/>
        <p:txBody>
          <a:bodyPr>
            <a:normAutofit/>
          </a:bodyPr>
          <a:lstStyle/>
          <a:p>
            <a:pPr algn="just"/>
            <a:r>
              <a:rPr lang="en-US" sz="2800" dirty="0" smtClean="0"/>
              <a:t>Constraints are the rules applied to columns or the complete table to prevent the type of data that can go into a table. </a:t>
            </a:r>
          </a:p>
          <a:p>
            <a:pPr algn="just"/>
            <a:r>
              <a:rPr lang="en-US" sz="2800" dirty="0" smtClean="0"/>
              <a:t>When you try to perform any INSERT, UPDATE, or DELETE operation on the table, RDBMS will check whether that data violates any existing constraints and if there is any violation between the defined constraint and the data action, it aborts the operation and returns an error.</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INTEGRITY CONSTRAINTS</a:t>
            </a:r>
            <a:endParaRPr lang="en-US" dirty="0"/>
          </a:p>
        </p:txBody>
      </p:sp>
      <p:sp>
        <p:nvSpPr>
          <p:cNvPr id="3" name="Content Placeholder 2"/>
          <p:cNvSpPr>
            <a:spLocks noGrp="1"/>
          </p:cNvSpPr>
          <p:nvPr>
            <p:ph idx="1"/>
          </p:nvPr>
        </p:nvSpPr>
        <p:spPr/>
        <p:txBody>
          <a:bodyPr>
            <a:normAutofit lnSpcReduction="10000"/>
          </a:bodyPr>
          <a:lstStyle/>
          <a:p>
            <a:pPr algn="just"/>
            <a:r>
              <a:rPr lang="en-US" sz="2800" dirty="0" smtClean="0"/>
              <a:t>Integrity constraints are specified by the DBA or end user when defining  a database schema, he or she specifies the ICs that must hold on this database.</a:t>
            </a:r>
          </a:p>
          <a:p>
            <a:pPr algn="just"/>
            <a:r>
              <a:rPr lang="en-US" sz="2800" dirty="0" smtClean="0"/>
              <a:t>Many kinds of integrity constraints can be specified in the relational model.</a:t>
            </a:r>
          </a:p>
          <a:p>
            <a:pPr marL="284163" indent="-284163"/>
            <a:r>
              <a:rPr lang="en-US" sz="2800" b="1" dirty="0" smtClean="0"/>
              <a:t>Domain constraints</a:t>
            </a:r>
          </a:p>
          <a:p>
            <a:pPr marL="284163" indent="-284163">
              <a:buNone/>
            </a:pPr>
            <a:r>
              <a:rPr lang="en-US" sz="2800" b="1" dirty="0" smtClean="0"/>
              <a:t>    </a:t>
            </a:r>
            <a:r>
              <a:rPr lang="en-US" sz="2800" dirty="0" smtClean="0"/>
              <a:t>DEFAULT,  NOT NULL, CHECK</a:t>
            </a:r>
          </a:p>
          <a:p>
            <a:pPr marL="284163" indent="-284163"/>
            <a:r>
              <a:rPr lang="en-US" sz="2800" b="1" dirty="0" smtClean="0"/>
              <a:t>Key Constraints – </a:t>
            </a:r>
            <a:r>
              <a:rPr lang="en-US" sz="2800" dirty="0" smtClean="0"/>
              <a:t>Primary key</a:t>
            </a:r>
          </a:p>
          <a:p>
            <a:pPr marL="284163" indent="-284163"/>
            <a:r>
              <a:rPr lang="en-US" sz="2800" b="1" dirty="0" smtClean="0"/>
              <a:t>Referential  Integrity constraints -</a:t>
            </a:r>
            <a:r>
              <a:rPr lang="en-US" sz="2800" dirty="0" smtClean="0"/>
              <a:t> Foreign Key</a:t>
            </a:r>
          </a:p>
          <a:p>
            <a:pPr algn="just"/>
            <a:endParaRPr lang="en-US" dirty="0" smtClean="0"/>
          </a:p>
          <a:p>
            <a:pPr algn="just"/>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b="1" dirty="0" smtClean="0"/>
              <a:t>Key Constraints or key</a:t>
            </a:r>
            <a:endParaRPr lang="en-US" dirty="0"/>
          </a:p>
        </p:txBody>
      </p:sp>
      <p:sp>
        <p:nvSpPr>
          <p:cNvPr id="3" name="Content Placeholder 2"/>
          <p:cNvSpPr>
            <a:spLocks noGrp="1"/>
          </p:cNvSpPr>
          <p:nvPr>
            <p:ph idx="1"/>
          </p:nvPr>
        </p:nvSpPr>
        <p:spPr>
          <a:xfrm>
            <a:off x="457200" y="1752600"/>
            <a:ext cx="8229600" cy="4572000"/>
          </a:xfrm>
        </p:spPr>
        <p:txBody>
          <a:bodyPr>
            <a:normAutofit lnSpcReduction="10000"/>
          </a:bodyPr>
          <a:lstStyle/>
          <a:p>
            <a:pPr algn="just"/>
            <a:r>
              <a:rPr lang="en-US" dirty="0" smtClean="0"/>
              <a:t>A </a:t>
            </a:r>
            <a:r>
              <a:rPr lang="en-US" b="1" dirty="0" smtClean="0"/>
              <a:t>key </a:t>
            </a:r>
            <a:r>
              <a:rPr lang="en-US" dirty="0" smtClean="0"/>
              <a:t>is an</a:t>
            </a:r>
            <a:r>
              <a:rPr lang="en-US" b="1" dirty="0" smtClean="0"/>
              <a:t> </a:t>
            </a:r>
            <a:r>
              <a:rPr lang="en-US" dirty="0" smtClean="0"/>
              <a:t> attribute or set of attributes in a relation whose values uniquely identifies  a  </a:t>
            </a:r>
            <a:r>
              <a:rPr lang="en-US" dirty="0" err="1" smtClean="0"/>
              <a:t>tuple</a:t>
            </a:r>
            <a:r>
              <a:rPr lang="en-US" dirty="0" smtClean="0"/>
              <a:t>  in  that relation.</a:t>
            </a:r>
          </a:p>
          <a:p>
            <a:pPr algn="just"/>
            <a:r>
              <a:rPr lang="en-US" dirty="0" smtClean="0"/>
              <a:t>Every relation is guaranteed to have a key.</a:t>
            </a:r>
          </a:p>
          <a:p>
            <a:pPr algn="just"/>
            <a:r>
              <a:rPr lang="en-US" dirty="0" smtClean="0"/>
              <a:t>There are different keys for a relation.</a:t>
            </a:r>
          </a:p>
          <a:p>
            <a:pPr marL="688975" indent="-344488" algn="just">
              <a:buClr>
                <a:schemeClr val="tx1"/>
              </a:buClr>
              <a:buSzPct val="100000"/>
              <a:buFont typeface="+mj-lt"/>
              <a:buAutoNum type="arabicPeriod"/>
            </a:pPr>
            <a:r>
              <a:rPr lang="en-US" dirty="0" smtClean="0"/>
              <a:t>Super key</a:t>
            </a:r>
          </a:p>
          <a:p>
            <a:pPr marL="688975" indent="-344488" algn="just">
              <a:buClr>
                <a:schemeClr val="tx1"/>
              </a:buClr>
              <a:buSzPct val="100000"/>
              <a:buFont typeface="+mj-lt"/>
              <a:buAutoNum type="arabicPeriod"/>
            </a:pPr>
            <a:r>
              <a:rPr lang="en-US" dirty="0" smtClean="0"/>
              <a:t>Candidate Key</a:t>
            </a:r>
          </a:p>
          <a:p>
            <a:pPr marL="688975" indent="-344488" algn="just">
              <a:buClr>
                <a:schemeClr val="tx1"/>
              </a:buClr>
              <a:buSzPct val="100000"/>
              <a:buFont typeface="+mj-lt"/>
              <a:buAutoNum type="arabicPeriod"/>
            </a:pPr>
            <a:r>
              <a:rPr lang="en-US" dirty="0" smtClean="0"/>
              <a:t>Primary Key</a:t>
            </a:r>
          </a:p>
          <a:p>
            <a:pPr marL="688975" indent="-344488" algn="just">
              <a:buClr>
                <a:schemeClr val="tx1"/>
              </a:buClr>
              <a:buSzPct val="100000"/>
              <a:buFont typeface="+mj-lt"/>
              <a:buAutoNum type="arabicPeriod"/>
            </a:pPr>
            <a:r>
              <a:rPr lang="en-US" dirty="0" smtClean="0"/>
              <a:t>Alternate Key</a:t>
            </a:r>
          </a:p>
          <a:p>
            <a:pPr marL="688975" indent="-344488" algn="just">
              <a:buClr>
                <a:schemeClr val="tx1"/>
              </a:buClr>
              <a:buSzPct val="100000"/>
              <a:buFont typeface="+mj-lt"/>
              <a:buAutoNum type="arabicPeriod"/>
            </a:pPr>
            <a:r>
              <a:rPr lang="en-US" dirty="0" smtClean="0"/>
              <a:t>Composite Key</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Constraints or key</a:t>
            </a:r>
            <a:endParaRPr lang="en-US" dirty="0"/>
          </a:p>
        </p:txBody>
      </p:sp>
      <p:sp>
        <p:nvSpPr>
          <p:cNvPr id="3" name="Content Placeholder 2"/>
          <p:cNvSpPr>
            <a:spLocks noGrp="1"/>
          </p:cNvSpPr>
          <p:nvPr>
            <p:ph idx="1"/>
          </p:nvPr>
        </p:nvSpPr>
        <p:spPr/>
        <p:txBody>
          <a:bodyPr/>
          <a:lstStyle/>
          <a:p>
            <a:pPr>
              <a:buNone/>
            </a:pPr>
            <a:r>
              <a:rPr lang="en-US" sz="3200" b="1" dirty="0" smtClean="0"/>
              <a:t>Super key</a:t>
            </a:r>
          </a:p>
          <a:p>
            <a:pPr algn="just"/>
            <a:r>
              <a:rPr lang="en-US" sz="2800" dirty="0" smtClean="0"/>
              <a:t>A super key can  be an attribute or group of attributes in a table that can identify each row in that table uniquely.</a:t>
            </a:r>
          </a:p>
          <a:p>
            <a:pPr algn="just"/>
            <a:r>
              <a:rPr lang="en-US" sz="2800" dirty="0" smtClean="0"/>
              <a:t>A table contains many no of super keys.</a:t>
            </a:r>
          </a:p>
          <a:p>
            <a:pPr algn="just"/>
            <a:r>
              <a:rPr lang="en-US" sz="2800" dirty="0" smtClean="0"/>
              <a:t>Super key can also be  viewed as  collection of all  those keys that identify a  </a:t>
            </a:r>
            <a:r>
              <a:rPr lang="en-US" sz="2800" dirty="0" err="1" smtClean="0"/>
              <a:t>tuple</a:t>
            </a:r>
            <a:r>
              <a:rPr lang="en-US" sz="2800" dirty="0" smtClean="0"/>
              <a:t> uniquely.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Student Relation </a:t>
            </a:r>
            <a:endParaRPr lang="en-US" b="1" dirty="0"/>
          </a:p>
        </p:txBody>
      </p:sp>
      <p:graphicFrame>
        <p:nvGraphicFramePr>
          <p:cNvPr id="4" name="Content Placeholder 3"/>
          <p:cNvGraphicFramePr>
            <a:graphicFrameLocks noGrp="1"/>
          </p:cNvGraphicFramePr>
          <p:nvPr>
            <p:ph idx="1"/>
          </p:nvPr>
        </p:nvGraphicFramePr>
        <p:xfrm>
          <a:off x="533400" y="2133600"/>
          <a:ext cx="7924800" cy="3505200"/>
        </p:xfrm>
        <a:graphic>
          <a:graphicData uri="http://schemas.openxmlformats.org/drawingml/2006/table">
            <a:tbl>
              <a:tblPr firstRow="1" bandRow="1">
                <a:tableStyleId>{5940675A-B579-460E-94D1-54222C63F5DA}</a:tableStyleId>
              </a:tblPr>
              <a:tblGrid>
                <a:gridCol w="1981200"/>
                <a:gridCol w="1981200"/>
                <a:gridCol w="1981200"/>
                <a:gridCol w="1981200"/>
              </a:tblGrid>
              <a:tr h="701040">
                <a:tc>
                  <a:txBody>
                    <a:bodyPr/>
                    <a:lstStyle/>
                    <a:p>
                      <a:pPr algn="ctr"/>
                      <a:r>
                        <a:rPr lang="en-US" sz="2800" b="1" dirty="0" err="1" smtClean="0"/>
                        <a:t>Rollno</a:t>
                      </a:r>
                      <a:endParaRPr lang="en-US" sz="2800" b="1" dirty="0"/>
                    </a:p>
                  </a:txBody>
                  <a:tcPr anchor="ctr"/>
                </a:tc>
                <a:tc>
                  <a:txBody>
                    <a:bodyPr/>
                    <a:lstStyle/>
                    <a:p>
                      <a:pPr algn="ctr"/>
                      <a:r>
                        <a:rPr lang="en-US" sz="2800" b="1" dirty="0" err="1" smtClean="0"/>
                        <a:t>Sname</a:t>
                      </a:r>
                      <a:endParaRPr lang="en-US" sz="2800" b="1" dirty="0"/>
                    </a:p>
                  </a:txBody>
                  <a:tcPr anchor="ctr"/>
                </a:tc>
                <a:tc>
                  <a:txBody>
                    <a:bodyPr/>
                    <a:lstStyle/>
                    <a:p>
                      <a:pPr algn="ctr"/>
                      <a:r>
                        <a:rPr lang="en-US" sz="2800" b="1" dirty="0" err="1" smtClean="0"/>
                        <a:t>ABC_Id</a:t>
                      </a:r>
                      <a:endParaRPr lang="en-US" sz="2800" b="1" dirty="0"/>
                    </a:p>
                  </a:txBody>
                  <a:tcPr anchor="ctr"/>
                </a:tc>
                <a:tc>
                  <a:txBody>
                    <a:bodyPr/>
                    <a:lstStyle/>
                    <a:p>
                      <a:pPr algn="ctr"/>
                      <a:r>
                        <a:rPr lang="en-US" sz="2800" b="1" dirty="0" smtClean="0"/>
                        <a:t>contact</a:t>
                      </a:r>
                      <a:endParaRPr lang="en-US" sz="2800" b="1" dirty="0"/>
                    </a:p>
                  </a:txBody>
                  <a:tcPr anchor="ctr"/>
                </a:tc>
              </a:tr>
              <a:tr h="701040">
                <a:tc>
                  <a:txBody>
                    <a:bodyPr/>
                    <a:lstStyle/>
                    <a:p>
                      <a:pPr algn="ctr"/>
                      <a:r>
                        <a:rPr lang="en-US" sz="2800" dirty="0" smtClean="0"/>
                        <a:t>101</a:t>
                      </a:r>
                      <a:endParaRPr lang="en-US" sz="2800" dirty="0"/>
                    </a:p>
                  </a:txBody>
                  <a:tcPr anchor="ctr"/>
                </a:tc>
                <a:tc>
                  <a:txBody>
                    <a:bodyPr/>
                    <a:lstStyle/>
                    <a:p>
                      <a:pPr algn="ctr"/>
                      <a:r>
                        <a:rPr lang="en-US" sz="2800" dirty="0" smtClean="0"/>
                        <a:t>Raj</a:t>
                      </a:r>
                      <a:endParaRPr lang="en-US" sz="2800" dirty="0"/>
                    </a:p>
                  </a:txBody>
                  <a:tcPr anchor="ctr"/>
                </a:tc>
                <a:tc>
                  <a:txBody>
                    <a:bodyPr/>
                    <a:lstStyle/>
                    <a:p>
                      <a:pPr algn="ctr"/>
                      <a:r>
                        <a:rPr lang="en-US" sz="2800" dirty="0" smtClean="0"/>
                        <a:t>534125</a:t>
                      </a:r>
                      <a:endParaRPr lang="en-US" sz="2800" dirty="0"/>
                    </a:p>
                  </a:txBody>
                  <a:tcPr anchor="ctr"/>
                </a:tc>
                <a:tc>
                  <a:txBody>
                    <a:bodyPr/>
                    <a:lstStyle/>
                    <a:p>
                      <a:pPr algn="ctr"/>
                      <a:r>
                        <a:rPr lang="en-US" sz="2800" dirty="0" smtClean="0"/>
                        <a:t>12345</a:t>
                      </a:r>
                      <a:endParaRPr lang="en-US" sz="2800" dirty="0"/>
                    </a:p>
                  </a:txBody>
                  <a:tcPr anchor="ctr"/>
                </a:tc>
              </a:tr>
              <a:tr h="701040">
                <a:tc>
                  <a:txBody>
                    <a:bodyPr/>
                    <a:lstStyle/>
                    <a:p>
                      <a:pPr algn="ctr"/>
                      <a:r>
                        <a:rPr lang="en-US" sz="2800" dirty="0" smtClean="0"/>
                        <a:t>102</a:t>
                      </a:r>
                      <a:endParaRPr lang="en-US" sz="2800" dirty="0"/>
                    </a:p>
                  </a:txBody>
                  <a:tcPr anchor="ctr"/>
                </a:tc>
                <a:tc>
                  <a:txBody>
                    <a:bodyPr/>
                    <a:lstStyle/>
                    <a:p>
                      <a:pPr algn="ctr"/>
                      <a:r>
                        <a:rPr lang="en-US" sz="2800" dirty="0" smtClean="0"/>
                        <a:t>Kumar</a:t>
                      </a:r>
                      <a:endParaRPr lang="en-US"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534128</a:t>
                      </a:r>
                      <a:endParaRPr lang="en-US" sz="2800" dirty="0"/>
                    </a:p>
                  </a:txBody>
                  <a:tcPr anchor="ctr"/>
                </a:tc>
                <a:tc>
                  <a:txBody>
                    <a:bodyPr/>
                    <a:lstStyle/>
                    <a:p>
                      <a:pPr algn="ctr"/>
                      <a:r>
                        <a:rPr lang="en-US" sz="2800" dirty="0" smtClean="0"/>
                        <a:t>34567</a:t>
                      </a:r>
                      <a:endParaRPr lang="en-US" sz="2800" dirty="0"/>
                    </a:p>
                  </a:txBody>
                  <a:tcPr anchor="ctr"/>
                </a:tc>
              </a:tr>
              <a:tr h="701040">
                <a:tc>
                  <a:txBody>
                    <a:bodyPr/>
                    <a:lstStyle/>
                    <a:p>
                      <a:pPr algn="ctr"/>
                      <a:r>
                        <a:rPr lang="en-US" sz="2800" dirty="0" smtClean="0"/>
                        <a:t>103</a:t>
                      </a:r>
                      <a:endParaRPr lang="en-US" sz="2800" dirty="0"/>
                    </a:p>
                  </a:txBody>
                  <a:tcPr anchor="ctr"/>
                </a:tc>
                <a:tc>
                  <a:txBody>
                    <a:bodyPr/>
                    <a:lstStyle/>
                    <a:p>
                      <a:pPr algn="ctr"/>
                      <a:r>
                        <a:rPr lang="en-US" sz="2800" dirty="0" smtClean="0"/>
                        <a:t>Raj</a:t>
                      </a:r>
                      <a:endParaRPr lang="en-US"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534123</a:t>
                      </a:r>
                      <a:endParaRPr lang="en-US" sz="2800" dirty="0"/>
                    </a:p>
                  </a:txBody>
                  <a:tcPr anchor="ctr"/>
                </a:tc>
                <a:tc>
                  <a:txBody>
                    <a:bodyPr/>
                    <a:lstStyle/>
                    <a:p>
                      <a:pPr algn="ctr"/>
                      <a:r>
                        <a:rPr lang="en-US" sz="2800" dirty="0" smtClean="0"/>
                        <a:t>34567</a:t>
                      </a:r>
                      <a:endParaRPr lang="en-US" sz="2800" dirty="0"/>
                    </a:p>
                  </a:txBody>
                  <a:tcPr anchor="ctr"/>
                </a:tc>
              </a:tr>
              <a:tr h="701040">
                <a:tc>
                  <a:txBody>
                    <a:bodyPr/>
                    <a:lstStyle/>
                    <a:p>
                      <a:pPr algn="ctr"/>
                      <a:r>
                        <a:rPr lang="en-US" sz="2800" dirty="0" smtClean="0"/>
                        <a:t>104</a:t>
                      </a:r>
                      <a:endParaRPr lang="en-US" sz="2800" dirty="0"/>
                    </a:p>
                  </a:txBody>
                  <a:tcPr anchor="ctr"/>
                </a:tc>
                <a:tc>
                  <a:txBody>
                    <a:bodyPr/>
                    <a:lstStyle/>
                    <a:p>
                      <a:pPr algn="ctr"/>
                      <a:r>
                        <a:rPr lang="en-US" sz="2800" dirty="0" err="1" smtClean="0"/>
                        <a:t>Sai</a:t>
                      </a:r>
                      <a:endParaRPr lang="en-US"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534127</a:t>
                      </a:r>
                      <a:endParaRPr lang="en-US" sz="2800" dirty="0"/>
                    </a:p>
                  </a:txBody>
                  <a:tcPr anchor="ctr"/>
                </a:tc>
                <a:tc>
                  <a:txBody>
                    <a:bodyPr/>
                    <a:lstStyle/>
                    <a:p>
                      <a:pPr algn="ctr"/>
                      <a:r>
                        <a:rPr lang="en-US" sz="2800" dirty="0" smtClean="0"/>
                        <a:t>78956</a:t>
                      </a:r>
                      <a:endParaRPr lang="en-US" sz="2800" dirty="0"/>
                    </a:p>
                  </a:txBody>
                  <a:tcPr anchor="ct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Super keys for Student Relation </a:t>
            </a:r>
            <a:endParaRPr lang="en-US" dirty="0"/>
          </a:p>
        </p:txBody>
      </p:sp>
      <p:sp>
        <p:nvSpPr>
          <p:cNvPr id="3" name="Content Placeholder 2"/>
          <p:cNvSpPr>
            <a:spLocks noGrp="1"/>
          </p:cNvSpPr>
          <p:nvPr>
            <p:ph idx="1"/>
          </p:nvPr>
        </p:nvSpPr>
        <p:spPr/>
        <p:txBody>
          <a:bodyPr>
            <a:normAutofit/>
          </a:bodyPr>
          <a:lstStyle/>
          <a:p>
            <a:r>
              <a:rPr lang="en-US" sz="2800" dirty="0" smtClean="0"/>
              <a:t>For  the student table, we have the following set of the super keys:</a:t>
            </a:r>
          </a:p>
          <a:p>
            <a:pPr>
              <a:buNone/>
            </a:pPr>
            <a:r>
              <a:rPr lang="en-US" sz="2800" dirty="0" smtClean="0"/>
              <a:t>    {   {</a:t>
            </a:r>
            <a:r>
              <a:rPr lang="en-US" sz="2800" dirty="0" err="1" smtClean="0"/>
              <a:t>Rollno</a:t>
            </a:r>
            <a:r>
              <a:rPr lang="en-US" sz="2800" dirty="0" smtClean="0"/>
              <a:t>} ,  </a:t>
            </a:r>
          </a:p>
          <a:p>
            <a:pPr>
              <a:buNone/>
            </a:pPr>
            <a:r>
              <a:rPr lang="en-US" sz="2800" dirty="0" smtClean="0"/>
              <a:t>        {</a:t>
            </a:r>
            <a:r>
              <a:rPr lang="en-US" sz="2800" dirty="0" err="1" smtClean="0"/>
              <a:t>ABC_Id</a:t>
            </a:r>
            <a:r>
              <a:rPr lang="en-US" sz="2800" dirty="0" smtClean="0"/>
              <a:t>},    </a:t>
            </a:r>
          </a:p>
          <a:p>
            <a:pPr>
              <a:buNone/>
            </a:pPr>
            <a:r>
              <a:rPr lang="en-US" sz="2800" dirty="0" smtClean="0"/>
              <a:t>        {</a:t>
            </a:r>
            <a:r>
              <a:rPr lang="en-US" sz="2800" dirty="0" err="1" smtClean="0"/>
              <a:t>Rollno</a:t>
            </a:r>
            <a:r>
              <a:rPr lang="en-US" sz="2800" dirty="0" smtClean="0"/>
              <a:t>, </a:t>
            </a:r>
            <a:r>
              <a:rPr lang="en-US" sz="2800" dirty="0" err="1" smtClean="0"/>
              <a:t>ABC_Id</a:t>
            </a:r>
            <a:r>
              <a:rPr lang="en-US" sz="2800" dirty="0" smtClean="0"/>
              <a:t>}  ,   {</a:t>
            </a:r>
            <a:r>
              <a:rPr lang="en-US" sz="2800" dirty="0" err="1" smtClean="0"/>
              <a:t>Rollno</a:t>
            </a:r>
            <a:r>
              <a:rPr lang="en-US" sz="2800" dirty="0" smtClean="0"/>
              <a:t>, </a:t>
            </a:r>
            <a:r>
              <a:rPr lang="en-US" sz="2800" dirty="0" err="1" smtClean="0"/>
              <a:t>Sname</a:t>
            </a:r>
            <a:r>
              <a:rPr lang="en-US" sz="2800" dirty="0" smtClean="0"/>
              <a:t>},  </a:t>
            </a:r>
          </a:p>
          <a:p>
            <a:pPr>
              <a:buNone/>
            </a:pPr>
            <a:r>
              <a:rPr lang="en-US" sz="2800" dirty="0" smtClean="0"/>
              <a:t>        {</a:t>
            </a:r>
            <a:r>
              <a:rPr lang="en-US" sz="2800" dirty="0" err="1" smtClean="0"/>
              <a:t>Rollno</a:t>
            </a:r>
            <a:r>
              <a:rPr lang="en-US" sz="2800" dirty="0" smtClean="0"/>
              <a:t>, </a:t>
            </a:r>
            <a:r>
              <a:rPr lang="en-US" sz="2800" dirty="0" err="1" smtClean="0"/>
              <a:t>Sname</a:t>
            </a:r>
            <a:r>
              <a:rPr lang="en-US" sz="2800" dirty="0" smtClean="0"/>
              <a:t>, </a:t>
            </a:r>
            <a:r>
              <a:rPr lang="en-US" sz="2800" dirty="0" err="1" smtClean="0"/>
              <a:t>ABC_Id</a:t>
            </a:r>
            <a:r>
              <a:rPr lang="en-US" sz="2800" dirty="0" smtClean="0"/>
              <a:t>} ,    ……………..</a:t>
            </a:r>
          </a:p>
          <a:p>
            <a:pPr>
              <a:buNone/>
            </a:pPr>
            <a:r>
              <a:rPr lang="en-US" sz="2800" dirty="0" smtClean="0"/>
              <a:t>        {</a:t>
            </a:r>
            <a:r>
              <a:rPr lang="en-US" sz="2800" dirty="0" err="1" smtClean="0"/>
              <a:t>Rollno</a:t>
            </a:r>
            <a:r>
              <a:rPr lang="en-US" sz="2800" dirty="0" smtClean="0"/>
              <a:t>, </a:t>
            </a:r>
            <a:r>
              <a:rPr lang="en-US" sz="2800" dirty="0" err="1" smtClean="0"/>
              <a:t>Sname</a:t>
            </a:r>
            <a:r>
              <a:rPr lang="en-US" sz="2800" dirty="0" smtClean="0"/>
              <a:t>,  </a:t>
            </a:r>
            <a:r>
              <a:rPr lang="en-US" sz="2800" dirty="0" err="1" smtClean="0"/>
              <a:t>ABC_Id</a:t>
            </a:r>
            <a:r>
              <a:rPr lang="en-US" sz="2800" dirty="0" smtClean="0"/>
              <a:t>, contact}</a:t>
            </a:r>
          </a:p>
          <a:p>
            <a:pPr>
              <a:buNone/>
            </a:pPr>
            <a:r>
              <a:rPr lang="en-US" sz="2800" dirty="0" smtClean="0"/>
              <a:t>    }</a:t>
            </a:r>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Constraints or key</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Candidate Key</a:t>
            </a:r>
          </a:p>
          <a:p>
            <a:pPr algn="just"/>
            <a:r>
              <a:rPr lang="en-US" sz="2800" dirty="0" smtClean="0"/>
              <a:t>A candidate key is a minimal subset of attributes that uniquely identifies a </a:t>
            </a:r>
            <a:r>
              <a:rPr lang="en-US" sz="2800" dirty="0" err="1" smtClean="0"/>
              <a:t>tuple</a:t>
            </a:r>
            <a:r>
              <a:rPr lang="en-US" sz="2800" dirty="0" smtClean="0"/>
              <a:t> (or) smallest possible super key.</a:t>
            </a:r>
          </a:p>
          <a:p>
            <a:pPr algn="just"/>
            <a:r>
              <a:rPr lang="en-US" sz="2800" dirty="0" smtClean="0"/>
              <a:t>In order to select the candidate keys, we need to look  at the super key set.</a:t>
            </a:r>
          </a:p>
          <a:p>
            <a:pPr algn="just"/>
            <a:r>
              <a:rPr lang="en-US" sz="2800" dirty="0" smtClean="0"/>
              <a:t>For  the student table, we have the following candidate keys:</a:t>
            </a:r>
          </a:p>
          <a:p>
            <a:pPr marL="862012" indent="-457200">
              <a:buClrTx/>
              <a:buFont typeface="+mj-lt"/>
              <a:buAutoNum type="arabicPeriod"/>
            </a:pPr>
            <a:r>
              <a:rPr lang="en-US" sz="2800" b="1" dirty="0" smtClean="0"/>
              <a:t>{</a:t>
            </a:r>
            <a:r>
              <a:rPr lang="en-US" sz="2800" b="1" dirty="0" err="1" smtClean="0"/>
              <a:t>Rollno</a:t>
            </a:r>
            <a:r>
              <a:rPr lang="en-US" sz="2800" b="1" dirty="0" smtClean="0"/>
              <a:t>}     </a:t>
            </a:r>
          </a:p>
          <a:p>
            <a:pPr marL="862012" indent="-457200">
              <a:buClrTx/>
              <a:buFont typeface="+mj-lt"/>
              <a:buAutoNum type="arabicPeriod"/>
            </a:pPr>
            <a:r>
              <a:rPr lang="en-US" sz="2800" b="1" dirty="0" smtClean="0"/>
              <a:t>{</a:t>
            </a:r>
            <a:r>
              <a:rPr lang="en-US" sz="2800" b="1" dirty="0" err="1" smtClean="0"/>
              <a:t>ABC_Id</a:t>
            </a:r>
            <a:r>
              <a:rPr lang="en-US" sz="2800" b="1" dirty="0" smtClean="0"/>
              <a:t>}</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Relational Model</a:t>
            </a:r>
            <a:endParaRPr lang="en-US" dirty="0"/>
          </a:p>
        </p:txBody>
      </p:sp>
      <p:sp>
        <p:nvSpPr>
          <p:cNvPr id="3" name="Content Placeholder 2"/>
          <p:cNvSpPr>
            <a:spLocks noGrp="1"/>
          </p:cNvSpPr>
          <p:nvPr>
            <p:ph idx="1"/>
          </p:nvPr>
        </p:nvSpPr>
        <p:spPr/>
        <p:txBody>
          <a:bodyPr>
            <a:normAutofit/>
          </a:bodyPr>
          <a:lstStyle/>
          <a:p>
            <a:pPr algn="just"/>
            <a:r>
              <a:rPr lang="en-US" sz="3200" dirty="0" smtClean="0"/>
              <a:t>A relational database is a collection of relations with distinct names, where each relation  is a table of rows and columns.</a:t>
            </a:r>
          </a:p>
          <a:p>
            <a:pPr algn="just"/>
            <a:endParaRPr lang="en-US" sz="3200" dirty="0" smtClean="0"/>
          </a:p>
          <a:p>
            <a:pPr algn="just"/>
            <a:r>
              <a:rPr lang="en-US" sz="3200" dirty="0" smtClean="0"/>
              <a:t>A Relation consists of a </a:t>
            </a:r>
            <a:r>
              <a:rPr lang="en-US" sz="3200" b="1" dirty="0" smtClean="0"/>
              <a:t>relational schema </a:t>
            </a:r>
            <a:r>
              <a:rPr lang="en-US" sz="3200" dirty="0" smtClean="0"/>
              <a:t>and a </a:t>
            </a:r>
            <a:r>
              <a:rPr lang="en-US" sz="3200" b="1" dirty="0" smtClean="0"/>
              <a:t>Relational insta</a:t>
            </a:r>
            <a:r>
              <a:rPr lang="en-US" sz="3200" dirty="0" smtClean="0"/>
              <a:t>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Constraints or key</a:t>
            </a:r>
            <a:endParaRPr lang="en-US" dirty="0"/>
          </a:p>
        </p:txBody>
      </p:sp>
      <p:sp>
        <p:nvSpPr>
          <p:cNvPr id="3" name="Content Placeholder 2"/>
          <p:cNvSpPr>
            <a:spLocks noGrp="1"/>
          </p:cNvSpPr>
          <p:nvPr>
            <p:ph idx="1"/>
          </p:nvPr>
        </p:nvSpPr>
        <p:spPr/>
        <p:txBody>
          <a:bodyPr>
            <a:normAutofit/>
          </a:bodyPr>
          <a:lstStyle/>
          <a:p>
            <a:pPr>
              <a:buNone/>
            </a:pPr>
            <a:r>
              <a:rPr lang="en-US" b="1" dirty="0" smtClean="0"/>
              <a:t>Primary Key:</a:t>
            </a:r>
          </a:p>
          <a:p>
            <a:pPr algn="just"/>
            <a:r>
              <a:rPr lang="en-US" sz="2800" dirty="0" smtClean="0"/>
              <a:t>A primary key is a candidate key that is chosen to be the official unique identifier for a row in the table. </a:t>
            </a:r>
          </a:p>
          <a:p>
            <a:pPr algn="just"/>
            <a:r>
              <a:rPr lang="en-US" sz="2800" dirty="0" smtClean="0"/>
              <a:t>A table can have multiple candidate keys, but can only have one primary key.</a:t>
            </a:r>
          </a:p>
          <a:p>
            <a:pPr algn="just"/>
            <a:r>
              <a:rPr lang="en-US" sz="2800" dirty="0" smtClean="0"/>
              <a:t>Out of all the available candidate keys, a database designer can declare  only one to be  </a:t>
            </a:r>
            <a:r>
              <a:rPr lang="en-US" sz="2800" b="1" dirty="0" smtClean="0"/>
              <a:t>primary </a:t>
            </a:r>
            <a:r>
              <a:rPr lang="en-US" sz="2800" dirty="0" smtClean="0"/>
              <a:t>key.</a:t>
            </a:r>
          </a:p>
          <a:p>
            <a:pPr algn="just"/>
            <a:r>
              <a:rPr lang="en-US" sz="2800" dirty="0" smtClean="0"/>
              <a:t>Example for student relation : </a:t>
            </a:r>
            <a:r>
              <a:rPr lang="en-US" sz="2800" b="1" dirty="0" err="1" smtClean="0"/>
              <a:t>Rollno</a:t>
            </a:r>
            <a:endParaRPr lang="en-US" sz="2800" b="1"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urali\Desktop\556337-1684305564.png"/>
          <p:cNvPicPr>
            <a:picLocks noGrp="1" noChangeAspect="1" noChangeArrowheads="1"/>
          </p:cNvPicPr>
          <p:nvPr>
            <p:ph idx="1"/>
          </p:nvPr>
        </p:nvPicPr>
        <p:blipFill>
          <a:blip r:embed="rId2" cstate="print"/>
          <a:srcRect l="25833" r="23334"/>
          <a:stretch>
            <a:fillRect/>
          </a:stretch>
        </p:blipFill>
        <p:spPr bwMode="auto">
          <a:xfrm>
            <a:off x="1219200" y="1295400"/>
            <a:ext cx="6400800" cy="48768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Key</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smtClean="0"/>
              <a:t>Alternate Key</a:t>
            </a:r>
          </a:p>
          <a:p>
            <a:pPr fontAlgn="base"/>
            <a:r>
              <a:rPr lang="en-US" dirty="0" smtClean="0"/>
              <a:t>The candidate key other than the primary key is called an </a:t>
            </a:r>
            <a:r>
              <a:rPr lang="en-US" u="sng" dirty="0" smtClean="0">
                <a:hlinkClick r:id="rId2"/>
              </a:rPr>
              <a:t>alternate key</a:t>
            </a:r>
            <a:r>
              <a:rPr lang="en-US" dirty="0" smtClean="0"/>
              <a:t>.</a:t>
            </a:r>
          </a:p>
          <a:p>
            <a:pPr fontAlgn="base"/>
            <a:r>
              <a:rPr lang="en-US" dirty="0" smtClean="0"/>
              <a:t>All the keys which are not primary keys are called alternate keys.</a:t>
            </a:r>
          </a:p>
          <a:p>
            <a:pPr fontAlgn="base"/>
            <a:r>
              <a:rPr lang="en-US" dirty="0" smtClean="0"/>
              <a:t>It is a secondary key.</a:t>
            </a:r>
          </a:p>
          <a:p>
            <a:pPr fontAlgn="base"/>
            <a:r>
              <a:rPr lang="en-US" dirty="0" smtClean="0"/>
              <a:t>It contains two or more fields to identify two or more records.</a:t>
            </a:r>
          </a:p>
          <a:p>
            <a:pPr fontAlgn="base"/>
            <a:r>
              <a:rPr lang="en-US" dirty="0" smtClean="0"/>
              <a:t>These values are repeated.</a:t>
            </a:r>
          </a:p>
          <a:p>
            <a:pPr fontAlgn="base"/>
            <a:r>
              <a:rPr lang="en-US" dirty="0" err="1" smtClean="0"/>
              <a:t>Eg</a:t>
            </a:r>
            <a:r>
              <a:rPr lang="en-US" dirty="0" smtClean="0"/>
              <a:t>:- SNAME, and ADDRESS is Alternate keys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key</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smtClean="0"/>
              <a:t>Sometimes, a table might not have a single column/attribute that uniquely identifies all the records of a table. To uniquely identify rows of a table, a combination of two or more columns/attributes can be used.  It still can give duplicate values in rare cases. So, we need to find the optimal set of attributes that can uniquely identify rows in a table.</a:t>
            </a:r>
          </a:p>
          <a:p>
            <a:pPr fontAlgn="base"/>
            <a:r>
              <a:rPr lang="en-US" dirty="0" smtClean="0"/>
              <a:t>It acts as a primary key if there is no primary key in a table</a:t>
            </a:r>
          </a:p>
          <a:p>
            <a:pPr fontAlgn="base"/>
            <a:r>
              <a:rPr lang="en-US" dirty="0" smtClean="0"/>
              <a:t>Two or more attributes are used together to make a </a:t>
            </a:r>
            <a:r>
              <a:rPr lang="en-US" u="sng" dirty="0" smtClean="0">
                <a:hlinkClick r:id="rId2"/>
              </a:rPr>
              <a:t>composite key</a:t>
            </a:r>
            <a:r>
              <a:rPr lang="en-US" dirty="0" smtClean="0"/>
              <a:t>.</a:t>
            </a:r>
          </a:p>
          <a:p>
            <a:pPr fontAlgn="base"/>
            <a:r>
              <a:rPr lang="en-US" dirty="0" smtClean="0"/>
              <a:t>Different combinations of attributes may give different accuracy in terms of identifying the rows uniquely.</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Defining Primary Key using SQL</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CREATE TABLE Students ( </a:t>
            </a:r>
            <a:r>
              <a:rPr lang="en-US" dirty="0" err="1" smtClean="0"/>
              <a:t>Rollno</a:t>
            </a:r>
            <a:r>
              <a:rPr lang="en-US" dirty="0" smtClean="0"/>
              <a:t> NUMBER,</a:t>
            </a:r>
          </a:p>
          <a:p>
            <a:pPr>
              <a:buNone/>
            </a:pPr>
            <a:r>
              <a:rPr lang="en-US" dirty="0" smtClean="0"/>
              <a:t>                                                 </a:t>
            </a:r>
            <a:r>
              <a:rPr lang="en-US" dirty="0" err="1" smtClean="0"/>
              <a:t>Sname</a:t>
            </a:r>
            <a:r>
              <a:rPr lang="en-US" dirty="0" smtClean="0"/>
              <a:t> CHAR(30),</a:t>
            </a:r>
          </a:p>
          <a:p>
            <a:pPr>
              <a:buNone/>
            </a:pPr>
            <a:r>
              <a:rPr lang="en-US" dirty="0" smtClean="0"/>
              <a:t>                                                 </a:t>
            </a:r>
            <a:r>
              <a:rPr lang="en-US" dirty="0" err="1" smtClean="0"/>
              <a:t>ABC_Id</a:t>
            </a:r>
            <a:r>
              <a:rPr lang="en-US" dirty="0" smtClean="0"/>
              <a:t>  NUMBER,</a:t>
            </a:r>
          </a:p>
          <a:p>
            <a:pPr>
              <a:buNone/>
            </a:pPr>
            <a:r>
              <a:rPr lang="en-US" dirty="0" smtClean="0"/>
              <a:t>          CONSTRAINT </a:t>
            </a:r>
            <a:r>
              <a:rPr lang="en-US" i="1" dirty="0" err="1" smtClean="0"/>
              <a:t>StudentsKey</a:t>
            </a:r>
            <a:r>
              <a:rPr lang="en-US" dirty="0" smtClean="0"/>
              <a:t> PRIMARY KEY (</a:t>
            </a:r>
            <a:r>
              <a:rPr lang="en-US" dirty="0" err="1" smtClean="0"/>
              <a:t>Rollno</a:t>
            </a:r>
            <a:r>
              <a:rPr lang="en-US" dirty="0" smtClean="0"/>
              <a:t>) );</a:t>
            </a:r>
          </a:p>
          <a:p>
            <a:pPr>
              <a:buNone/>
            </a:pPr>
            <a:endParaRPr lang="en-US" dirty="0" smtClean="0"/>
          </a:p>
          <a:p>
            <a:pPr algn="just"/>
            <a:r>
              <a:rPr lang="en-US" sz="2800" dirty="0" smtClean="0"/>
              <a:t>This statement defines </a:t>
            </a:r>
            <a:r>
              <a:rPr lang="en-US" sz="2800" b="1" dirty="0" err="1" smtClean="0"/>
              <a:t>Rollno</a:t>
            </a:r>
            <a:r>
              <a:rPr lang="en-US" sz="2800" dirty="0" smtClean="0"/>
              <a:t> as the primary key. </a:t>
            </a:r>
          </a:p>
          <a:p>
            <a:pPr algn="just"/>
            <a:r>
              <a:rPr lang="en-US" sz="2800" dirty="0" smtClean="0"/>
              <a:t>we can name a constraint by preceding it with “CONSTRAINT </a:t>
            </a:r>
            <a:r>
              <a:rPr lang="en-US" sz="2800" dirty="0" err="1" smtClean="0"/>
              <a:t>constraint</a:t>
            </a:r>
            <a:r>
              <a:rPr lang="en-US" sz="2800" dirty="0" smtClean="0"/>
              <a:t>-name”. </a:t>
            </a:r>
          </a:p>
          <a:p>
            <a:pPr algn="just"/>
            <a:r>
              <a:rPr lang="en-US" sz="2800" dirty="0" smtClean="0"/>
              <a:t>If the constraint is violated, the constraint name is returned and can be used to identify the error.</a:t>
            </a:r>
            <a:endParaRPr 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Foreign Key Constraints</a:t>
            </a:r>
            <a:endParaRPr lang="en-US" dirty="0"/>
          </a:p>
        </p:txBody>
      </p:sp>
      <p:sp>
        <p:nvSpPr>
          <p:cNvPr id="3" name="Content Placeholder 2"/>
          <p:cNvSpPr>
            <a:spLocks noGrp="1"/>
          </p:cNvSpPr>
          <p:nvPr>
            <p:ph idx="1"/>
          </p:nvPr>
        </p:nvSpPr>
        <p:spPr/>
        <p:txBody>
          <a:bodyPr>
            <a:normAutofit/>
          </a:bodyPr>
          <a:lstStyle/>
          <a:p>
            <a:pPr algn="just"/>
            <a:r>
              <a:rPr lang="en-US" sz="2800" dirty="0" smtClean="0"/>
              <a:t>Sometimes the information  stored in a relation is linked to the information stored in another relation. </a:t>
            </a:r>
          </a:p>
          <a:p>
            <a:pPr algn="just"/>
            <a:r>
              <a:rPr lang="en-US" sz="2800" dirty="0" smtClean="0"/>
              <a:t>If one of the relations is modified, the other must be checked and modified, to keep the data consistent. </a:t>
            </a:r>
          </a:p>
          <a:p>
            <a:pPr algn="just"/>
            <a:r>
              <a:rPr lang="en-US" sz="2800" dirty="0" smtClean="0"/>
              <a:t>An IC involving two  relations is a foreign key constraint.</a:t>
            </a:r>
            <a:endParaRPr 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Foreign Key Constraints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sz="3000" dirty="0" smtClean="0"/>
              <a:t>A FOREIGN KEY is a field (or collection of fields) in one table, that refers to the PRIMARY KEY in another table.</a:t>
            </a:r>
          </a:p>
          <a:p>
            <a:pPr algn="just"/>
            <a:r>
              <a:rPr lang="en-US" sz="3000" dirty="0" smtClean="0"/>
              <a:t>The table with the foreign key is called the child table, and the table with the primary key is called the referenced or parent table.</a:t>
            </a:r>
          </a:p>
          <a:p>
            <a:pPr algn="just"/>
            <a:r>
              <a:rPr lang="en-US" sz="3000" dirty="0" smtClean="0"/>
              <a:t>A foreign key is used to establish a link between two tables.</a:t>
            </a:r>
          </a:p>
          <a:p>
            <a:pPr algn="just"/>
            <a:r>
              <a:rPr lang="en-US" sz="3000" dirty="0" smtClean="0"/>
              <a:t>FOREIGN KEY constraint prevents invalid data from being inserted into the foreign key column, because it has to be one of the values contained in the parent table.</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Foreign Key Constraints</a:t>
            </a:r>
            <a:endParaRPr lang="en-US" dirty="0"/>
          </a:p>
        </p:txBody>
      </p:sp>
      <p:sp>
        <p:nvSpPr>
          <p:cNvPr id="3" name="Content Placeholder 2"/>
          <p:cNvSpPr>
            <a:spLocks noGrp="1"/>
          </p:cNvSpPr>
          <p:nvPr>
            <p:ph idx="1"/>
          </p:nvPr>
        </p:nvSpPr>
        <p:spPr/>
        <p:txBody>
          <a:bodyPr/>
          <a:lstStyle/>
          <a:p>
            <a:r>
              <a:rPr lang="en-US" dirty="0" smtClean="0"/>
              <a:t>Suppose there are two relations  </a:t>
            </a:r>
          </a:p>
          <a:p>
            <a:endParaRPr lang="en-US" dirty="0" smtClean="0"/>
          </a:p>
          <a:p>
            <a:pPr>
              <a:buNone/>
            </a:pPr>
            <a:r>
              <a:rPr lang="en-US" dirty="0" smtClean="0"/>
              <a:t>    1.  Students( </a:t>
            </a:r>
            <a:r>
              <a:rPr lang="en-US" i="1" dirty="0" err="1" smtClean="0"/>
              <a:t>sid</a:t>
            </a:r>
            <a:r>
              <a:rPr lang="en-US" i="1" dirty="0" smtClean="0"/>
              <a:t>: integer, name: string, login: string, </a:t>
            </a:r>
          </a:p>
          <a:p>
            <a:pPr>
              <a:buNone/>
            </a:pPr>
            <a:r>
              <a:rPr lang="en-US" i="1" dirty="0" smtClean="0"/>
              <a:t>                           age: integer, </a:t>
            </a:r>
            <a:r>
              <a:rPr lang="en-US" i="1" dirty="0" err="1" smtClean="0"/>
              <a:t>gpa</a:t>
            </a:r>
            <a:r>
              <a:rPr lang="en-US" i="1" dirty="0" smtClean="0"/>
              <a:t>: real )</a:t>
            </a:r>
          </a:p>
          <a:p>
            <a:pPr>
              <a:buNone/>
            </a:pPr>
            <a:endParaRPr lang="en-US" i="1" dirty="0" smtClean="0"/>
          </a:p>
          <a:p>
            <a:pPr>
              <a:buNone/>
            </a:pPr>
            <a:r>
              <a:rPr lang="en-US" i="1" dirty="0" smtClean="0"/>
              <a:t>     2. </a:t>
            </a:r>
            <a:r>
              <a:rPr lang="en-US" dirty="0" smtClean="0"/>
              <a:t>Enrolled(</a:t>
            </a:r>
            <a:r>
              <a:rPr lang="en-US" i="1" dirty="0" err="1" smtClean="0"/>
              <a:t>sid</a:t>
            </a:r>
            <a:r>
              <a:rPr lang="en-US" i="1" dirty="0" smtClean="0"/>
              <a:t>: integer, cid: string, grade: string)</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b="1" dirty="0" smtClean="0"/>
              <a:t>Foreign Key Constraints</a:t>
            </a:r>
            <a:endParaRPr lang="en-US" dirty="0"/>
          </a:p>
        </p:txBody>
      </p:sp>
      <p:sp>
        <p:nvSpPr>
          <p:cNvPr id="3" name="Content Placeholder 2"/>
          <p:cNvSpPr>
            <a:spLocks noGrp="1"/>
          </p:cNvSpPr>
          <p:nvPr>
            <p:ph idx="1"/>
          </p:nvPr>
        </p:nvSpPr>
        <p:spPr>
          <a:xfrm>
            <a:off x="457200" y="1600200"/>
            <a:ext cx="8229600" cy="4724400"/>
          </a:xfrm>
        </p:spPr>
        <p:txBody>
          <a:bodyPr>
            <a:noAutofit/>
          </a:bodyPr>
          <a:lstStyle/>
          <a:p>
            <a:pPr algn="just"/>
            <a:r>
              <a:rPr lang="en-US" sz="2800" dirty="0" smtClean="0"/>
              <a:t>To ensure that only </a:t>
            </a:r>
            <a:r>
              <a:rPr lang="en-US" sz="2800" dirty="0" err="1" smtClean="0"/>
              <a:t>bonafide</a:t>
            </a:r>
            <a:r>
              <a:rPr lang="en-US" sz="2800" dirty="0" smtClean="0"/>
              <a:t> students can enroll in courses, any value that appears in the ‘ </a:t>
            </a:r>
            <a:r>
              <a:rPr lang="en-US" sz="2800" b="1" dirty="0" err="1" smtClean="0"/>
              <a:t>sid</a:t>
            </a:r>
            <a:r>
              <a:rPr lang="en-US" sz="2800" dirty="0" smtClean="0"/>
              <a:t>’ column of the </a:t>
            </a:r>
            <a:r>
              <a:rPr lang="en-US" sz="2800" b="1" dirty="0" smtClean="0"/>
              <a:t>Enrolled</a:t>
            </a:r>
            <a:r>
              <a:rPr lang="en-US" sz="2800" dirty="0" smtClean="0"/>
              <a:t> relation should also appear in the ‘</a:t>
            </a:r>
            <a:r>
              <a:rPr lang="en-US" sz="2800" b="1" dirty="0" err="1" smtClean="0"/>
              <a:t>sid</a:t>
            </a:r>
            <a:r>
              <a:rPr lang="en-US" sz="2800" dirty="0" smtClean="0"/>
              <a:t>’ column of some </a:t>
            </a:r>
            <a:r>
              <a:rPr lang="en-US" sz="2800" dirty="0" err="1" smtClean="0"/>
              <a:t>tuple</a:t>
            </a:r>
            <a:r>
              <a:rPr lang="en-US" sz="2800" dirty="0" smtClean="0"/>
              <a:t> in the </a:t>
            </a:r>
            <a:r>
              <a:rPr lang="en-US" sz="2800" b="1" dirty="0" smtClean="0"/>
              <a:t>Students</a:t>
            </a:r>
            <a:r>
              <a:rPr lang="en-US" sz="2800" dirty="0" smtClean="0"/>
              <a:t> relation.</a:t>
            </a:r>
          </a:p>
          <a:p>
            <a:pPr algn="just"/>
            <a:r>
              <a:rPr lang="en-US" sz="2800" dirty="0" smtClean="0"/>
              <a:t> The “</a:t>
            </a:r>
            <a:r>
              <a:rPr lang="en-US" sz="2800" dirty="0" err="1" smtClean="0"/>
              <a:t>sid</a:t>
            </a:r>
            <a:r>
              <a:rPr lang="en-US" sz="2800" dirty="0" smtClean="0"/>
              <a:t>” column  of </a:t>
            </a:r>
            <a:r>
              <a:rPr lang="en-US" sz="2800" b="1" dirty="0" smtClean="0"/>
              <a:t>Enrolled</a:t>
            </a:r>
            <a:r>
              <a:rPr lang="en-US" sz="2800" dirty="0" smtClean="0"/>
              <a:t> relation is called a </a:t>
            </a:r>
            <a:r>
              <a:rPr lang="en-US" sz="2800" b="1" dirty="0" smtClean="0"/>
              <a:t>foreign key </a:t>
            </a:r>
            <a:r>
              <a:rPr lang="en-US" sz="2800" dirty="0" smtClean="0"/>
              <a:t>and refers to Students. </a:t>
            </a:r>
          </a:p>
          <a:p>
            <a:pPr algn="just"/>
            <a:r>
              <a:rPr lang="en-US" sz="2800" b="1" dirty="0" smtClean="0"/>
              <a:t>The foreign key </a:t>
            </a:r>
            <a:r>
              <a:rPr lang="en-US" sz="2800" dirty="0" smtClean="0"/>
              <a:t>must match the primary key of the referenced relation (Students), i.e., it must have the same number of columns and compatible data types.</a:t>
            </a:r>
            <a:endParaRPr 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Foreign Key Constraints</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 y="2133600"/>
            <a:ext cx="9372602" cy="39366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Relational Model</a:t>
            </a:r>
            <a:endParaRPr lang="en-US" dirty="0"/>
          </a:p>
        </p:txBody>
      </p:sp>
      <p:sp>
        <p:nvSpPr>
          <p:cNvPr id="3" name="Content Placeholder 2"/>
          <p:cNvSpPr>
            <a:spLocks noGrp="1"/>
          </p:cNvSpPr>
          <p:nvPr>
            <p:ph idx="1"/>
          </p:nvPr>
        </p:nvSpPr>
        <p:spPr>
          <a:xfrm>
            <a:off x="457200" y="1935480"/>
            <a:ext cx="8305800" cy="4389120"/>
          </a:xfrm>
        </p:spPr>
        <p:txBody>
          <a:bodyPr>
            <a:normAutofit lnSpcReduction="10000"/>
          </a:bodyPr>
          <a:lstStyle/>
          <a:p>
            <a:pPr algn="just"/>
            <a:r>
              <a:rPr lang="en-US" sz="3200" b="1" dirty="0" smtClean="0"/>
              <a:t>Relational Schema</a:t>
            </a:r>
            <a:r>
              <a:rPr lang="en-US" sz="3200" dirty="0" smtClean="0"/>
              <a:t> describes the structure of the relation. It specifies the </a:t>
            </a:r>
            <a:r>
              <a:rPr lang="en-US" sz="3200" u="sng" dirty="0" smtClean="0"/>
              <a:t>relation name</a:t>
            </a:r>
            <a:r>
              <a:rPr lang="en-US" sz="3200" dirty="0" smtClean="0"/>
              <a:t>, the </a:t>
            </a:r>
            <a:r>
              <a:rPr lang="en-US" sz="3200" u="sng" dirty="0" smtClean="0"/>
              <a:t>names of fields</a:t>
            </a:r>
            <a:r>
              <a:rPr lang="en-US" sz="3200" b="1" dirty="0" smtClean="0"/>
              <a:t>(</a:t>
            </a:r>
            <a:r>
              <a:rPr lang="en-US" sz="3200" dirty="0" smtClean="0"/>
              <a:t>columns or attributes</a:t>
            </a:r>
            <a:r>
              <a:rPr lang="en-US" sz="3200" b="1" dirty="0" smtClean="0"/>
              <a:t>), </a:t>
            </a:r>
            <a:r>
              <a:rPr lang="en-US" sz="3200" dirty="0" smtClean="0"/>
              <a:t>and the </a:t>
            </a:r>
            <a:r>
              <a:rPr lang="en-US" sz="3200" u="sng" dirty="0" smtClean="0"/>
              <a:t>domain</a:t>
            </a:r>
            <a:r>
              <a:rPr lang="en-US" sz="3200" b="1" dirty="0" smtClean="0"/>
              <a:t> </a:t>
            </a:r>
            <a:r>
              <a:rPr lang="en-US" sz="3200" dirty="0" smtClean="0"/>
              <a:t>of each field.</a:t>
            </a:r>
          </a:p>
          <a:p>
            <a:r>
              <a:rPr lang="en-US" sz="3200" b="1" dirty="0" smtClean="0"/>
              <a:t>Example: </a:t>
            </a:r>
          </a:p>
          <a:p>
            <a:pPr>
              <a:buNone/>
            </a:pPr>
            <a:r>
              <a:rPr lang="en-US" sz="2800" dirty="0" smtClean="0"/>
              <a:t>    </a:t>
            </a:r>
            <a:r>
              <a:rPr lang="en-US" sz="2800" b="1" dirty="0" err="1" smtClean="0"/>
              <a:t>Emp</a:t>
            </a:r>
            <a:r>
              <a:rPr lang="en-US" sz="2800" dirty="0" smtClean="0"/>
              <a:t>( </a:t>
            </a:r>
            <a:r>
              <a:rPr lang="en-US" sz="2800" dirty="0" err="1" smtClean="0"/>
              <a:t>eid</a:t>
            </a:r>
            <a:r>
              <a:rPr lang="en-US" sz="2800" dirty="0" smtClean="0"/>
              <a:t>: integer,  </a:t>
            </a:r>
            <a:r>
              <a:rPr lang="en-US" sz="2800" dirty="0" err="1" smtClean="0"/>
              <a:t>ename</a:t>
            </a:r>
            <a:r>
              <a:rPr lang="en-US" sz="2800" dirty="0" smtClean="0"/>
              <a:t>: string,  age: integer ,      salary: real )</a:t>
            </a:r>
          </a:p>
          <a:p>
            <a:pPr>
              <a:buNone/>
            </a:pPr>
            <a:r>
              <a:rPr lang="en-US" sz="2800" dirty="0" smtClean="0"/>
              <a:t>    </a:t>
            </a:r>
            <a:r>
              <a:rPr lang="en-US" sz="2800" b="1" dirty="0" smtClean="0"/>
              <a:t>Dept</a:t>
            </a:r>
            <a:r>
              <a:rPr lang="en-US" sz="2800" dirty="0" smtClean="0"/>
              <a:t>(did: integer,  </a:t>
            </a:r>
            <a:r>
              <a:rPr lang="en-US" sz="2800" dirty="0" err="1" smtClean="0"/>
              <a:t>dname</a:t>
            </a:r>
            <a:r>
              <a:rPr lang="en-US" sz="2800" dirty="0" smtClean="0"/>
              <a:t>: string, </a:t>
            </a:r>
            <a:r>
              <a:rPr lang="en-US" sz="2800" dirty="0" err="1" smtClean="0"/>
              <a:t>managerid</a:t>
            </a:r>
            <a:r>
              <a:rPr lang="en-US" sz="2800" dirty="0" smtClean="0"/>
              <a:t>: integer)</a:t>
            </a:r>
            <a:endParaRPr 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Defining Foreign Key using SQL</a:t>
            </a:r>
            <a:endParaRPr lang="en-US" dirty="0"/>
          </a:p>
        </p:txBody>
      </p:sp>
      <p:sp>
        <p:nvSpPr>
          <p:cNvPr id="3" name="Content Placeholder 2"/>
          <p:cNvSpPr>
            <a:spLocks noGrp="1"/>
          </p:cNvSpPr>
          <p:nvPr>
            <p:ph idx="1"/>
          </p:nvPr>
        </p:nvSpPr>
        <p:spPr/>
        <p:txBody>
          <a:bodyPr/>
          <a:lstStyle/>
          <a:p>
            <a:r>
              <a:rPr lang="en-US" dirty="0" smtClean="0"/>
              <a:t>CREATE TABLE Enrolled ( </a:t>
            </a:r>
            <a:r>
              <a:rPr lang="en-US" dirty="0" err="1" smtClean="0"/>
              <a:t>sid</a:t>
            </a:r>
            <a:r>
              <a:rPr lang="en-US" dirty="0" smtClean="0"/>
              <a:t> NUMBER,</a:t>
            </a:r>
          </a:p>
          <a:p>
            <a:pPr>
              <a:buNone/>
            </a:pPr>
            <a:r>
              <a:rPr lang="en-US" dirty="0" smtClean="0"/>
              <a:t>                                                  cid CHAR(20),</a:t>
            </a:r>
          </a:p>
          <a:p>
            <a:pPr>
              <a:buNone/>
            </a:pPr>
            <a:r>
              <a:rPr lang="en-US" dirty="0" smtClean="0"/>
              <a:t>                                                 grade CHAR(10),</a:t>
            </a:r>
          </a:p>
          <a:p>
            <a:pPr>
              <a:buNone/>
            </a:pPr>
            <a:r>
              <a:rPr lang="en-US" dirty="0" smtClean="0"/>
              <a:t>                                                PRIMARY KEY (</a:t>
            </a:r>
            <a:r>
              <a:rPr lang="en-US" dirty="0" err="1" smtClean="0"/>
              <a:t>sid</a:t>
            </a:r>
            <a:r>
              <a:rPr lang="en-US" dirty="0" smtClean="0"/>
              <a:t>, cid),</a:t>
            </a:r>
          </a:p>
          <a:p>
            <a:pPr>
              <a:buNone/>
            </a:pPr>
            <a:r>
              <a:rPr lang="en-US" dirty="0" smtClean="0"/>
              <a:t>       FOREIGN KEY (</a:t>
            </a:r>
            <a:r>
              <a:rPr lang="en-US" dirty="0" err="1" smtClean="0"/>
              <a:t>sid</a:t>
            </a:r>
            <a:r>
              <a:rPr lang="en-US" dirty="0" smtClean="0"/>
              <a:t>) REFERENCES Students(</a:t>
            </a:r>
            <a:r>
              <a:rPr lang="en-US" dirty="0" err="1" smtClean="0"/>
              <a:t>sid</a:t>
            </a:r>
            <a:r>
              <a:rPr lang="en-US" dirty="0" smtClean="0"/>
              <a:t>)  );</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ENFORCING INTEGRITY CONSTRAINTS</a:t>
            </a:r>
            <a:endParaRPr lang="en-US" dirty="0"/>
          </a:p>
        </p:txBody>
      </p:sp>
      <p:sp>
        <p:nvSpPr>
          <p:cNvPr id="3" name="Content Placeholder 2"/>
          <p:cNvSpPr>
            <a:spLocks noGrp="1"/>
          </p:cNvSpPr>
          <p:nvPr>
            <p:ph idx="1"/>
          </p:nvPr>
        </p:nvSpPr>
        <p:spPr/>
        <p:txBody>
          <a:bodyPr>
            <a:normAutofit/>
          </a:bodyPr>
          <a:lstStyle/>
          <a:p>
            <a:pPr algn="just"/>
            <a:r>
              <a:rPr lang="en-US" sz="2800" dirty="0" smtClean="0"/>
              <a:t>ICs are specified when a relation is created and enforced when a relation is modified.</a:t>
            </a:r>
          </a:p>
          <a:p>
            <a:pPr algn="just"/>
            <a:r>
              <a:rPr lang="en-US" sz="2800" dirty="0" smtClean="0"/>
              <a:t>If an insert, delete, or update command causes a violation, then data operation is rejected.</a:t>
            </a:r>
          </a:p>
          <a:p>
            <a:r>
              <a:rPr lang="en-US" sz="2800" dirty="0" smtClean="0"/>
              <a:t>Potential IC violation is generally checked at the end of each SQL statement  execution.</a:t>
            </a:r>
          </a:p>
          <a:p>
            <a:r>
              <a:rPr lang="en-US" sz="2800" dirty="0" smtClean="0"/>
              <a:t>Consider  the </a:t>
            </a:r>
            <a:r>
              <a:rPr lang="en-US" sz="2800" b="1" dirty="0" smtClean="0"/>
              <a:t>student </a:t>
            </a:r>
            <a:r>
              <a:rPr lang="en-US" sz="2800" dirty="0" smtClean="0"/>
              <a:t>relation again.</a:t>
            </a:r>
            <a:endParaRPr lang="en-US"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Student Relation </a:t>
            </a:r>
            <a:endParaRPr lang="en-US" b="1" dirty="0"/>
          </a:p>
        </p:txBody>
      </p:sp>
      <p:graphicFrame>
        <p:nvGraphicFramePr>
          <p:cNvPr id="4" name="Content Placeholder 3"/>
          <p:cNvGraphicFramePr>
            <a:graphicFrameLocks noGrp="1"/>
          </p:cNvGraphicFramePr>
          <p:nvPr>
            <p:ph idx="1"/>
          </p:nvPr>
        </p:nvGraphicFramePr>
        <p:xfrm>
          <a:off x="533400" y="2133600"/>
          <a:ext cx="7924800" cy="3505200"/>
        </p:xfrm>
        <a:graphic>
          <a:graphicData uri="http://schemas.openxmlformats.org/drawingml/2006/table">
            <a:tbl>
              <a:tblPr firstRow="1" bandRow="1">
                <a:tableStyleId>{5940675A-B579-460E-94D1-54222C63F5DA}</a:tableStyleId>
              </a:tblPr>
              <a:tblGrid>
                <a:gridCol w="1981200"/>
                <a:gridCol w="1981200"/>
                <a:gridCol w="1981200"/>
                <a:gridCol w="1981200"/>
              </a:tblGrid>
              <a:tr h="701040">
                <a:tc>
                  <a:txBody>
                    <a:bodyPr/>
                    <a:lstStyle/>
                    <a:p>
                      <a:pPr algn="ctr"/>
                      <a:r>
                        <a:rPr lang="en-US" sz="2800" b="1" dirty="0" err="1" smtClean="0"/>
                        <a:t>Rollno</a:t>
                      </a:r>
                      <a:endParaRPr lang="en-US" sz="2800" b="1" dirty="0"/>
                    </a:p>
                  </a:txBody>
                  <a:tcPr anchor="ctr"/>
                </a:tc>
                <a:tc>
                  <a:txBody>
                    <a:bodyPr/>
                    <a:lstStyle/>
                    <a:p>
                      <a:pPr algn="ctr"/>
                      <a:r>
                        <a:rPr lang="en-US" sz="2800" b="1" dirty="0" err="1" smtClean="0"/>
                        <a:t>Sname</a:t>
                      </a:r>
                      <a:endParaRPr lang="en-US" sz="2800" b="1" dirty="0"/>
                    </a:p>
                  </a:txBody>
                  <a:tcPr anchor="ctr"/>
                </a:tc>
                <a:tc>
                  <a:txBody>
                    <a:bodyPr/>
                    <a:lstStyle/>
                    <a:p>
                      <a:pPr algn="ctr"/>
                      <a:r>
                        <a:rPr lang="en-US" sz="2800" b="1" dirty="0" err="1" smtClean="0"/>
                        <a:t>ABC_Id</a:t>
                      </a:r>
                      <a:endParaRPr lang="en-US" sz="2800" b="1" dirty="0"/>
                    </a:p>
                  </a:txBody>
                  <a:tcPr anchor="ctr"/>
                </a:tc>
                <a:tc>
                  <a:txBody>
                    <a:bodyPr/>
                    <a:lstStyle/>
                    <a:p>
                      <a:pPr algn="ctr"/>
                      <a:r>
                        <a:rPr lang="en-US" sz="2800" b="1" dirty="0" smtClean="0"/>
                        <a:t>contact</a:t>
                      </a:r>
                      <a:endParaRPr lang="en-US" sz="2800" b="1" dirty="0"/>
                    </a:p>
                  </a:txBody>
                  <a:tcPr anchor="ctr"/>
                </a:tc>
              </a:tr>
              <a:tr h="701040">
                <a:tc>
                  <a:txBody>
                    <a:bodyPr/>
                    <a:lstStyle/>
                    <a:p>
                      <a:pPr algn="ctr"/>
                      <a:r>
                        <a:rPr lang="en-US" sz="2800" dirty="0" smtClean="0"/>
                        <a:t>101</a:t>
                      </a:r>
                      <a:endParaRPr lang="en-US" sz="2800" dirty="0"/>
                    </a:p>
                  </a:txBody>
                  <a:tcPr anchor="ctr"/>
                </a:tc>
                <a:tc>
                  <a:txBody>
                    <a:bodyPr/>
                    <a:lstStyle/>
                    <a:p>
                      <a:pPr algn="ctr"/>
                      <a:r>
                        <a:rPr lang="en-US" sz="2800" dirty="0" smtClean="0"/>
                        <a:t>Raj</a:t>
                      </a:r>
                      <a:endParaRPr lang="en-US" sz="2800" dirty="0"/>
                    </a:p>
                  </a:txBody>
                  <a:tcPr anchor="ctr"/>
                </a:tc>
                <a:tc>
                  <a:txBody>
                    <a:bodyPr/>
                    <a:lstStyle/>
                    <a:p>
                      <a:pPr algn="ctr"/>
                      <a:r>
                        <a:rPr lang="en-US" sz="2800" dirty="0" smtClean="0"/>
                        <a:t>534125</a:t>
                      </a:r>
                      <a:endParaRPr lang="en-US" sz="2800" dirty="0"/>
                    </a:p>
                  </a:txBody>
                  <a:tcPr anchor="ctr"/>
                </a:tc>
                <a:tc>
                  <a:txBody>
                    <a:bodyPr/>
                    <a:lstStyle/>
                    <a:p>
                      <a:pPr algn="ctr"/>
                      <a:r>
                        <a:rPr lang="en-US" sz="2800" dirty="0" smtClean="0"/>
                        <a:t>12345</a:t>
                      </a:r>
                      <a:endParaRPr lang="en-US" sz="2800" dirty="0"/>
                    </a:p>
                  </a:txBody>
                  <a:tcPr anchor="ctr"/>
                </a:tc>
              </a:tr>
              <a:tr h="701040">
                <a:tc>
                  <a:txBody>
                    <a:bodyPr/>
                    <a:lstStyle/>
                    <a:p>
                      <a:pPr algn="ctr"/>
                      <a:r>
                        <a:rPr lang="en-US" sz="2800" dirty="0" smtClean="0"/>
                        <a:t>102</a:t>
                      </a:r>
                      <a:endParaRPr lang="en-US" sz="2800" dirty="0"/>
                    </a:p>
                  </a:txBody>
                  <a:tcPr anchor="ctr"/>
                </a:tc>
                <a:tc>
                  <a:txBody>
                    <a:bodyPr/>
                    <a:lstStyle/>
                    <a:p>
                      <a:pPr algn="ctr"/>
                      <a:r>
                        <a:rPr lang="en-US" sz="2800" dirty="0" smtClean="0"/>
                        <a:t>Kumar</a:t>
                      </a:r>
                      <a:endParaRPr lang="en-US"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534128</a:t>
                      </a:r>
                      <a:endParaRPr lang="en-US" sz="2800" dirty="0"/>
                    </a:p>
                  </a:txBody>
                  <a:tcPr anchor="ctr"/>
                </a:tc>
                <a:tc>
                  <a:txBody>
                    <a:bodyPr/>
                    <a:lstStyle/>
                    <a:p>
                      <a:pPr algn="ctr"/>
                      <a:r>
                        <a:rPr lang="en-US" sz="2800" dirty="0" smtClean="0"/>
                        <a:t>34567</a:t>
                      </a:r>
                      <a:endParaRPr lang="en-US" sz="2800" dirty="0"/>
                    </a:p>
                  </a:txBody>
                  <a:tcPr anchor="ctr"/>
                </a:tc>
              </a:tr>
              <a:tr h="701040">
                <a:tc>
                  <a:txBody>
                    <a:bodyPr/>
                    <a:lstStyle/>
                    <a:p>
                      <a:pPr algn="ctr"/>
                      <a:r>
                        <a:rPr lang="en-US" sz="2800" dirty="0" smtClean="0"/>
                        <a:t>103</a:t>
                      </a:r>
                      <a:endParaRPr lang="en-US" sz="2800" dirty="0"/>
                    </a:p>
                  </a:txBody>
                  <a:tcPr anchor="ctr"/>
                </a:tc>
                <a:tc>
                  <a:txBody>
                    <a:bodyPr/>
                    <a:lstStyle/>
                    <a:p>
                      <a:pPr algn="ctr"/>
                      <a:r>
                        <a:rPr lang="en-US" sz="2800" dirty="0" smtClean="0"/>
                        <a:t>Raj</a:t>
                      </a:r>
                      <a:endParaRPr lang="en-US"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534123</a:t>
                      </a:r>
                      <a:endParaRPr lang="en-US" sz="2800" dirty="0"/>
                    </a:p>
                  </a:txBody>
                  <a:tcPr anchor="ctr"/>
                </a:tc>
                <a:tc>
                  <a:txBody>
                    <a:bodyPr/>
                    <a:lstStyle/>
                    <a:p>
                      <a:pPr algn="ctr"/>
                      <a:r>
                        <a:rPr lang="en-US" sz="2800" dirty="0" smtClean="0"/>
                        <a:t>34567</a:t>
                      </a:r>
                      <a:endParaRPr lang="en-US" sz="2800" dirty="0"/>
                    </a:p>
                  </a:txBody>
                  <a:tcPr anchor="ctr"/>
                </a:tc>
              </a:tr>
              <a:tr h="701040">
                <a:tc>
                  <a:txBody>
                    <a:bodyPr/>
                    <a:lstStyle/>
                    <a:p>
                      <a:pPr algn="ctr"/>
                      <a:r>
                        <a:rPr lang="en-US" sz="2800" dirty="0" smtClean="0"/>
                        <a:t>104</a:t>
                      </a:r>
                      <a:endParaRPr lang="en-US" sz="2800" dirty="0"/>
                    </a:p>
                  </a:txBody>
                  <a:tcPr anchor="ctr"/>
                </a:tc>
                <a:tc>
                  <a:txBody>
                    <a:bodyPr/>
                    <a:lstStyle/>
                    <a:p>
                      <a:pPr algn="ctr"/>
                      <a:r>
                        <a:rPr lang="en-US" sz="2800" dirty="0" err="1" smtClean="0"/>
                        <a:t>Sai</a:t>
                      </a:r>
                      <a:endParaRPr lang="en-US"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534127</a:t>
                      </a:r>
                      <a:endParaRPr lang="en-US" sz="2800" dirty="0"/>
                    </a:p>
                  </a:txBody>
                  <a:tcPr anchor="ctr"/>
                </a:tc>
                <a:tc>
                  <a:txBody>
                    <a:bodyPr/>
                    <a:lstStyle/>
                    <a:p>
                      <a:pPr algn="ctr"/>
                      <a:r>
                        <a:rPr lang="en-US" sz="2800" dirty="0" smtClean="0"/>
                        <a:t>78956</a:t>
                      </a:r>
                      <a:endParaRPr lang="en-US" sz="2800" dirty="0"/>
                    </a:p>
                  </a:txBody>
                  <a:tcPr anchor="ct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ENFORCING INTEGRITY CONSTRAINTS(primary key)</a:t>
            </a:r>
            <a:endParaRPr lang="en-US" dirty="0"/>
          </a:p>
        </p:txBody>
      </p:sp>
      <p:sp>
        <p:nvSpPr>
          <p:cNvPr id="3" name="Content Placeholder 2"/>
          <p:cNvSpPr>
            <a:spLocks noGrp="1"/>
          </p:cNvSpPr>
          <p:nvPr>
            <p:ph idx="1"/>
          </p:nvPr>
        </p:nvSpPr>
        <p:spPr/>
        <p:txBody>
          <a:bodyPr/>
          <a:lstStyle/>
          <a:p>
            <a:pPr algn="just"/>
            <a:r>
              <a:rPr lang="en-US" sz="2800" dirty="0" smtClean="0"/>
              <a:t>The following insertion violates the primary key constraint on </a:t>
            </a:r>
            <a:r>
              <a:rPr lang="en-US" sz="2800" b="1" dirty="0" err="1" smtClean="0"/>
              <a:t>Rollno</a:t>
            </a:r>
            <a:r>
              <a:rPr lang="en-US" sz="2800" dirty="0" smtClean="0"/>
              <a:t>  because there is already a </a:t>
            </a:r>
            <a:r>
              <a:rPr lang="en-US" sz="2800" dirty="0" err="1" smtClean="0"/>
              <a:t>tuple</a:t>
            </a:r>
            <a:r>
              <a:rPr lang="en-US" sz="2800" dirty="0" smtClean="0"/>
              <a:t> with the </a:t>
            </a:r>
            <a:r>
              <a:rPr lang="en-US" sz="2800" dirty="0" err="1" smtClean="0"/>
              <a:t>Rollno</a:t>
            </a:r>
            <a:r>
              <a:rPr lang="en-US" sz="2800" dirty="0" smtClean="0"/>
              <a:t> </a:t>
            </a:r>
            <a:r>
              <a:rPr lang="en-US" sz="2800" b="1" dirty="0" smtClean="0"/>
              <a:t>103,</a:t>
            </a:r>
            <a:r>
              <a:rPr lang="en-US" sz="2800" dirty="0" smtClean="0"/>
              <a:t> and it will be rejected by the DBMS:</a:t>
            </a:r>
          </a:p>
          <a:p>
            <a:endParaRPr lang="en-US" sz="2800" dirty="0" smtClean="0"/>
          </a:p>
          <a:p>
            <a:r>
              <a:rPr lang="en-US" sz="2800" dirty="0" smtClean="0"/>
              <a:t>INSERT INTO Students </a:t>
            </a:r>
          </a:p>
          <a:p>
            <a:pPr>
              <a:buNone/>
            </a:pPr>
            <a:r>
              <a:rPr lang="en-US" sz="2800" dirty="0" smtClean="0"/>
              <a:t>                      (</a:t>
            </a:r>
            <a:r>
              <a:rPr lang="en-US" sz="2800" dirty="0" err="1" smtClean="0"/>
              <a:t>Rollno</a:t>
            </a:r>
            <a:r>
              <a:rPr lang="en-US" sz="2800" dirty="0" smtClean="0"/>
              <a:t>, </a:t>
            </a:r>
            <a:r>
              <a:rPr lang="en-US" sz="2800" dirty="0" err="1" smtClean="0"/>
              <a:t>Sname</a:t>
            </a:r>
            <a:r>
              <a:rPr lang="en-US" sz="2800" dirty="0" smtClean="0"/>
              <a:t>, </a:t>
            </a:r>
            <a:r>
              <a:rPr lang="en-US" sz="2800" dirty="0" err="1" smtClean="0"/>
              <a:t>ABC_Id</a:t>
            </a:r>
            <a:r>
              <a:rPr lang="en-US" sz="2800" dirty="0" smtClean="0"/>
              <a:t>, contact)</a:t>
            </a:r>
          </a:p>
          <a:p>
            <a:pPr>
              <a:buNone/>
            </a:pPr>
            <a:r>
              <a:rPr lang="fi-FI" sz="2800" dirty="0" smtClean="0"/>
              <a:t>       VALUES (</a:t>
            </a:r>
            <a:r>
              <a:rPr lang="fi-FI" sz="2800" u="sng" dirty="0" smtClean="0">
                <a:latin typeface="Times New Roman" pitchFamily="18" charset="0"/>
                <a:cs typeface="Times New Roman" pitchFamily="18" charset="0"/>
              </a:rPr>
              <a:t>103</a:t>
            </a:r>
            <a:r>
              <a:rPr lang="fi-FI" sz="2800" dirty="0" smtClean="0">
                <a:latin typeface="Times New Roman" pitchFamily="18" charset="0"/>
                <a:cs typeface="Times New Roman" pitchFamily="18" charset="0"/>
              </a:rPr>
              <a:t>, ’satya', `345123', 123333);</a:t>
            </a:r>
            <a:endParaRPr lang="en-US" sz="2800"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ENFORCING INTEGRITY CONSTRAINTS(primary key)</a:t>
            </a:r>
            <a:endParaRPr lang="en-US" dirty="0"/>
          </a:p>
        </p:txBody>
      </p:sp>
      <p:sp>
        <p:nvSpPr>
          <p:cNvPr id="3" name="Content Placeholder 2"/>
          <p:cNvSpPr>
            <a:spLocks noGrp="1"/>
          </p:cNvSpPr>
          <p:nvPr>
            <p:ph idx="1"/>
          </p:nvPr>
        </p:nvSpPr>
        <p:spPr/>
        <p:txBody>
          <a:bodyPr/>
          <a:lstStyle/>
          <a:p>
            <a:pPr algn="just"/>
            <a:r>
              <a:rPr lang="en-US" sz="2800" dirty="0" smtClean="0"/>
              <a:t>The following insertion violates the primary key constraint on </a:t>
            </a:r>
            <a:r>
              <a:rPr lang="en-US" sz="2800" b="1" dirty="0" err="1" smtClean="0"/>
              <a:t>Rollno</a:t>
            </a:r>
            <a:r>
              <a:rPr lang="en-US" sz="2800" dirty="0" smtClean="0"/>
              <a:t> that the primary key cannot contain  </a:t>
            </a:r>
            <a:r>
              <a:rPr lang="en-US" sz="2800" b="1" dirty="0" smtClean="0"/>
              <a:t>null.</a:t>
            </a:r>
            <a:endParaRPr lang="en-US" b="1" dirty="0" smtClean="0"/>
          </a:p>
          <a:p>
            <a:endParaRPr lang="en-US" b="1" dirty="0" smtClean="0"/>
          </a:p>
          <a:p>
            <a:r>
              <a:rPr lang="en-US" sz="2800" dirty="0" smtClean="0"/>
              <a:t>INSERT INTO Students </a:t>
            </a:r>
          </a:p>
          <a:p>
            <a:pPr>
              <a:buNone/>
            </a:pPr>
            <a:r>
              <a:rPr lang="en-US" sz="2800" dirty="0" smtClean="0"/>
              <a:t>                      (</a:t>
            </a:r>
            <a:r>
              <a:rPr lang="en-US" sz="2800" dirty="0" err="1" smtClean="0"/>
              <a:t>Rollno</a:t>
            </a:r>
            <a:r>
              <a:rPr lang="en-US" sz="2800" dirty="0" smtClean="0"/>
              <a:t>, </a:t>
            </a:r>
            <a:r>
              <a:rPr lang="en-US" sz="2800" dirty="0" err="1" smtClean="0"/>
              <a:t>Sname</a:t>
            </a:r>
            <a:r>
              <a:rPr lang="en-US" sz="2800" dirty="0" smtClean="0"/>
              <a:t>, </a:t>
            </a:r>
            <a:r>
              <a:rPr lang="en-US" sz="2800" dirty="0" err="1" smtClean="0"/>
              <a:t>ABC_Id</a:t>
            </a:r>
            <a:r>
              <a:rPr lang="en-US" sz="2800" dirty="0" smtClean="0"/>
              <a:t>, contact)</a:t>
            </a:r>
          </a:p>
          <a:p>
            <a:pPr>
              <a:buNone/>
            </a:pPr>
            <a:r>
              <a:rPr lang="fi-FI" sz="2800" dirty="0" smtClean="0"/>
              <a:t>       VALUES (</a:t>
            </a:r>
            <a:r>
              <a:rPr lang="fi-FI" sz="2800" u="sng" dirty="0" smtClean="0">
                <a:latin typeface="Times New Roman" pitchFamily="18" charset="0"/>
                <a:cs typeface="Times New Roman" pitchFamily="18" charset="0"/>
              </a:rPr>
              <a:t>null</a:t>
            </a:r>
            <a:r>
              <a:rPr lang="fi-FI" sz="2800" dirty="0" smtClean="0">
                <a:latin typeface="Times New Roman" pitchFamily="18" charset="0"/>
                <a:cs typeface="Times New Roman" pitchFamily="18" charset="0"/>
              </a:rPr>
              <a:t>, ’satya', `345123', 123333);</a:t>
            </a:r>
            <a:endParaRPr lang="en-US" sz="2800" dirty="0" smtClean="0">
              <a:latin typeface="Times New Roman" pitchFamily="18" charset="0"/>
              <a:cs typeface="Times New Roman" pitchFamily="18" charset="0"/>
            </a:endParaRPr>
          </a:p>
          <a:p>
            <a:endParaRPr lang="en-US"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ENFORCING INTEGRITY CONSTRAINTS(domain)</a:t>
            </a:r>
            <a:endParaRPr lang="en-US" dirty="0"/>
          </a:p>
        </p:txBody>
      </p:sp>
      <p:sp>
        <p:nvSpPr>
          <p:cNvPr id="3" name="Content Placeholder 2"/>
          <p:cNvSpPr>
            <a:spLocks noGrp="1"/>
          </p:cNvSpPr>
          <p:nvPr>
            <p:ph idx="1"/>
          </p:nvPr>
        </p:nvSpPr>
        <p:spPr/>
        <p:txBody>
          <a:bodyPr>
            <a:normAutofit fontScale="92500"/>
          </a:bodyPr>
          <a:lstStyle/>
          <a:p>
            <a:pPr algn="just"/>
            <a:r>
              <a:rPr lang="en-US" sz="2800" dirty="0" smtClean="0"/>
              <a:t>A similar problem arises whenever we try to insert a </a:t>
            </a:r>
            <a:r>
              <a:rPr lang="en-US" sz="2800" dirty="0" err="1" smtClean="0"/>
              <a:t>tuple</a:t>
            </a:r>
            <a:r>
              <a:rPr lang="en-US" sz="2800" dirty="0" smtClean="0"/>
              <a:t> with a value in a field that is not in its domain. </a:t>
            </a:r>
          </a:p>
          <a:p>
            <a:pPr algn="just">
              <a:buNone/>
            </a:pPr>
            <a:r>
              <a:rPr lang="en-US" sz="2800" dirty="0" smtClean="0"/>
              <a:t>    i.e., whenever  violate a </a:t>
            </a:r>
            <a:r>
              <a:rPr lang="en-US" sz="2800" b="1" dirty="0" smtClean="0"/>
              <a:t>domain </a:t>
            </a:r>
            <a:r>
              <a:rPr lang="en-US" sz="2800" dirty="0" smtClean="0"/>
              <a:t>constraint.</a:t>
            </a:r>
          </a:p>
          <a:p>
            <a:pPr algn="just"/>
            <a:r>
              <a:rPr lang="en-US" sz="2800" dirty="0" smtClean="0"/>
              <a:t>Example:  </a:t>
            </a:r>
            <a:r>
              <a:rPr lang="en-US" sz="2800" b="1" dirty="0" err="1" smtClean="0"/>
              <a:t>Rollno</a:t>
            </a:r>
            <a:r>
              <a:rPr lang="en-US" sz="2800" dirty="0" smtClean="0"/>
              <a:t>  column cannot accept string values</a:t>
            </a:r>
          </a:p>
          <a:p>
            <a:pPr algn="just"/>
            <a:endParaRPr lang="en-US" sz="2800" dirty="0" smtClean="0"/>
          </a:p>
          <a:p>
            <a:r>
              <a:rPr lang="en-US" sz="2800" dirty="0" smtClean="0"/>
              <a:t>INSERT INTO Students </a:t>
            </a:r>
          </a:p>
          <a:p>
            <a:pPr>
              <a:buNone/>
            </a:pPr>
            <a:r>
              <a:rPr lang="en-US" sz="2800" dirty="0" smtClean="0"/>
              <a:t>                      (</a:t>
            </a:r>
            <a:r>
              <a:rPr lang="en-US" sz="2800" dirty="0" err="1" smtClean="0"/>
              <a:t>Rollno</a:t>
            </a:r>
            <a:r>
              <a:rPr lang="en-US" sz="2800" dirty="0" smtClean="0"/>
              <a:t>, </a:t>
            </a:r>
            <a:r>
              <a:rPr lang="en-US" sz="2800" dirty="0" err="1" smtClean="0"/>
              <a:t>Sname</a:t>
            </a:r>
            <a:r>
              <a:rPr lang="en-US" sz="2800" dirty="0" smtClean="0"/>
              <a:t>, </a:t>
            </a:r>
            <a:r>
              <a:rPr lang="en-US" sz="2800" dirty="0" err="1" smtClean="0"/>
              <a:t>ABC_Id</a:t>
            </a:r>
            <a:r>
              <a:rPr lang="en-US" sz="2800" dirty="0" smtClean="0"/>
              <a:t>, contact)</a:t>
            </a:r>
          </a:p>
          <a:p>
            <a:pPr>
              <a:buNone/>
            </a:pPr>
            <a:r>
              <a:rPr lang="fi-FI" sz="2800" dirty="0" smtClean="0"/>
              <a:t>       VALUES (</a:t>
            </a:r>
            <a:r>
              <a:rPr lang="fi-FI" sz="2800" u="sng" dirty="0" smtClean="0">
                <a:latin typeface="Times New Roman" pitchFamily="18" charset="0"/>
                <a:cs typeface="Times New Roman" pitchFamily="18" charset="0"/>
              </a:rPr>
              <a:t>xyz</a:t>
            </a:r>
            <a:r>
              <a:rPr lang="fi-FI" sz="2800" dirty="0" smtClean="0">
                <a:latin typeface="Times New Roman" pitchFamily="18" charset="0"/>
                <a:cs typeface="Times New Roman" pitchFamily="18" charset="0"/>
              </a:rPr>
              <a:t>, ’satya', `345123', 123333);</a:t>
            </a:r>
            <a:endParaRPr lang="en-US" sz="2800" dirty="0" smtClean="0">
              <a:latin typeface="Times New Roman" pitchFamily="18" charset="0"/>
              <a:cs typeface="Times New Roman" pitchFamily="18" charset="0"/>
            </a:endParaRPr>
          </a:p>
          <a:p>
            <a:pPr algn="just"/>
            <a:endParaRPr lang="en-US" sz="2800" dirty="0" smtClean="0"/>
          </a:p>
          <a:p>
            <a:pPr algn="just"/>
            <a:endParaRPr lang="en-US"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ENFORCING INTEGRITY CONSTRAINTS</a:t>
            </a:r>
            <a:endParaRPr lang="en-US" dirty="0"/>
          </a:p>
        </p:txBody>
      </p:sp>
      <p:sp>
        <p:nvSpPr>
          <p:cNvPr id="3" name="Content Placeholder 2"/>
          <p:cNvSpPr>
            <a:spLocks noGrp="1"/>
          </p:cNvSpPr>
          <p:nvPr>
            <p:ph idx="1"/>
          </p:nvPr>
        </p:nvSpPr>
        <p:spPr/>
        <p:txBody>
          <a:bodyPr>
            <a:normAutofit/>
          </a:bodyPr>
          <a:lstStyle/>
          <a:p>
            <a:pPr algn="just"/>
            <a:r>
              <a:rPr lang="en-US" sz="2800" dirty="0" smtClean="0"/>
              <a:t>Deletion does not cause a violation of domain, primary key constraints.</a:t>
            </a:r>
          </a:p>
          <a:p>
            <a:pPr algn="just"/>
            <a:endParaRPr lang="en-US" sz="2800" dirty="0" smtClean="0"/>
          </a:p>
          <a:p>
            <a:pPr algn="just"/>
            <a:r>
              <a:rPr lang="en-US" sz="2800" b="1" dirty="0" smtClean="0"/>
              <a:t>Example: </a:t>
            </a:r>
          </a:p>
          <a:p>
            <a:pPr algn="just"/>
            <a:r>
              <a:rPr lang="en-US" sz="2800" dirty="0" smtClean="0"/>
              <a:t>Delete from student  S   where </a:t>
            </a:r>
            <a:r>
              <a:rPr lang="en-US" sz="2800" dirty="0" err="1" smtClean="0"/>
              <a:t>S.Rollno</a:t>
            </a:r>
            <a:r>
              <a:rPr lang="en-US" sz="2800" dirty="0" smtClean="0"/>
              <a:t>=101;</a:t>
            </a:r>
          </a:p>
          <a:p>
            <a:pPr algn="just"/>
            <a:endParaRPr lang="en-US"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ENFORCING INTEGRITY CONSTRAINTS(primary Key)</a:t>
            </a:r>
            <a:endParaRPr lang="en-US" dirty="0"/>
          </a:p>
        </p:txBody>
      </p:sp>
      <p:sp>
        <p:nvSpPr>
          <p:cNvPr id="3" name="Content Placeholder 2"/>
          <p:cNvSpPr>
            <a:spLocks noGrp="1"/>
          </p:cNvSpPr>
          <p:nvPr>
            <p:ph idx="1"/>
          </p:nvPr>
        </p:nvSpPr>
        <p:spPr/>
        <p:txBody>
          <a:bodyPr/>
          <a:lstStyle/>
          <a:p>
            <a:pPr marL="225425" indent="-165100" algn="just"/>
            <a:r>
              <a:rPr lang="en-US" dirty="0" smtClean="0"/>
              <a:t> The  following </a:t>
            </a:r>
            <a:r>
              <a:rPr lang="en-US" b="1" dirty="0" smtClean="0"/>
              <a:t>update</a:t>
            </a:r>
            <a:r>
              <a:rPr lang="en-US" dirty="0" smtClean="0"/>
              <a:t> command violates the primary key constraint because there is already a </a:t>
            </a:r>
            <a:r>
              <a:rPr lang="en-US" dirty="0" err="1" smtClean="0"/>
              <a:t>tuple</a:t>
            </a:r>
            <a:r>
              <a:rPr lang="en-US" dirty="0" smtClean="0"/>
              <a:t> with </a:t>
            </a:r>
            <a:r>
              <a:rPr lang="en-US" dirty="0" err="1" smtClean="0"/>
              <a:t>Rollno</a:t>
            </a:r>
            <a:r>
              <a:rPr lang="en-US" dirty="0" smtClean="0"/>
              <a:t>  </a:t>
            </a:r>
            <a:r>
              <a:rPr lang="en-US" b="1" dirty="0" smtClean="0"/>
              <a:t>104. </a:t>
            </a:r>
            <a:r>
              <a:rPr lang="en-US" dirty="0" smtClean="0"/>
              <a:t>Hence it is rejected</a:t>
            </a:r>
            <a:r>
              <a:rPr lang="en-US" b="1" dirty="0" smtClean="0"/>
              <a:t>.</a:t>
            </a:r>
          </a:p>
          <a:p>
            <a:pPr marL="225425" indent="-165100"/>
            <a:endParaRPr lang="en-US" dirty="0" smtClean="0"/>
          </a:p>
          <a:p>
            <a:pPr marL="1139825" indent="-390525">
              <a:buNone/>
            </a:pPr>
            <a:r>
              <a:rPr lang="en-US" dirty="0" smtClean="0"/>
              <a:t>      UPDATE Students S</a:t>
            </a:r>
          </a:p>
          <a:p>
            <a:pPr marL="1139825" indent="-390525">
              <a:buNone/>
            </a:pPr>
            <a:r>
              <a:rPr lang="en-US" dirty="0" smtClean="0"/>
              <a:t>                         SET </a:t>
            </a:r>
            <a:r>
              <a:rPr lang="en-US" dirty="0" err="1" smtClean="0"/>
              <a:t>S.Rollno</a:t>
            </a:r>
            <a:r>
              <a:rPr lang="en-US" dirty="0" smtClean="0"/>
              <a:t> = 104</a:t>
            </a:r>
          </a:p>
          <a:p>
            <a:pPr marL="1139825" indent="-390525">
              <a:buNone/>
            </a:pPr>
            <a:r>
              <a:rPr lang="en-US" dirty="0" smtClean="0"/>
              <a:t>                         WHERE </a:t>
            </a:r>
            <a:r>
              <a:rPr lang="en-US" dirty="0" err="1" smtClean="0"/>
              <a:t>S.Rollno</a:t>
            </a:r>
            <a:r>
              <a:rPr lang="en-US" dirty="0" smtClean="0"/>
              <a:t> = 101</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ENFORCING INTEGRITY CONSTRAINTS(Foreign Key)</a:t>
            </a:r>
            <a:endParaRPr lang="en-US" dirty="0"/>
          </a:p>
        </p:txBody>
      </p:sp>
      <p:sp>
        <p:nvSpPr>
          <p:cNvPr id="3" name="Content Placeholder 2"/>
          <p:cNvSpPr>
            <a:spLocks noGrp="1"/>
          </p:cNvSpPr>
          <p:nvPr>
            <p:ph idx="1"/>
          </p:nvPr>
        </p:nvSpPr>
        <p:spPr/>
        <p:txBody>
          <a:bodyPr/>
          <a:lstStyle/>
          <a:p>
            <a:pPr algn="just"/>
            <a:r>
              <a:rPr lang="en-US" sz="2800" dirty="0" smtClean="0"/>
              <a:t>The impact of foreign key constraints is more complex.</a:t>
            </a:r>
          </a:p>
          <a:p>
            <a:pPr algn="just"/>
            <a:r>
              <a:rPr lang="en-US" dirty="0" smtClean="0"/>
              <a:t>Consider the two tables </a:t>
            </a:r>
          </a:p>
          <a:p>
            <a:pPr marL="688975" indent="-344488" algn="just">
              <a:buClr>
                <a:schemeClr val="tx1"/>
              </a:buClr>
              <a:buSzPct val="100000"/>
              <a:buFont typeface="+mj-lt"/>
              <a:buAutoNum type="arabicPeriod"/>
            </a:pPr>
            <a:r>
              <a:rPr lang="en-US" dirty="0" smtClean="0"/>
              <a:t>Student(</a:t>
            </a:r>
            <a:r>
              <a:rPr lang="en-US" dirty="0" err="1" smtClean="0"/>
              <a:t>sid</a:t>
            </a:r>
            <a:r>
              <a:rPr lang="en-US" dirty="0" smtClean="0"/>
              <a:t> integer , name string, Age integer)</a:t>
            </a:r>
          </a:p>
          <a:p>
            <a:pPr marL="688975" indent="-344488" algn="just">
              <a:buClr>
                <a:schemeClr val="tx1"/>
              </a:buClr>
              <a:buSzPct val="100000"/>
              <a:buFont typeface="+mj-lt"/>
              <a:buAutoNum type="arabicPeriod"/>
            </a:pPr>
            <a:r>
              <a:rPr lang="en-US" dirty="0" smtClean="0"/>
              <a:t>Enrolled(</a:t>
            </a:r>
            <a:r>
              <a:rPr lang="en-US" dirty="0" err="1" smtClean="0"/>
              <a:t>sid</a:t>
            </a:r>
            <a:r>
              <a:rPr lang="en-US" dirty="0" smtClean="0"/>
              <a:t> integer, cid string, grade string)</a:t>
            </a:r>
          </a:p>
          <a:p>
            <a:pPr marL="344488" indent="0" algn="just">
              <a:buClr>
                <a:schemeClr val="tx1"/>
              </a:buClr>
              <a:buSzPct val="100000"/>
              <a:buNone/>
            </a:pPr>
            <a:endParaRPr lang="en-US" sz="2400" dirty="0" smtClean="0"/>
          </a:p>
          <a:p>
            <a:pPr marL="344488" indent="0" algn="just">
              <a:buClr>
                <a:schemeClr val="tx1"/>
              </a:buClr>
              <a:buSzPct val="100000"/>
              <a:buNone/>
            </a:pPr>
            <a:r>
              <a:rPr lang="en-US" sz="2400" dirty="0" smtClean="0"/>
              <a:t>The “</a:t>
            </a:r>
            <a:r>
              <a:rPr lang="en-US" sz="2400" dirty="0" err="1" smtClean="0"/>
              <a:t>sid</a:t>
            </a:r>
            <a:r>
              <a:rPr lang="en-US" sz="2400" dirty="0" smtClean="0"/>
              <a:t>” column  of </a:t>
            </a:r>
            <a:r>
              <a:rPr lang="en-US" sz="2400" b="1" dirty="0" smtClean="0"/>
              <a:t>Enrolled</a:t>
            </a:r>
            <a:r>
              <a:rPr lang="en-US" sz="2400" dirty="0" smtClean="0"/>
              <a:t> relation is a </a:t>
            </a:r>
            <a:r>
              <a:rPr lang="en-US" sz="2400" b="1" dirty="0" smtClean="0"/>
              <a:t>foreign key </a:t>
            </a:r>
            <a:r>
              <a:rPr lang="en-US" sz="2400" dirty="0" smtClean="0"/>
              <a:t>and refers to Students ‘</a:t>
            </a:r>
            <a:r>
              <a:rPr lang="en-US" sz="2400" dirty="0" err="1" smtClean="0"/>
              <a:t>sid</a:t>
            </a:r>
            <a:r>
              <a:rPr lang="en-US" sz="2400" dirty="0" smtClean="0"/>
              <a:t>’ column which is primary key.</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Student Relation </a:t>
            </a:r>
            <a:endParaRPr lang="en-US" b="1" dirty="0"/>
          </a:p>
        </p:txBody>
      </p:sp>
      <p:graphicFrame>
        <p:nvGraphicFramePr>
          <p:cNvPr id="4" name="Content Placeholder 3"/>
          <p:cNvGraphicFramePr>
            <a:graphicFrameLocks noGrp="1"/>
          </p:cNvGraphicFramePr>
          <p:nvPr>
            <p:ph idx="1"/>
          </p:nvPr>
        </p:nvGraphicFramePr>
        <p:xfrm>
          <a:off x="533400" y="2133600"/>
          <a:ext cx="7543800" cy="3505200"/>
        </p:xfrm>
        <a:graphic>
          <a:graphicData uri="http://schemas.openxmlformats.org/drawingml/2006/table">
            <a:tbl>
              <a:tblPr firstRow="1" bandRow="1">
                <a:tableStyleId>{5940675A-B579-460E-94D1-54222C63F5DA}</a:tableStyleId>
              </a:tblPr>
              <a:tblGrid>
                <a:gridCol w="2514600"/>
                <a:gridCol w="2514600"/>
                <a:gridCol w="2514600"/>
              </a:tblGrid>
              <a:tr h="701040">
                <a:tc>
                  <a:txBody>
                    <a:bodyPr/>
                    <a:lstStyle/>
                    <a:p>
                      <a:pPr algn="ctr"/>
                      <a:r>
                        <a:rPr lang="en-US" sz="2800" b="1" dirty="0" smtClean="0"/>
                        <a:t>Sid</a:t>
                      </a:r>
                      <a:endParaRPr lang="en-US" sz="2800" b="1" dirty="0"/>
                    </a:p>
                  </a:txBody>
                  <a:tcPr anchor="ctr"/>
                </a:tc>
                <a:tc>
                  <a:txBody>
                    <a:bodyPr/>
                    <a:lstStyle/>
                    <a:p>
                      <a:pPr algn="ctr"/>
                      <a:r>
                        <a:rPr lang="en-US" sz="2800" b="1" dirty="0" smtClean="0"/>
                        <a:t>name</a:t>
                      </a:r>
                      <a:endParaRPr lang="en-US" sz="2800" b="1" dirty="0"/>
                    </a:p>
                  </a:txBody>
                  <a:tcPr anchor="ctr"/>
                </a:tc>
                <a:tc>
                  <a:txBody>
                    <a:bodyPr/>
                    <a:lstStyle/>
                    <a:p>
                      <a:pPr algn="ctr"/>
                      <a:r>
                        <a:rPr lang="en-US" sz="2800" b="1" dirty="0" smtClean="0"/>
                        <a:t>Age</a:t>
                      </a:r>
                      <a:endParaRPr lang="en-US" sz="2800" b="1" dirty="0"/>
                    </a:p>
                  </a:txBody>
                  <a:tcPr anchor="ctr"/>
                </a:tc>
              </a:tr>
              <a:tr h="701040">
                <a:tc>
                  <a:txBody>
                    <a:bodyPr/>
                    <a:lstStyle/>
                    <a:p>
                      <a:pPr algn="ctr"/>
                      <a:r>
                        <a:rPr lang="en-US" sz="2800" dirty="0" smtClean="0"/>
                        <a:t>101</a:t>
                      </a:r>
                      <a:endParaRPr lang="en-US" sz="2800" dirty="0"/>
                    </a:p>
                  </a:txBody>
                  <a:tcPr anchor="ctr"/>
                </a:tc>
                <a:tc>
                  <a:txBody>
                    <a:bodyPr/>
                    <a:lstStyle/>
                    <a:p>
                      <a:pPr algn="ctr"/>
                      <a:r>
                        <a:rPr lang="en-US" sz="2800" dirty="0" smtClean="0"/>
                        <a:t>Raj</a:t>
                      </a:r>
                      <a:endParaRPr lang="en-US" sz="2800" dirty="0"/>
                    </a:p>
                  </a:txBody>
                  <a:tcPr anchor="ctr"/>
                </a:tc>
                <a:tc>
                  <a:txBody>
                    <a:bodyPr/>
                    <a:lstStyle/>
                    <a:p>
                      <a:pPr algn="ctr"/>
                      <a:r>
                        <a:rPr lang="en-US" sz="2800" dirty="0" smtClean="0"/>
                        <a:t>17</a:t>
                      </a:r>
                      <a:endParaRPr lang="en-US" sz="2800" dirty="0"/>
                    </a:p>
                  </a:txBody>
                  <a:tcPr anchor="ctr"/>
                </a:tc>
              </a:tr>
              <a:tr h="701040">
                <a:tc>
                  <a:txBody>
                    <a:bodyPr/>
                    <a:lstStyle/>
                    <a:p>
                      <a:pPr algn="ctr"/>
                      <a:r>
                        <a:rPr lang="en-US" sz="2800" dirty="0" smtClean="0"/>
                        <a:t>102</a:t>
                      </a:r>
                      <a:endParaRPr lang="en-US" sz="2800" dirty="0"/>
                    </a:p>
                  </a:txBody>
                  <a:tcPr anchor="ctr"/>
                </a:tc>
                <a:tc>
                  <a:txBody>
                    <a:bodyPr/>
                    <a:lstStyle/>
                    <a:p>
                      <a:pPr algn="ctr"/>
                      <a:r>
                        <a:rPr lang="en-US" sz="2800" dirty="0" smtClean="0"/>
                        <a:t>Kumar</a:t>
                      </a:r>
                      <a:endParaRPr lang="en-US"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18</a:t>
                      </a:r>
                      <a:endParaRPr lang="en-US" sz="2800" dirty="0"/>
                    </a:p>
                  </a:txBody>
                  <a:tcPr anchor="ctr"/>
                </a:tc>
              </a:tr>
              <a:tr h="701040">
                <a:tc>
                  <a:txBody>
                    <a:bodyPr/>
                    <a:lstStyle/>
                    <a:p>
                      <a:pPr algn="ctr"/>
                      <a:r>
                        <a:rPr lang="en-US" sz="2800" dirty="0" smtClean="0"/>
                        <a:t>103</a:t>
                      </a:r>
                      <a:endParaRPr lang="en-US" sz="2800" dirty="0"/>
                    </a:p>
                  </a:txBody>
                  <a:tcPr anchor="ctr"/>
                </a:tc>
                <a:tc>
                  <a:txBody>
                    <a:bodyPr/>
                    <a:lstStyle/>
                    <a:p>
                      <a:pPr algn="ctr"/>
                      <a:r>
                        <a:rPr lang="en-US" sz="2800" dirty="0" smtClean="0"/>
                        <a:t>Raj</a:t>
                      </a:r>
                      <a:endParaRPr lang="en-US"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18</a:t>
                      </a:r>
                      <a:endParaRPr lang="en-US" sz="2800" dirty="0"/>
                    </a:p>
                  </a:txBody>
                  <a:tcPr anchor="ctr"/>
                </a:tc>
              </a:tr>
              <a:tr h="701040">
                <a:tc>
                  <a:txBody>
                    <a:bodyPr/>
                    <a:lstStyle/>
                    <a:p>
                      <a:pPr algn="ctr"/>
                      <a:r>
                        <a:rPr lang="en-US" sz="2800" dirty="0" smtClean="0"/>
                        <a:t>104</a:t>
                      </a:r>
                      <a:endParaRPr lang="en-US" sz="2800" dirty="0"/>
                    </a:p>
                  </a:txBody>
                  <a:tcPr anchor="ctr"/>
                </a:tc>
                <a:tc>
                  <a:txBody>
                    <a:bodyPr/>
                    <a:lstStyle/>
                    <a:p>
                      <a:pPr algn="ctr"/>
                      <a:r>
                        <a:rPr lang="en-US" sz="2800" dirty="0" err="1" smtClean="0"/>
                        <a:t>Sai</a:t>
                      </a:r>
                      <a:endParaRPr lang="en-US"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19</a:t>
                      </a:r>
                      <a:endParaRPr lang="en-US" sz="2800" dirty="0"/>
                    </a:p>
                  </a:txBody>
                  <a:tcPr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Relational Model</a:t>
            </a:r>
            <a:endParaRPr lang="en-US" dirty="0"/>
          </a:p>
        </p:txBody>
      </p:sp>
      <p:sp>
        <p:nvSpPr>
          <p:cNvPr id="3" name="Content Placeholder 2"/>
          <p:cNvSpPr>
            <a:spLocks noGrp="1"/>
          </p:cNvSpPr>
          <p:nvPr>
            <p:ph idx="1"/>
          </p:nvPr>
        </p:nvSpPr>
        <p:spPr/>
        <p:txBody>
          <a:bodyPr/>
          <a:lstStyle/>
          <a:p>
            <a:pPr algn="just"/>
            <a:r>
              <a:rPr lang="en-US" sz="3200" b="1" dirty="0" smtClean="0"/>
              <a:t>Relation instance </a:t>
            </a:r>
            <a:r>
              <a:rPr lang="en-US" sz="3200" dirty="0" smtClean="0"/>
              <a:t>is a set of </a:t>
            </a:r>
            <a:r>
              <a:rPr lang="en-US" sz="3200" dirty="0" err="1" smtClean="0"/>
              <a:t>tuples</a:t>
            </a:r>
            <a:r>
              <a:rPr lang="en-US" sz="3200" dirty="0" smtClean="0"/>
              <a:t> or records, where each </a:t>
            </a:r>
            <a:r>
              <a:rPr lang="en-US" sz="3200" dirty="0" err="1" smtClean="0"/>
              <a:t>tuple</a:t>
            </a:r>
            <a:r>
              <a:rPr lang="en-US" sz="3200" dirty="0" smtClean="0"/>
              <a:t> has the same number of fields as the relation schema.</a:t>
            </a:r>
          </a:p>
          <a:p>
            <a:pPr algn="just"/>
            <a:r>
              <a:rPr lang="en-US" sz="3200" dirty="0" smtClean="0"/>
              <a:t> It is the collection of records present in the relation at a given time.</a:t>
            </a:r>
          </a:p>
          <a:p>
            <a:pPr algn="just"/>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Enrolled Relation </a:t>
            </a:r>
            <a:endParaRPr lang="en-US" b="1" dirty="0"/>
          </a:p>
        </p:txBody>
      </p:sp>
      <p:graphicFrame>
        <p:nvGraphicFramePr>
          <p:cNvPr id="4" name="Content Placeholder 3"/>
          <p:cNvGraphicFramePr>
            <a:graphicFrameLocks noGrp="1"/>
          </p:cNvGraphicFramePr>
          <p:nvPr>
            <p:ph idx="1"/>
          </p:nvPr>
        </p:nvGraphicFramePr>
        <p:xfrm>
          <a:off x="533400" y="2133600"/>
          <a:ext cx="7086600" cy="2804160"/>
        </p:xfrm>
        <a:graphic>
          <a:graphicData uri="http://schemas.openxmlformats.org/drawingml/2006/table">
            <a:tbl>
              <a:tblPr firstRow="1" bandRow="1">
                <a:tableStyleId>{5940675A-B579-460E-94D1-54222C63F5DA}</a:tableStyleId>
              </a:tblPr>
              <a:tblGrid>
                <a:gridCol w="2362200"/>
                <a:gridCol w="2362200"/>
                <a:gridCol w="2362200"/>
              </a:tblGrid>
              <a:tr h="701040">
                <a:tc>
                  <a:txBody>
                    <a:bodyPr/>
                    <a:lstStyle/>
                    <a:p>
                      <a:pPr algn="ctr"/>
                      <a:r>
                        <a:rPr lang="en-US" sz="2800" b="1" dirty="0" smtClean="0"/>
                        <a:t>Sid</a:t>
                      </a:r>
                      <a:endParaRPr lang="en-US" sz="2800" b="1" dirty="0"/>
                    </a:p>
                  </a:txBody>
                  <a:tcPr anchor="ctr"/>
                </a:tc>
                <a:tc>
                  <a:txBody>
                    <a:bodyPr/>
                    <a:lstStyle/>
                    <a:p>
                      <a:pPr algn="ctr"/>
                      <a:r>
                        <a:rPr lang="en-US" sz="2800" b="1" dirty="0" smtClean="0"/>
                        <a:t>Cid</a:t>
                      </a:r>
                      <a:endParaRPr lang="en-US" sz="2800" b="1" baseline="0" dirty="0" smtClean="0"/>
                    </a:p>
                  </a:txBody>
                  <a:tcPr anchor="ctr"/>
                </a:tc>
                <a:tc>
                  <a:txBody>
                    <a:bodyPr/>
                    <a:lstStyle/>
                    <a:p>
                      <a:pPr algn="ctr"/>
                      <a:r>
                        <a:rPr lang="en-US" sz="2800" b="1" dirty="0" smtClean="0"/>
                        <a:t>Grade</a:t>
                      </a:r>
                      <a:endParaRPr lang="en-US" sz="2800" b="1" dirty="0"/>
                    </a:p>
                  </a:txBody>
                  <a:tcPr anchor="ctr"/>
                </a:tc>
              </a:tr>
              <a:tr h="701040">
                <a:tc>
                  <a:txBody>
                    <a:bodyPr/>
                    <a:lstStyle/>
                    <a:p>
                      <a:pPr algn="ctr"/>
                      <a:r>
                        <a:rPr lang="en-US" sz="2800" dirty="0" smtClean="0"/>
                        <a:t>101</a:t>
                      </a:r>
                      <a:endParaRPr lang="en-US" sz="2800" dirty="0"/>
                    </a:p>
                  </a:txBody>
                  <a:tcPr anchor="ctr"/>
                </a:tc>
                <a:tc>
                  <a:txBody>
                    <a:bodyPr/>
                    <a:lstStyle/>
                    <a:p>
                      <a:pPr algn="ctr"/>
                      <a:r>
                        <a:rPr lang="en-US" sz="2800" dirty="0" err="1" smtClean="0"/>
                        <a:t>dbms</a:t>
                      </a:r>
                      <a:endParaRPr lang="en-US" sz="2800" dirty="0"/>
                    </a:p>
                  </a:txBody>
                  <a:tcPr anchor="ctr"/>
                </a:tc>
                <a:tc>
                  <a:txBody>
                    <a:bodyPr/>
                    <a:lstStyle/>
                    <a:p>
                      <a:pPr algn="ctr"/>
                      <a:r>
                        <a:rPr lang="en-US" sz="2800" dirty="0" smtClean="0"/>
                        <a:t>A</a:t>
                      </a:r>
                      <a:endParaRPr lang="en-US" sz="2800" dirty="0"/>
                    </a:p>
                  </a:txBody>
                  <a:tcPr anchor="ctr"/>
                </a:tc>
              </a:tr>
              <a:tr h="701040">
                <a:tc>
                  <a:txBody>
                    <a:bodyPr/>
                    <a:lstStyle/>
                    <a:p>
                      <a:pPr algn="ctr"/>
                      <a:r>
                        <a:rPr lang="en-US" sz="2800" dirty="0" smtClean="0"/>
                        <a:t>102</a:t>
                      </a:r>
                      <a:endParaRPr lang="en-US" sz="2800" dirty="0"/>
                    </a:p>
                  </a:txBody>
                  <a:tcPr anchor="ctr"/>
                </a:tc>
                <a:tc>
                  <a:txBody>
                    <a:bodyPr/>
                    <a:lstStyle/>
                    <a:p>
                      <a:pPr algn="ctr"/>
                      <a:r>
                        <a:rPr lang="en-US" sz="2800" dirty="0" smtClean="0"/>
                        <a:t>java</a:t>
                      </a:r>
                      <a:endParaRPr lang="en-US"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A</a:t>
                      </a:r>
                      <a:endParaRPr lang="en-US" sz="2800" dirty="0"/>
                    </a:p>
                  </a:txBody>
                  <a:tcPr anchor="ctr"/>
                </a:tc>
              </a:tr>
              <a:tr h="701040">
                <a:tc>
                  <a:txBody>
                    <a:bodyPr/>
                    <a:lstStyle/>
                    <a:p>
                      <a:pPr algn="ctr"/>
                      <a:r>
                        <a:rPr lang="en-US" sz="2800" dirty="0" smtClean="0"/>
                        <a:t>103</a:t>
                      </a:r>
                      <a:endParaRPr lang="en-US" sz="2800" dirty="0"/>
                    </a:p>
                  </a:txBody>
                  <a:tcPr anchor="ctr"/>
                </a:tc>
                <a:tc>
                  <a:txBody>
                    <a:bodyPr/>
                    <a:lstStyle/>
                    <a:p>
                      <a:pPr algn="ctr"/>
                      <a:r>
                        <a:rPr lang="en-US" sz="2800" dirty="0" smtClean="0"/>
                        <a:t>C</a:t>
                      </a:r>
                      <a:endParaRPr lang="en-US"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B</a:t>
                      </a:r>
                      <a:endParaRPr lang="en-US" sz="2800" dirty="0"/>
                    </a:p>
                  </a:txBody>
                  <a:tcPr anchor="ct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ENFORCING INTEGRITY CONSTRAINTS(Foreign Key)</a:t>
            </a:r>
            <a:endParaRPr lang="en-US" dirty="0"/>
          </a:p>
        </p:txBody>
      </p:sp>
      <p:sp>
        <p:nvSpPr>
          <p:cNvPr id="3" name="Content Placeholder 2"/>
          <p:cNvSpPr>
            <a:spLocks noGrp="1"/>
          </p:cNvSpPr>
          <p:nvPr>
            <p:ph idx="1"/>
          </p:nvPr>
        </p:nvSpPr>
        <p:spPr>
          <a:xfrm>
            <a:off x="457200" y="1935480"/>
            <a:ext cx="8305800" cy="4389120"/>
          </a:xfrm>
        </p:spPr>
        <p:txBody>
          <a:bodyPr>
            <a:normAutofit/>
          </a:bodyPr>
          <a:lstStyle/>
          <a:p>
            <a:pPr algn="just"/>
            <a:r>
              <a:rPr lang="en-US" sz="2800" dirty="0" smtClean="0"/>
              <a:t>Deletion of  </a:t>
            </a:r>
            <a:r>
              <a:rPr lang="en-US" sz="2800" b="1" dirty="0" smtClean="0"/>
              <a:t>Enrolled</a:t>
            </a:r>
            <a:r>
              <a:rPr lang="en-US" sz="2800" dirty="0" smtClean="0"/>
              <a:t> </a:t>
            </a:r>
            <a:r>
              <a:rPr lang="en-US" sz="2800" dirty="0" err="1" smtClean="0"/>
              <a:t>tuples</a:t>
            </a:r>
            <a:r>
              <a:rPr lang="en-US" sz="2800" dirty="0" smtClean="0"/>
              <a:t> do not violate referential integrity, but insertions of </a:t>
            </a:r>
            <a:r>
              <a:rPr lang="en-US" sz="2800" b="1" dirty="0" smtClean="0"/>
              <a:t>Enrolled</a:t>
            </a:r>
            <a:r>
              <a:rPr lang="en-US" sz="2800" dirty="0" smtClean="0"/>
              <a:t> </a:t>
            </a:r>
            <a:r>
              <a:rPr lang="en-US" sz="2800" dirty="0" err="1" smtClean="0"/>
              <a:t>tuples</a:t>
            </a:r>
            <a:r>
              <a:rPr lang="en-US" sz="2800" dirty="0" smtClean="0"/>
              <a:t>  can violate Foreign Key.</a:t>
            </a:r>
          </a:p>
          <a:p>
            <a:pPr algn="just"/>
            <a:endParaRPr lang="en-US" sz="2800" dirty="0" smtClean="0"/>
          </a:p>
          <a:p>
            <a:r>
              <a:rPr lang="en-US" sz="2800" dirty="0" smtClean="0"/>
              <a:t>The following insertion is  rejected because there is</a:t>
            </a:r>
          </a:p>
          <a:p>
            <a:pPr>
              <a:buNone/>
            </a:pPr>
            <a:r>
              <a:rPr lang="en-US" sz="2800" dirty="0" smtClean="0"/>
              <a:t>    no student with </a:t>
            </a:r>
            <a:r>
              <a:rPr lang="en-US" sz="2800" dirty="0" err="1" smtClean="0"/>
              <a:t>sid</a:t>
            </a:r>
            <a:r>
              <a:rPr lang="en-US" sz="2800" dirty="0" smtClean="0"/>
              <a:t> </a:t>
            </a:r>
            <a:r>
              <a:rPr lang="en-US" sz="2800" b="1" dirty="0" smtClean="0"/>
              <a:t>100</a:t>
            </a:r>
            <a:r>
              <a:rPr lang="en-US" sz="2800" dirty="0" smtClean="0"/>
              <a:t> in student table.</a:t>
            </a:r>
          </a:p>
          <a:p>
            <a:r>
              <a:rPr lang="en-US" sz="2800" dirty="0" smtClean="0"/>
              <a:t>Ex:  INSERT INTO Enrolled (</a:t>
            </a:r>
            <a:r>
              <a:rPr lang="en-US" sz="2800" dirty="0" err="1" smtClean="0"/>
              <a:t>sid</a:t>
            </a:r>
            <a:r>
              <a:rPr lang="en-US" sz="2800" dirty="0" smtClean="0"/>
              <a:t>, </a:t>
            </a:r>
            <a:r>
              <a:rPr lang="en-US" sz="2800" dirty="0" err="1" smtClean="0"/>
              <a:t>cid,grade</a:t>
            </a:r>
            <a:r>
              <a:rPr lang="en-US" sz="2800" dirty="0" smtClean="0"/>
              <a:t>)</a:t>
            </a:r>
          </a:p>
          <a:p>
            <a:pPr>
              <a:buNone/>
            </a:pPr>
            <a:r>
              <a:rPr lang="en-US" sz="2800" dirty="0" smtClean="0"/>
              <a:t>                                    VALUES (100, `DBMS', ‘A’);</a:t>
            </a:r>
            <a:endParaRPr lang="en-US"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ENFORCING INTEGRITY CONSTRAINTS(Foreign Key)</a:t>
            </a:r>
            <a:endParaRPr lang="en-US" dirty="0"/>
          </a:p>
        </p:txBody>
      </p:sp>
      <p:sp>
        <p:nvSpPr>
          <p:cNvPr id="3" name="Content Placeholder 2"/>
          <p:cNvSpPr>
            <a:spLocks noGrp="1"/>
          </p:cNvSpPr>
          <p:nvPr>
            <p:ph idx="1"/>
          </p:nvPr>
        </p:nvSpPr>
        <p:spPr/>
        <p:txBody>
          <a:bodyPr>
            <a:normAutofit/>
          </a:bodyPr>
          <a:lstStyle/>
          <a:p>
            <a:pPr algn="just"/>
            <a:r>
              <a:rPr lang="en-US" sz="2800" dirty="0" smtClean="0"/>
              <a:t>Insertion  of </a:t>
            </a:r>
            <a:r>
              <a:rPr lang="en-US" sz="2800" b="1" dirty="0" smtClean="0"/>
              <a:t>Student</a:t>
            </a:r>
            <a:r>
              <a:rPr lang="en-US" sz="2800" dirty="0" smtClean="0"/>
              <a:t> </a:t>
            </a:r>
            <a:r>
              <a:rPr lang="en-US" sz="2800" dirty="0" err="1" smtClean="0"/>
              <a:t>tuples</a:t>
            </a:r>
            <a:r>
              <a:rPr lang="en-US" sz="2800" dirty="0" smtClean="0"/>
              <a:t> do not violate referential integrity but  deletion of </a:t>
            </a:r>
            <a:r>
              <a:rPr lang="en-US" sz="2800" b="1" dirty="0" smtClean="0"/>
              <a:t>student</a:t>
            </a:r>
            <a:r>
              <a:rPr lang="en-US" sz="2800" dirty="0" smtClean="0"/>
              <a:t> </a:t>
            </a:r>
            <a:r>
              <a:rPr lang="en-US" sz="2800" dirty="0" err="1" smtClean="0"/>
              <a:t>tuples</a:t>
            </a:r>
            <a:r>
              <a:rPr lang="en-US" sz="2800" dirty="0" smtClean="0"/>
              <a:t> can violate Foreign Key.</a:t>
            </a:r>
          </a:p>
          <a:p>
            <a:pPr algn="just"/>
            <a:endParaRPr lang="en-US" sz="2800" dirty="0" smtClean="0"/>
          </a:p>
          <a:p>
            <a:pPr algn="just"/>
            <a:r>
              <a:rPr lang="en-US" sz="2800" dirty="0" smtClean="0"/>
              <a:t>The following deletion is rejected as a child record exists with the value “</a:t>
            </a:r>
            <a:r>
              <a:rPr lang="en-US" sz="2800" b="1" dirty="0" smtClean="0"/>
              <a:t>101” </a:t>
            </a:r>
            <a:r>
              <a:rPr lang="en-US" sz="2800" dirty="0" smtClean="0"/>
              <a:t>in enrolled table. </a:t>
            </a:r>
          </a:p>
          <a:p>
            <a:pPr algn="just">
              <a:buNone/>
            </a:pPr>
            <a:r>
              <a:rPr lang="en-US" sz="2800" dirty="0" smtClean="0"/>
              <a:t>              Delete from student where </a:t>
            </a:r>
            <a:r>
              <a:rPr lang="en-US" sz="2800" dirty="0" err="1" smtClean="0"/>
              <a:t>sid</a:t>
            </a:r>
            <a:r>
              <a:rPr lang="en-US" sz="2800" dirty="0" smtClean="0"/>
              <a:t>=101;</a:t>
            </a:r>
            <a:endParaRPr lang="en-US"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ENFORCING INTEGRITY CONSTRAINTS(Foreign Key)</a:t>
            </a:r>
            <a:endParaRPr lang="en-US" dirty="0"/>
          </a:p>
        </p:txBody>
      </p:sp>
      <p:sp>
        <p:nvSpPr>
          <p:cNvPr id="3" name="Content Placeholder 2"/>
          <p:cNvSpPr>
            <a:spLocks noGrp="1"/>
          </p:cNvSpPr>
          <p:nvPr>
            <p:ph idx="1"/>
          </p:nvPr>
        </p:nvSpPr>
        <p:spPr/>
        <p:txBody>
          <a:bodyPr>
            <a:normAutofit/>
          </a:bodyPr>
          <a:lstStyle/>
          <a:p>
            <a:pPr algn="just"/>
            <a:r>
              <a:rPr lang="en-US" sz="2800" dirty="0" smtClean="0"/>
              <a:t>There are several alternative ways to handle foreign key violations.</a:t>
            </a:r>
          </a:p>
          <a:p>
            <a:pPr algn="just"/>
            <a:endParaRPr lang="en-US" sz="2800" dirty="0" smtClean="0"/>
          </a:p>
          <a:p>
            <a:pPr algn="just">
              <a:buNone/>
            </a:pPr>
            <a:r>
              <a:rPr lang="en-US" sz="2800" dirty="0" smtClean="0"/>
              <a:t>1 . If an </a:t>
            </a:r>
            <a:r>
              <a:rPr lang="en-US" sz="2800" b="1" dirty="0" smtClean="0"/>
              <a:t>Enrolled</a:t>
            </a:r>
            <a:r>
              <a:rPr lang="en-US" sz="2800" dirty="0" smtClean="0"/>
              <a:t> row is inserted, with a </a:t>
            </a:r>
            <a:r>
              <a:rPr lang="en-US" sz="2800" b="1" dirty="0" err="1" smtClean="0"/>
              <a:t>sid</a:t>
            </a:r>
            <a:r>
              <a:rPr lang="en-US" sz="2800" dirty="0" smtClean="0"/>
              <a:t> column value that does not appear in any row of the </a:t>
            </a:r>
            <a:r>
              <a:rPr lang="en-US" sz="2800" b="1" dirty="0" smtClean="0"/>
              <a:t>Students</a:t>
            </a:r>
            <a:r>
              <a:rPr lang="en-US" sz="2800" dirty="0" smtClean="0"/>
              <a:t> table?</a:t>
            </a:r>
          </a:p>
          <a:p>
            <a:pPr algn="just">
              <a:buNone/>
            </a:pPr>
            <a:r>
              <a:rPr lang="en-US" sz="2800" dirty="0" smtClean="0"/>
              <a:t>    In this case the INSERT command is simply rejected.</a:t>
            </a:r>
            <a:endParaRPr lang="en-US" sz="2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ENFORCING INTEGRITY CONSTRAINTS(Foreign Key)</a:t>
            </a:r>
            <a:endParaRPr lang="en-US" dirty="0"/>
          </a:p>
        </p:txBody>
      </p:sp>
      <p:sp>
        <p:nvSpPr>
          <p:cNvPr id="3" name="Content Placeholder 2"/>
          <p:cNvSpPr>
            <a:spLocks noGrp="1"/>
          </p:cNvSpPr>
          <p:nvPr>
            <p:ph idx="1"/>
          </p:nvPr>
        </p:nvSpPr>
        <p:spPr/>
        <p:txBody>
          <a:bodyPr/>
          <a:lstStyle/>
          <a:p>
            <a:pPr>
              <a:buNone/>
            </a:pPr>
            <a:r>
              <a:rPr lang="en-US" b="1" dirty="0" smtClean="0"/>
              <a:t>2. What happens if a Students row is deleted?</a:t>
            </a:r>
          </a:p>
          <a:p>
            <a:pPr>
              <a:buNone/>
            </a:pPr>
            <a:r>
              <a:rPr lang="en-US" i="1" dirty="0" smtClean="0"/>
              <a:t>     </a:t>
            </a:r>
            <a:r>
              <a:rPr lang="en-US" dirty="0" smtClean="0"/>
              <a:t>The options available are:</a:t>
            </a:r>
          </a:p>
          <a:p>
            <a:pPr marL="688975" indent="-344488" algn="just">
              <a:buClrTx/>
              <a:buSzPct val="100000"/>
              <a:buFont typeface="+mj-lt"/>
              <a:buAutoNum type="alphaUcPeriod"/>
            </a:pPr>
            <a:r>
              <a:rPr lang="en-US" dirty="0" smtClean="0"/>
              <a:t>Delete all Enrolled rows that refer to the deleted Students row. ( </a:t>
            </a:r>
            <a:r>
              <a:rPr lang="en-US" b="1" dirty="0" smtClean="0"/>
              <a:t>on delete cascade</a:t>
            </a:r>
            <a:r>
              <a:rPr lang="en-US" dirty="0" smtClean="0"/>
              <a:t>)</a:t>
            </a:r>
          </a:p>
          <a:p>
            <a:pPr marL="688975" indent="-344488" algn="just">
              <a:buClrTx/>
              <a:buSzPct val="100000"/>
              <a:buFont typeface="+mj-lt"/>
              <a:buAutoNum type="alphaUcPeriod"/>
            </a:pPr>
            <a:r>
              <a:rPr lang="en-US" dirty="0" smtClean="0"/>
              <a:t>Disallow the deletion of the Students row if an Enrolled row refers to it.</a:t>
            </a:r>
          </a:p>
          <a:p>
            <a:pPr marL="688975" indent="-344488" algn="just">
              <a:buClrTx/>
              <a:buSzPct val="100000"/>
              <a:buFont typeface="+mj-lt"/>
              <a:buAutoNum type="alphaUcPeriod"/>
            </a:pPr>
            <a:r>
              <a:rPr lang="en-US" dirty="0" smtClean="0"/>
              <a:t>For every Enrolled row that refers to Students row, set the </a:t>
            </a:r>
            <a:r>
              <a:rPr lang="en-US" b="1" i="1" dirty="0" err="1" smtClean="0"/>
              <a:t>sid</a:t>
            </a:r>
            <a:r>
              <a:rPr lang="en-US" i="1" dirty="0" smtClean="0"/>
              <a:t> </a:t>
            </a:r>
            <a:r>
              <a:rPr lang="en-US" dirty="0" smtClean="0"/>
              <a:t>column to </a:t>
            </a:r>
            <a:r>
              <a:rPr lang="en-US" b="1" dirty="0" smtClean="0"/>
              <a:t>null</a:t>
            </a:r>
            <a:r>
              <a:rPr lang="en-US" i="1" dirty="0" smtClean="0"/>
              <a:t>. (</a:t>
            </a:r>
            <a:r>
              <a:rPr lang="en-US" b="1" dirty="0" smtClean="0"/>
              <a:t>on delete set null</a:t>
            </a:r>
            <a:r>
              <a:rPr lang="en-US" i="1" dirty="0" smtClean="0"/>
              <a:t>)</a:t>
            </a:r>
            <a:endParaRPr lang="en-US" dirty="0" smtClean="0"/>
          </a:p>
          <a:p>
            <a:endParaRPr lang="en-US" i="1" dirty="0" smtClean="0"/>
          </a:p>
          <a:p>
            <a:endParaRPr lang="en-US" i="1" dirty="0" smtClean="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ENFORCING INTEGRITY CONSTRAINTS(Foreign Key)</a:t>
            </a:r>
            <a:endParaRPr lang="en-US" dirty="0"/>
          </a:p>
        </p:txBody>
      </p:sp>
      <p:sp>
        <p:nvSpPr>
          <p:cNvPr id="3" name="Content Placeholder 2"/>
          <p:cNvSpPr>
            <a:spLocks noGrp="1"/>
          </p:cNvSpPr>
          <p:nvPr>
            <p:ph idx="1"/>
          </p:nvPr>
        </p:nvSpPr>
        <p:spPr/>
        <p:txBody>
          <a:bodyPr/>
          <a:lstStyle/>
          <a:p>
            <a:pPr algn="just"/>
            <a:r>
              <a:rPr lang="en-US" b="1" dirty="0" smtClean="0"/>
              <a:t>Option A</a:t>
            </a:r>
            <a:r>
              <a:rPr lang="en-US" dirty="0" smtClean="0"/>
              <a:t>:  Delete all Enrolled rows that refer to the deleted Students row. ( </a:t>
            </a:r>
            <a:r>
              <a:rPr lang="en-US" b="1" dirty="0" smtClean="0"/>
              <a:t>on delete cascade</a:t>
            </a:r>
            <a:r>
              <a:rPr lang="en-US" dirty="0" smtClean="0"/>
              <a:t>)</a:t>
            </a:r>
          </a:p>
          <a:p>
            <a:pPr algn="just"/>
            <a:endParaRPr lang="en-US" dirty="0" smtClean="0"/>
          </a:p>
          <a:p>
            <a:pPr algn="just"/>
            <a:r>
              <a:rPr lang="en-US" dirty="0" smtClean="0"/>
              <a:t>Create table ENROLLED (</a:t>
            </a:r>
            <a:r>
              <a:rPr lang="en-US" dirty="0" err="1" smtClean="0"/>
              <a:t>sid</a:t>
            </a:r>
            <a:r>
              <a:rPr lang="en-US" dirty="0" smtClean="0"/>
              <a:t> number, </a:t>
            </a:r>
          </a:p>
          <a:p>
            <a:pPr algn="just">
              <a:buNone/>
            </a:pPr>
            <a:r>
              <a:rPr lang="en-US" dirty="0" smtClean="0"/>
              <a:t>                                               cid char(10),</a:t>
            </a:r>
          </a:p>
          <a:p>
            <a:pPr algn="just">
              <a:buNone/>
            </a:pPr>
            <a:r>
              <a:rPr lang="en-US" dirty="0" smtClean="0"/>
              <a:t>                                              grade char(10), </a:t>
            </a:r>
          </a:p>
          <a:p>
            <a:pPr algn="just">
              <a:buNone/>
            </a:pPr>
            <a:r>
              <a:rPr lang="en-US" dirty="0" smtClean="0"/>
              <a:t>                         Foreign key(</a:t>
            </a:r>
            <a:r>
              <a:rPr lang="en-US" dirty="0" err="1" smtClean="0"/>
              <a:t>sid</a:t>
            </a:r>
            <a:r>
              <a:rPr lang="en-US" dirty="0" smtClean="0"/>
              <a:t>) references student(</a:t>
            </a:r>
            <a:r>
              <a:rPr lang="en-US" dirty="0" err="1" smtClean="0"/>
              <a:t>sid</a:t>
            </a:r>
            <a:r>
              <a:rPr lang="en-US" dirty="0" smtClean="0"/>
              <a:t>)  </a:t>
            </a:r>
          </a:p>
          <a:p>
            <a:pPr algn="just">
              <a:buNone/>
            </a:pPr>
            <a:r>
              <a:rPr lang="en-US" dirty="0" smtClean="0"/>
              <a:t>                                             </a:t>
            </a:r>
            <a:r>
              <a:rPr lang="en-US" b="1" dirty="0" smtClean="0"/>
              <a:t>on delete cascade</a:t>
            </a:r>
            <a:r>
              <a:rPr lang="en-US" dirty="0" smtClean="0"/>
              <a:t>);</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ENFORCING INTEGRITY CONSTRAINTS(Foreign Key)</a:t>
            </a:r>
            <a:endParaRPr lang="en-US" dirty="0"/>
          </a:p>
        </p:txBody>
      </p:sp>
      <p:sp>
        <p:nvSpPr>
          <p:cNvPr id="3" name="Content Placeholder 2"/>
          <p:cNvSpPr>
            <a:spLocks noGrp="1"/>
          </p:cNvSpPr>
          <p:nvPr>
            <p:ph idx="1"/>
          </p:nvPr>
        </p:nvSpPr>
        <p:spPr/>
        <p:txBody>
          <a:bodyPr/>
          <a:lstStyle/>
          <a:p>
            <a:pPr algn="just"/>
            <a:r>
              <a:rPr lang="en-US" b="1" dirty="0" smtClean="0"/>
              <a:t>Option C</a:t>
            </a:r>
            <a:r>
              <a:rPr lang="en-US" dirty="0" smtClean="0"/>
              <a:t>: set all Enrolled rows that refer to the deleted Students row to NULL</a:t>
            </a:r>
          </a:p>
          <a:p>
            <a:pPr algn="just">
              <a:buNone/>
            </a:pPr>
            <a:r>
              <a:rPr lang="en-US" dirty="0" smtClean="0"/>
              <a:t>      (</a:t>
            </a:r>
            <a:r>
              <a:rPr lang="en-US" b="1" dirty="0" smtClean="0"/>
              <a:t>ON DELETE SET NULL</a:t>
            </a:r>
            <a:r>
              <a:rPr lang="en-US" dirty="0" smtClean="0"/>
              <a:t>)</a:t>
            </a:r>
          </a:p>
          <a:p>
            <a:pPr algn="just"/>
            <a:endParaRPr lang="en-US" dirty="0" smtClean="0"/>
          </a:p>
          <a:p>
            <a:pPr algn="just"/>
            <a:r>
              <a:rPr lang="en-US" dirty="0" smtClean="0"/>
              <a:t>Create table ENROLLED (</a:t>
            </a:r>
            <a:r>
              <a:rPr lang="en-US" dirty="0" err="1" smtClean="0"/>
              <a:t>sid</a:t>
            </a:r>
            <a:r>
              <a:rPr lang="en-US" dirty="0" smtClean="0"/>
              <a:t> number, </a:t>
            </a:r>
          </a:p>
          <a:p>
            <a:pPr algn="just">
              <a:buNone/>
            </a:pPr>
            <a:r>
              <a:rPr lang="en-US" dirty="0" smtClean="0"/>
              <a:t>                                               cid char(10),</a:t>
            </a:r>
          </a:p>
          <a:p>
            <a:pPr algn="just">
              <a:buNone/>
            </a:pPr>
            <a:r>
              <a:rPr lang="en-US" dirty="0" smtClean="0"/>
              <a:t>                                              grade char(10), </a:t>
            </a:r>
          </a:p>
          <a:p>
            <a:pPr algn="just">
              <a:buNone/>
            </a:pPr>
            <a:r>
              <a:rPr lang="en-US" dirty="0" smtClean="0"/>
              <a:t>                         Foreign key(</a:t>
            </a:r>
            <a:r>
              <a:rPr lang="en-US" dirty="0" err="1" smtClean="0"/>
              <a:t>sid</a:t>
            </a:r>
            <a:r>
              <a:rPr lang="en-US" dirty="0" smtClean="0"/>
              <a:t>) references student(</a:t>
            </a:r>
            <a:r>
              <a:rPr lang="en-US" dirty="0" err="1" smtClean="0"/>
              <a:t>sid</a:t>
            </a:r>
            <a:r>
              <a:rPr lang="en-US" dirty="0" smtClean="0"/>
              <a:t>)  </a:t>
            </a:r>
          </a:p>
          <a:p>
            <a:pPr algn="just">
              <a:buNone/>
            </a:pPr>
            <a:r>
              <a:rPr lang="en-US" dirty="0" smtClean="0"/>
              <a:t>                                             </a:t>
            </a:r>
            <a:r>
              <a:rPr lang="en-US" b="1" dirty="0" smtClean="0"/>
              <a:t>on delete set NULL</a:t>
            </a:r>
            <a:r>
              <a:rPr lang="en-US" dirty="0" smtClean="0"/>
              <a:t>);</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RELATIONAL DATA</a:t>
            </a:r>
            <a:endParaRPr lang="en-US" dirty="0"/>
          </a:p>
        </p:txBody>
      </p:sp>
      <p:sp>
        <p:nvSpPr>
          <p:cNvPr id="3" name="Content Placeholder 2"/>
          <p:cNvSpPr>
            <a:spLocks noGrp="1"/>
          </p:cNvSpPr>
          <p:nvPr>
            <p:ph idx="1"/>
          </p:nvPr>
        </p:nvSpPr>
        <p:spPr/>
        <p:txBody>
          <a:bodyPr>
            <a:normAutofit/>
          </a:bodyPr>
          <a:lstStyle/>
          <a:p>
            <a:pPr algn="just"/>
            <a:r>
              <a:rPr lang="en-US" sz="2800" dirty="0" smtClean="0"/>
              <a:t>In DBMS, a query is a request for data or information from a database. </a:t>
            </a:r>
          </a:p>
          <a:p>
            <a:pPr algn="just"/>
            <a:r>
              <a:rPr lang="en-US" sz="2800" dirty="0" smtClean="0"/>
              <a:t>Queries are used to retrieve, update, or delete data stored in a database. </a:t>
            </a:r>
          </a:p>
          <a:p>
            <a:pPr algn="just"/>
            <a:r>
              <a:rPr lang="en-US" sz="2800" dirty="0" smtClean="0"/>
              <a:t>They are written in a specific language called Structured Query Language (SQL). </a:t>
            </a:r>
          </a:p>
          <a:p>
            <a:pPr algn="just"/>
            <a:r>
              <a:rPr lang="en-US" sz="2800" dirty="0" smtClean="0"/>
              <a:t>SQL allows users to interact with databases by performing various operations on the data.</a:t>
            </a:r>
            <a:endParaRPr lang="en-US"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Student Relation </a:t>
            </a:r>
            <a:endParaRPr lang="en-US" b="1" dirty="0"/>
          </a:p>
        </p:txBody>
      </p:sp>
      <p:graphicFrame>
        <p:nvGraphicFramePr>
          <p:cNvPr id="4" name="Content Placeholder 3"/>
          <p:cNvGraphicFramePr>
            <a:graphicFrameLocks noGrp="1"/>
          </p:cNvGraphicFramePr>
          <p:nvPr>
            <p:ph idx="1"/>
          </p:nvPr>
        </p:nvGraphicFramePr>
        <p:xfrm>
          <a:off x="533400" y="2133600"/>
          <a:ext cx="7543800" cy="3505200"/>
        </p:xfrm>
        <a:graphic>
          <a:graphicData uri="http://schemas.openxmlformats.org/drawingml/2006/table">
            <a:tbl>
              <a:tblPr firstRow="1" bandRow="1">
                <a:tableStyleId>{5940675A-B579-460E-94D1-54222C63F5DA}</a:tableStyleId>
              </a:tblPr>
              <a:tblGrid>
                <a:gridCol w="2514600"/>
                <a:gridCol w="2514600"/>
                <a:gridCol w="2514600"/>
              </a:tblGrid>
              <a:tr h="701040">
                <a:tc>
                  <a:txBody>
                    <a:bodyPr/>
                    <a:lstStyle/>
                    <a:p>
                      <a:pPr algn="ctr"/>
                      <a:r>
                        <a:rPr lang="en-US" sz="2800" b="1" dirty="0" smtClean="0"/>
                        <a:t>Sid</a:t>
                      </a:r>
                      <a:endParaRPr lang="en-US" sz="2800" b="1" dirty="0"/>
                    </a:p>
                  </a:txBody>
                  <a:tcPr anchor="ctr"/>
                </a:tc>
                <a:tc>
                  <a:txBody>
                    <a:bodyPr/>
                    <a:lstStyle/>
                    <a:p>
                      <a:pPr algn="ctr"/>
                      <a:r>
                        <a:rPr lang="en-US" sz="2800" b="1" dirty="0" smtClean="0"/>
                        <a:t>name</a:t>
                      </a:r>
                      <a:endParaRPr lang="en-US" sz="2800" b="1" dirty="0"/>
                    </a:p>
                  </a:txBody>
                  <a:tcPr anchor="ctr"/>
                </a:tc>
                <a:tc>
                  <a:txBody>
                    <a:bodyPr/>
                    <a:lstStyle/>
                    <a:p>
                      <a:pPr algn="ctr"/>
                      <a:r>
                        <a:rPr lang="en-US" sz="2800" b="1" dirty="0" smtClean="0"/>
                        <a:t>Age</a:t>
                      </a:r>
                      <a:endParaRPr lang="en-US" sz="2800" b="1" dirty="0"/>
                    </a:p>
                  </a:txBody>
                  <a:tcPr anchor="ctr"/>
                </a:tc>
              </a:tr>
              <a:tr h="701040">
                <a:tc>
                  <a:txBody>
                    <a:bodyPr/>
                    <a:lstStyle/>
                    <a:p>
                      <a:pPr algn="ctr"/>
                      <a:r>
                        <a:rPr lang="en-US" sz="2800" dirty="0" smtClean="0"/>
                        <a:t>101</a:t>
                      </a:r>
                      <a:endParaRPr lang="en-US" sz="2800" dirty="0"/>
                    </a:p>
                  </a:txBody>
                  <a:tcPr anchor="ctr"/>
                </a:tc>
                <a:tc>
                  <a:txBody>
                    <a:bodyPr/>
                    <a:lstStyle/>
                    <a:p>
                      <a:pPr algn="ctr"/>
                      <a:r>
                        <a:rPr lang="en-US" sz="2800" dirty="0" smtClean="0"/>
                        <a:t>Raj</a:t>
                      </a:r>
                      <a:endParaRPr lang="en-US" sz="2800" dirty="0"/>
                    </a:p>
                  </a:txBody>
                  <a:tcPr anchor="ctr"/>
                </a:tc>
                <a:tc>
                  <a:txBody>
                    <a:bodyPr/>
                    <a:lstStyle/>
                    <a:p>
                      <a:pPr algn="ctr"/>
                      <a:r>
                        <a:rPr lang="en-US" sz="2800" dirty="0" smtClean="0"/>
                        <a:t>17</a:t>
                      </a:r>
                      <a:endParaRPr lang="en-US" sz="2800" dirty="0"/>
                    </a:p>
                  </a:txBody>
                  <a:tcPr anchor="ctr"/>
                </a:tc>
              </a:tr>
              <a:tr h="701040">
                <a:tc>
                  <a:txBody>
                    <a:bodyPr/>
                    <a:lstStyle/>
                    <a:p>
                      <a:pPr algn="ctr"/>
                      <a:r>
                        <a:rPr lang="en-US" sz="2800" dirty="0" smtClean="0"/>
                        <a:t>102</a:t>
                      </a:r>
                      <a:endParaRPr lang="en-US" sz="2800" dirty="0"/>
                    </a:p>
                  </a:txBody>
                  <a:tcPr anchor="ctr"/>
                </a:tc>
                <a:tc>
                  <a:txBody>
                    <a:bodyPr/>
                    <a:lstStyle/>
                    <a:p>
                      <a:pPr algn="ctr"/>
                      <a:r>
                        <a:rPr lang="en-US" sz="2800" dirty="0" smtClean="0"/>
                        <a:t>Kumar</a:t>
                      </a:r>
                      <a:endParaRPr lang="en-US"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18</a:t>
                      </a:r>
                      <a:endParaRPr lang="en-US" sz="2800" dirty="0"/>
                    </a:p>
                  </a:txBody>
                  <a:tcPr anchor="ctr"/>
                </a:tc>
              </a:tr>
              <a:tr h="701040">
                <a:tc>
                  <a:txBody>
                    <a:bodyPr/>
                    <a:lstStyle/>
                    <a:p>
                      <a:pPr algn="ctr"/>
                      <a:r>
                        <a:rPr lang="en-US" sz="2800" dirty="0" smtClean="0"/>
                        <a:t>103</a:t>
                      </a:r>
                      <a:endParaRPr lang="en-US" sz="2800" dirty="0"/>
                    </a:p>
                  </a:txBody>
                  <a:tcPr anchor="ctr"/>
                </a:tc>
                <a:tc>
                  <a:txBody>
                    <a:bodyPr/>
                    <a:lstStyle/>
                    <a:p>
                      <a:pPr algn="ctr"/>
                      <a:r>
                        <a:rPr lang="en-US" sz="2800" dirty="0" smtClean="0"/>
                        <a:t>Raj</a:t>
                      </a:r>
                      <a:endParaRPr lang="en-US"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18</a:t>
                      </a:r>
                      <a:endParaRPr lang="en-US" sz="2800" dirty="0"/>
                    </a:p>
                  </a:txBody>
                  <a:tcPr anchor="ctr"/>
                </a:tc>
              </a:tr>
              <a:tr h="701040">
                <a:tc>
                  <a:txBody>
                    <a:bodyPr/>
                    <a:lstStyle/>
                    <a:p>
                      <a:pPr algn="ctr"/>
                      <a:r>
                        <a:rPr lang="en-US" sz="2800" dirty="0" smtClean="0"/>
                        <a:t>104</a:t>
                      </a:r>
                      <a:endParaRPr lang="en-US" sz="2800" dirty="0"/>
                    </a:p>
                  </a:txBody>
                  <a:tcPr anchor="ctr"/>
                </a:tc>
                <a:tc>
                  <a:txBody>
                    <a:bodyPr/>
                    <a:lstStyle/>
                    <a:p>
                      <a:pPr algn="ctr"/>
                      <a:r>
                        <a:rPr lang="en-US" sz="2800" dirty="0" err="1" smtClean="0"/>
                        <a:t>Sai</a:t>
                      </a:r>
                      <a:endParaRPr lang="en-US"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19</a:t>
                      </a:r>
                      <a:endParaRPr lang="en-US" sz="2800" dirty="0"/>
                    </a:p>
                  </a:txBody>
                  <a:tcPr anchor="ct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Enrolled Relation </a:t>
            </a:r>
            <a:endParaRPr lang="en-US" b="1" dirty="0"/>
          </a:p>
        </p:txBody>
      </p:sp>
      <p:graphicFrame>
        <p:nvGraphicFramePr>
          <p:cNvPr id="4" name="Content Placeholder 3"/>
          <p:cNvGraphicFramePr>
            <a:graphicFrameLocks noGrp="1"/>
          </p:cNvGraphicFramePr>
          <p:nvPr>
            <p:ph idx="1"/>
          </p:nvPr>
        </p:nvGraphicFramePr>
        <p:xfrm>
          <a:off x="533400" y="2133600"/>
          <a:ext cx="7086600" cy="2804160"/>
        </p:xfrm>
        <a:graphic>
          <a:graphicData uri="http://schemas.openxmlformats.org/drawingml/2006/table">
            <a:tbl>
              <a:tblPr firstRow="1" bandRow="1">
                <a:tableStyleId>{5940675A-B579-460E-94D1-54222C63F5DA}</a:tableStyleId>
              </a:tblPr>
              <a:tblGrid>
                <a:gridCol w="2362200"/>
                <a:gridCol w="2362200"/>
                <a:gridCol w="2362200"/>
              </a:tblGrid>
              <a:tr h="701040">
                <a:tc>
                  <a:txBody>
                    <a:bodyPr/>
                    <a:lstStyle/>
                    <a:p>
                      <a:pPr algn="ctr"/>
                      <a:r>
                        <a:rPr lang="en-US" sz="2800" b="1" dirty="0" smtClean="0"/>
                        <a:t>Sid</a:t>
                      </a:r>
                      <a:endParaRPr lang="en-US" sz="2800" b="1" dirty="0"/>
                    </a:p>
                  </a:txBody>
                  <a:tcPr anchor="ctr"/>
                </a:tc>
                <a:tc>
                  <a:txBody>
                    <a:bodyPr/>
                    <a:lstStyle/>
                    <a:p>
                      <a:pPr algn="ctr"/>
                      <a:r>
                        <a:rPr lang="en-US" sz="2800" b="1" dirty="0" smtClean="0"/>
                        <a:t>Cid</a:t>
                      </a:r>
                      <a:endParaRPr lang="en-US" sz="2800" b="1" baseline="0" dirty="0" smtClean="0"/>
                    </a:p>
                  </a:txBody>
                  <a:tcPr anchor="ctr"/>
                </a:tc>
                <a:tc>
                  <a:txBody>
                    <a:bodyPr/>
                    <a:lstStyle/>
                    <a:p>
                      <a:pPr algn="ctr"/>
                      <a:r>
                        <a:rPr lang="en-US" sz="2800" b="1" dirty="0" smtClean="0"/>
                        <a:t>Grade</a:t>
                      </a:r>
                      <a:endParaRPr lang="en-US" sz="2800" b="1" dirty="0"/>
                    </a:p>
                  </a:txBody>
                  <a:tcPr anchor="ctr"/>
                </a:tc>
              </a:tr>
              <a:tr h="701040">
                <a:tc>
                  <a:txBody>
                    <a:bodyPr/>
                    <a:lstStyle/>
                    <a:p>
                      <a:pPr algn="ctr"/>
                      <a:r>
                        <a:rPr lang="en-US" sz="2800" dirty="0" smtClean="0"/>
                        <a:t>101</a:t>
                      </a:r>
                      <a:endParaRPr lang="en-US" sz="2800" dirty="0"/>
                    </a:p>
                  </a:txBody>
                  <a:tcPr anchor="ctr"/>
                </a:tc>
                <a:tc>
                  <a:txBody>
                    <a:bodyPr/>
                    <a:lstStyle/>
                    <a:p>
                      <a:pPr algn="ctr"/>
                      <a:r>
                        <a:rPr lang="en-US" sz="2800" dirty="0" err="1" smtClean="0"/>
                        <a:t>dbms</a:t>
                      </a:r>
                      <a:endParaRPr lang="en-US" sz="2800" dirty="0"/>
                    </a:p>
                  </a:txBody>
                  <a:tcPr anchor="ctr"/>
                </a:tc>
                <a:tc>
                  <a:txBody>
                    <a:bodyPr/>
                    <a:lstStyle/>
                    <a:p>
                      <a:pPr algn="ctr"/>
                      <a:r>
                        <a:rPr lang="en-US" sz="2800" dirty="0" smtClean="0"/>
                        <a:t>A</a:t>
                      </a:r>
                      <a:endParaRPr lang="en-US" sz="2800" dirty="0"/>
                    </a:p>
                  </a:txBody>
                  <a:tcPr anchor="ctr"/>
                </a:tc>
              </a:tr>
              <a:tr h="701040">
                <a:tc>
                  <a:txBody>
                    <a:bodyPr/>
                    <a:lstStyle/>
                    <a:p>
                      <a:pPr algn="ctr"/>
                      <a:r>
                        <a:rPr lang="en-US" sz="2800" dirty="0" smtClean="0"/>
                        <a:t>102</a:t>
                      </a:r>
                      <a:endParaRPr lang="en-US" sz="2800" dirty="0"/>
                    </a:p>
                  </a:txBody>
                  <a:tcPr anchor="ctr"/>
                </a:tc>
                <a:tc>
                  <a:txBody>
                    <a:bodyPr/>
                    <a:lstStyle/>
                    <a:p>
                      <a:pPr algn="ctr"/>
                      <a:r>
                        <a:rPr lang="en-US" sz="2800" dirty="0" smtClean="0"/>
                        <a:t>java</a:t>
                      </a:r>
                      <a:endParaRPr lang="en-US"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A</a:t>
                      </a:r>
                      <a:endParaRPr lang="en-US" sz="2800" dirty="0"/>
                    </a:p>
                  </a:txBody>
                  <a:tcPr anchor="ctr"/>
                </a:tc>
              </a:tr>
              <a:tr h="701040">
                <a:tc>
                  <a:txBody>
                    <a:bodyPr/>
                    <a:lstStyle/>
                    <a:p>
                      <a:pPr algn="ctr"/>
                      <a:r>
                        <a:rPr lang="en-US" sz="2800" dirty="0" smtClean="0"/>
                        <a:t>103</a:t>
                      </a:r>
                      <a:endParaRPr lang="en-US" sz="2800" dirty="0"/>
                    </a:p>
                  </a:txBody>
                  <a:tcPr anchor="ctr"/>
                </a:tc>
                <a:tc>
                  <a:txBody>
                    <a:bodyPr/>
                    <a:lstStyle/>
                    <a:p>
                      <a:pPr algn="ctr"/>
                      <a:r>
                        <a:rPr lang="en-US" sz="2800" dirty="0" smtClean="0"/>
                        <a:t>C</a:t>
                      </a:r>
                      <a:endParaRPr lang="en-US" sz="2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B</a:t>
                      </a:r>
                      <a:endParaRPr lang="en-US" sz="2800" dirty="0"/>
                    </a:p>
                  </a:txBody>
                  <a:tcPr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Instance of Students Relation</a:t>
            </a:r>
            <a:endParaRPr lang="en-US" b="1"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2099706"/>
            <a:ext cx="8229600" cy="4060351"/>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RELATIONAL DATA</a:t>
            </a:r>
            <a:endParaRPr lang="en-US" dirty="0"/>
          </a:p>
        </p:txBody>
      </p:sp>
      <p:sp>
        <p:nvSpPr>
          <p:cNvPr id="3" name="Content Placeholder 2"/>
          <p:cNvSpPr>
            <a:spLocks noGrp="1"/>
          </p:cNvSpPr>
          <p:nvPr>
            <p:ph idx="1"/>
          </p:nvPr>
        </p:nvSpPr>
        <p:spPr/>
        <p:txBody>
          <a:bodyPr/>
          <a:lstStyle/>
          <a:p>
            <a:pPr>
              <a:buNone/>
            </a:pPr>
            <a:r>
              <a:rPr lang="en-US" b="1" dirty="0" smtClean="0"/>
              <a:t>SELECT Query:</a:t>
            </a:r>
          </a:p>
          <a:p>
            <a:r>
              <a:rPr lang="en-US" dirty="0" smtClean="0"/>
              <a:t>Used to retrieve data from one or more tables.</a:t>
            </a:r>
          </a:p>
          <a:p>
            <a:r>
              <a:rPr lang="en-US" b="1" dirty="0" smtClean="0"/>
              <a:t>Syntax</a:t>
            </a:r>
            <a:r>
              <a:rPr lang="en-US" dirty="0" smtClean="0"/>
              <a:t>: SELECT column1, column2, ... </a:t>
            </a:r>
          </a:p>
          <a:p>
            <a:pPr>
              <a:buNone/>
            </a:pPr>
            <a:r>
              <a:rPr lang="en-US" dirty="0" smtClean="0"/>
              <a:t>                 FROM </a:t>
            </a:r>
            <a:r>
              <a:rPr lang="en-US" dirty="0" err="1" smtClean="0"/>
              <a:t>table_name</a:t>
            </a:r>
            <a:r>
              <a:rPr lang="en-US" dirty="0" smtClean="0"/>
              <a:t> WHERE condition;</a:t>
            </a:r>
          </a:p>
          <a:p>
            <a:pPr>
              <a:buNone/>
            </a:pPr>
            <a:endParaRPr lang="en-US" dirty="0" smtClean="0"/>
          </a:p>
          <a:p>
            <a:r>
              <a:rPr lang="en-US" b="1" dirty="0" smtClean="0"/>
              <a:t>Example: </a:t>
            </a:r>
            <a:r>
              <a:rPr lang="en-US" dirty="0" smtClean="0"/>
              <a:t>Display details of students who  age is lesser than 18.</a:t>
            </a:r>
          </a:p>
          <a:p>
            <a:pPr marL="688975" indent="-284163">
              <a:buNone/>
            </a:pPr>
            <a:r>
              <a:rPr lang="en-US" dirty="0" smtClean="0"/>
              <a:t>SELECT * FROM Students S</a:t>
            </a:r>
          </a:p>
          <a:p>
            <a:pPr marL="688975" indent="-284163">
              <a:buNone/>
            </a:pPr>
            <a:r>
              <a:rPr lang="en-US" dirty="0" smtClean="0"/>
              <a:t>WHERE </a:t>
            </a:r>
            <a:r>
              <a:rPr lang="en-US" dirty="0" err="1" smtClean="0"/>
              <a:t>S.age</a:t>
            </a:r>
            <a:r>
              <a:rPr lang="en-US" dirty="0" smtClean="0"/>
              <a:t> </a:t>
            </a:r>
            <a:r>
              <a:rPr lang="en-US" i="1" dirty="0" smtClean="0"/>
              <a:t>&lt; 18</a:t>
            </a:r>
            <a:endParaRPr lang="en-US"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QUERYING RELATIONAL DATA</a:t>
            </a:r>
            <a:endParaRPr lang="en-US" dirty="0"/>
          </a:p>
        </p:txBody>
      </p:sp>
      <p:sp>
        <p:nvSpPr>
          <p:cNvPr id="3" name="Content Placeholder 2"/>
          <p:cNvSpPr>
            <a:spLocks noGrp="1"/>
          </p:cNvSpPr>
          <p:nvPr>
            <p:ph idx="1"/>
          </p:nvPr>
        </p:nvSpPr>
        <p:spPr/>
        <p:txBody>
          <a:bodyPr/>
          <a:lstStyle/>
          <a:p>
            <a:pPr>
              <a:buNone/>
            </a:pPr>
            <a:r>
              <a:rPr lang="en-US" b="1" dirty="0" smtClean="0"/>
              <a:t>SELECT Query:</a:t>
            </a:r>
          </a:p>
          <a:p>
            <a:pPr algn="just"/>
            <a:r>
              <a:rPr lang="en-US" b="1" dirty="0" smtClean="0"/>
              <a:t>Example</a:t>
            </a:r>
            <a:r>
              <a:rPr lang="en-US" dirty="0" smtClean="0"/>
              <a:t>: Display  the names of all students who obtained  A grade and the </a:t>
            </a:r>
            <a:r>
              <a:rPr lang="en-US" b="1" dirty="0" smtClean="0"/>
              <a:t>id</a:t>
            </a:r>
            <a:r>
              <a:rPr lang="en-US" dirty="0" smtClean="0"/>
              <a:t> of the course in which they got an A.</a:t>
            </a:r>
          </a:p>
          <a:p>
            <a:pPr algn="just"/>
            <a:endParaRPr lang="en-US" dirty="0" smtClean="0"/>
          </a:p>
          <a:p>
            <a:pPr marL="404813" indent="-284163">
              <a:buNone/>
            </a:pPr>
            <a:r>
              <a:rPr lang="en-US" dirty="0" smtClean="0"/>
              <a:t>SELECT S.name, E.cid</a:t>
            </a:r>
          </a:p>
          <a:p>
            <a:pPr marL="404813" indent="-284163">
              <a:buNone/>
            </a:pPr>
            <a:r>
              <a:rPr lang="en-US" dirty="0" smtClean="0"/>
              <a:t>FROM Students S, Enrolled E</a:t>
            </a:r>
          </a:p>
          <a:p>
            <a:pPr marL="404813" indent="-284163">
              <a:buNone/>
            </a:pPr>
            <a:r>
              <a:rPr lang="en-US" dirty="0" smtClean="0"/>
              <a:t>WHERE S.sid = E.sid AND </a:t>
            </a:r>
            <a:r>
              <a:rPr lang="en-US" dirty="0" err="1" smtClean="0"/>
              <a:t>E.grade</a:t>
            </a:r>
            <a:r>
              <a:rPr lang="en-US" dirty="0" smtClean="0"/>
              <a:t> = `A'</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Views</a:t>
            </a:r>
            <a:endParaRPr lang="en-US" b="1" dirty="0"/>
          </a:p>
        </p:txBody>
      </p:sp>
      <p:sp>
        <p:nvSpPr>
          <p:cNvPr id="3" name="Content Placeholder 2"/>
          <p:cNvSpPr>
            <a:spLocks noGrp="1"/>
          </p:cNvSpPr>
          <p:nvPr>
            <p:ph idx="1"/>
          </p:nvPr>
        </p:nvSpPr>
        <p:spPr/>
        <p:txBody>
          <a:bodyPr>
            <a:normAutofit/>
          </a:bodyPr>
          <a:lstStyle/>
          <a:p>
            <a:pPr algn="just"/>
            <a:r>
              <a:rPr lang="en-US" sz="2800" dirty="0" smtClean="0"/>
              <a:t>A view is a virtual table whose rows are not stored in database.</a:t>
            </a:r>
          </a:p>
          <a:p>
            <a:pPr algn="just"/>
            <a:r>
              <a:rPr lang="en-US" sz="2800" dirty="0" smtClean="0"/>
              <a:t>It has no data of its own, but derives data from other tables  on which it is based. These tables are called </a:t>
            </a:r>
            <a:r>
              <a:rPr lang="en-US" sz="2800" b="1" dirty="0" smtClean="0"/>
              <a:t>base tables</a:t>
            </a:r>
            <a:r>
              <a:rPr lang="en-US" sz="2800" dirty="0" smtClean="0"/>
              <a:t>.</a:t>
            </a:r>
          </a:p>
          <a:p>
            <a:pPr algn="just"/>
            <a:r>
              <a:rPr lang="en-US" sz="2800" dirty="0" smtClean="0"/>
              <a:t>Base Table can be actual table or  might be a view also.</a:t>
            </a:r>
          </a:p>
          <a:p>
            <a:pPr algn="just"/>
            <a:r>
              <a:rPr lang="en-US" sz="2800" dirty="0" smtClean="0"/>
              <a:t>It only has a definition, SELECT statement is  used to define views.</a:t>
            </a:r>
            <a:endParaRPr lang="en-US" sz="28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Views</a:t>
            </a:r>
            <a:endParaRPr lang="en-US" dirty="0"/>
          </a:p>
        </p:txBody>
      </p:sp>
      <p:sp>
        <p:nvSpPr>
          <p:cNvPr id="3" name="Content Placeholder 2"/>
          <p:cNvSpPr>
            <a:spLocks noGrp="1"/>
          </p:cNvSpPr>
          <p:nvPr>
            <p:ph idx="1"/>
          </p:nvPr>
        </p:nvSpPr>
        <p:spPr/>
        <p:txBody>
          <a:bodyPr>
            <a:normAutofit/>
          </a:bodyPr>
          <a:lstStyle/>
          <a:p>
            <a:r>
              <a:rPr lang="en-US" sz="2800" dirty="0" smtClean="0"/>
              <a:t>A view can also be called as stored query.</a:t>
            </a:r>
          </a:p>
          <a:p>
            <a:pPr algn="just"/>
            <a:r>
              <a:rPr lang="en-US" sz="2800" dirty="0" smtClean="0"/>
              <a:t>All operations (insert, update, delete) performed on a view affect the base table of the view.</a:t>
            </a:r>
          </a:p>
          <a:p>
            <a:pPr algn="just"/>
            <a:r>
              <a:rPr lang="en-US" sz="2800" dirty="0" smtClean="0"/>
              <a:t>Views can be used to query, insert into, update, delete  data  just like a standard table .</a:t>
            </a:r>
          </a:p>
          <a:p>
            <a:pPr algn="just"/>
            <a:endParaRPr lang="en-US" sz="28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views</a:t>
            </a:r>
            <a:endParaRPr lang="en-US" b="1" dirty="0"/>
          </a:p>
        </p:txBody>
      </p:sp>
      <p:sp>
        <p:nvSpPr>
          <p:cNvPr id="3" name="Content Placeholder 2"/>
          <p:cNvSpPr>
            <a:spLocks noGrp="1"/>
          </p:cNvSpPr>
          <p:nvPr>
            <p:ph idx="1"/>
          </p:nvPr>
        </p:nvSpPr>
        <p:spPr/>
        <p:txBody>
          <a:bodyPr>
            <a:normAutofit/>
          </a:bodyPr>
          <a:lstStyle/>
          <a:p>
            <a:pPr>
              <a:buNone/>
            </a:pPr>
            <a:r>
              <a:rPr lang="en-US" sz="2800" b="1" dirty="0" smtClean="0"/>
              <a:t>Simple view</a:t>
            </a:r>
          </a:p>
          <a:p>
            <a:pPr marL="273050" indent="-273050" algn="just"/>
            <a:r>
              <a:rPr lang="en-US" sz="2800" dirty="0" smtClean="0"/>
              <a:t>A view created based on a </a:t>
            </a:r>
            <a:r>
              <a:rPr lang="en-US" sz="2800" b="1" dirty="0" smtClean="0"/>
              <a:t>single tab</a:t>
            </a:r>
            <a:r>
              <a:rPr lang="en-US" sz="2800" dirty="0" smtClean="0"/>
              <a:t>le with out using Aggregate functions , group by ,order by clauses, </a:t>
            </a:r>
            <a:r>
              <a:rPr lang="en-US" sz="2800" dirty="0" err="1" smtClean="0"/>
              <a:t>subquery</a:t>
            </a:r>
            <a:r>
              <a:rPr lang="en-US" sz="2800" dirty="0" smtClean="0"/>
              <a:t>.</a:t>
            </a:r>
          </a:p>
          <a:p>
            <a:pPr>
              <a:buNone/>
            </a:pPr>
            <a:r>
              <a:rPr lang="en-US" sz="2800" b="1" dirty="0" smtClean="0"/>
              <a:t>Complex view.</a:t>
            </a:r>
          </a:p>
          <a:p>
            <a:pPr algn="just"/>
            <a:r>
              <a:rPr lang="en-US" sz="2800" dirty="0" smtClean="0"/>
              <a:t>A view created based on </a:t>
            </a:r>
            <a:r>
              <a:rPr lang="en-US" sz="2800" b="1" dirty="0" smtClean="0"/>
              <a:t>multiple t</a:t>
            </a:r>
            <a:r>
              <a:rPr lang="en-US" sz="2800" dirty="0" smtClean="0"/>
              <a:t>ables  or based on a </a:t>
            </a:r>
            <a:r>
              <a:rPr lang="en-US" sz="2800" b="1" dirty="0" smtClean="0"/>
              <a:t>single table using </a:t>
            </a:r>
            <a:r>
              <a:rPr lang="en-US" sz="2800" dirty="0" smtClean="0"/>
              <a:t>Aggregate functions, group by , order by clauses,  </a:t>
            </a:r>
            <a:r>
              <a:rPr lang="en-US" sz="2800" dirty="0" err="1" smtClean="0"/>
              <a:t>Subquery</a:t>
            </a:r>
            <a:r>
              <a:rPr lang="en-US" sz="2800" dirty="0" smtClean="0"/>
              <a:t>.</a:t>
            </a:r>
          </a:p>
          <a:p>
            <a:pPr marL="273050" indent="-273050" algn="just"/>
            <a:endParaRPr lang="en-US" sz="2800"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Creation of views</a:t>
            </a:r>
            <a:endParaRPr lang="en-US" b="1" dirty="0"/>
          </a:p>
        </p:txBody>
      </p:sp>
      <p:sp>
        <p:nvSpPr>
          <p:cNvPr id="3" name="Content Placeholder 2"/>
          <p:cNvSpPr>
            <a:spLocks noGrp="1"/>
          </p:cNvSpPr>
          <p:nvPr>
            <p:ph idx="1"/>
          </p:nvPr>
        </p:nvSpPr>
        <p:spPr/>
        <p:txBody>
          <a:bodyPr/>
          <a:lstStyle/>
          <a:p>
            <a:pPr algn="just" fontAlgn="base"/>
            <a:r>
              <a:rPr lang="en-US" dirty="0" smtClean="0"/>
              <a:t>We can create View using </a:t>
            </a:r>
            <a:r>
              <a:rPr lang="en-US" b="1" dirty="0" smtClean="0"/>
              <a:t>CREATE VIEW</a:t>
            </a:r>
            <a:r>
              <a:rPr lang="en-US" dirty="0" smtClean="0"/>
              <a:t> statement. </a:t>
            </a:r>
          </a:p>
          <a:p>
            <a:pPr algn="just" fontAlgn="base"/>
            <a:r>
              <a:rPr lang="en-US" dirty="0" smtClean="0"/>
              <a:t>A View can be created from a single table or multiple tables. </a:t>
            </a:r>
          </a:p>
          <a:p>
            <a:pPr fontAlgn="base"/>
            <a:r>
              <a:rPr lang="en-US" b="1" dirty="0" smtClean="0"/>
              <a:t>Syntax</a:t>
            </a:r>
            <a:r>
              <a:rPr lang="en-US" dirty="0" smtClean="0"/>
              <a:t>:</a:t>
            </a:r>
          </a:p>
          <a:p>
            <a:pPr marL="974725" indent="-180975">
              <a:buNone/>
            </a:pPr>
            <a:r>
              <a:rPr lang="en-US" b="1" dirty="0" smtClean="0"/>
              <a:t>CREATE  OR REPLACE  VIEW  </a:t>
            </a:r>
            <a:r>
              <a:rPr lang="en-US" dirty="0" err="1" smtClean="0"/>
              <a:t>view_name</a:t>
            </a:r>
            <a:r>
              <a:rPr lang="en-US" dirty="0" smtClean="0"/>
              <a:t>  AS </a:t>
            </a:r>
          </a:p>
          <a:p>
            <a:pPr marL="974725" indent="-180975">
              <a:buNone/>
            </a:pPr>
            <a:r>
              <a:rPr lang="en-US" b="1" dirty="0" smtClean="0"/>
              <a:t>SELECT</a:t>
            </a:r>
            <a:r>
              <a:rPr lang="en-US" dirty="0" smtClean="0"/>
              <a:t> column1, column2..... ……</a:t>
            </a:r>
          </a:p>
          <a:p>
            <a:pPr marL="974725" indent="-180975">
              <a:buNone/>
            </a:pPr>
            <a:r>
              <a:rPr lang="en-US" b="1" dirty="0" smtClean="0"/>
              <a:t>FROM</a:t>
            </a:r>
            <a:r>
              <a:rPr lang="en-US" dirty="0" smtClean="0"/>
              <a:t>  </a:t>
            </a:r>
            <a:r>
              <a:rPr lang="en-US" dirty="0" err="1" smtClean="0"/>
              <a:t>table_name</a:t>
            </a:r>
            <a:r>
              <a:rPr lang="en-US" dirty="0" smtClean="0"/>
              <a:t> </a:t>
            </a:r>
          </a:p>
          <a:p>
            <a:pPr marL="974725" indent="-180975">
              <a:buNone/>
            </a:pPr>
            <a:r>
              <a:rPr lang="en-US" b="1" dirty="0" smtClean="0"/>
              <a:t>[WHERE  condition] </a:t>
            </a:r>
            <a:r>
              <a:rPr lang="en-US" dirty="0" smtClean="0"/>
              <a:t>;</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Simple view </a:t>
            </a:r>
            <a:endParaRPr lang="en-US" b="1" dirty="0"/>
          </a:p>
        </p:txBody>
      </p:sp>
      <p:sp>
        <p:nvSpPr>
          <p:cNvPr id="3" name="Content Placeholder 2"/>
          <p:cNvSpPr>
            <a:spLocks noGrp="1"/>
          </p:cNvSpPr>
          <p:nvPr>
            <p:ph idx="1"/>
          </p:nvPr>
        </p:nvSpPr>
        <p:spPr/>
        <p:txBody>
          <a:bodyPr>
            <a:normAutofit/>
          </a:bodyPr>
          <a:lstStyle/>
          <a:p>
            <a:pPr>
              <a:buNone/>
            </a:pPr>
            <a:r>
              <a:rPr lang="en-US" sz="2800" b="1" dirty="0" smtClean="0"/>
              <a:t> Example1(</a:t>
            </a:r>
            <a:r>
              <a:rPr lang="en-US" sz="2800" dirty="0" smtClean="0"/>
              <a:t>Selecting few columns</a:t>
            </a:r>
            <a:r>
              <a:rPr lang="en-US" sz="2800" b="1" dirty="0" smtClean="0"/>
              <a:t>)</a:t>
            </a:r>
          </a:p>
          <a:p>
            <a:pPr marL="465138" indent="-300038">
              <a:buNone/>
            </a:pPr>
            <a:r>
              <a:rPr lang="en-US" sz="2800" dirty="0" smtClean="0"/>
              <a:t>CREATE OR REPLACE  VIEW  V1_EMP  AS </a:t>
            </a:r>
          </a:p>
          <a:p>
            <a:pPr marL="465138" indent="-300038">
              <a:buNone/>
            </a:pPr>
            <a:r>
              <a:rPr lang="en-US" sz="2800" dirty="0" smtClean="0"/>
              <a:t>SELECT  ENO,  ENAME,DEPTNO </a:t>
            </a:r>
          </a:p>
          <a:p>
            <a:pPr marL="465138" indent="-300038">
              <a:buNone/>
            </a:pPr>
            <a:r>
              <a:rPr lang="en-US" sz="2800" dirty="0" smtClean="0"/>
              <a:t>FROM EMP ;</a:t>
            </a:r>
          </a:p>
          <a:p>
            <a:pPr marL="465138" indent="-300038">
              <a:buNone/>
            </a:pPr>
            <a:endParaRPr lang="en-US" sz="2800" dirty="0" smtClean="0"/>
          </a:p>
          <a:p>
            <a:pPr marL="465138" indent="-300038">
              <a:buNone/>
            </a:pPr>
            <a:r>
              <a:rPr lang="en-US" sz="2800" b="1" dirty="0" smtClean="0"/>
              <a:t>Example 2: </a:t>
            </a:r>
            <a:r>
              <a:rPr lang="en-US" sz="2800" dirty="0" smtClean="0"/>
              <a:t>(Selecting all columns in table)</a:t>
            </a:r>
          </a:p>
          <a:p>
            <a:pPr marL="465138" indent="-300038">
              <a:buNone/>
            </a:pPr>
            <a:r>
              <a:rPr lang="en-US" sz="2800" dirty="0" smtClean="0"/>
              <a:t>CREATE OR REPLACE  VIEW  V1_EMP  AS </a:t>
            </a:r>
          </a:p>
          <a:p>
            <a:pPr marL="465138" indent="-300038">
              <a:buNone/>
            </a:pPr>
            <a:r>
              <a:rPr lang="en-US" sz="2800" dirty="0" smtClean="0"/>
              <a:t>SELECT  * FROM EMP ;</a:t>
            </a:r>
          </a:p>
          <a:p>
            <a:pPr marL="465138" indent="-300038">
              <a:buNone/>
            </a:pPr>
            <a:endParaRPr lang="en-US" sz="2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Creating Simple view </a:t>
            </a:r>
            <a:endParaRPr lang="en-US" dirty="0"/>
          </a:p>
        </p:txBody>
      </p:sp>
      <p:sp>
        <p:nvSpPr>
          <p:cNvPr id="3" name="Content Placeholder 2"/>
          <p:cNvSpPr>
            <a:spLocks noGrp="1"/>
          </p:cNvSpPr>
          <p:nvPr>
            <p:ph idx="1"/>
          </p:nvPr>
        </p:nvSpPr>
        <p:spPr/>
        <p:txBody>
          <a:bodyPr>
            <a:normAutofit lnSpcReduction="10000"/>
          </a:bodyPr>
          <a:lstStyle/>
          <a:p>
            <a:pPr>
              <a:buNone/>
            </a:pPr>
            <a:r>
              <a:rPr lang="en-US" sz="2800" b="1" dirty="0" smtClean="0"/>
              <a:t>Example3 :</a:t>
            </a:r>
          </a:p>
          <a:p>
            <a:pPr marL="465138" indent="-300038">
              <a:buNone/>
            </a:pPr>
            <a:r>
              <a:rPr lang="en-US" sz="2800" b="1" dirty="0" smtClean="0"/>
              <a:t>CREATE OR REPLACE</a:t>
            </a:r>
            <a:r>
              <a:rPr lang="en-US" sz="2800" dirty="0" smtClean="0"/>
              <a:t>  VIEW  V1_EMP  AS </a:t>
            </a:r>
          </a:p>
          <a:p>
            <a:pPr marL="465138" indent="-300038">
              <a:buNone/>
            </a:pPr>
            <a:r>
              <a:rPr lang="en-US" sz="2800" b="1" dirty="0" smtClean="0"/>
              <a:t>SELECT</a:t>
            </a:r>
            <a:r>
              <a:rPr lang="en-US" sz="2800" dirty="0" smtClean="0"/>
              <a:t>  ENO,  ENAME,DEPTNO </a:t>
            </a:r>
          </a:p>
          <a:p>
            <a:pPr marL="465138" indent="-300038">
              <a:buNone/>
            </a:pPr>
            <a:r>
              <a:rPr lang="en-US" sz="2800" dirty="0" smtClean="0"/>
              <a:t>FROM EMP  </a:t>
            </a:r>
            <a:r>
              <a:rPr lang="en-US" sz="2800" b="1" dirty="0" smtClean="0"/>
              <a:t>WHERE</a:t>
            </a:r>
            <a:r>
              <a:rPr lang="en-US" sz="2800" dirty="0" smtClean="0"/>
              <a:t> DEPTNO=10;</a:t>
            </a:r>
          </a:p>
          <a:p>
            <a:pPr marL="465138" indent="-300038">
              <a:buNone/>
            </a:pPr>
            <a:endParaRPr lang="en-US" sz="2800" dirty="0" smtClean="0"/>
          </a:p>
          <a:p>
            <a:r>
              <a:rPr lang="en-US" sz="2800" dirty="0" smtClean="0"/>
              <a:t>We can use DESC command on a view to know its structure .( fields in view). </a:t>
            </a:r>
          </a:p>
          <a:p>
            <a:pPr>
              <a:buNone/>
            </a:pPr>
            <a:r>
              <a:rPr lang="en-US" sz="2800" b="1" dirty="0" smtClean="0"/>
              <a:t>  Example:</a:t>
            </a:r>
          </a:p>
          <a:p>
            <a:r>
              <a:rPr lang="en-US" sz="2800" dirty="0" smtClean="0"/>
              <a:t>DESC   V1_EMP;</a:t>
            </a:r>
          </a:p>
          <a:p>
            <a:pPr marL="465138" indent="-300038">
              <a:buNone/>
            </a:pPr>
            <a:endParaRPr lang="en-US" sz="2800" dirty="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Views in Queries</a:t>
            </a:r>
            <a:endParaRPr lang="en-US" b="1" dirty="0"/>
          </a:p>
        </p:txBody>
      </p:sp>
      <p:sp>
        <p:nvSpPr>
          <p:cNvPr id="3" name="Content Placeholder 2"/>
          <p:cNvSpPr>
            <a:spLocks noGrp="1"/>
          </p:cNvSpPr>
          <p:nvPr>
            <p:ph idx="1"/>
          </p:nvPr>
        </p:nvSpPr>
        <p:spPr/>
        <p:txBody>
          <a:bodyPr>
            <a:normAutofit/>
          </a:bodyPr>
          <a:lstStyle/>
          <a:p>
            <a:pPr algn="just"/>
            <a:r>
              <a:rPr lang="en-US" sz="2800" dirty="0" smtClean="0"/>
              <a:t>SQL allows on  Simple view to perform selection (read operation) and DML (modify)operations.</a:t>
            </a:r>
          </a:p>
          <a:p>
            <a:pPr algn="just"/>
            <a:r>
              <a:rPr lang="en-US" sz="2800" dirty="0" smtClean="0"/>
              <a:t>we can Query a view using select statement just like a standard table.</a:t>
            </a:r>
            <a:endParaRPr lang="en-US" sz="2800" b="1" dirty="0" smtClean="0"/>
          </a:p>
          <a:p>
            <a:pPr>
              <a:buNone/>
            </a:pPr>
            <a:r>
              <a:rPr lang="en-US" sz="2800" b="1" dirty="0" smtClean="0"/>
              <a:t>Example:</a:t>
            </a:r>
          </a:p>
          <a:p>
            <a:r>
              <a:rPr lang="en-US" sz="2800" dirty="0" smtClean="0"/>
              <a:t>Select  </a:t>
            </a:r>
            <a:r>
              <a:rPr lang="en-US" sz="2800" dirty="0" err="1" smtClean="0"/>
              <a:t>eno</a:t>
            </a:r>
            <a:r>
              <a:rPr lang="en-US" sz="2800" dirty="0" smtClean="0"/>
              <a:t>,  </a:t>
            </a:r>
            <a:r>
              <a:rPr lang="en-US" sz="2800" dirty="0" err="1" smtClean="0"/>
              <a:t>ename</a:t>
            </a:r>
            <a:r>
              <a:rPr lang="en-US" sz="2800" dirty="0" smtClean="0"/>
              <a:t>,  </a:t>
            </a:r>
            <a:r>
              <a:rPr lang="en-US" sz="2800" dirty="0" err="1" smtClean="0"/>
              <a:t>deptno</a:t>
            </a:r>
            <a:r>
              <a:rPr lang="en-US" sz="2800" dirty="0" smtClean="0"/>
              <a:t>  from V1_emp;</a:t>
            </a:r>
          </a:p>
          <a:p>
            <a:endParaRPr lang="en-US" sz="2800" dirty="0" smtClean="0"/>
          </a:p>
          <a:p>
            <a:r>
              <a:rPr lang="en-US" sz="2800" dirty="0" smtClean="0"/>
              <a:t>Select  *  from V1_emp where deptn0=10;</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b="1" dirty="0" smtClean="0"/>
              <a:t>Using Views in Queries</a:t>
            </a:r>
            <a:endParaRPr lang="en-US" dirty="0"/>
          </a:p>
        </p:txBody>
      </p:sp>
      <p:sp>
        <p:nvSpPr>
          <p:cNvPr id="3" name="Content Placeholder 2"/>
          <p:cNvSpPr>
            <a:spLocks noGrp="1"/>
          </p:cNvSpPr>
          <p:nvPr>
            <p:ph idx="1"/>
          </p:nvPr>
        </p:nvSpPr>
        <p:spPr>
          <a:xfrm>
            <a:off x="457200" y="1676400"/>
            <a:ext cx="8382000" cy="4876800"/>
          </a:xfrm>
        </p:spPr>
        <p:txBody>
          <a:bodyPr>
            <a:normAutofit/>
          </a:bodyPr>
          <a:lstStyle/>
          <a:p>
            <a:pPr>
              <a:buNone/>
            </a:pPr>
            <a:r>
              <a:rPr lang="en-US" sz="2800" b="1" dirty="0" smtClean="0">
                <a:solidFill>
                  <a:srgbClr val="FF0000"/>
                </a:solidFill>
              </a:rPr>
              <a:t>Insertion   through View</a:t>
            </a:r>
          </a:p>
          <a:p>
            <a:r>
              <a:rPr lang="en-US" sz="2800" dirty="0" smtClean="0"/>
              <a:t>The following statement inserts a new row into “</a:t>
            </a:r>
            <a:r>
              <a:rPr lang="en-US" sz="2800" dirty="0" err="1" smtClean="0"/>
              <a:t>emp</a:t>
            </a:r>
            <a:r>
              <a:rPr lang="en-US" sz="2800" dirty="0" smtClean="0"/>
              <a:t>” table using V1_emp view.</a:t>
            </a:r>
            <a:endParaRPr lang="en-US" dirty="0" smtClean="0"/>
          </a:p>
          <a:p>
            <a:pPr>
              <a:buNone/>
            </a:pPr>
            <a:r>
              <a:rPr lang="en-US" b="1" dirty="0" smtClean="0"/>
              <a:t>SQL&gt;I</a:t>
            </a:r>
            <a:r>
              <a:rPr lang="en-US" dirty="0" smtClean="0"/>
              <a:t>NSERT INTO </a:t>
            </a:r>
            <a:r>
              <a:rPr lang="en-US" b="1" dirty="0" smtClean="0"/>
              <a:t>V1_EMP </a:t>
            </a:r>
            <a:r>
              <a:rPr lang="en-US" dirty="0" smtClean="0"/>
              <a:t>VALUES (103 ,’raghu’,20);</a:t>
            </a:r>
          </a:p>
          <a:p>
            <a:pPr>
              <a:buNone/>
            </a:pPr>
            <a:r>
              <a:rPr lang="en-US" sz="2800" b="1" dirty="0" smtClean="0">
                <a:solidFill>
                  <a:srgbClr val="FF0000"/>
                </a:solidFill>
              </a:rPr>
              <a:t>Update   through view</a:t>
            </a:r>
          </a:p>
          <a:p>
            <a:pPr>
              <a:buNone/>
            </a:pPr>
            <a:r>
              <a:rPr lang="en-US" sz="2800" b="1" dirty="0" smtClean="0"/>
              <a:t>SQL&gt; </a:t>
            </a:r>
            <a:r>
              <a:rPr lang="en-US" sz="2800" dirty="0" smtClean="0"/>
              <a:t>UPDATE  V1_EMP SET DEPTNO=20 WHERE ENO=101;</a:t>
            </a:r>
          </a:p>
          <a:p>
            <a:pPr>
              <a:buNone/>
            </a:pPr>
            <a:r>
              <a:rPr lang="en-US" sz="2800" b="1" dirty="0" smtClean="0">
                <a:solidFill>
                  <a:srgbClr val="FF0000"/>
                </a:solidFill>
              </a:rPr>
              <a:t>Deletion  through view</a:t>
            </a:r>
          </a:p>
          <a:p>
            <a:pPr>
              <a:buNone/>
            </a:pPr>
            <a:r>
              <a:rPr lang="en-US" sz="2800" b="1" dirty="0" smtClean="0"/>
              <a:t>SQL&gt; </a:t>
            </a:r>
            <a:r>
              <a:rPr lang="en-US" sz="2800" dirty="0" smtClean="0"/>
              <a:t>DELETE FROM V1_EMP WHERE ENO=101;</a:t>
            </a:r>
            <a:endParaRPr lang="en-US" sz="2800" b="1" dirty="0" smtClean="0"/>
          </a:p>
          <a:p>
            <a:pPr>
              <a:buNone/>
            </a:pPr>
            <a:endParaRPr lang="en-US" sz="2800" b="1" dirty="0" smtClean="0"/>
          </a:p>
          <a:p>
            <a:endParaRPr lang="en-US" sz="2400" b="1"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Relational Model Concepts</a:t>
            </a:r>
            <a:endParaRPr lang="en-US" dirty="0"/>
          </a:p>
        </p:txBody>
      </p:sp>
      <p:sp>
        <p:nvSpPr>
          <p:cNvPr id="3" name="Content Placeholder 2"/>
          <p:cNvSpPr>
            <a:spLocks noGrp="1"/>
          </p:cNvSpPr>
          <p:nvPr>
            <p:ph idx="1"/>
          </p:nvPr>
        </p:nvSpPr>
        <p:spPr/>
        <p:txBody>
          <a:bodyPr>
            <a:normAutofit/>
          </a:bodyPr>
          <a:lstStyle/>
          <a:p>
            <a:pPr algn="just"/>
            <a:r>
              <a:rPr lang="en-US" sz="3200" b="1" dirty="0" smtClean="0"/>
              <a:t>Relation :</a:t>
            </a:r>
            <a:r>
              <a:rPr lang="en-US" sz="3200" dirty="0" smtClean="0"/>
              <a:t> Two-dimensional table used to store a collection of data.</a:t>
            </a:r>
          </a:p>
          <a:p>
            <a:pPr algn="just"/>
            <a:r>
              <a:rPr lang="en-US" sz="3200" b="1" dirty="0" err="1" smtClean="0"/>
              <a:t>Tuple</a:t>
            </a:r>
            <a:r>
              <a:rPr lang="en-US" sz="3200" b="1" dirty="0" smtClean="0"/>
              <a:t> :</a:t>
            </a:r>
            <a:r>
              <a:rPr lang="en-US" sz="3200" dirty="0" smtClean="0"/>
              <a:t> Each row in the relation is known as a </a:t>
            </a:r>
            <a:r>
              <a:rPr lang="en-US" sz="3200" dirty="0" err="1" smtClean="0"/>
              <a:t>tuple</a:t>
            </a:r>
            <a:r>
              <a:rPr lang="en-US" sz="3200" dirty="0" smtClean="0"/>
              <a:t>. </a:t>
            </a:r>
          </a:p>
          <a:p>
            <a:pPr algn="just"/>
            <a:r>
              <a:rPr lang="en-US" sz="3200" b="1" dirty="0" smtClean="0"/>
              <a:t>Attribute/Field :</a:t>
            </a:r>
            <a:r>
              <a:rPr lang="en-US" sz="3200" dirty="0" smtClean="0"/>
              <a:t> Column of the relation, depicting properties of the relation.</a:t>
            </a:r>
          </a:p>
          <a:p>
            <a:r>
              <a:rPr lang="en-US" sz="3200" b="1" dirty="0" smtClean="0"/>
              <a:t>Domain :</a:t>
            </a:r>
            <a:r>
              <a:rPr lang="en-US" sz="3200" dirty="0" smtClean="0"/>
              <a:t> Set of values that a column can take. </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Updatable view</a:t>
            </a:r>
            <a:endParaRPr lang="en-US" b="1" dirty="0"/>
          </a:p>
        </p:txBody>
      </p:sp>
      <p:sp>
        <p:nvSpPr>
          <p:cNvPr id="3" name="Content Placeholder 2"/>
          <p:cNvSpPr>
            <a:spLocks noGrp="1"/>
          </p:cNvSpPr>
          <p:nvPr>
            <p:ph idx="1"/>
          </p:nvPr>
        </p:nvSpPr>
        <p:spPr/>
        <p:txBody>
          <a:bodyPr/>
          <a:lstStyle/>
          <a:p>
            <a:pPr algn="just"/>
            <a:r>
              <a:rPr lang="en-US" sz="2800" dirty="0" smtClean="0"/>
              <a:t>An </a:t>
            </a:r>
            <a:r>
              <a:rPr lang="en-US" sz="2800" b="1" dirty="0" smtClean="0"/>
              <a:t>updatable view </a:t>
            </a:r>
            <a:r>
              <a:rPr lang="en-US" sz="2800" dirty="0" smtClean="0"/>
              <a:t>allows users to perform various data manipulation operations, such as inserting, updating, and deleting records, as if they were interacting with a base table.</a:t>
            </a:r>
          </a:p>
          <a:p>
            <a:pPr algn="just"/>
            <a:r>
              <a:rPr lang="en-US" sz="2800" dirty="0" smtClean="0"/>
              <a:t>However, not all views are automatically updatable. There are certain conditions that a view must meet in order to be updatable. These conditions  are defined by the DBMS.</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EMP TABLE</a:t>
            </a:r>
            <a:endParaRPr lang="en-US" b="1" dirty="0"/>
          </a:p>
        </p:txBody>
      </p:sp>
      <p:graphicFrame>
        <p:nvGraphicFramePr>
          <p:cNvPr id="4" name="Content Placeholder 3"/>
          <p:cNvGraphicFramePr>
            <a:graphicFrameLocks noGrp="1"/>
          </p:cNvGraphicFramePr>
          <p:nvPr>
            <p:ph idx="1"/>
          </p:nvPr>
        </p:nvGraphicFramePr>
        <p:xfrm>
          <a:off x="533400" y="2286000"/>
          <a:ext cx="8153400" cy="3840480"/>
        </p:xfrm>
        <a:graphic>
          <a:graphicData uri="http://schemas.openxmlformats.org/drawingml/2006/table">
            <a:tbl>
              <a:tblPr firstRow="1" bandRow="1">
                <a:tableStyleId>{5940675A-B579-460E-94D1-54222C63F5DA}</a:tableStyleId>
              </a:tblPr>
              <a:tblGrid>
                <a:gridCol w="914400"/>
                <a:gridCol w="1295400"/>
                <a:gridCol w="1905000"/>
                <a:gridCol w="1371600"/>
                <a:gridCol w="1066800"/>
                <a:gridCol w="1600200"/>
              </a:tblGrid>
              <a:tr h="370840">
                <a:tc>
                  <a:txBody>
                    <a:bodyPr/>
                    <a:lstStyle/>
                    <a:p>
                      <a:pPr algn="ctr"/>
                      <a:r>
                        <a:rPr lang="en-US" sz="2400" b="1" dirty="0" smtClean="0"/>
                        <a:t>ENO</a:t>
                      </a:r>
                      <a:endParaRPr lang="en-US" sz="2400" b="1" dirty="0"/>
                    </a:p>
                  </a:txBody>
                  <a:tcPr anchor="ctr"/>
                </a:tc>
                <a:tc>
                  <a:txBody>
                    <a:bodyPr/>
                    <a:lstStyle/>
                    <a:p>
                      <a:pPr algn="ctr"/>
                      <a:r>
                        <a:rPr lang="en-US" sz="2400" b="1" dirty="0" smtClean="0"/>
                        <a:t>ENAME</a:t>
                      </a:r>
                      <a:endParaRPr lang="en-US" sz="2400" b="1" dirty="0"/>
                    </a:p>
                  </a:txBody>
                  <a:tcPr anchor="ctr"/>
                </a:tc>
                <a:tc>
                  <a:txBody>
                    <a:bodyPr/>
                    <a:lstStyle/>
                    <a:p>
                      <a:pPr algn="ctr"/>
                      <a:r>
                        <a:rPr lang="en-US" sz="2400" b="1" dirty="0" smtClean="0"/>
                        <a:t>HIREDATE</a:t>
                      </a:r>
                      <a:endParaRPr lang="en-US" sz="2400" b="1" dirty="0"/>
                    </a:p>
                  </a:txBody>
                  <a:tcPr anchor="ctr"/>
                </a:tc>
                <a:tc>
                  <a:txBody>
                    <a:bodyPr/>
                    <a:lstStyle/>
                    <a:p>
                      <a:pPr algn="ctr"/>
                      <a:r>
                        <a:rPr lang="en-US" sz="2400" b="1" dirty="0" smtClean="0"/>
                        <a:t>SALARY</a:t>
                      </a:r>
                      <a:endParaRPr lang="en-US" sz="2400" b="1" dirty="0"/>
                    </a:p>
                  </a:txBody>
                  <a:tcPr anchor="ctr"/>
                </a:tc>
                <a:tc>
                  <a:txBody>
                    <a:bodyPr/>
                    <a:lstStyle/>
                    <a:p>
                      <a:pPr algn="ctr"/>
                      <a:r>
                        <a:rPr lang="en-US" sz="2400" b="1" dirty="0" smtClean="0"/>
                        <a:t>DEPTNO</a:t>
                      </a:r>
                      <a:endParaRPr lang="en-US" sz="2400" b="1" dirty="0"/>
                    </a:p>
                  </a:txBody>
                  <a:tcPr anchor="ctr"/>
                </a:tc>
                <a:tc>
                  <a:txBody>
                    <a:bodyPr/>
                    <a:lstStyle/>
                    <a:p>
                      <a:pPr algn="ctr"/>
                      <a:r>
                        <a:rPr lang="en-US" sz="2400" b="1" dirty="0" smtClean="0"/>
                        <a:t>JOB</a:t>
                      </a:r>
                      <a:endParaRPr lang="en-US" sz="2400" b="1" dirty="0"/>
                    </a:p>
                  </a:txBody>
                  <a:tcPr anchor="ctr"/>
                </a:tc>
              </a:tr>
              <a:tr h="370840">
                <a:tc>
                  <a:txBody>
                    <a:bodyPr/>
                    <a:lstStyle/>
                    <a:p>
                      <a:pPr algn="ctr"/>
                      <a:r>
                        <a:rPr lang="en-US" sz="2400" dirty="0" smtClean="0"/>
                        <a:t>101</a:t>
                      </a:r>
                      <a:endParaRPr lang="en-US" sz="2400" dirty="0"/>
                    </a:p>
                  </a:txBody>
                  <a:tcPr anchor="ctr"/>
                </a:tc>
                <a:tc>
                  <a:txBody>
                    <a:bodyPr/>
                    <a:lstStyle/>
                    <a:p>
                      <a:pPr algn="ctr"/>
                      <a:r>
                        <a:rPr lang="en-US" sz="2400" dirty="0" smtClean="0"/>
                        <a:t>JOHN</a:t>
                      </a:r>
                      <a:endParaRPr lang="en-US" sz="2400" dirty="0"/>
                    </a:p>
                  </a:txBody>
                  <a:tcPr anchor="ctr"/>
                </a:tc>
                <a:tc>
                  <a:txBody>
                    <a:bodyPr/>
                    <a:lstStyle/>
                    <a:p>
                      <a:pPr algn="ctr"/>
                      <a:r>
                        <a:rPr lang="en-US" sz="2400" dirty="0" smtClean="0"/>
                        <a:t>02-JUN-2001</a:t>
                      </a:r>
                      <a:endParaRPr lang="en-US" sz="2400" dirty="0"/>
                    </a:p>
                  </a:txBody>
                  <a:tcPr anchor="ctr"/>
                </a:tc>
                <a:tc>
                  <a:txBody>
                    <a:bodyPr/>
                    <a:lstStyle/>
                    <a:p>
                      <a:pPr algn="ctr"/>
                      <a:r>
                        <a:rPr lang="en-US" sz="2400" dirty="0" smtClean="0"/>
                        <a:t>2500</a:t>
                      </a:r>
                      <a:endParaRPr lang="en-US" sz="2400" dirty="0"/>
                    </a:p>
                  </a:txBody>
                  <a:tcPr anchor="ctr"/>
                </a:tc>
                <a:tc>
                  <a:txBody>
                    <a:bodyPr/>
                    <a:lstStyle/>
                    <a:p>
                      <a:pPr algn="ctr"/>
                      <a:r>
                        <a:rPr lang="en-US" sz="2400" dirty="0" smtClean="0"/>
                        <a:t>10</a:t>
                      </a:r>
                      <a:endParaRPr lang="en-US" sz="2400" dirty="0"/>
                    </a:p>
                  </a:txBody>
                  <a:tcPr anchor="ctr"/>
                </a:tc>
                <a:tc>
                  <a:txBody>
                    <a:bodyPr/>
                    <a:lstStyle/>
                    <a:p>
                      <a:pPr algn="ctr"/>
                      <a:r>
                        <a:rPr lang="en-US" sz="2400" dirty="0" smtClean="0"/>
                        <a:t>CLERK</a:t>
                      </a:r>
                      <a:endParaRPr lang="en-US" sz="2400" dirty="0"/>
                    </a:p>
                  </a:txBody>
                  <a:tcPr anchor="ctr"/>
                </a:tc>
              </a:tr>
              <a:tr h="370840">
                <a:tc>
                  <a:txBody>
                    <a:bodyPr/>
                    <a:lstStyle/>
                    <a:p>
                      <a:pPr algn="ctr"/>
                      <a:r>
                        <a:rPr lang="en-US" sz="2400" dirty="0" smtClean="0"/>
                        <a:t>102</a:t>
                      </a:r>
                      <a:endParaRPr lang="en-US" sz="2400" dirty="0"/>
                    </a:p>
                  </a:txBody>
                  <a:tcPr anchor="ctr"/>
                </a:tc>
                <a:tc>
                  <a:txBody>
                    <a:bodyPr/>
                    <a:lstStyle/>
                    <a:p>
                      <a:pPr algn="ctr"/>
                      <a:r>
                        <a:rPr lang="en-US" sz="2400" dirty="0" smtClean="0"/>
                        <a:t>SMITH</a:t>
                      </a:r>
                      <a:endParaRPr lang="en-US" sz="2400" dirty="0"/>
                    </a:p>
                  </a:txBody>
                  <a:tcPr anchor="ctr"/>
                </a:tc>
                <a:tc>
                  <a:txBody>
                    <a:bodyPr/>
                    <a:lstStyle/>
                    <a:p>
                      <a:pPr algn="ctr"/>
                      <a:r>
                        <a:rPr lang="en-US" sz="2400" dirty="0" smtClean="0"/>
                        <a:t>06-AUG-2007</a:t>
                      </a:r>
                      <a:endParaRPr lang="en-US" sz="2400" dirty="0"/>
                    </a:p>
                  </a:txBody>
                  <a:tcPr anchor="ctr"/>
                </a:tc>
                <a:tc>
                  <a:txBody>
                    <a:bodyPr/>
                    <a:lstStyle/>
                    <a:p>
                      <a:pPr algn="ctr"/>
                      <a:r>
                        <a:rPr lang="en-US" sz="2400" dirty="0" smtClean="0"/>
                        <a:t>3000</a:t>
                      </a:r>
                      <a:endParaRPr lang="en-US" sz="2400" dirty="0"/>
                    </a:p>
                  </a:txBody>
                  <a:tcPr anchor="ctr"/>
                </a:tc>
                <a:tc>
                  <a:txBody>
                    <a:bodyPr/>
                    <a:lstStyle/>
                    <a:p>
                      <a:pPr algn="ctr"/>
                      <a:r>
                        <a:rPr lang="en-US" sz="2400" dirty="0" smtClean="0"/>
                        <a:t>20</a:t>
                      </a:r>
                      <a:endParaRPr lang="en-US" sz="2400" dirty="0"/>
                    </a:p>
                  </a:txBody>
                  <a:tcPr anchor="ctr"/>
                </a:tc>
                <a:tc>
                  <a:txBody>
                    <a:bodyPr/>
                    <a:lstStyle/>
                    <a:p>
                      <a:pPr algn="ctr"/>
                      <a:r>
                        <a:rPr lang="en-US" sz="2400" dirty="0" smtClean="0"/>
                        <a:t>MANAGER</a:t>
                      </a:r>
                      <a:endParaRPr lang="en-US" sz="2400" dirty="0"/>
                    </a:p>
                  </a:txBody>
                  <a:tcPr anchor="ctr"/>
                </a:tc>
              </a:tr>
              <a:tr h="370840">
                <a:tc>
                  <a:txBody>
                    <a:bodyPr/>
                    <a:lstStyle/>
                    <a:p>
                      <a:pPr algn="ctr"/>
                      <a:r>
                        <a:rPr lang="en-US" sz="2400" dirty="0" smtClean="0"/>
                        <a:t>103</a:t>
                      </a:r>
                      <a:endParaRPr lang="en-US" sz="2400" dirty="0"/>
                    </a:p>
                  </a:txBody>
                  <a:tcPr anchor="ctr"/>
                </a:tc>
                <a:tc>
                  <a:txBody>
                    <a:bodyPr/>
                    <a:lstStyle/>
                    <a:p>
                      <a:pPr algn="ctr"/>
                      <a:r>
                        <a:rPr lang="en-US" sz="2400" dirty="0" smtClean="0"/>
                        <a:t>ROSE</a:t>
                      </a:r>
                      <a:endParaRPr lang="en-US" sz="2400" dirty="0"/>
                    </a:p>
                  </a:txBody>
                  <a:tcPr anchor="ctr"/>
                </a:tc>
                <a:tc>
                  <a:txBody>
                    <a:bodyPr/>
                    <a:lstStyle/>
                    <a:p>
                      <a:pPr algn="ctr"/>
                      <a:r>
                        <a:rPr lang="en-US" sz="2400" dirty="0" smtClean="0"/>
                        <a:t>31-JUL-2008</a:t>
                      </a:r>
                      <a:endParaRPr lang="en-US" sz="2400" dirty="0"/>
                    </a:p>
                  </a:txBody>
                  <a:tcPr anchor="ctr"/>
                </a:tc>
                <a:tc>
                  <a:txBody>
                    <a:bodyPr/>
                    <a:lstStyle/>
                    <a:p>
                      <a:pPr algn="ctr"/>
                      <a:r>
                        <a:rPr lang="en-US" sz="2400" dirty="0" smtClean="0"/>
                        <a:t>4000</a:t>
                      </a:r>
                      <a:endParaRPr lang="en-US" sz="2400" dirty="0"/>
                    </a:p>
                  </a:txBody>
                  <a:tcPr anchor="ctr"/>
                </a:tc>
                <a:tc>
                  <a:txBody>
                    <a:bodyPr/>
                    <a:lstStyle/>
                    <a:p>
                      <a:pPr algn="ctr"/>
                      <a:r>
                        <a:rPr lang="en-US" sz="2400" dirty="0" smtClean="0"/>
                        <a:t>10</a:t>
                      </a:r>
                      <a:endParaRPr lang="en-US" sz="2400" dirty="0"/>
                    </a:p>
                  </a:txBody>
                  <a:tcPr anchor="ctr"/>
                </a:tc>
                <a:tc>
                  <a:txBody>
                    <a:bodyPr/>
                    <a:lstStyle/>
                    <a:p>
                      <a:pPr algn="ctr"/>
                      <a:r>
                        <a:rPr lang="en-US" sz="2400" dirty="0" smtClean="0"/>
                        <a:t>MANAGER</a:t>
                      </a:r>
                      <a:endParaRPr lang="en-US" sz="2400" dirty="0"/>
                    </a:p>
                  </a:txBody>
                  <a:tcPr anchor="ctr"/>
                </a:tc>
              </a:tr>
              <a:tr h="370840">
                <a:tc>
                  <a:txBody>
                    <a:bodyPr/>
                    <a:lstStyle/>
                    <a:p>
                      <a:pPr algn="ctr"/>
                      <a:r>
                        <a:rPr lang="en-US" sz="2400" dirty="0" smtClean="0"/>
                        <a:t>104</a:t>
                      </a:r>
                      <a:endParaRPr lang="en-US" sz="2400" dirty="0"/>
                    </a:p>
                  </a:txBody>
                  <a:tcPr anchor="ctr"/>
                </a:tc>
                <a:tc>
                  <a:txBody>
                    <a:bodyPr/>
                    <a:lstStyle/>
                    <a:p>
                      <a:pPr algn="ctr"/>
                      <a:r>
                        <a:rPr lang="en-US" sz="2400" dirty="0" smtClean="0"/>
                        <a:t>HENRY</a:t>
                      </a:r>
                      <a:endParaRPr lang="en-US" sz="2400" dirty="0"/>
                    </a:p>
                  </a:txBody>
                  <a:tcPr anchor="ctr"/>
                </a:tc>
                <a:tc>
                  <a:txBody>
                    <a:bodyPr/>
                    <a:lstStyle/>
                    <a:p>
                      <a:pPr algn="ctr"/>
                      <a:r>
                        <a:rPr lang="en-US" sz="2400" dirty="0" smtClean="0"/>
                        <a:t>04-SEP-2009</a:t>
                      </a:r>
                      <a:endParaRPr lang="en-US" sz="2400" dirty="0"/>
                    </a:p>
                  </a:txBody>
                  <a:tcPr anchor="ctr"/>
                </a:tc>
                <a:tc>
                  <a:txBody>
                    <a:bodyPr/>
                    <a:lstStyle/>
                    <a:p>
                      <a:pPr algn="ctr"/>
                      <a:r>
                        <a:rPr lang="en-US" sz="2400" dirty="0" smtClean="0"/>
                        <a:t>1500</a:t>
                      </a:r>
                      <a:endParaRPr lang="en-US" sz="2400" dirty="0"/>
                    </a:p>
                  </a:txBody>
                  <a:tcPr anchor="ctr"/>
                </a:tc>
                <a:tc>
                  <a:txBody>
                    <a:bodyPr/>
                    <a:lstStyle/>
                    <a:p>
                      <a:pPr algn="ctr"/>
                      <a:r>
                        <a:rPr lang="en-US" sz="2400" dirty="0" smtClean="0"/>
                        <a:t>20</a:t>
                      </a:r>
                      <a:endParaRPr lang="en-US" sz="2400" dirty="0"/>
                    </a:p>
                  </a:txBody>
                  <a:tcPr anchor="ctr"/>
                </a:tc>
                <a:tc>
                  <a:txBody>
                    <a:bodyPr/>
                    <a:lstStyle/>
                    <a:p>
                      <a:pPr algn="ctr"/>
                      <a:r>
                        <a:rPr lang="en-US" sz="2400" dirty="0" smtClean="0"/>
                        <a:t>CLERK</a:t>
                      </a:r>
                      <a:endParaRPr lang="en-US" sz="2400" dirty="0"/>
                    </a:p>
                  </a:txBody>
                  <a:tcPr anchor="ctr"/>
                </a:tc>
              </a:tr>
              <a:tr h="370840">
                <a:tc>
                  <a:txBody>
                    <a:bodyPr/>
                    <a:lstStyle/>
                    <a:p>
                      <a:pPr algn="ctr"/>
                      <a:r>
                        <a:rPr lang="en-US" sz="2400" dirty="0" smtClean="0"/>
                        <a:t>105</a:t>
                      </a:r>
                      <a:endParaRPr lang="en-US" sz="2400" dirty="0"/>
                    </a:p>
                  </a:txBody>
                  <a:tcPr anchor="ctr"/>
                </a:tc>
                <a:tc>
                  <a:txBody>
                    <a:bodyPr/>
                    <a:lstStyle/>
                    <a:p>
                      <a:pPr algn="ctr"/>
                      <a:r>
                        <a:rPr lang="en-US" sz="2400" dirty="0" smtClean="0"/>
                        <a:t>JAMES</a:t>
                      </a:r>
                      <a:endParaRPr lang="en-US" sz="2400" dirty="0"/>
                    </a:p>
                  </a:txBody>
                  <a:tcPr anchor="ctr"/>
                </a:tc>
                <a:tc>
                  <a:txBody>
                    <a:bodyPr/>
                    <a:lstStyle/>
                    <a:p>
                      <a:pPr algn="ctr"/>
                      <a:r>
                        <a:rPr lang="en-US" sz="2400" dirty="0" smtClean="0"/>
                        <a:t>05-JUN-2008</a:t>
                      </a:r>
                      <a:endParaRPr lang="en-US" sz="2400" dirty="0"/>
                    </a:p>
                  </a:txBody>
                  <a:tcPr anchor="ctr"/>
                </a:tc>
                <a:tc>
                  <a:txBody>
                    <a:bodyPr/>
                    <a:lstStyle/>
                    <a:p>
                      <a:pPr algn="ctr"/>
                      <a:r>
                        <a:rPr lang="en-US" sz="2400" dirty="0" smtClean="0"/>
                        <a:t>2000</a:t>
                      </a:r>
                      <a:endParaRPr lang="en-US" sz="2400" dirty="0"/>
                    </a:p>
                  </a:txBody>
                  <a:tcPr anchor="ctr"/>
                </a:tc>
                <a:tc>
                  <a:txBody>
                    <a:bodyPr/>
                    <a:lstStyle/>
                    <a:p>
                      <a:pPr algn="ctr"/>
                      <a:r>
                        <a:rPr lang="en-US" sz="2400" dirty="0" smtClean="0"/>
                        <a:t>30</a:t>
                      </a:r>
                      <a:endParaRPr lang="en-US" sz="2400" dirty="0"/>
                    </a:p>
                  </a:txBody>
                  <a:tcPr anchor="ctr"/>
                </a:tc>
                <a:tc>
                  <a:txBody>
                    <a:bodyPr/>
                    <a:lstStyle/>
                    <a:p>
                      <a:pPr algn="ctr"/>
                      <a:r>
                        <a:rPr lang="en-US" sz="2400" dirty="0" smtClean="0"/>
                        <a:t>CLERK</a:t>
                      </a:r>
                      <a:endParaRPr lang="en-US" sz="2400" dirty="0"/>
                    </a:p>
                  </a:txBody>
                  <a:tcPr anchor="ct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Create View - WITH READ ONLY CLAUSE</a:t>
            </a:r>
            <a:endParaRPr lang="en-US" b="1" dirty="0"/>
          </a:p>
        </p:txBody>
      </p:sp>
      <p:sp>
        <p:nvSpPr>
          <p:cNvPr id="3" name="Content Placeholder 2"/>
          <p:cNvSpPr>
            <a:spLocks noGrp="1"/>
          </p:cNvSpPr>
          <p:nvPr>
            <p:ph idx="1"/>
          </p:nvPr>
        </p:nvSpPr>
        <p:spPr/>
        <p:txBody>
          <a:bodyPr>
            <a:normAutofit/>
          </a:bodyPr>
          <a:lstStyle/>
          <a:p>
            <a:pPr algn="just"/>
            <a:r>
              <a:rPr lang="en-US" sz="2800" dirty="0" smtClean="0"/>
              <a:t>We can create a view as read only by adding WITH READ ONLY clause to the view.</a:t>
            </a:r>
          </a:p>
          <a:p>
            <a:pPr>
              <a:buNone/>
            </a:pPr>
            <a:r>
              <a:rPr lang="en-US" sz="2800" b="1" dirty="0" smtClean="0"/>
              <a:t>SQL</a:t>
            </a:r>
            <a:r>
              <a:rPr lang="en-US" sz="2800" dirty="0" smtClean="0"/>
              <a:t>&gt;  CREATE VIEW V2_EMP AS </a:t>
            </a:r>
          </a:p>
          <a:p>
            <a:pPr>
              <a:buNone/>
            </a:pPr>
            <a:r>
              <a:rPr lang="en-US" sz="2800" dirty="0" smtClean="0"/>
              <a:t>            SELECT * FROM EMP </a:t>
            </a:r>
            <a:r>
              <a:rPr lang="en-US" sz="2800" b="1" dirty="0" smtClean="0"/>
              <a:t>WITH READ ONLY</a:t>
            </a:r>
            <a:r>
              <a:rPr lang="en-US" sz="2800" dirty="0" smtClean="0"/>
              <a:t>;</a:t>
            </a:r>
          </a:p>
          <a:p>
            <a:r>
              <a:rPr lang="en-US" sz="2800" dirty="0" smtClean="0"/>
              <a:t>If we perform update  operation  on above view ,it will be terminated.</a:t>
            </a:r>
          </a:p>
          <a:p>
            <a:r>
              <a:rPr lang="en-US" sz="2800" dirty="0" smtClean="0"/>
              <a:t>SQL&gt; UPDATE V2_EMP SET SAL=1000 WHERE   </a:t>
            </a:r>
          </a:p>
          <a:p>
            <a:pPr>
              <a:buNone/>
            </a:pPr>
            <a:r>
              <a:rPr lang="en-US" sz="2800" dirty="0" smtClean="0"/>
              <a:t>              ENO=103;     </a:t>
            </a:r>
            <a:r>
              <a:rPr lang="en-US" sz="2800" b="1" dirty="0" smtClean="0"/>
              <a:t>OUTPUT</a:t>
            </a:r>
            <a:r>
              <a:rPr lang="en-US" sz="2800" dirty="0" smtClean="0"/>
              <a:t>:  ERROR</a:t>
            </a:r>
          </a:p>
          <a:p>
            <a:pPr>
              <a:buNone/>
            </a:pPr>
            <a:endParaRPr lang="en-US" sz="28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t>VIEW V2_EMP</a:t>
            </a:r>
            <a:endParaRPr lang="en-US" b="1" dirty="0"/>
          </a:p>
        </p:txBody>
      </p:sp>
      <p:graphicFrame>
        <p:nvGraphicFramePr>
          <p:cNvPr id="4" name="Content Placeholder 3"/>
          <p:cNvGraphicFramePr>
            <a:graphicFrameLocks noGrp="1"/>
          </p:cNvGraphicFramePr>
          <p:nvPr>
            <p:ph idx="1"/>
          </p:nvPr>
        </p:nvGraphicFramePr>
        <p:xfrm>
          <a:off x="533400" y="2286000"/>
          <a:ext cx="8153400" cy="3840480"/>
        </p:xfrm>
        <a:graphic>
          <a:graphicData uri="http://schemas.openxmlformats.org/drawingml/2006/table">
            <a:tbl>
              <a:tblPr firstRow="1" bandRow="1">
                <a:tableStyleId>{5940675A-B579-460E-94D1-54222C63F5DA}</a:tableStyleId>
              </a:tblPr>
              <a:tblGrid>
                <a:gridCol w="914400"/>
                <a:gridCol w="1295400"/>
                <a:gridCol w="1905000"/>
                <a:gridCol w="1371600"/>
                <a:gridCol w="1066800"/>
                <a:gridCol w="1600200"/>
              </a:tblGrid>
              <a:tr h="370840">
                <a:tc>
                  <a:txBody>
                    <a:bodyPr/>
                    <a:lstStyle/>
                    <a:p>
                      <a:pPr algn="ctr"/>
                      <a:r>
                        <a:rPr lang="en-US" sz="2400" b="1" dirty="0" smtClean="0"/>
                        <a:t>ENO</a:t>
                      </a:r>
                      <a:endParaRPr lang="en-US" sz="2400" b="1" dirty="0"/>
                    </a:p>
                  </a:txBody>
                  <a:tcPr anchor="ctr"/>
                </a:tc>
                <a:tc>
                  <a:txBody>
                    <a:bodyPr/>
                    <a:lstStyle/>
                    <a:p>
                      <a:pPr algn="ctr"/>
                      <a:r>
                        <a:rPr lang="en-US" sz="2400" b="1" dirty="0" smtClean="0"/>
                        <a:t>ENAME</a:t>
                      </a:r>
                      <a:endParaRPr lang="en-US" sz="2400" b="1" dirty="0"/>
                    </a:p>
                  </a:txBody>
                  <a:tcPr anchor="ctr"/>
                </a:tc>
                <a:tc>
                  <a:txBody>
                    <a:bodyPr/>
                    <a:lstStyle/>
                    <a:p>
                      <a:pPr algn="ctr"/>
                      <a:r>
                        <a:rPr lang="en-US" sz="2400" b="1" dirty="0" smtClean="0"/>
                        <a:t>HIREDATE</a:t>
                      </a:r>
                      <a:endParaRPr lang="en-US" sz="2400" b="1" dirty="0"/>
                    </a:p>
                  </a:txBody>
                  <a:tcPr anchor="ctr"/>
                </a:tc>
                <a:tc>
                  <a:txBody>
                    <a:bodyPr/>
                    <a:lstStyle/>
                    <a:p>
                      <a:pPr algn="ctr"/>
                      <a:r>
                        <a:rPr lang="en-US" sz="2400" b="1" dirty="0" smtClean="0"/>
                        <a:t>SALARY</a:t>
                      </a:r>
                      <a:endParaRPr lang="en-US" sz="2400" b="1" dirty="0"/>
                    </a:p>
                  </a:txBody>
                  <a:tcPr anchor="ctr"/>
                </a:tc>
                <a:tc>
                  <a:txBody>
                    <a:bodyPr/>
                    <a:lstStyle/>
                    <a:p>
                      <a:pPr algn="ctr"/>
                      <a:r>
                        <a:rPr lang="en-US" sz="2400" b="1" dirty="0" smtClean="0"/>
                        <a:t>DEPTNO</a:t>
                      </a:r>
                      <a:endParaRPr lang="en-US" sz="2400" b="1" dirty="0"/>
                    </a:p>
                  </a:txBody>
                  <a:tcPr anchor="ctr"/>
                </a:tc>
                <a:tc>
                  <a:txBody>
                    <a:bodyPr/>
                    <a:lstStyle/>
                    <a:p>
                      <a:pPr algn="ctr"/>
                      <a:r>
                        <a:rPr lang="en-US" sz="2400" b="1" dirty="0" smtClean="0"/>
                        <a:t>JOB</a:t>
                      </a:r>
                      <a:endParaRPr lang="en-US" sz="2400" b="1" dirty="0"/>
                    </a:p>
                  </a:txBody>
                  <a:tcPr anchor="ctr"/>
                </a:tc>
              </a:tr>
              <a:tr h="370840">
                <a:tc>
                  <a:txBody>
                    <a:bodyPr/>
                    <a:lstStyle/>
                    <a:p>
                      <a:pPr algn="ctr"/>
                      <a:r>
                        <a:rPr lang="en-US" sz="2400" dirty="0" smtClean="0"/>
                        <a:t>101</a:t>
                      </a:r>
                      <a:endParaRPr lang="en-US" sz="2400" dirty="0"/>
                    </a:p>
                  </a:txBody>
                  <a:tcPr anchor="ctr"/>
                </a:tc>
                <a:tc>
                  <a:txBody>
                    <a:bodyPr/>
                    <a:lstStyle/>
                    <a:p>
                      <a:pPr algn="ctr"/>
                      <a:r>
                        <a:rPr lang="en-US" sz="2400" dirty="0" smtClean="0"/>
                        <a:t>JOHN</a:t>
                      </a:r>
                      <a:endParaRPr lang="en-US" sz="2400" dirty="0"/>
                    </a:p>
                  </a:txBody>
                  <a:tcPr anchor="ctr"/>
                </a:tc>
                <a:tc>
                  <a:txBody>
                    <a:bodyPr/>
                    <a:lstStyle/>
                    <a:p>
                      <a:pPr algn="ctr"/>
                      <a:r>
                        <a:rPr lang="en-US" sz="2400" dirty="0" smtClean="0"/>
                        <a:t>02-JUN-2001</a:t>
                      </a:r>
                      <a:endParaRPr lang="en-US" sz="2400" dirty="0"/>
                    </a:p>
                  </a:txBody>
                  <a:tcPr anchor="ctr"/>
                </a:tc>
                <a:tc>
                  <a:txBody>
                    <a:bodyPr/>
                    <a:lstStyle/>
                    <a:p>
                      <a:pPr algn="ctr"/>
                      <a:r>
                        <a:rPr lang="en-US" sz="2400" dirty="0" smtClean="0"/>
                        <a:t>2500</a:t>
                      </a:r>
                      <a:endParaRPr lang="en-US" sz="2400" dirty="0"/>
                    </a:p>
                  </a:txBody>
                  <a:tcPr anchor="ctr"/>
                </a:tc>
                <a:tc>
                  <a:txBody>
                    <a:bodyPr/>
                    <a:lstStyle/>
                    <a:p>
                      <a:pPr algn="ctr"/>
                      <a:r>
                        <a:rPr lang="en-US" sz="2400" dirty="0" smtClean="0"/>
                        <a:t>10</a:t>
                      </a:r>
                      <a:endParaRPr lang="en-US" sz="2400" dirty="0"/>
                    </a:p>
                  </a:txBody>
                  <a:tcPr anchor="ctr"/>
                </a:tc>
                <a:tc>
                  <a:txBody>
                    <a:bodyPr/>
                    <a:lstStyle/>
                    <a:p>
                      <a:pPr algn="ctr"/>
                      <a:r>
                        <a:rPr lang="en-US" sz="2400" dirty="0" smtClean="0"/>
                        <a:t>CLERK</a:t>
                      </a:r>
                      <a:endParaRPr lang="en-US" sz="2400" dirty="0"/>
                    </a:p>
                  </a:txBody>
                  <a:tcPr anchor="ctr"/>
                </a:tc>
              </a:tr>
              <a:tr h="370840">
                <a:tc>
                  <a:txBody>
                    <a:bodyPr/>
                    <a:lstStyle/>
                    <a:p>
                      <a:pPr algn="ctr"/>
                      <a:r>
                        <a:rPr lang="en-US" sz="2400" dirty="0" smtClean="0"/>
                        <a:t>102</a:t>
                      </a:r>
                      <a:endParaRPr lang="en-US" sz="2400" dirty="0"/>
                    </a:p>
                  </a:txBody>
                  <a:tcPr anchor="ctr"/>
                </a:tc>
                <a:tc>
                  <a:txBody>
                    <a:bodyPr/>
                    <a:lstStyle/>
                    <a:p>
                      <a:pPr algn="ctr"/>
                      <a:r>
                        <a:rPr lang="en-US" sz="2400" dirty="0" smtClean="0"/>
                        <a:t>SMITH</a:t>
                      </a:r>
                      <a:endParaRPr lang="en-US" sz="2400" dirty="0"/>
                    </a:p>
                  </a:txBody>
                  <a:tcPr anchor="ctr"/>
                </a:tc>
                <a:tc>
                  <a:txBody>
                    <a:bodyPr/>
                    <a:lstStyle/>
                    <a:p>
                      <a:pPr algn="ctr"/>
                      <a:r>
                        <a:rPr lang="en-US" sz="2400" dirty="0" smtClean="0"/>
                        <a:t>06-AUG-2007</a:t>
                      </a:r>
                      <a:endParaRPr lang="en-US" sz="2400" dirty="0"/>
                    </a:p>
                  </a:txBody>
                  <a:tcPr anchor="ctr"/>
                </a:tc>
                <a:tc>
                  <a:txBody>
                    <a:bodyPr/>
                    <a:lstStyle/>
                    <a:p>
                      <a:pPr algn="ctr"/>
                      <a:r>
                        <a:rPr lang="en-US" sz="2400" dirty="0" smtClean="0"/>
                        <a:t>3000</a:t>
                      </a:r>
                      <a:endParaRPr lang="en-US" sz="2400" dirty="0"/>
                    </a:p>
                  </a:txBody>
                  <a:tcPr anchor="ctr"/>
                </a:tc>
                <a:tc>
                  <a:txBody>
                    <a:bodyPr/>
                    <a:lstStyle/>
                    <a:p>
                      <a:pPr algn="ctr"/>
                      <a:r>
                        <a:rPr lang="en-US" sz="2400" dirty="0" smtClean="0"/>
                        <a:t>20</a:t>
                      </a:r>
                      <a:endParaRPr lang="en-US" sz="2400" dirty="0"/>
                    </a:p>
                  </a:txBody>
                  <a:tcPr anchor="ctr"/>
                </a:tc>
                <a:tc>
                  <a:txBody>
                    <a:bodyPr/>
                    <a:lstStyle/>
                    <a:p>
                      <a:pPr algn="ctr"/>
                      <a:r>
                        <a:rPr lang="en-US" sz="2400" dirty="0" smtClean="0"/>
                        <a:t>MANAGER</a:t>
                      </a:r>
                      <a:endParaRPr lang="en-US" sz="2400" dirty="0"/>
                    </a:p>
                  </a:txBody>
                  <a:tcPr anchor="ctr"/>
                </a:tc>
              </a:tr>
              <a:tr h="370840">
                <a:tc>
                  <a:txBody>
                    <a:bodyPr/>
                    <a:lstStyle/>
                    <a:p>
                      <a:pPr algn="ctr"/>
                      <a:r>
                        <a:rPr lang="en-US" sz="2400" dirty="0" smtClean="0"/>
                        <a:t>103</a:t>
                      </a:r>
                      <a:endParaRPr lang="en-US" sz="2400" dirty="0"/>
                    </a:p>
                  </a:txBody>
                  <a:tcPr anchor="ctr"/>
                </a:tc>
                <a:tc>
                  <a:txBody>
                    <a:bodyPr/>
                    <a:lstStyle/>
                    <a:p>
                      <a:pPr algn="ctr"/>
                      <a:r>
                        <a:rPr lang="en-US" sz="2400" dirty="0" smtClean="0"/>
                        <a:t>ROSE</a:t>
                      </a:r>
                      <a:endParaRPr lang="en-US" sz="2400" dirty="0"/>
                    </a:p>
                  </a:txBody>
                  <a:tcPr anchor="ctr"/>
                </a:tc>
                <a:tc>
                  <a:txBody>
                    <a:bodyPr/>
                    <a:lstStyle/>
                    <a:p>
                      <a:pPr algn="ctr"/>
                      <a:r>
                        <a:rPr lang="en-US" sz="2400" dirty="0" smtClean="0"/>
                        <a:t>31-JUL-2008</a:t>
                      </a:r>
                      <a:endParaRPr lang="en-US" sz="2400" dirty="0"/>
                    </a:p>
                  </a:txBody>
                  <a:tcPr anchor="ctr"/>
                </a:tc>
                <a:tc>
                  <a:txBody>
                    <a:bodyPr/>
                    <a:lstStyle/>
                    <a:p>
                      <a:pPr algn="ctr"/>
                      <a:r>
                        <a:rPr lang="en-US" sz="2400" dirty="0" smtClean="0"/>
                        <a:t>4000</a:t>
                      </a:r>
                      <a:endParaRPr lang="en-US" sz="2400" dirty="0"/>
                    </a:p>
                  </a:txBody>
                  <a:tcPr anchor="ctr"/>
                </a:tc>
                <a:tc>
                  <a:txBody>
                    <a:bodyPr/>
                    <a:lstStyle/>
                    <a:p>
                      <a:pPr algn="ctr"/>
                      <a:r>
                        <a:rPr lang="en-US" sz="2400" dirty="0" smtClean="0"/>
                        <a:t>10</a:t>
                      </a:r>
                      <a:endParaRPr lang="en-US" sz="2400" dirty="0"/>
                    </a:p>
                  </a:txBody>
                  <a:tcPr anchor="ctr"/>
                </a:tc>
                <a:tc>
                  <a:txBody>
                    <a:bodyPr/>
                    <a:lstStyle/>
                    <a:p>
                      <a:pPr algn="ctr"/>
                      <a:r>
                        <a:rPr lang="en-US" sz="2400" dirty="0" smtClean="0"/>
                        <a:t>MANAGER</a:t>
                      </a:r>
                      <a:endParaRPr lang="en-US" sz="2400" dirty="0"/>
                    </a:p>
                  </a:txBody>
                  <a:tcPr anchor="ctr"/>
                </a:tc>
              </a:tr>
              <a:tr h="370840">
                <a:tc>
                  <a:txBody>
                    <a:bodyPr/>
                    <a:lstStyle/>
                    <a:p>
                      <a:pPr algn="ctr"/>
                      <a:r>
                        <a:rPr lang="en-US" sz="2400" dirty="0" smtClean="0"/>
                        <a:t>104</a:t>
                      </a:r>
                      <a:endParaRPr lang="en-US" sz="2400" dirty="0"/>
                    </a:p>
                  </a:txBody>
                  <a:tcPr anchor="ctr"/>
                </a:tc>
                <a:tc>
                  <a:txBody>
                    <a:bodyPr/>
                    <a:lstStyle/>
                    <a:p>
                      <a:pPr algn="ctr"/>
                      <a:r>
                        <a:rPr lang="en-US" sz="2400" dirty="0" smtClean="0"/>
                        <a:t>HENRY</a:t>
                      </a:r>
                      <a:endParaRPr lang="en-US" sz="2400" dirty="0"/>
                    </a:p>
                  </a:txBody>
                  <a:tcPr anchor="ctr"/>
                </a:tc>
                <a:tc>
                  <a:txBody>
                    <a:bodyPr/>
                    <a:lstStyle/>
                    <a:p>
                      <a:pPr algn="ctr"/>
                      <a:r>
                        <a:rPr lang="en-US" sz="2400" dirty="0" smtClean="0"/>
                        <a:t>04-SEP-2009</a:t>
                      </a:r>
                      <a:endParaRPr lang="en-US" sz="2400" dirty="0"/>
                    </a:p>
                  </a:txBody>
                  <a:tcPr anchor="ctr"/>
                </a:tc>
                <a:tc>
                  <a:txBody>
                    <a:bodyPr/>
                    <a:lstStyle/>
                    <a:p>
                      <a:pPr algn="ctr"/>
                      <a:r>
                        <a:rPr lang="en-US" sz="2400" dirty="0" smtClean="0"/>
                        <a:t>1500</a:t>
                      </a:r>
                      <a:endParaRPr lang="en-US" sz="2400" dirty="0"/>
                    </a:p>
                  </a:txBody>
                  <a:tcPr anchor="ctr"/>
                </a:tc>
                <a:tc>
                  <a:txBody>
                    <a:bodyPr/>
                    <a:lstStyle/>
                    <a:p>
                      <a:pPr algn="ctr"/>
                      <a:r>
                        <a:rPr lang="en-US" sz="2400" dirty="0" smtClean="0"/>
                        <a:t>20</a:t>
                      </a:r>
                      <a:endParaRPr lang="en-US" sz="2400" dirty="0"/>
                    </a:p>
                  </a:txBody>
                  <a:tcPr anchor="ctr"/>
                </a:tc>
                <a:tc>
                  <a:txBody>
                    <a:bodyPr/>
                    <a:lstStyle/>
                    <a:p>
                      <a:pPr algn="ctr"/>
                      <a:r>
                        <a:rPr lang="en-US" sz="2400" dirty="0" smtClean="0"/>
                        <a:t>CLERK</a:t>
                      </a:r>
                      <a:endParaRPr lang="en-US" sz="2400" dirty="0"/>
                    </a:p>
                  </a:txBody>
                  <a:tcPr anchor="ctr"/>
                </a:tc>
              </a:tr>
              <a:tr h="370840">
                <a:tc>
                  <a:txBody>
                    <a:bodyPr/>
                    <a:lstStyle/>
                    <a:p>
                      <a:pPr algn="ctr"/>
                      <a:r>
                        <a:rPr lang="en-US" sz="2400" dirty="0" smtClean="0"/>
                        <a:t>105</a:t>
                      </a:r>
                      <a:endParaRPr lang="en-US" sz="2400" dirty="0"/>
                    </a:p>
                  </a:txBody>
                  <a:tcPr anchor="ctr"/>
                </a:tc>
                <a:tc>
                  <a:txBody>
                    <a:bodyPr/>
                    <a:lstStyle/>
                    <a:p>
                      <a:pPr algn="ctr"/>
                      <a:r>
                        <a:rPr lang="en-US" sz="2400" dirty="0" smtClean="0"/>
                        <a:t>JAMES</a:t>
                      </a:r>
                      <a:endParaRPr lang="en-US" sz="2400" dirty="0"/>
                    </a:p>
                  </a:txBody>
                  <a:tcPr anchor="ctr"/>
                </a:tc>
                <a:tc>
                  <a:txBody>
                    <a:bodyPr/>
                    <a:lstStyle/>
                    <a:p>
                      <a:pPr algn="ctr"/>
                      <a:r>
                        <a:rPr lang="en-US" sz="2400" dirty="0" smtClean="0"/>
                        <a:t>05-JUN-2008</a:t>
                      </a:r>
                      <a:endParaRPr lang="en-US" sz="2400" dirty="0"/>
                    </a:p>
                  </a:txBody>
                  <a:tcPr anchor="ctr"/>
                </a:tc>
                <a:tc>
                  <a:txBody>
                    <a:bodyPr/>
                    <a:lstStyle/>
                    <a:p>
                      <a:pPr algn="ctr"/>
                      <a:r>
                        <a:rPr lang="en-US" sz="2400" dirty="0" smtClean="0"/>
                        <a:t>2000</a:t>
                      </a:r>
                      <a:endParaRPr lang="en-US" sz="2400" dirty="0"/>
                    </a:p>
                  </a:txBody>
                  <a:tcPr anchor="ctr"/>
                </a:tc>
                <a:tc>
                  <a:txBody>
                    <a:bodyPr/>
                    <a:lstStyle/>
                    <a:p>
                      <a:pPr algn="ctr"/>
                      <a:r>
                        <a:rPr lang="en-US" sz="2400" dirty="0" smtClean="0"/>
                        <a:t>30</a:t>
                      </a:r>
                      <a:endParaRPr lang="en-US" sz="2400" dirty="0"/>
                    </a:p>
                  </a:txBody>
                  <a:tcPr anchor="ctr"/>
                </a:tc>
                <a:tc>
                  <a:txBody>
                    <a:bodyPr/>
                    <a:lstStyle/>
                    <a:p>
                      <a:pPr algn="ctr"/>
                      <a:r>
                        <a:rPr lang="en-US" sz="2400" dirty="0" smtClean="0"/>
                        <a:t>CLERK</a:t>
                      </a:r>
                      <a:endParaRPr lang="en-US" sz="2400" dirty="0"/>
                    </a:p>
                  </a:txBody>
                  <a:tcPr anchor="ct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04088"/>
            <a:ext cx="8305800" cy="896112"/>
          </a:xfrm>
        </p:spPr>
        <p:txBody>
          <a:bodyPr>
            <a:normAutofit fontScale="90000"/>
          </a:bodyPr>
          <a:lstStyle/>
          <a:p>
            <a:r>
              <a:rPr lang="en-US" b="1" dirty="0" smtClean="0"/>
              <a:t>Create View - WITH CHECK OPTION CLAUSE</a:t>
            </a:r>
            <a:endParaRPr lang="en-US" dirty="0"/>
          </a:p>
        </p:txBody>
      </p:sp>
      <p:sp>
        <p:nvSpPr>
          <p:cNvPr id="3" name="Content Placeholder 2"/>
          <p:cNvSpPr>
            <a:spLocks noGrp="1"/>
          </p:cNvSpPr>
          <p:nvPr>
            <p:ph idx="1"/>
          </p:nvPr>
        </p:nvSpPr>
        <p:spPr>
          <a:xfrm>
            <a:off x="457200" y="1676400"/>
            <a:ext cx="8229600" cy="4648200"/>
          </a:xfrm>
        </p:spPr>
        <p:txBody>
          <a:bodyPr/>
          <a:lstStyle/>
          <a:p>
            <a:pPr algn="just"/>
            <a:r>
              <a:rPr lang="en-US" sz="2800" dirty="0" smtClean="0"/>
              <a:t>WITH CHECK OPTION clause can be given for an updatable view to prevent </a:t>
            </a:r>
            <a:r>
              <a:rPr lang="en-US" sz="2800" b="1" dirty="0" smtClean="0"/>
              <a:t>insertion of  rows </a:t>
            </a:r>
            <a:r>
              <a:rPr lang="en-US" sz="2800" dirty="0" smtClean="0"/>
              <a:t>for which the WHERE condition  in “select stmt ”is not true. </a:t>
            </a:r>
          </a:p>
          <a:p>
            <a:pPr algn="just"/>
            <a:r>
              <a:rPr lang="en-US" sz="2800" dirty="0" smtClean="0"/>
              <a:t>It also prevents </a:t>
            </a:r>
            <a:r>
              <a:rPr lang="en-US" sz="2800" b="1" dirty="0" err="1" smtClean="0"/>
              <a:t>updation</a:t>
            </a:r>
            <a:r>
              <a:rPr lang="en-US" sz="2800" b="1" dirty="0" smtClean="0"/>
              <a:t> of rows </a:t>
            </a:r>
            <a:r>
              <a:rPr lang="en-US" sz="2800" dirty="0" smtClean="0"/>
              <a:t>which causes the WHERE condition to be not true . </a:t>
            </a:r>
          </a:p>
          <a:p>
            <a:pPr algn="just"/>
            <a:r>
              <a:rPr lang="en-US" sz="2800" dirty="0" smtClean="0"/>
              <a:t>In other words, it prevents visible rows from being updated to  </a:t>
            </a:r>
            <a:r>
              <a:rPr lang="en-US" sz="2800" dirty="0" err="1" smtClean="0"/>
              <a:t>nonvisible</a:t>
            </a:r>
            <a:r>
              <a:rPr lang="en-US" sz="2800" dirty="0" smtClean="0"/>
              <a:t> rows.</a:t>
            </a:r>
            <a:endParaRPr lang="en-US" sz="28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EMP TABLE</a:t>
            </a:r>
            <a:endParaRPr lang="en-US" b="1" dirty="0"/>
          </a:p>
        </p:txBody>
      </p:sp>
      <p:graphicFrame>
        <p:nvGraphicFramePr>
          <p:cNvPr id="4" name="Content Placeholder 3"/>
          <p:cNvGraphicFramePr>
            <a:graphicFrameLocks noGrp="1"/>
          </p:cNvGraphicFramePr>
          <p:nvPr>
            <p:ph idx="1"/>
          </p:nvPr>
        </p:nvGraphicFramePr>
        <p:xfrm>
          <a:off x="533400" y="2286000"/>
          <a:ext cx="8153400" cy="3840480"/>
        </p:xfrm>
        <a:graphic>
          <a:graphicData uri="http://schemas.openxmlformats.org/drawingml/2006/table">
            <a:tbl>
              <a:tblPr firstRow="1" bandRow="1">
                <a:tableStyleId>{5940675A-B579-460E-94D1-54222C63F5DA}</a:tableStyleId>
              </a:tblPr>
              <a:tblGrid>
                <a:gridCol w="914400"/>
                <a:gridCol w="1295400"/>
                <a:gridCol w="1905000"/>
                <a:gridCol w="1371600"/>
                <a:gridCol w="1066800"/>
                <a:gridCol w="1600200"/>
              </a:tblGrid>
              <a:tr h="370840">
                <a:tc>
                  <a:txBody>
                    <a:bodyPr/>
                    <a:lstStyle/>
                    <a:p>
                      <a:pPr algn="ctr"/>
                      <a:r>
                        <a:rPr lang="en-US" sz="2400" b="1" dirty="0" smtClean="0"/>
                        <a:t>ENO</a:t>
                      </a:r>
                      <a:endParaRPr lang="en-US" sz="2400" b="1" dirty="0"/>
                    </a:p>
                  </a:txBody>
                  <a:tcPr anchor="ctr"/>
                </a:tc>
                <a:tc>
                  <a:txBody>
                    <a:bodyPr/>
                    <a:lstStyle/>
                    <a:p>
                      <a:pPr algn="ctr"/>
                      <a:r>
                        <a:rPr lang="en-US" sz="2400" b="1" dirty="0" smtClean="0"/>
                        <a:t>ENAME</a:t>
                      </a:r>
                      <a:endParaRPr lang="en-US" sz="2400" b="1" dirty="0"/>
                    </a:p>
                  </a:txBody>
                  <a:tcPr anchor="ctr"/>
                </a:tc>
                <a:tc>
                  <a:txBody>
                    <a:bodyPr/>
                    <a:lstStyle/>
                    <a:p>
                      <a:pPr algn="ctr"/>
                      <a:r>
                        <a:rPr lang="en-US" sz="2400" b="1" dirty="0" smtClean="0"/>
                        <a:t>HIREDATE</a:t>
                      </a:r>
                      <a:endParaRPr lang="en-US" sz="2400" b="1" dirty="0"/>
                    </a:p>
                  </a:txBody>
                  <a:tcPr anchor="ctr"/>
                </a:tc>
                <a:tc>
                  <a:txBody>
                    <a:bodyPr/>
                    <a:lstStyle/>
                    <a:p>
                      <a:pPr algn="ctr"/>
                      <a:r>
                        <a:rPr lang="en-US" sz="2400" b="1" dirty="0" smtClean="0"/>
                        <a:t>SALARY</a:t>
                      </a:r>
                      <a:endParaRPr lang="en-US" sz="2400" b="1" dirty="0"/>
                    </a:p>
                  </a:txBody>
                  <a:tcPr anchor="ctr"/>
                </a:tc>
                <a:tc>
                  <a:txBody>
                    <a:bodyPr/>
                    <a:lstStyle/>
                    <a:p>
                      <a:pPr algn="ctr"/>
                      <a:r>
                        <a:rPr lang="en-US" sz="2400" b="1" dirty="0" smtClean="0"/>
                        <a:t>DEPTNO</a:t>
                      </a:r>
                      <a:endParaRPr lang="en-US" sz="2400" b="1" dirty="0"/>
                    </a:p>
                  </a:txBody>
                  <a:tcPr anchor="ctr"/>
                </a:tc>
                <a:tc>
                  <a:txBody>
                    <a:bodyPr/>
                    <a:lstStyle/>
                    <a:p>
                      <a:pPr algn="ctr"/>
                      <a:r>
                        <a:rPr lang="en-US" sz="2400" b="1" dirty="0" smtClean="0"/>
                        <a:t>JOB</a:t>
                      </a:r>
                      <a:endParaRPr lang="en-US" sz="2400" b="1" dirty="0"/>
                    </a:p>
                  </a:txBody>
                  <a:tcPr anchor="ctr"/>
                </a:tc>
              </a:tr>
              <a:tr h="370840">
                <a:tc>
                  <a:txBody>
                    <a:bodyPr/>
                    <a:lstStyle/>
                    <a:p>
                      <a:pPr algn="ctr"/>
                      <a:r>
                        <a:rPr lang="en-US" sz="2400" dirty="0" smtClean="0"/>
                        <a:t>101</a:t>
                      </a:r>
                      <a:endParaRPr lang="en-US" sz="2400" dirty="0"/>
                    </a:p>
                  </a:txBody>
                  <a:tcPr anchor="ctr"/>
                </a:tc>
                <a:tc>
                  <a:txBody>
                    <a:bodyPr/>
                    <a:lstStyle/>
                    <a:p>
                      <a:pPr algn="ctr"/>
                      <a:r>
                        <a:rPr lang="en-US" sz="2400" dirty="0" smtClean="0"/>
                        <a:t>JOHN</a:t>
                      </a:r>
                      <a:endParaRPr lang="en-US" sz="2400" dirty="0"/>
                    </a:p>
                  </a:txBody>
                  <a:tcPr anchor="ctr"/>
                </a:tc>
                <a:tc>
                  <a:txBody>
                    <a:bodyPr/>
                    <a:lstStyle/>
                    <a:p>
                      <a:pPr algn="ctr"/>
                      <a:r>
                        <a:rPr lang="en-US" sz="2400" dirty="0" smtClean="0"/>
                        <a:t>02-JUN-2001</a:t>
                      </a:r>
                      <a:endParaRPr lang="en-US" sz="2400" dirty="0"/>
                    </a:p>
                  </a:txBody>
                  <a:tcPr anchor="ctr"/>
                </a:tc>
                <a:tc>
                  <a:txBody>
                    <a:bodyPr/>
                    <a:lstStyle/>
                    <a:p>
                      <a:pPr algn="ctr"/>
                      <a:r>
                        <a:rPr lang="en-US" sz="2400" dirty="0" smtClean="0"/>
                        <a:t>2500</a:t>
                      </a:r>
                      <a:endParaRPr lang="en-US" sz="2400" dirty="0"/>
                    </a:p>
                  </a:txBody>
                  <a:tcPr anchor="ctr"/>
                </a:tc>
                <a:tc>
                  <a:txBody>
                    <a:bodyPr/>
                    <a:lstStyle/>
                    <a:p>
                      <a:pPr algn="ctr"/>
                      <a:r>
                        <a:rPr lang="en-US" sz="2400" dirty="0" smtClean="0"/>
                        <a:t>10</a:t>
                      </a:r>
                      <a:endParaRPr lang="en-US" sz="2400" dirty="0"/>
                    </a:p>
                  </a:txBody>
                  <a:tcPr anchor="ctr"/>
                </a:tc>
                <a:tc>
                  <a:txBody>
                    <a:bodyPr/>
                    <a:lstStyle/>
                    <a:p>
                      <a:pPr algn="ctr"/>
                      <a:r>
                        <a:rPr lang="en-US" sz="2400" dirty="0" smtClean="0"/>
                        <a:t>CLERK</a:t>
                      </a:r>
                      <a:endParaRPr lang="en-US" sz="2400" dirty="0"/>
                    </a:p>
                  </a:txBody>
                  <a:tcPr anchor="ctr"/>
                </a:tc>
              </a:tr>
              <a:tr h="370840">
                <a:tc>
                  <a:txBody>
                    <a:bodyPr/>
                    <a:lstStyle/>
                    <a:p>
                      <a:pPr algn="ctr"/>
                      <a:r>
                        <a:rPr lang="en-US" sz="2400" dirty="0" smtClean="0"/>
                        <a:t>102</a:t>
                      </a:r>
                      <a:endParaRPr lang="en-US" sz="2400" dirty="0"/>
                    </a:p>
                  </a:txBody>
                  <a:tcPr anchor="ctr"/>
                </a:tc>
                <a:tc>
                  <a:txBody>
                    <a:bodyPr/>
                    <a:lstStyle/>
                    <a:p>
                      <a:pPr algn="ctr"/>
                      <a:r>
                        <a:rPr lang="en-US" sz="2400" dirty="0" smtClean="0"/>
                        <a:t>SMITH</a:t>
                      </a:r>
                      <a:endParaRPr lang="en-US" sz="2400" dirty="0"/>
                    </a:p>
                  </a:txBody>
                  <a:tcPr anchor="ctr"/>
                </a:tc>
                <a:tc>
                  <a:txBody>
                    <a:bodyPr/>
                    <a:lstStyle/>
                    <a:p>
                      <a:pPr algn="ctr"/>
                      <a:r>
                        <a:rPr lang="en-US" sz="2400" dirty="0" smtClean="0"/>
                        <a:t>06-AUG-2007</a:t>
                      </a:r>
                      <a:endParaRPr lang="en-US" sz="2400" dirty="0"/>
                    </a:p>
                  </a:txBody>
                  <a:tcPr anchor="ctr"/>
                </a:tc>
                <a:tc>
                  <a:txBody>
                    <a:bodyPr/>
                    <a:lstStyle/>
                    <a:p>
                      <a:pPr algn="ctr"/>
                      <a:r>
                        <a:rPr lang="en-US" sz="2400" dirty="0" smtClean="0"/>
                        <a:t>3000</a:t>
                      </a:r>
                      <a:endParaRPr lang="en-US" sz="2400" dirty="0"/>
                    </a:p>
                  </a:txBody>
                  <a:tcPr anchor="ctr"/>
                </a:tc>
                <a:tc>
                  <a:txBody>
                    <a:bodyPr/>
                    <a:lstStyle/>
                    <a:p>
                      <a:pPr algn="ctr"/>
                      <a:r>
                        <a:rPr lang="en-US" sz="2400" dirty="0" smtClean="0"/>
                        <a:t>20</a:t>
                      </a:r>
                      <a:endParaRPr lang="en-US" sz="2400" dirty="0"/>
                    </a:p>
                  </a:txBody>
                  <a:tcPr anchor="ctr"/>
                </a:tc>
                <a:tc>
                  <a:txBody>
                    <a:bodyPr/>
                    <a:lstStyle/>
                    <a:p>
                      <a:pPr algn="ctr"/>
                      <a:r>
                        <a:rPr lang="en-US" sz="2400" dirty="0" smtClean="0"/>
                        <a:t>MANAGER</a:t>
                      </a:r>
                      <a:endParaRPr lang="en-US" sz="2400" dirty="0"/>
                    </a:p>
                  </a:txBody>
                  <a:tcPr anchor="ctr"/>
                </a:tc>
              </a:tr>
              <a:tr h="370840">
                <a:tc>
                  <a:txBody>
                    <a:bodyPr/>
                    <a:lstStyle/>
                    <a:p>
                      <a:pPr algn="ctr"/>
                      <a:r>
                        <a:rPr lang="en-US" sz="2400" dirty="0" smtClean="0"/>
                        <a:t>103</a:t>
                      </a:r>
                      <a:endParaRPr lang="en-US" sz="2400" dirty="0"/>
                    </a:p>
                  </a:txBody>
                  <a:tcPr anchor="ctr"/>
                </a:tc>
                <a:tc>
                  <a:txBody>
                    <a:bodyPr/>
                    <a:lstStyle/>
                    <a:p>
                      <a:pPr algn="ctr"/>
                      <a:r>
                        <a:rPr lang="en-US" sz="2400" dirty="0" smtClean="0"/>
                        <a:t>ROSE</a:t>
                      </a:r>
                      <a:endParaRPr lang="en-US" sz="2400" dirty="0"/>
                    </a:p>
                  </a:txBody>
                  <a:tcPr anchor="ctr"/>
                </a:tc>
                <a:tc>
                  <a:txBody>
                    <a:bodyPr/>
                    <a:lstStyle/>
                    <a:p>
                      <a:pPr algn="ctr"/>
                      <a:r>
                        <a:rPr lang="en-US" sz="2400" dirty="0" smtClean="0"/>
                        <a:t>31-JUL-2008</a:t>
                      </a:r>
                      <a:endParaRPr lang="en-US" sz="2400" dirty="0"/>
                    </a:p>
                  </a:txBody>
                  <a:tcPr anchor="ctr"/>
                </a:tc>
                <a:tc>
                  <a:txBody>
                    <a:bodyPr/>
                    <a:lstStyle/>
                    <a:p>
                      <a:pPr algn="ctr"/>
                      <a:r>
                        <a:rPr lang="en-US" sz="2400" dirty="0" smtClean="0"/>
                        <a:t>4000</a:t>
                      </a:r>
                      <a:endParaRPr lang="en-US" sz="2400" dirty="0"/>
                    </a:p>
                  </a:txBody>
                  <a:tcPr anchor="ctr"/>
                </a:tc>
                <a:tc>
                  <a:txBody>
                    <a:bodyPr/>
                    <a:lstStyle/>
                    <a:p>
                      <a:pPr algn="ctr"/>
                      <a:r>
                        <a:rPr lang="en-US" sz="2400" dirty="0" smtClean="0"/>
                        <a:t>10</a:t>
                      </a:r>
                      <a:endParaRPr lang="en-US" sz="2400" dirty="0"/>
                    </a:p>
                  </a:txBody>
                  <a:tcPr anchor="ctr"/>
                </a:tc>
                <a:tc>
                  <a:txBody>
                    <a:bodyPr/>
                    <a:lstStyle/>
                    <a:p>
                      <a:pPr algn="ctr"/>
                      <a:r>
                        <a:rPr lang="en-US" sz="2400" dirty="0" smtClean="0"/>
                        <a:t>MANAGER</a:t>
                      </a:r>
                      <a:endParaRPr lang="en-US" sz="2400" dirty="0"/>
                    </a:p>
                  </a:txBody>
                  <a:tcPr anchor="ctr"/>
                </a:tc>
              </a:tr>
              <a:tr h="370840">
                <a:tc>
                  <a:txBody>
                    <a:bodyPr/>
                    <a:lstStyle/>
                    <a:p>
                      <a:pPr algn="ctr"/>
                      <a:r>
                        <a:rPr lang="en-US" sz="2400" dirty="0" smtClean="0"/>
                        <a:t>104</a:t>
                      </a:r>
                      <a:endParaRPr lang="en-US" sz="2400" dirty="0"/>
                    </a:p>
                  </a:txBody>
                  <a:tcPr anchor="ctr"/>
                </a:tc>
                <a:tc>
                  <a:txBody>
                    <a:bodyPr/>
                    <a:lstStyle/>
                    <a:p>
                      <a:pPr algn="ctr"/>
                      <a:r>
                        <a:rPr lang="en-US" sz="2400" dirty="0" smtClean="0"/>
                        <a:t>HENRY</a:t>
                      </a:r>
                      <a:endParaRPr lang="en-US" sz="2400" dirty="0"/>
                    </a:p>
                  </a:txBody>
                  <a:tcPr anchor="ctr"/>
                </a:tc>
                <a:tc>
                  <a:txBody>
                    <a:bodyPr/>
                    <a:lstStyle/>
                    <a:p>
                      <a:pPr algn="ctr"/>
                      <a:r>
                        <a:rPr lang="en-US" sz="2400" dirty="0" smtClean="0"/>
                        <a:t>04-SEP-2009</a:t>
                      </a:r>
                      <a:endParaRPr lang="en-US" sz="2400" dirty="0"/>
                    </a:p>
                  </a:txBody>
                  <a:tcPr anchor="ctr"/>
                </a:tc>
                <a:tc>
                  <a:txBody>
                    <a:bodyPr/>
                    <a:lstStyle/>
                    <a:p>
                      <a:pPr algn="ctr"/>
                      <a:r>
                        <a:rPr lang="en-US" sz="2400" dirty="0" smtClean="0"/>
                        <a:t>1500</a:t>
                      </a:r>
                      <a:endParaRPr lang="en-US" sz="2400" dirty="0"/>
                    </a:p>
                  </a:txBody>
                  <a:tcPr anchor="ctr"/>
                </a:tc>
                <a:tc>
                  <a:txBody>
                    <a:bodyPr/>
                    <a:lstStyle/>
                    <a:p>
                      <a:pPr algn="ctr"/>
                      <a:r>
                        <a:rPr lang="en-US" sz="2400" dirty="0" smtClean="0"/>
                        <a:t>20</a:t>
                      </a:r>
                      <a:endParaRPr lang="en-US" sz="2400" dirty="0"/>
                    </a:p>
                  </a:txBody>
                  <a:tcPr anchor="ctr"/>
                </a:tc>
                <a:tc>
                  <a:txBody>
                    <a:bodyPr/>
                    <a:lstStyle/>
                    <a:p>
                      <a:pPr algn="ctr"/>
                      <a:r>
                        <a:rPr lang="en-US" sz="2400" dirty="0" smtClean="0"/>
                        <a:t>CLERK</a:t>
                      </a:r>
                      <a:endParaRPr lang="en-US" sz="2400" dirty="0"/>
                    </a:p>
                  </a:txBody>
                  <a:tcPr anchor="ctr"/>
                </a:tc>
              </a:tr>
              <a:tr h="370840">
                <a:tc>
                  <a:txBody>
                    <a:bodyPr/>
                    <a:lstStyle/>
                    <a:p>
                      <a:pPr algn="ctr"/>
                      <a:r>
                        <a:rPr lang="en-US" sz="2400" dirty="0" smtClean="0"/>
                        <a:t>105</a:t>
                      </a:r>
                      <a:endParaRPr lang="en-US" sz="2400" dirty="0"/>
                    </a:p>
                  </a:txBody>
                  <a:tcPr anchor="ctr"/>
                </a:tc>
                <a:tc>
                  <a:txBody>
                    <a:bodyPr/>
                    <a:lstStyle/>
                    <a:p>
                      <a:pPr algn="ctr"/>
                      <a:r>
                        <a:rPr lang="en-US" sz="2400" dirty="0" smtClean="0"/>
                        <a:t>JAMES</a:t>
                      </a:r>
                      <a:endParaRPr lang="en-US" sz="2400" dirty="0"/>
                    </a:p>
                  </a:txBody>
                  <a:tcPr anchor="ctr"/>
                </a:tc>
                <a:tc>
                  <a:txBody>
                    <a:bodyPr/>
                    <a:lstStyle/>
                    <a:p>
                      <a:pPr algn="ctr"/>
                      <a:r>
                        <a:rPr lang="en-US" sz="2400" dirty="0" smtClean="0"/>
                        <a:t>05-JUN-2008</a:t>
                      </a:r>
                      <a:endParaRPr lang="en-US" sz="2400" dirty="0"/>
                    </a:p>
                  </a:txBody>
                  <a:tcPr anchor="ctr"/>
                </a:tc>
                <a:tc>
                  <a:txBody>
                    <a:bodyPr/>
                    <a:lstStyle/>
                    <a:p>
                      <a:pPr algn="ctr"/>
                      <a:r>
                        <a:rPr lang="en-US" sz="2400" dirty="0" smtClean="0"/>
                        <a:t>2000</a:t>
                      </a:r>
                      <a:endParaRPr lang="en-US" sz="2400" dirty="0"/>
                    </a:p>
                  </a:txBody>
                  <a:tcPr anchor="ctr"/>
                </a:tc>
                <a:tc>
                  <a:txBody>
                    <a:bodyPr/>
                    <a:lstStyle/>
                    <a:p>
                      <a:pPr algn="ctr"/>
                      <a:r>
                        <a:rPr lang="en-US" sz="2400" dirty="0" smtClean="0"/>
                        <a:t>30</a:t>
                      </a:r>
                      <a:endParaRPr lang="en-US" sz="2400" dirty="0"/>
                    </a:p>
                  </a:txBody>
                  <a:tcPr anchor="ctr"/>
                </a:tc>
                <a:tc>
                  <a:txBody>
                    <a:bodyPr/>
                    <a:lstStyle/>
                    <a:p>
                      <a:pPr algn="ctr"/>
                      <a:r>
                        <a:rPr lang="en-US" sz="2400" dirty="0" smtClean="0"/>
                        <a:t>CLERK</a:t>
                      </a:r>
                      <a:endParaRPr lang="en-US" sz="2400" dirty="0"/>
                    </a:p>
                  </a:txBody>
                  <a:tcPr anchor="ct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Create View - WITH CHECK OPTION CLAUSE</a:t>
            </a:r>
            <a:endParaRPr lang="en-US" dirty="0"/>
          </a:p>
        </p:txBody>
      </p:sp>
      <p:sp>
        <p:nvSpPr>
          <p:cNvPr id="3" name="Content Placeholder 2"/>
          <p:cNvSpPr>
            <a:spLocks noGrp="1"/>
          </p:cNvSpPr>
          <p:nvPr>
            <p:ph idx="1"/>
          </p:nvPr>
        </p:nvSpPr>
        <p:spPr/>
        <p:txBody>
          <a:bodyPr>
            <a:normAutofit/>
          </a:bodyPr>
          <a:lstStyle/>
          <a:p>
            <a:pPr>
              <a:buNone/>
            </a:pPr>
            <a:r>
              <a:rPr lang="en-US" sz="2800" b="1" dirty="0" smtClean="0"/>
              <a:t>Example :</a:t>
            </a:r>
            <a:endParaRPr lang="en-US" sz="2800" dirty="0" smtClean="0"/>
          </a:p>
          <a:p>
            <a:r>
              <a:rPr lang="en-US" sz="2800" b="1" dirty="0" smtClean="0"/>
              <a:t>SQL&gt;  CREATE  VIEW </a:t>
            </a:r>
            <a:r>
              <a:rPr lang="en-US" sz="2800" dirty="0" smtClean="0"/>
              <a:t>V3_EMP  AS </a:t>
            </a:r>
          </a:p>
          <a:p>
            <a:pPr>
              <a:buNone/>
            </a:pPr>
            <a:r>
              <a:rPr lang="en-US" sz="2800" dirty="0" smtClean="0"/>
              <a:t>               </a:t>
            </a:r>
            <a:r>
              <a:rPr lang="en-US" sz="2800" b="1" dirty="0" smtClean="0"/>
              <a:t>SELECT</a:t>
            </a:r>
            <a:r>
              <a:rPr lang="en-US" sz="2800" dirty="0" smtClean="0"/>
              <a:t> ENO,ENAME, SAL, DEPTNO    </a:t>
            </a:r>
          </a:p>
          <a:p>
            <a:pPr>
              <a:buNone/>
            </a:pPr>
            <a:r>
              <a:rPr lang="en-US" sz="2800" dirty="0" smtClean="0"/>
              <a:t>              FROM EMP </a:t>
            </a:r>
            <a:r>
              <a:rPr lang="en-US" sz="2800" b="1" dirty="0" smtClean="0"/>
              <a:t>WHERE</a:t>
            </a:r>
            <a:r>
              <a:rPr lang="en-US" sz="2800" dirty="0" smtClean="0"/>
              <a:t> DEPTNO=10 </a:t>
            </a:r>
          </a:p>
          <a:p>
            <a:pPr>
              <a:buNone/>
            </a:pPr>
            <a:r>
              <a:rPr lang="en-US" sz="2800" dirty="0" smtClean="0"/>
              <a:t>               </a:t>
            </a:r>
            <a:r>
              <a:rPr lang="en-US" sz="2800" b="1" dirty="0" smtClean="0"/>
              <a:t>WITH CHECK OPTI</a:t>
            </a:r>
            <a:r>
              <a:rPr lang="en-US" sz="2800" dirty="0" smtClean="0"/>
              <a:t>ON;</a:t>
            </a:r>
            <a:endParaRPr lang="en-US" sz="28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View V3_EMP</a:t>
            </a:r>
            <a:endParaRPr lang="en-US" b="1" dirty="0"/>
          </a:p>
        </p:txBody>
      </p:sp>
      <p:graphicFrame>
        <p:nvGraphicFramePr>
          <p:cNvPr id="4" name="Content Placeholder 3"/>
          <p:cNvGraphicFramePr>
            <a:graphicFrameLocks noGrp="1"/>
          </p:cNvGraphicFramePr>
          <p:nvPr>
            <p:ph idx="1"/>
          </p:nvPr>
        </p:nvGraphicFramePr>
        <p:xfrm>
          <a:off x="533400" y="2286000"/>
          <a:ext cx="6934200" cy="1371600"/>
        </p:xfrm>
        <a:graphic>
          <a:graphicData uri="http://schemas.openxmlformats.org/drawingml/2006/table">
            <a:tbl>
              <a:tblPr firstRow="1" bandRow="1">
                <a:tableStyleId>{5940675A-B579-460E-94D1-54222C63F5DA}</a:tableStyleId>
              </a:tblPr>
              <a:tblGrid>
                <a:gridCol w="1364105"/>
                <a:gridCol w="1932482"/>
                <a:gridCol w="2046157"/>
                <a:gridCol w="1591456"/>
              </a:tblGrid>
              <a:tr h="370840">
                <a:tc>
                  <a:txBody>
                    <a:bodyPr/>
                    <a:lstStyle/>
                    <a:p>
                      <a:pPr algn="ctr"/>
                      <a:r>
                        <a:rPr lang="en-US" sz="2400" b="1" dirty="0" smtClean="0"/>
                        <a:t>ENO</a:t>
                      </a:r>
                      <a:endParaRPr lang="en-US" sz="2400" b="1" dirty="0"/>
                    </a:p>
                  </a:txBody>
                  <a:tcPr anchor="ctr"/>
                </a:tc>
                <a:tc>
                  <a:txBody>
                    <a:bodyPr/>
                    <a:lstStyle/>
                    <a:p>
                      <a:pPr algn="ctr"/>
                      <a:r>
                        <a:rPr lang="en-US" sz="2400" b="1" dirty="0" smtClean="0"/>
                        <a:t>ENAME</a:t>
                      </a:r>
                      <a:endParaRPr lang="en-US" sz="2400" b="1" dirty="0"/>
                    </a:p>
                  </a:txBody>
                  <a:tcPr anchor="ctr"/>
                </a:tc>
                <a:tc>
                  <a:txBody>
                    <a:bodyPr/>
                    <a:lstStyle/>
                    <a:p>
                      <a:pPr algn="ctr"/>
                      <a:r>
                        <a:rPr lang="en-US" sz="2400" b="1" dirty="0" smtClean="0"/>
                        <a:t>SALARY</a:t>
                      </a:r>
                      <a:endParaRPr lang="en-US" sz="2400" b="1" dirty="0"/>
                    </a:p>
                  </a:txBody>
                  <a:tcPr anchor="ctr"/>
                </a:tc>
                <a:tc>
                  <a:txBody>
                    <a:bodyPr/>
                    <a:lstStyle/>
                    <a:p>
                      <a:pPr algn="ctr"/>
                      <a:r>
                        <a:rPr lang="en-US" sz="2400" b="1" dirty="0" smtClean="0"/>
                        <a:t>DEPTNO</a:t>
                      </a:r>
                      <a:endParaRPr lang="en-US" sz="2400" b="1" dirty="0"/>
                    </a:p>
                  </a:txBody>
                  <a:tcPr anchor="ctr"/>
                </a:tc>
              </a:tr>
              <a:tr h="370840">
                <a:tc>
                  <a:txBody>
                    <a:bodyPr/>
                    <a:lstStyle/>
                    <a:p>
                      <a:pPr algn="ctr"/>
                      <a:r>
                        <a:rPr lang="en-US" sz="2400" dirty="0" smtClean="0"/>
                        <a:t>101</a:t>
                      </a:r>
                      <a:endParaRPr lang="en-US" sz="2400" dirty="0"/>
                    </a:p>
                  </a:txBody>
                  <a:tcPr anchor="ctr"/>
                </a:tc>
                <a:tc>
                  <a:txBody>
                    <a:bodyPr/>
                    <a:lstStyle/>
                    <a:p>
                      <a:pPr algn="ctr"/>
                      <a:r>
                        <a:rPr lang="en-US" sz="2400" dirty="0" smtClean="0"/>
                        <a:t>JOHN</a:t>
                      </a:r>
                      <a:endParaRPr lang="en-US" sz="2400" dirty="0"/>
                    </a:p>
                  </a:txBody>
                  <a:tcPr anchor="ctr"/>
                </a:tc>
                <a:tc>
                  <a:txBody>
                    <a:bodyPr/>
                    <a:lstStyle/>
                    <a:p>
                      <a:pPr algn="ctr"/>
                      <a:r>
                        <a:rPr lang="en-US" sz="2400" dirty="0" smtClean="0"/>
                        <a:t>2500</a:t>
                      </a:r>
                      <a:endParaRPr lang="en-US" sz="2400" dirty="0"/>
                    </a:p>
                  </a:txBody>
                  <a:tcPr anchor="ctr"/>
                </a:tc>
                <a:tc>
                  <a:txBody>
                    <a:bodyPr/>
                    <a:lstStyle/>
                    <a:p>
                      <a:pPr algn="ctr"/>
                      <a:r>
                        <a:rPr lang="en-US" sz="2400" dirty="0" smtClean="0"/>
                        <a:t>10</a:t>
                      </a:r>
                      <a:endParaRPr lang="en-US" sz="2400" dirty="0"/>
                    </a:p>
                  </a:txBody>
                  <a:tcPr anchor="ctr"/>
                </a:tc>
              </a:tr>
              <a:tr h="370840">
                <a:tc>
                  <a:txBody>
                    <a:bodyPr/>
                    <a:lstStyle/>
                    <a:p>
                      <a:pPr algn="ctr"/>
                      <a:r>
                        <a:rPr lang="en-US" sz="2400" dirty="0" smtClean="0"/>
                        <a:t>103</a:t>
                      </a:r>
                      <a:endParaRPr lang="en-US" sz="2400" dirty="0"/>
                    </a:p>
                  </a:txBody>
                  <a:tcPr anchor="ctr"/>
                </a:tc>
                <a:tc>
                  <a:txBody>
                    <a:bodyPr/>
                    <a:lstStyle/>
                    <a:p>
                      <a:pPr algn="ctr"/>
                      <a:r>
                        <a:rPr lang="en-US" sz="2400" dirty="0" smtClean="0"/>
                        <a:t>ROSE</a:t>
                      </a:r>
                      <a:endParaRPr lang="en-US" sz="2400" dirty="0"/>
                    </a:p>
                  </a:txBody>
                  <a:tcPr anchor="ctr"/>
                </a:tc>
                <a:tc>
                  <a:txBody>
                    <a:bodyPr/>
                    <a:lstStyle/>
                    <a:p>
                      <a:pPr algn="ctr"/>
                      <a:r>
                        <a:rPr lang="en-US" sz="2400" dirty="0" smtClean="0"/>
                        <a:t>4000</a:t>
                      </a:r>
                      <a:endParaRPr lang="en-US" sz="2400" dirty="0"/>
                    </a:p>
                  </a:txBody>
                  <a:tcPr anchor="ctr"/>
                </a:tc>
                <a:tc>
                  <a:txBody>
                    <a:bodyPr/>
                    <a:lstStyle/>
                    <a:p>
                      <a:pPr algn="ctr"/>
                      <a:r>
                        <a:rPr lang="en-US" sz="2400" dirty="0" smtClean="0"/>
                        <a:t>10</a:t>
                      </a:r>
                      <a:endParaRPr lang="en-US" sz="2400" dirty="0"/>
                    </a:p>
                  </a:txBody>
                  <a:tcPr anchor="ct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UPDATION ON VIEW WITH CHECK</a:t>
            </a:r>
            <a:endParaRPr lang="en-US" b="1" dirty="0"/>
          </a:p>
        </p:txBody>
      </p:sp>
      <p:sp>
        <p:nvSpPr>
          <p:cNvPr id="3" name="Content Placeholder 2"/>
          <p:cNvSpPr>
            <a:spLocks noGrp="1"/>
          </p:cNvSpPr>
          <p:nvPr>
            <p:ph idx="1"/>
          </p:nvPr>
        </p:nvSpPr>
        <p:spPr/>
        <p:txBody>
          <a:bodyPr/>
          <a:lstStyle/>
          <a:p>
            <a:pPr>
              <a:buNone/>
            </a:pPr>
            <a:r>
              <a:rPr lang="en-US" sz="2800" dirty="0" smtClean="0"/>
              <a:t>SQL&gt;UPDATE  V3_EMP  SET </a:t>
            </a:r>
            <a:r>
              <a:rPr lang="en-US" sz="2800" b="1" dirty="0" smtClean="0"/>
              <a:t>DEPTNO=20 </a:t>
            </a:r>
          </a:p>
          <a:p>
            <a:pPr>
              <a:buNone/>
            </a:pPr>
            <a:r>
              <a:rPr lang="en-US" sz="2800" dirty="0" smtClean="0"/>
              <a:t>          WHERE ENO=101;</a:t>
            </a:r>
          </a:p>
          <a:p>
            <a:endParaRPr lang="en-US" dirty="0" smtClean="0"/>
          </a:p>
          <a:p>
            <a:r>
              <a:rPr lang="en-US" b="1" dirty="0" smtClean="0"/>
              <a:t>ERROR: </a:t>
            </a:r>
            <a:r>
              <a:rPr lang="en-US" dirty="0" smtClean="0"/>
              <a:t>CHECK CLAUSE VIOLATED</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Complex view </a:t>
            </a:r>
            <a:endParaRPr lang="en-US" dirty="0"/>
          </a:p>
        </p:txBody>
      </p:sp>
      <p:sp>
        <p:nvSpPr>
          <p:cNvPr id="3" name="Content Placeholder 2"/>
          <p:cNvSpPr>
            <a:spLocks noGrp="1"/>
          </p:cNvSpPr>
          <p:nvPr>
            <p:ph idx="1"/>
          </p:nvPr>
        </p:nvSpPr>
        <p:spPr/>
        <p:txBody>
          <a:bodyPr>
            <a:normAutofit/>
          </a:bodyPr>
          <a:lstStyle/>
          <a:p>
            <a:pPr algn="just"/>
            <a:r>
              <a:rPr lang="en-US" sz="2800" dirty="0" smtClean="0"/>
              <a:t>A view created based on </a:t>
            </a:r>
            <a:r>
              <a:rPr lang="en-US" sz="2800" b="1" dirty="0" smtClean="0"/>
              <a:t>multiple t</a:t>
            </a:r>
            <a:r>
              <a:rPr lang="en-US" sz="2800" dirty="0" smtClean="0"/>
              <a:t>ables  or based on a </a:t>
            </a:r>
            <a:r>
              <a:rPr lang="en-US" sz="2800" b="1" dirty="0" smtClean="0"/>
              <a:t>single table using </a:t>
            </a:r>
            <a:r>
              <a:rPr lang="en-US" sz="2800" dirty="0" smtClean="0"/>
              <a:t>Aggregate functions, group by , order by clauses,  </a:t>
            </a:r>
            <a:r>
              <a:rPr lang="en-US" sz="2800" dirty="0" err="1" smtClean="0"/>
              <a:t>Subquery</a:t>
            </a:r>
            <a:r>
              <a:rPr lang="en-US" sz="2800" dirty="0" smtClean="0"/>
              <a:t>.</a:t>
            </a:r>
          </a:p>
          <a:p>
            <a:pPr marL="404813" indent="-179388" algn="just">
              <a:buNone/>
            </a:pPr>
            <a:r>
              <a:rPr lang="en-US" sz="2800" b="1" dirty="0" smtClean="0"/>
              <a:t>Example:  </a:t>
            </a:r>
          </a:p>
          <a:p>
            <a:pPr marL="404813" indent="-179388" algn="just">
              <a:buNone/>
            </a:pPr>
            <a:r>
              <a:rPr lang="en-US" sz="2800" dirty="0" smtClean="0"/>
              <a:t>CREATE VIEW </a:t>
            </a:r>
            <a:r>
              <a:rPr lang="en-US" sz="2800" b="1" dirty="0" smtClean="0"/>
              <a:t>V4_EMP</a:t>
            </a:r>
            <a:r>
              <a:rPr lang="en-US" sz="2800" dirty="0" smtClean="0"/>
              <a:t> AS </a:t>
            </a:r>
          </a:p>
          <a:p>
            <a:pPr marL="404813" indent="-179388" algn="just">
              <a:buNone/>
            </a:pPr>
            <a:r>
              <a:rPr lang="en-US" sz="2800" dirty="0" smtClean="0"/>
              <a:t> S</a:t>
            </a:r>
            <a:r>
              <a:rPr lang="en-US" sz="2800" b="1" dirty="0" smtClean="0"/>
              <a:t>ELECT</a:t>
            </a:r>
            <a:r>
              <a:rPr lang="en-US" sz="2800" dirty="0" smtClean="0"/>
              <a:t>  DEPTNO,SUM(SAL)  AS  </a:t>
            </a:r>
            <a:r>
              <a:rPr lang="en-US" sz="2800" b="1" dirty="0" smtClean="0"/>
              <a:t>TOTALSAL</a:t>
            </a:r>
            <a:r>
              <a:rPr lang="en-US" sz="2800" dirty="0" smtClean="0"/>
              <a:t> </a:t>
            </a:r>
          </a:p>
          <a:p>
            <a:pPr marL="404813" indent="-179388" algn="just">
              <a:buNone/>
            </a:pPr>
            <a:r>
              <a:rPr lang="en-US" sz="2800" dirty="0" smtClean="0"/>
              <a:t> </a:t>
            </a:r>
            <a:r>
              <a:rPr lang="en-US" sz="2800" b="1" dirty="0" smtClean="0"/>
              <a:t>FROM</a:t>
            </a:r>
            <a:r>
              <a:rPr lang="en-US" sz="2800" dirty="0" smtClean="0"/>
              <a:t> EMP </a:t>
            </a:r>
          </a:p>
          <a:p>
            <a:pPr marL="404813" indent="-179388" algn="just">
              <a:buNone/>
            </a:pPr>
            <a:r>
              <a:rPr lang="en-US" sz="2800" dirty="0" smtClean="0"/>
              <a:t> </a:t>
            </a:r>
            <a:r>
              <a:rPr lang="en-US" sz="2800" b="1" dirty="0" smtClean="0"/>
              <a:t>GROUP BY </a:t>
            </a:r>
            <a:r>
              <a:rPr lang="en-US" sz="2800" dirty="0" smtClean="0"/>
              <a:t>DEPTNO;</a:t>
            </a:r>
            <a:endParaRPr lang="en-US" sz="2800" b="1" dirty="0" smtClean="0"/>
          </a:p>
          <a:p>
            <a:pPr algn="just"/>
            <a:endParaRPr lang="en-US" sz="2800" dirty="0" smtClean="0"/>
          </a:p>
          <a:p>
            <a:pPr algn="just"/>
            <a:endParaRPr lang="en-US" sz="2800"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Relational Model Concepts</a:t>
            </a:r>
            <a:endParaRPr lang="en-US" dirty="0"/>
          </a:p>
        </p:txBody>
      </p:sp>
      <p:sp>
        <p:nvSpPr>
          <p:cNvPr id="3" name="Content Placeholder 2"/>
          <p:cNvSpPr>
            <a:spLocks noGrp="1"/>
          </p:cNvSpPr>
          <p:nvPr>
            <p:ph idx="1"/>
          </p:nvPr>
        </p:nvSpPr>
        <p:spPr>
          <a:xfrm>
            <a:off x="457200" y="1935480"/>
            <a:ext cx="8382000" cy="4389120"/>
          </a:xfrm>
        </p:spPr>
        <p:txBody>
          <a:bodyPr>
            <a:normAutofit/>
          </a:bodyPr>
          <a:lstStyle/>
          <a:p>
            <a:pPr algn="just"/>
            <a:r>
              <a:rPr lang="en-US" sz="2800" b="1" dirty="0" smtClean="0"/>
              <a:t>Degree:</a:t>
            </a:r>
            <a:r>
              <a:rPr lang="en-US" sz="2800" dirty="0" smtClean="0"/>
              <a:t> The number of attributes (columns) in the relation is known as the </a:t>
            </a:r>
            <a:r>
              <a:rPr lang="en-US" sz="2800" b="1" dirty="0" smtClean="0"/>
              <a:t>degree </a:t>
            </a:r>
            <a:r>
              <a:rPr lang="en-US" sz="2800" dirty="0" smtClean="0"/>
              <a:t>or </a:t>
            </a:r>
            <a:r>
              <a:rPr lang="en-US" sz="2800" b="1" dirty="0" err="1" smtClean="0"/>
              <a:t>arity</a:t>
            </a:r>
            <a:r>
              <a:rPr lang="en-US" sz="2800" dirty="0" smtClean="0"/>
              <a:t> of the relation. The </a:t>
            </a:r>
            <a:r>
              <a:rPr lang="en-US" sz="2800" b="1" dirty="0" smtClean="0"/>
              <a:t>STUDENT</a:t>
            </a:r>
            <a:r>
              <a:rPr lang="en-US" sz="2800" dirty="0" smtClean="0"/>
              <a:t> relation defined above has degree 5.</a:t>
            </a:r>
          </a:p>
          <a:p>
            <a:pPr algn="just"/>
            <a:endParaRPr lang="en-US" sz="2800" dirty="0" smtClean="0"/>
          </a:p>
          <a:p>
            <a:pPr algn="just"/>
            <a:r>
              <a:rPr lang="en-US" sz="2800" b="1" dirty="0" smtClean="0"/>
              <a:t>Cardinality :</a:t>
            </a:r>
            <a:r>
              <a:rPr lang="en-US" sz="2800" dirty="0" smtClean="0"/>
              <a:t> It is the total number of </a:t>
            </a:r>
            <a:r>
              <a:rPr lang="en-US" sz="2800" dirty="0" err="1" smtClean="0"/>
              <a:t>tuples</a:t>
            </a:r>
            <a:r>
              <a:rPr lang="en-US" sz="2800" dirty="0" smtClean="0"/>
              <a:t> (rows) present in the relation. The </a:t>
            </a:r>
            <a:r>
              <a:rPr lang="en-US" sz="2800" b="1" dirty="0" smtClean="0"/>
              <a:t>STUDENT</a:t>
            </a:r>
            <a:r>
              <a:rPr lang="en-US" sz="2800" dirty="0" smtClean="0"/>
              <a:t> relation defined above has cardinality 6.</a:t>
            </a:r>
          </a:p>
          <a:p>
            <a:endParaRPr lang="en-US" sz="2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VIEW V4_EMP</a:t>
            </a:r>
            <a:endParaRPr lang="en-US" b="1" dirty="0"/>
          </a:p>
        </p:txBody>
      </p:sp>
      <p:graphicFrame>
        <p:nvGraphicFramePr>
          <p:cNvPr id="4" name="Content Placeholder 3"/>
          <p:cNvGraphicFramePr>
            <a:graphicFrameLocks noGrp="1"/>
          </p:cNvGraphicFramePr>
          <p:nvPr>
            <p:ph idx="1"/>
          </p:nvPr>
        </p:nvGraphicFramePr>
        <p:xfrm>
          <a:off x="1447800" y="2362200"/>
          <a:ext cx="5562600" cy="2590800"/>
        </p:xfrm>
        <a:graphic>
          <a:graphicData uri="http://schemas.openxmlformats.org/drawingml/2006/table">
            <a:tbl>
              <a:tblPr firstRow="1" bandRow="1">
                <a:tableStyleId>{5940675A-B579-460E-94D1-54222C63F5DA}</a:tableStyleId>
              </a:tblPr>
              <a:tblGrid>
                <a:gridCol w="2225040"/>
                <a:gridCol w="3337560"/>
              </a:tblGrid>
              <a:tr h="971550">
                <a:tc>
                  <a:txBody>
                    <a:bodyPr/>
                    <a:lstStyle/>
                    <a:p>
                      <a:pPr algn="ctr"/>
                      <a:r>
                        <a:rPr lang="en-US" sz="2400" b="1" dirty="0" smtClean="0"/>
                        <a:t>DEPTNO</a:t>
                      </a:r>
                      <a:endParaRPr lang="en-US" sz="2400" b="1" dirty="0"/>
                    </a:p>
                  </a:txBody>
                  <a:tcPr anchor="ctr"/>
                </a:tc>
                <a:tc>
                  <a:txBody>
                    <a:bodyPr/>
                    <a:lstStyle/>
                    <a:p>
                      <a:pPr algn="ctr"/>
                      <a:r>
                        <a:rPr lang="en-US" sz="2400" b="1" dirty="0" smtClean="0"/>
                        <a:t>TOTALSAL</a:t>
                      </a:r>
                      <a:endParaRPr lang="en-US" sz="2400" b="1" dirty="0"/>
                    </a:p>
                  </a:txBody>
                  <a:tcPr anchor="ctr"/>
                </a:tc>
              </a:tr>
              <a:tr h="539750">
                <a:tc>
                  <a:txBody>
                    <a:bodyPr/>
                    <a:lstStyle/>
                    <a:p>
                      <a:pPr algn="ctr"/>
                      <a:r>
                        <a:rPr lang="en-US" sz="2400" dirty="0" smtClean="0"/>
                        <a:t>10</a:t>
                      </a:r>
                      <a:endParaRPr lang="en-US" sz="2400" dirty="0"/>
                    </a:p>
                  </a:txBody>
                  <a:tcPr anchor="ctr"/>
                </a:tc>
                <a:tc>
                  <a:txBody>
                    <a:bodyPr/>
                    <a:lstStyle/>
                    <a:p>
                      <a:pPr algn="ctr"/>
                      <a:r>
                        <a:rPr lang="en-US" sz="2400" dirty="0" smtClean="0"/>
                        <a:t>6500</a:t>
                      </a:r>
                      <a:endParaRPr lang="en-US" sz="2400" dirty="0"/>
                    </a:p>
                  </a:txBody>
                  <a:tcPr anchor="ctr"/>
                </a:tc>
              </a:tr>
              <a:tr h="539750">
                <a:tc>
                  <a:txBody>
                    <a:bodyPr/>
                    <a:lstStyle/>
                    <a:p>
                      <a:pPr algn="ctr"/>
                      <a:r>
                        <a:rPr lang="en-US" sz="2400" dirty="0" smtClean="0"/>
                        <a:t>20</a:t>
                      </a:r>
                      <a:endParaRPr lang="en-US" sz="2400" dirty="0"/>
                    </a:p>
                  </a:txBody>
                  <a:tcPr anchor="ctr"/>
                </a:tc>
                <a:tc>
                  <a:txBody>
                    <a:bodyPr/>
                    <a:lstStyle/>
                    <a:p>
                      <a:pPr algn="ctr"/>
                      <a:r>
                        <a:rPr lang="en-US" sz="2400" dirty="0" smtClean="0"/>
                        <a:t>4500</a:t>
                      </a:r>
                      <a:endParaRPr lang="en-US" sz="2400" dirty="0"/>
                    </a:p>
                  </a:txBody>
                  <a:tcPr anchor="ctr"/>
                </a:tc>
              </a:tr>
              <a:tr h="539750">
                <a:tc>
                  <a:txBody>
                    <a:bodyPr/>
                    <a:lstStyle/>
                    <a:p>
                      <a:pPr algn="ctr"/>
                      <a:r>
                        <a:rPr lang="en-US" sz="2400" dirty="0" smtClean="0"/>
                        <a:t>30</a:t>
                      </a:r>
                      <a:endParaRPr lang="en-US" sz="2400" dirty="0"/>
                    </a:p>
                  </a:txBody>
                  <a:tcPr anchor="ctr"/>
                </a:tc>
                <a:tc>
                  <a:txBody>
                    <a:bodyPr/>
                    <a:lstStyle/>
                    <a:p>
                      <a:pPr algn="ctr"/>
                      <a:r>
                        <a:rPr lang="en-US" sz="2400" dirty="0" smtClean="0"/>
                        <a:t>2000</a:t>
                      </a:r>
                      <a:endParaRPr lang="en-US" sz="2400" dirty="0"/>
                    </a:p>
                  </a:txBody>
                  <a:tcPr anchor="ctr"/>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Complex view – DML Operations</a:t>
            </a:r>
            <a:endParaRPr lang="en-US" dirty="0"/>
          </a:p>
        </p:txBody>
      </p:sp>
      <p:sp>
        <p:nvSpPr>
          <p:cNvPr id="3" name="Content Placeholder 2"/>
          <p:cNvSpPr>
            <a:spLocks noGrp="1"/>
          </p:cNvSpPr>
          <p:nvPr>
            <p:ph idx="1"/>
          </p:nvPr>
        </p:nvSpPr>
        <p:spPr/>
        <p:txBody>
          <a:bodyPr/>
          <a:lstStyle/>
          <a:p>
            <a:pPr>
              <a:buNone/>
            </a:pPr>
            <a:r>
              <a:rPr lang="en-US" b="1" dirty="0" smtClean="0"/>
              <a:t>SQL&gt;</a:t>
            </a:r>
            <a:r>
              <a:rPr lang="en-US" dirty="0" smtClean="0"/>
              <a:t>DELETE FROM V4_EMP WHERE DEPTNO=10;</a:t>
            </a:r>
          </a:p>
          <a:p>
            <a:pPr>
              <a:buNone/>
            </a:pPr>
            <a:r>
              <a:rPr lang="en-US" b="1" dirty="0" smtClean="0"/>
              <a:t>              OUTPUT</a:t>
            </a:r>
            <a:r>
              <a:rPr lang="en-US" dirty="0" smtClean="0"/>
              <a:t>:  NOT ALLOWED</a:t>
            </a:r>
          </a:p>
          <a:p>
            <a:endParaRPr lang="en-US" dirty="0" smtClean="0"/>
          </a:p>
          <a:p>
            <a:pPr>
              <a:buNone/>
            </a:pPr>
            <a:r>
              <a:rPr lang="en-US" b="1" dirty="0" smtClean="0"/>
              <a:t>SQL&gt;</a:t>
            </a:r>
            <a:r>
              <a:rPr lang="en-US" dirty="0" smtClean="0"/>
              <a:t>INSERT INTO V4_EMP VALUES(50,24000);</a:t>
            </a:r>
          </a:p>
          <a:p>
            <a:pPr>
              <a:buNone/>
            </a:pPr>
            <a:r>
              <a:rPr lang="en-US" b="1" dirty="0" smtClean="0"/>
              <a:t>             OUTPUT</a:t>
            </a:r>
            <a:r>
              <a:rPr lang="en-US" dirty="0" smtClean="0"/>
              <a:t>:  NOT ALLOWED</a:t>
            </a:r>
          </a:p>
          <a:p>
            <a:pPr>
              <a:buNone/>
            </a:pPr>
            <a:endParaRPr lang="en-US" dirty="0" smtClean="0"/>
          </a:p>
          <a:p>
            <a:pPr>
              <a:buNone/>
            </a:pPr>
            <a:r>
              <a:rPr lang="en-US" b="1" dirty="0" smtClean="0"/>
              <a:t>SQL&gt;</a:t>
            </a:r>
            <a:r>
              <a:rPr lang="en-US" dirty="0" smtClean="0"/>
              <a:t>UPDATE V4_EMP SET DEPTNO=20 </a:t>
            </a:r>
          </a:p>
          <a:p>
            <a:pPr>
              <a:buNone/>
            </a:pPr>
            <a:r>
              <a:rPr lang="en-US" dirty="0" smtClean="0"/>
              <a:t>                                         WHERE DEPTNO = 30;</a:t>
            </a:r>
          </a:p>
          <a:p>
            <a:pPr>
              <a:buNone/>
            </a:pPr>
            <a:r>
              <a:rPr lang="en-US" b="1" dirty="0" smtClean="0"/>
              <a:t>             OUTPUT</a:t>
            </a:r>
            <a:r>
              <a:rPr lang="en-US" dirty="0" smtClean="0"/>
              <a:t>:  NOT ALLOWED</a:t>
            </a:r>
          </a:p>
          <a:p>
            <a:pPr>
              <a:buNone/>
            </a:pP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lstStyle/>
          <a:p>
            <a:r>
              <a:rPr lang="en-US" b="1" dirty="0" smtClean="0"/>
              <a:t>Complex view - Example</a:t>
            </a:r>
            <a:endParaRPr lang="en-US" dirty="0"/>
          </a:p>
        </p:txBody>
      </p:sp>
      <p:sp>
        <p:nvSpPr>
          <p:cNvPr id="3" name="Content Placeholder 2"/>
          <p:cNvSpPr>
            <a:spLocks noGrp="1"/>
          </p:cNvSpPr>
          <p:nvPr>
            <p:ph idx="1"/>
          </p:nvPr>
        </p:nvSpPr>
        <p:spPr/>
        <p:txBody>
          <a:bodyPr/>
          <a:lstStyle/>
          <a:p>
            <a:pPr>
              <a:buNone/>
            </a:pPr>
            <a:r>
              <a:rPr lang="en-US" sz="2800" dirty="0" smtClean="0"/>
              <a:t>CREATE VIEW V5_EMP AS</a:t>
            </a:r>
          </a:p>
          <a:p>
            <a:pPr>
              <a:buNone/>
            </a:pPr>
            <a:r>
              <a:rPr lang="en-US" sz="2800" dirty="0" smtClean="0"/>
              <a:t>SELECT * FROM EMP JOIN DEPT</a:t>
            </a:r>
          </a:p>
          <a:p>
            <a:pPr>
              <a:buNone/>
            </a:pPr>
            <a:r>
              <a:rPr lang="en-US" sz="2800" dirty="0" smtClean="0"/>
              <a:t>USING(DEPTNO);</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Renaming and Drop view</a:t>
            </a:r>
            <a:endParaRPr lang="en-US" b="1" dirty="0"/>
          </a:p>
        </p:txBody>
      </p:sp>
      <p:sp>
        <p:nvSpPr>
          <p:cNvPr id="3" name="Content Placeholder 2"/>
          <p:cNvSpPr>
            <a:spLocks noGrp="1"/>
          </p:cNvSpPr>
          <p:nvPr>
            <p:ph idx="1"/>
          </p:nvPr>
        </p:nvSpPr>
        <p:spPr/>
        <p:txBody>
          <a:bodyPr/>
          <a:lstStyle/>
          <a:p>
            <a:pPr>
              <a:buNone/>
            </a:pPr>
            <a:r>
              <a:rPr lang="en-US" sz="2800" b="1" dirty="0" smtClean="0"/>
              <a:t>Rename </a:t>
            </a:r>
          </a:p>
          <a:p>
            <a:pPr>
              <a:buNone/>
            </a:pPr>
            <a:r>
              <a:rPr lang="en-US" sz="2800" dirty="0" smtClean="0"/>
              <a:t>SQL&gt;RENAME V_EMP TO V7-EMP;</a:t>
            </a:r>
          </a:p>
          <a:p>
            <a:pPr>
              <a:buNone/>
            </a:pPr>
            <a:endParaRPr lang="en-US" sz="2800" dirty="0" smtClean="0"/>
          </a:p>
          <a:p>
            <a:pPr>
              <a:buNone/>
            </a:pPr>
            <a:endParaRPr lang="en-US" sz="2800" dirty="0" smtClean="0"/>
          </a:p>
          <a:p>
            <a:pPr>
              <a:buNone/>
            </a:pPr>
            <a:r>
              <a:rPr lang="en-US" sz="2800" b="1" dirty="0" smtClean="0"/>
              <a:t>Drop view</a:t>
            </a:r>
            <a:endParaRPr lang="en-US" sz="2800" dirty="0" smtClean="0"/>
          </a:p>
          <a:p>
            <a:pPr>
              <a:buNone/>
            </a:pPr>
            <a:r>
              <a:rPr lang="en-US" sz="2800" dirty="0" smtClean="0"/>
              <a:t>SQL&gt;DROP VIEW V7_EMP;</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lstStyle/>
          <a:p>
            <a:r>
              <a:rPr lang="en-US" b="1" dirty="0" smtClean="0"/>
              <a:t>SQL Query Language</a:t>
            </a:r>
            <a:endParaRPr lang="en-US" dirty="0"/>
          </a:p>
        </p:txBody>
      </p:sp>
      <p:sp>
        <p:nvSpPr>
          <p:cNvPr id="3" name="Content Placeholder 2"/>
          <p:cNvSpPr>
            <a:spLocks noGrp="1"/>
          </p:cNvSpPr>
          <p:nvPr>
            <p:ph idx="1"/>
          </p:nvPr>
        </p:nvSpPr>
        <p:spPr>
          <a:xfrm>
            <a:off x="457200" y="1676400"/>
            <a:ext cx="8229600" cy="4800600"/>
          </a:xfrm>
        </p:spPr>
        <p:txBody>
          <a:bodyPr>
            <a:normAutofit/>
          </a:bodyPr>
          <a:lstStyle/>
          <a:p>
            <a:pPr algn="just"/>
            <a:r>
              <a:rPr lang="en-US" sz="2800" dirty="0" smtClean="0"/>
              <a:t>A </a:t>
            </a:r>
            <a:r>
              <a:rPr lang="en-US" sz="2800" b="1" dirty="0" smtClean="0"/>
              <a:t>Query </a:t>
            </a:r>
            <a:r>
              <a:rPr lang="en-US" sz="2800" dirty="0" smtClean="0"/>
              <a:t>is a question about the data in DB, and the answer consists of a new relation containing the result. </a:t>
            </a:r>
          </a:p>
          <a:p>
            <a:pPr algn="just"/>
            <a:r>
              <a:rPr lang="en-US" sz="2800" dirty="0" smtClean="0"/>
              <a:t>For example, we  want to find all students younger than 18 . </a:t>
            </a:r>
          </a:p>
          <a:p>
            <a:pPr algn="just"/>
            <a:r>
              <a:rPr lang="en-US" sz="2800" dirty="0" smtClean="0"/>
              <a:t> we can write:</a:t>
            </a:r>
          </a:p>
          <a:p>
            <a:pPr marL="273050" indent="2185988">
              <a:buNone/>
            </a:pPr>
            <a:r>
              <a:rPr lang="en-US" sz="2800" dirty="0" smtClean="0"/>
              <a:t>SELECT  *</a:t>
            </a:r>
          </a:p>
          <a:p>
            <a:pPr marL="273050" indent="2185988">
              <a:buNone/>
            </a:pPr>
            <a:r>
              <a:rPr lang="en-US" sz="2800" dirty="0" smtClean="0"/>
              <a:t>FROM Students S</a:t>
            </a:r>
          </a:p>
          <a:p>
            <a:pPr marL="273050" indent="2185988">
              <a:buNone/>
            </a:pPr>
            <a:r>
              <a:rPr lang="en-US" sz="2800" dirty="0" smtClean="0"/>
              <a:t>WHERE  </a:t>
            </a:r>
            <a:r>
              <a:rPr lang="en-US" sz="2800" dirty="0" err="1" smtClean="0"/>
              <a:t>S.age</a:t>
            </a:r>
            <a:r>
              <a:rPr lang="en-US" sz="2800" dirty="0" smtClean="0"/>
              <a:t> = 18 ;</a:t>
            </a:r>
          </a:p>
          <a:p>
            <a:pPr algn="just"/>
            <a:endParaRPr lang="en-US" sz="2800"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903</TotalTime>
  <Words>3204</Words>
  <Application>Microsoft Office PowerPoint</Application>
  <PresentationFormat>On-screen Show (4:3)</PresentationFormat>
  <Paragraphs>653</Paragraphs>
  <Slides>83</Slides>
  <Notes>1</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Flow</vt:lpstr>
      <vt:lpstr>UNIT-2</vt:lpstr>
      <vt:lpstr>Relational Model</vt:lpstr>
      <vt:lpstr>Relational Model</vt:lpstr>
      <vt:lpstr>Relational Model</vt:lpstr>
      <vt:lpstr>Relational Model</vt:lpstr>
      <vt:lpstr>Instance of Students Relation</vt:lpstr>
      <vt:lpstr>Relational Model Concepts</vt:lpstr>
      <vt:lpstr>Relational Model Concepts</vt:lpstr>
      <vt:lpstr>SQL Query Language</vt:lpstr>
      <vt:lpstr>SQL Query Language</vt:lpstr>
      <vt:lpstr>Creating Relations Using SQL</vt:lpstr>
      <vt:lpstr>Creating Relations Using SQL</vt:lpstr>
      <vt:lpstr>Creating Relations Using SQL</vt:lpstr>
      <vt:lpstr>Creating Relations Using SQL</vt:lpstr>
      <vt:lpstr>Altering Relations</vt:lpstr>
      <vt:lpstr>Altering Relations</vt:lpstr>
      <vt:lpstr>Altering Relations</vt:lpstr>
      <vt:lpstr>Destroying Relations</vt:lpstr>
      <vt:lpstr>Adding Tuples into Relation</vt:lpstr>
      <vt:lpstr>Deleting Tuples</vt:lpstr>
      <vt:lpstr>Deleting Tuples</vt:lpstr>
      <vt:lpstr>INTEGRITY CONSTRAINTS</vt:lpstr>
      <vt:lpstr>INTEGRITY CONSTRAINTS</vt:lpstr>
      <vt:lpstr>INTEGRITY CONSTRAINTS</vt:lpstr>
      <vt:lpstr>Key Constraints or key</vt:lpstr>
      <vt:lpstr>Key Constraints or key</vt:lpstr>
      <vt:lpstr>Student Relation </vt:lpstr>
      <vt:lpstr>Super keys for Student Relation </vt:lpstr>
      <vt:lpstr>Key Constraints or key</vt:lpstr>
      <vt:lpstr>Key Constraints or key</vt:lpstr>
      <vt:lpstr>Slide 31</vt:lpstr>
      <vt:lpstr>Alternate Key</vt:lpstr>
      <vt:lpstr>Composite key</vt:lpstr>
      <vt:lpstr>Defining Primary Key using SQL</vt:lpstr>
      <vt:lpstr>Foreign Key Constraints</vt:lpstr>
      <vt:lpstr>Foreign Key Constraints</vt:lpstr>
      <vt:lpstr>Foreign Key Constraints</vt:lpstr>
      <vt:lpstr>Foreign Key Constraints</vt:lpstr>
      <vt:lpstr>Foreign Key Constraints</vt:lpstr>
      <vt:lpstr>Defining Foreign Key using SQL</vt:lpstr>
      <vt:lpstr>ENFORCING INTEGRITY CONSTRAINTS</vt:lpstr>
      <vt:lpstr>Student Relation </vt:lpstr>
      <vt:lpstr>ENFORCING INTEGRITY CONSTRAINTS(primary key)</vt:lpstr>
      <vt:lpstr>ENFORCING INTEGRITY CONSTRAINTS(primary key)</vt:lpstr>
      <vt:lpstr>ENFORCING INTEGRITY CONSTRAINTS(domain)</vt:lpstr>
      <vt:lpstr>ENFORCING INTEGRITY CONSTRAINTS</vt:lpstr>
      <vt:lpstr>ENFORCING INTEGRITY CONSTRAINTS(primary Key)</vt:lpstr>
      <vt:lpstr>ENFORCING INTEGRITY CONSTRAINTS(Foreign Key)</vt:lpstr>
      <vt:lpstr>Student Relation </vt:lpstr>
      <vt:lpstr>Enrolled Relation </vt:lpstr>
      <vt:lpstr>ENFORCING INTEGRITY CONSTRAINTS(Foreign Key)</vt:lpstr>
      <vt:lpstr>ENFORCING INTEGRITY CONSTRAINTS(Foreign Key)</vt:lpstr>
      <vt:lpstr>ENFORCING INTEGRITY CONSTRAINTS(Foreign Key)</vt:lpstr>
      <vt:lpstr>ENFORCING INTEGRITY CONSTRAINTS(Foreign Key)</vt:lpstr>
      <vt:lpstr>ENFORCING INTEGRITY CONSTRAINTS(Foreign Key)</vt:lpstr>
      <vt:lpstr>ENFORCING INTEGRITY CONSTRAINTS(Foreign Key)</vt:lpstr>
      <vt:lpstr>QUERYING RELATIONAL DATA</vt:lpstr>
      <vt:lpstr>Student Relation </vt:lpstr>
      <vt:lpstr>Enrolled Relation </vt:lpstr>
      <vt:lpstr>QUERYING RELATIONAL DATA</vt:lpstr>
      <vt:lpstr>QUERYING RELATIONAL DATA</vt:lpstr>
      <vt:lpstr>Views</vt:lpstr>
      <vt:lpstr>Views</vt:lpstr>
      <vt:lpstr>Types of views</vt:lpstr>
      <vt:lpstr>Creation of views</vt:lpstr>
      <vt:lpstr>Creating Simple view </vt:lpstr>
      <vt:lpstr>Creating Simple view </vt:lpstr>
      <vt:lpstr>Using Views in Queries</vt:lpstr>
      <vt:lpstr>Using Views in Queries</vt:lpstr>
      <vt:lpstr>Updatable view</vt:lpstr>
      <vt:lpstr>EMP TABLE</vt:lpstr>
      <vt:lpstr>Create View - WITH READ ONLY CLAUSE</vt:lpstr>
      <vt:lpstr>VIEW V2_EMP</vt:lpstr>
      <vt:lpstr>Create View - WITH CHECK OPTION CLAUSE</vt:lpstr>
      <vt:lpstr>EMP TABLE</vt:lpstr>
      <vt:lpstr>Create View - WITH CHECK OPTION CLAUSE</vt:lpstr>
      <vt:lpstr>View V3_EMP</vt:lpstr>
      <vt:lpstr>UPDATION ON VIEW WITH CHECK</vt:lpstr>
      <vt:lpstr>Complex view </vt:lpstr>
      <vt:lpstr> VIEW V4_EMP</vt:lpstr>
      <vt:lpstr>Complex view – DML Operations</vt:lpstr>
      <vt:lpstr>Complex view - Example</vt:lpstr>
      <vt:lpstr>Renaming and Drop view</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murali</dc:creator>
  <cp:lastModifiedBy>sasirekha</cp:lastModifiedBy>
  <cp:revision>412</cp:revision>
  <dcterms:created xsi:type="dcterms:W3CDTF">2006-08-16T00:00:00Z</dcterms:created>
  <dcterms:modified xsi:type="dcterms:W3CDTF">2024-03-05T05:24:31Z</dcterms:modified>
</cp:coreProperties>
</file>