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3" r:id="rId3"/>
    <p:sldId id="294" r:id="rId4"/>
    <p:sldId id="257" r:id="rId5"/>
    <p:sldId id="258" r:id="rId6"/>
    <p:sldId id="286" r:id="rId7"/>
    <p:sldId id="288" r:id="rId8"/>
    <p:sldId id="28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90" r:id="rId36"/>
    <p:sldId id="291" r:id="rId37"/>
    <p:sldId id="296" r:id="rId38"/>
    <p:sldId id="292" r:id="rId39"/>
    <p:sldId id="297" r:id="rId40"/>
    <p:sldId id="298" r:id="rId41"/>
    <p:sldId id="299" r:id="rId42"/>
    <p:sldId id="300" r:id="rId43"/>
    <p:sldId id="303" r:id="rId44"/>
    <p:sldId id="302" r:id="rId45"/>
    <p:sldId id="304"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57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CD88CF2-59C5-487F-9346-731BA0362227}" type="datetimeFigureOut">
              <a:rPr lang="en-US" smtClean="0"/>
              <a:pPr/>
              <a:t>08-Feb-24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96C96B-1F2F-41DD-83CC-15CE7E2714EE}"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D88CF2-59C5-487F-9346-731BA0362227}" type="datetimeFigureOut">
              <a:rPr lang="en-US" smtClean="0"/>
              <a:pPr/>
              <a:t>08-Feb-24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96C96B-1F2F-41DD-83CC-15CE7E2714EE}"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D88CF2-59C5-487F-9346-731BA0362227}" type="datetimeFigureOut">
              <a:rPr lang="en-US" smtClean="0"/>
              <a:pPr/>
              <a:t>08-Feb-24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96C96B-1F2F-41DD-83CC-15CE7E2714EE}"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D88CF2-59C5-487F-9346-731BA0362227}" type="datetimeFigureOut">
              <a:rPr lang="en-US" smtClean="0"/>
              <a:pPr/>
              <a:t>08-Feb-24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96C96B-1F2F-41DD-83CC-15CE7E2714EE}"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D88CF2-59C5-487F-9346-731BA0362227}" type="datetimeFigureOut">
              <a:rPr lang="en-US" smtClean="0"/>
              <a:pPr/>
              <a:t>08-Feb-24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96C96B-1F2F-41DD-83CC-15CE7E2714EE}"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CD88CF2-59C5-487F-9346-731BA0362227}" type="datetimeFigureOut">
              <a:rPr lang="en-US" smtClean="0"/>
              <a:pPr/>
              <a:t>08-Feb-24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96C96B-1F2F-41DD-83CC-15CE7E2714EE}"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D88CF2-59C5-487F-9346-731BA0362227}" type="datetimeFigureOut">
              <a:rPr lang="en-US" smtClean="0"/>
              <a:pPr/>
              <a:t>08-Feb-24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996C96B-1F2F-41DD-83CC-15CE7E2714EE}"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D88CF2-59C5-487F-9346-731BA0362227}" type="datetimeFigureOut">
              <a:rPr lang="en-US" smtClean="0"/>
              <a:pPr/>
              <a:t>08-Feb-24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996C96B-1F2F-41DD-83CC-15CE7E2714EE}"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D88CF2-59C5-487F-9346-731BA0362227}" type="datetimeFigureOut">
              <a:rPr lang="en-US" smtClean="0"/>
              <a:pPr/>
              <a:t>08-Feb-24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996C96B-1F2F-41DD-83CC-15CE7E2714EE}"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D88CF2-59C5-487F-9346-731BA0362227}" type="datetimeFigureOut">
              <a:rPr lang="en-US" smtClean="0"/>
              <a:pPr/>
              <a:t>08-Feb-24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96C96B-1F2F-41DD-83CC-15CE7E2714EE}"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D88CF2-59C5-487F-9346-731BA0362227}" type="datetimeFigureOut">
              <a:rPr lang="en-US" smtClean="0"/>
              <a:pPr/>
              <a:t>08-Feb-24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96C96B-1F2F-41DD-83CC-15CE7E2714EE}"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D88CF2-59C5-487F-9346-731BA0362227}" type="datetimeFigureOut">
              <a:rPr lang="en-US" smtClean="0"/>
              <a:pPr/>
              <a:t>08-Feb-24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96C96B-1F2F-41DD-83CC-15CE7E2714EE}"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geeksforgeeks.org/introduction-of-dbms-database-management-system-set-1/"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geeksforgeeks.org/sql-ddl-dql-dml-dcl-tcl-command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1428736"/>
            <a:ext cx="7772400" cy="1470025"/>
          </a:xfrm>
        </p:spPr>
        <p:txBody>
          <a:bodyPr/>
          <a:lstStyle/>
          <a:p>
            <a:r>
              <a:rPr lang="en-US" dirty="0" smtClean="0">
                <a:solidFill>
                  <a:srgbClr val="FF0000"/>
                </a:solidFill>
              </a:rPr>
              <a:t>DATABASE  MANAGEMENT SYSTEM (DBMS)</a:t>
            </a:r>
            <a:endParaRPr lang="en-US" dirty="0">
              <a:solidFill>
                <a:srgbClr val="FF0000"/>
              </a:solidFill>
            </a:endParaRPr>
          </a:p>
        </p:txBody>
      </p:sp>
      <p:sp>
        <p:nvSpPr>
          <p:cNvPr id="3" name="Subtitle 2"/>
          <p:cNvSpPr>
            <a:spLocks noGrp="1"/>
          </p:cNvSpPr>
          <p:nvPr>
            <p:ph type="subTitle" idx="1"/>
          </p:nvPr>
        </p:nvSpPr>
        <p:spPr>
          <a:xfrm>
            <a:off x="642910" y="3500438"/>
            <a:ext cx="7929618" cy="1752600"/>
          </a:xfrm>
        </p:spPr>
        <p:txBody>
          <a:bodyPr>
            <a:normAutofit/>
          </a:bodyPr>
          <a:lstStyle/>
          <a:p>
            <a:endParaRPr lang="en-US" sz="2400" dirty="0">
              <a:solidFill>
                <a:srgbClr val="00206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a:bodyPr>
          <a:lstStyle/>
          <a:p>
            <a:r>
              <a:rPr lang="en-US" sz="3200" dirty="0" smtClean="0">
                <a:solidFill>
                  <a:srgbClr val="FF0000"/>
                </a:solidFill>
              </a:rPr>
              <a:t>DATA MODELS</a:t>
            </a:r>
            <a:endParaRPr lang="en-US" sz="3200" dirty="0">
              <a:solidFill>
                <a:srgbClr val="FF0000"/>
              </a:solidFill>
            </a:endParaRPr>
          </a:p>
        </p:txBody>
      </p:sp>
      <p:sp>
        <p:nvSpPr>
          <p:cNvPr id="3" name="Content Placeholder 2"/>
          <p:cNvSpPr>
            <a:spLocks noGrp="1"/>
          </p:cNvSpPr>
          <p:nvPr>
            <p:ph idx="1"/>
          </p:nvPr>
        </p:nvSpPr>
        <p:spPr>
          <a:xfrm>
            <a:off x="214282" y="928670"/>
            <a:ext cx="8715436" cy="5572164"/>
          </a:xfrm>
        </p:spPr>
        <p:txBody>
          <a:bodyPr>
            <a:normAutofit fontScale="85000" lnSpcReduction="10000"/>
          </a:bodyPr>
          <a:lstStyle/>
          <a:p>
            <a:pPr algn="just"/>
            <a:r>
              <a:rPr lang="en-US" b="1" dirty="0" smtClean="0">
                <a:solidFill>
                  <a:srgbClr val="C00000"/>
                </a:solidFill>
              </a:rPr>
              <a:t>Data Model : </a:t>
            </a:r>
            <a:r>
              <a:rPr lang="en-US" dirty="0" smtClean="0"/>
              <a:t>Data models are used to describe how the data is stored, accessed, and updated in a DBMS. Data models describe how a database's logical structure is represented. In a database management system, data models are essential for introducing abstraction. Data models specify how data is linked to one another, as well as how it is handled and stored within the system.</a:t>
            </a:r>
            <a:endParaRPr lang="en-US" smtClean="0"/>
          </a:p>
          <a:p>
            <a:r>
              <a:rPr lang="en-US" b="1" smtClean="0">
                <a:solidFill>
                  <a:srgbClr val="C00000"/>
                </a:solidFill>
              </a:rPr>
              <a:t>Types </a:t>
            </a:r>
            <a:r>
              <a:rPr lang="en-US" b="1" dirty="0" smtClean="0">
                <a:solidFill>
                  <a:srgbClr val="C00000"/>
                </a:solidFill>
              </a:rPr>
              <a:t>of Data Models in DBMS</a:t>
            </a:r>
            <a:endParaRPr lang="en-US" dirty="0" smtClean="0">
              <a:solidFill>
                <a:srgbClr val="C00000"/>
              </a:solidFill>
            </a:endParaRPr>
          </a:p>
          <a:p>
            <a:pPr lvl="0">
              <a:buFont typeface="Wingdings" pitchFamily="2" charset="2"/>
              <a:buChar char="Ø"/>
            </a:pPr>
            <a:r>
              <a:rPr lang="en-US" dirty="0" smtClean="0"/>
              <a:t>Hierarchical Model. </a:t>
            </a:r>
          </a:p>
          <a:p>
            <a:pPr lvl="0">
              <a:buFont typeface="Wingdings" pitchFamily="2" charset="2"/>
              <a:buChar char="Ø"/>
            </a:pPr>
            <a:r>
              <a:rPr lang="en-US" dirty="0" smtClean="0"/>
              <a:t>Network Model. ...</a:t>
            </a:r>
          </a:p>
          <a:p>
            <a:pPr lvl="0">
              <a:buFont typeface="Wingdings" pitchFamily="2" charset="2"/>
              <a:buChar char="Ø"/>
            </a:pPr>
            <a:r>
              <a:rPr lang="en-US" dirty="0" smtClean="0"/>
              <a:t>Entity-Relationship Model. ...</a:t>
            </a:r>
          </a:p>
          <a:p>
            <a:pPr lvl="0">
              <a:buFont typeface="Wingdings" pitchFamily="2" charset="2"/>
              <a:buChar char="Ø"/>
            </a:pPr>
            <a:r>
              <a:rPr lang="en-US" dirty="0" smtClean="0"/>
              <a:t>Relational Model. ...</a:t>
            </a:r>
          </a:p>
          <a:p>
            <a:pPr lvl="0">
              <a:buFont typeface="Wingdings" pitchFamily="2" charset="2"/>
              <a:buChar char="Ø"/>
            </a:pPr>
            <a:r>
              <a:rPr lang="en-US" dirty="0" smtClean="0"/>
              <a:t>Object-Oriented Data Model. ...</a:t>
            </a:r>
          </a:p>
          <a:p>
            <a:pPr>
              <a:buNone/>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a:bodyPr>
          <a:lstStyle/>
          <a:p>
            <a:r>
              <a:rPr lang="en-US" sz="3200" dirty="0" smtClean="0">
                <a:solidFill>
                  <a:srgbClr val="FF0000"/>
                </a:solidFill>
              </a:rPr>
              <a:t>HIERARCHICAL DATA MODEL</a:t>
            </a:r>
            <a:endParaRPr lang="en-US" sz="3200" dirty="0">
              <a:solidFill>
                <a:srgbClr val="FF0000"/>
              </a:solidFill>
            </a:endParaRPr>
          </a:p>
        </p:txBody>
      </p:sp>
      <p:sp>
        <p:nvSpPr>
          <p:cNvPr id="3" name="Content Placeholder 2"/>
          <p:cNvSpPr>
            <a:spLocks noGrp="1"/>
          </p:cNvSpPr>
          <p:nvPr>
            <p:ph idx="1"/>
          </p:nvPr>
        </p:nvSpPr>
        <p:spPr>
          <a:xfrm>
            <a:off x="214282" y="785794"/>
            <a:ext cx="8643998" cy="5715040"/>
          </a:xfrm>
        </p:spPr>
        <p:txBody>
          <a:bodyPr/>
          <a:lstStyle/>
          <a:p>
            <a:r>
              <a:rPr lang="en-US" dirty="0" smtClean="0"/>
              <a:t>In a hierarchical model, data are viewed as a collection of tables, or we can say segments that form a hierarchical relation. In this, the data is organized into a tree-like structure where each record consists of one parent record and many children. </a:t>
            </a:r>
            <a:endParaRPr lang="en-US" dirty="0"/>
          </a:p>
        </p:txBody>
      </p:sp>
      <p:pic>
        <p:nvPicPr>
          <p:cNvPr id="6" name="Picture 5" descr="Hierarchical_Model_Diagram.png"/>
          <p:cNvPicPr>
            <a:picLocks noChangeAspect="1"/>
          </p:cNvPicPr>
          <p:nvPr/>
        </p:nvPicPr>
        <p:blipFill>
          <a:blip r:embed="rId2"/>
          <a:stretch>
            <a:fillRect/>
          </a:stretch>
        </p:blipFill>
        <p:spPr>
          <a:xfrm>
            <a:off x="4214810" y="3214686"/>
            <a:ext cx="4764426" cy="3382742"/>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14290"/>
            <a:ext cx="8329642" cy="500066"/>
          </a:xfrm>
        </p:spPr>
        <p:txBody>
          <a:bodyPr>
            <a:normAutofit fontScale="90000"/>
          </a:bodyPr>
          <a:lstStyle/>
          <a:p>
            <a:r>
              <a:rPr lang="en-US" sz="3200" dirty="0" smtClean="0">
                <a:solidFill>
                  <a:srgbClr val="FF0000"/>
                </a:solidFill>
              </a:rPr>
              <a:t>NETWORK DATA MODEL</a:t>
            </a:r>
            <a:endParaRPr lang="en-US" sz="3200" dirty="0">
              <a:solidFill>
                <a:srgbClr val="FF0000"/>
              </a:solidFill>
            </a:endParaRPr>
          </a:p>
        </p:txBody>
      </p:sp>
      <p:pic>
        <p:nvPicPr>
          <p:cNvPr id="7" name="Content Placeholder 6" descr="download (1).jpeg"/>
          <p:cNvPicPr>
            <a:picLocks noGrp="1" noChangeAspect="1"/>
          </p:cNvPicPr>
          <p:nvPr>
            <p:ph idx="1"/>
          </p:nvPr>
        </p:nvPicPr>
        <p:blipFill>
          <a:blip r:embed="rId2"/>
          <a:stretch>
            <a:fillRect/>
          </a:stretch>
        </p:blipFill>
        <p:spPr>
          <a:xfrm>
            <a:off x="5786446" y="1500174"/>
            <a:ext cx="3248549" cy="2571768"/>
          </a:xfrm>
        </p:spPr>
      </p:pic>
      <p:sp>
        <p:nvSpPr>
          <p:cNvPr id="8" name="Rectangle 7"/>
          <p:cNvSpPr/>
          <p:nvPr/>
        </p:nvSpPr>
        <p:spPr>
          <a:xfrm>
            <a:off x="285720" y="1071546"/>
            <a:ext cx="5500726" cy="4401205"/>
          </a:xfrm>
          <a:prstGeom prst="rect">
            <a:avLst/>
          </a:prstGeom>
        </p:spPr>
        <p:txBody>
          <a:bodyPr wrap="square">
            <a:spAutoFit/>
          </a:bodyPr>
          <a:lstStyle/>
          <a:p>
            <a:pPr algn="just"/>
            <a:r>
              <a:rPr lang="en-US" sz="2800" dirty="0" smtClean="0"/>
              <a:t>In DBMS, a network model is a way of organizing data in which multiple many-to-many relationships between records are represented using a graph-like structure. In this model, records are represented as nodes in the graph, and relationships between records are represented as edges connecting the nodes.</a:t>
            </a:r>
            <a:endParaRPr lang="en-US" sz="2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US" sz="3200" dirty="0" smtClean="0">
                <a:solidFill>
                  <a:srgbClr val="FF0000"/>
                </a:solidFill>
              </a:rPr>
              <a:t>RELATIONAL DATA MODEL</a:t>
            </a:r>
            <a:endParaRPr lang="en-US" sz="3200" dirty="0">
              <a:solidFill>
                <a:srgbClr val="FF0000"/>
              </a:solidFill>
            </a:endParaRPr>
          </a:p>
        </p:txBody>
      </p:sp>
      <p:sp>
        <p:nvSpPr>
          <p:cNvPr id="5" name="Content Placeholder 4"/>
          <p:cNvSpPr>
            <a:spLocks noGrp="1"/>
          </p:cNvSpPr>
          <p:nvPr>
            <p:ph idx="1"/>
          </p:nvPr>
        </p:nvSpPr>
        <p:spPr>
          <a:xfrm>
            <a:off x="285720" y="857232"/>
            <a:ext cx="8572560" cy="5715040"/>
          </a:xfrm>
        </p:spPr>
        <p:txBody>
          <a:bodyPr>
            <a:normAutofit/>
          </a:bodyPr>
          <a:lstStyle/>
          <a:p>
            <a:pPr algn="just"/>
            <a:r>
              <a:rPr lang="en-US" sz="2400" dirty="0" smtClean="0"/>
              <a:t>The relational model for database management is an approach to logically represent and manage the data stored in a database. In this model, the data is organized into a </a:t>
            </a:r>
            <a:r>
              <a:rPr lang="en-US" sz="2400" b="1" dirty="0" smtClean="0"/>
              <a:t>collection of two-dimensional inter-related tables</a:t>
            </a:r>
            <a:r>
              <a:rPr lang="en-US" sz="2400" dirty="0" smtClean="0"/>
              <a:t>, also known as </a:t>
            </a:r>
            <a:r>
              <a:rPr lang="en-US" sz="2400" b="1" dirty="0" smtClean="0"/>
              <a:t>relations</a:t>
            </a:r>
            <a:r>
              <a:rPr lang="en-US" sz="2400" dirty="0" smtClean="0"/>
              <a:t>. Each relation is a collection of columns and rows, where the column represents the attributes of an entity and the rows (or </a:t>
            </a:r>
            <a:r>
              <a:rPr lang="en-US" sz="2400" dirty="0" err="1" smtClean="0"/>
              <a:t>tuples</a:t>
            </a:r>
            <a:r>
              <a:rPr lang="en-US" sz="2400" dirty="0" smtClean="0"/>
              <a:t>) represents the records.</a:t>
            </a:r>
            <a:endParaRPr lang="en-US" sz="2400" b="1" dirty="0" smtClean="0"/>
          </a:p>
          <a:p>
            <a:endParaRPr lang="en-US" sz="2200" dirty="0"/>
          </a:p>
        </p:txBody>
      </p:sp>
      <p:pic>
        <p:nvPicPr>
          <p:cNvPr id="7" name="Picture 6" descr="1684472861.png"/>
          <p:cNvPicPr>
            <a:picLocks noChangeAspect="1"/>
          </p:cNvPicPr>
          <p:nvPr/>
        </p:nvPicPr>
        <p:blipFill>
          <a:blip r:embed="rId2"/>
          <a:stretch>
            <a:fillRect/>
          </a:stretch>
        </p:blipFill>
        <p:spPr>
          <a:xfrm>
            <a:off x="357158" y="3500438"/>
            <a:ext cx="8501122" cy="3118166"/>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229600" cy="642942"/>
          </a:xfrm>
        </p:spPr>
        <p:txBody>
          <a:bodyPr>
            <a:normAutofit/>
          </a:bodyPr>
          <a:lstStyle/>
          <a:p>
            <a:r>
              <a:rPr lang="en-US" sz="3200" dirty="0" smtClean="0">
                <a:solidFill>
                  <a:srgbClr val="FF0000"/>
                </a:solidFill>
              </a:rPr>
              <a:t>Properties of Relation</a:t>
            </a:r>
            <a:endParaRPr lang="en-US" sz="3200" dirty="0">
              <a:solidFill>
                <a:srgbClr val="FF0000"/>
              </a:solidFill>
            </a:endParaRPr>
          </a:p>
        </p:txBody>
      </p:sp>
      <p:sp>
        <p:nvSpPr>
          <p:cNvPr id="3" name="Content Placeholder 2"/>
          <p:cNvSpPr>
            <a:spLocks noGrp="1"/>
          </p:cNvSpPr>
          <p:nvPr>
            <p:ph idx="1"/>
          </p:nvPr>
        </p:nvSpPr>
        <p:spPr>
          <a:xfrm>
            <a:off x="457200" y="1214422"/>
            <a:ext cx="8401080" cy="5072098"/>
          </a:xfrm>
        </p:spPr>
        <p:txBody>
          <a:bodyPr/>
          <a:lstStyle/>
          <a:p>
            <a:pPr>
              <a:buNone/>
            </a:pPr>
            <a:r>
              <a:rPr lang="en-US" sz="2800" dirty="0" smtClean="0">
                <a:solidFill>
                  <a:srgbClr val="C00000"/>
                </a:solidFill>
              </a:rPr>
              <a:t>Properties of Relations : </a:t>
            </a:r>
            <a:endParaRPr lang="en-US" sz="2800" b="1" dirty="0" smtClean="0">
              <a:solidFill>
                <a:srgbClr val="C00000"/>
              </a:solidFill>
            </a:endParaRPr>
          </a:p>
          <a:p>
            <a:pPr lvl="0"/>
            <a:r>
              <a:rPr lang="en-US" sz="2800" dirty="0" smtClean="0"/>
              <a:t>Name of the relation is distinct from all other relations.</a:t>
            </a:r>
          </a:p>
          <a:p>
            <a:pPr lvl="0"/>
            <a:r>
              <a:rPr lang="en-US" sz="2800" dirty="0" smtClean="0"/>
              <a:t>Each relation cell contains exactly one atomic (single) value</a:t>
            </a:r>
          </a:p>
          <a:p>
            <a:pPr lvl="0"/>
            <a:r>
              <a:rPr lang="en-US" sz="2800" dirty="0" smtClean="0"/>
              <a:t>Each attribute contains a distinct name</a:t>
            </a:r>
          </a:p>
          <a:p>
            <a:pPr lvl="0"/>
            <a:r>
              <a:rPr lang="en-US" sz="2800" dirty="0" smtClean="0"/>
              <a:t>Attribute domain has no significance</a:t>
            </a:r>
          </a:p>
          <a:p>
            <a:pPr lvl="0"/>
            <a:r>
              <a:rPr lang="en-US" sz="2800" dirty="0" err="1" smtClean="0"/>
              <a:t>Tuple</a:t>
            </a:r>
            <a:r>
              <a:rPr lang="en-US" sz="2800" dirty="0" smtClean="0"/>
              <a:t> has no duplicate value</a:t>
            </a:r>
          </a:p>
          <a:p>
            <a:pPr lvl="0"/>
            <a:r>
              <a:rPr lang="en-US" sz="2800" dirty="0" smtClean="0"/>
              <a:t>Order of </a:t>
            </a:r>
            <a:r>
              <a:rPr lang="en-US" sz="2800" dirty="0" err="1" smtClean="0"/>
              <a:t>tuple</a:t>
            </a:r>
            <a:r>
              <a:rPr lang="en-US" sz="2800" dirty="0" smtClean="0"/>
              <a:t> can have a different sequence</a:t>
            </a:r>
          </a:p>
          <a:p>
            <a:pPr>
              <a:buNone/>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142852"/>
            <a:ext cx="8229600" cy="571504"/>
          </a:xfrm>
        </p:spPr>
        <p:txBody>
          <a:bodyPr>
            <a:normAutofit fontScale="90000"/>
          </a:bodyPr>
          <a:lstStyle/>
          <a:p>
            <a:r>
              <a:rPr lang="en-US" sz="3200" dirty="0" smtClean="0">
                <a:solidFill>
                  <a:srgbClr val="FF0000"/>
                </a:solidFill>
              </a:rPr>
              <a:t>Object Oriented Data Model</a:t>
            </a:r>
            <a:endParaRPr lang="en-US" sz="3200" dirty="0">
              <a:solidFill>
                <a:srgbClr val="FF0000"/>
              </a:solidFill>
            </a:endParaRPr>
          </a:p>
        </p:txBody>
      </p:sp>
      <p:sp>
        <p:nvSpPr>
          <p:cNvPr id="3" name="Content Placeholder 2"/>
          <p:cNvSpPr>
            <a:spLocks noGrp="1"/>
          </p:cNvSpPr>
          <p:nvPr>
            <p:ph idx="1"/>
          </p:nvPr>
        </p:nvSpPr>
        <p:spPr>
          <a:xfrm>
            <a:off x="214282" y="928670"/>
            <a:ext cx="8715436" cy="5643602"/>
          </a:xfrm>
        </p:spPr>
        <p:txBody>
          <a:bodyPr>
            <a:normAutofit/>
          </a:bodyPr>
          <a:lstStyle/>
          <a:p>
            <a:pPr algn="just"/>
            <a:r>
              <a:rPr lang="en-US" sz="2600" b="1" dirty="0" smtClean="0"/>
              <a:t> </a:t>
            </a:r>
            <a:r>
              <a:rPr lang="en-US" sz="2600" dirty="0" smtClean="0"/>
              <a:t>The OODM is a better representation of real-world challenges. Both the data and the relationship are contained into a single structure that’s known as an object in this model. We can now store audios, pictures, videos, and other types of data in databases, which was previously impossible with the relational approach.</a:t>
            </a:r>
          </a:p>
          <a:p>
            <a:pPr algn="just"/>
            <a:endParaRPr lang="en-US" sz="2600" dirty="0"/>
          </a:p>
        </p:txBody>
      </p:sp>
      <p:pic>
        <p:nvPicPr>
          <p:cNvPr id="4" name="Picture 3" descr="oodbms.png"/>
          <p:cNvPicPr>
            <a:picLocks noChangeAspect="1"/>
          </p:cNvPicPr>
          <p:nvPr/>
        </p:nvPicPr>
        <p:blipFill>
          <a:blip r:embed="rId2"/>
          <a:stretch>
            <a:fillRect/>
          </a:stretch>
        </p:blipFill>
        <p:spPr>
          <a:xfrm>
            <a:off x="642910" y="3357562"/>
            <a:ext cx="7929618" cy="3243744"/>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14290"/>
            <a:ext cx="8229600" cy="500066"/>
          </a:xfrm>
        </p:spPr>
        <p:txBody>
          <a:bodyPr>
            <a:normAutofit fontScale="90000"/>
          </a:bodyPr>
          <a:lstStyle/>
          <a:p>
            <a:r>
              <a:rPr lang="en-US" sz="3200" dirty="0" smtClean="0">
                <a:solidFill>
                  <a:srgbClr val="FF0000"/>
                </a:solidFill>
              </a:rPr>
              <a:t>Entity-Relationship (ER) Model</a:t>
            </a:r>
            <a:endParaRPr lang="en-US" sz="3200" dirty="0">
              <a:solidFill>
                <a:srgbClr val="FF0000"/>
              </a:solidFill>
            </a:endParaRPr>
          </a:p>
        </p:txBody>
      </p:sp>
      <p:sp>
        <p:nvSpPr>
          <p:cNvPr id="3" name="Content Placeholder 2"/>
          <p:cNvSpPr>
            <a:spLocks noGrp="1"/>
          </p:cNvSpPr>
          <p:nvPr>
            <p:ph idx="1"/>
          </p:nvPr>
        </p:nvSpPr>
        <p:spPr>
          <a:xfrm>
            <a:off x="142844" y="928670"/>
            <a:ext cx="8786874" cy="5715040"/>
          </a:xfrm>
        </p:spPr>
        <p:txBody>
          <a:bodyPr>
            <a:normAutofit/>
          </a:bodyPr>
          <a:lstStyle/>
          <a:p>
            <a:pPr algn="just">
              <a:buNone/>
            </a:pPr>
            <a:r>
              <a:rPr lang="en-US" dirty="0" smtClean="0"/>
              <a:t>It is based on the notion of real-world entities and relationships among them. While formulating real-world scenario into the database model, the ER Model creates entity set, relationship set, general attributes and constraints.</a:t>
            </a:r>
            <a:endParaRPr lang="en-US" b="1" dirty="0" smtClean="0"/>
          </a:p>
          <a:p>
            <a:pPr>
              <a:buNone/>
            </a:pPr>
            <a:r>
              <a:rPr lang="en-US" dirty="0" smtClean="0"/>
              <a:t>ER Model is best used for the conceptual design of a database.</a:t>
            </a:r>
          </a:p>
          <a:p>
            <a:pPr>
              <a:buNone/>
            </a:pPr>
            <a:r>
              <a:rPr lang="en-US" dirty="0" smtClean="0"/>
              <a:t>ER Model is based on −</a:t>
            </a:r>
          </a:p>
          <a:p>
            <a:pPr lvl="0"/>
            <a:r>
              <a:rPr lang="en-US" b="1" dirty="0" smtClean="0"/>
              <a:t>Entities</a:t>
            </a:r>
            <a:r>
              <a:rPr lang="en-US" dirty="0" smtClean="0"/>
              <a:t> and their </a:t>
            </a:r>
            <a:r>
              <a:rPr lang="en-US" i="1" dirty="0" smtClean="0"/>
              <a:t>attributes.</a:t>
            </a:r>
            <a:endParaRPr lang="en-US" dirty="0" smtClean="0"/>
          </a:p>
          <a:p>
            <a:pPr lvl="0"/>
            <a:r>
              <a:rPr lang="en-US" b="1" dirty="0" smtClean="0"/>
              <a:t>Relationships</a:t>
            </a:r>
            <a:r>
              <a:rPr lang="en-US" dirty="0" smtClean="0"/>
              <a:t> among entities.</a:t>
            </a:r>
          </a:p>
          <a:p>
            <a:pPr>
              <a:buNone/>
            </a:pP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idx="1"/>
          </p:nvPr>
        </p:nvSpPr>
        <p:spPr bwMode="auto">
          <a:xfrm>
            <a:off x="457200" y="357167"/>
            <a:ext cx="7782900" cy="67403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None/>
              <a:tabLst>
                <a:tab pos="457200" algn="l"/>
              </a:tabLst>
            </a:pPr>
            <a:r>
              <a:rPr kumimoji="0" lang="en-US" sz="18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Entity</a:t>
            </a:r>
            <a:r>
              <a:rPr kumimoji="0" lang="en-US" sz="18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 An entity in an ER Model is a real-world entity having properties called </a:t>
            </a:r>
            <a:r>
              <a:rPr kumimoji="0" lang="en-US" sz="18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attributes</a:t>
            </a:r>
            <a:r>
              <a:rPr kumimoji="0" lang="en-US" sz="18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a:t>
            </a:r>
          </a:p>
          <a:p>
            <a:pPr marL="0" marR="0" lvl="0" indent="0" algn="just" defTabSz="914400" rtl="0" eaLnBrk="1" fontAlgn="base" latinLnBrk="0" hangingPunct="1">
              <a:lnSpc>
                <a:spcPct val="100000"/>
              </a:lnSpc>
              <a:spcBef>
                <a:spcPct val="0"/>
              </a:spcBef>
              <a:spcAft>
                <a:spcPct val="0"/>
              </a:spcAft>
              <a:buClrTx/>
              <a:buSzTx/>
              <a:buNone/>
              <a:tabLst>
                <a:tab pos="457200" algn="l"/>
              </a:tabLst>
            </a:pPr>
            <a:r>
              <a:rPr kumimoji="0" lang="en-US" sz="18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Every </a:t>
            </a:r>
            <a:r>
              <a:rPr kumimoji="0" lang="en-US" sz="18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attribute</a:t>
            </a:r>
            <a:r>
              <a:rPr kumimoji="0" lang="en-US" sz="18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is defined by its set of values called </a:t>
            </a:r>
            <a:r>
              <a:rPr kumimoji="0" lang="en-US" sz="18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domain</a:t>
            </a:r>
            <a:r>
              <a:rPr kumimoji="0" lang="en-US" sz="18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a:t>
            </a:r>
          </a:p>
          <a:p>
            <a:pPr marL="0" marR="0" lvl="0" indent="0" algn="just" defTabSz="914400" rtl="0" eaLnBrk="1" fontAlgn="base" latinLnBrk="0" hangingPunct="1">
              <a:lnSpc>
                <a:spcPct val="100000"/>
              </a:lnSpc>
              <a:spcBef>
                <a:spcPct val="0"/>
              </a:spcBef>
              <a:spcAft>
                <a:spcPct val="0"/>
              </a:spcAft>
              <a:buClrTx/>
              <a:buSzTx/>
              <a:buNone/>
              <a:tabLst>
                <a:tab pos="457200" algn="l"/>
              </a:tabLst>
            </a:pPr>
            <a:r>
              <a:rPr kumimoji="0" lang="en-US" sz="18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For example, in a school database, a student is considered as an entity. </a:t>
            </a:r>
          </a:p>
          <a:p>
            <a:pPr marL="0" marR="0" lvl="0" indent="0" algn="just" defTabSz="914400" rtl="0" eaLnBrk="1" fontAlgn="base" latinLnBrk="0" hangingPunct="1">
              <a:lnSpc>
                <a:spcPct val="100000"/>
              </a:lnSpc>
              <a:spcBef>
                <a:spcPct val="0"/>
              </a:spcBef>
              <a:spcAft>
                <a:spcPct val="0"/>
              </a:spcAft>
              <a:buClrTx/>
              <a:buSzTx/>
              <a:buNone/>
              <a:tabLst>
                <a:tab pos="457200" algn="l"/>
              </a:tabLst>
            </a:pPr>
            <a:r>
              <a:rPr kumimoji="0" lang="en-US" sz="18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Student has various attributes like name, age, class, etc.</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None/>
              <a:tabLst>
                <a:tab pos="457200" algn="l"/>
              </a:tabLst>
            </a:pPr>
            <a:r>
              <a:rPr kumimoji="0" lang="en-US" sz="18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Relationship</a:t>
            </a:r>
            <a:r>
              <a:rPr kumimoji="0" lang="en-US" sz="18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 The logical association among entities is called </a:t>
            </a:r>
            <a:r>
              <a:rPr kumimoji="0" lang="en-US" sz="1800" b="1" i="1"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relationship</a:t>
            </a:r>
            <a:r>
              <a:rPr kumimoji="0" lang="en-US" sz="18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a:t>
            </a:r>
          </a:p>
          <a:p>
            <a:pPr marL="0" marR="0" lvl="0" indent="0" algn="just" defTabSz="914400" rtl="0" eaLnBrk="0" fontAlgn="base" latinLnBrk="0" hangingPunct="0">
              <a:lnSpc>
                <a:spcPct val="100000"/>
              </a:lnSpc>
              <a:spcBef>
                <a:spcPct val="0"/>
              </a:spcBef>
              <a:spcAft>
                <a:spcPct val="0"/>
              </a:spcAft>
              <a:buClrTx/>
              <a:buSzTx/>
              <a:buNone/>
              <a:tabLst>
                <a:tab pos="457200" algn="l"/>
              </a:tabLst>
            </a:pPr>
            <a:r>
              <a:rPr kumimoji="0" lang="en-US" sz="18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Relationships are mapped with entities in various ways. Mapping cardinalities define the number of association between two entities. Mapping cardinalities are  one to one, one to many, many to one and many to many.</a:t>
            </a: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endParaRPr lang="en-US" sz="1200" dirty="0" smtClean="0">
              <a:solidFill>
                <a:srgbClr val="000000"/>
              </a:solidFill>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endParaRPr kumimoji="0" lang="en-US" sz="12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endParaRPr lang="en-US" sz="1200" dirty="0" smtClean="0">
              <a:solidFill>
                <a:srgbClr val="000000"/>
              </a:solidFill>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endParaRPr kumimoji="0" lang="en-US" sz="12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endParaRPr lang="en-US" sz="1200" dirty="0" smtClean="0">
              <a:solidFill>
                <a:srgbClr val="000000"/>
              </a:solidFill>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endParaRPr kumimoji="0" lang="en-US" sz="12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endParaRPr lang="en-US" sz="1200" dirty="0" smtClean="0">
              <a:solidFill>
                <a:srgbClr val="000000"/>
              </a:solidFill>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endParaRPr kumimoji="0" lang="en-US" sz="12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endParaRPr lang="en-US" sz="1200" dirty="0" smtClean="0">
              <a:solidFill>
                <a:srgbClr val="000000"/>
              </a:solidFill>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endParaRPr kumimoji="0" lang="en-US" sz="12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endParaRPr lang="en-US" sz="1200" dirty="0" smtClean="0">
              <a:solidFill>
                <a:srgbClr val="000000"/>
              </a:solidFill>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endParaRPr kumimoji="0" lang="en-US" sz="12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endParaRPr lang="en-US" sz="1200" dirty="0" smtClean="0">
              <a:solidFill>
                <a:srgbClr val="000000"/>
              </a:solidFill>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endParaRPr kumimoji="0" lang="en-US" sz="12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endParaRPr lang="en-US" sz="1200" dirty="0" smtClean="0">
              <a:solidFill>
                <a:srgbClr val="000000"/>
              </a:solidFill>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endParaRPr kumimoji="0" lang="en-US" sz="12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endParaRPr lang="en-US" sz="1200" dirty="0" smtClean="0">
              <a:solidFill>
                <a:srgbClr val="000000"/>
              </a:solidFill>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endParaRPr kumimoji="0" lang="en-US" sz="12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6" name="Picture 5" descr="er.jpg"/>
          <p:cNvPicPr>
            <a:picLocks noChangeAspect="1"/>
          </p:cNvPicPr>
          <p:nvPr/>
        </p:nvPicPr>
        <p:blipFill>
          <a:blip r:embed="rId2"/>
          <a:stretch>
            <a:fillRect/>
          </a:stretch>
        </p:blipFill>
        <p:spPr>
          <a:xfrm>
            <a:off x="357158" y="3571876"/>
            <a:ext cx="8355415" cy="2786082"/>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142852"/>
            <a:ext cx="8643998" cy="428628"/>
          </a:xfrm>
        </p:spPr>
        <p:txBody>
          <a:bodyPr>
            <a:noAutofit/>
          </a:bodyPr>
          <a:lstStyle/>
          <a:p>
            <a:r>
              <a:rPr lang="en-US" sz="2800" dirty="0" smtClean="0">
                <a:solidFill>
                  <a:srgbClr val="FF0000"/>
                </a:solidFill>
              </a:rPr>
              <a:t>Levels of Abstraction</a:t>
            </a:r>
            <a:endParaRPr lang="en-US" sz="2800" dirty="0">
              <a:solidFill>
                <a:srgbClr val="FF0000"/>
              </a:solidFill>
            </a:endParaRPr>
          </a:p>
        </p:txBody>
      </p:sp>
      <p:sp>
        <p:nvSpPr>
          <p:cNvPr id="3" name="Content Placeholder 2"/>
          <p:cNvSpPr>
            <a:spLocks noGrp="1"/>
          </p:cNvSpPr>
          <p:nvPr>
            <p:ph idx="1"/>
          </p:nvPr>
        </p:nvSpPr>
        <p:spPr>
          <a:xfrm>
            <a:off x="285720" y="714356"/>
            <a:ext cx="8643998" cy="5786478"/>
          </a:xfrm>
        </p:spPr>
        <p:txBody>
          <a:bodyPr/>
          <a:lstStyle/>
          <a:p>
            <a:pPr algn="just">
              <a:buNone/>
            </a:pPr>
            <a:r>
              <a:rPr lang="en-US" sz="2800" dirty="0" smtClean="0"/>
              <a:t>Database systems include complex data-structures. In terms of retrieval of data, reduce complexity in terms of usability of users and in order to make the system efficient, developers use levels of abstraction that hide irrelevant details from the users. Levels of abstraction simplify database design.</a:t>
            </a:r>
          </a:p>
          <a:p>
            <a:pPr>
              <a:buNone/>
            </a:pPr>
            <a:r>
              <a:rPr lang="en-US" sz="2600" dirty="0" smtClean="0"/>
              <a:t>Mainly there are three levels</a:t>
            </a:r>
          </a:p>
          <a:p>
            <a:pPr>
              <a:buNone/>
            </a:pPr>
            <a:r>
              <a:rPr lang="en-US" sz="2600" dirty="0" smtClean="0"/>
              <a:t> of abstraction for DBMS, </a:t>
            </a:r>
          </a:p>
          <a:p>
            <a:pPr>
              <a:buNone/>
            </a:pPr>
            <a:r>
              <a:rPr lang="en-US" sz="2600" dirty="0" smtClean="0"/>
              <a:t>which are as follows −</a:t>
            </a:r>
          </a:p>
          <a:p>
            <a:pPr lvl="0">
              <a:buNone/>
            </a:pPr>
            <a:r>
              <a:rPr lang="en-US" sz="2600" dirty="0" smtClean="0">
                <a:solidFill>
                  <a:srgbClr val="7030A0"/>
                </a:solidFill>
              </a:rPr>
              <a:t>Physical or Internal Level</a:t>
            </a:r>
          </a:p>
          <a:p>
            <a:pPr lvl="0">
              <a:buNone/>
            </a:pPr>
            <a:r>
              <a:rPr lang="en-US" sz="2600" dirty="0" smtClean="0">
                <a:solidFill>
                  <a:srgbClr val="7030A0"/>
                </a:solidFill>
              </a:rPr>
              <a:t>Logical or Conceptual Level</a:t>
            </a:r>
          </a:p>
          <a:p>
            <a:pPr lvl="0">
              <a:buNone/>
            </a:pPr>
            <a:r>
              <a:rPr lang="en-US" sz="2600" dirty="0" smtClean="0">
                <a:solidFill>
                  <a:srgbClr val="7030A0"/>
                </a:solidFill>
              </a:rPr>
              <a:t>View or External Level</a:t>
            </a:r>
          </a:p>
          <a:p>
            <a:endParaRPr lang="en-US" dirty="0"/>
          </a:p>
        </p:txBody>
      </p:sp>
      <p:pic>
        <p:nvPicPr>
          <p:cNvPr id="4" name="Picture 3" descr="LA.png"/>
          <p:cNvPicPr>
            <a:picLocks noChangeAspect="1"/>
          </p:cNvPicPr>
          <p:nvPr/>
        </p:nvPicPr>
        <p:blipFill>
          <a:blip r:embed="rId2"/>
          <a:stretch>
            <a:fillRect/>
          </a:stretch>
        </p:blipFill>
        <p:spPr>
          <a:xfrm>
            <a:off x="4429124" y="2895047"/>
            <a:ext cx="4477413" cy="3748663"/>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14290"/>
            <a:ext cx="8715436" cy="6429420"/>
          </a:xfrm>
        </p:spPr>
        <p:txBody>
          <a:bodyPr>
            <a:normAutofit fontScale="92500" lnSpcReduction="10000"/>
          </a:bodyPr>
          <a:lstStyle/>
          <a:p>
            <a:r>
              <a:rPr lang="en-US" sz="2600" dirty="0" smtClean="0">
                <a:solidFill>
                  <a:srgbClr val="7030A0"/>
                </a:solidFill>
              </a:rPr>
              <a:t>View level </a:t>
            </a:r>
            <a:r>
              <a:rPr lang="en-US" sz="2600" dirty="0" smtClean="0"/>
              <a:t>can be used by all users (all levels' users). This level is the least complex and easy to understand.</a:t>
            </a:r>
          </a:p>
          <a:p>
            <a:r>
              <a:rPr lang="en-US" sz="2600" dirty="0" smtClean="0">
                <a:solidFill>
                  <a:srgbClr val="7030A0"/>
                </a:solidFill>
              </a:rPr>
              <a:t>Logical or Conceptual Level</a:t>
            </a:r>
            <a:endParaRPr lang="en-US" sz="2600" b="1" dirty="0" smtClean="0">
              <a:solidFill>
                <a:srgbClr val="7030A0"/>
              </a:solidFill>
            </a:endParaRPr>
          </a:p>
          <a:p>
            <a:pPr>
              <a:buNone/>
            </a:pPr>
            <a:r>
              <a:rPr lang="en-US" sz="2600" dirty="0" smtClean="0"/>
              <a:t>	Logical level is the intermediate level or next higher level. It describes what data is stored in the database and what relationship exists among those data. It tries to describe the entire or whole data because it describes what tables to be created and what are the links among those tables that are created.</a:t>
            </a:r>
          </a:p>
          <a:p>
            <a:r>
              <a:rPr lang="en-US" dirty="0" smtClean="0">
                <a:solidFill>
                  <a:srgbClr val="7030A0"/>
                </a:solidFill>
              </a:rPr>
              <a:t>Physical or Internal Level</a:t>
            </a:r>
            <a:endParaRPr lang="en-US" b="1" dirty="0" smtClean="0">
              <a:solidFill>
                <a:srgbClr val="7030A0"/>
              </a:solidFill>
            </a:endParaRPr>
          </a:p>
          <a:p>
            <a:pPr>
              <a:buNone/>
            </a:pPr>
            <a:r>
              <a:rPr lang="en-US" dirty="0" smtClean="0"/>
              <a:t>	It is the lowest level of abstraction for DBMS which defines how the data is actually stored, it defines data-structures to store data and access methods used by the database. Actually, it is decided by developers or database application programmers how to store the data in the database.</a:t>
            </a:r>
          </a:p>
          <a:p>
            <a:endParaRPr lang="en-US" dirty="0" smtClean="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428604"/>
            <a:ext cx="8229600" cy="714380"/>
          </a:xfrm>
        </p:spPr>
        <p:txBody>
          <a:bodyPr>
            <a:normAutofit/>
          </a:bodyPr>
          <a:lstStyle/>
          <a:p>
            <a:r>
              <a:rPr lang="en-US" sz="3200" dirty="0" smtClean="0">
                <a:solidFill>
                  <a:srgbClr val="FF0000"/>
                </a:solidFill>
                <a:latin typeface="Times New Roman" pitchFamily="18" charset="0"/>
                <a:cs typeface="Times New Roman" pitchFamily="18" charset="0"/>
              </a:rPr>
              <a:t>Course Outcomes</a:t>
            </a: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214282" y="1714488"/>
            <a:ext cx="8786874" cy="4857784"/>
          </a:xfrm>
        </p:spPr>
        <p:txBody>
          <a:bodyPr/>
          <a:lstStyle/>
          <a:p>
            <a:pPr>
              <a:buNone/>
            </a:pPr>
            <a:r>
              <a:rPr lang="en-US" sz="2800" dirty="0" smtClean="0">
                <a:solidFill>
                  <a:srgbClr val="C00000"/>
                </a:solidFill>
              </a:rPr>
              <a:t>CO1: </a:t>
            </a:r>
            <a:r>
              <a:rPr lang="en-US" sz="2400" dirty="0" smtClean="0">
                <a:latin typeface="Times New Roman" pitchFamily="18" charset="0"/>
                <a:cs typeface="Times New Roman" pitchFamily="18" charset="0"/>
              </a:rPr>
              <a:t>Describe Database systems, various Data models and Database </a:t>
            </a:r>
          </a:p>
          <a:p>
            <a:pPr>
              <a:buNone/>
            </a:pPr>
            <a:r>
              <a:rPr lang="en-US" sz="2400" dirty="0" smtClean="0">
                <a:latin typeface="Times New Roman" pitchFamily="18" charset="0"/>
                <a:cs typeface="Times New Roman" pitchFamily="18" charset="0"/>
              </a:rPr>
              <a:t>            architecture </a:t>
            </a:r>
          </a:p>
          <a:p>
            <a:pPr>
              <a:buNone/>
            </a:pPr>
            <a:r>
              <a:rPr lang="en-US" sz="2800" dirty="0" smtClean="0">
                <a:solidFill>
                  <a:srgbClr val="C00000"/>
                </a:solidFill>
              </a:rPr>
              <a:t>C02: </a:t>
            </a:r>
            <a:r>
              <a:rPr lang="en-US" sz="2400" dirty="0" smtClean="0">
                <a:latin typeface="Times New Roman" pitchFamily="18" charset="0"/>
                <a:cs typeface="Times New Roman" pitchFamily="18" charset="0"/>
              </a:rPr>
              <a:t>Develop various real time applications using Relational </a:t>
            </a:r>
          </a:p>
          <a:p>
            <a:pPr>
              <a:buNone/>
            </a:pPr>
            <a:r>
              <a:rPr lang="en-US" sz="2400" dirty="0" smtClean="0">
                <a:latin typeface="Times New Roman" pitchFamily="18" charset="0"/>
                <a:cs typeface="Times New Roman" pitchFamily="18" charset="0"/>
              </a:rPr>
              <a:t>         algebra and Relational calculus</a:t>
            </a:r>
          </a:p>
          <a:p>
            <a:pPr>
              <a:buNone/>
            </a:pPr>
            <a:endParaRPr lang="en-US" sz="20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CO3: Apply various Normalization techniques to refine schema</a:t>
            </a:r>
          </a:p>
          <a:p>
            <a:pPr>
              <a:buNone/>
            </a:pPr>
            <a:endParaRPr lang="en-US" sz="20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CO4 :  Explain Transaction management and Concurrency Control</a:t>
            </a:r>
          </a:p>
          <a:p>
            <a:pPr>
              <a:buNone/>
            </a:pPr>
            <a:endParaRPr lang="en-US" sz="20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CO5:  Illustrate various Database indexing techniques</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2852"/>
            <a:ext cx="8229600" cy="714380"/>
          </a:xfrm>
        </p:spPr>
        <p:txBody>
          <a:bodyPr>
            <a:normAutofit/>
          </a:bodyPr>
          <a:lstStyle/>
          <a:p>
            <a:r>
              <a:rPr lang="en-US" sz="2800" dirty="0" smtClean="0">
                <a:solidFill>
                  <a:srgbClr val="FF0000"/>
                </a:solidFill>
              </a:rPr>
              <a:t>Data </a:t>
            </a:r>
            <a:r>
              <a:rPr lang="en-US" sz="2800" dirty="0" smtClean="0">
                <a:solidFill>
                  <a:srgbClr val="FF0000"/>
                </a:solidFill>
              </a:rPr>
              <a:t>Independence</a:t>
            </a:r>
            <a:endParaRPr lang="en-US" sz="2800" dirty="0">
              <a:solidFill>
                <a:srgbClr val="FF0000"/>
              </a:solidFill>
            </a:endParaRPr>
          </a:p>
        </p:txBody>
      </p:sp>
      <p:sp>
        <p:nvSpPr>
          <p:cNvPr id="3" name="Content Placeholder 2"/>
          <p:cNvSpPr>
            <a:spLocks noGrp="1"/>
          </p:cNvSpPr>
          <p:nvPr>
            <p:ph idx="1"/>
          </p:nvPr>
        </p:nvSpPr>
        <p:spPr>
          <a:xfrm>
            <a:off x="285720" y="928670"/>
            <a:ext cx="8572560" cy="5715040"/>
          </a:xfrm>
        </p:spPr>
        <p:txBody>
          <a:bodyPr>
            <a:normAutofit fontScale="92500" lnSpcReduction="20000"/>
          </a:bodyPr>
          <a:lstStyle/>
          <a:p>
            <a:r>
              <a:rPr lang="en-US" sz="3000" dirty="0" smtClean="0"/>
              <a:t>Data independence refers characteristic of being able to modify the schema at one level of the database system without altering the schema  at the next higher level.</a:t>
            </a:r>
          </a:p>
          <a:p>
            <a:r>
              <a:rPr lang="en-US" sz="3000" dirty="0" smtClean="0"/>
              <a:t>There are two types of data independence:</a:t>
            </a:r>
          </a:p>
          <a:p>
            <a:r>
              <a:rPr lang="en-US" sz="3000" dirty="0" smtClean="0"/>
              <a:t>1. </a:t>
            </a:r>
            <a:r>
              <a:rPr lang="en-US" sz="3000" dirty="0" smtClean="0">
                <a:solidFill>
                  <a:srgbClr val="C00000"/>
                </a:solidFill>
              </a:rPr>
              <a:t>Logical Data Independence</a:t>
            </a:r>
            <a:endParaRPr lang="en-US" sz="3000" b="1" dirty="0" smtClean="0">
              <a:solidFill>
                <a:srgbClr val="C00000"/>
              </a:solidFill>
            </a:endParaRPr>
          </a:p>
          <a:p>
            <a:pPr lvl="0"/>
            <a:r>
              <a:rPr lang="en-US" sz="3000" dirty="0" smtClean="0"/>
              <a:t>Logical data independence refers characteristic of being able to change the conceptual schema without having to change the external schema.</a:t>
            </a:r>
          </a:p>
          <a:p>
            <a:pPr lvl="0"/>
            <a:r>
              <a:rPr lang="en-US" sz="3000" dirty="0" smtClean="0"/>
              <a:t>Logical data independence is used to separate the external level from the conceptual view.</a:t>
            </a:r>
          </a:p>
          <a:p>
            <a:pPr lvl="0"/>
            <a:r>
              <a:rPr lang="en-US" sz="3000" dirty="0" smtClean="0"/>
              <a:t>If we do any changes in the conceptual view of the data, then the user view of the data would not be affected.</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85728"/>
            <a:ext cx="8715436" cy="6286544"/>
          </a:xfrm>
        </p:spPr>
        <p:txBody>
          <a:bodyPr>
            <a:normAutofit/>
          </a:bodyPr>
          <a:lstStyle/>
          <a:p>
            <a:pPr>
              <a:buNone/>
            </a:pPr>
            <a:r>
              <a:rPr lang="en-US" dirty="0" smtClean="0">
                <a:solidFill>
                  <a:srgbClr val="C00000"/>
                </a:solidFill>
              </a:rPr>
              <a:t>Physical Data Independence:</a:t>
            </a:r>
            <a:endParaRPr lang="en-US" b="1" dirty="0" smtClean="0">
              <a:solidFill>
                <a:srgbClr val="C00000"/>
              </a:solidFill>
            </a:endParaRPr>
          </a:p>
          <a:p>
            <a:pPr lvl="0" algn="just"/>
            <a:r>
              <a:rPr lang="en-US" dirty="0" smtClean="0"/>
              <a:t>Physical data independence can be defined as the capacity to change the internal schema without having to change the conceptual schema.</a:t>
            </a:r>
          </a:p>
          <a:p>
            <a:pPr lvl="0" algn="just"/>
            <a:r>
              <a:rPr lang="en-US" dirty="0" smtClean="0"/>
              <a:t>If we do any changes in the storage size of the database system server, then the Conceptual structure of the database will not be affected.</a:t>
            </a:r>
          </a:p>
          <a:p>
            <a:pPr lvl="0" algn="just"/>
            <a:r>
              <a:rPr lang="en-US" dirty="0" smtClean="0"/>
              <a:t>Physical data independence is used to separate conceptual levels from the internal levels.</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r>
              <a:rPr lang="en-US" dirty="0" smtClean="0">
                <a:solidFill>
                  <a:srgbClr val="FF0000"/>
                </a:solidFill>
              </a:rPr>
              <a:t>Data </a:t>
            </a:r>
            <a:r>
              <a:rPr lang="en-US" dirty="0" smtClean="0">
                <a:solidFill>
                  <a:srgbClr val="FF0000"/>
                </a:solidFill>
              </a:rPr>
              <a:t>Independence</a:t>
            </a:r>
            <a:endParaRPr lang="en-US" dirty="0">
              <a:solidFill>
                <a:srgbClr val="FF0000"/>
              </a:solidFill>
            </a:endParaRPr>
          </a:p>
        </p:txBody>
      </p:sp>
      <p:pic>
        <p:nvPicPr>
          <p:cNvPr id="4" name="Content Placeholder 3" descr="DI.png"/>
          <p:cNvPicPr>
            <a:picLocks noGrp="1" noChangeAspect="1"/>
          </p:cNvPicPr>
          <p:nvPr>
            <p:ph idx="1"/>
          </p:nvPr>
        </p:nvPicPr>
        <p:blipFill>
          <a:blip r:embed="rId2"/>
          <a:stretch>
            <a:fillRect/>
          </a:stretch>
        </p:blipFill>
        <p:spPr>
          <a:xfrm>
            <a:off x="1857356" y="1357298"/>
            <a:ext cx="5357850" cy="4714908"/>
          </a:xfr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a:bodyPr>
          <a:lstStyle/>
          <a:p>
            <a:r>
              <a:rPr lang="en-US" sz="3200" dirty="0" smtClean="0">
                <a:solidFill>
                  <a:srgbClr val="FF0000"/>
                </a:solidFill>
              </a:rPr>
              <a:t>Structure of DBMS</a:t>
            </a:r>
            <a:endParaRPr lang="en-US" sz="3200" dirty="0">
              <a:solidFill>
                <a:srgbClr val="FF0000"/>
              </a:solidFill>
            </a:endParaRPr>
          </a:p>
        </p:txBody>
      </p:sp>
      <p:sp>
        <p:nvSpPr>
          <p:cNvPr id="3" name="Content Placeholder 2"/>
          <p:cNvSpPr>
            <a:spLocks noGrp="1"/>
          </p:cNvSpPr>
          <p:nvPr>
            <p:ph idx="1"/>
          </p:nvPr>
        </p:nvSpPr>
        <p:spPr>
          <a:xfrm>
            <a:off x="214282" y="857232"/>
            <a:ext cx="8715436" cy="5786478"/>
          </a:xfrm>
        </p:spPr>
        <p:txBody>
          <a:bodyPr>
            <a:normAutofit fontScale="92500" lnSpcReduction="10000"/>
          </a:bodyPr>
          <a:lstStyle/>
          <a:p>
            <a:pPr fontAlgn="base">
              <a:buNone/>
            </a:pPr>
            <a:r>
              <a:rPr lang="en-US" sz="2800" b="1" dirty="0" smtClean="0">
                <a:solidFill>
                  <a:srgbClr val="C00000"/>
                </a:solidFill>
              </a:rPr>
              <a:t>Structure of DBMS </a:t>
            </a:r>
            <a:r>
              <a:rPr lang="en-US" sz="2800" b="1" dirty="0" smtClean="0"/>
              <a:t>: </a:t>
            </a:r>
            <a:r>
              <a:rPr lang="en-US" sz="2800" u="sng" dirty="0" smtClean="0">
                <a:hlinkClick r:id="rId2"/>
              </a:rPr>
              <a:t>Database Management System (DBMS)</a:t>
            </a:r>
            <a:r>
              <a:rPr lang="en-US" sz="2800" dirty="0" smtClean="0"/>
              <a:t> is software that allows access to data stored in a database and provides an easy and effective method of </a:t>
            </a:r>
          </a:p>
          <a:p>
            <a:pPr lvl="0" fontAlgn="base"/>
            <a:r>
              <a:rPr lang="en-US" sz="2800" dirty="0" smtClean="0"/>
              <a:t>Defining the information.</a:t>
            </a:r>
          </a:p>
          <a:p>
            <a:pPr lvl="0" fontAlgn="base"/>
            <a:r>
              <a:rPr lang="en-US" sz="2800" dirty="0" smtClean="0"/>
              <a:t>Storing the information.</a:t>
            </a:r>
          </a:p>
          <a:p>
            <a:pPr lvl="0" fontAlgn="base"/>
            <a:r>
              <a:rPr lang="en-US" sz="2800" dirty="0" smtClean="0"/>
              <a:t>Manipulating the information.</a:t>
            </a:r>
          </a:p>
          <a:p>
            <a:pPr lvl="0" fontAlgn="base"/>
            <a:r>
              <a:rPr lang="en-US" sz="2800" dirty="0" smtClean="0"/>
              <a:t>Protecting the information from system crashes or data theft.</a:t>
            </a:r>
          </a:p>
          <a:p>
            <a:pPr lvl="0" fontAlgn="base"/>
            <a:r>
              <a:rPr lang="en-US" sz="2800" dirty="0" smtClean="0"/>
              <a:t>Differentiating access permissions for different users.</a:t>
            </a:r>
          </a:p>
          <a:p>
            <a:pPr>
              <a:buNone/>
            </a:pPr>
            <a:r>
              <a:rPr lang="en-US" sz="3000" b="1" dirty="0" smtClean="0"/>
              <a:t>Three Parts that make up the Database System are:</a:t>
            </a:r>
            <a:endParaRPr lang="en-US" sz="3000" dirty="0" smtClean="0"/>
          </a:p>
          <a:p>
            <a:r>
              <a:rPr lang="en-US" sz="2600" dirty="0" smtClean="0"/>
              <a:t>Query Processor</a:t>
            </a:r>
          </a:p>
          <a:p>
            <a:r>
              <a:rPr lang="en-US" sz="2600" dirty="0" smtClean="0"/>
              <a:t>Storage Manager</a:t>
            </a:r>
          </a:p>
          <a:p>
            <a:r>
              <a:rPr lang="en-US" sz="2600" dirty="0" smtClean="0"/>
              <a:t>Disk Storage</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bms architecture .PNG"/>
          <p:cNvPicPr>
            <a:picLocks noGrp="1" noChangeAspect="1"/>
          </p:cNvPicPr>
          <p:nvPr>
            <p:ph idx="1"/>
          </p:nvPr>
        </p:nvPicPr>
        <p:blipFill>
          <a:blip r:embed="rId2"/>
          <a:stretch>
            <a:fillRect/>
          </a:stretch>
        </p:blipFill>
        <p:spPr>
          <a:xfrm>
            <a:off x="571472" y="142852"/>
            <a:ext cx="7858179" cy="6572272"/>
          </a:xfr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285728"/>
            <a:ext cx="8643998" cy="6286544"/>
          </a:xfrm>
        </p:spPr>
        <p:txBody>
          <a:bodyPr/>
          <a:lstStyle/>
          <a:p>
            <a:pPr algn="just">
              <a:buNone/>
            </a:pPr>
            <a:r>
              <a:rPr lang="en-US" sz="2800" dirty="0" smtClean="0">
                <a:solidFill>
                  <a:srgbClr val="C00000"/>
                </a:solidFill>
              </a:rPr>
              <a:t>1. Query Processor</a:t>
            </a:r>
            <a:r>
              <a:rPr lang="en-US" sz="2800" dirty="0" smtClean="0"/>
              <a:t>: </a:t>
            </a:r>
            <a:r>
              <a:rPr lang="en-US" sz="2400" dirty="0" smtClean="0"/>
              <a:t>The query processor's primary duty is to successfully execute the query. The Query Processor transforms (or interprets) the user's application program-provided requests into instructions that a computer can understand.</a:t>
            </a:r>
          </a:p>
          <a:p>
            <a:pPr algn="just"/>
            <a:r>
              <a:rPr lang="en-US" sz="2400" dirty="0" smtClean="0">
                <a:solidFill>
                  <a:srgbClr val="7030A0"/>
                </a:solidFill>
              </a:rPr>
              <a:t>Components of the Query Processor:</a:t>
            </a:r>
          </a:p>
          <a:p>
            <a:pPr fontAlgn="base"/>
            <a:r>
              <a:rPr lang="en-US" sz="2400" b="1" dirty="0" smtClean="0"/>
              <a:t>DML Compiler: </a:t>
            </a:r>
            <a:r>
              <a:rPr lang="en-US" sz="2400" dirty="0" smtClean="0"/>
              <a:t>It processes the DML statements into low level instruction (machine language), so that they can be executed. </a:t>
            </a:r>
          </a:p>
          <a:p>
            <a:pPr fontAlgn="base"/>
            <a:r>
              <a:rPr lang="en-US" sz="2400" b="1" dirty="0" smtClean="0"/>
              <a:t>DDL Interpreter: </a:t>
            </a:r>
            <a:r>
              <a:rPr lang="en-US" sz="2400" dirty="0" smtClean="0"/>
              <a:t>It processes the DDL statements into a set of table containing meta data (data about data). </a:t>
            </a:r>
          </a:p>
          <a:p>
            <a:pPr fontAlgn="base"/>
            <a:r>
              <a:rPr lang="en-US" sz="2400" b="1" dirty="0" smtClean="0"/>
              <a:t>Embedded DML Pre-compiler: </a:t>
            </a:r>
            <a:r>
              <a:rPr lang="en-US" sz="2400" dirty="0" smtClean="0"/>
              <a:t>It processes DML statements embedded in an application program into procedural calls. </a:t>
            </a:r>
          </a:p>
          <a:p>
            <a:pPr fontAlgn="base"/>
            <a:r>
              <a:rPr lang="en-US" sz="2400" b="1" dirty="0" smtClean="0"/>
              <a:t>Query Optimizer: </a:t>
            </a:r>
            <a:r>
              <a:rPr lang="en-US" sz="2400" dirty="0" smtClean="0"/>
              <a:t>It executes the instruction generated by DML Compiler.</a:t>
            </a:r>
          </a:p>
          <a:p>
            <a:pPr algn="just">
              <a:buFont typeface="Wingdings" pitchFamily="2" charset="2"/>
              <a:buChar char="Ø"/>
            </a:pPr>
            <a:endParaRPr lang="en-US" sz="24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285728"/>
            <a:ext cx="8643998" cy="6357982"/>
          </a:xfrm>
        </p:spPr>
        <p:txBody>
          <a:bodyPr>
            <a:noAutofit/>
          </a:bodyPr>
          <a:lstStyle/>
          <a:p>
            <a:pPr fontAlgn="base">
              <a:buNone/>
            </a:pPr>
            <a:r>
              <a:rPr lang="en-US" sz="2000" b="1" dirty="0" smtClean="0">
                <a:solidFill>
                  <a:srgbClr val="C00000"/>
                </a:solidFill>
              </a:rPr>
              <a:t>2. Storage Manager:</a:t>
            </a:r>
            <a:r>
              <a:rPr lang="en-US" sz="2000" b="1" dirty="0" smtClean="0"/>
              <a:t> </a:t>
            </a:r>
            <a:r>
              <a:rPr lang="en-US" sz="2000" dirty="0" smtClean="0"/>
              <a:t>Storage Manager is a program that provides an interface between the data stored in the database and the queries received. It is also known as Database Control System. It maintains the consistency and integrity of the database by applying the constraints and executing the </a:t>
            </a:r>
            <a:r>
              <a:rPr lang="en-US" sz="2000" u="sng" dirty="0" smtClean="0">
                <a:hlinkClick r:id="rId2"/>
              </a:rPr>
              <a:t>DCL</a:t>
            </a:r>
            <a:r>
              <a:rPr lang="en-US" sz="2000" dirty="0" smtClean="0"/>
              <a:t> statements. It is responsible for updating, storing, deleting, and retrieving data in the database. </a:t>
            </a:r>
            <a:br>
              <a:rPr lang="en-US" sz="2000" dirty="0" smtClean="0"/>
            </a:br>
            <a:r>
              <a:rPr lang="en-US" sz="2000" dirty="0" smtClean="0"/>
              <a:t>It contains the following components – </a:t>
            </a:r>
          </a:p>
          <a:p>
            <a:pPr fontAlgn="base">
              <a:spcBef>
                <a:spcPts val="0"/>
              </a:spcBef>
              <a:buNone/>
            </a:pPr>
            <a:r>
              <a:rPr lang="en-US" sz="2000" b="1" dirty="0" smtClean="0"/>
              <a:t>      Authorization Manager: </a:t>
            </a:r>
            <a:r>
              <a:rPr lang="en-US" sz="2000" dirty="0" smtClean="0"/>
              <a:t>It ensures role-based access control, </a:t>
            </a:r>
            <a:r>
              <a:rPr lang="en-US" sz="2000" dirty="0" err="1" smtClean="0"/>
              <a:t>i.e</a:t>
            </a:r>
            <a:r>
              <a:rPr lang="en-US" sz="2000" dirty="0" smtClean="0"/>
              <a:t>,. checks whether the particular person is privileged to perform the requested operation or not. </a:t>
            </a:r>
            <a:br>
              <a:rPr lang="en-US" sz="2000" dirty="0" smtClean="0"/>
            </a:br>
            <a:r>
              <a:rPr lang="en-US" sz="2000" dirty="0" smtClean="0"/>
              <a:t> </a:t>
            </a:r>
            <a:r>
              <a:rPr lang="en-US" sz="2000" b="1" dirty="0" smtClean="0"/>
              <a:t>Integrity Manager: </a:t>
            </a:r>
            <a:r>
              <a:rPr lang="en-US" sz="2000" dirty="0" smtClean="0"/>
              <a:t>It checks the integrity constraints when the database is modified. </a:t>
            </a:r>
            <a:br>
              <a:rPr lang="en-US" sz="2000" dirty="0" smtClean="0"/>
            </a:br>
            <a:r>
              <a:rPr lang="en-US" sz="2000" dirty="0" smtClean="0"/>
              <a:t> </a:t>
            </a:r>
            <a:r>
              <a:rPr lang="en-US" sz="2000" b="1" dirty="0" smtClean="0"/>
              <a:t>Transaction Manager: </a:t>
            </a:r>
            <a:r>
              <a:rPr lang="en-US" sz="2000" dirty="0" smtClean="0"/>
              <a:t>It controls concurrent access by performing the operations in a scheduled way that it receives the transaction. Thus, it ensures that the database remains in the consistent state before and after the execution of a transaction. </a:t>
            </a:r>
            <a:br>
              <a:rPr lang="en-US" sz="2000" dirty="0" smtClean="0"/>
            </a:br>
            <a:r>
              <a:rPr lang="en-US" sz="2000" dirty="0" smtClean="0"/>
              <a:t> </a:t>
            </a:r>
            <a:r>
              <a:rPr lang="en-US" sz="2000" b="1" dirty="0" smtClean="0"/>
              <a:t>File Manager: </a:t>
            </a:r>
            <a:r>
              <a:rPr lang="en-US" sz="2000" dirty="0" smtClean="0"/>
              <a:t>It manages the file space and the data structure used to represent information in the database. </a:t>
            </a:r>
            <a:br>
              <a:rPr lang="en-US" sz="2000" dirty="0" smtClean="0"/>
            </a:br>
            <a:r>
              <a:rPr lang="en-US" sz="2000" dirty="0" smtClean="0"/>
              <a:t> </a:t>
            </a:r>
            <a:r>
              <a:rPr lang="en-US" sz="2000" b="1" dirty="0" smtClean="0"/>
              <a:t>Buffer Manager: </a:t>
            </a:r>
            <a:r>
              <a:rPr lang="en-US" sz="2000" dirty="0" smtClean="0"/>
              <a:t>It is responsible for cache memory and the transfer of data between the secondary storage and main memory. </a:t>
            </a:r>
          </a:p>
          <a:p>
            <a:pPr>
              <a:buNone/>
            </a:pPr>
            <a:endParaRPr lang="en-US" sz="20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a:normAutofit fontScale="92500" lnSpcReduction="10000"/>
          </a:bodyPr>
          <a:lstStyle/>
          <a:p>
            <a:pPr fontAlgn="base">
              <a:buNone/>
            </a:pPr>
            <a:r>
              <a:rPr lang="en-US" b="1" dirty="0" smtClean="0">
                <a:solidFill>
                  <a:srgbClr val="C00000"/>
                </a:solidFill>
              </a:rPr>
              <a:t>3. Disk Storage:</a:t>
            </a:r>
            <a:r>
              <a:rPr lang="en-US" dirty="0" smtClean="0"/>
              <a:t> It contains the following components – </a:t>
            </a:r>
          </a:p>
          <a:p>
            <a:pPr fontAlgn="base">
              <a:spcBef>
                <a:spcPts val="0"/>
              </a:spcBef>
            </a:pPr>
            <a:r>
              <a:rPr lang="en-US" b="1" dirty="0" smtClean="0"/>
              <a:t>Data Files: </a:t>
            </a:r>
            <a:r>
              <a:rPr lang="en-US" dirty="0" smtClean="0"/>
              <a:t>It stores the data.</a:t>
            </a:r>
            <a:r>
              <a:rPr lang="en-US" smtClean="0"/>
              <a:t> </a:t>
            </a:r>
            <a:r>
              <a:rPr lang="en-US" dirty="0" smtClean="0"/>
              <a:t> </a:t>
            </a:r>
          </a:p>
          <a:p>
            <a:pPr fontAlgn="base">
              <a:spcBef>
                <a:spcPts val="0"/>
              </a:spcBef>
            </a:pPr>
            <a:r>
              <a:rPr lang="en-US" b="1" dirty="0" smtClean="0"/>
              <a:t>Data Dictionary: </a:t>
            </a:r>
            <a:r>
              <a:rPr lang="en-US" dirty="0" smtClean="0"/>
              <a:t>It contains the information about the structure of any database object. It is the repository of information that governs the metadata(data about data). </a:t>
            </a:r>
          </a:p>
          <a:p>
            <a:pPr fontAlgn="base"/>
            <a:r>
              <a:rPr lang="en-US" b="1" dirty="0" smtClean="0"/>
              <a:t>Indices: </a:t>
            </a:r>
            <a:r>
              <a:rPr lang="en-US" dirty="0" smtClean="0"/>
              <a:t>It provides faster retrieval of data item.</a:t>
            </a:r>
          </a:p>
          <a:p>
            <a:pPr fontAlgn="base"/>
            <a:r>
              <a:rPr lang="en-US" b="1" dirty="0" smtClean="0"/>
              <a:t>Statistical Data </a:t>
            </a:r>
            <a:r>
              <a:rPr lang="en-US" dirty="0" smtClean="0"/>
              <a:t> stores the statistical information regarding the data stored in the database. Query processor utilizes this statistical information for selecting a much more efficient way to execute a query.</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a:bodyPr>
          <a:lstStyle/>
          <a:p>
            <a:r>
              <a:rPr lang="en-US" sz="2800" dirty="0" smtClean="0">
                <a:solidFill>
                  <a:srgbClr val="FF0000"/>
                </a:solidFill>
              </a:rPr>
              <a:t>Client-Server Architecture</a:t>
            </a:r>
            <a:endParaRPr lang="en-US" sz="2800" dirty="0">
              <a:solidFill>
                <a:srgbClr val="FF0000"/>
              </a:solidFill>
            </a:endParaRPr>
          </a:p>
        </p:txBody>
      </p:sp>
      <p:sp>
        <p:nvSpPr>
          <p:cNvPr id="3" name="Content Placeholder 2"/>
          <p:cNvSpPr>
            <a:spLocks noGrp="1"/>
          </p:cNvSpPr>
          <p:nvPr>
            <p:ph idx="1"/>
          </p:nvPr>
        </p:nvSpPr>
        <p:spPr>
          <a:xfrm>
            <a:off x="214282" y="928670"/>
            <a:ext cx="8643998" cy="5643602"/>
          </a:xfrm>
        </p:spPr>
        <p:txBody>
          <a:bodyPr>
            <a:normAutofit fontScale="85000" lnSpcReduction="10000"/>
          </a:bodyPr>
          <a:lstStyle/>
          <a:p>
            <a:pPr>
              <a:buNone/>
            </a:pPr>
            <a:r>
              <a:rPr lang="en-US" dirty="0" smtClean="0">
                <a:solidFill>
                  <a:srgbClr val="C00000"/>
                </a:solidFill>
              </a:rPr>
              <a:t>DBMS Architecture</a:t>
            </a:r>
            <a:endParaRPr lang="en-US" b="1" dirty="0" smtClean="0">
              <a:solidFill>
                <a:srgbClr val="C00000"/>
              </a:solidFill>
            </a:endParaRPr>
          </a:p>
          <a:p>
            <a:pPr lvl="0"/>
            <a:r>
              <a:rPr lang="en-US" dirty="0" smtClean="0"/>
              <a:t>The DBMS design depends upon its architecture. The basic client/server architecture is used to deal with a large number of PCs, web servers, database servers and other components that are connected with networks.</a:t>
            </a:r>
          </a:p>
          <a:p>
            <a:pPr lvl="0"/>
            <a:r>
              <a:rPr lang="en-US" dirty="0" smtClean="0"/>
              <a:t>The client/server architecture consists of many PCs and a workstation which are connected via the network.</a:t>
            </a:r>
          </a:p>
          <a:p>
            <a:pPr lvl="0"/>
            <a:r>
              <a:rPr lang="en-US" dirty="0" smtClean="0"/>
              <a:t>DBMS architecture depends upon how users are connected to the database to get their request done.</a:t>
            </a:r>
          </a:p>
          <a:p>
            <a:pPr>
              <a:buNone/>
            </a:pPr>
            <a:r>
              <a:rPr lang="en-US" dirty="0" smtClean="0">
                <a:solidFill>
                  <a:srgbClr val="C00000"/>
                </a:solidFill>
              </a:rPr>
              <a:t>Types of DBMS Architecture</a:t>
            </a:r>
            <a:endParaRPr lang="en-US" b="1" dirty="0" smtClean="0">
              <a:solidFill>
                <a:srgbClr val="C00000"/>
              </a:solidFill>
            </a:endParaRPr>
          </a:p>
          <a:p>
            <a:r>
              <a:rPr lang="en-US" dirty="0" smtClean="0"/>
              <a:t>Database architecture can be seen as a single tier or multi-tier. But logically, database architecture is of two types like: </a:t>
            </a:r>
            <a:r>
              <a:rPr lang="en-US" b="1" dirty="0" smtClean="0"/>
              <a:t>2-tier architecture</a:t>
            </a:r>
            <a:r>
              <a:rPr lang="en-US" dirty="0" smtClean="0"/>
              <a:t> and </a:t>
            </a:r>
            <a:r>
              <a:rPr lang="en-US" b="1" dirty="0" smtClean="0"/>
              <a:t>3-tier architecture</a:t>
            </a:r>
            <a:r>
              <a:rPr lang="en-US" dirty="0" smtClean="0"/>
              <a:t>.</a:t>
            </a:r>
          </a:p>
          <a:p>
            <a:pPr lvl="1">
              <a:buNone/>
            </a:pP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5911873"/>
          </a:xfrm>
        </p:spPr>
        <p:txBody>
          <a:bodyPr/>
          <a:lstStyle/>
          <a:p>
            <a:pPr marL="342900" lvl="1" indent="-342900">
              <a:buNone/>
            </a:pPr>
            <a:r>
              <a:rPr lang="en-US" dirty="0" smtClean="0">
                <a:solidFill>
                  <a:srgbClr val="C00000"/>
                </a:solidFill>
              </a:rPr>
              <a:t>1-Tier Architecture</a:t>
            </a:r>
            <a:endParaRPr lang="en-US" b="1" dirty="0" smtClean="0">
              <a:solidFill>
                <a:srgbClr val="C00000"/>
              </a:solidFill>
            </a:endParaRPr>
          </a:p>
          <a:p>
            <a:pPr lvl="0"/>
            <a:r>
              <a:rPr lang="en-US" dirty="0" smtClean="0"/>
              <a:t>In this architecture, the database is directly available to the user. It means the user can directly sit on the DBMS and uses it.</a:t>
            </a:r>
          </a:p>
          <a:p>
            <a:pPr lvl="0"/>
            <a:r>
              <a:rPr lang="en-US" dirty="0" smtClean="0"/>
              <a:t>Any changes done here will directly be done on the database itself. It doesn't provide a handy tool for end users.</a:t>
            </a:r>
          </a:p>
          <a:p>
            <a:pPr lvl="0"/>
            <a:r>
              <a:rPr lang="en-US" dirty="0" smtClean="0"/>
              <a:t>The 1-Tier architecture is used for development of the local application, where programmers can directly communicate with the database for the quick response.</a:t>
            </a:r>
          </a:p>
          <a:p>
            <a:pPr>
              <a:buNone/>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Unit – I </a:t>
            </a:r>
            <a:endParaRPr lang="en-US" dirty="0">
              <a:solidFill>
                <a:srgbClr val="FF0000"/>
              </a:solidFill>
            </a:endParaRPr>
          </a:p>
        </p:txBody>
      </p:sp>
      <p:sp>
        <p:nvSpPr>
          <p:cNvPr id="3" name="Content Placeholder 2"/>
          <p:cNvSpPr>
            <a:spLocks noGrp="1"/>
          </p:cNvSpPr>
          <p:nvPr>
            <p:ph idx="1"/>
          </p:nvPr>
        </p:nvSpPr>
        <p:spPr/>
        <p:txBody>
          <a:bodyPr/>
          <a:lstStyle/>
          <a:p>
            <a:pPr algn="just"/>
            <a:r>
              <a:rPr lang="en-US" b="1" dirty="0" smtClean="0">
                <a:solidFill>
                  <a:srgbClr val="C00000"/>
                </a:solidFill>
              </a:rPr>
              <a:t>An Overview of Database Systems: </a:t>
            </a:r>
            <a:r>
              <a:rPr lang="en-US" dirty="0" smtClean="0"/>
              <a:t>Managing data, File systems verses DBMS, Advantages of DBMS, Data models, Levels of abstraction in a DBMS, Data independence, Structure of a DBMS, Client/Server Architecture, E.F. </a:t>
            </a:r>
            <a:r>
              <a:rPr lang="en-US" dirty="0" err="1" smtClean="0"/>
              <a:t>Codd</a:t>
            </a:r>
            <a:r>
              <a:rPr lang="en-US" dirty="0" smtClean="0"/>
              <a:t> Rules. Database Design: Database design and ER Diagrams, Entities, Attributes, Entity sets, Relationships and Relationship sets, Conceptual design with ER Models. </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2tier.png"/>
          <p:cNvPicPr>
            <a:picLocks noChangeAspect="1"/>
          </p:cNvPicPr>
          <p:nvPr/>
        </p:nvPicPr>
        <p:blipFill>
          <a:blip r:embed="rId2"/>
          <a:stretch>
            <a:fillRect/>
          </a:stretch>
        </p:blipFill>
        <p:spPr>
          <a:xfrm>
            <a:off x="5500662" y="2786058"/>
            <a:ext cx="3643338" cy="3477111"/>
          </a:xfrm>
          <a:prstGeom prst="rect">
            <a:avLst/>
          </a:prstGeom>
        </p:spPr>
      </p:pic>
      <p:sp>
        <p:nvSpPr>
          <p:cNvPr id="3" name="Content Placeholder 2"/>
          <p:cNvSpPr>
            <a:spLocks noGrp="1"/>
          </p:cNvSpPr>
          <p:nvPr>
            <p:ph idx="1"/>
          </p:nvPr>
        </p:nvSpPr>
        <p:spPr>
          <a:xfrm>
            <a:off x="285720" y="285728"/>
            <a:ext cx="8643998" cy="6357982"/>
          </a:xfrm>
        </p:spPr>
        <p:txBody>
          <a:bodyPr>
            <a:normAutofit/>
          </a:bodyPr>
          <a:lstStyle/>
          <a:p>
            <a:pPr algn="just">
              <a:buNone/>
            </a:pPr>
            <a:r>
              <a:rPr lang="en-US" sz="2600" dirty="0" smtClean="0">
                <a:solidFill>
                  <a:srgbClr val="C00000"/>
                </a:solidFill>
              </a:rPr>
              <a:t>2-Tier Architecture</a:t>
            </a:r>
            <a:endParaRPr lang="en-US" sz="2600" b="1" dirty="0" smtClean="0">
              <a:solidFill>
                <a:srgbClr val="C00000"/>
              </a:solidFill>
            </a:endParaRPr>
          </a:p>
          <a:p>
            <a:pPr lvl="0" algn="just"/>
            <a:r>
              <a:rPr lang="en-US" sz="2600" dirty="0" smtClean="0"/>
              <a:t>The 2-Tier architecture is same as basic client-server. In the two-tier architecture, applications on the client end can directly communicate with the database at the server side. For this interaction, API's like: </a:t>
            </a:r>
            <a:r>
              <a:rPr lang="en-US" sz="2600" b="1" dirty="0" smtClean="0"/>
              <a:t>ODBC</a:t>
            </a:r>
            <a:r>
              <a:rPr lang="en-US" sz="2600" dirty="0" smtClean="0"/>
              <a:t>, </a:t>
            </a:r>
            <a:r>
              <a:rPr lang="en-US" sz="2600" b="1" dirty="0" smtClean="0"/>
              <a:t>JDBC</a:t>
            </a:r>
            <a:r>
              <a:rPr lang="en-US" sz="2600" dirty="0" smtClean="0"/>
              <a:t> are used.</a:t>
            </a:r>
          </a:p>
          <a:p>
            <a:pPr lvl="0" algn="just"/>
            <a:r>
              <a:rPr lang="en-US" sz="2600" dirty="0" smtClean="0"/>
              <a:t>The user interfaces and application programs are run on the client-side.</a:t>
            </a:r>
          </a:p>
          <a:p>
            <a:pPr lvl="0" algn="just"/>
            <a:r>
              <a:rPr lang="en-US" sz="2600" dirty="0" smtClean="0"/>
              <a:t>The server side is responsible to </a:t>
            </a:r>
          </a:p>
          <a:p>
            <a:pPr lvl="0" algn="just">
              <a:spcBef>
                <a:spcPts val="100"/>
              </a:spcBef>
              <a:buNone/>
            </a:pPr>
            <a:r>
              <a:rPr lang="en-US" sz="2600" dirty="0" smtClean="0"/>
              <a:t>    provide the functionalities like:</a:t>
            </a:r>
          </a:p>
          <a:p>
            <a:pPr lvl="0" algn="just">
              <a:spcBef>
                <a:spcPts val="100"/>
              </a:spcBef>
              <a:buNone/>
            </a:pPr>
            <a:r>
              <a:rPr lang="en-US" sz="2600" dirty="0" smtClean="0"/>
              <a:t>   query processing and transaction management.</a:t>
            </a:r>
          </a:p>
          <a:p>
            <a:pPr lvl="0" algn="just"/>
            <a:r>
              <a:rPr lang="en-US" sz="2600" dirty="0" smtClean="0"/>
              <a:t>To communicate with the DBMS,</a:t>
            </a:r>
          </a:p>
          <a:p>
            <a:pPr lvl="0" algn="just">
              <a:buNone/>
            </a:pPr>
            <a:r>
              <a:rPr lang="en-US" sz="2600" dirty="0" smtClean="0"/>
              <a:t>client-side application establishes a </a:t>
            </a:r>
          </a:p>
          <a:p>
            <a:pPr lvl="0" algn="just">
              <a:buNone/>
            </a:pPr>
            <a:r>
              <a:rPr lang="en-US" sz="2600" dirty="0" smtClean="0"/>
              <a:t>connection with the server side.</a:t>
            </a:r>
          </a:p>
          <a:p>
            <a:pPr>
              <a:buNone/>
            </a:pP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ChangeArrowheads="1"/>
          </p:cNvSpPr>
          <p:nvPr/>
        </p:nvSpPr>
        <p:spPr bwMode="auto">
          <a:xfrm>
            <a:off x="214281" y="1"/>
            <a:ext cx="8929719" cy="7017257"/>
          </a:xfrm>
          <a:prstGeom prst="rect">
            <a:avLst/>
          </a:prstGeom>
          <a:solidFill>
            <a:srgbClr val="FFFFFF"/>
          </a:solidFill>
          <a:ln w="9525">
            <a:noFill/>
            <a:miter lim="800000"/>
            <a:headEnd/>
            <a:tailEnd/>
          </a:ln>
          <a:effectLst/>
        </p:spPr>
        <p:txBody>
          <a:bodyPr vert="horz" wrap="square" lIns="91440" tIns="152352"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rgbClr val="610B4B"/>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C00000"/>
                </a:solidFill>
                <a:effectLst/>
                <a:latin typeface="Times New Roman" pitchFamily="18" charset="0"/>
                <a:cs typeface="Times New Roman" pitchFamily="18" charset="0"/>
              </a:rPr>
              <a:t>3-Tier Architecture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rgbClr val="C00000"/>
              </a:solidFill>
              <a:effectLst/>
              <a:latin typeface="Cambria"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The 3-Tier architecture contains another layer between the client and server. In this architecture, client can't directly communicate with the server.</a:t>
            </a:r>
          </a:p>
          <a:p>
            <a:pPr marL="0" marR="0" lvl="0" indent="0" algn="l" defTabSz="914400" rtl="0" eaLnBrk="0" fontAlgn="base" latinLnBrk="0" hangingPunct="0">
              <a:lnSpc>
                <a:spcPct val="100000"/>
              </a:lnSpc>
              <a:spcBef>
                <a:spcPct val="0"/>
              </a:spcBef>
              <a:spcAft>
                <a:spcPct val="0"/>
              </a:spcAft>
              <a:buClrTx/>
              <a:buSzTx/>
              <a:tabLst/>
            </a:pPr>
            <a:endParaRPr kumimoji="0" lang="en-US"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The application on the client-end interacts with an application server which further communicates with the </a:t>
            </a:r>
          </a:p>
          <a:p>
            <a:pPr marL="0" marR="0" lvl="0" indent="0"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database system.</a:t>
            </a:r>
          </a:p>
          <a:p>
            <a:pPr marL="0" marR="0" lvl="0" indent="0" algn="l" defTabSz="914400" rtl="0" eaLnBrk="0" fontAlgn="base" latinLnBrk="0" hangingPunct="0">
              <a:lnSpc>
                <a:spcPct val="100000"/>
              </a:lnSpc>
              <a:spcBef>
                <a:spcPct val="0"/>
              </a:spcBef>
              <a:spcAft>
                <a:spcPct val="0"/>
              </a:spcAft>
              <a:buClrTx/>
              <a:buSzTx/>
              <a:tabLst/>
            </a:pPr>
            <a:endParaRPr kumimoji="0" lang="en-US"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a:t>
            </a:r>
            <a:r>
              <a:rPr kumimoji="0" lang="en-US" sz="23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End user has no idea about the existence </a:t>
            </a:r>
          </a:p>
          <a:p>
            <a:pPr marL="0" marR="0" lvl="0" indent="0" algn="l" defTabSz="914400" rtl="0" eaLnBrk="0" fontAlgn="base" latinLnBrk="0" hangingPunct="0">
              <a:lnSpc>
                <a:spcPct val="100000"/>
              </a:lnSpc>
              <a:spcBef>
                <a:spcPct val="0"/>
              </a:spcBef>
              <a:spcAft>
                <a:spcPct val="0"/>
              </a:spcAft>
              <a:buClrTx/>
              <a:buSzTx/>
              <a:tabLst/>
            </a:pPr>
            <a:r>
              <a:rPr lang="en-US" sz="2300" dirty="0" smtClean="0">
                <a:solidFill>
                  <a:srgbClr val="000000"/>
                </a:solidFill>
                <a:latin typeface="Arial" pitchFamily="34" charset="0"/>
                <a:ea typeface="Times New Roman" pitchFamily="18" charset="0"/>
                <a:cs typeface="Arial" pitchFamily="34" charset="0"/>
              </a:rPr>
              <a:t>of </a:t>
            </a:r>
            <a:r>
              <a:rPr kumimoji="0" lang="en-US" sz="23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the database beyond the application server.</a:t>
            </a:r>
          </a:p>
          <a:p>
            <a:pPr marL="0" marR="0" lvl="0" indent="0" algn="l" defTabSz="914400" rtl="0" eaLnBrk="0" fontAlgn="base" latinLnBrk="0" hangingPunct="0">
              <a:lnSpc>
                <a:spcPct val="100000"/>
              </a:lnSpc>
              <a:spcBef>
                <a:spcPct val="0"/>
              </a:spcBef>
              <a:spcAft>
                <a:spcPct val="0"/>
              </a:spcAft>
              <a:buClrTx/>
              <a:buSzTx/>
              <a:tabLst/>
            </a:pPr>
            <a:r>
              <a:rPr kumimoji="0" lang="en-US" sz="23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The database also has no idea about any </a:t>
            </a:r>
          </a:p>
          <a:p>
            <a:pPr marL="0" marR="0" lvl="0" indent="0"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other user beyond the application.</a:t>
            </a:r>
          </a:p>
          <a:p>
            <a:pPr marL="0" marR="0" lvl="0" indent="0" algn="l" defTabSz="914400" rtl="0" eaLnBrk="0" fontAlgn="base" latinLnBrk="0" hangingPunct="0">
              <a:lnSpc>
                <a:spcPct val="100000"/>
              </a:lnSpc>
              <a:spcBef>
                <a:spcPct val="0"/>
              </a:spcBef>
              <a:spcAft>
                <a:spcPct val="0"/>
              </a:spcAft>
              <a:buClrTx/>
              <a:buSzTx/>
              <a:tabLst/>
            </a:pP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The 3-Tier architecture is used in case of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large web application</a:t>
            </a:r>
            <a:r>
              <a:rPr kumimoji="0" lang="en-US" sz="2400" b="0" i="0" u="none" strike="noStrike" cap="none" normalizeH="0" baseline="0" dirty="0" smtClean="0">
                <a:ln>
                  <a:noFill/>
                </a:ln>
                <a:solidFill>
                  <a:schemeClr val="tx1"/>
                </a:solidFill>
                <a:effectLst/>
                <a:latin typeface="Arial" pitchFamily="34" charset="0"/>
                <a:cs typeface="Arial" pitchFamily="34" charset="0"/>
              </a:rPr>
              <a:t> </a:t>
            </a:r>
          </a:p>
        </p:txBody>
      </p:sp>
      <p:pic>
        <p:nvPicPr>
          <p:cNvPr id="6" name="Content Placeholder 5" descr="3tier.png"/>
          <p:cNvPicPr>
            <a:picLocks noGrp="1" noChangeAspect="1"/>
          </p:cNvPicPr>
          <p:nvPr>
            <p:ph idx="1"/>
          </p:nvPr>
        </p:nvPicPr>
        <p:blipFill>
          <a:blip r:embed="rId2"/>
          <a:stretch>
            <a:fillRect/>
          </a:stretch>
        </p:blipFill>
        <p:spPr>
          <a:xfrm>
            <a:off x="6286512" y="3000372"/>
            <a:ext cx="2820540" cy="4002118"/>
          </a:xfr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571504"/>
          </a:xfrm>
        </p:spPr>
        <p:txBody>
          <a:bodyPr>
            <a:normAutofit/>
          </a:bodyPr>
          <a:lstStyle/>
          <a:p>
            <a:r>
              <a:rPr lang="en-US" sz="2800" dirty="0" smtClean="0">
                <a:solidFill>
                  <a:srgbClr val="FF0000"/>
                </a:solidFill>
              </a:rPr>
              <a:t>E F </a:t>
            </a:r>
            <a:r>
              <a:rPr lang="en-US" sz="2800" dirty="0" err="1" smtClean="0">
                <a:solidFill>
                  <a:srgbClr val="FF0000"/>
                </a:solidFill>
              </a:rPr>
              <a:t>Codd</a:t>
            </a:r>
            <a:r>
              <a:rPr lang="en-US" sz="2800" dirty="0" smtClean="0">
                <a:solidFill>
                  <a:srgbClr val="FF0000"/>
                </a:solidFill>
              </a:rPr>
              <a:t> Rules</a:t>
            </a:r>
            <a:endParaRPr lang="en-US" sz="2800" dirty="0">
              <a:solidFill>
                <a:srgbClr val="FF0000"/>
              </a:solidFill>
            </a:endParaRPr>
          </a:p>
        </p:txBody>
      </p:sp>
      <p:sp>
        <p:nvSpPr>
          <p:cNvPr id="3" name="Content Placeholder 2"/>
          <p:cNvSpPr>
            <a:spLocks noGrp="1"/>
          </p:cNvSpPr>
          <p:nvPr>
            <p:ph idx="1"/>
          </p:nvPr>
        </p:nvSpPr>
        <p:spPr>
          <a:xfrm>
            <a:off x="285720" y="785794"/>
            <a:ext cx="8715436" cy="5857916"/>
          </a:xfrm>
        </p:spPr>
        <p:txBody>
          <a:bodyPr>
            <a:normAutofit fontScale="55000" lnSpcReduction="20000"/>
          </a:bodyPr>
          <a:lstStyle/>
          <a:p>
            <a:r>
              <a:rPr lang="en-US" sz="3800" b="1" dirty="0" smtClean="0"/>
              <a:t>Rule 0 − Foundation rule</a:t>
            </a:r>
            <a:endParaRPr lang="en-US" sz="3800" dirty="0" smtClean="0"/>
          </a:p>
          <a:p>
            <a:pPr algn="just">
              <a:buNone/>
            </a:pPr>
            <a:r>
              <a:rPr lang="en-US" sz="3800" dirty="0" smtClean="0"/>
              <a:t>	Any relational database management system that is propounded to be RDBMS or advocated to be a RDBMS should be able to manage the stored data in its entirety through its relational capabilities.</a:t>
            </a:r>
          </a:p>
          <a:p>
            <a:r>
              <a:rPr lang="en-US" sz="3800" b="1" dirty="0" smtClean="0"/>
              <a:t>Rule 1 − Rule of Information</a:t>
            </a:r>
            <a:endParaRPr lang="en-US" sz="3800" dirty="0" smtClean="0"/>
          </a:p>
          <a:p>
            <a:pPr algn="just">
              <a:buNone/>
            </a:pPr>
            <a:r>
              <a:rPr lang="en-US" sz="3800" dirty="0" smtClean="0"/>
              <a:t>	Relational Databases should store the data in the form of relations. Tables are relations in Relational Database Management Systems. Be it any user defined data or meta-data, it is important to store the value as an entity in the table cells.</a:t>
            </a:r>
          </a:p>
          <a:p>
            <a:r>
              <a:rPr lang="en-US" sz="3800" b="1" dirty="0" smtClean="0"/>
              <a:t>Rule 2 − Rule of Guaranteed Access</a:t>
            </a:r>
            <a:endParaRPr lang="en-US" sz="3800" dirty="0" smtClean="0"/>
          </a:p>
          <a:p>
            <a:pPr algn="just">
              <a:buNone/>
            </a:pPr>
            <a:r>
              <a:rPr lang="en-US" sz="3800" dirty="0" smtClean="0"/>
              <a:t>	The use of pointers to access data logically is strictly forbidden. Every data entity which is atomic in nature should be accessed logically by using a right combination of the name of table, primary key represented by a specific row value and column name represented by attribute value.</a:t>
            </a:r>
          </a:p>
          <a:p>
            <a:r>
              <a:rPr lang="en-US" sz="3800" b="1" dirty="0" smtClean="0"/>
              <a:t>Rule 3 − Rule of Systematic Null Value Support</a:t>
            </a:r>
            <a:endParaRPr lang="en-US" sz="3800" dirty="0" smtClean="0"/>
          </a:p>
          <a:p>
            <a:pPr algn="just">
              <a:buNone/>
            </a:pPr>
            <a:r>
              <a:rPr lang="en-US" sz="3800" dirty="0" smtClean="0"/>
              <a:t>	Null values are completely supported in relational databases. They should be uniformly considered as ‘missing information’. Null values are independent of any data type. They should not be mistaken for blanks or zeroes or empty strings. Null values can also be interpreted as ‘inapplicable data’ or ‘unknown information.’</a:t>
            </a:r>
          </a:p>
          <a:p>
            <a:pPr>
              <a:buNone/>
            </a:pP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14290"/>
            <a:ext cx="8715436" cy="6429420"/>
          </a:xfrm>
        </p:spPr>
        <p:txBody>
          <a:bodyPr>
            <a:normAutofit fontScale="55000" lnSpcReduction="20000"/>
          </a:bodyPr>
          <a:lstStyle/>
          <a:p>
            <a:r>
              <a:rPr lang="en-US" sz="4000" b="1" dirty="0" smtClean="0"/>
              <a:t>Rule 4 − Rule of Active and online relational Catalog</a:t>
            </a:r>
            <a:endParaRPr lang="en-US" sz="4000" dirty="0" smtClean="0"/>
          </a:p>
          <a:p>
            <a:pPr algn="just">
              <a:buNone/>
            </a:pPr>
            <a:r>
              <a:rPr lang="en-US" sz="4000" dirty="0" smtClean="0"/>
              <a:t>	In the Database Management Systems lexicon, ‘metadata’ is the data about the database or the data about the data. The active online catalog that stores the metadata is called ‘Data dictionary’. The so called data dictionary is accessible only by authored users who have the required privileges and the query languages used for accessing the database should be used for accessing the data of data dictionary.</a:t>
            </a:r>
          </a:p>
          <a:p>
            <a:r>
              <a:rPr lang="en-US" sz="4000" b="1" dirty="0" smtClean="0"/>
              <a:t>Rule 5 − Rule of Comprehensive Data Sub-language</a:t>
            </a:r>
            <a:endParaRPr lang="en-US" sz="4000" dirty="0" smtClean="0"/>
          </a:p>
          <a:p>
            <a:pPr algn="just">
              <a:buNone/>
            </a:pPr>
            <a:r>
              <a:rPr lang="en-US" sz="4000" dirty="0" smtClean="0"/>
              <a:t>	A single robust language should be able to define integrity constraints, views, data manipulations, transactions and authorizations. If the database allows access to the aforementioned ones, it is violating this rule.</a:t>
            </a:r>
          </a:p>
          <a:p>
            <a:r>
              <a:rPr lang="en-US" sz="4000" b="1" dirty="0" smtClean="0"/>
              <a:t>Rule 6 − Rule of Updating Views</a:t>
            </a:r>
            <a:endParaRPr lang="en-US" sz="4000" dirty="0" smtClean="0"/>
          </a:p>
          <a:p>
            <a:pPr algn="just">
              <a:buNone/>
            </a:pPr>
            <a:r>
              <a:rPr lang="en-US" sz="4000" dirty="0" smtClean="0"/>
              <a:t>	Views should reflect the updates of their respective base tables and vice versa. A view is a logical table which shows restricted data. Views generally make the data readable but not modifiable. Views help in data abstraction.</a:t>
            </a:r>
          </a:p>
          <a:p>
            <a:r>
              <a:rPr lang="en-US" sz="4000" b="1" dirty="0" smtClean="0"/>
              <a:t>Rule 7 − Rule of Set level insertion, update and deletion</a:t>
            </a:r>
            <a:endParaRPr lang="en-US" sz="4000" dirty="0" smtClean="0"/>
          </a:p>
          <a:p>
            <a:pPr algn="just">
              <a:buNone/>
            </a:pPr>
            <a:r>
              <a:rPr lang="en-US" sz="4000" dirty="0" smtClean="0"/>
              <a:t>	A single operation should be sufficient to retrieve, insert, update and delete the data.</a:t>
            </a:r>
          </a:p>
          <a:p>
            <a:pPr>
              <a:buNone/>
            </a:pP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14290"/>
            <a:ext cx="8643998" cy="6429420"/>
          </a:xfrm>
        </p:spPr>
        <p:txBody>
          <a:bodyPr>
            <a:normAutofit fontScale="77500" lnSpcReduction="20000"/>
          </a:bodyPr>
          <a:lstStyle/>
          <a:p>
            <a:r>
              <a:rPr lang="en-US" b="1" dirty="0" smtClean="0"/>
              <a:t>Rule 8 − Rule of Physical Data Independence</a:t>
            </a:r>
            <a:endParaRPr lang="en-US" dirty="0" smtClean="0"/>
          </a:p>
          <a:p>
            <a:pPr algn="just">
              <a:buNone/>
            </a:pPr>
            <a:r>
              <a:rPr lang="en-US" dirty="0" smtClean="0"/>
              <a:t>	Batch and end user operations are logically separated from physical storage and respective access methods.</a:t>
            </a:r>
          </a:p>
          <a:p>
            <a:r>
              <a:rPr lang="en-US" b="1" dirty="0" smtClean="0"/>
              <a:t>Rule 9 − Rule of Logical Data Independence</a:t>
            </a:r>
            <a:endParaRPr lang="en-US" dirty="0" smtClean="0"/>
          </a:p>
          <a:p>
            <a:pPr algn="just">
              <a:buNone/>
            </a:pPr>
            <a:r>
              <a:rPr lang="en-US" dirty="0" smtClean="0"/>
              <a:t>	Batch and end users can change the database schema without having to recreate it or recreate the applications built upon it.</a:t>
            </a:r>
          </a:p>
          <a:p>
            <a:r>
              <a:rPr lang="en-US" b="1" dirty="0" smtClean="0"/>
              <a:t>Rule 10 − Rule of Integrity Independence</a:t>
            </a:r>
            <a:endParaRPr lang="en-US" dirty="0" smtClean="0"/>
          </a:p>
          <a:p>
            <a:pPr algn="just">
              <a:buNone/>
            </a:pPr>
            <a:r>
              <a:rPr lang="en-US" dirty="0" smtClean="0"/>
              <a:t>	Integrity constraints should be available and stored as metadata in data dictionary and not in the application programs.</a:t>
            </a:r>
          </a:p>
          <a:p>
            <a:r>
              <a:rPr lang="en-US" b="1" dirty="0" smtClean="0"/>
              <a:t>Rule 11 − Rule of Distribution Independence</a:t>
            </a:r>
            <a:endParaRPr lang="en-US" dirty="0" smtClean="0"/>
          </a:p>
          <a:p>
            <a:pPr algn="just">
              <a:buNone/>
            </a:pPr>
            <a:r>
              <a:rPr lang="en-US" dirty="0" smtClean="0"/>
              <a:t>	The Data Manipulation Language of the relational system should not be concerned about the physical data storage and no alterations should be required if the physical data is centralized or distributed.</a:t>
            </a:r>
          </a:p>
          <a:p>
            <a:r>
              <a:rPr lang="en-US" b="1" dirty="0" smtClean="0"/>
              <a:t>Rule 12 − Rule of Non Subversion</a:t>
            </a:r>
            <a:endParaRPr lang="en-US" dirty="0" smtClean="0"/>
          </a:p>
          <a:p>
            <a:pPr algn="just">
              <a:buNone/>
            </a:pPr>
            <a:r>
              <a:rPr lang="en-US" dirty="0" smtClean="0"/>
              <a:t>	Any row should obey the security and integrity constraints imposed. No special privileges are applicable.</a:t>
            </a:r>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lstStyle/>
          <a:p>
            <a:r>
              <a:rPr lang="en-US" dirty="0" smtClean="0">
                <a:solidFill>
                  <a:srgbClr val="FF0000"/>
                </a:solidFill>
              </a:rPr>
              <a:t>Database Design</a:t>
            </a:r>
            <a:endParaRPr lang="en-US" dirty="0">
              <a:solidFill>
                <a:srgbClr val="FF0000"/>
              </a:solidFill>
            </a:endParaRPr>
          </a:p>
        </p:txBody>
      </p:sp>
      <p:sp>
        <p:nvSpPr>
          <p:cNvPr id="3" name="Content Placeholder 2"/>
          <p:cNvSpPr>
            <a:spLocks noGrp="1"/>
          </p:cNvSpPr>
          <p:nvPr>
            <p:ph idx="1"/>
          </p:nvPr>
        </p:nvSpPr>
        <p:spPr>
          <a:xfrm>
            <a:off x="214282" y="1285860"/>
            <a:ext cx="8643998" cy="4525963"/>
          </a:xfrm>
        </p:spPr>
        <p:txBody>
          <a:bodyPr>
            <a:normAutofit fontScale="92500" lnSpcReduction="10000"/>
          </a:bodyPr>
          <a:lstStyle/>
          <a:p>
            <a:pPr algn="just"/>
            <a:r>
              <a:rPr lang="en-US" dirty="0" smtClean="0"/>
              <a:t>Database design is the process of constructing stable database structure from user requirements analysis. The database design structures the grouping of fields into different files and then establishes meaningful associations between different files in an optimal manner which helps to minimize the response time which accessing and manipulating the database during its use.</a:t>
            </a:r>
          </a:p>
          <a:p>
            <a:r>
              <a:rPr lang="en-US" dirty="0" smtClean="0"/>
              <a:t>The database design process can be divided into four steps.</a:t>
            </a:r>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85728"/>
            <a:ext cx="8643998" cy="6072230"/>
          </a:xfrm>
        </p:spPr>
        <p:txBody>
          <a:bodyPr>
            <a:normAutofit lnSpcReduction="10000"/>
          </a:bodyPr>
          <a:lstStyle/>
          <a:p>
            <a:pPr marL="514350" indent="-514350">
              <a:buAutoNum type="arabicPeriod"/>
            </a:pPr>
            <a:r>
              <a:rPr lang="en-US" sz="2800" dirty="0" smtClean="0">
                <a:solidFill>
                  <a:srgbClr val="C00000"/>
                </a:solidFill>
              </a:rPr>
              <a:t>Requirements Analysis</a:t>
            </a:r>
          </a:p>
          <a:p>
            <a:pPr marL="514350" indent="-514350">
              <a:buAutoNum type="arabicPeriod"/>
            </a:pPr>
            <a:r>
              <a:rPr lang="en-US" sz="2800" dirty="0" smtClean="0">
                <a:solidFill>
                  <a:srgbClr val="C00000"/>
                </a:solidFill>
              </a:rPr>
              <a:t>Design of Conceptual Data model </a:t>
            </a:r>
          </a:p>
          <a:p>
            <a:pPr marL="514350" indent="-514350">
              <a:buAutoNum type="arabicPeriod"/>
            </a:pPr>
            <a:r>
              <a:rPr lang="en-US" sz="2800" dirty="0" smtClean="0">
                <a:solidFill>
                  <a:srgbClr val="C00000"/>
                </a:solidFill>
              </a:rPr>
              <a:t>Design of internal data model</a:t>
            </a:r>
          </a:p>
          <a:p>
            <a:pPr marL="514350" indent="-514350">
              <a:buNone/>
            </a:pPr>
            <a:r>
              <a:rPr lang="en-US" sz="2800" dirty="0" smtClean="0">
                <a:solidFill>
                  <a:srgbClr val="C00000"/>
                </a:solidFill>
              </a:rPr>
              <a:t>4.    Design of physical data model</a:t>
            </a:r>
          </a:p>
          <a:p>
            <a:pPr marL="514350" indent="-514350">
              <a:buNone/>
            </a:pPr>
            <a:r>
              <a:rPr lang="en-US" sz="2800" dirty="0" smtClean="0">
                <a:solidFill>
                  <a:srgbClr val="C00000"/>
                </a:solidFill>
              </a:rPr>
              <a:t>5.    Application and Security Design</a:t>
            </a:r>
          </a:p>
          <a:p>
            <a:pPr marL="514350" indent="-514350" algn="just">
              <a:buAutoNum type="arabicPeriod"/>
            </a:pPr>
            <a:r>
              <a:rPr lang="en-US" sz="2800" dirty="0" smtClean="0">
                <a:solidFill>
                  <a:srgbClr val="C00000"/>
                </a:solidFill>
              </a:rPr>
              <a:t>Requirements Analysis : </a:t>
            </a:r>
            <a:r>
              <a:rPr lang="en-US" sz="2400" dirty="0" smtClean="0"/>
              <a:t>The requirements of the users of the proposed system are to be identified either through interviews with  the members concerned or through different reports that are presently used by the users. The format of each and every report is to be collected.  </a:t>
            </a:r>
          </a:p>
          <a:p>
            <a:pPr marL="514350" indent="-514350" algn="just">
              <a:buNone/>
            </a:pPr>
            <a:r>
              <a:rPr lang="en-US" sz="2400" dirty="0" smtClean="0"/>
              <a:t>        From each report the following must be identified :</a:t>
            </a:r>
          </a:p>
          <a:p>
            <a:pPr marL="514350" indent="-514350" algn="just">
              <a:buNone/>
            </a:pPr>
            <a:r>
              <a:rPr lang="en-US" sz="2400" dirty="0" smtClean="0"/>
              <a:t>         </a:t>
            </a:r>
            <a:r>
              <a:rPr lang="en-US" sz="2400" dirty="0" err="1" smtClean="0"/>
              <a:t>i</a:t>
            </a:r>
            <a:r>
              <a:rPr lang="en-US" sz="2400" dirty="0" smtClean="0"/>
              <a:t>  Name of the report</a:t>
            </a:r>
          </a:p>
          <a:p>
            <a:pPr marL="514350" indent="-514350" algn="just">
              <a:buNone/>
            </a:pPr>
            <a:r>
              <a:rPr lang="en-US" sz="2400" dirty="0" smtClean="0"/>
              <a:t>	 ii. List of data items from the report</a:t>
            </a:r>
          </a:p>
          <a:p>
            <a:pPr marL="514350" indent="-514350" algn="just">
              <a:buNone/>
            </a:pPr>
            <a:r>
              <a:rPr lang="en-US" sz="2400" dirty="0" smtClean="0"/>
              <a:t>         iii.  The associations between different data items in the report         </a:t>
            </a:r>
          </a:p>
          <a:p>
            <a:pPr marL="514350" indent="-514350" algn="just">
              <a:buNone/>
            </a:pPr>
            <a:endParaRPr lang="en-US" sz="2400" dirty="0" smtClean="0"/>
          </a:p>
          <a:p>
            <a:pPr marL="514350" indent="-514350" algn="just">
              <a:buNone/>
            </a:pPr>
            <a:endParaRPr lang="en-US" sz="2400" dirty="0" smtClean="0"/>
          </a:p>
          <a:p>
            <a:pPr marL="514350" indent="-514350" algn="just">
              <a:buNone/>
            </a:pP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14290"/>
            <a:ext cx="8715436" cy="6429420"/>
          </a:xfrm>
        </p:spPr>
        <p:txBody>
          <a:bodyPr>
            <a:normAutofit fontScale="77500" lnSpcReduction="20000"/>
          </a:bodyPr>
          <a:lstStyle/>
          <a:p>
            <a:pPr>
              <a:buNone/>
            </a:pPr>
            <a:r>
              <a:rPr lang="en-US" dirty="0" smtClean="0"/>
              <a:t>For each data element in each of the reports, the following should be identified</a:t>
            </a:r>
          </a:p>
          <a:p>
            <a:r>
              <a:rPr lang="en-US" dirty="0" smtClean="0"/>
              <a:t>Name of the data item</a:t>
            </a:r>
          </a:p>
          <a:p>
            <a:r>
              <a:rPr lang="en-US" dirty="0" smtClean="0"/>
              <a:t>Type of the data item</a:t>
            </a:r>
          </a:p>
          <a:p>
            <a:r>
              <a:rPr lang="en-US" dirty="0" smtClean="0"/>
              <a:t> Width of the data item</a:t>
            </a:r>
          </a:p>
          <a:p>
            <a:r>
              <a:rPr lang="en-US" dirty="0" smtClean="0"/>
              <a:t>  Update authority for the data item</a:t>
            </a:r>
          </a:p>
          <a:p>
            <a:r>
              <a:rPr lang="en-US" dirty="0" smtClean="0"/>
              <a:t>   Allowable range if the data item is numeric</a:t>
            </a:r>
          </a:p>
          <a:p>
            <a:r>
              <a:rPr lang="en-US" dirty="0" smtClean="0"/>
              <a:t>   Source of the data item</a:t>
            </a:r>
          </a:p>
          <a:p>
            <a:pPr>
              <a:buNone/>
            </a:pPr>
            <a:r>
              <a:rPr lang="en-US" dirty="0" smtClean="0">
                <a:solidFill>
                  <a:srgbClr val="C00000"/>
                </a:solidFill>
              </a:rPr>
              <a:t>2. Design of Conceptual data Model : </a:t>
            </a:r>
            <a:r>
              <a:rPr lang="en-US" dirty="0" smtClean="0"/>
              <a:t>It is the process of designing a DBMS independent data model which gives a stable view of the entire database.  The following are the steps of conceptual data model:</a:t>
            </a:r>
          </a:p>
          <a:p>
            <a:r>
              <a:rPr lang="en-US" dirty="0" smtClean="0"/>
              <a:t>Input the requirements specifications in the form of relations</a:t>
            </a:r>
          </a:p>
          <a:p>
            <a:r>
              <a:rPr lang="en-US" dirty="0" smtClean="0"/>
              <a:t>Apply normalization on each and every relation</a:t>
            </a:r>
          </a:p>
          <a:p>
            <a:r>
              <a:rPr lang="en-US" dirty="0" smtClean="0"/>
              <a:t>Perform view integration</a:t>
            </a:r>
          </a:p>
          <a:p>
            <a:r>
              <a:rPr lang="en-US" dirty="0" smtClean="0"/>
              <a:t>Construct a conceptual data model</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214290"/>
            <a:ext cx="8572560" cy="6357982"/>
          </a:xfrm>
        </p:spPr>
        <p:txBody>
          <a:bodyPr>
            <a:normAutofit fontScale="77500" lnSpcReduction="20000"/>
          </a:bodyPr>
          <a:lstStyle/>
          <a:p>
            <a:pPr algn="just">
              <a:buNone/>
            </a:pPr>
            <a:r>
              <a:rPr lang="en-US" sz="2800" dirty="0" smtClean="0">
                <a:solidFill>
                  <a:srgbClr val="C00000"/>
                </a:solidFill>
              </a:rPr>
              <a:t>  Normalization </a:t>
            </a:r>
            <a:r>
              <a:rPr lang="en-US" sz="2800" dirty="0" smtClean="0"/>
              <a:t>is the process of functional dependency analysis which helps to split relation of each user view into </a:t>
            </a:r>
            <a:r>
              <a:rPr lang="en-US" sz="2800" dirty="0" err="1" smtClean="0"/>
              <a:t>stabe</a:t>
            </a:r>
            <a:r>
              <a:rPr lang="en-US" sz="2800" dirty="0" smtClean="0"/>
              <a:t> subgroups of data items.</a:t>
            </a:r>
          </a:p>
          <a:p>
            <a:pPr algn="just">
              <a:buNone/>
            </a:pPr>
            <a:r>
              <a:rPr lang="en-US" sz="2800" dirty="0" smtClean="0">
                <a:solidFill>
                  <a:srgbClr val="C00000"/>
                </a:solidFill>
              </a:rPr>
              <a:t>View Integration  </a:t>
            </a:r>
            <a:r>
              <a:rPr lang="en-US" sz="2800" dirty="0" smtClean="0"/>
              <a:t>is the process of merging the subgroups of data items of different user views which are having the same key fields.</a:t>
            </a:r>
          </a:p>
          <a:p>
            <a:pPr marL="457200" indent="-457200" algn="just">
              <a:buAutoNum type="arabicPeriod" startAt="3"/>
            </a:pPr>
            <a:r>
              <a:rPr lang="en-US" sz="2800" dirty="0" smtClean="0">
                <a:solidFill>
                  <a:srgbClr val="C00000"/>
                </a:solidFill>
              </a:rPr>
              <a:t>Design of internal data model : </a:t>
            </a:r>
            <a:r>
              <a:rPr lang="en-US" sz="2800" dirty="0" smtClean="0"/>
              <a:t>After designing the conceptual data model, it should be mapped into any one of the following data models</a:t>
            </a:r>
          </a:p>
          <a:p>
            <a:pPr marL="457200" indent="-457200" algn="just"/>
            <a:r>
              <a:rPr lang="en-US" sz="2800" dirty="0" smtClean="0"/>
              <a:t>Hierarchical data model</a:t>
            </a:r>
          </a:p>
          <a:p>
            <a:pPr marL="457200" indent="-457200" algn="just"/>
            <a:r>
              <a:rPr lang="en-US" sz="2800" dirty="0" smtClean="0"/>
              <a:t>Network data model</a:t>
            </a:r>
          </a:p>
          <a:p>
            <a:pPr marL="457200" indent="-457200" algn="just"/>
            <a:r>
              <a:rPr lang="en-US" sz="2800" dirty="0" smtClean="0"/>
              <a:t>Relational data model</a:t>
            </a:r>
          </a:p>
          <a:p>
            <a:pPr marL="457200" indent="-457200" algn="just">
              <a:buNone/>
            </a:pPr>
            <a:r>
              <a:rPr lang="en-US" sz="2800" dirty="0" smtClean="0">
                <a:solidFill>
                  <a:srgbClr val="C00000"/>
                </a:solidFill>
              </a:rPr>
              <a:t>4. Design of physical data model : </a:t>
            </a:r>
            <a:r>
              <a:rPr lang="en-US" sz="2800" dirty="0" smtClean="0"/>
              <a:t>This step is concerned with designing /deciding the following  to improve performance of the database</a:t>
            </a:r>
          </a:p>
          <a:p>
            <a:pPr marL="457200" indent="-457200" algn="just"/>
            <a:r>
              <a:rPr lang="en-US" sz="2800" dirty="0" smtClean="0"/>
              <a:t>	Stored record formats</a:t>
            </a:r>
          </a:p>
          <a:p>
            <a:pPr marL="457200" indent="-457200" algn="just"/>
            <a:r>
              <a:rPr lang="en-US" sz="2800" dirty="0" smtClean="0"/>
              <a:t>Selecting access methods</a:t>
            </a:r>
          </a:p>
          <a:p>
            <a:pPr marL="457200" indent="-457200" algn="just"/>
            <a:r>
              <a:rPr lang="en-US" sz="2800" dirty="0" smtClean="0"/>
              <a:t>Database Security</a:t>
            </a:r>
          </a:p>
          <a:p>
            <a:pPr marL="457200" indent="-457200" algn="just"/>
            <a:r>
              <a:rPr lang="en-US" sz="2800" dirty="0" smtClean="0"/>
              <a:t>Integrity</a:t>
            </a:r>
          </a:p>
          <a:p>
            <a:pPr marL="457200" indent="-457200" algn="just"/>
            <a:r>
              <a:rPr lang="en-US" sz="2800" dirty="0" smtClean="0"/>
              <a:t>Backup procedure</a:t>
            </a:r>
          </a:p>
          <a:p>
            <a:pPr marL="457200" indent="-457200" algn="just"/>
            <a:r>
              <a:rPr lang="en-US" sz="2800" dirty="0" smtClean="0"/>
              <a:t>Recovery methods</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1ic.jpg"/>
          <p:cNvPicPr>
            <a:picLocks noGrp="1" noChangeAspect="1"/>
          </p:cNvPicPr>
          <p:nvPr>
            <p:ph idx="1"/>
          </p:nvPr>
        </p:nvPicPr>
        <p:blipFill>
          <a:blip r:embed="rId2"/>
          <a:stretch>
            <a:fillRect/>
          </a:stretch>
        </p:blipFill>
        <p:spPr>
          <a:xfrm>
            <a:off x="214282" y="1214422"/>
            <a:ext cx="8501122" cy="5214974"/>
          </a:xfrm>
        </p:spPr>
      </p:pic>
      <p:sp>
        <p:nvSpPr>
          <p:cNvPr id="6" name="TextBox 5"/>
          <p:cNvSpPr txBox="1"/>
          <p:nvPr/>
        </p:nvSpPr>
        <p:spPr>
          <a:xfrm>
            <a:off x="285720" y="428604"/>
            <a:ext cx="8572560" cy="584775"/>
          </a:xfrm>
          <a:prstGeom prst="rect">
            <a:avLst/>
          </a:prstGeom>
          <a:noFill/>
        </p:spPr>
        <p:txBody>
          <a:bodyPr wrap="square" rtlCol="0">
            <a:spAutoFit/>
          </a:bodyPr>
          <a:lstStyle/>
          <a:p>
            <a:pPr algn="ctr"/>
            <a:r>
              <a:rPr lang="en-US" sz="3200" dirty="0" smtClean="0">
                <a:solidFill>
                  <a:srgbClr val="FF0000"/>
                </a:solidFill>
                <a:latin typeface="+mj-lt"/>
              </a:rPr>
              <a:t>INTEGRITY CONSTRAINTS</a:t>
            </a:r>
            <a:endParaRPr lang="en-US" sz="3200" dirty="0">
              <a:solidFill>
                <a:srgbClr val="FF0000"/>
              </a:solidFill>
              <a:latin typeface="+mj-l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Database Management System</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solidFill>
                  <a:srgbClr val="7030A0"/>
                </a:solidFill>
              </a:rPr>
              <a:t>UNIT – I : An overview of Database System &amp; Database Design</a:t>
            </a:r>
          </a:p>
          <a:p>
            <a:r>
              <a:rPr lang="en-US" dirty="0" smtClean="0">
                <a:solidFill>
                  <a:srgbClr val="7030A0"/>
                </a:solidFill>
              </a:rPr>
              <a:t>UNIT – II :  Relational Model </a:t>
            </a:r>
          </a:p>
          <a:p>
            <a:r>
              <a:rPr lang="en-US" dirty="0" smtClean="0">
                <a:solidFill>
                  <a:srgbClr val="7030A0"/>
                </a:solidFill>
              </a:rPr>
              <a:t>UNIT – III : SQL Queries , Constraints and Triggers. Normalization.</a:t>
            </a:r>
          </a:p>
          <a:p>
            <a:r>
              <a:rPr lang="en-US" dirty="0" smtClean="0">
                <a:solidFill>
                  <a:srgbClr val="7030A0"/>
                </a:solidFill>
              </a:rPr>
              <a:t>UNIT – IV  : Transaction Management &amp; Concurrency Control</a:t>
            </a:r>
          </a:p>
          <a:p>
            <a:r>
              <a:rPr lang="en-US" dirty="0" smtClean="0">
                <a:solidFill>
                  <a:srgbClr val="7030A0"/>
                </a:solidFill>
              </a:rPr>
              <a:t>UNIT – V : Storage and Indexing</a:t>
            </a:r>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omain.jpg"/>
          <p:cNvPicPr>
            <a:picLocks noGrp="1" noChangeAspect="1"/>
          </p:cNvPicPr>
          <p:nvPr>
            <p:ph idx="1"/>
          </p:nvPr>
        </p:nvPicPr>
        <p:blipFill>
          <a:blip r:embed="rId2"/>
          <a:stretch>
            <a:fillRect/>
          </a:stretch>
        </p:blipFill>
        <p:spPr>
          <a:xfrm>
            <a:off x="457200" y="1214422"/>
            <a:ext cx="8229600" cy="5357850"/>
          </a:xfrm>
        </p:spPr>
      </p:pic>
      <p:sp>
        <p:nvSpPr>
          <p:cNvPr id="6" name="TextBox 5"/>
          <p:cNvSpPr txBox="1"/>
          <p:nvPr/>
        </p:nvSpPr>
        <p:spPr>
          <a:xfrm>
            <a:off x="714348" y="357166"/>
            <a:ext cx="8143932" cy="584775"/>
          </a:xfrm>
          <a:prstGeom prst="rect">
            <a:avLst/>
          </a:prstGeom>
          <a:noFill/>
        </p:spPr>
        <p:txBody>
          <a:bodyPr wrap="square" rtlCol="0">
            <a:spAutoFit/>
          </a:bodyPr>
          <a:lstStyle/>
          <a:p>
            <a:pPr algn="ctr"/>
            <a:r>
              <a:rPr lang="en-US" sz="3200" dirty="0" smtClean="0">
                <a:solidFill>
                  <a:srgbClr val="FF0000"/>
                </a:solidFill>
                <a:latin typeface="+mj-lt"/>
                <a:cs typeface="Times New Roman" pitchFamily="18" charset="0"/>
              </a:rPr>
              <a:t>Domain Integrity Constraints</a:t>
            </a:r>
            <a:endParaRPr lang="en-US" sz="3200" dirty="0">
              <a:solidFill>
                <a:srgbClr val="FF0000"/>
              </a:solidFill>
              <a:latin typeface="+mj-lt"/>
              <a:cs typeface="Times New Roman"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3entity.jpg"/>
          <p:cNvPicPr>
            <a:picLocks noGrp="1" noChangeAspect="1"/>
          </p:cNvPicPr>
          <p:nvPr>
            <p:ph idx="1"/>
          </p:nvPr>
        </p:nvPicPr>
        <p:blipFill>
          <a:blip r:embed="rId2"/>
          <a:stretch>
            <a:fillRect/>
          </a:stretch>
        </p:blipFill>
        <p:spPr>
          <a:xfrm>
            <a:off x="214282" y="1000108"/>
            <a:ext cx="8715436" cy="5357850"/>
          </a:xfrm>
        </p:spPr>
      </p:pic>
      <p:sp>
        <p:nvSpPr>
          <p:cNvPr id="5" name="TextBox 4"/>
          <p:cNvSpPr txBox="1"/>
          <p:nvPr/>
        </p:nvSpPr>
        <p:spPr>
          <a:xfrm>
            <a:off x="2000232" y="357166"/>
            <a:ext cx="4714908" cy="523220"/>
          </a:xfrm>
          <a:prstGeom prst="rect">
            <a:avLst/>
          </a:prstGeom>
          <a:noFill/>
        </p:spPr>
        <p:txBody>
          <a:bodyPr wrap="square" rtlCol="0">
            <a:spAutoFit/>
          </a:bodyPr>
          <a:lstStyle/>
          <a:p>
            <a:pPr algn="ctr"/>
            <a:r>
              <a:rPr lang="en-US" sz="2800" dirty="0" smtClean="0">
                <a:solidFill>
                  <a:srgbClr val="FF0000"/>
                </a:solidFill>
                <a:latin typeface="Times New Roman" pitchFamily="18" charset="0"/>
                <a:cs typeface="Times New Roman" pitchFamily="18" charset="0"/>
              </a:rPr>
              <a:t>Entity Integrity Constraints</a:t>
            </a:r>
            <a:endParaRPr lang="en-US" sz="2800"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4referential.jpg"/>
          <p:cNvPicPr>
            <a:picLocks noGrp="1" noChangeAspect="1"/>
          </p:cNvPicPr>
          <p:nvPr>
            <p:ph idx="1"/>
          </p:nvPr>
        </p:nvPicPr>
        <p:blipFill>
          <a:blip r:embed="rId2"/>
          <a:stretch>
            <a:fillRect/>
          </a:stretch>
        </p:blipFill>
        <p:spPr>
          <a:xfrm>
            <a:off x="0" y="1142984"/>
            <a:ext cx="9001156" cy="5429288"/>
          </a:xfrm>
        </p:spPr>
      </p:pic>
      <p:sp>
        <p:nvSpPr>
          <p:cNvPr id="6" name="TextBox 5"/>
          <p:cNvSpPr txBox="1"/>
          <p:nvPr/>
        </p:nvSpPr>
        <p:spPr>
          <a:xfrm>
            <a:off x="642910" y="214290"/>
            <a:ext cx="7929618" cy="707886"/>
          </a:xfrm>
          <a:prstGeom prst="rect">
            <a:avLst/>
          </a:prstGeom>
          <a:noFill/>
        </p:spPr>
        <p:txBody>
          <a:bodyPr wrap="square" rtlCol="0">
            <a:spAutoFit/>
          </a:bodyPr>
          <a:lstStyle/>
          <a:p>
            <a:pPr algn="ctr"/>
            <a:r>
              <a:rPr lang="en-US" sz="4000" dirty="0" smtClean="0">
                <a:solidFill>
                  <a:srgbClr val="FF0000"/>
                </a:solidFill>
                <a:latin typeface="Times New Roman" pitchFamily="18" charset="0"/>
                <a:cs typeface="Times New Roman" pitchFamily="18" charset="0"/>
              </a:rPr>
              <a:t>Referential</a:t>
            </a:r>
            <a:r>
              <a:rPr lang="en-US" sz="2800" dirty="0" smtClean="0">
                <a:solidFill>
                  <a:srgbClr val="FF0000"/>
                </a:solidFill>
                <a:latin typeface="Times New Roman" pitchFamily="18" charset="0"/>
                <a:cs typeface="Times New Roman" pitchFamily="18" charset="0"/>
              </a:rPr>
              <a:t> </a:t>
            </a:r>
            <a:r>
              <a:rPr lang="en-US" sz="4000" dirty="0" smtClean="0">
                <a:solidFill>
                  <a:srgbClr val="FF0000"/>
                </a:solidFill>
                <a:latin typeface="Times New Roman" pitchFamily="18" charset="0"/>
                <a:cs typeface="Times New Roman" pitchFamily="18" charset="0"/>
              </a:rPr>
              <a:t>Integrity Constraints</a:t>
            </a:r>
            <a:endParaRPr lang="en-US" sz="4000"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r>
              <a:rPr lang="en-US" dirty="0" smtClean="0">
                <a:solidFill>
                  <a:srgbClr val="FF0000"/>
                </a:solidFill>
              </a:rPr>
              <a:t>Key Constraints</a:t>
            </a:r>
            <a:endParaRPr lang="en-US" dirty="0">
              <a:solidFill>
                <a:srgbClr val="FF0000"/>
              </a:solidFill>
            </a:endParaRPr>
          </a:p>
        </p:txBody>
      </p:sp>
      <p:pic>
        <p:nvPicPr>
          <p:cNvPr id="4" name="Content Placeholder 3" descr="key.jpg"/>
          <p:cNvPicPr>
            <a:picLocks noGrp="1" noChangeAspect="1"/>
          </p:cNvPicPr>
          <p:nvPr>
            <p:ph idx="1"/>
          </p:nvPr>
        </p:nvPicPr>
        <p:blipFill>
          <a:blip r:embed="rId2"/>
          <a:stretch>
            <a:fillRect/>
          </a:stretch>
        </p:blipFill>
        <p:spPr>
          <a:xfrm>
            <a:off x="71438" y="1000108"/>
            <a:ext cx="9001156" cy="5429288"/>
          </a:xfr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r>
              <a:rPr lang="en-US" dirty="0" smtClean="0"/>
              <a:t>Enforcing Integrity Constraints</a:t>
            </a:r>
            <a:endParaRPr lang="en-US" dirty="0"/>
          </a:p>
        </p:txBody>
      </p:sp>
      <p:sp>
        <p:nvSpPr>
          <p:cNvPr id="3" name="Content Placeholder 2"/>
          <p:cNvSpPr>
            <a:spLocks noGrp="1"/>
          </p:cNvSpPr>
          <p:nvPr>
            <p:ph idx="1"/>
          </p:nvPr>
        </p:nvSpPr>
        <p:spPr>
          <a:xfrm>
            <a:off x="214282" y="1000108"/>
            <a:ext cx="8715436" cy="5857892"/>
          </a:xfrm>
        </p:spPr>
        <p:txBody>
          <a:bodyPr>
            <a:normAutofit fontScale="77500" lnSpcReduction="20000"/>
          </a:bodyPr>
          <a:lstStyle/>
          <a:p>
            <a:pPr fontAlgn="base">
              <a:buNone/>
            </a:pPr>
            <a:r>
              <a:rPr lang="en-US" dirty="0" smtClean="0"/>
              <a:t>There are several ways to enforce integrity constraints in a DBMS:</a:t>
            </a:r>
          </a:p>
          <a:p>
            <a:r>
              <a:rPr lang="en-US" b="1" dirty="0" smtClean="0"/>
              <a:t>Declarative referential integrity:</a:t>
            </a:r>
            <a:r>
              <a:rPr lang="en-US" dirty="0" smtClean="0"/>
              <a:t> This method involves specifying the integrity constraints at the time of database design and allowing the DBMS to enforce them automatically.</a:t>
            </a:r>
          </a:p>
          <a:p>
            <a:r>
              <a:rPr lang="en-US" b="1" dirty="0" smtClean="0"/>
              <a:t>Triggers:</a:t>
            </a:r>
            <a:r>
              <a:rPr lang="en-US" dirty="0" smtClean="0"/>
              <a:t> A trigger is a special type of stored procedure that is executed automatically by the DBMS when certain events occur (such as inserting, updating, or deleting data). Triggers can be used to enforce integrity constraints by checking for and rejecting invalid data.</a:t>
            </a:r>
          </a:p>
          <a:p>
            <a:r>
              <a:rPr lang="en-US" b="1" dirty="0" smtClean="0"/>
              <a:t>Stored procedures:</a:t>
            </a:r>
            <a:r>
              <a:rPr lang="en-US" dirty="0" smtClean="0"/>
              <a:t> A stored procedure is a pre-defined set of SQL statements that can be executed as a single unit. Stored procedures can be used to enforce integrity constraints by performing checks on the data before it is inserted, updated, or deleted.</a:t>
            </a:r>
          </a:p>
          <a:p>
            <a:r>
              <a:rPr lang="en-US" b="1" dirty="0" smtClean="0"/>
              <a:t>Application-level code:</a:t>
            </a:r>
            <a:r>
              <a:rPr lang="en-US" dirty="0" smtClean="0"/>
              <a:t> Integrity constraints can also be enforced at the application level by writing code to check for and reject invalid data before it is entered into the database.</a:t>
            </a:r>
          </a:p>
          <a:p>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85728"/>
            <a:ext cx="8572560" cy="6286544"/>
          </a:xfrm>
        </p:spPr>
        <p:txBody>
          <a:bodyPr>
            <a:normAutofit fontScale="85000" lnSpcReduction="10000"/>
          </a:bodyPr>
          <a:lstStyle/>
          <a:p>
            <a:r>
              <a:rPr lang="en-US" b="1" dirty="0" smtClean="0">
                <a:solidFill>
                  <a:srgbClr val="C00000"/>
                </a:solidFill>
              </a:rPr>
              <a:t>Querying Relational Data :</a:t>
            </a:r>
            <a:r>
              <a:rPr lang="en-US" dirty="0" smtClean="0">
                <a:solidFill>
                  <a:srgbClr val="C00000"/>
                </a:solidFill>
              </a:rPr>
              <a:t>  </a:t>
            </a:r>
            <a:r>
              <a:rPr lang="en-US" dirty="0" smtClean="0"/>
              <a:t>A relational database query is a question about the data, and the answer consists of a new relation containing the result. A query language is a special language for writing queries. SQL is most popular commercial query language for a relational DBMS. </a:t>
            </a:r>
          </a:p>
          <a:p>
            <a:r>
              <a:rPr lang="en-US" dirty="0" smtClean="0"/>
              <a:t>       For example :  Find all the employee whose salary is more that 25,000/-</a:t>
            </a:r>
          </a:p>
          <a:p>
            <a:r>
              <a:rPr lang="en-US" dirty="0" smtClean="0"/>
              <a:t>   </a:t>
            </a:r>
            <a:r>
              <a:rPr lang="en-US" dirty="0" smtClean="0">
                <a:solidFill>
                  <a:srgbClr val="FF0000"/>
                </a:solidFill>
              </a:rPr>
              <a:t>SELECT  * FROM employee E WHERE </a:t>
            </a:r>
            <a:r>
              <a:rPr lang="en-US" dirty="0" err="1" smtClean="0">
                <a:solidFill>
                  <a:srgbClr val="FF0000"/>
                </a:solidFill>
              </a:rPr>
              <a:t>E.salary</a:t>
            </a:r>
            <a:r>
              <a:rPr lang="en-US" dirty="0" smtClean="0">
                <a:solidFill>
                  <a:srgbClr val="FF0000"/>
                </a:solidFill>
              </a:rPr>
              <a:t> &gt; 25000;</a:t>
            </a:r>
          </a:p>
          <a:p>
            <a:endParaRPr lang="en-US" dirty="0" smtClean="0"/>
          </a:p>
          <a:p>
            <a:r>
              <a:rPr lang="en-US" dirty="0" smtClean="0"/>
              <a:t>In the above query, ‘*’ means that we retain all fields of selected </a:t>
            </a:r>
            <a:r>
              <a:rPr lang="en-US" dirty="0" err="1" smtClean="0"/>
              <a:t>tuples</a:t>
            </a:r>
            <a:r>
              <a:rPr lang="en-US" dirty="0" smtClean="0"/>
              <a:t> in the result. E is a variable that takes on the value of each </a:t>
            </a:r>
            <a:r>
              <a:rPr lang="en-US" dirty="0" err="1" smtClean="0"/>
              <a:t>tuple</a:t>
            </a:r>
            <a:r>
              <a:rPr lang="en-US" dirty="0" smtClean="0"/>
              <a:t> in Employee, one </a:t>
            </a:r>
            <a:r>
              <a:rPr lang="en-US" dirty="0" err="1" smtClean="0"/>
              <a:t>tuple</a:t>
            </a:r>
            <a:r>
              <a:rPr lang="en-US" dirty="0" smtClean="0"/>
              <a:t> after the other. The condition </a:t>
            </a:r>
            <a:r>
              <a:rPr lang="en-US" dirty="0" err="1" smtClean="0"/>
              <a:t>E.salary</a:t>
            </a:r>
            <a:r>
              <a:rPr lang="en-US" dirty="0" smtClean="0"/>
              <a:t>&gt;25000 in the WHERE clause specifies that we want to select only </a:t>
            </a:r>
            <a:r>
              <a:rPr lang="en-US" dirty="0" err="1" smtClean="0"/>
              <a:t>tuples</a:t>
            </a:r>
            <a:r>
              <a:rPr lang="en-US" dirty="0" smtClean="0"/>
              <a:t> in which the salary filed has a value greater than 25000\-.</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 I</a:t>
            </a:r>
            <a:endParaRPr lang="en-US" dirty="0"/>
          </a:p>
        </p:txBody>
      </p:sp>
      <p:sp>
        <p:nvSpPr>
          <p:cNvPr id="3" name="Content Placeholder 2"/>
          <p:cNvSpPr>
            <a:spLocks noGrp="1"/>
          </p:cNvSpPr>
          <p:nvPr>
            <p:ph idx="1"/>
          </p:nvPr>
        </p:nvSpPr>
        <p:spPr>
          <a:xfrm>
            <a:off x="457200" y="1285860"/>
            <a:ext cx="8472518" cy="4840303"/>
          </a:xfrm>
        </p:spPr>
        <p:txBody>
          <a:bodyPr>
            <a:normAutofit/>
          </a:bodyPr>
          <a:lstStyle/>
          <a:p>
            <a:pPr algn="ctr">
              <a:buNone/>
            </a:pPr>
            <a:r>
              <a:rPr lang="en-US" dirty="0" smtClean="0">
                <a:solidFill>
                  <a:srgbClr val="FF0000"/>
                </a:solidFill>
              </a:rPr>
              <a:t>Managing Data </a:t>
            </a:r>
          </a:p>
          <a:p>
            <a:pPr>
              <a:buNone/>
            </a:pPr>
            <a:r>
              <a:rPr lang="en-US" dirty="0" smtClean="0">
                <a:solidFill>
                  <a:srgbClr val="C00000"/>
                </a:solidFill>
              </a:rPr>
              <a:t>Data : </a:t>
            </a:r>
            <a:r>
              <a:rPr lang="en-US" sz="2400" b="1" dirty="0"/>
              <a:t>Data is a collection </a:t>
            </a:r>
            <a:r>
              <a:rPr lang="en-US" sz="2400" b="1" dirty="0" smtClean="0"/>
              <a:t>of raw </a:t>
            </a:r>
            <a:r>
              <a:rPr lang="en-US" sz="2400" b="1" dirty="0"/>
              <a:t>facts, such </a:t>
            </a:r>
            <a:r>
              <a:rPr lang="en-US" sz="2400" b="1" dirty="0" smtClean="0"/>
              <a:t>as </a:t>
            </a:r>
            <a:r>
              <a:rPr lang="en-US" sz="2400" b="1" dirty="0" err="1" smtClean="0"/>
              <a:t>rollno</a:t>
            </a:r>
            <a:r>
              <a:rPr lang="en-US" sz="2400" b="1" dirty="0" smtClean="0"/>
              <a:t>, </a:t>
            </a:r>
            <a:r>
              <a:rPr lang="en-US" sz="2400" b="1" dirty="0" err="1" smtClean="0"/>
              <a:t>empno</a:t>
            </a:r>
            <a:r>
              <a:rPr lang="en-US" sz="2400" b="1" dirty="0" smtClean="0"/>
              <a:t>, </a:t>
            </a:r>
            <a:r>
              <a:rPr lang="en-US" sz="2400" b="1" dirty="0" err="1" smtClean="0"/>
              <a:t>studname</a:t>
            </a:r>
            <a:r>
              <a:rPr lang="en-US" sz="2400" b="1" dirty="0" smtClean="0"/>
              <a:t> etc., </a:t>
            </a:r>
            <a:endParaRPr lang="en-US" dirty="0" smtClean="0">
              <a:solidFill>
                <a:srgbClr val="C00000"/>
              </a:solidFill>
            </a:endParaRPr>
          </a:p>
          <a:p>
            <a:pPr>
              <a:buNone/>
            </a:pPr>
            <a:r>
              <a:rPr lang="en-US" dirty="0" smtClean="0">
                <a:solidFill>
                  <a:srgbClr val="C00000"/>
                </a:solidFill>
              </a:rPr>
              <a:t>Database </a:t>
            </a:r>
            <a:r>
              <a:rPr lang="en-US" sz="2400" dirty="0" smtClean="0">
                <a:solidFill>
                  <a:srgbClr val="C00000"/>
                </a:solidFill>
              </a:rPr>
              <a:t>: </a:t>
            </a:r>
            <a:r>
              <a:rPr lang="en-US" sz="2400" dirty="0"/>
              <a:t>A database </a:t>
            </a:r>
            <a:r>
              <a:rPr lang="en-US" sz="2400" b="1" dirty="0"/>
              <a:t>is an organized </a:t>
            </a:r>
            <a:r>
              <a:rPr lang="en-US" sz="2400" b="1" dirty="0" smtClean="0"/>
              <a:t>collection</a:t>
            </a:r>
          </a:p>
          <a:p>
            <a:pPr>
              <a:buNone/>
            </a:pPr>
            <a:r>
              <a:rPr lang="en-US" sz="2400" b="1" dirty="0" smtClean="0"/>
              <a:t> </a:t>
            </a:r>
            <a:r>
              <a:rPr lang="en-US" sz="2400" b="1" dirty="0"/>
              <a:t>of </a:t>
            </a:r>
            <a:r>
              <a:rPr lang="en-US" sz="2400" b="1" dirty="0" smtClean="0"/>
              <a:t>data</a:t>
            </a:r>
            <a:r>
              <a:rPr lang="en-US" sz="2400" dirty="0"/>
              <a:t>, so that it can be easily accessed and managed</a:t>
            </a:r>
            <a:r>
              <a:rPr lang="en-US" sz="2400" dirty="0" smtClean="0"/>
              <a:t>. </a:t>
            </a:r>
          </a:p>
          <a:p>
            <a:pPr>
              <a:buNone/>
            </a:pPr>
            <a:endParaRPr lang="en-US" sz="2400" dirty="0">
              <a:solidFill>
                <a:srgbClr val="7030A0"/>
              </a:solidFill>
            </a:endParaRPr>
          </a:p>
          <a:p>
            <a:pPr>
              <a:buNone/>
            </a:pPr>
            <a:r>
              <a:rPr lang="en-US" sz="2400" dirty="0" smtClean="0">
                <a:solidFill>
                  <a:srgbClr val="C00000"/>
                </a:solidFill>
              </a:rPr>
              <a:t>Database Management System(DBMS) </a:t>
            </a:r>
            <a:r>
              <a:rPr lang="en-US" sz="2400" dirty="0" smtClean="0">
                <a:solidFill>
                  <a:srgbClr val="7030A0"/>
                </a:solidFill>
              </a:rPr>
              <a:t>: It</a:t>
            </a:r>
            <a:r>
              <a:rPr lang="en-US" sz="2400" dirty="0" smtClean="0"/>
              <a:t> </a:t>
            </a:r>
            <a:r>
              <a:rPr lang="en-US" sz="2400" dirty="0"/>
              <a:t>is a software </a:t>
            </a:r>
            <a:r>
              <a:rPr lang="en-US" sz="2400" dirty="0" smtClean="0"/>
              <a:t>system </a:t>
            </a:r>
          </a:p>
          <a:p>
            <a:pPr>
              <a:buNone/>
            </a:pPr>
            <a:r>
              <a:rPr lang="en-US" sz="2400" dirty="0" smtClean="0"/>
              <a:t>that </a:t>
            </a:r>
            <a:r>
              <a:rPr lang="en-US" sz="2400" dirty="0"/>
              <a:t>is designed to manage and organize data </a:t>
            </a:r>
            <a:r>
              <a:rPr lang="en-US" sz="2400" dirty="0" smtClean="0"/>
              <a:t>in  structure manner. It is a collection of databases.</a:t>
            </a:r>
            <a:r>
              <a:rPr lang="en-US" sz="2400" dirty="0"/>
              <a:t/>
            </a:r>
            <a:br>
              <a:rPr lang="en-US" sz="2400" dirty="0"/>
            </a:br>
            <a:endParaRPr lang="en-US" sz="2400" dirty="0" smtClean="0">
              <a:solidFill>
                <a:srgbClr val="7030A0"/>
              </a:solidFill>
            </a:endParaRPr>
          </a:p>
        </p:txBody>
      </p:sp>
      <p:pic>
        <p:nvPicPr>
          <p:cNvPr id="4" name="Picture 3" descr="db.png"/>
          <p:cNvPicPr>
            <a:picLocks noChangeAspect="1"/>
          </p:cNvPicPr>
          <p:nvPr/>
        </p:nvPicPr>
        <p:blipFill>
          <a:blip r:embed="rId2"/>
          <a:stretch>
            <a:fillRect/>
          </a:stretch>
        </p:blipFill>
        <p:spPr>
          <a:xfrm>
            <a:off x="7519150" y="2786058"/>
            <a:ext cx="1624850" cy="1830291"/>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US" sz="3200" dirty="0" smtClean="0">
                <a:solidFill>
                  <a:srgbClr val="FF0000"/>
                </a:solidFill>
              </a:rPr>
              <a:t>File System VS DBMS</a:t>
            </a:r>
            <a:endParaRPr lang="en-US" sz="3200" dirty="0">
              <a:solidFill>
                <a:srgbClr val="FF0000"/>
              </a:solidFill>
            </a:endParaRPr>
          </a:p>
        </p:txBody>
      </p:sp>
      <p:graphicFrame>
        <p:nvGraphicFramePr>
          <p:cNvPr id="4" name="Content Placeholder 3"/>
          <p:cNvGraphicFramePr>
            <a:graphicFrameLocks noGrp="1"/>
          </p:cNvGraphicFramePr>
          <p:nvPr>
            <p:ph idx="1"/>
          </p:nvPr>
        </p:nvGraphicFramePr>
        <p:xfrm>
          <a:off x="214282" y="928668"/>
          <a:ext cx="8715436" cy="5233072"/>
        </p:xfrm>
        <a:graphic>
          <a:graphicData uri="http://schemas.openxmlformats.org/drawingml/2006/table">
            <a:tbl>
              <a:tblPr firstRow="1" bandRow="1">
                <a:tableStyleId>{5C22544A-7EE6-4342-B048-85BDC9FD1C3A}</a:tableStyleId>
              </a:tblPr>
              <a:tblGrid>
                <a:gridCol w="1512596"/>
                <a:gridCol w="4297695"/>
                <a:gridCol w="2905145"/>
              </a:tblGrid>
              <a:tr h="500068">
                <a:tc>
                  <a:txBody>
                    <a:bodyPr/>
                    <a:lstStyle/>
                    <a:p>
                      <a:r>
                        <a:rPr lang="en-US" sz="2800" dirty="0" smtClean="0"/>
                        <a:t>Basis</a:t>
                      </a:r>
                      <a:endParaRPr lang="en-US" sz="2800" dirty="0">
                        <a:solidFill>
                          <a:schemeClr val="accent1">
                            <a:lumMod val="20000"/>
                            <a:lumOff val="80000"/>
                          </a:schemeClr>
                        </a:solidFill>
                      </a:endParaRPr>
                    </a:p>
                  </a:txBody>
                  <a:tcPr/>
                </a:tc>
                <a:tc>
                  <a:txBody>
                    <a:bodyPr/>
                    <a:lstStyle/>
                    <a:p>
                      <a:r>
                        <a:rPr lang="en-US" sz="2800" dirty="0" smtClean="0"/>
                        <a:t>File System</a:t>
                      </a:r>
                      <a:endParaRPr lang="en-US" sz="2800" dirty="0">
                        <a:solidFill>
                          <a:schemeClr val="accent1">
                            <a:lumMod val="20000"/>
                            <a:lumOff val="80000"/>
                          </a:schemeClr>
                        </a:solidFill>
                      </a:endParaRPr>
                    </a:p>
                  </a:txBody>
                  <a:tcPr/>
                </a:tc>
                <a:tc>
                  <a:txBody>
                    <a:bodyPr/>
                    <a:lstStyle/>
                    <a:p>
                      <a:r>
                        <a:rPr lang="en-US" sz="2800" dirty="0" smtClean="0"/>
                        <a:t>Database System</a:t>
                      </a:r>
                      <a:endParaRPr lang="en-US" sz="2800" dirty="0"/>
                    </a:p>
                  </a:txBody>
                  <a:tcPr/>
                </a:tc>
              </a:tr>
              <a:tr h="1178728">
                <a:tc>
                  <a:txBody>
                    <a:bodyPr/>
                    <a:lstStyle/>
                    <a:p>
                      <a:endParaRPr lang="en-US" sz="2000" dirty="0" smtClean="0">
                        <a:latin typeface="Cambria" pitchFamily="18" charset="0"/>
                        <a:ea typeface="Cambria" pitchFamily="18" charset="0"/>
                      </a:endParaRPr>
                    </a:p>
                    <a:p>
                      <a:r>
                        <a:rPr lang="en-US" sz="2000" dirty="0" smtClean="0">
                          <a:latin typeface="Cambria" pitchFamily="18" charset="0"/>
                          <a:ea typeface="Cambria" pitchFamily="18" charset="0"/>
                        </a:rPr>
                        <a:t>Structure</a:t>
                      </a:r>
                      <a:endParaRPr lang="en-US" sz="2000" dirty="0">
                        <a:latin typeface="Cambria" pitchFamily="18" charset="0"/>
                        <a:ea typeface="Cambria" pitchFamily="18" charset="0"/>
                      </a:endParaRPr>
                    </a:p>
                  </a:txBody>
                  <a:tcPr/>
                </a:tc>
                <a:tc>
                  <a:txBody>
                    <a:bodyPr/>
                    <a:lstStyle/>
                    <a:p>
                      <a:pPr>
                        <a:spcAft>
                          <a:spcPts val="0"/>
                        </a:spcAft>
                      </a:pPr>
                      <a:r>
                        <a:rPr lang="en-US" sz="2000" dirty="0">
                          <a:latin typeface="Cambria" pitchFamily="18" charset="0"/>
                          <a:ea typeface="Cambria" pitchFamily="18" charset="0"/>
                        </a:rPr>
                        <a:t>The file system is a way of arranging the files in a storage medium within a computer.</a:t>
                      </a:r>
                      <a:endParaRPr lang="en-US" sz="2000" dirty="0">
                        <a:latin typeface="Cambria" pitchFamily="18" charset="0"/>
                        <a:ea typeface="Cambria" pitchFamily="18" charset="0"/>
                        <a:cs typeface="Times New Roman"/>
                      </a:endParaRPr>
                    </a:p>
                  </a:txBody>
                  <a:tcPr marL="64135" marR="64135" marT="90170" marB="90170" anchor="ctr"/>
                </a:tc>
                <a:tc>
                  <a:txBody>
                    <a:bodyPr/>
                    <a:lstStyle/>
                    <a:p>
                      <a:pPr>
                        <a:spcAft>
                          <a:spcPts val="0"/>
                        </a:spcAft>
                      </a:pPr>
                      <a:r>
                        <a:rPr lang="en-US" sz="2000" dirty="0">
                          <a:latin typeface="Cambria" pitchFamily="18" charset="0"/>
                          <a:ea typeface="Cambria" pitchFamily="18" charset="0"/>
                        </a:rPr>
                        <a:t>DBMS </a:t>
                      </a:r>
                      <a:r>
                        <a:rPr lang="en-US" sz="2000" dirty="0" smtClean="0">
                          <a:latin typeface="Cambria" pitchFamily="18" charset="0"/>
                          <a:ea typeface="Cambria" pitchFamily="18" charset="0"/>
                        </a:rPr>
                        <a:t>is </a:t>
                      </a:r>
                      <a:r>
                        <a:rPr lang="en-US" sz="2000" dirty="0">
                          <a:latin typeface="Cambria" pitchFamily="18" charset="0"/>
                          <a:ea typeface="Cambria" pitchFamily="18" charset="0"/>
                        </a:rPr>
                        <a:t>software for managing the database.</a:t>
                      </a:r>
                      <a:endParaRPr lang="en-US" sz="2000" dirty="0">
                        <a:latin typeface="Cambria" pitchFamily="18" charset="0"/>
                        <a:ea typeface="Cambria" pitchFamily="18" charset="0"/>
                        <a:cs typeface="Times New Roman"/>
                      </a:endParaRPr>
                    </a:p>
                  </a:txBody>
                  <a:tcPr marL="38100" marR="38100" marT="41910" marB="41910" anchor="ctr"/>
                </a:tc>
              </a:tr>
              <a:tr h="1178728">
                <a:tc>
                  <a:txBody>
                    <a:bodyPr/>
                    <a:lstStyle/>
                    <a:p>
                      <a:pPr algn="l">
                        <a:spcAft>
                          <a:spcPts val="0"/>
                        </a:spcAft>
                      </a:pPr>
                      <a:r>
                        <a:rPr lang="en-US" sz="2000" dirty="0" smtClean="0">
                          <a:latin typeface="Cambria" pitchFamily="18" charset="0"/>
                          <a:ea typeface="Cambria" pitchFamily="18" charset="0"/>
                        </a:rPr>
                        <a:t>Data Redundancy</a:t>
                      </a:r>
                      <a:endParaRPr lang="en-US" sz="2000" b="0" dirty="0">
                        <a:latin typeface="Cambria" pitchFamily="18" charset="0"/>
                        <a:ea typeface="Cambria" pitchFamily="18" charset="0"/>
                        <a:cs typeface="Times New Roman"/>
                      </a:endParaRPr>
                    </a:p>
                  </a:txBody>
                  <a:tcPr marL="38100" marR="38100" marT="41910" marB="41910" anchor="b"/>
                </a:tc>
                <a:tc>
                  <a:txBody>
                    <a:bodyPr/>
                    <a:lstStyle/>
                    <a:p>
                      <a:pPr>
                        <a:spcAft>
                          <a:spcPts val="0"/>
                        </a:spcAft>
                      </a:pPr>
                      <a:r>
                        <a:rPr lang="en-US" sz="2000" dirty="0">
                          <a:latin typeface="Cambria" pitchFamily="18" charset="0"/>
                          <a:ea typeface="Cambria" pitchFamily="18" charset="0"/>
                        </a:rPr>
                        <a:t>Redundant data can be present in a file system.</a:t>
                      </a:r>
                      <a:endParaRPr lang="en-US" sz="2000" dirty="0">
                        <a:latin typeface="Cambria" pitchFamily="18" charset="0"/>
                        <a:ea typeface="Cambria" pitchFamily="18" charset="0"/>
                        <a:cs typeface="Times New Roman"/>
                      </a:endParaRPr>
                    </a:p>
                  </a:txBody>
                  <a:tcPr marL="64135" marR="64135" marT="90170" marB="90170" anchor="ctr"/>
                </a:tc>
                <a:tc>
                  <a:txBody>
                    <a:bodyPr/>
                    <a:lstStyle/>
                    <a:p>
                      <a:pPr>
                        <a:spcAft>
                          <a:spcPts val="0"/>
                        </a:spcAft>
                      </a:pPr>
                      <a:r>
                        <a:rPr lang="en-US" sz="2000" dirty="0">
                          <a:latin typeface="Cambria" pitchFamily="18" charset="0"/>
                          <a:ea typeface="Cambria" pitchFamily="18" charset="0"/>
                        </a:rPr>
                        <a:t>In DBMS there is no redundant data.</a:t>
                      </a:r>
                      <a:endParaRPr lang="en-US" sz="2000" dirty="0">
                        <a:latin typeface="Cambria" pitchFamily="18" charset="0"/>
                        <a:ea typeface="Cambria" pitchFamily="18" charset="0"/>
                        <a:cs typeface="Times New Roman"/>
                      </a:endParaRPr>
                    </a:p>
                  </a:txBody>
                  <a:tcPr marL="38100" marR="38100" marT="41910" marB="41910" anchor="ctr"/>
                </a:tc>
              </a:tr>
              <a:tr h="1178728">
                <a:tc>
                  <a:txBody>
                    <a:bodyPr/>
                    <a:lstStyle/>
                    <a:p>
                      <a:pPr algn="ctr">
                        <a:spcAft>
                          <a:spcPts val="0"/>
                        </a:spcAft>
                      </a:pPr>
                      <a:r>
                        <a:rPr lang="en-US" sz="2000" dirty="0">
                          <a:latin typeface="Cambria" pitchFamily="18" charset="0"/>
                          <a:ea typeface="Cambria" pitchFamily="18" charset="0"/>
                        </a:rPr>
                        <a:t>Backup and Recovery</a:t>
                      </a:r>
                      <a:endParaRPr lang="en-US" sz="2000" dirty="0">
                        <a:latin typeface="Cambria" pitchFamily="18" charset="0"/>
                        <a:ea typeface="Cambria" pitchFamily="18" charset="0"/>
                        <a:cs typeface="Times New Roman"/>
                      </a:endParaRPr>
                    </a:p>
                  </a:txBody>
                  <a:tcPr marL="38100" marR="38100" marT="41910" marB="41910" anchor="b"/>
                </a:tc>
                <a:tc>
                  <a:txBody>
                    <a:bodyPr/>
                    <a:lstStyle/>
                    <a:p>
                      <a:pPr>
                        <a:spcAft>
                          <a:spcPts val="0"/>
                        </a:spcAft>
                      </a:pPr>
                      <a:r>
                        <a:rPr lang="en-US" sz="2000" dirty="0">
                          <a:latin typeface="Cambria" pitchFamily="18" charset="0"/>
                          <a:ea typeface="Cambria" pitchFamily="18" charset="0"/>
                        </a:rPr>
                        <a:t>It doesn’t provide backup and recovery of data if it is lost.</a:t>
                      </a:r>
                      <a:endParaRPr lang="en-US" sz="2000" dirty="0">
                        <a:latin typeface="Cambria" pitchFamily="18" charset="0"/>
                        <a:ea typeface="Cambria" pitchFamily="18" charset="0"/>
                        <a:cs typeface="Times New Roman"/>
                      </a:endParaRPr>
                    </a:p>
                  </a:txBody>
                  <a:tcPr marL="64135" marR="64135" marT="90170" marB="90170" anchor="ctr"/>
                </a:tc>
                <a:tc>
                  <a:txBody>
                    <a:bodyPr/>
                    <a:lstStyle/>
                    <a:p>
                      <a:pPr>
                        <a:spcAft>
                          <a:spcPts val="0"/>
                        </a:spcAft>
                      </a:pPr>
                      <a:r>
                        <a:rPr lang="en-US" sz="2000" dirty="0">
                          <a:latin typeface="Cambria" pitchFamily="18" charset="0"/>
                          <a:ea typeface="Cambria" pitchFamily="18" charset="0"/>
                        </a:rPr>
                        <a:t>It provides backup and recovery of data even if it is lost.</a:t>
                      </a:r>
                      <a:endParaRPr lang="en-US" sz="2000" dirty="0">
                        <a:latin typeface="Cambria" pitchFamily="18" charset="0"/>
                        <a:ea typeface="Cambria" pitchFamily="18" charset="0"/>
                        <a:cs typeface="Times New Roman"/>
                      </a:endParaRPr>
                    </a:p>
                  </a:txBody>
                  <a:tcPr marL="38100" marR="38100" marT="41910" marB="41910" anchor="ctr"/>
                </a:tc>
              </a:tr>
              <a:tr h="1178728">
                <a:tc>
                  <a:txBody>
                    <a:bodyPr/>
                    <a:lstStyle/>
                    <a:p>
                      <a:endParaRPr lang="en-US" sz="2000" dirty="0" smtClean="0"/>
                    </a:p>
                    <a:p>
                      <a:r>
                        <a:rPr lang="en-US" sz="2000" dirty="0" smtClean="0"/>
                        <a:t>Query Processing</a:t>
                      </a:r>
                      <a:endParaRPr lang="en-US" sz="2000" dirty="0"/>
                    </a:p>
                  </a:txBody>
                  <a:tcPr/>
                </a:tc>
                <a:tc>
                  <a:txBody>
                    <a:bodyPr/>
                    <a:lstStyle/>
                    <a:p>
                      <a:pPr>
                        <a:spcAft>
                          <a:spcPts val="0"/>
                        </a:spcAft>
                      </a:pPr>
                      <a:r>
                        <a:rPr lang="en-US" sz="2000" dirty="0">
                          <a:latin typeface="Cambria" pitchFamily="18" charset="0"/>
                          <a:ea typeface="Cambria" pitchFamily="18" charset="0"/>
                          <a:cs typeface="Times New Roman"/>
                        </a:rPr>
                        <a:t>There is no efficient query processing in the file system.</a:t>
                      </a:r>
                    </a:p>
                  </a:txBody>
                  <a:tcPr marL="64135" marR="64135" marT="90170" marB="90170" anchor="ctr"/>
                </a:tc>
                <a:tc>
                  <a:txBody>
                    <a:bodyPr/>
                    <a:lstStyle/>
                    <a:p>
                      <a:pPr>
                        <a:spcAft>
                          <a:spcPts val="0"/>
                        </a:spcAft>
                      </a:pPr>
                      <a:r>
                        <a:rPr lang="en-US" sz="2000" dirty="0">
                          <a:latin typeface="Cambria" pitchFamily="18" charset="0"/>
                          <a:ea typeface="Cambria" pitchFamily="18" charset="0"/>
                          <a:cs typeface="Times New Roman"/>
                        </a:rPr>
                        <a:t>Efficient query processing is there in DBMS.</a:t>
                      </a:r>
                    </a:p>
                  </a:txBody>
                  <a:tcPr marL="38100" marR="38100" marT="41910" marB="41910" anchor="ct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2852"/>
            <a:ext cx="8229600" cy="511156"/>
          </a:xfrm>
        </p:spPr>
        <p:txBody>
          <a:bodyPr>
            <a:normAutofit fontScale="90000"/>
          </a:bodyPr>
          <a:lstStyle/>
          <a:p>
            <a:r>
              <a:rPr lang="en-US" sz="3200" dirty="0" smtClean="0">
                <a:solidFill>
                  <a:srgbClr val="FF0000"/>
                </a:solidFill>
              </a:rPr>
              <a:t>File System VS DBMS</a:t>
            </a:r>
            <a:endParaRPr lang="en-US" sz="3200" dirty="0">
              <a:solidFill>
                <a:srgbClr val="FF0000"/>
              </a:solidFill>
            </a:endParaRPr>
          </a:p>
        </p:txBody>
      </p:sp>
      <p:graphicFrame>
        <p:nvGraphicFramePr>
          <p:cNvPr id="4" name="Content Placeholder 3"/>
          <p:cNvGraphicFramePr>
            <a:graphicFrameLocks noGrp="1"/>
          </p:cNvGraphicFramePr>
          <p:nvPr>
            <p:ph idx="1"/>
          </p:nvPr>
        </p:nvGraphicFramePr>
        <p:xfrm>
          <a:off x="214282" y="714355"/>
          <a:ext cx="8715436" cy="5930890"/>
        </p:xfrm>
        <a:graphic>
          <a:graphicData uri="http://schemas.openxmlformats.org/drawingml/2006/table">
            <a:tbl>
              <a:tblPr firstRow="1" bandRow="1">
                <a:tableStyleId>{5C22544A-7EE6-4342-B048-85BDC9FD1C3A}</a:tableStyleId>
              </a:tblPr>
              <a:tblGrid>
                <a:gridCol w="1512596"/>
                <a:gridCol w="3345188"/>
                <a:gridCol w="3857652"/>
              </a:tblGrid>
              <a:tr h="516624">
                <a:tc>
                  <a:txBody>
                    <a:bodyPr/>
                    <a:lstStyle/>
                    <a:p>
                      <a:r>
                        <a:rPr lang="en-US" sz="2800" dirty="0" smtClean="0"/>
                        <a:t>Basis</a:t>
                      </a:r>
                      <a:endParaRPr lang="en-US" sz="2800" dirty="0">
                        <a:solidFill>
                          <a:schemeClr val="accent1">
                            <a:lumMod val="20000"/>
                            <a:lumOff val="80000"/>
                          </a:schemeClr>
                        </a:solidFill>
                      </a:endParaRPr>
                    </a:p>
                  </a:txBody>
                  <a:tcPr/>
                </a:tc>
                <a:tc>
                  <a:txBody>
                    <a:bodyPr/>
                    <a:lstStyle/>
                    <a:p>
                      <a:r>
                        <a:rPr lang="en-US" sz="2800" dirty="0" smtClean="0"/>
                        <a:t>File System</a:t>
                      </a:r>
                      <a:endParaRPr lang="en-US" sz="2800" dirty="0">
                        <a:solidFill>
                          <a:schemeClr val="accent1">
                            <a:lumMod val="20000"/>
                            <a:lumOff val="80000"/>
                          </a:schemeClr>
                        </a:solidFill>
                      </a:endParaRPr>
                    </a:p>
                  </a:txBody>
                  <a:tcPr/>
                </a:tc>
                <a:tc>
                  <a:txBody>
                    <a:bodyPr/>
                    <a:lstStyle/>
                    <a:p>
                      <a:r>
                        <a:rPr lang="en-US" sz="2800" dirty="0" smtClean="0"/>
                        <a:t>Database System</a:t>
                      </a:r>
                      <a:endParaRPr lang="en-US" sz="2800" dirty="0"/>
                    </a:p>
                  </a:txBody>
                  <a:tcPr/>
                </a:tc>
              </a:tr>
              <a:tr h="1175234">
                <a:tc>
                  <a:txBody>
                    <a:bodyPr/>
                    <a:lstStyle/>
                    <a:p>
                      <a:endParaRPr lang="en-US" sz="2000" dirty="0" smtClean="0">
                        <a:latin typeface="Cambria" pitchFamily="18" charset="0"/>
                        <a:ea typeface="Cambria" pitchFamily="18" charset="0"/>
                      </a:endParaRPr>
                    </a:p>
                    <a:p>
                      <a:r>
                        <a:rPr lang="en-US" sz="2000" dirty="0" smtClean="0">
                          <a:latin typeface="Cambria" pitchFamily="18" charset="0"/>
                          <a:ea typeface="Cambria" pitchFamily="18" charset="0"/>
                        </a:rPr>
                        <a:t>Consistency</a:t>
                      </a:r>
                      <a:endParaRPr lang="en-US" sz="2000" dirty="0">
                        <a:latin typeface="Cambria" pitchFamily="18" charset="0"/>
                        <a:ea typeface="Cambria" pitchFamily="18" charset="0"/>
                      </a:endParaRPr>
                    </a:p>
                  </a:txBody>
                  <a:tcPr/>
                </a:tc>
                <a:tc>
                  <a:txBody>
                    <a:bodyPr/>
                    <a:lstStyle/>
                    <a:p>
                      <a:pPr>
                        <a:spcAft>
                          <a:spcPts val="0"/>
                        </a:spcAft>
                      </a:pPr>
                      <a:r>
                        <a:rPr lang="en-US" sz="2000" dirty="0">
                          <a:latin typeface="Cambria" pitchFamily="18" charset="0"/>
                          <a:ea typeface="Cambria" pitchFamily="18" charset="0"/>
                          <a:cs typeface="Times New Roman"/>
                        </a:rPr>
                        <a:t>There is less data consistency in the file system.</a:t>
                      </a:r>
                    </a:p>
                  </a:txBody>
                  <a:tcPr marL="64135" marR="64135" marT="90170" marB="90170" anchor="ctr"/>
                </a:tc>
                <a:tc>
                  <a:txBody>
                    <a:bodyPr/>
                    <a:lstStyle/>
                    <a:p>
                      <a:pPr>
                        <a:spcAft>
                          <a:spcPts val="0"/>
                        </a:spcAft>
                      </a:pPr>
                      <a:r>
                        <a:rPr lang="en-US" sz="2000" dirty="0">
                          <a:latin typeface="Cambria" pitchFamily="18" charset="0"/>
                          <a:ea typeface="Cambria" pitchFamily="18" charset="0"/>
                          <a:cs typeface="Times New Roman"/>
                        </a:rPr>
                        <a:t>There is more data consistency because of the process of normalization.</a:t>
                      </a:r>
                    </a:p>
                  </a:txBody>
                  <a:tcPr marL="38100" marR="38100" marT="41910" marB="41910" anchor="ctr"/>
                </a:tc>
              </a:tr>
              <a:tr h="943515">
                <a:tc>
                  <a:txBody>
                    <a:bodyPr/>
                    <a:lstStyle/>
                    <a:p>
                      <a:pPr algn="l">
                        <a:spcAft>
                          <a:spcPts val="0"/>
                        </a:spcAft>
                      </a:pPr>
                      <a:r>
                        <a:rPr lang="en-US" sz="2000" b="0" dirty="0" smtClean="0">
                          <a:latin typeface="Cambria" pitchFamily="18" charset="0"/>
                          <a:ea typeface="Cambria" pitchFamily="18" charset="0"/>
                          <a:cs typeface="Times New Roman"/>
                        </a:rPr>
                        <a:t>Complexity</a:t>
                      </a:r>
                      <a:endParaRPr lang="en-US" sz="2000" b="0" dirty="0">
                        <a:latin typeface="Cambria" pitchFamily="18" charset="0"/>
                        <a:ea typeface="Cambria" pitchFamily="18" charset="0"/>
                        <a:cs typeface="Times New Roman"/>
                      </a:endParaRPr>
                    </a:p>
                  </a:txBody>
                  <a:tcPr marL="38100" marR="38100" marT="41910" marB="41910" anchor="b"/>
                </a:tc>
                <a:tc>
                  <a:txBody>
                    <a:bodyPr/>
                    <a:lstStyle/>
                    <a:p>
                      <a:pPr>
                        <a:spcAft>
                          <a:spcPts val="0"/>
                        </a:spcAft>
                      </a:pPr>
                      <a:r>
                        <a:rPr lang="en-US" sz="2000" dirty="0">
                          <a:latin typeface="Cambria" pitchFamily="18" charset="0"/>
                          <a:ea typeface="Cambria" pitchFamily="18" charset="0"/>
                          <a:cs typeface="Times New Roman"/>
                        </a:rPr>
                        <a:t>It is less complex as compared to DBMS.</a:t>
                      </a:r>
                    </a:p>
                  </a:txBody>
                  <a:tcPr marL="64135" marR="64135" marT="90170" marB="90170" anchor="ctr"/>
                </a:tc>
                <a:tc>
                  <a:txBody>
                    <a:bodyPr/>
                    <a:lstStyle/>
                    <a:p>
                      <a:pPr>
                        <a:spcAft>
                          <a:spcPts val="0"/>
                        </a:spcAft>
                      </a:pPr>
                      <a:r>
                        <a:rPr lang="en-US" sz="2000" dirty="0">
                          <a:latin typeface="Cambria" pitchFamily="18" charset="0"/>
                          <a:ea typeface="Cambria" pitchFamily="18" charset="0"/>
                          <a:cs typeface="Times New Roman"/>
                        </a:rPr>
                        <a:t>It has more complexity in handling as compared to the file system.</a:t>
                      </a:r>
                    </a:p>
                  </a:txBody>
                  <a:tcPr marL="38100" marR="38100" marT="41910" marB="41910" anchor="ctr"/>
                </a:tc>
              </a:tr>
              <a:tr h="1175234">
                <a:tc>
                  <a:txBody>
                    <a:bodyPr/>
                    <a:lstStyle/>
                    <a:p>
                      <a:pPr algn="ctr">
                        <a:spcAft>
                          <a:spcPts val="0"/>
                        </a:spcAft>
                      </a:pPr>
                      <a:r>
                        <a:rPr lang="en-US" sz="2000" dirty="0" smtClean="0">
                          <a:latin typeface="Cambria" pitchFamily="18" charset="0"/>
                          <a:ea typeface="Cambria" pitchFamily="18" charset="0"/>
                          <a:cs typeface="Times New Roman"/>
                        </a:rPr>
                        <a:t>Security</a:t>
                      </a:r>
                      <a:r>
                        <a:rPr lang="en-US" sz="2000" baseline="0" dirty="0" smtClean="0">
                          <a:latin typeface="Cambria" pitchFamily="18" charset="0"/>
                          <a:ea typeface="Cambria" pitchFamily="18" charset="0"/>
                          <a:cs typeface="Times New Roman"/>
                        </a:rPr>
                        <a:t> Constraints</a:t>
                      </a:r>
                      <a:endParaRPr lang="en-US" sz="2000" dirty="0">
                        <a:latin typeface="Cambria" pitchFamily="18" charset="0"/>
                        <a:ea typeface="Cambria" pitchFamily="18" charset="0"/>
                        <a:cs typeface="Times New Roman"/>
                      </a:endParaRPr>
                    </a:p>
                  </a:txBody>
                  <a:tcPr marL="38100" marR="38100" marT="41910" marB="41910" anchor="b"/>
                </a:tc>
                <a:tc>
                  <a:txBody>
                    <a:bodyPr/>
                    <a:lstStyle/>
                    <a:p>
                      <a:pPr>
                        <a:spcAft>
                          <a:spcPts val="0"/>
                        </a:spcAft>
                      </a:pPr>
                      <a:r>
                        <a:rPr lang="en-US" sz="2000" dirty="0">
                          <a:latin typeface="Cambria" pitchFamily="18" charset="0"/>
                          <a:ea typeface="Cambria" pitchFamily="18" charset="0"/>
                          <a:cs typeface="Times New Roman"/>
                        </a:rPr>
                        <a:t>File systems provide less security in comparison to DBMS.</a:t>
                      </a:r>
                    </a:p>
                  </a:txBody>
                  <a:tcPr marL="64135" marR="64135" marT="90170" marB="90170" anchor="ctr"/>
                </a:tc>
                <a:tc>
                  <a:txBody>
                    <a:bodyPr/>
                    <a:lstStyle/>
                    <a:p>
                      <a:pPr>
                        <a:spcAft>
                          <a:spcPts val="0"/>
                        </a:spcAft>
                      </a:pPr>
                      <a:r>
                        <a:rPr lang="en-US" sz="2000" dirty="0">
                          <a:latin typeface="Cambria" pitchFamily="18" charset="0"/>
                          <a:ea typeface="Cambria" pitchFamily="18" charset="0"/>
                          <a:cs typeface="Times New Roman"/>
                        </a:rPr>
                        <a:t>DBMS has more security mechanisms as compared to file systems.</a:t>
                      </a:r>
                    </a:p>
                  </a:txBody>
                  <a:tcPr marL="38100" marR="38100" marT="41910" marB="41910" anchor="ctr"/>
                </a:tc>
              </a:tr>
              <a:tr h="943513">
                <a:tc>
                  <a:txBody>
                    <a:bodyPr/>
                    <a:lstStyle/>
                    <a:p>
                      <a:endParaRPr lang="en-US" sz="2000" dirty="0" smtClean="0">
                        <a:latin typeface="Cambria" pitchFamily="18" charset="0"/>
                        <a:ea typeface="Cambria" pitchFamily="18" charset="0"/>
                      </a:endParaRPr>
                    </a:p>
                    <a:p>
                      <a:r>
                        <a:rPr lang="en-US" sz="2000" dirty="0" smtClean="0">
                          <a:latin typeface="Cambria" pitchFamily="18" charset="0"/>
                          <a:ea typeface="Cambria" pitchFamily="18" charset="0"/>
                        </a:rPr>
                        <a:t>Cost</a:t>
                      </a:r>
                      <a:endParaRPr lang="en-US" sz="2000" dirty="0">
                        <a:latin typeface="Cambria" pitchFamily="18" charset="0"/>
                        <a:ea typeface="Cambria" pitchFamily="18" charset="0"/>
                      </a:endParaRPr>
                    </a:p>
                  </a:txBody>
                  <a:tcPr/>
                </a:tc>
                <a:tc>
                  <a:txBody>
                    <a:bodyPr/>
                    <a:lstStyle/>
                    <a:p>
                      <a:pPr>
                        <a:spcAft>
                          <a:spcPts val="0"/>
                        </a:spcAft>
                      </a:pPr>
                      <a:r>
                        <a:rPr lang="en-US" sz="2000" dirty="0">
                          <a:latin typeface="Cambria" pitchFamily="18" charset="0"/>
                          <a:ea typeface="Cambria" pitchFamily="18" charset="0"/>
                          <a:cs typeface="Times New Roman"/>
                        </a:rPr>
                        <a:t>It is less expensive than DBMS.</a:t>
                      </a:r>
                    </a:p>
                  </a:txBody>
                  <a:tcPr marL="64135" marR="64135" marT="90170" marB="90170" anchor="ctr"/>
                </a:tc>
                <a:tc>
                  <a:txBody>
                    <a:bodyPr/>
                    <a:lstStyle/>
                    <a:p>
                      <a:pPr>
                        <a:spcAft>
                          <a:spcPts val="0"/>
                        </a:spcAft>
                      </a:pPr>
                      <a:r>
                        <a:rPr lang="en-US" sz="2000" dirty="0">
                          <a:latin typeface="Cambria" pitchFamily="18" charset="0"/>
                          <a:ea typeface="Cambria" pitchFamily="18" charset="0"/>
                          <a:cs typeface="Times New Roman"/>
                        </a:rPr>
                        <a:t>It has a comparatively higher cost than a file system.</a:t>
                      </a:r>
                    </a:p>
                  </a:txBody>
                  <a:tcPr marL="38100" marR="38100" marT="41910" marB="41910" anchor="ctr"/>
                </a:tc>
              </a:tr>
              <a:tr h="1175234">
                <a:tc>
                  <a:txBody>
                    <a:bodyPr/>
                    <a:lstStyle/>
                    <a:p>
                      <a:r>
                        <a:rPr lang="en-US" sz="2000" dirty="0" smtClean="0">
                          <a:latin typeface="Cambria" pitchFamily="18" charset="0"/>
                          <a:ea typeface="Cambria" pitchFamily="18" charset="0"/>
                        </a:rPr>
                        <a:t>Data </a:t>
                      </a:r>
                      <a:r>
                        <a:rPr lang="en-US" sz="2000" dirty="0" err="1" smtClean="0">
                          <a:latin typeface="Cambria" pitchFamily="18" charset="0"/>
                          <a:ea typeface="Cambria" pitchFamily="18" charset="0"/>
                        </a:rPr>
                        <a:t>Independance</a:t>
                      </a:r>
                      <a:endParaRPr lang="en-US" sz="2000" dirty="0">
                        <a:latin typeface="Cambria" pitchFamily="18" charset="0"/>
                        <a:ea typeface="Cambria" pitchFamily="18" charset="0"/>
                      </a:endParaRPr>
                    </a:p>
                  </a:txBody>
                  <a:tcPr/>
                </a:tc>
                <a:tc>
                  <a:txBody>
                    <a:bodyPr/>
                    <a:lstStyle/>
                    <a:p>
                      <a:pPr>
                        <a:spcAft>
                          <a:spcPts val="0"/>
                        </a:spcAft>
                      </a:pPr>
                      <a:r>
                        <a:rPr lang="en-US" sz="2000" dirty="0">
                          <a:latin typeface="Cambria" pitchFamily="18" charset="0"/>
                          <a:ea typeface="Cambria" pitchFamily="18" charset="0"/>
                          <a:cs typeface="Times New Roman"/>
                        </a:rPr>
                        <a:t>There is no data independence.</a:t>
                      </a:r>
                    </a:p>
                  </a:txBody>
                  <a:tcPr marL="64135" marR="64135" marT="90170" marB="90170" anchor="ctr"/>
                </a:tc>
                <a:tc>
                  <a:txBody>
                    <a:bodyPr/>
                    <a:lstStyle/>
                    <a:p>
                      <a:pPr>
                        <a:spcAft>
                          <a:spcPts val="0"/>
                        </a:spcAft>
                      </a:pPr>
                      <a:r>
                        <a:rPr lang="en-US" sz="2000" dirty="0">
                          <a:latin typeface="Cambria" pitchFamily="18" charset="0"/>
                          <a:ea typeface="Cambria" pitchFamily="18" charset="0"/>
                          <a:cs typeface="Times New Roman"/>
                        </a:rPr>
                        <a:t>In DBMS data independence exists.</a:t>
                      </a:r>
                    </a:p>
                  </a:txBody>
                  <a:tcPr marL="38100" marR="38100" marT="41910" marB="41910" anchor="ct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2852"/>
            <a:ext cx="8229600" cy="428628"/>
          </a:xfrm>
        </p:spPr>
        <p:txBody>
          <a:bodyPr>
            <a:normAutofit fontScale="90000"/>
          </a:bodyPr>
          <a:lstStyle/>
          <a:p>
            <a:r>
              <a:rPr lang="en-US" sz="2400" dirty="0" smtClean="0">
                <a:solidFill>
                  <a:srgbClr val="FF0000"/>
                </a:solidFill>
              </a:rPr>
              <a:t>File System VS DBMS</a:t>
            </a:r>
            <a:endParaRPr lang="en-US" sz="2400" dirty="0">
              <a:solidFill>
                <a:srgbClr val="FF0000"/>
              </a:solidFill>
            </a:endParaRPr>
          </a:p>
        </p:txBody>
      </p:sp>
      <p:graphicFrame>
        <p:nvGraphicFramePr>
          <p:cNvPr id="4" name="Content Placeholder 3"/>
          <p:cNvGraphicFramePr>
            <a:graphicFrameLocks noGrp="1"/>
          </p:cNvGraphicFramePr>
          <p:nvPr>
            <p:ph idx="1"/>
          </p:nvPr>
        </p:nvGraphicFramePr>
        <p:xfrm>
          <a:off x="214282" y="571481"/>
          <a:ext cx="8715436" cy="5095337"/>
        </p:xfrm>
        <a:graphic>
          <a:graphicData uri="http://schemas.openxmlformats.org/drawingml/2006/table">
            <a:tbl>
              <a:tblPr firstRow="1" bandRow="1">
                <a:tableStyleId>{5C22544A-7EE6-4342-B048-85BDC9FD1C3A}</a:tableStyleId>
              </a:tblPr>
              <a:tblGrid>
                <a:gridCol w="1512596"/>
                <a:gridCol w="3345188"/>
                <a:gridCol w="3857652"/>
              </a:tblGrid>
              <a:tr h="565423">
                <a:tc>
                  <a:txBody>
                    <a:bodyPr/>
                    <a:lstStyle/>
                    <a:p>
                      <a:r>
                        <a:rPr lang="en-US" sz="2800" dirty="0" smtClean="0"/>
                        <a:t>Basis</a:t>
                      </a:r>
                      <a:endParaRPr lang="en-US" sz="2800" dirty="0">
                        <a:solidFill>
                          <a:schemeClr val="accent1">
                            <a:lumMod val="20000"/>
                            <a:lumOff val="80000"/>
                          </a:schemeClr>
                        </a:solidFill>
                      </a:endParaRPr>
                    </a:p>
                  </a:txBody>
                  <a:tcPr/>
                </a:tc>
                <a:tc>
                  <a:txBody>
                    <a:bodyPr/>
                    <a:lstStyle/>
                    <a:p>
                      <a:r>
                        <a:rPr lang="en-US" sz="2800" dirty="0" smtClean="0"/>
                        <a:t>File System</a:t>
                      </a:r>
                      <a:endParaRPr lang="en-US" sz="2800" dirty="0">
                        <a:solidFill>
                          <a:schemeClr val="accent1">
                            <a:lumMod val="20000"/>
                            <a:lumOff val="80000"/>
                          </a:schemeClr>
                        </a:solidFill>
                      </a:endParaRPr>
                    </a:p>
                  </a:txBody>
                  <a:tcPr/>
                </a:tc>
                <a:tc>
                  <a:txBody>
                    <a:bodyPr/>
                    <a:lstStyle/>
                    <a:p>
                      <a:r>
                        <a:rPr lang="en-US" sz="2800" dirty="0" smtClean="0"/>
                        <a:t>Database System</a:t>
                      </a:r>
                      <a:endParaRPr lang="en-US" sz="2800" dirty="0"/>
                    </a:p>
                  </a:txBody>
                  <a:tcPr/>
                </a:tc>
              </a:tr>
              <a:tr h="775153">
                <a:tc>
                  <a:txBody>
                    <a:bodyPr/>
                    <a:lstStyle/>
                    <a:p>
                      <a:pPr algn="ctr">
                        <a:spcAft>
                          <a:spcPts val="0"/>
                        </a:spcAft>
                      </a:pPr>
                      <a:r>
                        <a:rPr lang="en-US" sz="2000" b="0" dirty="0" smtClean="0">
                          <a:latin typeface="Cambria" pitchFamily="18" charset="0"/>
                          <a:ea typeface="Cambria" pitchFamily="18" charset="0"/>
                          <a:cs typeface="Times New Roman"/>
                        </a:rPr>
                        <a:t>User </a:t>
                      </a:r>
                      <a:r>
                        <a:rPr lang="en-US" sz="2000" b="0" dirty="0">
                          <a:latin typeface="Cambria" pitchFamily="18" charset="0"/>
                          <a:ea typeface="Cambria" pitchFamily="18" charset="0"/>
                          <a:cs typeface="Times New Roman"/>
                        </a:rPr>
                        <a:t>Access</a:t>
                      </a:r>
                    </a:p>
                  </a:txBody>
                  <a:tcPr marL="38100" marR="38100" marT="41910" marB="41910" anchor="b"/>
                </a:tc>
                <a:tc>
                  <a:txBody>
                    <a:bodyPr/>
                    <a:lstStyle/>
                    <a:p>
                      <a:pPr algn="l">
                        <a:spcAft>
                          <a:spcPts val="0"/>
                        </a:spcAft>
                      </a:pPr>
                      <a:r>
                        <a:rPr lang="en-US" sz="2000" dirty="0">
                          <a:latin typeface="Cambria" pitchFamily="18" charset="0"/>
                          <a:ea typeface="Cambria" pitchFamily="18" charset="0"/>
                          <a:cs typeface="Times New Roman"/>
                        </a:rPr>
                        <a:t>Only one user can access data at a time.</a:t>
                      </a:r>
                    </a:p>
                  </a:txBody>
                  <a:tcPr marL="64135" marR="64135" marT="90170" marB="90170" anchor="ctr"/>
                </a:tc>
                <a:tc>
                  <a:txBody>
                    <a:bodyPr/>
                    <a:lstStyle/>
                    <a:p>
                      <a:pPr algn="l">
                        <a:spcAft>
                          <a:spcPts val="0"/>
                        </a:spcAft>
                      </a:pPr>
                      <a:r>
                        <a:rPr lang="en-US" sz="2000">
                          <a:latin typeface="Cambria" pitchFamily="18" charset="0"/>
                          <a:ea typeface="Cambria" pitchFamily="18" charset="0"/>
                          <a:cs typeface="Times New Roman"/>
                        </a:rPr>
                        <a:t>Multiple users can access data at a time.</a:t>
                      </a:r>
                    </a:p>
                  </a:txBody>
                  <a:tcPr marL="38100" marR="38100" marT="41910" marB="41910" anchor="ctr"/>
                </a:tc>
              </a:tr>
              <a:tr h="1030624">
                <a:tc>
                  <a:txBody>
                    <a:bodyPr/>
                    <a:lstStyle/>
                    <a:p>
                      <a:pPr algn="ctr">
                        <a:spcAft>
                          <a:spcPts val="0"/>
                        </a:spcAft>
                      </a:pPr>
                      <a:r>
                        <a:rPr lang="en-US" sz="2000" b="0" dirty="0">
                          <a:latin typeface="Cambria" pitchFamily="18" charset="0"/>
                          <a:ea typeface="Cambria" pitchFamily="18" charset="0"/>
                          <a:cs typeface="Times New Roman"/>
                        </a:rPr>
                        <a:t>Sharing </a:t>
                      </a:r>
                    </a:p>
                  </a:txBody>
                  <a:tcPr marL="38100" marR="38100" marT="41910" marB="41910" anchor="b"/>
                </a:tc>
                <a:tc>
                  <a:txBody>
                    <a:bodyPr/>
                    <a:lstStyle/>
                    <a:p>
                      <a:pPr algn="l">
                        <a:spcAft>
                          <a:spcPts val="0"/>
                        </a:spcAft>
                      </a:pPr>
                      <a:r>
                        <a:rPr lang="en-US" sz="2000" dirty="0">
                          <a:latin typeface="Cambria" pitchFamily="18" charset="0"/>
                          <a:ea typeface="Cambria" pitchFamily="18" charset="0"/>
                          <a:cs typeface="Times New Roman"/>
                        </a:rPr>
                        <a:t>Data is distributed in many files. So, not easy to share data</a:t>
                      </a:r>
                    </a:p>
                  </a:txBody>
                  <a:tcPr marL="64135" marR="64135" marT="90170" marB="90170" anchor="ctr"/>
                </a:tc>
                <a:tc>
                  <a:txBody>
                    <a:bodyPr/>
                    <a:lstStyle/>
                    <a:p>
                      <a:pPr algn="l">
                        <a:spcAft>
                          <a:spcPts val="0"/>
                        </a:spcAft>
                      </a:pPr>
                      <a:r>
                        <a:rPr lang="en-US" sz="2000">
                          <a:latin typeface="Cambria" pitchFamily="18" charset="0"/>
                          <a:ea typeface="Cambria" pitchFamily="18" charset="0"/>
                          <a:cs typeface="Times New Roman"/>
                        </a:rPr>
                        <a:t>Due to centralized nature sharing is easy</a:t>
                      </a:r>
                    </a:p>
                  </a:txBody>
                  <a:tcPr marL="38100" marR="38100" marT="41910" marB="41910" anchor="ctr"/>
                </a:tc>
              </a:tr>
              <a:tr h="743675">
                <a:tc>
                  <a:txBody>
                    <a:bodyPr/>
                    <a:lstStyle/>
                    <a:p>
                      <a:pPr algn="ctr">
                        <a:spcAft>
                          <a:spcPts val="0"/>
                        </a:spcAft>
                      </a:pPr>
                      <a:r>
                        <a:rPr lang="en-US" sz="2000" b="0" dirty="0">
                          <a:latin typeface="Cambria" pitchFamily="18" charset="0"/>
                          <a:ea typeface="Cambria" pitchFamily="18" charset="0"/>
                          <a:cs typeface="Times New Roman"/>
                        </a:rPr>
                        <a:t>Data Abstraction</a:t>
                      </a:r>
                    </a:p>
                  </a:txBody>
                  <a:tcPr marL="38100" marR="38100" marT="41910" marB="41910" anchor="b"/>
                </a:tc>
                <a:tc>
                  <a:txBody>
                    <a:bodyPr/>
                    <a:lstStyle/>
                    <a:p>
                      <a:pPr algn="l">
                        <a:spcAft>
                          <a:spcPts val="0"/>
                        </a:spcAft>
                      </a:pPr>
                      <a:r>
                        <a:rPr lang="en-US" sz="2000">
                          <a:latin typeface="Cambria" pitchFamily="18" charset="0"/>
                          <a:ea typeface="Cambria" pitchFamily="18" charset="0"/>
                          <a:cs typeface="Times New Roman"/>
                        </a:rPr>
                        <a:t>It give details of storage and representation of data</a:t>
                      </a:r>
                    </a:p>
                  </a:txBody>
                  <a:tcPr marL="64135" marR="64135" marT="90170" marB="90170" anchor="ctr"/>
                </a:tc>
                <a:tc>
                  <a:txBody>
                    <a:bodyPr/>
                    <a:lstStyle/>
                    <a:p>
                      <a:pPr algn="l">
                        <a:spcAft>
                          <a:spcPts val="0"/>
                        </a:spcAft>
                      </a:pPr>
                      <a:r>
                        <a:rPr lang="en-US" sz="2000" dirty="0">
                          <a:latin typeface="Cambria" pitchFamily="18" charset="0"/>
                          <a:ea typeface="Cambria" pitchFamily="18" charset="0"/>
                          <a:cs typeface="Times New Roman"/>
                        </a:rPr>
                        <a:t>It hides the internal details of Database</a:t>
                      </a:r>
                    </a:p>
                  </a:txBody>
                  <a:tcPr marL="38100" marR="38100" marT="41910" marB="41910" anchor="ctr"/>
                </a:tc>
              </a:tr>
              <a:tr h="927647">
                <a:tc>
                  <a:txBody>
                    <a:bodyPr/>
                    <a:lstStyle/>
                    <a:p>
                      <a:pPr algn="ctr">
                        <a:spcAft>
                          <a:spcPts val="0"/>
                        </a:spcAft>
                      </a:pPr>
                      <a:r>
                        <a:rPr lang="en-US" sz="2000" b="0" dirty="0">
                          <a:latin typeface="Cambria" pitchFamily="18" charset="0"/>
                          <a:ea typeface="Cambria" pitchFamily="18" charset="0"/>
                          <a:cs typeface="Times New Roman"/>
                        </a:rPr>
                        <a:t>Integrity Constraints</a:t>
                      </a:r>
                    </a:p>
                  </a:txBody>
                  <a:tcPr marL="38100" marR="38100" marT="41910" marB="41910" anchor="b"/>
                </a:tc>
                <a:tc>
                  <a:txBody>
                    <a:bodyPr/>
                    <a:lstStyle/>
                    <a:p>
                      <a:pPr algn="l">
                        <a:spcAft>
                          <a:spcPts val="0"/>
                        </a:spcAft>
                      </a:pPr>
                      <a:r>
                        <a:rPr lang="en-US" sz="2000">
                          <a:latin typeface="Cambria" pitchFamily="18" charset="0"/>
                          <a:ea typeface="Cambria" pitchFamily="18" charset="0"/>
                          <a:cs typeface="Times New Roman"/>
                        </a:rPr>
                        <a:t>Integrity Constraints are difficult to implement</a:t>
                      </a:r>
                    </a:p>
                  </a:txBody>
                  <a:tcPr marL="64135" marR="64135" marT="90170" marB="90170" anchor="ctr"/>
                </a:tc>
                <a:tc>
                  <a:txBody>
                    <a:bodyPr/>
                    <a:lstStyle/>
                    <a:p>
                      <a:pPr algn="l">
                        <a:spcAft>
                          <a:spcPts val="0"/>
                        </a:spcAft>
                      </a:pPr>
                      <a:r>
                        <a:rPr lang="en-US" sz="2000" dirty="0">
                          <a:latin typeface="Cambria" pitchFamily="18" charset="0"/>
                          <a:ea typeface="Cambria" pitchFamily="18" charset="0"/>
                          <a:cs typeface="Times New Roman"/>
                        </a:rPr>
                        <a:t>Integrity constraints are easy to implement</a:t>
                      </a:r>
                    </a:p>
                  </a:txBody>
                  <a:tcPr marL="38100" marR="38100" marT="41910" marB="41910" anchor="ctr"/>
                </a:tc>
              </a:tr>
              <a:tr h="927647">
                <a:tc>
                  <a:txBody>
                    <a:bodyPr/>
                    <a:lstStyle/>
                    <a:p>
                      <a:pPr algn="ctr">
                        <a:spcAft>
                          <a:spcPts val="0"/>
                        </a:spcAft>
                      </a:pPr>
                      <a:r>
                        <a:rPr lang="en-US" sz="2000" b="0" dirty="0" smtClean="0">
                          <a:latin typeface="Cambria" pitchFamily="18" charset="0"/>
                          <a:ea typeface="Cambria" pitchFamily="18" charset="0"/>
                          <a:cs typeface="Times New Roman"/>
                        </a:rPr>
                        <a:t>Examples</a:t>
                      </a:r>
                      <a:endParaRPr lang="en-US" sz="2000" b="0" dirty="0">
                        <a:latin typeface="Cambria" pitchFamily="18" charset="0"/>
                        <a:ea typeface="Cambria" pitchFamily="18" charset="0"/>
                        <a:cs typeface="Times New Roman"/>
                      </a:endParaRPr>
                    </a:p>
                  </a:txBody>
                  <a:tcPr marL="38100" marR="38100" marT="41910" marB="41910" anchor="b"/>
                </a:tc>
                <a:tc>
                  <a:txBody>
                    <a:bodyPr/>
                    <a:lstStyle/>
                    <a:p>
                      <a:pPr algn="l">
                        <a:spcAft>
                          <a:spcPts val="0"/>
                        </a:spcAft>
                      </a:pPr>
                      <a:r>
                        <a:rPr lang="en-US" sz="2000" dirty="0" smtClean="0">
                          <a:latin typeface="Cambria" pitchFamily="18" charset="0"/>
                          <a:ea typeface="Cambria" pitchFamily="18" charset="0"/>
                          <a:cs typeface="Times New Roman"/>
                        </a:rPr>
                        <a:t>Cobol, C++</a:t>
                      </a:r>
                      <a:endParaRPr lang="en-US" sz="2000" dirty="0">
                        <a:latin typeface="Cambria" pitchFamily="18" charset="0"/>
                        <a:ea typeface="Cambria" pitchFamily="18" charset="0"/>
                        <a:cs typeface="Times New Roman"/>
                      </a:endParaRPr>
                    </a:p>
                  </a:txBody>
                  <a:tcPr marL="64135" marR="64135" marT="90170" marB="90170" anchor="ctr"/>
                </a:tc>
                <a:tc>
                  <a:txBody>
                    <a:bodyPr/>
                    <a:lstStyle/>
                    <a:p>
                      <a:pPr algn="l">
                        <a:spcAft>
                          <a:spcPts val="0"/>
                        </a:spcAft>
                      </a:pPr>
                      <a:r>
                        <a:rPr lang="en-US" sz="2000" dirty="0" smtClean="0">
                          <a:latin typeface="Cambria" pitchFamily="18" charset="0"/>
                          <a:ea typeface="Cambria" pitchFamily="18" charset="0"/>
                          <a:cs typeface="Times New Roman"/>
                        </a:rPr>
                        <a:t>Oracle,</a:t>
                      </a:r>
                      <a:r>
                        <a:rPr lang="en-US" sz="2000" baseline="0" dirty="0" smtClean="0">
                          <a:latin typeface="Cambria" pitchFamily="18" charset="0"/>
                          <a:ea typeface="Cambria" pitchFamily="18" charset="0"/>
                          <a:cs typeface="Times New Roman"/>
                        </a:rPr>
                        <a:t> </a:t>
                      </a:r>
                      <a:r>
                        <a:rPr lang="en-US" sz="2000" baseline="0" dirty="0" err="1" smtClean="0">
                          <a:latin typeface="Cambria" pitchFamily="18" charset="0"/>
                          <a:ea typeface="Cambria" pitchFamily="18" charset="0"/>
                          <a:cs typeface="Times New Roman"/>
                        </a:rPr>
                        <a:t>MySql</a:t>
                      </a:r>
                      <a:endParaRPr lang="en-US" sz="2000" dirty="0">
                        <a:latin typeface="Cambria" pitchFamily="18" charset="0"/>
                        <a:ea typeface="Cambria" pitchFamily="18" charset="0"/>
                        <a:cs typeface="Times New Roman"/>
                      </a:endParaRPr>
                    </a:p>
                  </a:txBody>
                  <a:tcPr marL="38100" marR="38100" marT="41910" marB="41910" anchor="ct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39718"/>
          </a:xfrm>
        </p:spPr>
        <p:txBody>
          <a:bodyPr>
            <a:normAutofit fontScale="90000"/>
          </a:bodyPr>
          <a:lstStyle/>
          <a:p>
            <a:r>
              <a:rPr lang="en-US" dirty="0" smtClean="0">
                <a:solidFill>
                  <a:srgbClr val="FF0000"/>
                </a:solidFill>
              </a:rPr>
              <a:t>Advantages of </a:t>
            </a:r>
            <a:r>
              <a:rPr lang="en-US" sz="3100" dirty="0" smtClean="0">
                <a:solidFill>
                  <a:srgbClr val="FF0000"/>
                </a:solidFill>
              </a:rPr>
              <a:t>DBMS</a:t>
            </a:r>
            <a:endParaRPr lang="en-US" sz="3100" dirty="0">
              <a:solidFill>
                <a:srgbClr val="FF0000"/>
              </a:solidFill>
            </a:endParaRPr>
          </a:p>
        </p:txBody>
      </p:sp>
      <p:pic>
        <p:nvPicPr>
          <p:cNvPr id="4" name="Content Placeholder 3" descr="Advantages-of-Database-Management-System.png"/>
          <p:cNvPicPr>
            <a:picLocks noGrp="1" noChangeAspect="1"/>
          </p:cNvPicPr>
          <p:nvPr>
            <p:ph idx="1"/>
          </p:nvPr>
        </p:nvPicPr>
        <p:blipFill>
          <a:blip r:embed="rId2"/>
          <a:stretch>
            <a:fillRect/>
          </a:stretch>
        </p:blipFill>
        <p:spPr>
          <a:xfrm>
            <a:off x="642910" y="1000108"/>
            <a:ext cx="8072494" cy="5572164"/>
          </a:xfr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1178</TotalTime>
  <Words>2037</Words>
  <Application>Microsoft Office PowerPoint</Application>
  <PresentationFormat>On-screen Show (4:3)</PresentationFormat>
  <Paragraphs>307</Paragraphs>
  <Slides>45</Slides>
  <Notes>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DATABASE  MANAGEMENT SYSTEM (DBMS)</vt:lpstr>
      <vt:lpstr>Course Outcomes</vt:lpstr>
      <vt:lpstr>Unit – I </vt:lpstr>
      <vt:lpstr>Database Management System</vt:lpstr>
      <vt:lpstr>UNIT - I</vt:lpstr>
      <vt:lpstr>File System VS DBMS</vt:lpstr>
      <vt:lpstr>File System VS DBMS</vt:lpstr>
      <vt:lpstr>File System VS DBMS</vt:lpstr>
      <vt:lpstr>Advantages of DBMS</vt:lpstr>
      <vt:lpstr>DATA MODELS</vt:lpstr>
      <vt:lpstr>HIERARCHICAL DATA MODEL</vt:lpstr>
      <vt:lpstr>NETWORK DATA MODEL</vt:lpstr>
      <vt:lpstr>RELATIONAL DATA MODEL</vt:lpstr>
      <vt:lpstr>Properties of Relation</vt:lpstr>
      <vt:lpstr>Object Oriented Data Model</vt:lpstr>
      <vt:lpstr>Entity-Relationship (ER) Model</vt:lpstr>
      <vt:lpstr>Slide 17</vt:lpstr>
      <vt:lpstr>Levels of Abstraction</vt:lpstr>
      <vt:lpstr>Slide 19</vt:lpstr>
      <vt:lpstr>Data Independence</vt:lpstr>
      <vt:lpstr>Slide 21</vt:lpstr>
      <vt:lpstr>Data Independence</vt:lpstr>
      <vt:lpstr>Structure of DBMS</vt:lpstr>
      <vt:lpstr>Slide 24</vt:lpstr>
      <vt:lpstr>Slide 25</vt:lpstr>
      <vt:lpstr>Slide 26</vt:lpstr>
      <vt:lpstr>Slide 27</vt:lpstr>
      <vt:lpstr>Client-Server Architecture</vt:lpstr>
      <vt:lpstr>Slide 29</vt:lpstr>
      <vt:lpstr>Slide 30</vt:lpstr>
      <vt:lpstr>Slide 31</vt:lpstr>
      <vt:lpstr>E F Codd Rules</vt:lpstr>
      <vt:lpstr>Slide 33</vt:lpstr>
      <vt:lpstr>Slide 34</vt:lpstr>
      <vt:lpstr>Database Design</vt:lpstr>
      <vt:lpstr>Slide 36</vt:lpstr>
      <vt:lpstr>Slide 37</vt:lpstr>
      <vt:lpstr>Slide 38</vt:lpstr>
      <vt:lpstr>Slide 39</vt:lpstr>
      <vt:lpstr>Slide 40</vt:lpstr>
      <vt:lpstr>Slide 41</vt:lpstr>
      <vt:lpstr>Slide 42</vt:lpstr>
      <vt:lpstr>Key Constraints</vt:lpstr>
      <vt:lpstr>Enforcing Integrity Constraints</vt:lpstr>
      <vt:lpstr>Slide 45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MANAGEMENT SYSTEM (DBMS)</dc:title>
  <dc:creator>Abhinav</dc:creator>
  <cp:lastModifiedBy>LIB</cp:lastModifiedBy>
  <cp:revision>195</cp:revision>
  <dcterms:created xsi:type="dcterms:W3CDTF">2023-07-28T09:22:00Z</dcterms:created>
  <dcterms:modified xsi:type="dcterms:W3CDTF">2024-02-08T04:50:47Z</dcterms:modified>
</cp:coreProperties>
</file>