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4" r:id="rId8"/>
    <p:sldId id="260" r:id="rId9"/>
    <p:sldId id="270" r:id="rId10"/>
    <p:sldId id="265" r:id="rId11"/>
    <p:sldId id="289" r:id="rId12"/>
    <p:sldId id="266" r:id="rId13"/>
    <p:sldId id="267" r:id="rId14"/>
    <p:sldId id="269" r:id="rId15"/>
    <p:sldId id="271" r:id="rId16"/>
    <p:sldId id="272" r:id="rId17"/>
    <p:sldId id="273" r:id="rId18"/>
    <p:sldId id="290" r:id="rId19"/>
    <p:sldId id="274" r:id="rId20"/>
    <p:sldId id="275" r:id="rId21"/>
    <p:sldId id="276" r:id="rId22"/>
    <p:sldId id="288" r:id="rId23"/>
    <p:sldId id="291" r:id="rId24"/>
    <p:sldId id="278" r:id="rId25"/>
    <p:sldId id="279" r:id="rId26"/>
    <p:sldId id="280" r:id="rId27"/>
    <p:sldId id="281" r:id="rId28"/>
    <p:sldId id="292" r:id="rId29"/>
    <p:sldId id="282" r:id="rId30"/>
    <p:sldId id="283" r:id="rId31"/>
    <p:sldId id="284" r:id="rId32"/>
    <p:sldId id="285" r:id="rId33"/>
    <p:sldId id="286" r:id="rId34"/>
    <p:sldId id="287" r:id="rId35"/>
    <p:sldId id="293" r:id="rId36"/>
    <p:sldId id="294" r:id="rId37"/>
    <p:sldId id="295" r:id="rId38"/>
    <p:sldId id="29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24-Oct-23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oracletutorial.com/oracle-basics/oracle-inner-joi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Inner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marL="793750" indent="-223838">
              <a:buNone/>
            </a:pPr>
            <a:r>
              <a:rPr lang="en-US" dirty="0" smtClean="0"/>
              <a:t>SELECT &lt;columns&gt;  </a:t>
            </a:r>
          </a:p>
          <a:p>
            <a:pPr marL="793750" indent="-223838">
              <a:buNone/>
            </a:pPr>
            <a:r>
              <a:rPr lang="en-US" dirty="0" smtClean="0"/>
              <a:t>FROM </a:t>
            </a:r>
          </a:p>
          <a:p>
            <a:pPr marL="793750" indent="-223838">
              <a:buNone/>
            </a:pPr>
            <a:r>
              <a:rPr lang="en-US" dirty="0" smtClean="0"/>
              <a:t>table1  </a:t>
            </a:r>
            <a:r>
              <a:rPr lang="en-US" b="1" dirty="0" smtClean="0"/>
              <a:t>INNER</a:t>
            </a:r>
            <a:r>
              <a:rPr lang="en-US" dirty="0" smtClean="0"/>
              <a:t> </a:t>
            </a:r>
            <a:r>
              <a:rPr lang="en-US" b="1" dirty="0" smtClean="0"/>
              <a:t>JOIN</a:t>
            </a:r>
            <a:r>
              <a:rPr lang="en-US" dirty="0" smtClean="0"/>
              <a:t> table2  </a:t>
            </a:r>
          </a:p>
          <a:p>
            <a:pPr marL="793750" indent="-223838">
              <a:buNone/>
            </a:pPr>
            <a:r>
              <a:rPr lang="en-US" b="1" dirty="0" smtClean="0"/>
              <a:t>ON</a:t>
            </a:r>
            <a:r>
              <a:rPr lang="en-US" dirty="0" smtClean="0"/>
              <a:t>  &lt;join condition&gt; ;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r h="695960">
                <a:tc>
                  <a:txBody>
                    <a:bodyPr/>
                    <a:lstStyle/>
                    <a:p>
                      <a:pPr algn="ctr"/>
                      <a:r>
                        <a:rPr lang="en-US" sz="2800" dirty="0" smtClean="0"/>
                        <a:t>40</a:t>
                      </a:r>
                      <a:endParaRPr lang="en-US" sz="2800" dirty="0"/>
                    </a:p>
                  </a:txBody>
                  <a:tcPr/>
                </a:tc>
                <a:tc>
                  <a:txBody>
                    <a:bodyPr/>
                    <a:lstStyle/>
                    <a:p>
                      <a:pPr algn="ctr"/>
                      <a:r>
                        <a:rPr lang="en-US" sz="2800" dirty="0" smtClean="0"/>
                        <a:t>SALES</a:t>
                      </a:r>
                      <a:endParaRPr lang="en-US" sz="2800" dirty="0"/>
                    </a:p>
                  </a:txBody>
                  <a:tcPr/>
                </a:tc>
                <a:tc>
                  <a:txBody>
                    <a:bodyPr/>
                    <a:lstStyle/>
                    <a:p>
                      <a:pPr algn="ctr"/>
                      <a:r>
                        <a:rPr lang="en-US" sz="2800" dirty="0" smtClean="0"/>
                        <a:t>MUM</a:t>
                      </a:r>
                      <a:endParaRPr lang="en-US" sz="28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Inner join</a:t>
            </a:r>
            <a:endParaRPr lang="en-US" dirty="0"/>
          </a:p>
        </p:txBody>
      </p:sp>
      <p:sp>
        <p:nvSpPr>
          <p:cNvPr id="3" name="Content Placeholder 2"/>
          <p:cNvSpPr>
            <a:spLocks noGrp="1"/>
          </p:cNvSpPr>
          <p:nvPr>
            <p:ph idx="1"/>
          </p:nvPr>
        </p:nvSpPr>
        <p:spPr>
          <a:xfrm>
            <a:off x="457200" y="1371600"/>
            <a:ext cx="8229600" cy="4953000"/>
          </a:xfrm>
        </p:spPr>
        <p:txBody>
          <a:bodyPr/>
          <a:lstStyle/>
          <a:p>
            <a:pPr>
              <a:buNone/>
            </a:pPr>
            <a:r>
              <a:rPr lang="en-US" dirty="0" smtClean="0"/>
              <a:t>SELECT </a:t>
            </a:r>
            <a:r>
              <a:rPr lang="en-US" b="1" dirty="0" smtClean="0"/>
              <a:t>*</a:t>
            </a:r>
            <a:r>
              <a:rPr lang="en-US" dirty="0" smtClean="0"/>
              <a:t> FROM  </a:t>
            </a:r>
            <a:r>
              <a:rPr lang="en-US" dirty="0" err="1" smtClean="0"/>
              <a:t>emp</a:t>
            </a:r>
            <a:r>
              <a:rPr lang="en-US" dirty="0" smtClean="0"/>
              <a:t> </a:t>
            </a:r>
            <a:r>
              <a:rPr lang="en-US" b="1" dirty="0" smtClean="0"/>
              <a:t>INNER JOIN </a:t>
            </a:r>
            <a:r>
              <a:rPr lang="en-US" dirty="0" smtClean="0"/>
              <a:t>dept </a:t>
            </a:r>
          </a:p>
          <a:p>
            <a:pPr>
              <a:buNone/>
            </a:pPr>
            <a:r>
              <a:rPr lang="en-US" b="1" dirty="0" smtClean="0"/>
              <a:t>ON</a:t>
            </a:r>
            <a:r>
              <a:rPr lang="en-US" dirty="0" smtClean="0"/>
              <a:t>  emp.dno = dept.dno;</a:t>
            </a:r>
            <a:endParaRPr lang="en-US" dirty="0"/>
          </a:p>
        </p:txBody>
      </p:sp>
      <p:graphicFrame>
        <p:nvGraphicFramePr>
          <p:cNvPr id="5" name="Table 4"/>
          <p:cNvGraphicFramePr>
            <a:graphicFrameLocks noGrp="1"/>
          </p:cNvGraphicFramePr>
          <p:nvPr/>
        </p:nvGraphicFramePr>
        <p:xfrm>
          <a:off x="457199" y="2819400"/>
          <a:ext cx="8001001" cy="3185160"/>
        </p:xfrm>
        <a:graphic>
          <a:graphicData uri="http://schemas.openxmlformats.org/drawingml/2006/table">
            <a:tbl>
              <a:tblPr/>
              <a:tblGrid>
                <a:gridCol w="762001"/>
                <a:gridCol w="1238249"/>
                <a:gridCol w="981178"/>
                <a:gridCol w="1055120"/>
                <a:gridCol w="1055120"/>
                <a:gridCol w="1253954"/>
                <a:gridCol w="1655379"/>
              </a:tblGrid>
              <a:tr h="685800">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4840">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4840">
                <a:tc>
                  <a:txBody>
                    <a:bodyPr/>
                    <a:lstStyle/>
                    <a:p>
                      <a:pPr algn="ctr" fontAlgn="b"/>
                      <a:r>
                        <a:rPr lang="en-US" sz="24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4840">
                <a:tc>
                  <a:txBody>
                    <a:bodyPr/>
                    <a:lstStyle/>
                    <a:p>
                      <a:pPr algn="ctr" fontAlgn="b"/>
                      <a:r>
                        <a:rPr lang="en-US" sz="2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4840">
                <a:tc>
                  <a:txBody>
                    <a:bodyPr/>
                    <a:lstStyle/>
                    <a:p>
                      <a:pPr algn="ctr" fontAlgn="b"/>
                      <a:r>
                        <a:rPr lang="en-US" sz="24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Outer join</a:t>
            </a:r>
            <a:endParaRPr lang="en-US" dirty="0"/>
          </a:p>
        </p:txBody>
      </p:sp>
      <p:sp>
        <p:nvSpPr>
          <p:cNvPr id="3" name="Content Placeholder 2"/>
          <p:cNvSpPr>
            <a:spLocks noGrp="1"/>
          </p:cNvSpPr>
          <p:nvPr>
            <p:ph idx="1"/>
          </p:nvPr>
        </p:nvSpPr>
        <p:spPr/>
        <p:txBody>
          <a:bodyPr/>
          <a:lstStyle/>
          <a:p>
            <a:pPr algn="just"/>
            <a:r>
              <a:rPr lang="en-US" dirty="0" smtClean="0"/>
              <a:t>An outer join is similar to </a:t>
            </a:r>
            <a:r>
              <a:rPr lang="en-US" dirty="0" err="1" smtClean="0"/>
              <a:t>innerjoin</a:t>
            </a:r>
            <a:r>
              <a:rPr lang="en-US" dirty="0" smtClean="0"/>
              <a:t> but it also gets  the non-matched rows from the table.</a:t>
            </a:r>
          </a:p>
          <a:p>
            <a:pPr algn="just"/>
            <a:endParaRPr lang="en-US" dirty="0" smtClean="0"/>
          </a:p>
          <a:p>
            <a:pPr marL="749300" indent="-404813" algn="just">
              <a:buFont typeface="+mj-lt"/>
              <a:buAutoNum type="arabicPeriod"/>
            </a:pPr>
            <a:r>
              <a:rPr lang="en-US" dirty="0" smtClean="0"/>
              <a:t>Left Outer Join</a:t>
            </a:r>
          </a:p>
          <a:p>
            <a:pPr marL="749300" indent="-404813" algn="just">
              <a:buFont typeface="+mj-lt"/>
              <a:buAutoNum type="arabicPeriod"/>
            </a:pPr>
            <a:r>
              <a:rPr lang="en-US" dirty="0" smtClean="0"/>
              <a:t>Right Outer Join</a:t>
            </a:r>
          </a:p>
          <a:p>
            <a:pPr marL="749300" indent="-404813" algn="just">
              <a:buFont typeface="+mj-lt"/>
              <a:buAutoNum type="arabicPeriod"/>
            </a:pPr>
            <a:r>
              <a:rPr lang="en-US" dirty="0" smtClean="0"/>
              <a:t> Full Outer Join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Left Outer Join</a:t>
            </a:r>
            <a:endParaRPr lang="en-US" b="1" dirty="0"/>
          </a:p>
        </p:txBody>
      </p:sp>
      <p:sp>
        <p:nvSpPr>
          <p:cNvPr id="3" name="Content Placeholder 2"/>
          <p:cNvSpPr>
            <a:spLocks noGrp="1"/>
          </p:cNvSpPr>
          <p:nvPr>
            <p:ph idx="1"/>
          </p:nvPr>
        </p:nvSpPr>
        <p:spPr/>
        <p:txBody>
          <a:bodyPr>
            <a:normAutofit/>
          </a:bodyPr>
          <a:lstStyle/>
          <a:p>
            <a:pPr algn="just"/>
            <a:r>
              <a:rPr lang="en-US" b="1" dirty="0" smtClean="0"/>
              <a:t>Left Outer Join </a:t>
            </a:r>
            <a:r>
              <a:rPr lang="en-US" dirty="0" smtClean="0"/>
              <a:t>returns all rows from the left side table specified in the </a:t>
            </a:r>
            <a:r>
              <a:rPr lang="en-US" b="1" dirty="0" smtClean="0"/>
              <a:t>ON</a:t>
            </a:r>
            <a:r>
              <a:rPr lang="en-US" dirty="0" smtClean="0"/>
              <a:t> condition and only those rows from the right table where the join condition is met.</a:t>
            </a:r>
          </a:p>
          <a:p>
            <a:pPr algn="just"/>
            <a:r>
              <a:rPr lang="en-US" dirty="0" smtClean="0"/>
              <a:t>It is used to retrieve all the matching records from both the tables as well as non-matching records from the left side table only.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Left Outer Join</a:t>
            </a:r>
            <a:endParaRPr lang="en-US" dirty="0"/>
          </a:p>
        </p:txBody>
      </p:sp>
      <p:sp>
        <p:nvSpPr>
          <p:cNvPr id="3" name="Content Placeholder 2"/>
          <p:cNvSpPr>
            <a:spLocks noGrp="1"/>
          </p:cNvSpPr>
          <p:nvPr>
            <p:ph idx="1"/>
          </p:nvPr>
        </p:nvSpPr>
        <p:spPr/>
        <p:txBody>
          <a:bodyPr/>
          <a:lstStyle/>
          <a:p>
            <a:pPr algn="just"/>
            <a:r>
              <a:rPr lang="en-US" dirty="0" smtClean="0"/>
              <a:t>If there is no matching row found from the right table, the left join will have null values for the columns of the right table.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Left Outer Join</a:t>
            </a:r>
            <a:endParaRPr lang="en-US" dirty="0"/>
          </a:p>
        </p:txBody>
      </p:sp>
      <p:pic>
        <p:nvPicPr>
          <p:cNvPr id="31748" name="Picture 4" descr="Oracle Left Outer Join"/>
          <p:cNvPicPr>
            <a:picLocks noChangeAspect="1" noChangeArrowheads="1"/>
          </p:cNvPicPr>
          <p:nvPr/>
        </p:nvPicPr>
        <p:blipFill>
          <a:blip r:embed="rId2" cstate="print"/>
          <a:srcRect/>
          <a:stretch>
            <a:fillRect/>
          </a:stretch>
        </p:blipFill>
        <p:spPr bwMode="auto">
          <a:xfrm>
            <a:off x="1905000" y="1828800"/>
            <a:ext cx="4648200" cy="3581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Left Outer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indent="227013">
              <a:buNone/>
            </a:pPr>
            <a:r>
              <a:rPr lang="en-US" dirty="0" smtClean="0"/>
              <a:t>SELECT &lt;columns&gt; </a:t>
            </a:r>
          </a:p>
          <a:p>
            <a:pPr indent="227013">
              <a:buNone/>
            </a:pPr>
            <a:r>
              <a:rPr lang="en-US" dirty="0" smtClean="0"/>
              <a:t>FROM table1 </a:t>
            </a:r>
            <a:r>
              <a:rPr lang="en-US" b="1" dirty="0" smtClean="0"/>
              <a:t>LEFT [OUTER] JOIN</a:t>
            </a:r>
            <a:r>
              <a:rPr lang="en-US" dirty="0" smtClean="0"/>
              <a:t> table2 </a:t>
            </a:r>
          </a:p>
          <a:p>
            <a:pPr indent="227013">
              <a:buNone/>
            </a:pPr>
            <a:r>
              <a:rPr lang="en-US" dirty="0" smtClean="0"/>
              <a:t>ON table1.column = table2.column;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r h="695960">
                <a:tc>
                  <a:txBody>
                    <a:bodyPr/>
                    <a:lstStyle/>
                    <a:p>
                      <a:pPr algn="ctr"/>
                      <a:r>
                        <a:rPr lang="en-US" sz="2800" dirty="0" smtClean="0"/>
                        <a:t>40</a:t>
                      </a:r>
                      <a:endParaRPr lang="en-US" sz="2800" dirty="0"/>
                    </a:p>
                  </a:txBody>
                  <a:tcPr/>
                </a:tc>
                <a:tc>
                  <a:txBody>
                    <a:bodyPr/>
                    <a:lstStyle/>
                    <a:p>
                      <a:pPr algn="ctr"/>
                      <a:r>
                        <a:rPr lang="en-US" sz="2800" dirty="0" smtClean="0"/>
                        <a:t>SALES</a:t>
                      </a:r>
                      <a:endParaRPr lang="en-US" sz="2800" dirty="0"/>
                    </a:p>
                  </a:txBody>
                  <a:tcPr/>
                </a:tc>
                <a:tc>
                  <a:txBody>
                    <a:bodyPr/>
                    <a:lstStyle/>
                    <a:p>
                      <a:pPr algn="ctr"/>
                      <a:r>
                        <a:rPr lang="en-US" sz="2800" dirty="0" smtClean="0"/>
                        <a:t>MUM</a:t>
                      </a:r>
                      <a:endParaRPr lang="en-US" sz="28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Left Outer Join</a:t>
            </a:r>
            <a:endParaRPr lang="en-US" dirty="0"/>
          </a:p>
        </p:txBody>
      </p:sp>
      <p:sp>
        <p:nvSpPr>
          <p:cNvPr id="3" name="Content Placeholder 2"/>
          <p:cNvSpPr>
            <a:spLocks noGrp="1"/>
          </p:cNvSpPr>
          <p:nvPr>
            <p:ph idx="1"/>
          </p:nvPr>
        </p:nvSpPr>
        <p:spPr/>
        <p:txBody>
          <a:bodyPr/>
          <a:lstStyle/>
          <a:p>
            <a:r>
              <a:rPr lang="en-US" dirty="0" smtClean="0"/>
              <a:t>SELECT * FROM  </a:t>
            </a:r>
            <a:r>
              <a:rPr lang="en-US" dirty="0" err="1" smtClean="0"/>
              <a:t>emp</a:t>
            </a:r>
            <a:r>
              <a:rPr lang="en-US" dirty="0" smtClean="0"/>
              <a:t> LEFT OUTER JOIN dept ON emp.dno=dept.dno;</a:t>
            </a:r>
            <a:endParaRPr lang="en-US" dirty="0"/>
          </a:p>
        </p:txBody>
      </p:sp>
      <p:graphicFrame>
        <p:nvGraphicFramePr>
          <p:cNvPr id="4" name="Table 3"/>
          <p:cNvGraphicFramePr>
            <a:graphicFrameLocks noGrp="1"/>
          </p:cNvGraphicFramePr>
          <p:nvPr/>
        </p:nvGraphicFramePr>
        <p:xfrm>
          <a:off x="762000" y="3048000"/>
          <a:ext cx="7848599" cy="2819401"/>
        </p:xfrm>
        <a:graphic>
          <a:graphicData uri="http://schemas.openxmlformats.org/drawingml/2006/table">
            <a:tbl>
              <a:tblPr/>
              <a:tblGrid>
                <a:gridCol w="928330"/>
                <a:gridCol w="1217678"/>
                <a:gridCol w="1073004"/>
                <a:gridCol w="1073004"/>
                <a:gridCol w="855989"/>
                <a:gridCol w="1290018"/>
                <a:gridCol w="1410576"/>
              </a:tblGrid>
              <a:tr h="74935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JOINS</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smtClean="0"/>
              <a:t>JOIN  is used to retrieve data from multiple tables.</a:t>
            </a:r>
          </a:p>
          <a:p>
            <a:pPr algn="just"/>
            <a:r>
              <a:rPr lang="en-US" dirty="0" smtClean="0"/>
              <a:t>Join query is used to combine rows from two or more tables and creates a new table. </a:t>
            </a:r>
          </a:p>
          <a:p>
            <a:pPr algn="just"/>
            <a:r>
              <a:rPr lang="en-US" dirty="0" smtClean="0"/>
              <a:t>There must be one join condition for joining two tables. It compares two columns from the  different tables and combines rows, for which join condition is  true to form the result set.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Right Outer Join</a:t>
            </a:r>
            <a:endParaRPr lang="en-US" b="1" dirty="0"/>
          </a:p>
        </p:txBody>
      </p:sp>
      <p:sp>
        <p:nvSpPr>
          <p:cNvPr id="3" name="Content Placeholder 2"/>
          <p:cNvSpPr>
            <a:spLocks noGrp="1"/>
          </p:cNvSpPr>
          <p:nvPr>
            <p:ph idx="1"/>
          </p:nvPr>
        </p:nvSpPr>
        <p:spPr/>
        <p:txBody>
          <a:bodyPr>
            <a:normAutofit/>
          </a:bodyPr>
          <a:lstStyle/>
          <a:p>
            <a:pPr algn="just"/>
            <a:r>
              <a:rPr lang="en-US" dirty="0" smtClean="0"/>
              <a:t>Right Outer Join returns all rows from the right-hand table specified in the ON condition and only those rows from the left table where the join condition is met.</a:t>
            </a:r>
          </a:p>
          <a:p>
            <a:pPr algn="just"/>
            <a:r>
              <a:rPr lang="en-US" dirty="0" smtClean="0"/>
              <a:t>It is used to retrieve all the matching records from both the tables as well as non-matching records from the right side table only.</a:t>
            </a:r>
          </a:p>
          <a:p>
            <a:pPr algn="just"/>
            <a:endParaRPr lang="en-US" dirty="0" smtClean="0"/>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Right Outer Join</a:t>
            </a:r>
            <a:endParaRPr lang="en-US" dirty="0"/>
          </a:p>
        </p:txBody>
      </p:sp>
      <p:pic>
        <p:nvPicPr>
          <p:cNvPr id="27650" name="Picture 2" descr="Oracle Right Outer Join"/>
          <p:cNvPicPr>
            <a:picLocks noChangeAspect="1" noChangeArrowheads="1"/>
          </p:cNvPicPr>
          <p:nvPr/>
        </p:nvPicPr>
        <p:blipFill>
          <a:blip r:embed="rId2" cstate="print"/>
          <a:srcRect/>
          <a:stretch>
            <a:fillRect/>
          </a:stretch>
        </p:blipFill>
        <p:spPr bwMode="auto">
          <a:xfrm>
            <a:off x="1905000" y="2362200"/>
            <a:ext cx="4468550" cy="2667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Right Outer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indent="227013">
              <a:buNone/>
            </a:pPr>
            <a:r>
              <a:rPr lang="en-US" dirty="0" smtClean="0"/>
              <a:t>SELECT &lt;columns&gt; </a:t>
            </a:r>
          </a:p>
          <a:p>
            <a:pPr indent="227013">
              <a:buNone/>
            </a:pPr>
            <a:r>
              <a:rPr lang="en-US" dirty="0" smtClean="0"/>
              <a:t>FROM table1 </a:t>
            </a:r>
            <a:r>
              <a:rPr lang="en-US" b="1" dirty="0" smtClean="0"/>
              <a:t>RIGHT [OUTER] JOIN</a:t>
            </a:r>
            <a:r>
              <a:rPr lang="en-US" dirty="0" smtClean="0"/>
              <a:t> table2 </a:t>
            </a:r>
          </a:p>
          <a:p>
            <a:pPr indent="227013">
              <a:buNone/>
            </a:pPr>
            <a:r>
              <a:rPr lang="en-US" dirty="0" smtClean="0"/>
              <a:t>ON table1.column = table2.column;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r h="695960">
                <a:tc>
                  <a:txBody>
                    <a:bodyPr/>
                    <a:lstStyle/>
                    <a:p>
                      <a:pPr algn="ctr"/>
                      <a:r>
                        <a:rPr lang="en-US" sz="2800" dirty="0" smtClean="0"/>
                        <a:t>40</a:t>
                      </a:r>
                      <a:endParaRPr lang="en-US" sz="2800" dirty="0"/>
                    </a:p>
                  </a:txBody>
                  <a:tcPr/>
                </a:tc>
                <a:tc>
                  <a:txBody>
                    <a:bodyPr/>
                    <a:lstStyle/>
                    <a:p>
                      <a:pPr algn="ctr"/>
                      <a:r>
                        <a:rPr lang="en-US" sz="2800" dirty="0" smtClean="0"/>
                        <a:t>SALES</a:t>
                      </a:r>
                      <a:endParaRPr lang="en-US" sz="2800" dirty="0"/>
                    </a:p>
                  </a:txBody>
                  <a:tcPr/>
                </a:tc>
                <a:tc>
                  <a:txBody>
                    <a:bodyPr/>
                    <a:lstStyle/>
                    <a:p>
                      <a:pPr algn="ctr"/>
                      <a:r>
                        <a:rPr lang="en-US" sz="2800" dirty="0" smtClean="0"/>
                        <a:t>MUM</a:t>
                      </a:r>
                      <a:endParaRPr lang="en-US" sz="2800"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Right Outer Join</a:t>
            </a:r>
            <a:endParaRPr lang="en-US" dirty="0"/>
          </a:p>
        </p:txBody>
      </p:sp>
      <p:sp>
        <p:nvSpPr>
          <p:cNvPr id="3" name="Content Placeholder 2"/>
          <p:cNvSpPr>
            <a:spLocks noGrp="1"/>
          </p:cNvSpPr>
          <p:nvPr>
            <p:ph idx="1"/>
          </p:nvPr>
        </p:nvSpPr>
        <p:spPr/>
        <p:txBody>
          <a:bodyPr/>
          <a:lstStyle/>
          <a:p>
            <a:pPr>
              <a:buNone/>
            </a:pPr>
            <a:r>
              <a:rPr lang="en-US" b="1" dirty="0" smtClean="0"/>
              <a:t>Example:</a:t>
            </a:r>
          </a:p>
          <a:p>
            <a:r>
              <a:rPr lang="en-US" dirty="0" smtClean="0"/>
              <a:t>SELECT * FROM  </a:t>
            </a:r>
            <a:r>
              <a:rPr lang="en-US" dirty="0" err="1" smtClean="0"/>
              <a:t>emp</a:t>
            </a:r>
            <a:r>
              <a:rPr lang="en-US" dirty="0" smtClean="0"/>
              <a:t> RIGHT OUTER JOIN dept ON emp.dno=dept.dno;</a:t>
            </a:r>
          </a:p>
          <a:p>
            <a:endParaRPr lang="en-US" dirty="0"/>
          </a:p>
        </p:txBody>
      </p:sp>
      <p:graphicFrame>
        <p:nvGraphicFramePr>
          <p:cNvPr id="4" name="Table 3"/>
          <p:cNvGraphicFramePr>
            <a:graphicFrameLocks noGrp="1"/>
          </p:cNvGraphicFramePr>
          <p:nvPr/>
        </p:nvGraphicFramePr>
        <p:xfrm>
          <a:off x="762000" y="3352800"/>
          <a:ext cx="7467604" cy="2595897"/>
        </p:xfrm>
        <a:graphic>
          <a:graphicData uri="http://schemas.openxmlformats.org/drawingml/2006/table">
            <a:tbl>
              <a:tblPr/>
              <a:tblGrid>
                <a:gridCol w="979358"/>
                <a:gridCol w="979358"/>
                <a:gridCol w="979358"/>
                <a:gridCol w="979358"/>
                <a:gridCol w="979358"/>
                <a:gridCol w="1140845"/>
                <a:gridCol w="1429969"/>
              </a:tblGrid>
              <a:tr h="719472">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MUM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 Outer Join</a:t>
            </a:r>
            <a:endParaRPr lang="en-US" b="1" dirty="0"/>
          </a:p>
        </p:txBody>
      </p:sp>
      <p:sp>
        <p:nvSpPr>
          <p:cNvPr id="3" name="Content Placeholder 2"/>
          <p:cNvSpPr>
            <a:spLocks noGrp="1"/>
          </p:cNvSpPr>
          <p:nvPr>
            <p:ph idx="1"/>
          </p:nvPr>
        </p:nvSpPr>
        <p:spPr/>
        <p:txBody>
          <a:bodyPr>
            <a:normAutofit/>
          </a:bodyPr>
          <a:lstStyle/>
          <a:p>
            <a:pPr algn="just"/>
            <a:r>
              <a:rPr lang="en-US" b="1" dirty="0" smtClean="0"/>
              <a:t>Full Outer Join </a:t>
            </a:r>
            <a:r>
              <a:rPr lang="en-US" dirty="0" smtClean="0"/>
              <a:t>returns all rows from the left hand table and right hand table with the matching rows AND non matching rows from </a:t>
            </a:r>
            <a:r>
              <a:rPr lang="en-US" b="1" dirty="0" smtClean="0"/>
              <a:t>both sides</a:t>
            </a:r>
            <a:r>
              <a:rPr lang="en-US" dirty="0" smtClean="0"/>
              <a:t>.</a:t>
            </a:r>
          </a:p>
          <a:p>
            <a:pPr algn="just"/>
            <a:r>
              <a:rPr lang="en-US" dirty="0" smtClean="0"/>
              <a:t>It places </a:t>
            </a:r>
            <a:r>
              <a:rPr lang="en-US" b="1" dirty="0" smtClean="0"/>
              <a:t>NULL</a:t>
            </a:r>
            <a:r>
              <a:rPr lang="en-US" dirty="0" smtClean="0"/>
              <a:t> where the join condition is not met.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Full Outer Join</a:t>
            </a:r>
            <a:endParaRPr lang="en-US" sz="4800" dirty="0"/>
          </a:p>
        </p:txBody>
      </p:sp>
      <p:pic>
        <p:nvPicPr>
          <p:cNvPr id="41986" name="Picture 2" descr="Oracle Full Outer Join"/>
          <p:cNvPicPr>
            <a:picLocks noChangeAspect="1" noChangeArrowheads="1"/>
          </p:cNvPicPr>
          <p:nvPr/>
        </p:nvPicPr>
        <p:blipFill>
          <a:blip r:embed="rId2" cstate="print"/>
          <a:srcRect/>
          <a:stretch>
            <a:fillRect/>
          </a:stretch>
        </p:blipFill>
        <p:spPr bwMode="auto">
          <a:xfrm>
            <a:off x="1676400" y="1981200"/>
            <a:ext cx="4757054" cy="28956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 Outer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indent="227013">
              <a:buNone/>
            </a:pPr>
            <a:r>
              <a:rPr lang="en-US" dirty="0" smtClean="0"/>
              <a:t>SELECT &lt;columns&gt; </a:t>
            </a:r>
          </a:p>
          <a:p>
            <a:pPr indent="227013">
              <a:buNone/>
            </a:pPr>
            <a:r>
              <a:rPr lang="en-US" dirty="0" smtClean="0"/>
              <a:t>FROM table1 </a:t>
            </a:r>
            <a:r>
              <a:rPr lang="en-US" b="1" dirty="0" smtClean="0"/>
              <a:t>FULL [OUTER] JOIN</a:t>
            </a:r>
            <a:r>
              <a:rPr lang="en-US" dirty="0" smtClean="0"/>
              <a:t> table2 </a:t>
            </a:r>
          </a:p>
          <a:p>
            <a:pPr indent="227013">
              <a:buNone/>
            </a:pPr>
            <a:r>
              <a:rPr lang="en-US" b="1" dirty="0" smtClean="0"/>
              <a:t>ON</a:t>
            </a:r>
            <a:r>
              <a:rPr lang="en-US" dirty="0" smtClean="0"/>
              <a:t> table1.column = table2.column;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r h="695960">
                <a:tc>
                  <a:txBody>
                    <a:bodyPr/>
                    <a:lstStyle/>
                    <a:p>
                      <a:pPr algn="ctr"/>
                      <a:r>
                        <a:rPr lang="en-US" sz="2800" dirty="0" smtClean="0"/>
                        <a:t>40</a:t>
                      </a:r>
                      <a:endParaRPr lang="en-US" sz="2800" dirty="0"/>
                    </a:p>
                  </a:txBody>
                  <a:tcPr/>
                </a:tc>
                <a:tc>
                  <a:txBody>
                    <a:bodyPr/>
                    <a:lstStyle/>
                    <a:p>
                      <a:pPr algn="ctr"/>
                      <a:r>
                        <a:rPr lang="en-US" sz="2800" dirty="0" smtClean="0"/>
                        <a:t>SALES</a:t>
                      </a:r>
                      <a:endParaRPr lang="en-US" sz="2800" dirty="0"/>
                    </a:p>
                  </a:txBody>
                  <a:tcPr/>
                </a:tc>
                <a:tc>
                  <a:txBody>
                    <a:bodyPr/>
                    <a:lstStyle/>
                    <a:p>
                      <a:pPr algn="ctr"/>
                      <a:r>
                        <a:rPr lang="en-US" sz="2800" dirty="0" smtClean="0"/>
                        <a:t>MUM</a:t>
                      </a:r>
                      <a:endParaRPr lang="en-US" sz="2800"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 Outer Join</a:t>
            </a:r>
            <a:endParaRPr lang="en-US" dirty="0"/>
          </a:p>
        </p:txBody>
      </p:sp>
      <p:sp>
        <p:nvSpPr>
          <p:cNvPr id="3" name="Content Placeholder 2"/>
          <p:cNvSpPr>
            <a:spLocks noGrp="1"/>
          </p:cNvSpPr>
          <p:nvPr>
            <p:ph idx="1"/>
          </p:nvPr>
        </p:nvSpPr>
        <p:spPr/>
        <p:txBody>
          <a:bodyPr/>
          <a:lstStyle/>
          <a:p>
            <a:r>
              <a:rPr lang="en-US" b="1" dirty="0" smtClean="0"/>
              <a:t>SELECT * FROM  </a:t>
            </a:r>
            <a:r>
              <a:rPr lang="en-US" b="1" dirty="0" err="1" smtClean="0"/>
              <a:t>emp</a:t>
            </a:r>
            <a:r>
              <a:rPr lang="en-US" b="1" dirty="0" smtClean="0"/>
              <a:t> FULL OUTER JOIN dept ON emp.dno=dept.dno;</a:t>
            </a:r>
          </a:p>
          <a:p>
            <a:endParaRPr lang="en-US" dirty="0"/>
          </a:p>
        </p:txBody>
      </p:sp>
      <p:graphicFrame>
        <p:nvGraphicFramePr>
          <p:cNvPr id="5" name="Table 4"/>
          <p:cNvGraphicFramePr>
            <a:graphicFrameLocks noGrp="1"/>
          </p:cNvGraphicFramePr>
          <p:nvPr/>
        </p:nvGraphicFramePr>
        <p:xfrm>
          <a:off x="533400" y="3276600"/>
          <a:ext cx="8077200" cy="2626995"/>
        </p:xfrm>
        <a:graphic>
          <a:graphicData uri="http://schemas.openxmlformats.org/drawingml/2006/table">
            <a:tbl>
              <a:tblPr/>
              <a:tblGrid>
                <a:gridCol w="1036646"/>
                <a:gridCol w="1036646"/>
                <a:gridCol w="1036646"/>
                <a:gridCol w="1036646"/>
                <a:gridCol w="1036646"/>
                <a:gridCol w="1295808"/>
                <a:gridCol w="1598162"/>
              </a:tblGrid>
              <a:tr h="367393">
                <a:tc>
                  <a:txBody>
                    <a:bodyPr/>
                    <a:lstStyle/>
                    <a:p>
                      <a:pPr algn="ctr" fontAlgn="b"/>
                      <a:r>
                        <a:rPr lang="en-US" sz="2400" b="0" i="0" u="none" strike="noStrike">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MUM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JOINS</a:t>
            </a:r>
            <a:endParaRPr lang="en-US" dirty="0"/>
          </a:p>
        </p:txBody>
      </p:sp>
      <p:sp>
        <p:nvSpPr>
          <p:cNvPr id="3" name="Content Placeholder 2"/>
          <p:cNvSpPr>
            <a:spLocks noGrp="1"/>
          </p:cNvSpPr>
          <p:nvPr>
            <p:ph idx="1"/>
          </p:nvPr>
        </p:nvSpPr>
        <p:spPr/>
        <p:txBody>
          <a:bodyPr>
            <a:normAutofit/>
          </a:bodyPr>
          <a:lstStyle/>
          <a:p>
            <a:pPr>
              <a:buNone/>
            </a:pPr>
            <a:r>
              <a:rPr lang="en-US" dirty="0" smtClean="0"/>
              <a:t>There are  different types of  joins:</a:t>
            </a:r>
          </a:p>
          <a:p>
            <a:r>
              <a:rPr lang="en-US" dirty="0" smtClean="0"/>
              <a:t> Inner join</a:t>
            </a:r>
          </a:p>
          <a:p>
            <a:r>
              <a:rPr lang="en-US" dirty="0" smtClean="0"/>
              <a:t>Left outer join </a:t>
            </a:r>
          </a:p>
          <a:p>
            <a:r>
              <a:rPr lang="en-US" dirty="0" smtClean="0"/>
              <a:t>Right outer join </a:t>
            </a:r>
          </a:p>
          <a:p>
            <a:r>
              <a:rPr lang="en-US" dirty="0" smtClean="0"/>
              <a:t>Full outer join </a:t>
            </a:r>
          </a:p>
          <a:p>
            <a:r>
              <a:rPr lang="en-US" dirty="0" smtClean="0"/>
              <a:t>Cross join</a:t>
            </a:r>
          </a:p>
          <a:p>
            <a:r>
              <a:rPr lang="en-US" dirty="0" smtClean="0"/>
              <a:t>Self join</a:t>
            </a:r>
          </a:p>
          <a:p>
            <a:endParaRPr lang="en-US" dirty="0" smtClean="0">
              <a:hlinkClick r:id="rId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4800" b="1" dirty="0" smtClean="0"/>
              <a:t>EQUIJOIN</a:t>
            </a:r>
            <a:endParaRPr lang="en-US" sz="4800" b="1" dirty="0"/>
          </a:p>
        </p:txBody>
      </p:sp>
      <p:sp>
        <p:nvSpPr>
          <p:cNvPr id="3" name="Content Placeholder 2"/>
          <p:cNvSpPr>
            <a:spLocks noGrp="1"/>
          </p:cNvSpPr>
          <p:nvPr>
            <p:ph idx="1"/>
          </p:nvPr>
        </p:nvSpPr>
        <p:spPr>
          <a:xfrm>
            <a:off x="457200" y="1295400"/>
            <a:ext cx="8229600" cy="5257800"/>
          </a:xfrm>
        </p:spPr>
        <p:txBody>
          <a:bodyPr>
            <a:normAutofit/>
          </a:bodyPr>
          <a:lstStyle/>
          <a:p>
            <a:pPr algn="just" fontAlgn="base"/>
            <a:r>
              <a:rPr lang="en-US" b="1" dirty="0" smtClean="0"/>
              <a:t>EQUIJOIN</a:t>
            </a:r>
            <a:r>
              <a:rPr lang="en-US" dirty="0" smtClean="0"/>
              <a:t> contains only equality operator in join condition. </a:t>
            </a:r>
          </a:p>
          <a:p>
            <a:pPr algn="just" fontAlgn="base"/>
            <a:r>
              <a:rPr lang="en-US" dirty="0" err="1" smtClean="0"/>
              <a:t>Equi</a:t>
            </a:r>
            <a:r>
              <a:rPr lang="en-US" dirty="0" smtClean="0"/>
              <a:t> join returns the matching rows based on join condition(=) of the associated tables.</a:t>
            </a:r>
          </a:p>
          <a:p>
            <a:pPr algn="just" fontAlgn="base"/>
            <a:r>
              <a:rPr lang="en-US" dirty="0" smtClean="0"/>
              <a:t>When we use EQUI join between two or more tables, there should be a common column.</a:t>
            </a:r>
          </a:p>
          <a:p>
            <a:pPr algn="just" fontAlgn="base"/>
            <a:r>
              <a:rPr lang="en-US" dirty="0" smtClean="0"/>
              <a:t>Common column names need not be the same name but </a:t>
            </a:r>
            <a:r>
              <a:rPr lang="en-US" dirty="0" err="1" smtClean="0"/>
              <a:t>datatype</a:t>
            </a:r>
            <a:r>
              <a:rPr lang="en-US" dirty="0" smtClean="0"/>
              <a:t> must be matched.</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EQUIJOIN</a:t>
            </a:r>
            <a:endParaRPr lang="en-US" dirty="0"/>
          </a:p>
        </p:txBody>
      </p:sp>
      <p:sp>
        <p:nvSpPr>
          <p:cNvPr id="3" name="Content Placeholder 2"/>
          <p:cNvSpPr>
            <a:spLocks noGrp="1"/>
          </p:cNvSpPr>
          <p:nvPr>
            <p:ph idx="1"/>
          </p:nvPr>
        </p:nvSpPr>
        <p:spPr>
          <a:xfrm>
            <a:off x="304800" y="1600200"/>
            <a:ext cx="8610600" cy="4525963"/>
          </a:xfrm>
        </p:spPr>
        <p:txBody>
          <a:bodyPr>
            <a:normAutofit/>
          </a:bodyPr>
          <a:lstStyle/>
          <a:p>
            <a:pPr>
              <a:buNone/>
            </a:pPr>
            <a:r>
              <a:rPr lang="en-US" b="1" dirty="0" smtClean="0"/>
              <a:t>Syntax:</a:t>
            </a:r>
          </a:p>
          <a:p>
            <a:pPr>
              <a:spcBef>
                <a:spcPts val="200"/>
              </a:spcBef>
              <a:buNone/>
            </a:pPr>
            <a:endParaRPr lang="en-US" b="1" dirty="0" smtClean="0"/>
          </a:p>
          <a:p>
            <a:pPr>
              <a:buNone/>
            </a:pPr>
            <a:r>
              <a:rPr lang="en-US" b="1" dirty="0" smtClean="0"/>
              <a:t>    SELECT</a:t>
            </a:r>
            <a:r>
              <a:rPr lang="en-US" dirty="0" smtClean="0"/>
              <a:t> &lt;</a:t>
            </a:r>
            <a:r>
              <a:rPr lang="en-US" dirty="0" err="1" smtClean="0"/>
              <a:t>column_list</a:t>
            </a:r>
            <a:r>
              <a:rPr lang="en-US" dirty="0" smtClean="0"/>
              <a:t>&gt; </a:t>
            </a:r>
            <a:r>
              <a:rPr lang="en-US" b="1" dirty="0" smtClean="0"/>
              <a:t>FROM</a:t>
            </a:r>
            <a:r>
              <a:rPr lang="en-US" dirty="0" smtClean="0"/>
              <a:t> table1, table2</a:t>
            </a:r>
          </a:p>
          <a:p>
            <a:pPr>
              <a:buNone/>
            </a:pPr>
            <a:r>
              <a:rPr lang="en-US" dirty="0" smtClean="0"/>
              <a:t>    </a:t>
            </a:r>
            <a:r>
              <a:rPr lang="en-US" b="1" dirty="0" smtClean="0"/>
              <a:t>WHERE </a:t>
            </a:r>
            <a:r>
              <a:rPr lang="en-US" dirty="0" smtClean="0"/>
              <a:t>table1.column =table2.column; </a:t>
            </a:r>
          </a:p>
          <a:p>
            <a:pPr algn="ctr">
              <a:buNone/>
            </a:pPr>
            <a:r>
              <a:rPr lang="en-US" b="1" dirty="0" smtClean="0"/>
              <a:t>(or)</a:t>
            </a:r>
            <a:endParaRPr lang="en-US" dirty="0" smtClean="0"/>
          </a:p>
          <a:p>
            <a:pPr algn="ctr">
              <a:buNone/>
            </a:pPr>
            <a:r>
              <a:rPr lang="en-US" b="1" dirty="0" smtClean="0"/>
              <a:t>SELECT</a:t>
            </a:r>
            <a:r>
              <a:rPr lang="en-US" dirty="0" smtClean="0"/>
              <a:t>  &lt;</a:t>
            </a:r>
            <a:r>
              <a:rPr lang="en-US" dirty="0" err="1" smtClean="0"/>
              <a:t>column_list</a:t>
            </a:r>
            <a:r>
              <a:rPr lang="en-US" dirty="0" smtClean="0"/>
              <a:t>&gt;   </a:t>
            </a:r>
            <a:r>
              <a:rPr lang="en-US" b="1" dirty="0" smtClean="0"/>
              <a:t>FROM</a:t>
            </a:r>
            <a:r>
              <a:rPr lang="en-US" dirty="0" smtClean="0"/>
              <a:t> table1 </a:t>
            </a:r>
            <a:r>
              <a:rPr lang="en-US" b="1" dirty="0" smtClean="0"/>
              <a:t>JOIN</a:t>
            </a:r>
            <a:r>
              <a:rPr lang="en-US" dirty="0" smtClean="0"/>
              <a:t> table2  </a:t>
            </a:r>
          </a:p>
          <a:p>
            <a:pPr>
              <a:buNone/>
            </a:pPr>
            <a:r>
              <a:rPr lang="en-US" b="1" dirty="0" smtClean="0"/>
              <a:t>    ON</a:t>
            </a:r>
            <a:r>
              <a:rPr lang="en-US" dirty="0" smtClean="0"/>
              <a:t>  table1.column =table2.column;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EQUIJOIN</a:t>
            </a:r>
            <a:endParaRPr lang="en-US" dirty="0"/>
          </a:p>
        </p:txBody>
      </p:sp>
      <p:sp>
        <p:nvSpPr>
          <p:cNvPr id="3" name="Content Placeholder 2"/>
          <p:cNvSpPr>
            <a:spLocks noGrp="1"/>
          </p:cNvSpPr>
          <p:nvPr>
            <p:ph idx="1"/>
          </p:nvPr>
        </p:nvSpPr>
        <p:spPr/>
        <p:txBody>
          <a:bodyPr/>
          <a:lstStyle/>
          <a:p>
            <a:pPr>
              <a:buNone/>
            </a:pPr>
            <a:r>
              <a:rPr lang="en-US" b="1" dirty="0" smtClean="0"/>
              <a:t>SELECT</a:t>
            </a:r>
            <a:r>
              <a:rPr lang="en-US" dirty="0" smtClean="0"/>
              <a:t> * FROM  </a:t>
            </a:r>
            <a:r>
              <a:rPr lang="en-US" dirty="0" err="1" smtClean="0"/>
              <a:t>emp</a:t>
            </a:r>
            <a:r>
              <a:rPr lang="en-US" dirty="0" smtClean="0"/>
              <a:t> </a:t>
            </a:r>
            <a:r>
              <a:rPr lang="en-US" b="1" dirty="0" smtClean="0"/>
              <a:t>JOIN</a:t>
            </a:r>
            <a:r>
              <a:rPr lang="en-US" dirty="0" smtClean="0"/>
              <a:t> dept </a:t>
            </a:r>
          </a:p>
          <a:p>
            <a:pPr>
              <a:buNone/>
            </a:pPr>
            <a:r>
              <a:rPr lang="en-US" b="1" dirty="0" smtClean="0"/>
              <a:t>ON</a:t>
            </a:r>
            <a:r>
              <a:rPr lang="en-US" dirty="0" smtClean="0"/>
              <a:t> emp.dno </a:t>
            </a:r>
            <a:r>
              <a:rPr lang="en-US" b="1" dirty="0" smtClean="0"/>
              <a:t>= </a:t>
            </a:r>
            <a:r>
              <a:rPr lang="en-US" dirty="0" smtClean="0"/>
              <a:t>dept.dno;</a:t>
            </a:r>
          </a:p>
          <a:p>
            <a:pPr>
              <a:buNone/>
            </a:pPr>
            <a:endParaRPr lang="en-US" b="1" dirty="0" smtClean="0"/>
          </a:p>
          <a:p>
            <a:pPr>
              <a:buNone/>
            </a:pPr>
            <a:endParaRPr lang="en-US" b="1" dirty="0" smtClean="0"/>
          </a:p>
          <a:p>
            <a:pPr>
              <a:buNone/>
            </a:pPr>
            <a:endParaRPr lang="en-US" b="1" dirty="0" smtClean="0"/>
          </a:p>
        </p:txBody>
      </p:sp>
      <p:graphicFrame>
        <p:nvGraphicFramePr>
          <p:cNvPr id="4" name="Table 3"/>
          <p:cNvGraphicFramePr>
            <a:graphicFrameLocks noGrp="1"/>
          </p:cNvGraphicFramePr>
          <p:nvPr/>
        </p:nvGraphicFramePr>
        <p:xfrm>
          <a:off x="609599" y="3352800"/>
          <a:ext cx="7924798" cy="2142086"/>
        </p:xfrm>
        <a:graphic>
          <a:graphicData uri="http://schemas.openxmlformats.org/drawingml/2006/table">
            <a:tbl>
              <a:tblPr/>
              <a:tblGrid>
                <a:gridCol w="838201"/>
                <a:gridCol w="1143000"/>
                <a:gridCol w="1066800"/>
                <a:gridCol w="990600"/>
                <a:gridCol w="1066800"/>
                <a:gridCol w="1295400"/>
                <a:gridCol w="1523997"/>
              </a:tblGrid>
              <a:tr h="64094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EQUIJOIN</a:t>
            </a:r>
            <a:endParaRPr lang="en-US" dirty="0"/>
          </a:p>
        </p:txBody>
      </p:sp>
      <p:sp>
        <p:nvSpPr>
          <p:cNvPr id="3" name="Content Placeholder 2"/>
          <p:cNvSpPr>
            <a:spLocks noGrp="1"/>
          </p:cNvSpPr>
          <p:nvPr>
            <p:ph idx="1"/>
          </p:nvPr>
        </p:nvSpPr>
        <p:spPr/>
        <p:txBody>
          <a:bodyPr/>
          <a:lstStyle/>
          <a:p>
            <a:pPr>
              <a:buNone/>
            </a:pPr>
            <a:r>
              <a:rPr lang="en-US" b="1" dirty="0" smtClean="0"/>
              <a:t>SELECT</a:t>
            </a:r>
            <a:r>
              <a:rPr lang="en-US" dirty="0" smtClean="0"/>
              <a:t> * FROM  </a:t>
            </a:r>
            <a:r>
              <a:rPr lang="en-US" dirty="0" err="1" smtClean="0"/>
              <a:t>emp</a:t>
            </a:r>
            <a:r>
              <a:rPr lang="en-US" dirty="0" smtClean="0"/>
              <a:t>, dept  </a:t>
            </a:r>
          </a:p>
          <a:p>
            <a:pPr>
              <a:buNone/>
            </a:pPr>
            <a:r>
              <a:rPr lang="en-US" dirty="0" smtClean="0"/>
              <a:t> WHERE emp.dno </a:t>
            </a:r>
            <a:r>
              <a:rPr lang="en-US" sz="3600" b="1" dirty="0" smtClean="0"/>
              <a:t>=</a:t>
            </a:r>
            <a:r>
              <a:rPr lang="en-US" dirty="0" smtClean="0"/>
              <a:t> dept.dno;</a:t>
            </a:r>
          </a:p>
          <a:p>
            <a:endParaRPr lang="en-US" dirty="0"/>
          </a:p>
        </p:txBody>
      </p:sp>
      <p:graphicFrame>
        <p:nvGraphicFramePr>
          <p:cNvPr id="4" name="Table 3"/>
          <p:cNvGraphicFramePr>
            <a:graphicFrameLocks noGrp="1"/>
          </p:cNvGraphicFramePr>
          <p:nvPr/>
        </p:nvGraphicFramePr>
        <p:xfrm>
          <a:off x="609599" y="3352800"/>
          <a:ext cx="7924798" cy="2142086"/>
        </p:xfrm>
        <a:graphic>
          <a:graphicData uri="http://schemas.openxmlformats.org/drawingml/2006/table">
            <a:tbl>
              <a:tblPr/>
              <a:tblGrid>
                <a:gridCol w="838201"/>
                <a:gridCol w="1143000"/>
                <a:gridCol w="1066800"/>
                <a:gridCol w="990600"/>
                <a:gridCol w="1066800"/>
                <a:gridCol w="1295400"/>
                <a:gridCol w="1523997"/>
              </a:tblGrid>
              <a:tr h="64094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b="1" dirty="0"/>
          </a:p>
        </p:txBody>
      </p:sp>
      <p:sp>
        <p:nvSpPr>
          <p:cNvPr id="3" name="Content Placeholder 2"/>
          <p:cNvSpPr>
            <a:spLocks noGrp="1"/>
          </p:cNvSpPr>
          <p:nvPr>
            <p:ph idx="1"/>
          </p:nvPr>
        </p:nvSpPr>
        <p:spPr/>
        <p:txBody>
          <a:bodyPr/>
          <a:lstStyle/>
          <a:p>
            <a:pPr algn="just"/>
            <a:r>
              <a:rPr lang="en-US" dirty="0" smtClean="0"/>
              <a:t>In Self Join, a table is joined with itself. </a:t>
            </a:r>
          </a:p>
          <a:p>
            <a:pPr algn="just"/>
            <a:r>
              <a:rPr lang="en-US" dirty="0" smtClean="0"/>
              <a:t>A self join specifies that each rows of a table is combined with itself and every other row of the table.</a:t>
            </a:r>
          </a:p>
          <a:p>
            <a:pPr algn="just"/>
            <a:r>
              <a:rPr lang="en-US" dirty="0" smtClean="0"/>
              <a:t>To perform self join, use </a:t>
            </a:r>
            <a:r>
              <a:rPr lang="en-US" u="sng" dirty="0" smtClean="0"/>
              <a:t>table alias</a:t>
            </a:r>
            <a:r>
              <a:rPr lang="en-US" dirty="0" smtClean="0"/>
              <a:t> with different names for table in the query.</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a:buNone/>
            </a:pPr>
            <a:endParaRPr lang="en-US" b="1" dirty="0" smtClean="0"/>
          </a:p>
          <a:p>
            <a:pPr>
              <a:buNone/>
            </a:pPr>
            <a:r>
              <a:rPr lang="en-US" b="1" dirty="0" smtClean="0"/>
              <a:t>SELECT</a:t>
            </a:r>
            <a:r>
              <a:rPr lang="en-US" dirty="0" smtClean="0"/>
              <a:t> A1.column_name, A2.column_name...   </a:t>
            </a:r>
          </a:p>
          <a:p>
            <a:pPr>
              <a:buNone/>
            </a:pPr>
            <a:r>
              <a:rPr lang="en-US" b="1" dirty="0" smtClean="0"/>
              <a:t>FROM</a:t>
            </a:r>
            <a:r>
              <a:rPr lang="en-US" dirty="0" smtClean="0"/>
              <a:t> table1 </a:t>
            </a:r>
            <a:r>
              <a:rPr lang="en-US" b="1" dirty="0" smtClean="0"/>
              <a:t>A1</a:t>
            </a:r>
            <a:r>
              <a:rPr lang="en-US" dirty="0" smtClean="0"/>
              <a:t>, table1 </a:t>
            </a:r>
            <a:r>
              <a:rPr lang="en-US" b="1" dirty="0" smtClean="0"/>
              <a:t>A2</a:t>
            </a:r>
            <a:r>
              <a:rPr lang="en-US" dirty="0" smtClean="0"/>
              <a:t>   </a:t>
            </a:r>
          </a:p>
          <a:p>
            <a:pPr>
              <a:buNone/>
            </a:pPr>
            <a:r>
              <a:rPr lang="en-US" b="1" dirty="0" smtClean="0"/>
              <a:t>WHERE</a:t>
            </a:r>
            <a:r>
              <a:rPr lang="en-US" dirty="0" smtClean="0"/>
              <a:t> A1.common_filed = A2.common_field;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dirty="0"/>
          </a:p>
        </p:txBody>
      </p:sp>
      <p:graphicFrame>
        <p:nvGraphicFramePr>
          <p:cNvPr id="4" name="Content Placeholder 3"/>
          <p:cNvGraphicFramePr>
            <a:graphicFrameLocks/>
          </p:cNvGraphicFramePr>
          <p:nvPr/>
        </p:nvGraphicFramePr>
        <p:xfrm>
          <a:off x="990600" y="1905000"/>
          <a:ext cx="6248399" cy="3108960"/>
        </p:xfrm>
        <a:graphic>
          <a:graphicData uri="http://schemas.openxmlformats.org/drawingml/2006/table">
            <a:tbl>
              <a:tblPr firstRow="1" bandRow="1">
                <a:tableStyleId>{616DA210-FB5B-4158-B5E0-FEB733F419BA}</a:tableStyleId>
              </a:tblPr>
              <a:tblGrid>
                <a:gridCol w="1054925"/>
                <a:gridCol w="1947552"/>
                <a:gridCol w="1622961"/>
                <a:gridCol w="1622961"/>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MGR_NO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1</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5</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pt-BR" b="1" dirty="0" smtClean="0"/>
              <a:t>Find the names of employees and their manager names.</a:t>
            </a:r>
          </a:p>
          <a:p>
            <a:pPr>
              <a:buNone/>
            </a:pPr>
            <a:r>
              <a:rPr lang="pt-BR" dirty="0" smtClean="0"/>
              <a:t>    SELECT </a:t>
            </a:r>
            <a:r>
              <a:rPr lang="pt-BR" dirty="0" smtClean="0"/>
              <a:t>E1.ENAME </a:t>
            </a:r>
            <a:r>
              <a:rPr lang="pt-BR" dirty="0" smtClean="0"/>
              <a:t> AS </a:t>
            </a:r>
            <a:r>
              <a:rPr lang="pt-BR" dirty="0" smtClean="0"/>
              <a:t>EMPNAME </a:t>
            </a:r>
            <a:r>
              <a:rPr lang="pt-BR" dirty="0" smtClean="0"/>
              <a:t>,</a:t>
            </a:r>
          </a:p>
          <a:p>
            <a:pPr>
              <a:buNone/>
            </a:pPr>
            <a:r>
              <a:rPr lang="pt-BR" dirty="0" smtClean="0"/>
              <a:t> </a:t>
            </a:r>
            <a:r>
              <a:rPr lang="pt-BR" dirty="0" smtClean="0"/>
              <a:t>                 E2.ENAME </a:t>
            </a:r>
            <a:r>
              <a:rPr lang="pt-BR" dirty="0" smtClean="0"/>
              <a:t>AS MANAGER </a:t>
            </a:r>
          </a:p>
          <a:p>
            <a:pPr>
              <a:buNone/>
            </a:pPr>
            <a:r>
              <a:rPr lang="pt-BR" dirty="0" smtClean="0"/>
              <a:t>                  FROM </a:t>
            </a:r>
            <a:r>
              <a:rPr lang="pt-BR" dirty="0" smtClean="0"/>
              <a:t>EMP E1,EMP E2 </a:t>
            </a:r>
          </a:p>
          <a:p>
            <a:pPr>
              <a:buNone/>
            </a:pPr>
            <a:r>
              <a:rPr lang="pt-BR" dirty="0" smtClean="0"/>
              <a:t>    WHERE E1.MGR_NO = E2.ENO;</a:t>
            </a:r>
            <a:endParaRPr lang="en-US" dirty="0"/>
          </a:p>
        </p:txBody>
      </p:sp>
      <p:graphicFrame>
        <p:nvGraphicFramePr>
          <p:cNvPr id="4" name="Table 3"/>
          <p:cNvGraphicFramePr>
            <a:graphicFrameLocks noGrp="1"/>
          </p:cNvGraphicFramePr>
          <p:nvPr/>
        </p:nvGraphicFramePr>
        <p:xfrm>
          <a:off x="1600200" y="4953000"/>
          <a:ext cx="5181600" cy="1501140"/>
        </p:xfrm>
        <a:graphic>
          <a:graphicData uri="http://schemas.openxmlformats.org/drawingml/2006/table">
            <a:tbl>
              <a:tblPr/>
              <a:tblGrid>
                <a:gridCol w="2590800"/>
                <a:gridCol w="2590800"/>
              </a:tblGrid>
              <a:tr h="323850">
                <a:tc>
                  <a:txBody>
                    <a:bodyPr/>
                    <a:lstStyle/>
                    <a:p>
                      <a:pPr algn="ctr" fontAlgn="b"/>
                      <a:r>
                        <a:rPr lang="en-US" sz="2400" b="0" i="0" u="none" strike="noStrike" dirty="0">
                          <a:solidFill>
                            <a:srgbClr val="000000"/>
                          </a:solidFill>
                          <a:latin typeface="Calibri"/>
                        </a:rPr>
                        <a:t>EMPNAME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fontAlgn="b"/>
                      <a:r>
                        <a:rPr lang="en-US" sz="2400" b="0" i="0" u="none" strike="noStrike" dirty="0">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fontAlgn="b"/>
                      <a:r>
                        <a:rPr lang="en-US" sz="2400" b="0" i="0" u="none" strike="noStrike" dirty="0">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fontAlgn="b"/>
                      <a:r>
                        <a:rPr lang="en-US" sz="24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pt-BR" b="1" dirty="0" smtClean="0"/>
              <a:t>Find the </a:t>
            </a:r>
            <a:r>
              <a:rPr lang="pt-BR" b="1" dirty="0" smtClean="0"/>
              <a:t>employees whose salary is &gt; </a:t>
            </a:r>
            <a:r>
              <a:rPr lang="pt-BR" b="1" dirty="0" smtClean="0"/>
              <a:t>their manager </a:t>
            </a:r>
            <a:r>
              <a:rPr lang="pt-BR" b="1" dirty="0" smtClean="0"/>
              <a:t>salary.</a:t>
            </a:r>
            <a:endParaRPr lang="pt-BR" b="1"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Cross join</a:t>
            </a:r>
            <a:endParaRPr lang="en-US" b="1" dirty="0"/>
          </a:p>
        </p:txBody>
      </p:sp>
      <p:sp>
        <p:nvSpPr>
          <p:cNvPr id="3" name="Content Placeholder 2"/>
          <p:cNvSpPr>
            <a:spLocks noGrp="1"/>
          </p:cNvSpPr>
          <p:nvPr>
            <p:ph idx="1"/>
          </p:nvPr>
        </p:nvSpPr>
        <p:spPr/>
        <p:txBody>
          <a:bodyPr/>
          <a:lstStyle/>
          <a:p>
            <a:pPr algn="just"/>
            <a:r>
              <a:rPr lang="en-US" dirty="0" smtClean="0"/>
              <a:t>CROSS JOIN  of two tables makes a Cartesian product of the tables.</a:t>
            </a:r>
          </a:p>
          <a:p>
            <a:pPr algn="just"/>
            <a:r>
              <a:rPr lang="en-US" dirty="0" smtClean="0"/>
              <a:t>CROSS JOIN combines all rows from first table with all of the rows of second table.</a:t>
            </a:r>
          </a:p>
          <a:p>
            <a:pPr algn="just"/>
            <a:r>
              <a:rPr lang="en-US" dirty="0" smtClean="0"/>
              <a:t> If there are "x" rows in table1 and "y" rows in table2 then the CROSS JOIN result set have x*y rows.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 join</a:t>
            </a:r>
            <a:endParaRPr lang="en-US" dirty="0"/>
          </a:p>
        </p:txBody>
      </p:sp>
      <p:sp>
        <p:nvSpPr>
          <p:cNvPr id="3" name="Content Placeholder 2"/>
          <p:cNvSpPr>
            <a:spLocks noGrp="1"/>
          </p:cNvSpPr>
          <p:nvPr>
            <p:ph idx="1"/>
          </p:nvPr>
        </p:nvSpPr>
        <p:spPr/>
        <p:txBody>
          <a:bodyPr>
            <a:normAutofit/>
          </a:bodyPr>
          <a:lstStyle/>
          <a:p>
            <a:pPr>
              <a:buNone/>
            </a:pPr>
            <a:r>
              <a:rPr lang="en-US" b="1" dirty="0" smtClean="0"/>
              <a:t>Syntax:</a:t>
            </a:r>
          </a:p>
          <a:p>
            <a:pPr marL="688975" indent="-119063">
              <a:buNone/>
            </a:pPr>
            <a:r>
              <a:rPr lang="en-US" dirty="0" smtClean="0"/>
              <a:t>SELECT  &lt;</a:t>
            </a:r>
            <a:r>
              <a:rPr lang="en-US" dirty="0" err="1" smtClean="0"/>
              <a:t>column_list</a:t>
            </a:r>
            <a:r>
              <a:rPr lang="en-US" dirty="0" smtClean="0"/>
              <a:t>&gt;   </a:t>
            </a:r>
          </a:p>
          <a:p>
            <a:pPr marL="688975" indent="-119063">
              <a:buNone/>
            </a:pPr>
            <a:r>
              <a:rPr lang="en-US" b="1" dirty="0" smtClean="0"/>
              <a:t>FROM </a:t>
            </a:r>
          </a:p>
          <a:p>
            <a:pPr marL="688975" indent="-119063">
              <a:buNone/>
            </a:pPr>
            <a:r>
              <a:rPr lang="en-US" dirty="0" smtClean="0"/>
              <a:t>table1  </a:t>
            </a:r>
            <a:r>
              <a:rPr lang="en-US" b="1" dirty="0" smtClean="0"/>
              <a:t>CROSS JOIN</a:t>
            </a:r>
            <a:r>
              <a:rPr lang="en-US" dirty="0" smtClean="0"/>
              <a:t>  table2;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838200"/>
          <a:ext cx="5638802" cy="259080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bl>
          </a:graphicData>
        </a:graphic>
      </p:graphicFrame>
      <p:graphicFrame>
        <p:nvGraphicFramePr>
          <p:cNvPr id="5" name="Content Placeholder 3"/>
          <p:cNvGraphicFramePr>
            <a:graphicFrameLocks/>
          </p:cNvGraphicFramePr>
          <p:nvPr/>
        </p:nvGraphicFramePr>
        <p:xfrm>
          <a:off x="1828800" y="4114800"/>
          <a:ext cx="5410200" cy="208788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 JOIN</a:t>
            </a:r>
            <a:endParaRPr lang="en-US" dirty="0"/>
          </a:p>
        </p:txBody>
      </p:sp>
      <p:sp>
        <p:nvSpPr>
          <p:cNvPr id="3" name="Content Placeholder 2"/>
          <p:cNvSpPr>
            <a:spLocks noGrp="1"/>
          </p:cNvSpPr>
          <p:nvPr>
            <p:ph idx="1"/>
          </p:nvPr>
        </p:nvSpPr>
        <p:spPr>
          <a:xfrm>
            <a:off x="457200" y="1371600"/>
            <a:ext cx="8229600" cy="5105400"/>
          </a:xfrm>
        </p:spPr>
        <p:txBody>
          <a:bodyPr/>
          <a:lstStyle/>
          <a:p>
            <a:pPr>
              <a:buNone/>
            </a:pPr>
            <a:r>
              <a:rPr lang="en-US" b="1" dirty="0" smtClean="0"/>
              <a:t>Example:</a:t>
            </a:r>
          </a:p>
          <a:p>
            <a:r>
              <a:rPr lang="en-US" dirty="0" smtClean="0"/>
              <a:t>SELECT * FROM EMP </a:t>
            </a:r>
            <a:r>
              <a:rPr lang="en-US" b="1" dirty="0" smtClean="0"/>
              <a:t>CROSS JOIN </a:t>
            </a:r>
            <a:r>
              <a:rPr lang="en-US" dirty="0" smtClean="0"/>
              <a:t>DEPT;</a:t>
            </a:r>
          </a:p>
          <a:p>
            <a:endParaRPr lang="en-US" dirty="0"/>
          </a:p>
        </p:txBody>
      </p:sp>
      <p:graphicFrame>
        <p:nvGraphicFramePr>
          <p:cNvPr id="4" name="Table 3"/>
          <p:cNvGraphicFramePr>
            <a:graphicFrameLocks noGrp="1"/>
          </p:cNvGraphicFramePr>
          <p:nvPr/>
        </p:nvGraphicFramePr>
        <p:xfrm>
          <a:off x="533400" y="2667000"/>
          <a:ext cx="7924800" cy="3505203"/>
        </p:xfrm>
        <a:graphic>
          <a:graphicData uri="http://schemas.openxmlformats.org/drawingml/2006/table">
            <a:tbl>
              <a:tblPr/>
              <a:tblGrid>
                <a:gridCol w="980388"/>
                <a:gridCol w="1142726"/>
                <a:gridCol w="1061557"/>
                <a:gridCol w="1061557"/>
                <a:gridCol w="1061557"/>
                <a:gridCol w="1146434"/>
                <a:gridCol w="1470581"/>
              </a:tblGrid>
              <a:tr h="389467">
                <a:tc>
                  <a:txBody>
                    <a:bodyPr/>
                    <a:lstStyle/>
                    <a:p>
                      <a:pPr algn="ctr" fontAlgn="ctr"/>
                      <a:r>
                        <a:rPr lang="en-US" sz="2400" b="1" i="0" u="none" strike="noStrike" dirty="0">
                          <a:solidFill>
                            <a:srgbClr val="000000"/>
                          </a:solidFill>
                          <a:latin typeface="Calibri"/>
                        </a:rPr>
                        <a:t>ENO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SAL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dirty="0">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dirty="0">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Inner join</a:t>
            </a:r>
            <a:endParaRPr lang="en-US" b="1" dirty="0"/>
          </a:p>
        </p:txBody>
      </p:sp>
      <p:sp>
        <p:nvSpPr>
          <p:cNvPr id="3" name="Content Placeholder 2"/>
          <p:cNvSpPr>
            <a:spLocks noGrp="1"/>
          </p:cNvSpPr>
          <p:nvPr>
            <p:ph idx="1"/>
          </p:nvPr>
        </p:nvSpPr>
        <p:spPr/>
        <p:txBody>
          <a:bodyPr/>
          <a:lstStyle/>
          <a:p>
            <a:pPr algn="just"/>
            <a:r>
              <a:rPr lang="en-US" dirty="0" smtClean="0"/>
              <a:t>Inner Join is the simplest and most common type of join. </a:t>
            </a:r>
          </a:p>
          <a:p>
            <a:pPr algn="just"/>
            <a:r>
              <a:rPr lang="en-US" dirty="0" smtClean="0"/>
              <a:t>It returns all rows from multiple tables where the join condition is met.</a:t>
            </a:r>
          </a:p>
          <a:p>
            <a:pPr algn="just"/>
            <a:r>
              <a:rPr lang="en-US" dirty="0" smtClean="0"/>
              <a:t>INNER JOIN is used to retrieve matching rows from tables.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Inner join</a:t>
            </a:r>
            <a:endParaRPr lang="en-US" dirty="0"/>
          </a:p>
        </p:txBody>
      </p:sp>
      <p:pic>
        <p:nvPicPr>
          <p:cNvPr id="26626" name="Picture 2" descr="Oracle"/>
          <p:cNvPicPr>
            <a:picLocks noChangeAspect="1" noChangeArrowheads="1"/>
          </p:cNvPicPr>
          <p:nvPr/>
        </p:nvPicPr>
        <p:blipFill>
          <a:blip r:embed="rId2" cstate="print"/>
          <a:srcRect/>
          <a:stretch>
            <a:fillRect/>
          </a:stretch>
        </p:blipFill>
        <p:spPr bwMode="auto">
          <a:xfrm>
            <a:off x="1600200" y="1828800"/>
            <a:ext cx="5105400" cy="3810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1159</Words>
  <Application>Microsoft Office PowerPoint</Application>
  <PresentationFormat>On-screen Show (4:3)</PresentationFormat>
  <Paragraphs>625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Slide 1</vt:lpstr>
      <vt:lpstr>JOINS</vt:lpstr>
      <vt:lpstr>JOINS</vt:lpstr>
      <vt:lpstr>Cross join</vt:lpstr>
      <vt:lpstr>Cross join</vt:lpstr>
      <vt:lpstr>Slide 6</vt:lpstr>
      <vt:lpstr>CROSS JOIN</vt:lpstr>
      <vt:lpstr>Inner join</vt:lpstr>
      <vt:lpstr>Inner join</vt:lpstr>
      <vt:lpstr>Inner join</vt:lpstr>
      <vt:lpstr>Slide 11</vt:lpstr>
      <vt:lpstr>Inner join</vt:lpstr>
      <vt:lpstr>Outer join</vt:lpstr>
      <vt:lpstr>Left Outer Join</vt:lpstr>
      <vt:lpstr>Left Outer Join</vt:lpstr>
      <vt:lpstr>Left Outer Join</vt:lpstr>
      <vt:lpstr>Left Outer Join</vt:lpstr>
      <vt:lpstr>Slide 18</vt:lpstr>
      <vt:lpstr>Left Outer Join</vt:lpstr>
      <vt:lpstr>Right Outer Join</vt:lpstr>
      <vt:lpstr>Right Outer Join</vt:lpstr>
      <vt:lpstr>Right Outer Join</vt:lpstr>
      <vt:lpstr>Slide 23</vt:lpstr>
      <vt:lpstr>Right Outer Join</vt:lpstr>
      <vt:lpstr>Full Outer Join</vt:lpstr>
      <vt:lpstr>Full Outer Join</vt:lpstr>
      <vt:lpstr>Full Outer Join</vt:lpstr>
      <vt:lpstr>Slide 28</vt:lpstr>
      <vt:lpstr>Full Outer Join</vt:lpstr>
      <vt:lpstr>EQUIJOIN</vt:lpstr>
      <vt:lpstr>EQUIJOIN</vt:lpstr>
      <vt:lpstr>EQUIJOIN</vt:lpstr>
      <vt:lpstr>EQUIJOIN</vt:lpstr>
      <vt:lpstr>Self Join</vt:lpstr>
      <vt:lpstr>Self Join</vt:lpstr>
      <vt:lpstr>Self Join</vt:lpstr>
      <vt:lpstr>Self Join</vt:lpstr>
      <vt:lpstr>Self Join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murali</dc:creator>
  <cp:lastModifiedBy>murali</cp:lastModifiedBy>
  <cp:revision>63</cp:revision>
  <dcterms:created xsi:type="dcterms:W3CDTF">2006-08-16T00:00:00Z</dcterms:created>
  <dcterms:modified xsi:type="dcterms:W3CDTF">2023-10-23T22:05:47Z</dcterms:modified>
</cp:coreProperties>
</file>