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5" r:id="rId33"/>
    <p:sldId id="296" r:id="rId34"/>
    <p:sldId id="297" r:id="rId35"/>
    <p:sldId id="298" r:id="rId36"/>
    <p:sldId id="299" r:id="rId37"/>
    <p:sldId id="300"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7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oracletutorial.com/oracle-basics/oracle-inner-joi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oracletutorial.com/oracle-basics/oracle-inner-joi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908175"/>
          </a:xfrm>
        </p:spPr>
        <p:txBody>
          <a:bodyPr>
            <a:normAutofit fontScale="90000"/>
          </a:bodyPr>
          <a:lstStyle/>
          <a:p>
            <a:r>
              <a:rPr lang="en-US" b="1" dirty="0"/>
              <a:t>EXP 4</a:t>
            </a:r>
            <a:br>
              <a:rPr lang="en-US" dirty="0"/>
            </a:br>
            <a:r>
              <a:rPr lang="en-US" dirty="0"/>
              <a:t>Construct SQL queries using Group By, Order By, and Having Clauses.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Having clause</a:t>
            </a:r>
            <a:endParaRPr lang="en-US" dirty="0"/>
          </a:p>
        </p:txBody>
      </p:sp>
      <p:sp>
        <p:nvSpPr>
          <p:cNvPr id="3" name="Content Placeholder 2"/>
          <p:cNvSpPr>
            <a:spLocks noGrp="1"/>
          </p:cNvSpPr>
          <p:nvPr>
            <p:ph idx="1"/>
          </p:nvPr>
        </p:nvSpPr>
        <p:spPr>
          <a:xfrm>
            <a:off x="457200" y="1600200"/>
            <a:ext cx="8382000" cy="4525963"/>
          </a:xfrm>
        </p:spPr>
        <p:txBody>
          <a:bodyPr/>
          <a:lstStyle/>
          <a:p>
            <a:pPr>
              <a:buNone/>
            </a:pPr>
            <a:r>
              <a:rPr lang="en-US" sz="2800" dirty="0">
                <a:solidFill>
                  <a:srgbClr val="FF0000"/>
                </a:solidFill>
              </a:rPr>
              <a:t>    </a:t>
            </a:r>
            <a:r>
              <a:rPr lang="en-US" sz="3600" b="1" dirty="0">
                <a:solidFill>
                  <a:srgbClr val="FF0000"/>
                </a:solidFill>
              </a:rPr>
              <a:t>Syntax:</a:t>
            </a:r>
            <a:endParaRPr lang="en-US" sz="2800" b="1" dirty="0">
              <a:solidFill>
                <a:srgbClr val="FF0000"/>
              </a:solidFill>
            </a:endParaRPr>
          </a:p>
          <a:p>
            <a:pPr>
              <a:buNone/>
            </a:pPr>
            <a:r>
              <a:rPr lang="en-US" dirty="0"/>
              <a:t>   </a:t>
            </a:r>
            <a:r>
              <a:rPr lang="en-US" b="1" dirty="0"/>
              <a:t>SELECT</a:t>
            </a:r>
            <a:r>
              <a:rPr lang="en-US" dirty="0"/>
              <a:t>   col1,col2,  </a:t>
            </a:r>
            <a:r>
              <a:rPr lang="en-US" dirty="0" err="1"/>
              <a:t>aggregate_function</a:t>
            </a:r>
            <a:r>
              <a:rPr lang="en-US" dirty="0"/>
              <a:t>(column) </a:t>
            </a:r>
            <a:endParaRPr lang="en-US" sz="2800" dirty="0"/>
          </a:p>
          <a:p>
            <a:pPr indent="-55563">
              <a:buNone/>
            </a:pPr>
            <a:r>
              <a:rPr lang="en-US" b="1" dirty="0"/>
              <a:t>FROM</a:t>
            </a:r>
            <a:r>
              <a:rPr lang="en-US" dirty="0"/>
              <a:t>  </a:t>
            </a:r>
            <a:r>
              <a:rPr lang="en-US" dirty="0" err="1"/>
              <a:t>table_name</a:t>
            </a:r>
            <a:r>
              <a:rPr lang="en-US" dirty="0"/>
              <a:t> </a:t>
            </a:r>
          </a:p>
          <a:p>
            <a:pPr indent="-55563">
              <a:buNone/>
            </a:pPr>
            <a:r>
              <a:rPr lang="en-US" b="1" dirty="0"/>
              <a:t>GROUP BY  </a:t>
            </a:r>
            <a:r>
              <a:rPr lang="en-US" dirty="0"/>
              <a:t>col1, col2 </a:t>
            </a:r>
          </a:p>
          <a:p>
            <a:pPr indent="-55563">
              <a:buNone/>
            </a:pPr>
            <a:r>
              <a:rPr lang="en-US" b="1" dirty="0"/>
              <a:t>HAVING </a:t>
            </a:r>
            <a:r>
              <a:rPr lang="en-US" dirty="0"/>
              <a:t> condition;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 table </a:t>
            </a:r>
            <a:endParaRPr lang="en-US" dirty="0"/>
          </a:p>
        </p:txBody>
      </p:sp>
      <p:graphicFrame>
        <p:nvGraphicFramePr>
          <p:cNvPr id="4" name="Content Placeholder 3"/>
          <p:cNvGraphicFramePr>
            <a:graphicFrameLocks noGrp="1"/>
          </p:cNvGraphicFramePr>
          <p:nvPr>
            <p:ph idx="1"/>
          </p:nvPr>
        </p:nvGraphicFramePr>
        <p:xfrm>
          <a:off x="1752599" y="2133600"/>
          <a:ext cx="5638802" cy="310896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EID</a:t>
                      </a:r>
                    </a:p>
                  </a:txBody>
                  <a:tcPr/>
                </a:tc>
                <a:tc>
                  <a:txBody>
                    <a:bodyPr/>
                    <a:lstStyle/>
                    <a:p>
                      <a:pPr algn="ctr"/>
                      <a:r>
                        <a:rPr lang="en-US" sz="2800" dirty="0"/>
                        <a:t>ENAME</a:t>
                      </a:r>
                    </a:p>
                  </a:txBody>
                  <a:tcPr/>
                </a:tc>
                <a:tc>
                  <a:txBody>
                    <a:bodyPr/>
                    <a:lstStyle/>
                    <a:p>
                      <a:pPr algn="ctr"/>
                      <a:r>
                        <a:rPr lang="en-US" sz="2800" dirty="0"/>
                        <a:t>SALARY</a:t>
                      </a:r>
                    </a:p>
                  </a:txBody>
                  <a:tcPr/>
                </a:tc>
                <a:tc>
                  <a:txBody>
                    <a:bodyPr/>
                    <a:lstStyle/>
                    <a:p>
                      <a:pPr algn="ctr"/>
                      <a:r>
                        <a:rPr lang="en-US" sz="2800" dirty="0"/>
                        <a:t>DEPTNO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NULL</a:t>
                      </a:r>
                    </a:p>
                  </a:txBody>
                  <a:tcPr/>
                </a:tc>
                <a:tc>
                  <a:txBody>
                    <a:bodyPr/>
                    <a:lstStyle/>
                    <a:p>
                      <a:pPr algn="ctr"/>
                      <a:r>
                        <a:rPr lang="en-US" sz="2800" dirty="0"/>
                        <a:t>20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Having clause</a:t>
            </a:r>
            <a:endParaRPr lang="en-US" dirty="0"/>
          </a:p>
        </p:txBody>
      </p:sp>
      <p:sp>
        <p:nvSpPr>
          <p:cNvPr id="3" name="Content Placeholder 2"/>
          <p:cNvSpPr>
            <a:spLocks noGrp="1"/>
          </p:cNvSpPr>
          <p:nvPr>
            <p:ph idx="1"/>
          </p:nvPr>
        </p:nvSpPr>
        <p:spPr>
          <a:xfrm>
            <a:off x="457200" y="1295400"/>
            <a:ext cx="8229600" cy="4830763"/>
          </a:xfrm>
        </p:spPr>
        <p:txBody>
          <a:bodyPr/>
          <a:lstStyle/>
          <a:p>
            <a:pPr algn="just"/>
            <a:r>
              <a:rPr lang="en-US" dirty="0"/>
              <a:t>Find dept-wise sum of salaries of employees which are greater than 2000.</a:t>
            </a:r>
          </a:p>
          <a:p>
            <a:pPr marL="395288" indent="-53975">
              <a:buNone/>
            </a:pPr>
            <a:r>
              <a:rPr lang="en-US" b="1" dirty="0"/>
              <a:t>SELECT  </a:t>
            </a:r>
            <a:r>
              <a:rPr lang="en-US" b="1" dirty="0" err="1"/>
              <a:t>deptno</a:t>
            </a:r>
            <a:r>
              <a:rPr lang="en-US" b="1" dirty="0"/>
              <a:t>,  SUM(salary) AS </a:t>
            </a:r>
            <a:r>
              <a:rPr lang="en-US" b="1" dirty="0" err="1"/>
              <a:t>totalsal</a:t>
            </a:r>
            <a:endParaRPr lang="en-US" b="1" dirty="0"/>
          </a:p>
          <a:p>
            <a:pPr marL="395288" indent="-53975">
              <a:buNone/>
            </a:pPr>
            <a:r>
              <a:rPr lang="en-US" b="1" dirty="0"/>
              <a:t>FROM EMP</a:t>
            </a:r>
          </a:p>
          <a:p>
            <a:pPr marL="395288" indent="-53975">
              <a:buNone/>
            </a:pPr>
            <a:r>
              <a:rPr lang="en-US" b="1" dirty="0"/>
              <a:t>GROUP BY </a:t>
            </a:r>
            <a:r>
              <a:rPr lang="en-US" b="1" dirty="0" err="1"/>
              <a:t>deptno</a:t>
            </a:r>
            <a:endParaRPr lang="en-US" b="1" dirty="0"/>
          </a:p>
          <a:p>
            <a:pPr marL="395288" indent="-53975">
              <a:buNone/>
            </a:pPr>
            <a:r>
              <a:rPr lang="en-US" b="1" dirty="0"/>
              <a:t>HAVING  SUM(salary)&gt;2000;</a:t>
            </a:r>
          </a:p>
        </p:txBody>
      </p:sp>
      <p:graphicFrame>
        <p:nvGraphicFramePr>
          <p:cNvPr id="4" name="Content Placeholder 3"/>
          <p:cNvGraphicFramePr>
            <a:graphicFrameLocks/>
          </p:cNvGraphicFramePr>
          <p:nvPr/>
        </p:nvGraphicFramePr>
        <p:xfrm>
          <a:off x="2590800" y="4876800"/>
          <a:ext cx="4191000" cy="1036320"/>
        </p:xfrm>
        <a:graphic>
          <a:graphicData uri="http://schemas.openxmlformats.org/drawingml/2006/table">
            <a:tbl>
              <a:tblPr firstRow="1" bandRow="1">
                <a:tableStyleId>{616DA210-FB5B-4158-B5E0-FEB733F419BA}</a:tableStyleId>
              </a:tblPr>
              <a:tblGrid>
                <a:gridCol w="1873356">
                  <a:extLst>
                    <a:ext uri="{9D8B030D-6E8A-4147-A177-3AD203B41FA5}">
                      <a16:colId xmlns:a16="http://schemas.microsoft.com/office/drawing/2014/main" val="20000"/>
                    </a:ext>
                  </a:extLst>
                </a:gridCol>
                <a:gridCol w="2317644">
                  <a:extLst>
                    <a:ext uri="{9D8B030D-6E8A-4147-A177-3AD203B41FA5}">
                      <a16:colId xmlns:a16="http://schemas.microsoft.com/office/drawing/2014/main" val="20001"/>
                    </a:ext>
                  </a:extLst>
                </a:gridCol>
              </a:tblGrid>
              <a:tr h="368300">
                <a:tc>
                  <a:txBody>
                    <a:bodyPr/>
                    <a:lstStyle/>
                    <a:p>
                      <a:pPr algn="ctr"/>
                      <a:r>
                        <a:rPr lang="en-US" sz="2800" dirty="0"/>
                        <a:t>DEPTNO</a:t>
                      </a:r>
                    </a:p>
                  </a:txBody>
                  <a:tcPr/>
                </a:tc>
                <a:tc>
                  <a:txBody>
                    <a:bodyPr/>
                    <a:lstStyle/>
                    <a:p>
                      <a:pPr algn="ctr"/>
                      <a:r>
                        <a:rPr lang="en-US" sz="2800" baseline="0" dirty="0"/>
                        <a:t>TOTALSAL</a:t>
                      </a:r>
                      <a:endParaRPr lang="en-US" sz="2800" dirty="0"/>
                    </a:p>
                  </a:txBody>
                  <a:tcPr/>
                </a:tc>
                <a:extLst>
                  <a:ext uri="{0D108BD9-81ED-4DB2-BD59-A6C34878D82A}">
                    <a16:rowId xmlns:a16="http://schemas.microsoft.com/office/drawing/2014/main" val="10000"/>
                  </a:ext>
                </a:extLst>
              </a:tr>
              <a:tr h="368300">
                <a:tc>
                  <a:txBody>
                    <a:bodyPr/>
                    <a:lstStyle/>
                    <a:p>
                      <a:pPr algn="ctr"/>
                      <a:r>
                        <a:rPr lang="en-US" sz="2800" dirty="0"/>
                        <a:t>20</a:t>
                      </a:r>
                    </a:p>
                  </a:txBody>
                  <a:tcPr/>
                </a:tc>
                <a:tc>
                  <a:txBody>
                    <a:bodyPr/>
                    <a:lstStyle/>
                    <a:p>
                      <a:pPr algn="ctr"/>
                      <a:r>
                        <a:rPr lang="en-US" sz="2800" dirty="0"/>
                        <a:t>5000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BY</a:t>
            </a:r>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fontAlgn="ctr"/>
            <a:r>
              <a:rPr lang="en-US" b="1" dirty="0"/>
              <a:t>ORDER BY </a:t>
            </a:r>
            <a:r>
              <a:rPr lang="en-US" dirty="0"/>
              <a:t>clause is used to sort the records of the table based on one or more columns. </a:t>
            </a:r>
          </a:p>
          <a:p>
            <a:pPr algn="just" fontAlgn="ctr"/>
            <a:r>
              <a:rPr lang="en-US" dirty="0"/>
              <a:t>Using the ORDER BY clause, we can sort the records in ascending or descending order.</a:t>
            </a:r>
          </a:p>
          <a:p>
            <a:pPr algn="just" fontAlgn="ctr"/>
            <a:r>
              <a:rPr lang="en-US" b="1" dirty="0"/>
              <a:t>ASC </a:t>
            </a:r>
            <a:r>
              <a:rPr lang="en-US" dirty="0"/>
              <a:t>keyword is used with “ORDER BY” clause to sort records in ascending order. </a:t>
            </a:r>
          </a:p>
          <a:p>
            <a:pPr algn="just" fontAlgn="ctr"/>
            <a:r>
              <a:rPr lang="en-US" b="1" dirty="0"/>
              <a:t>DESC </a:t>
            </a:r>
            <a:r>
              <a:rPr lang="en-US" dirty="0"/>
              <a:t>keyword will sort the records in descending order.</a:t>
            </a:r>
          </a:p>
          <a:p>
            <a:pPr algn="just" fontAlgn="ctr"/>
            <a:r>
              <a:rPr lang="en-US" dirty="0"/>
              <a:t>If no keyword is specified ,the sorting will be done by default in the ascending order.</a:t>
            </a:r>
          </a:p>
          <a:p>
            <a:pPr algn="just" font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BY</a:t>
            </a:r>
            <a:endParaRPr lang="en-US" dirty="0"/>
          </a:p>
        </p:txBody>
      </p:sp>
      <p:sp>
        <p:nvSpPr>
          <p:cNvPr id="3" name="Content Placeholder 2"/>
          <p:cNvSpPr>
            <a:spLocks noGrp="1"/>
          </p:cNvSpPr>
          <p:nvPr>
            <p:ph idx="1"/>
          </p:nvPr>
        </p:nvSpPr>
        <p:spPr/>
        <p:txBody>
          <a:bodyPr/>
          <a:lstStyle/>
          <a:p>
            <a:pPr>
              <a:buNone/>
            </a:pPr>
            <a:r>
              <a:rPr lang="en-US" b="1" dirty="0">
                <a:solidFill>
                  <a:srgbClr val="FF0000"/>
                </a:solidFill>
              </a:rPr>
              <a:t>    Syntax</a:t>
            </a:r>
          </a:p>
          <a:p>
            <a:pPr>
              <a:buNone/>
            </a:pPr>
            <a:r>
              <a:rPr lang="en-US" b="1" dirty="0"/>
              <a:t>    SELECT</a:t>
            </a:r>
            <a:r>
              <a:rPr lang="en-US" dirty="0"/>
              <a:t>  </a:t>
            </a:r>
            <a:r>
              <a:rPr lang="en-US" i="1" dirty="0"/>
              <a:t>column1</a:t>
            </a:r>
            <a:r>
              <a:rPr lang="en-US" dirty="0"/>
              <a:t>,</a:t>
            </a:r>
            <a:r>
              <a:rPr lang="en-US" i="1" dirty="0"/>
              <a:t> column2, ...</a:t>
            </a:r>
            <a:br>
              <a:rPr lang="en-US" dirty="0"/>
            </a:br>
            <a:r>
              <a:rPr lang="en-US" b="1" dirty="0"/>
              <a:t>FROM</a:t>
            </a:r>
            <a:r>
              <a:rPr lang="en-US" dirty="0"/>
              <a:t>   </a:t>
            </a:r>
            <a:r>
              <a:rPr lang="en-US" i="1" dirty="0" err="1"/>
              <a:t>table_name</a:t>
            </a:r>
            <a:br>
              <a:rPr lang="en-US" dirty="0"/>
            </a:br>
            <a:r>
              <a:rPr lang="en-US" b="1" dirty="0"/>
              <a:t>ORDER BY</a:t>
            </a:r>
            <a:r>
              <a:rPr lang="en-US" dirty="0"/>
              <a:t>  </a:t>
            </a:r>
            <a:r>
              <a:rPr lang="en-US" i="1" dirty="0"/>
              <a:t>column1, column2, ... </a:t>
            </a:r>
            <a:r>
              <a:rPr lang="en-US" dirty="0"/>
              <a:t>[ASC|DESC];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 table </a:t>
            </a:r>
            <a:endParaRPr lang="en-US" dirty="0"/>
          </a:p>
        </p:txBody>
      </p:sp>
      <p:graphicFrame>
        <p:nvGraphicFramePr>
          <p:cNvPr id="4" name="Content Placeholder 3"/>
          <p:cNvGraphicFramePr>
            <a:graphicFrameLocks noGrp="1"/>
          </p:cNvGraphicFramePr>
          <p:nvPr>
            <p:ph idx="1"/>
          </p:nvPr>
        </p:nvGraphicFramePr>
        <p:xfrm>
          <a:off x="1752599" y="2133600"/>
          <a:ext cx="5638802" cy="312420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533400">
                <a:tc>
                  <a:txBody>
                    <a:bodyPr/>
                    <a:lstStyle/>
                    <a:p>
                      <a:pPr algn="ctr"/>
                      <a:r>
                        <a:rPr lang="en-US" sz="2800" dirty="0"/>
                        <a:t>EID</a:t>
                      </a:r>
                    </a:p>
                  </a:txBody>
                  <a:tcPr/>
                </a:tc>
                <a:tc>
                  <a:txBody>
                    <a:bodyPr/>
                    <a:lstStyle/>
                    <a:p>
                      <a:pPr algn="ctr"/>
                      <a:r>
                        <a:rPr lang="en-US" sz="2800" dirty="0"/>
                        <a:t>ENAME</a:t>
                      </a:r>
                    </a:p>
                  </a:txBody>
                  <a:tcPr/>
                </a:tc>
                <a:tc>
                  <a:txBody>
                    <a:bodyPr/>
                    <a:lstStyle/>
                    <a:p>
                      <a:pPr algn="ctr"/>
                      <a:r>
                        <a:rPr lang="en-US" sz="2800" dirty="0"/>
                        <a:t>SALARY</a:t>
                      </a:r>
                    </a:p>
                  </a:txBody>
                  <a:tcPr/>
                </a:tc>
                <a:tc>
                  <a:txBody>
                    <a:bodyPr/>
                    <a:lstStyle/>
                    <a:p>
                      <a:pPr algn="ctr"/>
                      <a:r>
                        <a:rPr lang="en-US" sz="2800" dirty="0"/>
                        <a:t>DEPTNO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NULL</a:t>
                      </a:r>
                    </a:p>
                  </a:txBody>
                  <a:tcPr/>
                </a:tc>
                <a:tc>
                  <a:txBody>
                    <a:bodyPr/>
                    <a:lstStyle/>
                    <a:p>
                      <a:pPr algn="ctr"/>
                      <a:r>
                        <a:rPr lang="en-US" sz="2800" dirty="0"/>
                        <a:t>20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BY</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a:t>Display </a:t>
            </a:r>
            <a:r>
              <a:rPr lang="en-US" dirty="0" err="1"/>
              <a:t>emp</a:t>
            </a:r>
            <a:r>
              <a:rPr lang="en-US" dirty="0"/>
              <a:t> in ascending order of salary.</a:t>
            </a:r>
          </a:p>
          <a:p>
            <a:pPr>
              <a:buNone/>
            </a:pPr>
            <a:r>
              <a:rPr lang="en-US" b="1" dirty="0"/>
              <a:t>    SELECT * FROM </a:t>
            </a:r>
            <a:r>
              <a:rPr lang="en-US" b="1" dirty="0" err="1"/>
              <a:t>emp</a:t>
            </a:r>
            <a:r>
              <a:rPr lang="en-US" b="1" dirty="0"/>
              <a:t> ORDER BY salary; </a:t>
            </a:r>
          </a:p>
        </p:txBody>
      </p:sp>
      <p:graphicFrame>
        <p:nvGraphicFramePr>
          <p:cNvPr id="4" name="Content Placeholder 3"/>
          <p:cNvGraphicFramePr>
            <a:graphicFrameLocks/>
          </p:cNvGraphicFramePr>
          <p:nvPr/>
        </p:nvGraphicFramePr>
        <p:xfrm>
          <a:off x="1600200" y="2971800"/>
          <a:ext cx="5638802" cy="312420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533400">
                <a:tc>
                  <a:txBody>
                    <a:bodyPr/>
                    <a:lstStyle/>
                    <a:p>
                      <a:pPr algn="ctr"/>
                      <a:r>
                        <a:rPr lang="en-US" sz="2800" dirty="0"/>
                        <a:t>EID</a:t>
                      </a:r>
                    </a:p>
                  </a:txBody>
                  <a:tcPr/>
                </a:tc>
                <a:tc>
                  <a:txBody>
                    <a:bodyPr/>
                    <a:lstStyle/>
                    <a:p>
                      <a:pPr algn="ctr"/>
                      <a:r>
                        <a:rPr lang="en-US" sz="2800" dirty="0"/>
                        <a:t>ENAME</a:t>
                      </a:r>
                    </a:p>
                  </a:txBody>
                  <a:tcPr/>
                </a:tc>
                <a:tc>
                  <a:txBody>
                    <a:bodyPr/>
                    <a:lstStyle/>
                    <a:p>
                      <a:pPr algn="ctr"/>
                      <a:r>
                        <a:rPr lang="en-US" sz="2800" dirty="0"/>
                        <a:t>SALARY</a:t>
                      </a:r>
                    </a:p>
                  </a:txBody>
                  <a:tcPr/>
                </a:tc>
                <a:tc>
                  <a:txBody>
                    <a:bodyPr/>
                    <a:lstStyle/>
                    <a:p>
                      <a:pPr algn="ctr"/>
                      <a:r>
                        <a:rPr lang="en-US" sz="2800" dirty="0"/>
                        <a:t>DEPTNO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2"/>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NULL</a:t>
                      </a:r>
                    </a:p>
                  </a:txBody>
                  <a:tcPr/>
                </a:tc>
                <a:tc>
                  <a:txBody>
                    <a:bodyPr/>
                    <a:lstStyle/>
                    <a:p>
                      <a:pPr algn="ctr"/>
                      <a:r>
                        <a:rPr lang="en-US" sz="2800" dirty="0"/>
                        <a:t>20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BY</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a:t>Display </a:t>
            </a:r>
            <a:r>
              <a:rPr lang="en-US" dirty="0" err="1"/>
              <a:t>emp</a:t>
            </a:r>
            <a:r>
              <a:rPr lang="en-US" dirty="0"/>
              <a:t> in descending order of salary.</a:t>
            </a:r>
          </a:p>
          <a:p>
            <a:pPr>
              <a:buNone/>
            </a:pPr>
            <a:r>
              <a:rPr lang="en-US" b="1" dirty="0"/>
              <a:t>    SELECT * FROM </a:t>
            </a:r>
            <a:r>
              <a:rPr lang="en-US" b="1" dirty="0" err="1"/>
              <a:t>emp</a:t>
            </a:r>
            <a:r>
              <a:rPr lang="en-US" b="1" dirty="0"/>
              <a:t> ORDER BY salary DESC; </a:t>
            </a:r>
          </a:p>
        </p:txBody>
      </p:sp>
      <p:graphicFrame>
        <p:nvGraphicFramePr>
          <p:cNvPr id="4" name="Content Placeholder 3"/>
          <p:cNvGraphicFramePr>
            <a:graphicFrameLocks/>
          </p:cNvGraphicFramePr>
          <p:nvPr/>
        </p:nvGraphicFramePr>
        <p:xfrm>
          <a:off x="1600200" y="2971800"/>
          <a:ext cx="5638802" cy="312420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533400">
                <a:tc>
                  <a:txBody>
                    <a:bodyPr/>
                    <a:lstStyle/>
                    <a:p>
                      <a:pPr algn="ctr"/>
                      <a:r>
                        <a:rPr lang="en-US" sz="2800" dirty="0"/>
                        <a:t>EID</a:t>
                      </a:r>
                    </a:p>
                  </a:txBody>
                  <a:tcPr/>
                </a:tc>
                <a:tc>
                  <a:txBody>
                    <a:bodyPr/>
                    <a:lstStyle/>
                    <a:p>
                      <a:pPr algn="ctr"/>
                      <a:r>
                        <a:rPr lang="en-US" sz="2800" dirty="0"/>
                        <a:t>ENAME</a:t>
                      </a:r>
                    </a:p>
                  </a:txBody>
                  <a:tcPr/>
                </a:tc>
                <a:tc>
                  <a:txBody>
                    <a:bodyPr/>
                    <a:lstStyle/>
                    <a:p>
                      <a:pPr algn="ctr"/>
                      <a:r>
                        <a:rPr lang="en-US" sz="2800" dirty="0"/>
                        <a:t>SALARY</a:t>
                      </a:r>
                    </a:p>
                  </a:txBody>
                  <a:tcPr/>
                </a:tc>
                <a:tc>
                  <a:txBody>
                    <a:bodyPr/>
                    <a:lstStyle/>
                    <a:p>
                      <a:pPr algn="ctr"/>
                      <a:r>
                        <a:rPr lang="en-US" sz="2800" dirty="0"/>
                        <a:t>DEPTNO</a:t>
                      </a:r>
                    </a:p>
                  </a:txBody>
                  <a:tcPr/>
                </a:tc>
                <a:extLst>
                  <a:ext uri="{0D108BD9-81ED-4DB2-BD59-A6C34878D82A}">
                    <a16:rowId xmlns:a16="http://schemas.microsoft.com/office/drawing/2014/main" val="10000"/>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NULL</a:t>
                      </a:r>
                    </a:p>
                  </a:txBody>
                  <a:tcPr/>
                </a:tc>
                <a:tc>
                  <a:txBody>
                    <a:bodyPr/>
                    <a:lstStyle/>
                    <a:p>
                      <a:pPr algn="ctr"/>
                      <a:r>
                        <a:rPr lang="en-US" sz="2800" dirty="0"/>
                        <a:t>20</a:t>
                      </a:r>
                    </a:p>
                  </a:txBody>
                  <a:tcPr/>
                </a:tc>
                <a:extLst>
                  <a:ext uri="{0D108BD9-81ED-4DB2-BD59-A6C34878D82A}">
                    <a16:rowId xmlns:a16="http://schemas.microsoft.com/office/drawing/2014/main" val="10001"/>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3"/>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4"/>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133600"/>
            <a:ext cx="8229600" cy="2133600"/>
          </a:xfrm>
        </p:spPr>
        <p:txBody>
          <a:bodyPr>
            <a:normAutofit/>
          </a:bodyPr>
          <a:lstStyle/>
          <a:p>
            <a:r>
              <a:rPr lang="en-US" b="1" dirty="0"/>
              <a:t>Exp 8 </a:t>
            </a:r>
            <a:br>
              <a:rPr lang="en-US" dirty="0"/>
            </a:br>
            <a:r>
              <a:rPr lang="en-US" dirty="0"/>
              <a:t>Construct SQL Queries on joins and Correlated </a:t>
            </a:r>
            <a:r>
              <a:rPr lang="en-US" dirty="0" err="1"/>
              <a:t>subqueries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JOINS</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dirty="0"/>
              <a:t>JOIN  is used to retrieve data from multiple tables.</a:t>
            </a:r>
          </a:p>
          <a:p>
            <a:pPr algn="just"/>
            <a:r>
              <a:rPr lang="en-US" dirty="0"/>
              <a:t>Join query is used to combine rows from two or more tables and creates a new table. </a:t>
            </a:r>
          </a:p>
          <a:p>
            <a:pPr algn="just"/>
            <a:r>
              <a:rPr lang="en-US" dirty="0"/>
              <a:t>There must be one join condition for joining two tables, result set </a:t>
            </a:r>
            <a:r>
              <a:rPr lang="en-US" dirty="0" err="1"/>
              <a:t>conatins</a:t>
            </a:r>
            <a:r>
              <a:rPr lang="en-US" dirty="0"/>
              <a:t> rows for which join condition is  true.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BY</a:t>
            </a:r>
          </a:p>
        </p:txBody>
      </p:sp>
      <p:sp>
        <p:nvSpPr>
          <p:cNvPr id="3" name="Content Placeholder 2"/>
          <p:cNvSpPr>
            <a:spLocks noGrp="1"/>
          </p:cNvSpPr>
          <p:nvPr>
            <p:ph idx="1"/>
          </p:nvPr>
        </p:nvSpPr>
        <p:spPr>
          <a:xfrm>
            <a:off x="457200" y="1371600"/>
            <a:ext cx="8382000" cy="4754563"/>
          </a:xfrm>
        </p:spPr>
        <p:txBody>
          <a:bodyPr>
            <a:normAutofit/>
          </a:bodyPr>
          <a:lstStyle/>
          <a:p>
            <a:pPr algn="just"/>
            <a:r>
              <a:rPr lang="en-US" b="1" dirty="0"/>
              <a:t>Group By</a:t>
            </a:r>
            <a:r>
              <a:rPr lang="en-US" dirty="0"/>
              <a:t> clause is used for creating groups of records based on one or more columns.</a:t>
            </a:r>
          </a:p>
          <a:p>
            <a:pPr algn="just"/>
            <a:r>
              <a:rPr lang="en-US" b="1" dirty="0"/>
              <a:t>GROUP BY</a:t>
            </a:r>
            <a:r>
              <a:rPr lang="en-US" dirty="0"/>
              <a:t> Clause is used to group the rows, which have the same values.</a:t>
            </a:r>
          </a:p>
          <a:p>
            <a:pPr algn="just"/>
            <a:r>
              <a:rPr lang="en-US" dirty="0"/>
              <a:t>Using these groups of records we can perform calculations with aggregate functions COUNT, MAX, MIN, SUM, AVG.</a:t>
            </a:r>
          </a:p>
          <a:p>
            <a:pPr algn="just"/>
            <a:endParaRPr lang="en-US" dirty="0"/>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JOINS</a:t>
            </a:r>
            <a:endParaRPr lang="en-US" dirty="0"/>
          </a:p>
        </p:txBody>
      </p:sp>
      <p:sp>
        <p:nvSpPr>
          <p:cNvPr id="3" name="Content Placeholder 2"/>
          <p:cNvSpPr>
            <a:spLocks noGrp="1"/>
          </p:cNvSpPr>
          <p:nvPr>
            <p:ph idx="1"/>
          </p:nvPr>
        </p:nvSpPr>
        <p:spPr/>
        <p:txBody>
          <a:bodyPr>
            <a:normAutofit/>
          </a:bodyPr>
          <a:lstStyle/>
          <a:p>
            <a:pPr>
              <a:buNone/>
            </a:pPr>
            <a:r>
              <a:rPr lang="en-US" dirty="0"/>
              <a:t>There are  different types of  joins:</a:t>
            </a:r>
          </a:p>
          <a:p>
            <a:r>
              <a:rPr lang="en-US" dirty="0"/>
              <a:t> Inner join</a:t>
            </a:r>
          </a:p>
          <a:p>
            <a:r>
              <a:rPr lang="en-US" dirty="0"/>
              <a:t>Left outer join </a:t>
            </a:r>
          </a:p>
          <a:p>
            <a:r>
              <a:rPr lang="en-US" dirty="0"/>
              <a:t>Right outer join </a:t>
            </a:r>
          </a:p>
          <a:p>
            <a:r>
              <a:rPr lang="en-US" dirty="0"/>
              <a:t>Full outer join </a:t>
            </a:r>
          </a:p>
          <a:p>
            <a:r>
              <a:rPr lang="en-US" dirty="0"/>
              <a:t>Cross join</a:t>
            </a:r>
          </a:p>
          <a:p>
            <a:r>
              <a:rPr lang="en-US" dirty="0"/>
              <a:t>Self join</a:t>
            </a:r>
          </a:p>
          <a:p>
            <a:endParaRPr lang="en-US" dirty="0">
              <a:hlinkClick r:id="rId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Cross join</a:t>
            </a:r>
          </a:p>
        </p:txBody>
      </p:sp>
      <p:sp>
        <p:nvSpPr>
          <p:cNvPr id="3" name="Content Placeholder 2"/>
          <p:cNvSpPr>
            <a:spLocks noGrp="1"/>
          </p:cNvSpPr>
          <p:nvPr>
            <p:ph idx="1"/>
          </p:nvPr>
        </p:nvSpPr>
        <p:spPr/>
        <p:txBody>
          <a:bodyPr/>
          <a:lstStyle/>
          <a:p>
            <a:pPr algn="just"/>
            <a:r>
              <a:rPr lang="en-US" dirty="0"/>
              <a:t>CROSS JOIN  of two tables makes a Cartesian product of the tables.</a:t>
            </a:r>
          </a:p>
          <a:p>
            <a:pPr algn="just"/>
            <a:r>
              <a:rPr lang="en-US" dirty="0"/>
              <a:t>CROSS JOIN combines all rows from first table with all of the rows of second table.</a:t>
            </a:r>
          </a:p>
          <a:p>
            <a:pPr algn="just"/>
            <a:r>
              <a:rPr lang="en-US" dirty="0"/>
              <a:t> If there are "x" rows in table1 and "y" rows in table2 then the CROSS JOIN result set have x*y rows.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 join</a:t>
            </a:r>
            <a:endParaRPr lang="en-US" dirty="0"/>
          </a:p>
        </p:txBody>
      </p:sp>
      <p:sp>
        <p:nvSpPr>
          <p:cNvPr id="3" name="Content Placeholder 2"/>
          <p:cNvSpPr>
            <a:spLocks noGrp="1"/>
          </p:cNvSpPr>
          <p:nvPr>
            <p:ph idx="1"/>
          </p:nvPr>
        </p:nvSpPr>
        <p:spPr/>
        <p:txBody>
          <a:bodyPr>
            <a:normAutofit/>
          </a:bodyPr>
          <a:lstStyle/>
          <a:p>
            <a:pPr>
              <a:buNone/>
            </a:pPr>
            <a:r>
              <a:rPr lang="en-US" b="1" dirty="0"/>
              <a:t>Syntax:</a:t>
            </a:r>
          </a:p>
          <a:p>
            <a:pPr marL="688975" indent="-119063">
              <a:buNone/>
            </a:pPr>
            <a:r>
              <a:rPr lang="en-US" dirty="0"/>
              <a:t>SELECT  &lt;</a:t>
            </a:r>
            <a:r>
              <a:rPr lang="en-US" dirty="0" err="1"/>
              <a:t>column_list</a:t>
            </a:r>
            <a:r>
              <a:rPr lang="en-US" dirty="0"/>
              <a:t>&gt;   </a:t>
            </a:r>
          </a:p>
          <a:p>
            <a:pPr marL="688975" indent="-119063">
              <a:buNone/>
            </a:pPr>
            <a:r>
              <a:rPr lang="en-US" b="1" dirty="0"/>
              <a:t>FROM </a:t>
            </a:r>
          </a:p>
          <a:p>
            <a:pPr marL="688975" indent="-119063">
              <a:buNone/>
            </a:pPr>
            <a:r>
              <a:rPr lang="en-US" dirty="0"/>
              <a:t>table1  </a:t>
            </a:r>
            <a:r>
              <a:rPr lang="en-US" b="1" dirty="0"/>
              <a:t>CROSS JOIN</a:t>
            </a:r>
            <a:r>
              <a:rPr lang="en-US" dirty="0"/>
              <a:t>  table2;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838200"/>
          <a:ext cx="5638802" cy="259080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DNO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bl>
          </a:graphicData>
        </a:graphic>
      </p:graphicFrame>
      <p:graphicFrame>
        <p:nvGraphicFramePr>
          <p:cNvPr id="5" name="Content Placeholder 3"/>
          <p:cNvGraphicFramePr>
            <a:graphicFrameLocks/>
          </p:cNvGraphicFramePr>
          <p:nvPr/>
        </p:nvGraphicFramePr>
        <p:xfrm>
          <a:off x="1828800" y="4114800"/>
          <a:ext cx="5410200" cy="2087880"/>
        </p:xfrm>
        <a:graphic>
          <a:graphicData uri="http://schemas.openxmlformats.org/drawingml/2006/table">
            <a:tbl>
              <a:tblPr firstRow="1" bandRow="1">
                <a:tableStyleId>{616DA210-FB5B-4158-B5E0-FEB733F419BA}</a:tableStyleId>
              </a:tblPr>
              <a:tblGrid>
                <a:gridCol w="1192776">
                  <a:extLst>
                    <a:ext uri="{9D8B030D-6E8A-4147-A177-3AD203B41FA5}">
                      <a16:colId xmlns:a16="http://schemas.microsoft.com/office/drawing/2014/main" val="20000"/>
                    </a:ext>
                  </a:extLst>
                </a:gridCol>
                <a:gridCol w="2202045">
                  <a:extLst>
                    <a:ext uri="{9D8B030D-6E8A-4147-A177-3AD203B41FA5}">
                      <a16:colId xmlns:a16="http://schemas.microsoft.com/office/drawing/2014/main" val="20001"/>
                    </a:ext>
                  </a:extLst>
                </a:gridCol>
                <a:gridCol w="2015379">
                  <a:extLst>
                    <a:ext uri="{9D8B030D-6E8A-4147-A177-3AD203B41FA5}">
                      <a16:colId xmlns:a16="http://schemas.microsoft.com/office/drawing/2014/main" val="20002"/>
                    </a:ext>
                  </a:extLst>
                </a:gridCol>
              </a:tblGrid>
              <a:tr h="695960">
                <a:tc>
                  <a:txBody>
                    <a:bodyPr/>
                    <a:lstStyle/>
                    <a:p>
                      <a:pPr algn="ctr"/>
                      <a:r>
                        <a:rPr lang="en-US" sz="2800" dirty="0"/>
                        <a:t>DNO</a:t>
                      </a:r>
                    </a:p>
                  </a:txBody>
                  <a:tcPr/>
                </a:tc>
                <a:tc>
                  <a:txBody>
                    <a:bodyPr/>
                    <a:lstStyle/>
                    <a:p>
                      <a:pPr algn="ctr"/>
                      <a:r>
                        <a:rPr lang="en-US" sz="2800" dirty="0"/>
                        <a:t>DNAME</a:t>
                      </a:r>
                    </a:p>
                  </a:txBody>
                  <a:tcPr/>
                </a:tc>
                <a:tc>
                  <a:txBody>
                    <a:bodyPr/>
                    <a:lstStyle/>
                    <a:p>
                      <a:pPr algn="ctr"/>
                      <a:r>
                        <a:rPr lang="en-US" sz="2800" dirty="0"/>
                        <a:t>LOCATION</a:t>
                      </a:r>
                    </a:p>
                  </a:txBody>
                  <a:tcPr/>
                </a:tc>
                <a:extLst>
                  <a:ext uri="{0D108BD9-81ED-4DB2-BD59-A6C34878D82A}">
                    <a16:rowId xmlns:a16="http://schemas.microsoft.com/office/drawing/2014/main" val="10000"/>
                  </a:ext>
                </a:extLst>
              </a:tr>
              <a:tr h="695960">
                <a:tc>
                  <a:txBody>
                    <a:bodyPr/>
                    <a:lstStyle/>
                    <a:p>
                      <a:pPr algn="ctr"/>
                      <a:r>
                        <a:rPr lang="en-US" sz="2800" dirty="0"/>
                        <a:t>10</a:t>
                      </a:r>
                    </a:p>
                  </a:txBody>
                  <a:tcPr/>
                </a:tc>
                <a:tc>
                  <a:txBody>
                    <a:bodyPr/>
                    <a:lstStyle/>
                    <a:p>
                      <a:pPr algn="ctr"/>
                      <a:r>
                        <a:rPr lang="en-US" sz="2800" dirty="0"/>
                        <a:t>PROD</a:t>
                      </a:r>
                    </a:p>
                  </a:txBody>
                  <a:tcPr/>
                </a:tc>
                <a:tc>
                  <a:txBody>
                    <a:bodyPr/>
                    <a:lstStyle/>
                    <a:p>
                      <a:pPr algn="ctr"/>
                      <a:r>
                        <a:rPr lang="en-US" sz="2800" dirty="0"/>
                        <a:t>HYD</a:t>
                      </a:r>
                    </a:p>
                  </a:txBody>
                  <a:tcPr/>
                </a:tc>
                <a:extLst>
                  <a:ext uri="{0D108BD9-81ED-4DB2-BD59-A6C34878D82A}">
                    <a16:rowId xmlns:a16="http://schemas.microsoft.com/office/drawing/2014/main" val="10001"/>
                  </a:ext>
                </a:extLst>
              </a:tr>
              <a:tr h="695960">
                <a:tc>
                  <a:txBody>
                    <a:bodyPr/>
                    <a:lstStyle/>
                    <a:p>
                      <a:pPr algn="ctr"/>
                      <a:r>
                        <a:rPr lang="en-US" sz="2800" dirty="0"/>
                        <a:t>20</a:t>
                      </a:r>
                    </a:p>
                  </a:txBody>
                  <a:tcPr/>
                </a:tc>
                <a:tc>
                  <a:txBody>
                    <a:bodyPr/>
                    <a:lstStyle/>
                    <a:p>
                      <a:pPr algn="ctr"/>
                      <a:r>
                        <a:rPr lang="en-US" sz="2800" dirty="0"/>
                        <a:t>FINAN</a:t>
                      </a:r>
                    </a:p>
                  </a:txBody>
                  <a:tcPr/>
                </a:tc>
                <a:tc>
                  <a:txBody>
                    <a:bodyPr/>
                    <a:lstStyle/>
                    <a:p>
                      <a:pPr algn="ctr"/>
                      <a:r>
                        <a:rPr lang="en-US" sz="2800" dirty="0"/>
                        <a:t>DEL</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 JOIN</a:t>
            </a:r>
            <a:endParaRPr lang="en-US" dirty="0"/>
          </a:p>
        </p:txBody>
      </p:sp>
      <p:sp>
        <p:nvSpPr>
          <p:cNvPr id="3" name="Content Placeholder 2"/>
          <p:cNvSpPr>
            <a:spLocks noGrp="1"/>
          </p:cNvSpPr>
          <p:nvPr>
            <p:ph idx="1"/>
          </p:nvPr>
        </p:nvSpPr>
        <p:spPr>
          <a:xfrm>
            <a:off x="457200" y="1371600"/>
            <a:ext cx="8229600" cy="5105400"/>
          </a:xfrm>
        </p:spPr>
        <p:txBody>
          <a:bodyPr/>
          <a:lstStyle/>
          <a:p>
            <a:pPr>
              <a:buNone/>
            </a:pPr>
            <a:r>
              <a:rPr lang="en-US" b="1" dirty="0"/>
              <a:t>Example:</a:t>
            </a:r>
          </a:p>
          <a:p>
            <a:r>
              <a:rPr lang="en-US" dirty="0"/>
              <a:t>SELECT * FROM EMP </a:t>
            </a:r>
            <a:r>
              <a:rPr lang="en-US" b="1" dirty="0"/>
              <a:t>CROSS JOIN </a:t>
            </a:r>
            <a:r>
              <a:rPr lang="en-US" dirty="0"/>
              <a:t>DEPT;</a:t>
            </a:r>
          </a:p>
          <a:p>
            <a:endParaRPr lang="en-US" dirty="0"/>
          </a:p>
        </p:txBody>
      </p:sp>
      <p:graphicFrame>
        <p:nvGraphicFramePr>
          <p:cNvPr id="4" name="Table 3"/>
          <p:cNvGraphicFramePr>
            <a:graphicFrameLocks noGrp="1"/>
          </p:cNvGraphicFramePr>
          <p:nvPr/>
        </p:nvGraphicFramePr>
        <p:xfrm>
          <a:off x="533400" y="2667000"/>
          <a:ext cx="7924800" cy="3505203"/>
        </p:xfrm>
        <a:graphic>
          <a:graphicData uri="http://schemas.openxmlformats.org/drawingml/2006/table">
            <a:tbl>
              <a:tblPr/>
              <a:tblGrid>
                <a:gridCol w="980388">
                  <a:extLst>
                    <a:ext uri="{9D8B030D-6E8A-4147-A177-3AD203B41FA5}">
                      <a16:colId xmlns:a16="http://schemas.microsoft.com/office/drawing/2014/main" val="20000"/>
                    </a:ext>
                  </a:extLst>
                </a:gridCol>
                <a:gridCol w="1142726">
                  <a:extLst>
                    <a:ext uri="{9D8B030D-6E8A-4147-A177-3AD203B41FA5}">
                      <a16:colId xmlns:a16="http://schemas.microsoft.com/office/drawing/2014/main" val="20001"/>
                    </a:ext>
                  </a:extLst>
                </a:gridCol>
                <a:gridCol w="1061557">
                  <a:extLst>
                    <a:ext uri="{9D8B030D-6E8A-4147-A177-3AD203B41FA5}">
                      <a16:colId xmlns:a16="http://schemas.microsoft.com/office/drawing/2014/main" val="20002"/>
                    </a:ext>
                  </a:extLst>
                </a:gridCol>
                <a:gridCol w="1061557">
                  <a:extLst>
                    <a:ext uri="{9D8B030D-6E8A-4147-A177-3AD203B41FA5}">
                      <a16:colId xmlns:a16="http://schemas.microsoft.com/office/drawing/2014/main" val="20003"/>
                    </a:ext>
                  </a:extLst>
                </a:gridCol>
                <a:gridCol w="1061557">
                  <a:extLst>
                    <a:ext uri="{9D8B030D-6E8A-4147-A177-3AD203B41FA5}">
                      <a16:colId xmlns:a16="http://schemas.microsoft.com/office/drawing/2014/main" val="20004"/>
                    </a:ext>
                  </a:extLst>
                </a:gridCol>
                <a:gridCol w="1146434">
                  <a:extLst>
                    <a:ext uri="{9D8B030D-6E8A-4147-A177-3AD203B41FA5}">
                      <a16:colId xmlns:a16="http://schemas.microsoft.com/office/drawing/2014/main" val="20005"/>
                    </a:ext>
                  </a:extLst>
                </a:gridCol>
                <a:gridCol w="1470581">
                  <a:extLst>
                    <a:ext uri="{9D8B030D-6E8A-4147-A177-3AD203B41FA5}">
                      <a16:colId xmlns:a16="http://schemas.microsoft.com/office/drawing/2014/main" val="20006"/>
                    </a:ext>
                  </a:extLst>
                </a:gridCol>
              </a:tblGrid>
              <a:tr h="389467">
                <a:tc>
                  <a:txBody>
                    <a:bodyPr/>
                    <a:lstStyle/>
                    <a:p>
                      <a:pPr algn="ctr" fontAlgn="ctr"/>
                      <a:r>
                        <a:rPr lang="en-US" sz="2400" b="1" i="0" u="none" strike="noStrike" dirty="0">
                          <a:solidFill>
                            <a:srgbClr val="000000"/>
                          </a:solidFill>
                          <a:latin typeface="Calibri"/>
                        </a:rPr>
                        <a:t>ENO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ENAME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SAL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9467">
                <a:tc>
                  <a:txBody>
                    <a:bodyPr/>
                    <a:lstStyle/>
                    <a:p>
                      <a:pPr algn="ctr" fontAlgn="ctr"/>
                      <a:r>
                        <a:rPr lang="en-US" sz="2400" b="0" i="0" u="none" strike="noStrike" dirty="0">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9467">
                <a:tc>
                  <a:txBody>
                    <a:bodyPr/>
                    <a:lstStyle/>
                    <a:p>
                      <a:pPr algn="ctr" fontAlgn="ctr"/>
                      <a:r>
                        <a:rPr lang="en-US" sz="2400" b="0" i="0" u="none" strike="noStrike" dirty="0">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9467">
                <a:tc>
                  <a:txBody>
                    <a:bodyPr/>
                    <a:lstStyle/>
                    <a:p>
                      <a:pPr algn="ctr" fontAlgn="ctr"/>
                      <a:r>
                        <a:rPr lang="en-US" sz="2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9467">
                <a:tc>
                  <a:txBody>
                    <a:bodyPr/>
                    <a:lstStyle/>
                    <a:p>
                      <a:pPr algn="ctr" fontAlgn="ctr"/>
                      <a:r>
                        <a:rPr lang="en-US" sz="2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9467">
                <a:tc>
                  <a:txBody>
                    <a:bodyPr/>
                    <a:lstStyle/>
                    <a:p>
                      <a:pPr algn="ctr" fontAlgn="ctr"/>
                      <a:r>
                        <a:rPr lang="en-US" sz="24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9467">
                <a:tc>
                  <a:txBody>
                    <a:bodyPr/>
                    <a:lstStyle/>
                    <a:p>
                      <a:pPr algn="ctr" fontAlgn="ctr"/>
                      <a:r>
                        <a:rPr lang="en-US" sz="2400" b="0"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9467">
                <a:tc>
                  <a:txBody>
                    <a:bodyPr/>
                    <a:lstStyle/>
                    <a:p>
                      <a:pPr algn="ctr" fontAlgn="ctr"/>
                      <a:r>
                        <a:rPr lang="en-US" sz="2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9467">
                <a:tc>
                  <a:txBody>
                    <a:bodyPr/>
                    <a:lstStyle/>
                    <a:p>
                      <a:pPr algn="ctr" fontAlgn="ctr"/>
                      <a:r>
                        <a:rPr lang="en-US" sz="2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JOINS</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dirty="0"/>
              <a:t>JOIN  is used to retrieve data from multiple tables.</a:t>
            </a:r>
          </a:p>
          <a:p>
            <a:pPr algn="just"/>
            <a:r>
              <a:rPr lang="en-US" dirty="0"/>
              <a:t>Join query is used to combine rows from two or more tables and creates a new table. </a:t>
            </a:r>
          </a:p>
          <a:p>
            <a:pPr algn="just"/>
            <a:r>
              <a:rPr lang="en-US" dirty="0"/>
              <a:t>There must be one join condition for joining two tables. It compares two columns from the  different tables and combines rows, for which join condition is  true to form the result set.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JOINS</a:t>
            </a:r>
            <a:endParaRPr lang="en-US" dirty="0"/>
          </a:p>
        </p:txBody>
      </p:sp>
      <p:sp>
        <p:nvSpPr>
          <p:cNvPr id="3" name="Content Placeholder 2"/>
          <p:cNvSpPr>
            <a:spLocks noGrp="1"/>
          </p:cNvSpPr>
          <p:nvPr>
            <p:ph idx="1"/>
          </p:nvPr>
        </p:nvSpPr>
        <p:spPr/>
        <p:txBody>
          <a:bodyPr>
            <a:normAutofit/>
          </a:bodyPr>
          <a:lstStyle/>
          <a:p>
            <a:pPr>
              <a:buNone/>
            </a:pPr>
            <a:r>
              <a:rPr lang="en-US" dirty="0"/>
              <a:t>There are  different types of  joins:</a:t>
            </a:r>
          </a:p>
          <a:p>
            <a:r>
              <a:rPr lang="en-US" dirty="0"/>
              <a:t> Inner join</a:t>
            </a:r>
          </a:p>
          <a:p>
            <a:r>
              <a:rPr lang="en-US" dirty="0"/>
              <a:t>Left outer join </a:t>
            </a:r>
          </a:p>
          <a:p>
            <a:r>
              <a:rPr lang="en-US" dirty="0"/>
              <a:t>Right outer join </a:t>
            </a:r>
          </a:p>
          <a:p>
            <a:r>
              <a:rPr lang="en-US" dirty="0"/>
              <a:t>Full outer join </a:t>
            </a:r>
          </a:p>
          <a:p>
            <a:r>
              <a:rPr lang="en-US" dirty="0"/>
              <a:t>Cross join</a:t>
            </a:r>
          </a:p>
          <a:p>
            <a:r>
              <a:rPr lang="en-US" dirty="0"/>
              <a:t>Self join</a:t>
            </a:r>
          </a:p>
          <a:p>
            <a:endParaRPr lang="en-US" dirty="0">
              <a:hlinkClick r:id="rId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Cross join</a:t>
            </a:r>
          </a:p>
        </p:txBody>
      </p:sp>
      <p:sp>
        <p:nvSpPr>
          <p:cNvPr id="3" name="Content Placeholder 2"/>
          <p:cNvSpPr>
            <a:spLocks noGrp="1"/>
          </p:cNvSpPr>
          <p:nvPr>
            <p:ph idx="1"/>
          </p:nvPr>
        </p:nvSpPr>
        <p:spPr/>
        <p:txBody>
          <a:bodyPr/>
          <a:lstStyle/>
          <a:p>
            <a:pPr algn="just"/>
            <a:r>
              <a:rPr lang="en-US" dirty="0"/>
              <a:t>CROSS JOIN  of two tables makes a Cartesian product of the tables.</a:t>
            </a:r>
          </a:p>
          <a:p>
            <a:pPr algn="just"/>
            <a:r>
              <a:rPr lang="en-US" dirty="0"/>
              <a:t>CROSS JOIN combines all rows from first table with all of the rows of second table.</a:t>
            </a:r>
          </a:p>
          <a:p>
            <a:pPr algn="just"/>
            <a:r>
              <a:rPr lang="en-US" dirty="0"/>
              <a:t> If there are "x" rows in table1 and "y" rows in table2 then the CROSS JOIN result set have x*y rows.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 join</a:t>
            </a:r>
            <a:endParaRPr lang="en-US" dirty="0"/>
          </a:p>
        </p:txBody>
      </p:sp>
      <p:sp>
        <p:nvSpPr>
          <p:cNvPr id="3" name="Content Placeholder 2"/>
          <p:cNvSpPr>
            <a:spLocks noGrp="1"/>
          </p:cNvSpPr>
          <p:nvPr>
            <p:ph idx="1"/>
          </p:nvPr>
        </p:nvSpPr>
        <p:spPr/>
        <p:txBody>
          <a:bodyPr>
            <a:normAutofit/>
          </a:bodyPr>
          <a:lstStyle/>
          <a:p>
            <a:pPr>
              <a:buNone/>
            </a:pPr>
            <a:r>
              <a:rPr lang="en-US" b="1" dirty="0"/>
              <a:t>Syntax:</a:t>
            </a:r>
          </a:p>
          <a:p>
            <a:pPr marL="688975" indent="-119063">
              <a:buNone/>
            </a:pPr>
            <a:r>
              <a:rPr lang="en-US" dirty="0"/>
              <a:t>SELECT  &lt;</a:t>
            </a:r>
            <a:r>
              <a:rPr lang="en-US" dirty="0" err="1"/>
              <a:t>column_list</a:t>
            </a:r>
            <a:r>
              <a:rPr lang="en-US" dirty="0"/>
              <a:t>&gt;   </a:t>
            </a:r>
          </a:p>
          <a:p>
            <a:pPr marL="688975" indent="-119063">
              <a:buNone/>
            </a:pPr>
            <a:r>
              <a:rPr lang="en-US" b="1" dirty="0"/>
              <a:t>FROM </a:t>
            </a:r>
          </a:p>
          <a:p>
            <a:pPr marL="688975" indent="-119063">
              <a:buNone/>
            </a:pPr>
            <a:r>
              <a:rPr lang="en-US" dirty="0"/>
              <a:t>table1  </a:t>
            </a:r>
            <a:r>
              <a:rPr lang="en-US" b="1" dirty="0"/>
              <a:t>CROSS JOIN</a:t>
            </a:r>
            <a:r>
              <a:rPr lang="en-US" dirty="0"/>
              <a:t>  table2;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838200"/>
          <a:ext cx="5638802" cy="259080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DNO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bl>
          </a:graphicData>
        </a:graphic>
      </p:graphicFrame>
      <p:graphicFrame>
        <p:nvGraphicFramePr>
          <p:cNvPr id="5" name="Content Placeholder 3"/>
          <p:cNvGraphicFramePr>
            <a:graphicFrameLocks/>
          </p:cNvGraphicFramePr>
          <p:nvPr/>
        </p:nvGraphicFramePr>
        <p:xfrm>
          <a:off x="1828800" y="4114800"/>
          <a:ext cx="5410200" cy="2087880"/>
        </p:xfrm>
        <a:graphic>
          <a:graphicData uri="http://schemas.openxmlformats.org/drawingml/2006/table">
            <a:tbl>
              <a:tblPr firstRow="1" bandRow="1">
                <a:tableStyleId>{616DA210-FB5B-4158-B5E0-FEB733F419BA}</a:tableStyleId>
              </a:tblPr>
              <a:tblGrid>
                <a:gridCol w="1192776">
                  <a:extLst>
                    <a:ext uri="{9D8B030D-6E8A-4147-A177-3AD203B41FA5}">
                      <a16:colId xmlns:a16="http://schemas.microsoft.com/office/drawing/2014/main" val="20000"/>
                    </a:ext>
                  </a:extLst>
                </a:gridCol>
                <a:gridCol w="2202045">
                  <a:extLst>
                    <a:ext uri="{9D8B030D-6E8A-4147-A177-3AD203B41FA5}">
                      <a16:colId xmlns:a16="http://schemas.microsoft.com/office/drawing/2014/main" val="20001"/>
                    </a:ext>
                  </a:extLst>
                </a:gridCol>
                <a:gridCol w="2015379">
                  <a:extLst>
                    <a:ext uri="{9D8B030D-6E8A-4147-A177-3AD203B41FA5}">
                      <a16:colId xmlns:a16="http://schemas.microsoft.com/office/drawing/2014/main" val="20002"/>
                    </a:ext>
                  </a:extLst>
                </a:gridCol>
              </a:tblGrid>
              <a:tr h="695960">
                <a:tc>
                  <a:txBody>
                    <a:bodyPr/>
                    <a:lstStyle/>
                    <a:p>
                      <a:pPr algn="ctr"/>
                      <a:r>
                        <a:rPr lang="en-US" sz="2800" dirty="0"/>
                        <a:t>DNO</a:t>
                      </a:r>
                    </a:p>
                  </a:txBody>
                  <a:tcPr/>
                </a:tc>
                <a:tc>
                  <a:txBody>
                    <a:bodyPr/>
                    <a:lstStyle/>
                    <a:p>
                      <a:pPr algn="ctr"/>
                      <a:r>
                        <a:rPr lang="en-US" sz="2800" dirty="0"/>
                        <a:t>DNAME</a:t>
                      </a:r>
                    </a:p>
                  </a:txBody>
                  <a:tcPr/>
                </a:tc>
                <a:tc>
                  <a:txBody>
                    <a:bodyPr/>
                    <a:lstStyle/>
                    <a:p>
                      <a:pPr algn="ctr"/>
                      <a:r>
                        <a:rPr lang="en-US" sz="2800" dirty="0"/>
                        <a:t>LOCATION</a:t>
                      </a:r>
                    </a:p>
                  </a:txBody>
                  <a:tcPr/>
                </a:tc>
                <a:extLst>
                  <a:ext uri="{0D108BD9-81ED-4DB2-BD59-A6C34878D82A}">
                    <a16:rowId xmlns:a16="http://schemas.microsoft.com/office/drawing/2014/main" val="10000"/>
                  </a:ext>
                </a:extLst>
              </a:tr>
              <a:tr h="695960">
                <a:tc>
                  <a:txBody>
                    <a:bodyPr/>
                    <a:lstStyle/>
                    <a:p>
                      <a:pPr algn="ctr"/>
                      <a:r>
                        <a:rPr lang="en-US" sz="2800" dirty="0"/>
                        <a:t>10</a:t>
                      </a:r>
                    </a:p>
                  </a:txBody>
                  <a:tcPr/>
                </a:tc>
                <a:tc>
                  <a:txBody>
                    <a:bodyPr/>
                    <a:lstStyle/>
                    <a:p>
                      <a:pPr algn="ctr"/>
                      <a:r>
                        <a:rPr lang="en-US" sz="2800" dirty="0"/>
                        <a:t>PROD</a:t>
                      </a:r>
                    </a:p>
                  </a:txBody>
                  <a:tcPr/>
                </a:tc>
                <a:tc>
                  <a:txBody>
                    <a:bodyPr/>
                    <a:lstStyle/>
                    <a:p>
                      <a:pPr algn="ctr"/>
                      <a:r>
                        <a:rPr lang="en-US" sz="2800" dirty="0"/>
                        <a:t>HYD</a:t>
                      </a:r>
                    </a:p>
                  </a:txBody>
                  <a:tcPr/>
                </a:tc>
                <a:extLst>
                  <a:ext uri="{0D108BD9-81ED-4DB2-BD59-A6C34878D82A}">
                    <a16:rowId xmlns:a16="http://schemas.microsoft.com/office/drawing/2014/main" val="10001"/>
                  </a:ext>
                </a:extLst>
              </a:tr>
              <a:tr h="695960">
                <a:tc>
                  <a:txBody>
                    <a:bodyPr/>
                    <a:lstStyle/>
                    <a:p>
                      <a:pPr algn="ctr"/>
                      <a:r>
                        <a:rPr lang="en-US" sz="2800" dirty="0"/>
                        <a:t>20</a:t>
                      </a:r>
                    </a:p>
                  </a:txBody>
                  <a:tcPr/>
                </a:tc>
                <a:tc>
                  <a:txBody>
                    <a:bodyPr/>
                    <a:lstStyle/>
                    <a:p>
                      <a:pPr algn="ctr"/>
                      <a:r>
                        <a:rPr lang="en-US" sz="2800" dirty="0"/>
                        <a:t>FINAN</a:t>
                      </a:r>
                    </a:p>
                  </a:txBody>
                  <a:tcPr/>
                </a:tc>
                <a:tc>
                  <a:txBody>
                    <a:bodyPr/>
                    <a:lstStyle/>
                    <a:p>
                      <a:pPr algn="ctr"/>
                      <a:r>
                        <a:rPr lang="en-US" sz="2800" dirty="0"/>
                        <a:t>DEL</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BY</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b="1" dirty="0"/>
              <a:t>Syntax:</a:t>
            </a:r>
          </a:p>
          <a:p>
            <a:pPr>
              <a:buNone/>
            </a:pPr>
            <a:r>
              <a:rPr lang="en-US" dirty="0"/>
              <a:t>    SELECT </a:t>
            </a:r>
            <a:r>
              <a:rPr lang="en-US" i="1" dirty="0" err="1"/>
              <a:t>column_name</a:t>
            </a:r>
            <a:r>
              <a:rPr lang="en-US" i="1" dirty="0"/>
              <a:t>(s)</a:t>
            </a:r>
            <a:br>
              <a:rPr lang="en-US" dirty="0"/>
            </a:br>
            <a:r>
              <a:rPr lang="en-US" dirty="0"/>
              <a:t>FROM </a:t>
            </a:r>
            <a:r>
              <a:rPr lang="en-US" i="1" dirty="0" err="1"/>
              <a:t>table_name</a:t>
            </a:r>
            <a:br>
              <a:rPr lang="en-US" dirty="0"/>
            </a:br>
            <a:r>
              <a:rPr lang="en-US" dirty="0">
                <a:solidFill>
                  <a:srgbClr val="FF0000"/>
                </a:solidFill>
              </a:rPr>
              <a:t>GROUP BY</a:t>
            </a:r>
            <a:r>
              <a:rPr lang="en-US" dirty="0"/>
              <a:t> </a:t>
            </a:r>
            <a:r>
              <a:rPr lang="en-US" i="1" dirty="0" err="1"/>
              <a:t>column_name</a:t>
            </a:r>
            <a:r>
              <a:rPr lang="en-US" i="1" dirty="0"/>
              <a:t>(s)</a:t>
            </a:r>
          </a:p>
          <a:p>
            <a:pPr>
              <a:buNone/>
            </a:pPr>
            <a:endParaRPr lang="en-US" i="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 JOIN</a:t>
            </a:r>
            <a:endParaRPr lang="en-US" dirty="0"/>
          </a:p>
        </p:txBody>
      </p:sp>
      <p:sp>
        <p:nvSpPr>
          <p:cNvPr id="3" name="Content Placeholder 2"/>
          <p:cNvSpPr>
            <a:spLocks noGrp="1"/>
          </p:cNvSpPr>
          <p:nvPr>
            <p:ph idx="1"/>
          </p:nvPr>
        </p:nvSpPr>
        <p:spPr>
          <a:xfrm>
            <a:off x="457200" y="1371600"/>
            <a:ext cx="8229600" cy="5105400"/>
          </a:xfrm>
        </p:spPr>
        <p:txBody>
          <a:bodyPr/>
          <a:lstStyle/>
          <a:p>
            <a:pPr>
              <a:buNone/>
            </a:pPr>
            <a:r>
              <a:rPr lang="en-US" b="1" dirty="0"/>
              <a:t>Example:</a:t>
            </a:r>
          </a:p>
          <a:p>
            <a:r>
              <a:rPr lang="en-US" dirty="0"/>
              <a:t>SELECT * FROM EMP </a:t>
            </a:r>
            <a:r>
              <a:rPr lang="en-US" b="1" dirty="0"/>
              <a:t>CROSS JOIN </a:t>
            </a:r>
            <a:r>
              <a:rPr lang="en-US" dirty="0"/>
              <a:t>DEPT;</a:t>
            </a:r>
          </a:p>
          <a:p>
            <a:endParaRPr lang="en-US" dirty="0"/>
          </a:p>
        </p:txBody>
      </p:sp>
      <p:graphicFrame>
        <p:nvGraphicFramePr>
          <p:cNvPr id="4" name="Table 3"/>
          <p:cNvGraphicFramePr>
            <a:graphicFrameLocks noGrp="1"/>
          </p:cNvGraphicFramePr>
          <p:nvPr/>
        </p:nvGraphicFramePr>
        <p:xfrm>
          <a:off x="533400" y="2667000"/>
          <a:ext cx="7924800" cy="3505203"/>
        </p:xfrm>
        <a:graphic>
          <a:graphicData uri="http://schemas.openxmlformats.org/drawingml/2006/table">
            <a:tbl>
              <a:tblPr/>
              <a:tblGrid>
                <a:gridCol w="980388">
                  <a:extLst>
                    <a:ext uri="{9D8B030D-6E8A-4147-A177-3AD203B41FA5}">
                      <a16:colId xmlns:a16="http://schemas.microsoft.com/office/drawing/2014/main" val="20000"/>
                    </a:ext>
                  </a:extLst>
                </a:gridCol>
                <a:gridCol w="1142726">
                  <a:extLst>
                    <a:ext uri="{9D8B030D-6E8A-4147-A177-3AD203B41FA5}">
                      <a16:colId xmlns:a16="http://schemas.microsoft.com/office/drawing/2014/main" val="20001"/>
                    </a:ext>
                  </a:extLst>
                </a:gridCol>
                <a:gridCol w="1061557">
                  <a:extLst>
                    <a:ext uri="{9D8B030D-6E8A-4147-A177-3AD203B41FA5}">
                      <a16:colId xmlns:a16="http://schemas.microsoft.com/office/drawing/2014/main" val="20002"/>
                    </a:ext>
                  </a:extLst>
                </a:gridCol>
                <a:gridCol w="1061557">
                  <a:extLst>
                    <a:ext uri="{9D8B030D-6E8A-4147-A177-3AD203B41FA5}">
                      <a16:colId xmlns:a16="http://schemas.microsoft.com/office/drawing/2014/main" val="20003"/>
                    </a:ext>
                  </a:extLst>
                </a:gridCol>
                <a:gridCol w="1061557">
                  <a:extLst>
                    <a:ext uri="{9D8B030D-6E8A-4147-A177-3AD203B41FA5}">
                      <a16:colId xmlns:a16="http://schemas.microsoft.com/office/drawing/2014/main" val="20004"/>
                    </a:ext>
                  </a:extLst>
                </a:gridCol>
                <a:gridCol w="1146434">
                  <a:extLst>
                    <a:ext uri="{9D8B030D-6E8A-4147-A177-3AD203B41FA5}">
                      <a16:colId xmlns:a16="http://schemas.microsoft.com/office/drawing/2014/main" val="20005"/>
                    </a:ext>
                  </a:extLst>
                </a:gridCol>
                <a:gridCol w="1470581">
                  <a:extLst>
                    <a:ext uri="{9D8B030D-6E8A-4147-A177-3AD203B41FA5}">
                      <a16:colId xmlns:a16="http://schemas.microsoft.com/office/drawing/2014/main" val="20006"/>
                    </a:ext>
                  </a:extLst>
                </a:gridCol>
              </a:tblGrid>
              <a:tr h="389467">
                <a:tc>
                  <a:txBody>
                    <a:bodyPr/>
                    <a:lstStyle/>
                    <a:p>
                      <a:pPr algn="ctr" fontAlgn="ctr"/>
                      <a:r>
                        <a:rPr lang="en-US" sz="2400" b="1" i="0" u="none" strike="noStrike" dirty="0">
                          <a:solidFill>
                            <a:srgbClr val="000000"/>
                          </a:solidFill>
                          <a:latin typeface="Calibri"/>
                        </a:rPr>
                        <a:t>ENO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ENAME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SAL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9467">
                <a:tc>
                  <a:txBody>
                    <a:bodyPr/>
                    <a:lstStyle/>
                    <a:p>
                      <a:pPr algn="ctr" fontAlgn="ctr"/>
                      <a:r>
                        <a:rPr lang="en-US" sz="2400" b="0" i="0" u="none" strike="noStrike" dirty="0">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9467">
                <a:tc>
                  <a:txBody>
                    <a:bodyPr/>
                    <a:lstStyle/>
                    <a:p>
                      <a:pPr algn="ctr" fontAlgn="ctr"/>
                      <a:r>
                        <a:rPr lang="en-US" sz="2400" b="0" i="0" u="none" strike="noStrike" dirty="0">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9467">
                <a:tc>
                  <a:txBody>
                    <a:bodyPr/>
                    <a:lstStyle/>
                    <a:p>
                      <a:pPr algn="ctr" fontAlgn="ctr"/>
                      <a:r>
                        <a:rPr lang="en-US" sz="2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9467">
                <a:tc>
                  <a:txBody>
                    <a:bodyPr/>
                    <a:lstStyle/>
                    <a:p>
                      <a:pPr algn="ctr" fontAlgn="ctr"/>
                      <a:r>
                        <a:rPr lang="en-US" sz="2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9467">
                <a:tc>
                  <a:txBody>
                    <a:bodyPr/>
                    <a:lstStyle/>
                    <a:p>
                      <a:pPr algn="ctr" fontAlgn="ctr"/>
                      <a:r>
                        <a:rPr lang="en-US" sz="24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9467">
                <a:tc>
                  <a:txBody>
                    <a:bodyPr/>
                    <a:lstStyle/>
                    <a:p>
                      <a:pPr algn="ctr" fontAlgn="ctr"/>
                      <a:r>
                        <a:rPr lang="en-US" sz="2400" b="0"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9467">
                <a:tc>
                  <a:txBody>
                    <a:bodyPr/>
                    <a:lstStyle/>
                    <a:p>
                      <a:pPr algn="ctr" fontAlgn="ctr"/>
                      <a:r>
                        <a:rPr lang="en-US" sz="2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9467">
                <a:tc>
                  <a:txBody>
                    <a:bodyPr/>
                    <a:lstStyle/>
                    <a:p>
                      <a:pPr algn="ctr" fontAlgn="ctr"/>
                      <a:r>
                        <a:rPr lang="en-US" sz="2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Inner join</a:t>
            </a:r>
          </a:p>
        </p:txBody>
      </p:sp>
      <p:sp>
        <p:nvSpPr>
          <p:cNvPr id="3" name="Content Placeholder 2"/>
          <p:cNvSpPr>
            <a:spLocks noGrp="1"/>
          </p:cNvSpPr>
          <p:nvPr>
            <p:ph idx="1"/>
          </p:nvPr>
        </p:nvSpPr>
        <p:spPr/>
        <p:txBody>
          <a:bodyPr/>
          <a:lstStyle/>
          <a:p>
            <a:pPr algn="just"/>
            <a:r>
              <a:rPr lang="en-US" dirty="0"/>
              <a:t>Inner Join is the simplest and most common type of join. </a:t>
            </a:r>
          </a:p>
          <a:p>
            <a:pPr algn="just"/>
            <a:r>
              <a:rPr lang="en-US" dirty="0"/>
              <a:t>It returns all rows from multiple tables where the join condition is met.</a:t>
            </a:r>
          </a:p>
          <a:p>
            <a:pPr algn="just"/>
            <a:r>
              <a:rPr lang="en-US" dirty="0"/>
              <a:t>INNER JOIN is used to retrieve matching rows from tables.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Inner join</a:t>
            </a:r>
            <a:endParaRPr lang="en-US" dirty="0"/>
          </a:p>
        </p:txBody>
      </p:sp>
      <p:sp>
        <p:nvSpPr>
          <p:cNvPr id="3" name="Content Placeholder 2"/>
          <p:cNvSpPr>
            <a:spLocks noGrp="1"/>
          </p:cNvSpPr>
          <p:nvPr>
            <p:ph idx="1"/>
          </p:nvPr>
        </p:nvSpPr>
        <p:spPr/>
        <p:txBody>
          <a:bodyPr/>
          <a:lstStyle/>
          <a:p>
            <a:pPr>
              <a:buNone/>
            </a:pPr>
            <a:r>
              <a:rPr lang="en-US" b="1" dirty="0"/>
              <a:t>Syntax:</a:t>
            </a:r>
          </a:p>
          <a:p>
            <a:pPr marL="793750" indent="-223838">
              <a:buNone/>
            </a:pPr>
            <a:r>
              <a:rPr lang="en-US" dirty="0"/>
              <a:t>SELECT &lt;columns&gt;  </a:t>
            </a:r>
          </a:p>
          <a:p>
            <a:pPr marL="793750" indent="-223838">
              <a:buNone/>
            </a:pPr>
            <a:r>
              <a:rPr lang="en-US" dirty="0"/>
              <a:t>FROM </a:t>
            </a:r>
          </a:p>
          <a:p>
            <a:pPr marL="793750" indent="-223838">
              <a:buNone/>
            </a:pPr>
            <a:r>
              <a:rPr lang="en-US" dirty="0"/>
              <a:t>table1  </a:t>
            </a:r>
            <a:r>
              <a:rPr lang="en-US" b="1" dirty="0"/>
              <a:t>INNER</a:t>
            </a:r>
            <a:r>
              <a:rPr lang="en-US" dirty="0"/>
              <a:t> </a:t>
            </a:r>
            <a:r>
              <a:rPr lang="en-US" b="1" dirty="0"/>
              <a:t>JOIN</a:t>
            </a:r>
            <a:r>
              <a:rPr lang="en-US" dirty="0"/>
              <a:t> table2  </a:t>
            </a:r>
          </a:p>
          <a:p>
            <a:pPr marL="793750" indent="-223838">
              <a:buNone/>
            </a:pPr>
            <a:r>
              <a:rPr lang="en-US" b="1" dirty="0"/>
              <a:t>ON</a:t>
            </a:r>
            <a:r>
              <a:rPr lang="en-US" dirty="0"/>
              <a:t>  &lt;join condition&gt; ;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DNO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2000</a:t>
                      </a:r>
                    </a:p>
                  </a:txBody>
                  <a:tcPr/>
                </a:tc>
                <a:tc>
                  <a:txBody>
                    <a:bodyPr/>
                    <a:lstStyle/>
                    <a:p>
                      <a:pPr algn="ctr"/>
                      <a:r>
                        <a:rPr lang="en-US" sz="2800" dirty="0"/>
                        <a:t>-</a:t>
                      </a:r>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extLst>
                    <a:ext uri="{9D8B030D-6E8A-4147-A177-3AD203B41FA5}">
                      <a16:colId xmlns:a16="http://schemas.microsoft.com/office/drawing/2014/main" val="20000"/>
                    </a:ext>
                  </a:extLst>
                </a:gridCol>
                <a:gridCol w="2202045">
                  <a:extLst>
                    <a:ext uri="{9D8B030D-6E8A-4147-A177-3AD203B41FA5}">
                      <a16:colId xmlns:a16="http://schemas.microsoft.com/office/drawing/2014/main" val="20001"/>
                    </a:ext>
                  </a:extLst>
                </a:gridCol>
                <a:gridCol w="2015379">
                  <a:extLst>
                    <a:ext uri="{9D8B030D-6E8A-4147-A177-3AD203B41FA5}">
                      <a16:colId xmlns:a16="http://schemas.microsoft.com/office/drawing/2014/main" val="20002"/>
                    </a:ext>
                  </a:extLst>
                </a:gridCol>
              </a:tblGrid>
              <a:tr h="695960">
                <a:tc>
                  <a:txBody>
                    <a:bodyPr/>
                    <a:lstStyle/>
                    <a:p>
                      <a:pPr algn="ctr"/>
                      <a:r>
                        <a:rPr lang="en-US" sz="2800" dirty="0"/>
                        <a:t>DNO</a:t>
                      </a:r>
                    </a:p>
                  </a:txBody>
                  <a:tcPr/>
                </a:tc>
                <a:tc>
                  <a:txBody>
                    <a:bodyPr/>
                    <a:lstStyle/>
                    <a:p>
                      <a:pPr algn="ctr"/>
                      <a:r>
                        <a:rPr lang="en-US" sz="2800" dirty="0"/>
                        <a:t>DNAME</a:t>
                      </a:r>
                    </a:p>
                  </a:txBody>
                  <a:tcPr/>
                </a:tc>
                <a:tc>
                  <a:txBody>
                    <a:bodyPr/>
                    <a:lstStyle/>
                    <a:p>
                      <a:pPr algn="ctr"/>
                      <a:r>
                        <a:rPr lang="en-US" sz="2800" dirty="0"/>
                        <a:t>LOCATION</a:t>
                      </a:r>
                    </a:p>
                  </a:txBody>
                  <a:tcPr/>
                </a:tc>
                <a:extLst>
                  <a:ext uri="{0D108BD9-81ED-4DB2-BD59-A6C34878D82A}">
                    <a16:rowId xmlns:a16="http://schemas.microsoft.com/office/drawing/2014/main" val="10000"/>
                  </a:ext>
                </a:extLst>
              </a:tr>
              <a:tr h="695960">
                <a:tc>
                  <a:txBody>
                    <a:bodyPr/>
                    <a:lstStyle/>
                    <a:p>
                      <a:pPr algn="ctr"/>
                      <a:r>
                        <a:rPr lang="en-US" sz="2800" dirty="0"/>
                        <a:t>10</a:t>
                      </a:r>
                    </a:p>
                  </a:txBody>
                  <a:tcPr/>
                </a:tc>
                <a:tc>
                  <a:txBody>
                    <a:bodyPr/>
                    <a:lstStyle/>
                    <a:p>
                      <a:pPr algn="ctr"/>
                      <a:r>
                        <a:rPr lang="en-US" sz="2800" dirty="0"/>
                        <a:t>PROD</a:t>
                      </a:r>
                    </a:p>
                  </a:txBody>
                  <a:tcPr/>
                </a:tc>
                <a:tc>
                  <a:txBody>
                    <a:bodyPr/>
                    <a:lstStyle/>
                    <a:p>
                      <a:pPr algn="ctr"/>
                      <a:r>
                        <a:rPr lang="en-US" sz="2800" dirty="0"/>
                        <a:t>HYD</a:t>
                      </a:r>
                    </a:p>
                  </a:txBody>
                  <a:tcPr/>
                </a:tc>
                <a:extLst>
                  <a:ext uri="{0D108BD9-81ED-4DB2-BD59-A6C34878D82A}">
                    <a16:rowId xmlns:a16="http://schemas.microsoft.com/office/drawing/2014/main" val="10001"/>
                  </a:ext>
                </a:extLst>
              </a:tr>
              <a:tr h="695960">
                <a:tc>
                  <a:txBody>
                    <a:bodyPr/>
                    <a:lstStyle/>
                    <a:p>
                      <a:pPr algn="ctr"/>
                      <a:r>
                        <a:rPr lang="en-US" sz="2800" dirty="0"/>
                        <a:t>20</a:t>
                      </a:r>
                    </a:p>
                  </a:txBody>
                  <a:tcPr/>
                </a:tc>
                <a:tc>
                  <a:txBody>
                    <a:bodyPr/>
                    <a:lstStyle/>
                    <a:p>
                      <a:pPr algn="ctr"/>
                      <a:r>
                        <a:rPr lang="en-US" sz="2800" dirty="0"/>
                        <a:t>FINAN</a:t>
                      </a:r>
                    </a:p>
                  </a:txBody>
                  <a:tcPr/>
                </a:tc>
                <a:tc>
                  <a:txBody>
                    <a:bodyPr/>
                    <a:lstStyle/>
                    <a:p>
                      <a:pPr algn="ctr"/>
                      <a:r>
                        <a:rPr lang="en-US" sz="2800" dirty="0"/>
                        <a:t>DEL</a:t>
                      </a:r>
                    </a:p>
                  </a:txBody>
                  <a:tcPr/>
                </a:tc>
                <a:extLst>
                  <a:ext uri="{0D108BD9-81ED-4DB2-BD59-A6C34878D82A}">
                    <a16:rowId xmlns:a16="http://schemas.microsoft.com/office/drawing/2014/main" val="10002"/>
                  </a:ext>
                </a:extLst>
              </a:tr>
              <a:tr h="695960">
                <a:tc>
                  <a:txBody>
                    <a:bodyPr/>
                    <a:lstStyle/>
                    <a:p>
                      <a:pPr algn="ctr"/>
                      <a:r>
                        <a:rPr lang="en-US" sz="2800" dirty="0"/>
                        <a:t>40</a:t>
                      </a:r>
                    </a:p>
                  </a:txBody>
                  <a:tcPr/>
                </a:tc>
                <a:tc>
                  <a:txBody>
                    <a:bodyPr/>
                    <a:lstStyle/>
                    <a:p>
                      <a:pPr algn="ctr"/>
                      <a:r>
                        <a:rPr lang="en-US" sz="2800" dirty="0"/>
                        <a:t>SALES</a:t>
                      </a:r>
                    </a:p>
                  </a:txBody>
                  <a:tcPr/>
                </a:tc>
                <a:tc>
                  <a:txBody>
                    <a:bodyPr/>
                    <a:lstStyle/>
                    <a:p>
                      <a:pPr algn="ctr"/>
                      <a:r>
                        <a:rPr lang="en-US" sz="2800" dirty="0"/>
                        <a:t>MUM</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Inner join</a:t>
            </a:r>
            <a:endParaRPr lang="en-US" dirty="0"/>
          </a:p>
        </p:txBody>
      </p:sp>
      <p:sp>
        <p:nvSpPr>
          <p:cNvPr id="3" name="Content Placeholder 2"/>
          <p:cNvSpPr>
            <a:spLocks noGrp="1"/>
          </p:cNvSpPr>
          <p:nvPr>
            <p:ph idx="1"/>
          </p:nvPr>
        </p:nvSpPr>
        <p:spPr>
          <a:xfrm>
            <a:off x="457200" y="1371600"/>
            <a:ext cx="8229600" cy="4953000"/>
          </a:xfrm>
        </p:spPr>
        <p:txBody>
          <a:bodyPr/>
          <a:lstStyle/>
          <a:p>
            <a:pPr>
              <a:buNone/>
            </a:pPr>
            <a:r>
              <a:rPr lang="en-US" dirty="0"/>
              <a:t>SELECT </a:t>
            </a:r>
            <a:r>
              <a:rPr lang="en-US" b="1" dirty="0"/>
              <a:t>*</a:t>
            </a:r>
            <a:r>
              <a:rPr lang="en-US" dirty="0"/>
              <a:t> FROM  </a:t>
            </a:r>
            <a:r>
              <a:rPr lang="en-US" dirty="0" err="1"/>
              <a:t>emp</a:t>
            </a:r>
            <a:r>
              <a:rPr lang="en-US" dirty="0"/>
              <a:t> </a:t>
            </a:r>
            <a:r>
              <a:rPr lang="en-US" b="1" dirty="0"/>
              <a:t>INNER JOIN </a:t>
            </a:r>
            <a:r>
              <a:rPr lang="en-US" dirty="0"/>
              <a:t>dept </a:t>
            </a:r>
          </a:p>
          <a:p>
            <a:pPr>
              <a:buNone/>
            </a:pPr>
            <a:r>
              <a:rPr lang="en-US" b="1" dirty="0"/>
              <a:t>ON</a:t>
            </a:r>
            <a:r>
              <a:rPr lang="en-US" dirty="0"/>
              <a:t>  emp.dno = dept.dno;</a:t>
            </a:r>
          </a:p>
        </p:txBody>
      </p:sp>
      <p:graphicFrame>
        <p:nvGraphicFramePr>
          <p:cNvPr id="5" name="Table 4"/>
          <p:cNvGraphicFramePr>
            <a:graphicFrameLocks noGrp="1"/>
          </p:cNvGraphicFramePr>
          <p:nvPr/>
        </p:nvGraphicFramePr>
        <p:xfrm>
          <a:off x="457199" y="2819400"/>
          <a:ext cx="8001001" cy="3185160"/>
        </p:xfrm>
        <a:graphic>
          <a:graphicData uri="http://schemas.openxmlformats.org/drawingml/2006/table">
            <a:tbl>
              <a:tblPr/>
              <a:tblGrid>
                <a:gridCol w="762001">
                  <a:extLst>
                    <a:ext uri="{9D8B030D-6E8A-4147-A177-3AD203B41FA5}">
                      <a16:colId xmlns:a16="http://schemas.microsoft.com/office/drawing/2014/main" val="20000"/>
                    </a:ext>
                  </a:extLst>
                </a:gridCol>
                <a:gridCol w="1238249">
                  <a:extLst>
                    <a:ext uri="{9D8B030D-6E8A-4147-A177-3AD203B41FA5}">
                      <a16:colId xmlns:a16="http://schemas.microsoft.com/office/drawing/2014/main" val="20001"/>
                    </a:ext>
                  </a:extLst>
                </a:gridCol>
                <a:gridCol w="981178">
                  <a:extLst>
                    <a:ext uri="{9D8B030D-6E8A-4147-A177-3AD203B41FA5}">
                      <a16:colId xmlns:a16="http://schemas.microsoft.com/office/drawing/2014/main" val="20002"/>
                    </a:ext>
                  </a:extLst>
                </a:gridCol>
                <a:gridCol w="1055120">
                  <a:extLst>
                    <a:ext uri="{9D8B030D-6E8A-4147-A177-3AD203B41FA5}">
                      <a16:colId xmlns:a16="http://schemas.microsoft.com/office/drawing/2014/main" val="20003"/>
                    </a:ext>
                  </a:extLst>
                </a:gridCol>
                <a:gridCol w="1055120">
                  <a:extLst>
                    <a:ext uri="{9D8B030D-6E8A-4147-A177-3AD203B41FA5}">
                      <a16:colId xmlns:a16="http://schemas.microsoft.com/office/drawing/2014/main" val="20004"/>
                    </a:ext>
                  </a:extLst>
                </a:gridCol>
                <a:gridCol w="1253954">
                  <a:extLst>
                    <a:ext uri="{9D8B030D-6E8A-4147-A177-3AD203B41FA5}">
                      <a16:colId xmlns:a16="http://schemas.microsoft.com/office/drawing/2014/main" val="20005"/>
                    </a:ext>
                  </a:extLst>
                </a:gridCol>
                <a:gridCol w="1655379">
                  <a:extLst>
                    <a:ext uri="{9D8B030D-6E8A-4147-A177-3AD203B41FA5}">
                      <a16:colId xmlns:a16="http://schemas.microsoft.com/office/drawing/2014/main" val="20006"/>
                    </a:ext>
                  </a:extLst>
                </a:gridCol>
              </a:tblGrid>
              <a:tr h="685800">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4840">
                <a:tc>
                  <a:txBody>
                    <a:bodyPr/>
                    <a:lstStyle/>
                    <a:p>
                      <a:pPr algn="ctr" fontAlgn="b"/>
                      <a:r>
                        <a:rPr lang="en-US"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4840">
                <a:tc>
                  <a:txBody>
                    <a:bodyPr/>
                    <a:lstStyle/>
                    <a:p>
                      <a:pPr algn="ctr" fontAlgn="b"/>
                      <a:r>
                        <a:rPr lang="en-US" sz="24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4840">
                <a:tc>
                  <a:txBody>
                    <a:bodyPr/>
                    <a:lstStyle/>
                    <a:p>
                      <a:pPr algn="ctr" fontAlgn="b"/>
                      <a:r>
                        <a:rPr lang="en-US" sz="24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4840">
                <a:tc>
                  <a:txBody>
                    <a:bodyPr/>
                    <a:lstStyle/>
                    <a:p>
                      <a:pPr algn="ctr" fontAlgn="b"/>
                      <a:r>
                        <a:rPr lang="en-US" sz="24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Outer join</a:t>
            </a:r>
            <a:endParaRPr lang="en-US" dirty="0"/>
          </a:p>
        </p:txBody>
      </p:sp>
      <p:sp>
        <p:nvSpPr>
          <p:cNvPr id="3" name="Content Placeholder 2"/>
          <p:cNvSpPr>
            <a:spLocks noGrp="1"/>
          </p:cNvSpPr>
          <p:nvPr>
            <p:ph idx="1"/>
          </p:nvPr>
        </p:nvSpPr>
        <p:spPr/>
        <p:txBody>
          <a:bodyPr/>
          <a:lstStyle/>
          <a:p>
            <a:pPr algn="just"/>
            <a:r>
              <a:rPr lang="en-US" dirty="0"/>
              <a:t>An outer join is similar to </a:t>
            </a:r>
            <a:r>
              <a:rPr lang="en-US" dirty="0" err="1"/>
              <a:t>innerjoin</a:t>
            </a:r>
            <a:r>
              <a:rPr lang="en-US" dirty="0"/>
              <a:t> but it also gets  the non-matched rows from the table.</a:t>
            </a:r>
          </a:p>
          <a:p>
            <a:pPr algn="just"/>
            <a:endParaRPr lang="en-US" dirty="0"/>
          </a:p>
          <a:p>
            <a:pPr marL="749300" indent="-404813" algn="just">
              <a:buFont typeface="+mj-lt"/>
              <a:buAutoNum type="arabicPeriod"/>
            </a:pPr>
            <a:r>
              <a:rPr lang="en-US" dirty="0"/>
              <a:t>Left Outer Join</a:t>
            </a:r>
          </a:p>
          <a:p>
            <a:pPr marL="749300" indent="-404813" algn="just">
              <a:buFont typeface="+mj-lt"/>
              <a:buAutoNum type="arabicPeriod"/>
            </a:pPr>
            <a:r>
              <a:rPr lang="en-US" dirty="0"/>
              <a:t>Right Outer Join</a:t>
            </a:r>
          </a:p>
          <a:p>
            <a:pPr marL="749300" indent="-404813" algn="just">
              <a:buFont typeface="+mj-lt"/>
              <a:buAutoNum type="arabicPeriod"/>
            </a:pPr>
            <a:r>
              <a:rPr lang="en-US" dirty="0"/>
              <a:t> Full Outer Join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Left Outer Join</a:t>
            </a:r>
          </a:p>
        </p:txBody>
      </p:sp>
      <p:sp>
        <p:nvSpPr>
          <p:cNvPr id="3" name="Content Placeholder 2"/>
          <p:cNvSpPr>
            <a:spLocks noGrp="1"/>
          </p:cNvSpPr>
          <p:nvPr>
            <p:ph idx="1"/>
          </p:nvPr>
        </p:nvSpPr>
        <p:spPr/>
        <p:txBody>
          <a:bodyPr>
            <a:normAutofit/>
          </a:bodyPr>
          <a:lstStyle/>
          <a:p>
            <a:pPr algn="just"/>
            <a:r>
              <a:rPr lang="en-US" b="1" dirty="0"/>
              <a:t>Left Outer Join </a:t>
            </a:r>
            <a:r>
              <a:rPr lang="en-US" dirty="0"/>
              <a:t>returns all rows from the left side table specified in the </a:t>
            </a:r>
            <a:r>
              <a:rPr lang="en-US" b="1" dirty="0"/>
              <a:t>ON</a:t>
            </a:r>
            <a:r>
              <a:rPr lang="en-US" dirty="0"/>
              <a:t> condition and only those rows from the right table where the join condition is met.</a:t>
            </a:r>
          </a:p>
          <a:p>
            <a:pPr algn="just"/>
            <a:r>
              <a:rPr lang="en-US" dirty="0"/>
              <a:t>It is used to retrieve all the matching records from both the tables as well as non-matching records from the left side table only.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Left Outer Join</a:t>
            </a:r>
            <a:endParaRPr lang="en-US" dirty="0"/>
          </a:p>
        </p:txBody>
      </p:sp>
      <p:sp>
        <p:nvSpPr>
          <p:cNvPr id="3" name="Content Placeholder 2"/>
          <p:cNvSpPr>
            <a:spLocks noGrp="1"/>
          </p:cNvSpPr>
          <p:nvPr>
            <p:ph idx="1"/>
          </p:nvPr>
        </p:nvSpPr>
        <p:spPr/>
        <p:txBody>
          <a:bodyPr/>
          <a:lstStyle/>
          <a:p>
            <a:pPr algn="just"/>
            <a:r>
              <a:rPr lang="en-US" dirty="0"/>
              <a:t>If there is no matching row found from the right table, the left join will have null values for the columns of the right table.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Left Outer Join</a:t>
            </a:r>
            <a:endParaRPr lang="en-US" dirty="0"/>
          </a:p>
        </p:txBody>
      </p:sp>
      <p:sp>
        <p:nvSpPr>
          <p:cNvPr id="3" name="Content Placeholder 2"/>
          <p:cNvSpPr>
            <a:spLocks noGrp="1"/>
          </p:cNvSpPr>
          <p:nvPr>
            <p:ph idx="1"/>
          </p:nvPr>
        </p:nvSpPr>
        <p:spPr/>
        <p:txBody>
          <a:bodyPr/>
          <a:lstStyle/>
          <a:p>
            <a:pPr>
              <a:buNone/>
            </a:pPr>
            <a:r>
              <a:rPr lang="en-US" b="1" dirty="0"/>
              <a:t>Syntax:</a:t>
            </a:r>
          </a:p>
          <a:p>
            <a:pPr indent="227013">
              <a:buNone/>
            </a:pPr>
            <a:r>
              <a:rPr lang="en-US" dirty="0"/>
              <a:t>SELECT &lt;columns&gt; </a:t>
            </a:r>
          </a:p>
          <a:p>
            <a:pPr indent="227013">
              <a:buNone/>
            </a:pPr>
            <a:r>
              <a:rPr lang="en-US" dirty="0"/>
              <a:t>FROM table1 </a:t>
            </a:r>
            <a:r>
              <a:rPr lang="en-US" b="1" dirty="0"/>
              <a:t>LEFT [OUTER] JOIN</a:t>
            </a:r>
            <a:r>
              <a:rPr lang="en-US" dirty="0"/>
              <a:t> table2 </a:t>
            </a:r>
          </a:p>
          <a:p>
            <a:pPr indent="227013">
              <a:buNone/>
            </a:pPr>
            <a:r>
              <a:rPr lang="en-US" dirty="0"/>
              <a:t>ON table1.column = table2.column;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DNO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2000</a:t>
                      </a:r>
                    </a:p>
                  </a:txBody>
                  <a:tcPr/>
                </a:tc>
                <a:tc>
                  <a:txBody>
                    <a:bodyPr/>
                    <a:lstStyle/>
                    <a:p>
                      <a:pPr algn="ctr"/>
                      <a:r>
                        <a:rPr lang="en-US" sz="2800" dirty="0"/>
                        <a:t>-</a:t>
                      </a:r>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extLst>
                    <a:ext uri="{9D8B030D-6E8A-4147-A177-3AD203B41FA5}">
                      <a16:colId xmlns:a16="http://schemas.microsoft.com/office/drawing/2014/main" val="20000"/>
                    </a:ext>
                  </a:extLst>
                </a:gridCol>
                <a:gridCol w="2202045">
                  <a:extLst>
                    <a:ext uri="{9D8B030D-6E8A-4147-A177-3AD203B41FA5}">
                      <a16:colId xmlns:a16="http://schemas.microsoft.com/office/drawing/2014/main" val="20001"/>
                    </a:ext>
                  </a:extLst>
                </a:gridCol>
                <a:gridCol w="2015379">
                  <a:extLst>
                    <a:ext uri="{9D8B030D-6E8A-4147-A177-3AD203B41FA5}">
                      <a16:colId xmlns:a16="http://schemas.microsoft.com/office/drawing/2014/main" val="20002"/>
                    </a:ext>
                  </a:extLst>
                </a:gridCol>
              </a:tblGrid>
              <a:tr h="695960">
                <a:tc>
                  <a:txBody>
                    <a:bodyPr/>
                    <a:lstStyle/>
                    <a:p>
                      <a:pPr algn="ctr"/>
                      <a:r>
                        <a:rPr lang="en-US" sz="2800" dirty="0"/>
                        <a:t>DNO</a:t>
                      </a:r>
                    </a:p>
                  </a:txBody>
                  <a:tcPr/>
                </a:tc>
                <a:tc>
                  <a:txBody>
                    <a:bodyPr/>
                    <a:lstStyle/>
                    <a:p>
                      <a:pPr algn="ctr"/>
                      <a:r>
                        <a:rPr lang="en-US" sz="2800" dirty="0"/>
                        <a:t>DNAME</a:t>
                      </a:r>
                    </a:p>
                  </a:txBody>
                  <a:tcPr/>
                </a:tc>
                <a:tc>
                  <a:txBody>
                    <a:bodyPr/>
                    <a:lstStyle/>
                    <a:p>
                      <a:pPr algn="ctr"/>
                      <a:r>
                        <a:rPr lang="en-US" sz="2800" dirty="0"/>
                        <a:t>LOCATION</a:t>
                      </a:r>
                    </a:p>
                  </a:txBody>
                  <a:tcPr/>
                </a:tc>
                <a:extLst>
                  <a:ext uri="{0D108BD9-81ED-4DB2-BD59-A6C34878D82A}">
                    <a16:rowId xmlns:a16="http://schemas.microsoft.com/office/drawing/2014/main" val="10000"/>
                  </a:ext>
                </a:extLst>
              </a:tr>
              <a:tr h="695960">
                <a:tc>
                  <a:txBody>
                    <a:bodyPr/>
                    <a:lstStyle/>
                    <a:p>
                      <a:pPr algn="ctr"/>
                      <a:r>
                        <a:rPr lang="en-US" sz="2800" dirty="0"/>
                        <a:t>10</a:t>
                      </a:r>
                    </a:p>
                  </a:txBody>
                  <a:tcPr/>
                </a:tc>
                <a:tc>
                  <a:txBody>
                    <a:bodyPr/>
                    <a:lstStyle/>
                    <a:p>
                      <a:pPr algn="ctr"/>
                      <a:r>
                        <a:rPr lang="en-US" sz="2800" dirty="0"/>
                        <a:t>PROD</a:t>
                      </a:r>
                    </a:p>
                  </a:txBody>
                  <a:tcPr/>
                </a:tc>
                <a:tc>
                  <a:txBody>
                    <a:bodyPr/>
                    <a:lstStyle/>
                    <a:p>
                      <a:pPr algn="ctr"/>
                      <a:r>
                        <a:rPr lang="en-US" sz="2800" dirty="0"/>
                        <a:t>HYD</a:t>
                      </a:r>
                    </a:p>
                  </a:txBody>
                  <a:tcPr/>
                </a:tc>
                <a:extLst>
                  <a:ext uri="{0D108BD9-81ED-4DB2-BD59-A6C34878D82A}">
                    <a16:rowId xmlns:a16="http://schemas.microsoft.com/office/drawing/2014/main" val="10001"/>
                  </a:ext>
                </a:extLst>
              </a:tr>
              <a:tr h="695960">
                <a:tc>
                  <a:txBody>
                    <a:bodyPr/>
                    <a:lstStyle/>
                    <a:p>
                      <a:pPr algn="ctr"/>
                      <a:r>
                        <a:rPr lang="en-US" sz="2800" dirty="0"/>
                        <a:t>20</a:t>
                      </a:r>
                    </a:p>
                  </a:txBody>
                  <a:tcPr/>
                </a:tc>
                <a:tc>
                  <a:txBody>
                    <a:bodyPr/>
                    <a:lstStyle/>
                    <a:p>
                      <a:pPr algn="ctr"/>
                      <a:r>
                        <a:rPr lang="en-US" sz="2800" dirty="0"/>
                        <a:t>FINAN</a:t>
                      </a:r>
                    </a:p>
                  </a:txBody>
                  <a:tcPr/>
                </a:tc>
                <a:tc>
                  <a:txBody>
                    <a:bodyPr/>
                    <a:lstStyle/>
                    <a:p>
                      <a:pPr algn="ctr"/>
                      <a:r>
                        <a:rPr lang="en-US" sz="2800" dirty="0"/>
                        <a:t>DEL</a:t>
                      </a:r>
                    </a:p>
                  </a:txBody>
                  <a:tcPr/>
                </a:tc>
                <a:extLst>
                  <a:ext uri="{0D108BD9-81ED-4DB2-BD59-A6C34878D82A}">
                    <a16:rowId xmlns:a16="http://schemas.microsoft.com/office/drawing/2014/main" val="10002"/>
                  </a:ext>
                </a:extLst>
              </a:tr>
              <a:tr h="695960">
                <a:tc>
                  <a:txBody>
                    <a:bodyPr/>
                    <a:lstStyle/>
                    <a:p>
                      <a:pPr algn="ctr"/>
                      <a:r>
                        <a:rPr lang="en-US" sz="2800" dirty="0"/>
                        <a:t>40</a:t>
                      </a:r>
                    </a:p>
                  </a:txBody>
                  <a:tcPr/>
                </a:tc>
                <a:tc>
                  <a:txBody>
                    <a:bodyPr/>
                    <a:lstStyle/>
                    <a:p>
                      <a:pPr algn="ctr"/>
                      <a:r>
                        <a:rPr lang="en-US" sz="2800" dirty="0"/>
                        <a:t>SALES</a:t>
                      </a:r>
                    </a:p>
                  </a:txBody>
                  <a:tcPr/>
                </a:tc>
                <a:tc>
                  <a:txBody>
                    <a:bodyPr/>
                    <a:lstStyle/>
                    <a:p>
                      <a:pPr algn="ctr"/>
                      <a:r>
                        <a:rPr lang="en-US" sz="2800" dirty="0"/>
                        <a:t>MUM</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 table </a:t>
            </a:r>
            <a:endParaRPr lang="en-US" dirty="0"/>
          </a:p>
        </p:txBody>
      </p:sp>
      <p:graphicFrame>
        <p:nvGraphicFramePr>
          <p:cNvPr id="4" name="Content Placeholder 3"/>
          <p:cNvGraphicFramePr>
            <a:graphicFrameLocks noGrp="1"/>
          </p:cNvGraphicFramePr>
          <p:nvPr>
            <p:ph idx="1"/>
          </p:nvPr>
        </p:nvGraphicFramePr>
        <p:xfrm>
          <a:off x="1752599" y="2133600"/>
          <a:ext cx="5638802" cy="310896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EID</a:t>
                      </a:r>
                    </a:p>
                  </a:txBody>
                  <a:tcPr/>
                </a:tc>
                <a:tc>
                  <a:txBody>
                    <a:bodyPr/>
                    <a:lstStyle/>
                    <a:p>
                      <a:pPr algn="ctr"/>
                      <a:r>
                        <a:rPr lang="en-US" sz="2800" dirty="0"/>
                        <a:t>ENAME</a:t>
                      </a:r>
                    </a:p>
                  </a:txBody>
                  <a:tcPr/>
                </a:tc>
                <a:tc>
                  <a:txBody>
                    <a:bodyPr/>
                    <a:lstStyle/>
                    <a:p>
                      <a:pPr algn="ctr"/>
                      <a:r>
                        <a:rPr lang="en-US" sz="2800" dirty="0"/>
                        <a:t>SALARY</a:t>
                      </a:r>
                    </a:p>
                  </a:txBody>
                  <a:tcPr/>
                </a:tc>
                <a:tc>
                  <a:txBody>
                    <a:bodyPr/>
                    <a:lstStyle/>
                    <a:p>
                      <a:pPr algn="ctr"/>
                      <a:r>
                        <a:rPr lang="en-US" sz="2800" dirty="0"/>
                        <a:t>DEPTNO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NULL</a:t>
                      </a:r>
                    </a:p>
                  </a:txBody>
                  <a:tcPr/>
                </a:tc>
                <a:tc>
                  <a:txBody>
                    <a:bodyPr/>
                    <a:lstStyle/>
                    <a:p>
                      <a:pPr algn="ctr"/>
                      <a:r>
                        <a:rPr lang="en-US" sz="2800" dirty="0"/>
                        <a:t>20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Left Outer Join</a:t>
            </a:r>
            <a:endParaRPr lang="en-US" dirty="0"/>
          </a:p>
        </p:txBody>
      </p:sp>
      <p:sp>
        <p:nvSpPr>
          <p:cNvPr id="3" name="Content Placeholder 2"/>
          <p:cNvSpPr>
            <a:spLocks noGrp="1"/>
          </p:cNvSpPr>
          <p:nvPr>
            <p:ph idx="1"/>
          </p:nvPr>
        </p:nvSpPr>
        <p:spPr/>
        <p:txBody>
          <a:bodyPr/>
          <a:lstStyle/>
          <a:p>
            <a:r>
              <a:rPr lang="en-US" dirty="0"/>
              <a:t>SELECT * FROM  </a:t>
            </a:r>
            <a:r>
              <a:rPr lang="en-US" dirty="0" err="1"/>
              <a:t>emp</a:t>
            </a:r>
            <a:r>
              <a:rPr lang="en-US" dirty="0"/>
              <a:t> LEFT OUTER JOIN dept ON emp.dno=dept.dno;</a:t>
            </a:r>
          </a:p>
        </p:txBody>
      </p:sp>
      <p:graphicFrame>
        <p:nvGraphicFramePr>
          <p:cNvPr id="4" name="Table 3"/>
          <p:cNvGraphicFramePr>
            <a:graphicFrameLocks noGrp="1"/>
          </p:cNvGraphicFramePr>
          <p:nvPr/>
        </p:nvGraphicFramePr>
        <p:xfrm>
          <a:off x="762000" y="3048000"/>
          <a:ext cx="7848599" cy="2819401"/>
        </p:xfrm>
        <a:graphic>
          <a:graphicData uri="http://schemas.openxmlformats.org/drawingml/2006/table">
            <a:tbl>
              <a:tblPr/>
              <a:tblGrid>
                <a:gridCol w="928330">
                  <a:extLst>
                    <a:ext uri="{9D8B030D-6E8A-4147-A177-3AD203B41FA5}">
                      <a16:colId xmlns:a16="http://schemas.microsoft.com/office/drawing/2014/main" val="20000"/>
                    </a:ext>
                  </a:extLst>
                </a:gridCol>
                <a:gridCol w="1217678">
                  <a:extLst>
                    <a:ext uri="{9D8B030D-6E8A-4147-A177-3AD203B41FA5}">
                      <a16:colId xmlns:a16="http://schemas.microsoft.com/office/drawing/2014/main" val="20001"/>
                    </a:ext>
                  </a:extLst>
                </a:gridCol>
                <a:gridCol w="1073004">
                  <a:extLst>
                    <a:ext uri="{9D8B030D-6E8A-4147-A177-3AD203B41FA5}">
                      <a16:colId xmlns:a16="http://schemas.microsoft.com/office/drawing/2014/main" val="20002"/>
                    </a:ext>
                  </a:extLst>
                </a:gridCol>
                <a:gridCol w="1073004">
                  <a:extLst>
                    <a:ext uri="{9D8B030D-6E8A-4147-A177-3AD203B41FA5}">
                      <a16:colId xmlns:a16="http://schemas.microsoft.com/office/drawing/2014/main" val="20003"/>
                    </a:ext>
                  </a:extLst>
                </a:gridCol>
                <a:gridCol w="855989">
                  <a:extLst>
                    <a:ext uri="{9D8B030D-6E8A-4147-A177-3AD203B41FA5}">
                      <a16:colId xmlns:a16="http://schemas.microsoft.com/office/drawing/2014/main" val="20004"/>
                    </a:ext>
                  </a:extLst>
                </a:gridCol>
                <a:gridCol w="1290018">
                  <a:extLst>
                    <a:ext uri="{9D8B030D-6E8A-4147-A177-3AD203B41FA5}">
                      <a16:colId xmlns:a16="http://schemas.microsoft.com/office/drawing/2014/main" val="20005"/>
                    </a:ext>
                  </a:extLst>
                </a:gridCol>
                <a:gridCol w="1410576">
                  <a:extLst>
                    <a:ext uri="{9D8B030D-6E8A-4147-A177-3AD203B41FA5}">
                      <a16:colId xmlns:a16="http://schemas.microsoft.com/office/drawing/2014/main" val="20006"/>
                    </a:ext>
                  </a:extLst>
                </a:gridCol>
              </a:tblGrid>
              <a:tr h="749356">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4009">
                <a:tc>
                  <a:txBody>
                    <a:bodyPr/>
                    <a:lstStyle/>
                    <a:p>
                      <a:pPr algn="ctr" fontAlgn="b"/>
                      <a:r>
                        <a:rPr lang="en-US" sz="24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4009">
                <a:tc>
                  <a:txBody>
                    <a:bodyPr/>
                    <a:lstStyle/>
                    <a:p>
                      <a:pPr algn="ctr" fontAlgn="b"/>
                      <a:r>
                        <a:rPr lang="en-US"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4009">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4009">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4009">
                <a:tc>
                  <a:txBody>
                    <a:bodyPr/>
                    <a:lstStyle/>
                    <a:p>
                      <a:pPr algn="ctr" fontAlgn="b"/>
                      <a:r>
                        <a:rPr lang="en-US" sz="24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Outer Join</a:t>
            </a:r>
          </a:p>
        </p:txBody>
      </p:sp>
      <p:sp>
        <p:nvSpPr>
          <p:cNvPr id="3" name="Content Placeholder 2"/>
          <p:cNvSpPr>
            <a:spLocks noGrp="1"/>
          </p:cNvSpPr>
          <p:nvPr>
            <p:ph idx="1"/>
          </p:nvPr>
        </p:nvSpPr>
        <p:spPr/>
        <p:txBody>
          <a:bodyPr>
            <a:normAutofit/>
          </a:bodyPr>
          <a:lstStyle/>
          <a:p>
            <a:pPr algn="just"/>
            <a:r>
              <a:rPr lang="en-US" dirty="0"/>
              <a:t>Right Outer Join returns all rows from the right-hand table specified in the ON condition and only those rows from the left table where the join condition is met.</a:t>
            </a:r>
          </a:p>
          <a:p>
            <a:pPr algn="just"/>
            <a:r>
              <a:rPr lang="en-US" dirty="0"/>
              <a:t>It is used to retrieve all the matching records from both the tables as well as non-matching records from the right side table only.</a:t>
            </a:r>
          </a:p>
          <a:p>
            <a:pPr algn="just"/>
            <a:endParaRPr lang="en-US" dirty="0"/>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Outer Join</a:t>
            </a:r>
            <a:endParaRPr lang="en-US" dirty="0"/>
          </a:p>
        </p:txBody>
      </p:sp>
      <p:pic>
        <p:nvPicPr>
          <p:cNvPr id="27650" name="Picture 2" descr="Oracle Right Outer Join"/>
          <p:cNvPicPr>
            <a:picLocks noChangeAspect="1" noChangeArrowheads="1"/>
          </p:cNvPicPr>
          <p:nvPr/>
        </p:nvPicPr>
        <p:blipFill>
          <a:blip r:embed="rId2" cstate="print"/>
          <a:srcRect/>
          <a:stretch>
            <a:fillRect/>
          </a:stretch>
        </p:blipFill>
        <p:spPr bwMode="auto">
          <a:xfrm>
            <a:off x="1905000" y="2362200"/>
            <a:ext cx="4468550" cy="2667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Outer Join</a:t>
            </a:r>
            <a:endParaRPr lang="en-US" dirty="0"/>
          </a:p>
        </p:txBody>
      </p:sp>
      <p:sp>
        <p:nvSpPr>
          <p:cNvPr id="3" name="Content Placeholder 2"/>
          <p:cNvSpPr>
            <a:spLocks noGrp="1"/>
          </p:cNvSpPr>
          <p:nvPr>
            <p:ph idx="1"/>
          </p:nvPr>
        </p:nvSpPr>
        <p:spPr/>
        <p:txBody>
          <a:bodyPr/>
          <a:lstStyle/>
          <a:p>
            <a:pPr>
              <a:buNone/>
            </a:pPr>
            <a:r>
              <a:rPr lang="en-US" b="1" dirty="0"/>
              <a:t>Syntax:</a:t>
            </a:r>
          </a:p>
          <a:p>
            <a:pPr indent="227013">
              <a:buNone/>
            </a:pPr>
            <a:r>
              <a:rPr lang="en-US" dirty="0"/>
              <a:t>SELECT &lt;columns&gt; </a:t>
            </a:r>
          </a:p>
          <a:p>
            <a:pPr indent="227013">
              <a:buNone/>
            </a:pPr>
            <a:r>
              <a:rPr lang="en-US" dirty="0"/>
              <a:t>FROM table1 </a:t>
            </a:r>
            <a:r>
              <a:rPr lang="en-US" b="1" dirty="0"/>
              <a:t>RIGHT [OUTER] JOIN</a:t>
            </a:r>
            <a:r>
              <a:rPr lang="en-US" dirty="0"/>
              <a:t> table2 </a:t>
            </a:r>
          </a:p>
          <a:p>
            <a:pPr indent="227013">
              <a:buNone/>
            </a:pPr>
            <a:r>
              <a:rPr lang="en-US" dirty="0"/>
              <a:t>ON table1.column = table2.column;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DNO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2000</a:t>
                      </a:r>
                    </a:p>
                  </a:txBody>
                  <a:tcPr/>
                </a:tc>
                <a:tc>
                  <a:txBody>
                    <a:bodyPr/>
                    <a:lstStyle/>
                    <a:p>
                      <a:pPr algn="ctr"/>
                      <a:r>
                        <a:rPr lang="en-US" sz="2800" dirty="0"/>
                        <a:t>-</a:t>
                      </a:r>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extLst>
                    <a:ext uri="{9D8B030D-6E8A-4147-A177-3AD203B41FA5}">
                      <a16:colId xmlns:a16="http://schemas.microsoft.com/office/drawing/2014/main" val="20000"/>
                    </a:ext>
                  </a:extLst>
                </a:gridCol>
                <a:gridCol w="2202045">
                  <a:extLst>
                    <a:ext uri="{9D8B030D-6E8A-4147-A177-3AD203B41FA5}">
                      <a16:colId xmlns:a16="http://schemas.microsoft.com/office/drawing/2014/main" val="20001"/>
                    </a:ext>
                  </a:extLst>
                </a:gridCol>
                <a:gridCol w="2015379">
                  <a:extLst>
                    <a:ext uri="{9D8B030D-6E8A-4147-A177-3AD203B41FA5}">
                      <a16:colId xmlns:a16="http://schemas.microsoft.com/office/drawing/2014/main" val="20002"/>
                    </a:ext>
                  </a:extLst>
                </a:gridCol>
              </a:tblGrid>
              <a:tr h="695960">
                <a:tc>
                  <a:txBody>
                    <a:bodyPr/>
                    <a:lstStyle/>
                    <a:p>
                      <a:pPr algn="ctr"/>
                      <a:r>
                        <a:rPr lang="en-US" sz="2800" dirty="0"/>
                        <a:t>DNO</a:t>
                      </a:r>
                    </a:p>
                  </a:txBody>
                  <a:tcPr/>
                </a:tc>
                <a:tc>
                  <a:txBody>
                    <a:bodyPr/>
                    <a:lstStyle/>
                    <a:p>
                      <a:pPr algn="ctr"/>
                      <a:r>
                        <a:rPr lang="en-US" sz="2800" dirty="0"/>
                        <a:t>DNAME</a:t>
                      </a:r>
                    </a:p>
                  </a:txBody>
                  <a:tcPr/>
                </a:tc>
                <a:tc>
                  <a:txBody>
                    <a:bodyPr/>
                    <a:lstStyle/>
                    <a:p>
                      <a:pPr algn="ctr"/>
                      <a:r>
                        <a:rPr lang="en-US" sz="2800" dirty="0"/>
                        <a:t>LOCATION</a:t>
                      </a:r>
                    </a:p>
                  </a:txBody>
                  <a:tcPr/>
                </a:tc>
                <a:extLst>
                  <a:ext uri="{0D108BD9-81ED-4DB2-BD59-A6C34878D82A}">
                    <a16:rowId xmlns:a16="http://schemas.microsoft.com/office/drawing/2014/main" val="10000"/>
                  </a:ext>
                </a:extLst>
              </a:tr>
              <a:tr h="695960">
                <a:tc>
                  <a:txBody>
                    <a:bodyPr/>
                    <a:lstStyle/>
                    <a:p>
                      <a:pPr algn="ctr"/>
                      <a:r>
                        <a:rPr lang="en-US" sz="2800" dirty="0"/>
                        <a:t>10</a:t>
                      </a:r>
                    </a:p>
                  </a:txBody>
                  <a:tcPr/>
                </a:tc>
                <a:tc>
                  <a:txBody>
                    <a:bodyPr/>
                    <a:lstStyle/>
                    <a:p>
                      <a:pPr algn="ctr"/>
                      <a:r>
                        <a:rPr lang="en-US" sz="2800" dirty="0"/>
                        <a:t>PROD</a:t>
                      </a:r>
                    </a:p>
                  </a:txBody>
                  <a:tcPr/>
                </a:tc>
                <a:tc>
                  <a:txBody>
                    <a:bodyPr/>
                    <a:lstStyle/>
                    <a:p>
                      <a:pPr algn="ctr"/>
                      <a:r>
                        <a:rPr lang="en-US" sz="2800" dirty="0"/>
                        <a:t>HYD</a:t>
                      </a:r>
                    </a:p>
                  </a:txBody>
                  <a:tcPr/>
                </a:tc>
                <a:extLst>
                  <a:ext uri="{0D108BD9-81ED-4DB2-BD59-A6C34878D82A}">
                    <a16:rowId xmlns:a16="http://schemas.microsoft.com/office/drawing/2014/main" val="10001"/>
                  </a:ext>
                </a:extLst>
              </a:tr>
              <a:tr h="695960">
                <a:tc>
                  <a:txBody>
                    <a:bodyPr/>
                    <a:lstStyle/>
                    <a:p>
                      <a:pPr algn="ctr"/>
                      <a:r>
                        <a:rPr lang="en-US" sz="2800" dirty="0"/>
                        <a:t>20</a:t>
                      </a:r>
                    </a:p>
                  </a:txBody>
                  <a:tcPr/>
                </a:tc>
                <a:tc>
                  <a:txBody>
                    <a:bodyPr/>
                    <a:lstStyle/>
                    <a:p>
                      <a:pPr algn="ctr"/>
                      <a:r>
                        <a:rPr lang="en-US" sz="2800" dirty="0"/>
                        <a:t>FINAN</a:t>
                      </a:r>
                    </a:p>
                  </a:txBody>
                  <a:tcPr/>
                </a:tc>
                <a:tc>
                  <a:txBody>
                    <a:bodyPr/>
                    <a:lstStyle/>
                    <a:p>
                      <a:pPr algn="ctr"/>
                      <a:r>
                        <a:rPr lang="en-US" sz="2800" dirty="0"/>
                        <a:t>DEL</a:t>
                      </a:r>
                    </a:p>
                  </a:txBody>
                  <a:tcPr/>
                </a:tc>
                <a:extLst>
                  <a:ext uri="{0D108BD9-81ED-4DB2-BD59-A6C34878D82A}">
                    <a16:rowId xmlns:a16="http://schemas.microsoft.com/office/drawing/2014/main" val="10002"/>
                  </a:ext>
                </a:extLst>
              </a:tr>
              <a:tr h="695960">
                <a:tc>
                  <a:txBody>
                    <a:bodyPr/>
                    <a:lstStyle/>
                    <a:p>
                      <a:pPr algn="ctr"/>
                      <a:r>
                        <a:rPr lang="en-US" sz="2800" dirty="0"/>
                        <a:t>40</a:t>
                      </a:r>
                    </a:p>
                  </a:txBody>
                  <a:tcPr/>
                </a:tc>
                <a:tc>
                  <a:txBody>
                    <a:bodyPr/>
                    <a:lstStyle/>
                    <a:p>
                      <a:pPr algn="ctr"/>
                      <a:r>
                        <a:rPr lang="en-US" sz="2800" dirty="0"/>
                        <a:t>SALES</a:t>
                      </a:r>
                    </a:p>
                  </a:txBody>
                  <a:tcPr/>
                </a:tc>
                <a:tc>
                  <a:txBody>
                    <a:bodyPr/>
                    <a:lstStyle/>
                    <a:p>
                      <a:pPr algn="ctr"/>
                      <a:r>
                        <a:rPr lang="en-US" sz="2800" dirty="0"/>
                        <a:t>MUM</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Outer Join</a:t>
            </a:r>
            <a:endParaRPr lang="en-US" dirty="0"/>
          </a:p>
        </p:txBody>
      </p:sp>
      <p:sp>
        <p:nvSpPr>
          <p:cNvPr id="3" name="Content Placeholder 2"/>
          <p:cNvSpPr>
            <a:spLocks noGrp="1"/>
          </p:cNvSpPr>
          <p:nvPr>
            <p:ph idx="1"/>
          </p:nvPr>
        </p:nvSpPr>
        <p:spPr/>
        <p:txBody>
          <a:bodyPr/>
          <a:lstStyle/>
          <a:p>
            <a:pPr>
              <a:buNone/>
            </a:pPr>
            <a:r>
              <a:rPr lang="en-US" b="1" dirty="0"/>
              <a:t>Example:</a:t>
            </a:r>
          </a:p>
          <a:p>
            <a:r>
              <a:rPr lang="en-US" dirty="0"/>
              <a:t>SELECT * FROM  </a:t>
            </a:r>
            <a:r>
              <a:rPr lang="en-US" dirty="0" err="1"/>
              <a:t>emp</a:t>
            </a:r>
            <a:r>
              <a:rPr lang="en-US" dirty="0"/>
              <a:t> RIGHT OUTER JOIN dept ON emp.dno=dept.dno;</a:t>
            </a:r>
          </a:p>
          <a:p>
            <a:endParaRPr lang="en-US" dirty="0"/>
          </a:p>
        </p:txBody>
      </p:sp>
      <p:graphicFrame>
        <p:nvGraphicFramePr>
          <p:cNvPr id="4" name="Table 3"/>
          <p:cNvGraphicFramePr>
            <a:graphicFrameLocks noGrp="1"/>
          </p:cNvGraphicFramePr>
          <p:nvPr/>
        </p:nvGraphicFramePr>
        <p:xfrm>
          <a:off x="762000" y="3352800"/>
          <a:ext cx="7467604" cy="2595897"/>
        </p:xfrm>
        <a:graphic>
          <a:graphicData uri="http://schemas.openxmlformats.org/drawingml/2006/table">
            <a:tbl>
              <a:tblPr/>
              <a:tblGrid>
                <a:gridCol w="979358">
                  <a:extLst>
                    <a:ext uri="{9D8B030D-6E8A-4147-A177-3AD203B41FA5}">
                      <a16:colId xmlns:a16="http://schemas.microsoft.com/office/drawing/2014/main" val="20000"/>
                    </a:ext>
                  </a:extLst>
                </a:gridCol>
                <a:gridCol w="979358">
                  <a:extLst>
                    <a:ext uri="{9D8B030D-6E8A-4147-A177-3AD203B41FA5}">
                      <a16:colId xmlns:a16="http://schemas.microsoft.com/office/drawing/2014/main" val="20001"/>
                    </a:ext>
                  </a:extLst>
                </a:gridCol>
                <a:gridCol w="979358">
                  <a:extLst>
                    <a:ext uri="{9D8B030D-6E8A-4147-A177-3AD203B41FA5}">
                      <a16:colId xmlns:a16="http://schemas.microsoft.com/office/drawing/2014/main" val="20002"/>
                    </a:ext>
                  </a:extLst>
                </a:gridCol>
                <a:gridCol w="979358">
                  <a:extLst>
                    <a:ext uri="{9D8B030D-6E8A-4147-A177-3AD203B41FA5}">
                      <a16:colId xmlns:a16="http://schemas.microsoft.com/office/drawing/2014/main" val="20003"/>
                    </a:ext>
                  </a:extLst>
                </a:gridCol>
                <a:gridCol w="979358">
                  <a:extLst>
                    <a:ext uri="{9D8B030D-6E8A-4147-A177-3AD203B41FA5}">
                      <a16:colId xmlns:a16="http://schemas.microsoft.com/office/drawing/2014/main" val="20004"/>
                    </a:ext>
                  </a:extLst>
                </a:gridCol>
                <a:gridCol w="1140845">
                  <a:extLst>
                    <a:ext uri="{9D8B030D-6E8A-4147-A177-3AD203B41FA5}">
                      <a16:colId xmlns:a16="http://schemas.microsoft.com/office/drawing/2014/main" val="20005"/>
                    </a:ext>
                  </a:extLst>
                </a:gridCol>
                <a:gridCol w="1429969">
                  <a:extLst>
                    <a:ext uri="{9D8B030D-6E8A-4147-A177-3AD203B41FA5}">
                      <a16:colId xmlns:a16="http://schemas.microsoft.com/office/drawing/2014/main" val="20006"/>
                    </a:ext>
                  </a:extLst>
                </a:gridCol>
              </a:tblGrid>
              <a:tr h="719472">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4360">
                <a:tc>
                  <a:txBody>
                    <a:bodyPr/>
                    <a:lstStyle/>
                    <a:p>
                      <a:pPr algn="ctr" fontAlgn="b"/>
                      <a:r>
                        <a:rPr lang="en-US"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4360">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4360">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4360">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4360">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MUM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Outer Join</a:t>
            </a:r>
          </a:p>
        </p:txBody>
      </p:sp>
      <p:sp>
        <p:nvSpPr>
          <p:cNvPr id="3" name="Content Placeholder 2"/>
          <p:cNvSpPr>
            <a:spLocks noGrp="1"/>
          </p:cNvSpPr>
          <p:nvPr>
            <p:ph idx="1"/>
          </p:nvPr>
        </p:nvSpPr>
        <p:spPr/>
        <p:txBody>
          <a:bodyPr>
            <a:normAutofit/>
          </a:bodyPr>
          <a:lstStyle/>
          <a:p>
            <a:pPr algn="just"/>
            <a:r>
              <a:rPr lang="en-US" b="1" dirty="0"/>
              <a:t>Full Outer Join </a:t>
            </a:r>
            <a:r>
              <a:rPr lang="en-US" dirty="0"/>
              <a:t>returns all rows from the left hand table and right hand table with the matching rows AND non matching rows from </a:t>
            </a:r>
            <a:r>
              <a:rPr lang="en-US" b="1" dirty="0"/>
              <a:t>both sides</a:t>
            </a:r>
            <a:r>
              <a:rPr lang="en-US" dirty="0"/>
              <a:t>.</a:t>
            </a:r>
          </a:p>
          <a:p>
            <a:pPr algn="just"/>
            <a:r>
              <a:rPr lang="en-US" dirty="0"/>
              <a:t>It places </a:t>
            </a:r>
            <a:r>
              <a:rPr lang="en-US" b="1" dirty="0"/>
              <a:t>NULL</a:t>
            </a:r>
            <a:r>
              <a:rPr lang="en-US" dirty="0"/>
              <a:t> where the join condition is not met.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Full Outer Join</a:t>
            </a:r>
            <a:endParaRPr lang="en-US" sz="4800" dirty="0"/>
          </a:p>
        </p:txBody>
      </p:sp>
      <p:pic>
        <p:nvPicPr>
          <p:cNvPr id="41986" name="Picture 2" descr="Oracle Full Outer Join"/>
          <p:cNvPicPr>
            <a:picLocks noChangeAspect="1" noChangeArrowheads="1"/>
          </p:cNvPicPr>
          <p:nvPr/>
        </p:nvPicPr>
        <p:blipFill>
          <a:blip r:embed="rId2" cstate="print"/>
          <a:srcRect/>
          <a:stretch>
            <a:fillRect/>
          </a:stretch>
        </p:blipFill>
        <p:spPr bwMode="auto">
          <a:xfrm>
            <a:off x="1676400" y="1981200"/>
            <a:ext cx="4757054" cy="28956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Outer Join</a:t>
            </a:r>
            <a:endParaRPr lang="en-US" dirty="0"/>
          </a:p>
        </p:txBody>
      </p:sp>
      <p:sp>
        <p:nvSpPr>
          <p:cNvPr id="3" name="Content Placeholder 2"/>
          <p:cNvSpPr>
            <a:spLocks noGrp="1"/>
          </p:cNvSpPr>
          <p:nvPr>
            <p:ph idx="1"/>
          </p:nvPr>
        </p:nvSpPr>
        <p:spPr/>
        <p:txBody>
          <a:bodyPr/>
          <a:lstStyle/>
          <a:p>
            <a:pPr>
              <a:buNone/>
            </a:pPr>
            <a:r>
              <a:rPr lang="en-US" b="1" dirty="0"/>
              <a:t>Syntax:</a:t>
            </a:r>
          </a:p>
          <a:p>
            <a:pPr indent="227013">
              <a:buNone/>
            </a:pPr>
            <a:r>
              <a:rPr lang="en-US" dirty="0"/>
              <a:t>SELECT &lt;columns&gt; </a:t>
            </a:r>
          </a:p>
          <a:p>
            <a:pPr indent="227013">
              <a:buNone/>
            </a:pPr>
            <a:r>
              <a:rPr lang="en-US" dirty="0"/>
              <a:t>FROM table1 </a:t>
            </a:r>
            <a:r>
              <a:rPr lang="en-US" b="1" dirty="0"/>
              <a:t>FULL [OUTER] JOIN</a:t>
            </a:r>
            <a:r>
              <a:rPr lang="en-US" dirty="0"/>
              <a:t> table2 </a:t>
            </a:r>
          </a:p>
          <a:p>
            <a:pPr indent="227013">
              <a:buNone/>
            </a:pPr>
            <a:r>
              <a:rPr lang="en-US" b="1" dirty="0"/>
              <a:t>ON</a:t>
            </a:r>
            <a:r>
              <a:rPr lang="en-US" dirty="0"/>
              <a:t> table1.column = table2.column;</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DNO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2000</a:t>
                      </a:r>
                    </a:p>
                  </a:txBody>
                  <a:tcPr/>
                </a:tc>
                <a:tc>
                  <a:txBody>
                    <a:bodyPr/>
                    <a:lstStyle/>
                    <a:p>
                      <a:pPr algn="ctr"/>
                      <a:r>
                        <a:rPr lang="en-US" sz="2800" dirty="0"/>
                        <a:t>-</a:t>
                      </a:r>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extLst>
                    <a:ext uri="{9D8B030D-6E8A-4147-A177-3AD203B41FA5}">
                      <a16:colId xmlns:a16="http://schemas.microsoft.com/office/drawing/2014/main" val="20000"/>
                    </a:ext>
                  </a:extLst>
                </a:gridCol>
                <a:gridCol w="2202045">
                  <a:extLst>
                    <a:ext uri="{9D8B030D-6E8A-4147-A177-3AD203B41FA5}">
                      <a16:colId xmlns:a16="http://schemas.microsoft.com/office/drawing/2014/main" val="20001"/>
                    </a:ext>
                  </a:extLst>
                </a:gridCol>
                <a:gridCol w="2015379">
                  <a:extLst>
                    <a:ext uri="{9D8B030D-6E8A-4147-A177-3AD203B41FA5}">
                      <a16:colId xmlns:a16="http://schemas.microsoft.com/office/drawing/2014/main" val="20002"/>
                    </a:ext>
                  </a:extLst>
                </a:gridCol>
              </a:tblGrid>
              <a:tr h="695960">
                <a:tc>
                  <a:txBody>
                    <a:bodyPr/>
                    <a:lstStyle/>
                    <a:p>
                      <a:pPr algn="ctr"/>
                      <a:r>
                        <a:rPr lang="en-US" sz="2800" dirty="0"/>
                        <a:t>DNO</a:t>
                      </a:r>
                    </a:p>
                  </a:txBody>
                  <a:tcPr/>
                </a:tc>
                <a:tc>
                  <a:txBody>
                    <a:bodyPr/>
                    <a:lstStyle/>
                    <a:p>
                      <a:pPr algn="ctr"/>
                      <a:r>
                        <a:rPr lang="en-US" sz="2800" dirty="0"/>
                        <a:t>DNAME</a:t>
                      </a:r>
                    </a:p>
                  </a:txBody>
                  <a:tcPr/>
                </a:tc>
                <a:tc>
                  <a:txBody>
                    <a:bodyPr/>
                    <a:lstStyle/>
                    <a:p>
                      <a:pPr algn="ctr"/>
                      <a:r>
                        <a:rPr lang="en-US" sz="2800" dirty="0"/>
                        <a:t>LOCATION</a:t>
                      </a:r>
                    </a:p>
                  </a:txBody>
                  <a:tcPr/>
                </a:tc>
                <a:extLst>
                  <a:ext uri="{0D108BD9-81ED-4DB2-BD59-A6C34878D82A}">
                    <a16:rowId xmlns:a16="http://schemas.microsoft.com/office/drawing/2014/main" val="10000"/>
                  </a:ext>
                </a:extLst>
              </a:tr>
              <a:tr h="695960">
                <a:tc>
                  <a:txBody>
                    <a:bodyPr/>
                    <a:lstStyle/>
                    <a:p>
                      <a:pPr algn="ctr"/>
                      <a:r>
                        <a:rPr lang="en-US" sz="2800" dirty="0"/>
                        <a:t>10</a:t>
                      </a:r>
                    </a:p>
                  </a:txBody>
                  <a:tcPr/>
                </a:tc>
                <a:tc>
                  <a:txBody>
                    <a:bodyPr/>
                    <a:lstStyle/>
                    <a:p>
                      <a:pPr algn="ctr"/>
                      <a:r>
                        <a:rPr lang="en-US" sz="2800" dirty="0"/>
                        <a:t>PROD</a:t>
                      </a:r>
                    </a:p>
                  </a:txBody>
                  <a:tcPr/>
                </a:tc>
                <a:tc>
                  <a:txBody>
                    <a:bodyPr/>
                    <a:lstStyle/>
                    <a:p>
                      <a:pPr algn="ctr"/>
                      <a:r>
                        <a:rPr lang="en-US" sz="2800" dirty="0"/>
                        <a:t>HYD</a:t>
                      </a:r>
                    </a:p>
                  </a:txBody>
                  <a:tcPr/>
                </a:tc>
                <a:extLst>
                  <a:ext uri="{0D108BD9-81ED-4DB2-BD59-A6C34878D82A}">
                    <a16:rowId xmlns:a16="http://schemas.microsoft.com/office/drawing/2014/main" val="10001"/>
                  </a:ext>
                </a:extLst>
              </a:tr>
              <a:tr h="695960">
                <a:tc>
                  <a:txBody>
                    <a:bodyPr/>
                    <a:lstStyle/>
                    <a:p>
                      <a:pPr algn="ctr"/>
                      <a:r>
                        <a:rPr lang="en-US" sz="2800" dirty="0"/>
                        <a:t>20</a:t>
                      </a:r>
                    </a:p>
                  </a:txBody>
                  <a:tcPr/>
                </a:tc>
                <a:tc>
                  <a:txBody>
                    <a:bodyPr/>
                    <a:lstStyle/>
                    <a:p>
                      <a:pPr algn="ctr"/>
                      <a:r>
                        <a:rPr lang="en-US" sz="2800" dirty="0"/>
                        <a:t>FINAN</a:t>
                      </a:r>
                    </a:p>
                  </a:txBody>
                  <a:tcPr/>
                </a:tc>
                <a:tc>
                  <a:txBody>
                    <a:bodyPr/>
                    <a:lstStyle/>
                    <a:p>
                      <a:pPr algn="ctr"/>
                      <a:r>
                        <a:rPr lang="en-US" sz="2800" dirty="0"/>
                        <a:t>DEL</a:t>
                      </a:r>
                    </a:p>
                  </a:txBody>
                  <a:tcPr/>
                </a:tc>
                <a:extLst>
                  <a:ext uri="{0D108BD9-81ED-4DB2-BD59-A6C34878D82A}">
                    <a16:rowId xmlns:a16="http://schemas.microsoft.com/office/drawing/2014/main" val="10002"/>
                  </a:ext>
                </a:extLst>
              </a:tr>
              <a:tr h="695960">
                <a:tc>
                  <a:txBody>
                    <a:bodyPr/>
                    <a:lstStyle/>
                    <a:p>
                      <a:pPr algn="ctr"/>
                      <a:r>
                        <a:rPr lang="en-US" sz="2800" dirty="0"/>
                        <a:t>40</a:t>
                      </a:r>
                    </a:p>
                  </a:txBody>
                  <a:tcPr/>
                </a:tc>
                <a:tc>
                  <a:txBody>
                    <a:bodyPr/>
                    <a:lstStyle/>
                    <a:p>
                      <a:pPr algn="ctr"/>
                      <a:r>
                        <a:rPr lang="en-US" sz="2800" dirty="0"/>
                        <a:t>SALES</a:t>
                      </a:r>
                    </a:p>
                  </a:txBody>
                  <a:tcPr/>
                </a:tc>
                <a:tc>
                  <a:txBody>
                    <a:bodyPr/>
                    <a:lstStyle/>
                    <a:p>
                      <a:pPr algn="ctr"/>
                      <a:r>
                        <a:rPr lang="en-US" sz="2800" dirty="0"/>
                        <a:t>MUM</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BY</a:t>
            </a:r>
            <a:endParaRPr lang="en-US" dirty="0"/>
          </a:p>
        </p:txBody>
      </p:sp>
      <p:sp>
        <p:nvSpPr>
          <p:cNvPr id="3" name="Content Placeholder 2"/>
          <p:cNvSpPr>
            <a:spLocks noGrp="1"/>
          </p:cNvSpPr>
          <p:nvPr>
            <p:ph idx="1"/>
          </p:nvPr>
        </p:nvSpPr>
        <p:spPr/>
        <p:txBody>
          <a:bodyPr/>
          <a:lstStyle/>
          <a:p>
            <a:pPr>
              <a:buNone/>
            </a:pPr>
            <a:r>
              <a:rPr lang="en-US" b="1" dirty="0"/>
              <a:t>Examples:</a:t>
            </a:r>
          </a:p>
          <a:p>
            <a:r>
              <a:rPr lang="en-US" dirty="0"/>
              <a:t>Find total salary of employees dept wise.</a:t>
            </a:r>
          </a:p>
          <a:p>
            <a:pPr indent="-1588">
              <a:buNone/>
            </a:pPr>
            <a:r>
              <a:rPr lang="en-US" b="1" dirty="0"/>
              <a:t>SELECT  </a:t>
            </a:r>
            <a:r>
              <a:rPr lang="en-US" b="1" dirty="0" err="1"/>
              <a:t>deptno</a:t>
            </a:r>
            <a:r>
              <a:rPr lang="en-US" b="1" dirty="0"/>
              <a:t>, SUM(salary) AS </a:t>
            </a:r>
            <a:r>
              <a:rPr lang="en-US" b="1" dirty="0" err="1"/>
              <a:t>totalsal</a:t>
            </a:r>
            <a:endParaRPr lang="en-US" b="1" dirty="0"/>
          </a:p>
          <a:p>
            <a:pPr indent="-1588">
              <a:buNone/>
            </a:pPr>
            <a:r>
              <a:rPr lang="en-US" b="1" dirty="0"/>
              <a:t>FROM  EMP</a:t>
            </a:r>
          </a:p>
          <a:p>
            <a:pPr indent="-1588">
              <a:buNone/>
            </a:pPr>
            <a:r>
              <a:rPr lang="en-US" b="1" dirty="0"/>
              <a:t>GROUP BY </a:t>
            </a:r>
            <a:r>
              <a:rPr lang="en-US" b="1" dirty="0" err="1"/>
              <a:t>deptno</a:t>
            </a:r>
            <a:r>
              <a:rPr lang="en-US" b="1" dirty="0"/>
              <a:t>;</a:t>
            </a:r>
          </a:p>
          <a:p>
            <a:pPr indent="-1588">
              <a:buNone/>
            </a:pPr>
            <a:endParaRPr lang="en-US" b="1" dirty="0"/>
          </a:p>
          <a:p>
            <a:endParaRPr lang="en-US" dirty="0"/>
          </a:p>
        </p:txBody>
      </p:sp>
      <p:graphicFrame>
        <p:nvGraphicFramePr>
          <p:cNvPr id="4" name="Content Placeholder 3"/>
          <p:cNvGraphicFramePr>
            <a:graphicFrameLocks/>
          </p:cNvGraphicFramePr>
          <p:nvPr/>
        </p:nvGraphicFramePr>
        <p:xfrm>
          <a:off x="2667000" y="4648200"/>
          <a:ext cx="3276600" cy="1554480"/>
        </p:xfrm>
        <a:graphic>
          <a:graphicData uri="http://schemas.openxmlformats.org/drawingml/2006/table">
            <a:tbl>
              <a:tblPr firstRow="1" bandRow="1">
                <a:tableStyleId>{616DA210-FB5B-4158-B5E0-FEB733F419BA}</a:tableStyleId>
              </a:tblPr>
              <a:tblGrid>
                <a:gridCol w="1464624">
                  <a:extLst>
                    <a:ext uri="{9D8B030D-6E8A-4147-A177-3AD203B41FA5}">
                      <a16:colId xmlns:a16="http://schemas.microsoft.com/office/drawing/2014/main" val="20000"/>
                    </a:ext>
                  </a:extLst>
                </a:gridCol>
                <a:gridCol w="1811976">
                  <a:extLst>
                    <a:ext uri="{9D8B030D-6E8A-4147-A177-3AD203B41FA5}">
                      <a16:colId xmlns:a16="http://schemas.microsoft.com/office/drawing/2014/main" val="20001"/>
                    </a:ext>
                  </a:extLst>
                </a:gridCol>
              </a:tblGrid>
              <a:tr h="368300">
                <a:tc>
                  <a:txBody>
                    <a:bodyPr/>
                    <a:lstStyle/>
                    <a:p>
                      <a:pPr algn="ctr"/>
                      <a:r>
                        <a:rPr lang="en-US" sz="2800" dirty="0"/>
                        <a:t>DEPTNO</a:t>
                      </a:r>
                    </a:p>
                  </a:txBody>
                  <a:tcPr/>
                </a:tc>
                <a:tc>
                  <a:txBody>
                    <a:bodyPr/>
                    <a:lstStyle/>
                    <a:p>
                      <a:pPr algn="ctr"/>
                      <a:r>
                        <a:rPr lang="en-US" sz="2800" dirty="0"/>
                        <a:t>TOTAL</a:t>
                      </a:r>
                      <a:r>
                        <a:rPr lang="en-US" sz="2800" baseline="0" dirty="0"/>
                        <a:t> SAL</a:t>
                      </a:r>
                      <a:endParaRPr lang="en-US" sz="2800" dirty="0"/>
                    </a:p>
                  </a:txBody>
                  <a:tcPr/>
                </a:tc>
                <a:extLst>
                  <a:ext uri="{0D108BD9-81ED-4DB2-BD59-A6C34878D82A}">
                    <a16:rowId xmlns:a16="http://schemas.microsoft.com/office/drawing/2014/main" val="10000"/>
                  </a:ext>
                </a:extLst>
              </a:tr>
              <a:tr h="368300">
                <a:tc>
                  <a:txBody>
                    <a:bodyPr/>
                    <a:lstStyle/>
                    <a:p>
                      <a:pPr algn="ctr"/>
                      <a:r>
                        <a:rPr lang="en-US" sz="2800" dirty="0"/>
                        <a:t>10</a:t>
                      </a:r>
                    </a:p>
                  </a:txBody>
                  <a:tcPr/>
                </a:tc>
                <a:tc>
                  <a:txBody>
                    <a:bodyPr/>
                    <a:lstStyle/>
                    <a:p>
                      <a:pPr algn="ctr"/>
                      <a:r>
                        <a:rPr lang="en-US" sz="2800" dirty="0"/>
                        <a:t>2000</a:t>
                      </a:r>
                    </a:p>
                  </a:txBody>
                  <a:tcPr/>
                </a:tc>
                <a:extLst>
                  <a:ext uri="{0D108BD9-81ED-4DB2-BD59-A6C34878D82A}">
                    <a16:rowId xmlns:a16="http://schemas.microsoft.com/office/drawing/2014/main" val="10001"/>
                  </a:ext>
                </a:extLst>
              </a:tr>
              <a:tr h="368300">
                <a:tc>
                  <a:txBody>
                    <a:bodyPr/>
                    <a:lstStyle/>
                    <a:p>
                      <a:pPr algn="ctr"/>
                      <a:r>
                        <a:rPr lang="en-US" sz="2800" dirty="0"/>
                        <a:t>20</a:t>
                      </a:r>
                    </a:p>
                  </a:txBody>
                  <a:tcPr/>
                </a:tc>
                <a:tc>
                  <a:txBody>
                    <a:bodyPr/>
                    <a:lstStyle/>
                    <a:p>
                      <a:pPr algn="ctr"/>
                      <a:r>
                        <a:rPr lang="en-US" sz="2800" dirty="0"/>
                        <a:t>5000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Outer Join</a:t>
            </a:r>
            <a:endParaRPr lang="en-US" dirty="0"/>
          </a:p>
        </p:txBody>
      </p:sp>
      <p:sp>
        <p:nvSpPr>
          <p:cNvPr id="3" name="Content Placeholder 2"/>
          <p:cNvSpPr>
            <a:spLocks noGrp="1"/>
          </p:cNvSpPr>
          <p:nvPr>
            <p:ph idx="1"/>
          </p:nvPr>
        </p:nvSpPr>
        <p:spPr/>
        <p:txBody>
          <a:bodyPr/>
          <a:lstStyle/>
          <a:p>
            <a:r>
              <a:rPr lang="en-US" b="1" dirty="0"/>
              <a:t>SELECT * FROM  </a:t>
            </a:r>
            <a:r>
              <a:rPr lang="en-US" b="1" dirty="0" err="1"/>
              <a:t>emp</a:t>
            </a:r>
            <a:r>
              <a:rPr lang="en-US" b="1" dirty="0"/>
              <a:t> FULL OUTER JOIN dept ON emp.dno=dept.dno;</a:t>
            </a:r>
          </a:p>
          <a:p>
            <a:endParaRPr lang="en-US" dirty="0"/>
          </a:p>
        </p:txBody>
      </p:sp>
      <p:graphicFrame>
        <p:nvGraphicFramePr>
          <p:cNvPr id="5" name="Table 4"/>
          <p:cNvGraphicFramePr>
            <a:graphicFrameLocks noGrp="1"/>
          </p:cNvGraphicFramePr>
          <p:nvPr/>
        </p:nvGraphicFramePr>
        <p:xfrm>
          <a:off x="533400" y="3276600"/>
          <a:ext cx="8077200" cy="2626995"/>
        </p:xfrm>
        <a:graphic>
          <a:graphicData uri="http://schemas.openxmlformats.org/drawingml/2006/table">
            <a:tbl>
              <a:tblPr/>
              <a:tblGrid>
                <a:gridCol w="1036646">
                  <a:extLst>
                    <a:ext uri="{9D8B030D-6E8A-4147-A177-3AD203B41FA5}">
                      <a16:colId xmlns:a16="http://schemas.microsoft.com/office/drawing/2014/main" val="20000"/>
                    </a:ext>
                  </a:extLst>
                </a:gridCol>
                <a:gridCol w="1036646">
                  <a:extLst>
                    <a:ext uri="{9D8B030D-6E8A-4147-A177-3AD203B41FA5}">
                      <a16:colId xmlns:a16="http://schemas.microsoft.com/office/drawing/2014/main" val="20001"/>
                    </a:ext>
                  </a:extLst>
                </a:gridCol>
                <a:gridCol w="1036646">
                  <a:extLst>
                    <a:ext uri="{9D8B030D-6E8A-4147-A177-3AD203B41FA5}">
                      <a16:colId xmlns:a16="http://schemas.microsoft.com/office/drawing/2014/main" val="20002"/>
                    </a:ext>
                  </a:extLst>
                </a:gridCol>
                <a:gridCol w="1036646">
                  <a:extLst>
                    <a:ext uri="{9D8B030D-6E8A-4147-A177-3AD203B41FA5}">
                      <a16:colId xmlns:a16="http://schemas.microsoft.com/office/drawing/2014/main" val="20003"/>
                    </a:ext>
                  </a:extLst>
                </a:gridCol>
                <a:gridCol w="1036646">
                  <a:extLst>
                    <a:ext uri="{9D8B030D-6E8A-4147-A177-3AD203B41FA5}">
                      <a16:colId xmlns:a16="http://schemas.microsoft.com/office/drawing/2014/main" val="20004"/>
                    </a:ext>
                  </a:extLst>
                </a:gridCol>
                <a:gridCol w="1295808">
                  <a:extLst>
                    <a:ext uri="{9D8B030D-6E8A-4147-A177-3AD203B41FA5}">
                      <a16:colId xmlns:a16="http://schemas.microsoft.com/office/drawing/2014/main" val="20005"/>
                    </a:ext>
                  </a:extLst>
                </a:gridCol>
                <a:gridCol w="1598162">
                  <a:extLst>
                    <a:ext uri="{9D8B030D-6E8A-4147-A177-3AD203B41FA5}">
                      <a16:colId xmlns:a16="http://schemas.microsoft.com/office/drawing/2014/main" val="20006"/>
                    </a:ext>
                  </a:extLst>
                </a:gridCol>
              </a:tblGrid>
              <a:tr h="367393">
                <a:tc>
                  <a:txBody>
                    <a:bodyPr/>
                    <a:lstStyle/>
                    <a:p>
                      <a:pPr algn="ctr" fontAlgn="b"/>
                      <a:r>
                        <a:rPr lang="en-US" sz="2400" b="0"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7393">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393">
                <a:tc>
                  <a:txBody>
                    <a:bodyPr/>
                    <a:lstStyle/>
                    <a:p>
                      <a:pPr algn="ctr" fontAlgn="b"/>
                      <a:r>
                        <a:rPr lang="en-US"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7393">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7393">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7393">
                <a:tc>
                  <a:txBody>
                    <a:bodyPr/>
                    <a:lstStyle/>
                    <a:p>
                      <a:pPr algn="ctr" fontAlgn="b"/>
                      <a:r>
                        <a:rPr lang="en-US" sz="24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7393">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MUM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4800" b="1" dirty="0"/>
              <a:t>EQUIJOIN</a:t>
            </a:r>
          </a:p>
        </p:txBody>
      </p:sp>
      <p:sp>
        <p:nvSpPr>
          <p:cNvPr id="3" name="Content Placeholder 2"/>
          <p:cNvSpPr>
            <a:spLocks noGrp="1"/>
          </p:cNvSpPr>
          <p:nvPr>
            <p:ph idx="1"/>
          </p:nvPr>
        </p:nvSpPr>
        <p:spPr>
          <a:xfrm>
            <a:off x="457200" y="1295400"/>
            <a:ext cx="8229600" cy="5257800"/>
          </a:xfrm>
        </p:spPr>
        <p:txBody>
          <a:bodyPr>
            <a:normAutofit/>
          </a:bodyPr>
          <a:lstStyle/>
          <a:p>
            <a:pPr algn="just" fontAlgn="base"/>
            <a:r>
              <a:rPr lang="en-US" b="1" dirty="0"/>
              <a:t>EQUIJOIN</a:t>
            </a:r>
            <a:r>
              <a:rPr lang="en-US" dirty="0"/>
              <a:t> contains only equality operator in join condition. </a:t>
            </a:r>
          </a:p>
          <a:p>
            <a:pPr algn="just" fontAlgn="base"/>
            <a:r>
              <a:rPr lang="en-US" dirty="0" err="1"/>
              <a:t>Equi</a:t>
            </a:r>
            <a:r>
              <a:rPr lang="en-US" dirty="0"/>
              <a:t> join returns the matching rows based on join condition(=) of the associated tables.</a:t>
            </a:r>
          </a:p>
          <a:p>
            <a:pPr algn="just" fontAlgn="base"/>
            <a:r>
              <a:rPr lang="en-US" dirty="0"/>
              <a:t>When we use EQUI join between two or more tables, there should be a common column.</a:t>
            </a:r>
          </a:p>
          <a:p>
            <a:pPr algn="just" fontAlgn="base"/>
            <a:r>
              <a:rPr lang="en-US" dirty="0"/>
              <a:t>Common column names need not be the same name but </a:t>
            </a:r>
            <a:r>
              <a:rPr lang="en-US" dirty="0" err="1"/>
              <a:t>datatype</a:t>
            </a:r>
            <a:r>
              <a:rPr lang="en-US" dirty="0"/>
              <a:t> must be matched.</a:t>
            </a:r>
            <a:endParaRPr 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EQUIJOIN</a:t>
            </a:r>
            <a:endParaRPr lang="en-US" dirty="0"/>
          </a:p>
        </p:txBody>
      </p:sp>
      <p:sp>
        <p:nvSpPr>
          <p:cNvPr id="3" name="Content Placeholder 2"/>
          <p:cNvSpPr>
            <a:spLocks noGrp="1"/>
          </p:cNvSpPr>
          <p:nvPr>
            <p:ph idx="1"/>
          </p:nvPr>
        </p:nvSpPr>
        <p:spPr>
          <a:xfrm>
            <a:off x="304800" y="1600200"/>
            <a:ext cx="8610600" cy="4525963"/>
          </a:xfrm>
        </p:spPr>
        <p:txBody>
          <a:bodyPr>
            <a:normAutofit/>
          </a:bodyPr>
          <a:lstStyle/>
          <a:p>
            <a:pPr>
              <a:buNone/>
            </a:pPr>
            <a:r>
              <a:rPr lang="en-US" b="1" dirty="0"/>
              <a:t>Syntax:</a:t>
            </a:r>
          </a:p>
          <a:p>
            <a:pPr>
              <a:spcBef>
                <a:spcPts val="200"/>
              </a:spcBef>
              <a:buNone/>
            </a:pPr>
            <a:endParaRPr lang="en-US" b="1" dirty="0"/>
          </a:p>
          <a:p>
            <a:pPr>
              <a:buNone/>
            </a:pPr>
            <a:r>
              <a:rPr lang="en-US" b="1" dirty="0"/>
              <a:t>    SELECT</a:t>
            </a:r>
            <a:r>
              <a:rPr lang="en-US" dirty="0"/>
              <a:t> &lt;</a:t>
            </a:r>
            <a:r>
              <a:rPr lang="en-US" dirty="0" err="1"/>
              <a:t>column_list</a:t>
            </a:r>
            <a:r>
              <a:rPr lang="en-US" dirty="0"/>
              <a:t>&gt; </a:t>
            </a:r>
            <a:r>
              <a:rPr lang="en-US" b="1" dirty="0"/>
              <a:t>FROM</a:t>
            </a:r>
            <a:r>
              <a:rPr lang="en-US" dirty="0"/>
              <a:t> table1, table2</a:t>
            </a:r>
          </a:p>
          <a:p>
            <a:pPr>
              <a:buNone/>
            </a:pPr>
            <a:r>
              <a:rPr lang="en-US" dirty="0"/>
              <a:t>    </a:t>
            </a:r>
            <a:r>
              <a:rPr lang="en-US" b="1" dirty="0"/>
              <a:t>WHERE </a:t>
            </a:r>
            <a:r>
              <a:rPr lang="en-US" dirty="0"/>
              <a:t>table1.column =table2.column; </a:t>
            </a:r>
          </a:p>
          <a:p>
            <a:pPr algn="ctr">
              <a:buNone/>
            </a:pPr>
            <a:r>
              <a:rPr lang="en-US" b="1" dirty="0"/>
              <a:t>(or)</a:t>
            </a:r>
            <a:endParaRPr lang="en-US" dirty="0"/>
          </a:p>
          <a:p>
            <a:pPr algn="ctr">
              <a:buNone/>
            </a:pPr>
            <a:r>
              <a:rPr lang="en-US" b="1" dirty="0"/>
              <a:t>SELECT</a:t>
            </a:r>
            <a:r>
              <a:rPr lang="en-US" dirty="0"/>
              <a:t>  &lt;</a:t>
            </a:r>
            <a:r>
              <a:rPr lang="en-US" dirty="0" err="1"/>
              <a:t>column_list</a:t>
            </a:r>
            <a:r>
              <a:rPr lang="en-US" dirty="0"/>
              <a:t>&gt;   </a:t>
            </a:r>
            <a:r>
              <a:rPr lang="en-US" b="1" dirty="0"/>
              <a:t>FROM</a:t>
            </a:r>
            <a:r>
              <a:rPr lang="en-US" dirty="0"/>
              <a:t> table1 </a:t>
            </a:r>
            <a:r>
              <a:rPr lang="en-US" b="1" dirty="0"/>
              <a:t>JOIN</a:t>
            </a:r>
            <a:r>
              <a:rPr lang="en-US" dirty="0"/>
              <a:t> table2  </a:t>
            </a:r>
          </a:p>
          <a:p>
            <a:pPr>
              <a:buNone/>
            </a:pPr>
            <a:r>
              <a:rPr lang="en-US" b="1" dirty="0"/>
              <a:t>    ON</a:t>
            </a:r>
            <a:r>
              <a:rPr lang="en-US" dirty="0"/>
              <a:t>  table1.column =table2.column;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EQUIJOIN</a:t>
            </a:r>
            <a:endParaRPr lang="en-US" dirty="0"/>
          </a:p>
        </p:txBody>
      </p:sp>
      <p:sp>
        <p:nvSpPr>
          <p:cNvPr id="3" name="Content Placeholder 2"/>
          <p:cNvSpPr>
            <a:spLocks noGrp="1"/>
          </p:cNvSpPr>
          <p:nvPr>
            <p:ph idx="1"/>
          </p:nvPr>
        </p:nvSpPr>
        <p:spPr/>
        <p:txBody>
          <a:bodyPr/>
          <a:lstStyle/>
          <a:p>
            <a:pPr>
              <a:buNone/>
            </a:pPr>
            <a:r>
              <a:rPr lang="en-US" b="1" dirty="0"/>
              <a:t>SELECT</a:t>
            </a:r>
            <a:r>
              <a:rPr lang="en-US" dirty="0"/>
              <a:t> * FROM  </a:t>
            </a:r>
            <a:r>
              <a:rPr lang="en-US" dirty="0" err="1"/>
              <a:t>emp</a:t>
            </a:r>
            <a:r>
              <a:rPr lang="en-US" dirty="0"/>
              <a:t> </a:t>
            </a:r>
            <a:r>
              <a:rPr lang="en-US" b="1" dirty="0"/>
              <a:t>JOIN</a:t>
            </a:r>
            <a:r>
              <a:rPr lang="en-US" dirty="0"/>
              <a:t> dept </a:t>
            </a:r>
          </a:p>
          <a:p>
            <a:pPr>
              <a:buNone/>
            </a:pPr>
            <a:r>
              <a:rPr lang="en-US" b="1" dirty="0"/>
              <a:t>ON</a:t>
            </a:r>
            <a:r>
              <a:rPr lang="en-US" dirty="0"/>
              <a:t> emp.dno </a:t>
            </a:r>
            <a:r>
              <a:rPr lang="en-US" b="1" dirty="0"/>
              <a:t>= </a:t>
            </a:r>
            <a:r>
              <a:rPr lang="en-US" dirty="0"/>
              <a:t>dept.dno;</a:t>
            </a:r>
          </a:p>
          <a:p>
            <a:pPr>
              <a:buNone/>
            </a:pPr>
            <a:endParaRPr lang="en-US" b="1" dirty="0"/>
          </a:p>
          <a:p>
            <a:pPr>
              <a:buNone/>
            </a:pPr>
            <a:endParaRPr lang="en-US" b="1" dirty="0"/>
          </a:p>
          <a:p>
            <a:pPr>
              <a:buNone/>
            </a:pPr>
            <a:endParaRPr lang="en-US" b="1" dirty="0"/>
          </a:p>
        </p:txBody>
      </p:sp>
      <p:graphicFrame>
        <p:nvGraphicFramePr>
          <p:cNvPr id="4" name="Table 3"/>
          <p:cNvGraphicFramePr>
            <a:graphicFrameLocks noGrp="1"/>
          </p:cNvGraphicFramePr>
          <p:nvPr/>
        </p:nvGraphicFramePr>
        <p:xfrm>
          <a:off x="609599" y="3352800"/>
          <a:ext cx="7924798" cy="2142086"/>
        </p:xfrm>
        <a:graphic>
          <a:graphicData uri="http://schemas.openxmlformats.org/drawingml/2006/table">
            <a:tbl>
              <a:tblPr/>
              <a:tblGrid>
                <a:gridCol w="83820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1523997">
                  <a:extLst>
                    <a:ext uri="{9D8B030D-6E8A-4147-A177-3AD203B41FA5}">
                      <a16:colId xmlns:a16="http://schemas.microsoft.com/office/drawing/2014/main" val="20006"/>
                    </a:ext>
                  </a:extLst>
                </a:gridCol>
              </a:tblGrid>
              <a:tr h="640946">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4114">
                <a:tc>
                  <a:txBody>
                    <a:bodyPr/>
                    <a:lstStyle/>
                    <a:p>
                      <a:pPr algn="ctr" fontAlgn="b"/>
                      <a:r>
                        <a:rPr lang="en-US"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4114">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4114">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4114">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EQUIJOIN</a:t>
            </a:r>
            <a:endParaRPr lang="en-US" dirty="0"/>
          </a:p>
        </p:txBody>
      </p:sp>
      <p:sp>
        <p:nvSpPr>
          <p:cNvPr id="3" name="Content Placeholder 2"/>
          <p:cNvSpPr>
            <a:spLocks noGrp="1"/>
          </p:cNvSpPr>
          <p:nvPr>
            <p:ph idx="1"/>
          </p:nvPr>
        </p:nvSpPr>
        <p:spPr/>
        <p:txBody>
          <a:bodyPr/>
          <a:lstStyle/>
          <a:p>
            <a:pPr>
              <a:buNone/>
            </a:pPr>
            <a:r>
              <a:rPr lang="en-US" b="1" dirty="0"/>
              <a:t>SELECT</a:t>
            </a:r>
            <a:r>
              <a:rPr lang="en-US" dirty="0"/>
              <a:t> * FROM  </a:t>
            </a:r>
            <a:r>
              <a:rPr lang="en-US" dirty="0" err="1"/>
              <a:t>emp</a:t>
            </a:r>
            <a:r>
              <a:rPr lang="en-US" dirty="0"/>
              <a:t>, dept  </a:t>
            </a:r>
          </a:p>
          <a:p>
            <a:pPr>
              <a:buNone/>
            </a:pPr>
            <a:r>
              <a:rPr lang="en-US" dirty="0"/>
              <a:t> WHERE emp.dno </a:t>
            </a:r>
            <a:r>
              <a:rPr lang="en-US" sz="3600" b="1" dirty="0"/>
              <a:t>=</a:t>
            </a:r>
            <a:r>
              <a:rPr lang="en-US" dirty="0"/>
              <a:t> dept.dno;</a:t>
            </a:r>
          </a:p>
          <a:p>
            <a:endParaRPr lang="en-US" dirty="0"/>
          </a:p>
        </p:txBody>
      </p:sp>
      <p:graphicFrame>
        <p:nvGraphicFramePr>
          <p:cNvPr id="4" name="Table 3"/>
          <p:cNvGraphicFramePr>
            <a:graphicFrameLocks noGrp="1"/>
          </p:cNvGraphicFramePr>
          <p:nvPr/>
        </p:nvGraphicFramePr>
        <p:xfrm>
          <a:off x="609599" y="3352800"/>
          <a:ext cx="7924798" cy="2142086"/>
        </p:xfrm>
        <a:graphic>
          <a:graphicData uri="http://schemas.openxmlformats.org/drawingml/2006/table">
            <a:tbl>
              <a:tblPr/>
              <a:tblGrid>
                <a:gridCol w="83820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1523997">
                  <a:extLst>
                    <a:ext uri="{9D8B030D-6E8A-4147-A177-3AD203B41FA5}">
                      <a16:colId xmlns:a16="http://schemas.microsoft.com/office/drawing/2014/main" val="20006"/>
                    </a:ext>
                  </a:extLst>
                </a:gridCol>
              </a:tblGrid>
              <a:tr h="640946">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4114">
                <a:tc>
                  <a:txBody>
                    <a:bodyPr/>
                    <a:lstStyle/>
                    <a:p>
                      <a:pPr algn="ctr" fontAlgn="b"/>
                      <a:r>
                        <a:rPr lang="en-US"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4114">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4114">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4114">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Join</a:t>
            </a:r>
          </a:p>
        </p:txBody>
      </p:sp>
      <p:sp>
        <p:nvSpPr>
          <p:cNvPr id="3" name="Content Placeholder 2"/>
          <p:cNvSpPr>
            <a:spLocks noGrp="1"/>
          </p:cNvSpPr>
          <p:nvPr>
            <p:ph idx="1"/>
          </p:nvPr>
        </p:nvSpPr>
        <p:spPr/>
        <p:txBody>
          <a:bodyPr/>
          <a:lstStyle/>
          <a:p>
            <a:pPr algn="just"/>
            <a:r>
              <a:rPr lang="en-US" dirty="0"/>
              <a:t>In Self Join, a table is joined with itself. </a:t>
            </a:r>
          </a:p>
          <a:p>
            <a:pPr algn="just"/>
            <a:r>
              <a:rPr lang="en-US" dirty="0"/>
              <a:t>A self join specifies that each rows of a table is combined with itself and every other row of the table.</a:t>
            </a:r>
          </a:p>
          <a:p>
            <a:pPr algn="just"/>
            <a:r>
              <a:rPr lang="en-US" dirty="0"/>
              <a:t>To perform self join, use </a:t>
            </a:r>
            <a:r>
              <a:rPr lang="en-US" u="sng" dirty="0"/>
              <a:t>table alias</a:t>
            </a:r>
            <a:r>
              <a:rPr lang="en-US" dirty="0"/>
              <a:t> with different names for table in the query.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Join</a:t>
            </a:r>
            <a:endParaRPr lang="en-US" dirty="0"/>
          </a:p>
        </p:txBody>
      </p:sp>
      <p:sp>
        <p:nvSpPr>
          <p:cNvPr id="3" name="Content Placeholder 2"/>
          <p:cNvSpPr>
            <a:spLocks noGrp="1"/>
          </p:cNvSpPr>
          <p:nvPr>
            <p:ph idx="1"/>
          </p:nvPr>
        </p:nvSpPr>
        <p:spPr/>
        <p:txBody>
          <a:bodyPr/>
          <a:lstStyle/>
          <a:p>
            <a:pPr>
              <a:buNone/>
            </a:pPr>
            <a:r>
              <a:rPr lang="en-US" b="1" dirty="0"/>
              <a:t>Syntax:</a:t>
            </a:r>
          </a:p>
          <a:p>
            <a:pPr>
              <a:buNone/>
            </a:pPr>
            <a:endParaRPr lang="en-US" b="1" dirty="0"/>
          </a:p>
          <a:p>
            <a:pPr>
              <a:buNone/>
            </a:pPr>
            <a:r>
              <a:rPr lang="en-US" b="1" dirty="0"/>
              <a:t>SELECT</a:t>
            </a:r>
            <a:r>
              <a:rPr lang="en-US" dirty="0"/>
              <a:t> A1.column_name, A2.column_name...   </a:t>
            </a:r>
          </a:p>
          <a:p>
            <a:pPr>
              <a:buNone/>
            </a:pPr>
            <a:r>
              <a:rPr lang="en-US" b="1" dirty="0"/>
              <a:t>FROM</a:t>
            </a:r>
            <a:r>
              <a:rPr lang="en-US" dirty="0"/>
              <a:t> table1 </a:t>
            </a:r>
            <a:r>
              <a:rPr lang="en-US" b="1" dirty="0"/>
              <a:t>A1</a:t>
            </a:r>
            <a:r>
              <a:rPr lang="en-US" dirty="0"/>
              <a:t>, table1 </a:t>
            </a:r>
            <a:r>
              <a:rPr lang="en-US" b="1" dirty="0"/>
              <a:t>A2</a:t>
            </a:r>
            <a:r>
              <a:rPr lang="en-US" dirty="0"/>
              <a:t>   </a:t>
            </a:r>
          </a:p>
          <a:p>
            <a:pPr>
              <a:buNone/>
            </a:pPr>
            <a:r>
              <a:rPr lang="en-US" b="1" dirty="0"/>
              <a:t>WHERE</a:t>
            </a:r>
            <a:r>
              <a:rPr lang="en-US" dirty="0"/>
              <a:t> A1.common_filed = A2.common_field;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Join</a:t>
            </a:r>
            <a:endParaRPr lang="en-US" dirty="0"/>
          </a:p>
        </p:txBody>
      </p:sp>
      <p:graphicFrame>
        <p:nvGraphicFramePr>
          <p:cNvPr id="4" name="Content Placeholder 3"/>
          <p:cNvGraphicFramePr>
            <a:graphicFrameLocks/>
          </p:cNvGraphicFramePr>
          <p:nvPr/>
        </p:nvGraphicFramePr>
        <p:xfrm>
          <a:off x="990600" y="1905000"/>
          <a:ext cx="6248399" cy="3108960"/>
        </p:xfrm>
        <a:graphic>
          <a:graphicData uri="http://schemas.openxmlformats.org/drawingml/2006/table">
            <a:tbl>
              <a:tblPr firstRow="1" bandRow="1">
                <a:tableStyleId>{616DA210-FB5B-4158-B5E0-FEB733F419BA}</a:tableStyleId>
              </a:tblPr>
              <a:tblGrid>
                <a:gridCol w="1054925">
                  <a:extLst>
                    <a:ext uri="{9D8B030D-6E8A-4147-A177-3AD203B41FA5}">
                      <a16:colId xmlns:a16="http://schemas.microsoft.com/office/drawing/2014/main" val="20000"/>
                    </a:ext>
                  </a:extLst>
                </a:gridCol>
                <a:gridCol w="1947552">
                  <a:extLst>
                    <a:ext uri="{9D8B030D-6E8A-4147-A177-3AD203B41FA5}">
                      <a16:colId xmlns:a16="http://schemas.microsoft.com/office/drawing/2014/main" val="20001"/>
                    </a:ext>
                  </a:extLst>
                </a:gridCol>
                <a:gridCol w="1622961">
                  <a:extLst>
                    <a:ext uri="{9D8B030D-6E8A-4147-A177-3AD203B41FA5}">
                      <a16:colId xmlns:a16="http://schemas.microsoft.com/office/drawing/2014/main" val="20002"/>
                    </a:ext>
                  </a:extLst>
                </a:gridCol>
                <a:gridCol w="1622961">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MGR_NO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1</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5</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2000</a:t>
                      </a:r>
                    </a:p>
                  </a:txBody>
                  <a:tcPr/>
                </a:tc>
                <a:tc>
                  <a:txBody>
                    <a:bodyPr/>
                    <a:lstStyle/>
                    <a:p>
                      <a:pPr algn="ctr"/>
                      <a:r>
                        <a:rPr lang="en-US" sz="2800" dirty="0"/>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Join</a:t>
            </a:r>
            <a:endParaRPr lang="en-US" dirty="0"/>
          </a:p>
        </p:txBody>
      </p:sp>
      <p:sp>
        <p:nvSpPr>
          <p:cNvPr id="3" name="Content Placeholder 2"/>
          <p:cNvSpPr>
            <a:spLocks noGrp="1"/>
          </p:cNvSpPr>
          <p:nvPr>
            <p:ph idx="1"/>
          </p:nvPr>
        </p:nvSpPr>
        <p:spPr>
          <a:xfrm>
            <a:off x="457200" y="1371600"/>
            <a:ext cx="8229600" cy="4754563"/>
          </a:xfrm>
        </p:spPr>
        <p:txBody>
          <a:bodyPr/>
          <a:lstStyle/>
          <a:p>
            <a:pPr algn="just"/>
            <a:r>
              <a:rPr lang="pt-BR" b="1" dirty="0"/>
              <a:t>Find the names of employees and their manager names.</a:t>
            </a:r>
          </a:p>
          <a:p>
            <a:pPr>
              <a:buNone/>
            </a:pPr>
            <a:r>
              <a:rPr lang="pt-BR" dirty="0"/>
              <a:t>    SELECT E.ENAME  AS EMPNAME ,</a:t>
            </a:r>
          </a:p>
          <a:p>
            <a:pPr>
              <a:buNone/>
            </a:pPr>
            <a:r>
              <a:rPr lang="pt-BR" dirty="0"/>
              <a:t>                  M.ENAME AS MANAGER </a:t>
            </a:r>
          </a:p>
          <a:p>
            <a:pPr>
              <a:buNone/>
            </a:pPr>
            <a:r>
              <a:rPr lang="pt-BR" dirty="0"/>
              <a:t>                  FROM EMP E, EMP M </a:t>
            </a:r>
          </a:p>
          <a:p>
            <a:pPr>
              <a:buNone/>
            </a:pPr>
            <a:r>
              <a:rPr lang="pt-BR" dirty="0"/>
              <a:t>    WHERE E.MGR_NO = M.ENO;</a:t>
            </a:r>
            <a:endParaRPr lang="en-US" dirty="0"/>
          </a:p>
        </p:txBody>
      </p:sp>
      <p:graphicFrame>
        <p:nvGraphicFramePr>
          <p:cNvPr id="4" name="Table 3"/>
          <p:cNvGraphicFramePr>
            <a:graphicFrameLocks noGrp="1"/>
          </p:cNvGraphicFramePr>
          <p:nvPr/>
        </p:nvGraphicFramePr>
        <p:xfrm>
          <a:off x="1600200" y="4953000"/>
          <a:ext cx="5181600" cy="150114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323850">
                <a:tc>
                  <a:txBody>
                    <a:bodyPr/>
                    <a:lstStyle/>
                    <a:p>
                      <a:pPr algn="ctr" fontAlgn="b"/>
                      <a:r>
                        <a:rPr lang="en-US" sz="2400" b="0" i="0" u="none" strike="noStrike" dirty="0">
                          <a:solidFill>
                            <a:srgbClr val="000000"/>
                          </a:solidFill>
                          <a:latin typeface="Calibri"/>
                        </a:rPr>
                        <a:t>EMPNAME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3850">
                <a:tc>
                  <a:txBody>
                    <a:bodyPr/>
                    <a:lstStyle/>
                    <a:p>
                      <a:pPr algn="ctr" fontAlgn="b"/>
                      <a:r>
                        <a:rPr lang="en-US" sz="2400" b="0" i="0" u="none" strike="noStrike" dirty="0">
                          <a:solidFill>
                            <a:srgbClr val="000000"/>
                          </a:solidFill>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850">
                <a:tc>
                  <a:txBody>
                    <a:bodyPr/>
                    <a:lstStyle/>
                    <a:p>
                      <a:pPr algn="ctr" fontAlgn="b"/>
                      <a:r>
                        <a:rPr lang="en-US" sz="2400" b="0" i="0" u="none" strike="noStrike" dirty="0">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850">
                <a:tc>
                  <a:txBody>
                    <a:bodyPr/>
                    <a:lstStyle/>
                    <a:p>
                      <a:pPr algn="ctr" fontAlgn="b"/>
                      <a:r>
                        <a:rPr lang="en-US" sz="2400" b="0" i="0" u="none" strike="noStrike">
                          <a:solidFill>
                            <a:srgbClr val="000000"/>
                          </a:solidFill>
                          <a:latin typeface="Calibri"/>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Join</a:t>
            </a:r>
            <a:endParaRPr lang="en-US" dirty="0"/>
          </a:p>
        </p:txBody>
      </p:sp>
      <p:sp>
        <p:nvSpPr>
          <p:cNvPr id="3" name="Content Placeholder 2"/>
          <p:cNvSpPr>
            <a:spLocks noGrp="1"/>
          </p:cNvSpPr>
          <p:nvPr>
            <p:ph idx="1"/>
          </p:nvPr>
        </p:nvSpPr>
        <p:spPr>
          <a:xfrm>
            <a:off x="457200" y="1371600"/>
            <a:ext cx="8229600" cy="4754563"/>
          </a:xfrm>
        </p:spPr>
        <p:txBody>
          <a:bodyPr/>
          <a:lstStyle/>
          <a:p>
            <a:pPr algn="just"/>
            <a:r>
              <a:rPr lang="pt-BR" b="1" dirty="0"/>
              <a:t>Find the employees whose salary is &gt; their manager salary.</a:t>
            </a:r>
          </a:p>
          <a:p>
            <a:pPr>
              <a:buNone/>
            </a:pPr>
            <a:r>
              <a:rPr lang="pt-BR" dirty="0"/>
              <a:t>   SELECT  E.ENAME   </a:t>
            </a:r>
            <a:r>
              <a:rPr lang="pt-BR" b="1" dirty="0"/>
              <a:t>AS</a:t>
            </a:r>
            <a:r>
              <a:rPr lang="pt-BR" dirty="0"/>
              <a:t>  EMPNAME ,</a:t>
            </a:r>
          </a:p>
          <a:p>
            <a:pPr>
              <a:buNone/>
            </a:pPr>
            <a:r>
              <a:rPr lang="pt-BR" dirty="0"/>
              <a:t>                  M.ENAME  </a:t>
            </a:r>
            <a:r>
              <a:rPr lang="pt-BR" b="1" dirty="0"/>
              <a:t>AS</a:t>
            </a:r>
            <a:r>
              <a:rPr lang="pt-BR" dirty="0"/>
              <a:t>  MANAGER </a:t>
            </a:r>
          </a:p>
          <a:p>
            <a:pPr>
              <a:buNone/>
            </a:pPr>
            <a:r>
              <a:rPr lang="pt-BR" dirty="0"/>
              <a:t>                  FROM EMP E, EMP M</a:t>
            </a:r>
          </a:p>
          <a:p>
            <a:pPr>
              <a:buNone/>
            </a:pPr>
            <a:r>
              <a:rPr lang="pt-BR" dirty="0"/>
              <a:t>    </a:t>
            </a:r>
            <a:r>
              <a:rPr lang="pt-BR" b="1" dirty="0"/>
              <a:t>WHERE</a:t>
            </a:r>
            <a:r>
              <a:rPr lang="pt-BR" dirty="0"/>
              <a:t> E.MGR_NO = M.ENO </a:t>
            </a:r>
          </a:p>
          <a:p>
            <a:pPr>
              <a:buNone/>
            </a:pPr>
            <a:r>
              <a:rPr lang="pt-BR" dirty="0"/>
              <a:t>                  </a:t>
            </a:r>
            <a:r>
              <a:rPr lang="pt-BR" b="1" dirty="0"/>
              <a:t>AND</a:t>
            </a:r>
            <a:r>
              <a:rPr lang="pt-BR" dirty="0"/>
              <a:t> E.SAL&gt;M.SAL;</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BY</a:t>
            </a:r>
            <a:endParaRPr lang="en-US" dirty="0"/>
          </a:p>
        </p:txBody>
      </p:sp>
      <p:sp>
        <p:nvSpPr>
          <p:cNvPr id="3" name="Content Placeholder 2"/>
          <p:cNvSpPr>
            <a:spLocks noGrp="1"/>
          </p:cNvSpPr>
          <p:nvPr>
            <p:ph idx="1"/>
          </p:nvPr>
        </p:nvSpPr>
        <p:spPr/>
        <p:txBody>
          <a:bodyPr/>
          <a:lstStyle/>
          <a:p>
            <a:r>
              <a:rPr lang="en-US" dirty="0"/>
              <a:t>Find highest salary of employees dept wise.</a:t>
            </a:r>
          </a:p>
          <a:p>
            <a:pPr indent="-1588">
              <a:buNone/>
            </a:pPr>
            <a:r>
              <a:rPr lang="en-US" b="1" dirty="0"/>
              <a:t>SELECT  </a:t>
            </a:r>
            <a:r>
              <a:rPr lang="en-US" b="1" dirty="0" err="1"/>
              <a:t>deptno</a:t>
            </a:r>
            <a:r>
              <a:rPr lang="en-US" b="1" dirty="0"/>
              <a:t>, MAX(salary) AS </a:t>
            </a:r>
            <a:r>
              <a:rPr lang="en-US" b="1" dirty="0" err="1"/>
              <a:t>Highestsal</a:t>
            </a:r>
            <a:endParaRPr lang="en-US" b="1" dirty="0"/>
          </a:p>
          <a:p>
            <a:pPr indent="-1588">
              <a:buNone/>
            </a:pPr>
            <a:r>
              <a:rPr lang="en-US" b="1" dirty="0"/>
              <a:t>FROM  EMP</a:t>
            </a:r>
          </a:p>
          <a:p>
            <a:pPr indent="-1588">
              <a:buNone/>
            </a:pPr>
            <a:r>
              <a:rPr lang="en-US" b="1" dirty="0"/>
              <a:t>GROUP BY </a:t>
            </a:r>
            <a:r>
              <a:rPr lang="en-US" b="1" dirty="0" err="1"/>
              <a:t>deptno</a:t>
            </a:r>
            <a:r>
              <a:rPr lang="en-US" b="1" dirty="0"/>
              <a:t>;</a:t>
            </a:r>
          </a:p>
          <a:p>
            <a:pPr indent="-1588">
              <a:buNone/>
            </a:pPr>
            <a:endParaRPr lang="en-US" b="1" dirty="0"/>
          </a:p>
          <a:p>
            <a:endParaRPr lang="en-US" dirty="0"/>
          </a:p>
        </p:txBody>
      </p:sp>
      <p:graphicFrame>
        <p:nvGraphicFramePr>
          <p:cNvPr id="4" name="Content Placeholder 3"/>
          <p:cNvGraphicFramePr>
            <a:graphicFrameLocks/>
          </p:cNvGraphicFramePr>
          <p:nvPr/>
        </p:nvGraphicFramePr>
        <p:xfrm>
          <a:off x="2286000" y="4267200"/>
          <a:ext cx="4191000" cy="1554480"/>
        </p:xfrm>
        <a:graphic>
          <a:graphicData uri="http://schemas.openxmlformats.org/drawingml/2006/table">
            <a:tbl>
              <a:tblPr firstRow="1" bandRow="1">
                <a:tableStyleId>{616DA210-FB5B-4158-B5E0-FEB733F419BA}</a:tableStyleId>
              </a:tblPr>
              <a:tblGrid>
                <a:gridCol w="1873356">
                  <a:extLst>
                    <a:ext uri="{9D8B030D-6E8A-4147-A177-3AD203B41FA5}">
                      <a16:colId xmlns:a16="http://schemas.microsoft.com/office/drawing/2014/main" val="20000"/>
                    </a:ext>
                  </a:extLst>
                </a:gridCol>
                <a:gridCol w="2317644">
                  <a:extLst>
                    <a:ext uri="{9D8B030D-6E8A-4147-A177-3AD203B41FA5}">
                      <a16:colId xmlns:a16="http://schemas.microsoft.com/office/drawing/2014/main" val="20001"/>
                    </a:ext>
                  </a:extLst>
                </a:gridCol>
              </a:tblGrid>
              <a:tr h="368300">
                <a:tc>
                  <a:txBody>
                    <a:bodyPr/>
                    <a:lstStyle/>
                    <a:p>
                      <a:pPr algn="ctr"/>
                      <a:r>
                        <a:rPr lang="en-US" sz="2800" dirty="0"/>
                        <a:t>DEPTNO</a:t>
                      </a:r>
                    </a:p>
                  </a:txBody>
                  <a:tcPr/>
                </a:tc>
                <a:tc>
                  <a:txBody>
                    <a:bodyPr/>
                    <a:lstStyle/>
                    <a:p>
                      <a:pPr algn="ctr"/>
                      <a:r>
                        <a:rPr lang="en-US" sz="2800" baseline="0" dirty="0"/>
                        <a:t>HIGHESTSAL</a:t>
                      </a:r>
                      <a:endParaRPr lang="en-US" sz="2800" dirty="0"/>
                    </a:p>
                  </a:txBody>
                  <a:tcPr/>
                </a:tc>
                <a:extLst>
                  <a:ext uri="{0D108BD9-81ED-4DB2-BD59-A6C34878D82A}">
                    <a16:rowId xmlns:a16="http://schemas.microsoft.com/office/drawing/2014/main" val="10000"/>
                  </a:ext>
                </a:extLst>
              </a:tr>
              <a:tr h="368300">
                <a:tc>
                  <a:txBody>
                    <a:bodyPr/>
                    <a:lstStyle/>
                    <a:p>
                      <a:pPr algn="ctr"/>
                      <a:r>
                        <a:rPr lang="en-US" sz="2800" dirty="0"/>
                        <a:t>10</a:t>
                      </a:r>
                    </a:p>
                  </a:txBody>
                  <a:tcPr/>
                </a:tc>
                <a:tc>
                  <a:txBody>
                    <a:bodyPr/>
                    <a:lstStyle/>
                    <a:p>
                      <a:pPr algn="ctr"/>
                      <a:r>
                        <a:rPr lang="en-US" sz="2800" dirty="0"/>
                        <a:t>1000</a:t>
                      </a:r>
                    </a:p>
                  </a:txBody>
                  <a:tcPr/>
                </a:tc>
                <a:extLst>
                  <a:ext uri="{0D108BD9-81ED-4DB2-BD59-A6C34878D82A}">
                    <a16:rowId xmlns:a16="http://schemas.microsoft.com/office/drawing/2014/main" val="10001"/>
                  </a:ext>
                </a:extLst>
              </a:tr>
              <a:tr h="368300">
                <a:tc>
                  <a:txBody>
                    <a:bodyPr/>
                    <a:lstStyle/>
                    <a:p>
                      <a:pPr algn="ctr"/>
                      <a:r>
                        <a:rPr lang="en-US" sz="2800" dirty="0"/>
                        <a:t>20</a:t>
                      </a:r>
                    </a:p>
                  </a:txBody>
                  <a:tcPr/>
                </a:tc>
                <a:tc>
                  <a:txBody>
                    <a:bodyPr/>
                    <a:lstStyle/>
                    <a:p>
                      <a:pPr algn="ctr"/>
                      <a:r>
                        <a:rPr lang="en-US" sz="2800" dirty="0"/>
                        <a:t>3000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QUERIES</a:t>
            </a:r>
            <a:endParaRPr lang="en-US" dirty="0"/>
          </a:p>
        </p:txBody>
      </p:sp>
      <p:sp>
        <p:nvSpPr>
          <p:cNvPr id="3" name="Content Placeholder 2"/>
          <p:cNvSpPr>
            <a:spLocks noGrp="1"/>
          </p:cNvSpPr>
          <p:nvPr>
            <p:ph idx="1"/>
          </p:nvPr>
        </p:nvSpPr>
        <p:spPr/>
        <p:txBody>
          <a:bodyPr>
            <a:normAutofit lnSpcReduction="10000"/>
          </a:bodyPr>
          <a:lstStyle/>
          <a:p>
            <a:pPr algn="just"/>
            <a:r>
              <a:rPr lang="en-US" dirty="0"/>
              <a:t>A </a:t>
            </a:r>
            <a:r>
              <a:rPr lang="en-US" b="1" dirty="0"/>
              <a:t>nested query </a:t>
            </a:r>
            <a:r>
              <a:rPr lang="en-US" dirty="0"/>
              <a:t>is a query that has another query inside it.</a:t>
            </a:r>
          </a:p>
          <a:p>
            <a:pPr algn="just"/>
            <a:r>
              <a:rPr lang="en-US" dirty="0"/>
              <a:t>The Query that lies inside or embedded is called </a:t>
            </a:r>
            <a:r>
              <a:rPr lang="en-US" b="1" dirty="0" err="1"/>
              <a:t>subquery</a:t>
            </a:r>
            <a:r>
              <a:rPr lang="en-US" dirty="0"/>
              <a:t>.</a:t>
            </a:r>
          </a:p>
          <a:p>
            <a:pPr algn="just"/>
            <a:r>
              <a:rPr lang="en-US" dirty="0" err="1"/>
              <a:t>subquery</a:t>
            </a:r>
            <a:r>
              <a:rPr lang="en-US" dirty="0"/>
              <a:t> usually appears in WHERE  clause  of another query.</a:t>
            </a:r>
          </a:p>
          <a:p>
            <a:pPr algn="just"/>
            <a:r>
              <a:rPr lang="en-US" dirty="0"/>
              <a:t>Nested queries are used for writing  complex queries ,Where we divide the complex query into isolated parts.</a:t>
            </a:r>
          </a:p>
          <a:p>
            <a:pPr algn="just"/>
            <a:endParaRPr lang="en-US" dirty="0"/>
          </a:p>
          <a:p>
            <a:pPr algn="just"/>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QUERIES</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b="1" dirty="0" err="1"/>
              <a:t>Subquery</a:t>
            </a:r>
            <a:r>
              <a:rPr lang="en-US" b="1" dirty="0"/>
              <a:t> </a:t>
            </a:r>
            <a:r>
              <a:rPr lang="en-US" dirty="0"/>
              <a:t>is also known as </a:t>
            </a:r>
            <a:r>
              <a:rPr lang="en-US" b="1" dirty="0"/>
              <a:t>Inner query</a:t>
            </a:r>
            <a:r>
              <a:rPr lang="en-US" dirty="0"/>
              <a:t>  and the query containing it is the </a:t>
            </a:r>
            <a:r>
              <a:rPr lang="en-US" b="1" dirty="0"/>
              <a:t>outer</a:t>
            </a:r>
            <a:r>
              <a:rPr lang="en-US" dirty="0"/>
              <a:t> query.</a:t>
            </a:r>
          </a:p>
          <a:p>
            <a:r>
              <a:rPr lang="en-US" dirty="0"/>
              <a:t>The result of inner query is used in execution of outer query.</a:t>
            </a:r>
          </a:p>
          <a:p>
            <a:endParaRPr lang="en-US" dirty="0"/>
          </a:p>
          <a:p>
            <a:r>
              <a:rPr lang="en-US" b="1" dirty="0"/>
              <a:t>Syntax: </a:t>
            </a:r>
            <a:r>
              <a:rPr lang="en-US" dirty="0"/>
              <a:t>SELECT  &lt;column list&gt;  FROM  &lt;tables&gt;</a:t>
            </a:r>
          </a:p>
          <a:p>
            <a:pPr>
              <a:buNone/>
            </a:pPr>
            <a:r>
              <a:rPr lang="en-US" dirty="0"/>
              <a:t>    WHERE  </a:t>
            </a:r>
            <a:r>
              <a:rPr lang="en-US" dirty="0" err="1"/>
              <a:t>col_name</a:t>
            </a:r>
            <a:r>
              <a:rPr lang="en-US" dirty="0"/>
              <a:t>  </a:t>
            </a:r>
            <a:r>
              <a:rPr lang="en-US" dirty="0">
                <a:solidFill>
                  <a:srgbClr val="FF0000"/>
                </a:solidFill>
              </a:rPr>
              <a:t>OPERATOR</a:t>
            </a:r>
            <a:r>
              <a:rPr lang="en-US" dirty="0"/>
              <a:t>  </a:t>
            </a:r>
            <a:r>
              <a:rPr lang="en-US" u="sng" dirty="0"/>
              <a:t>(</a:t>
            </a:r>
            <a:r>
              <a:rPr lang="en-US" b="1" u="sng" dirty="0"/>
              <a:t>SELECT Query</a:t>
            </a:r>
            <a:r>
              <a:rPr lang="en-US" u="sng" dirty="0"/>
              <a:t>)</a:t>
            </a:r>
            <a:r>
              <a:rPr lang="en-US" dirty="0"/>
              <a:t>;</a:t>
            </a:r>
          </a:p>
          <a:p>
            <a:pPr>
              <a:buNone/>
            </a:pPr>
            <a:endParaRPr lang="en-US" dirty="0"/>
          </a:p>
          <a:p>
            <a:endParaRPr lang="en-US" dirty="0"/>
          </a:p>
        </p:txBody>
      </p:sp>
      <p:sp>
        <p:nvSpPr>
          <p:cNvPr id="6" name="Down Arrow 5"/>
          <p:cNvSpPr/>
          <p:nvPr/>
        </p:nvSpPr>
        <p:spPr>
          <a:xfrm>
            <a:off x="7239000" y="56388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48400" y="5943600"/>
            <a:ext cx="2286000" cy="461665"/>
          </a:xfrm>
          <a:prstGeom prst="rect">
            <a:avLst/>
          </a:prstGeom>
          <a:noFill/>
        </p:spPr>
        <p:txBody>
          <a:bodyPr wrap="square" rtlCol="0">
            <a:spAutoFit/>
          </a:bodyPr>
          <a:lstStyle/>
          <a:p>
            <a:r>
              <a:rPr lang="en-US" sz="2400" b="1" dirty="0"/>
              <a:t>Inner Query</a:t>
            </a:r>
          </a:p>
        </p:txBody>
      </p:sp>
      <p:sp>
        <p:nvSpPr>
          <p:cNvPr id="8" name="Up Arrow 7"/>
          <p:cNvSpPr/>
          <p:nvPr/>
        </p:nvSpPr>
        <p:spPr>
          <a:xfrm>
            <a:off x="2895600" y="4038600"/>
            <a:ext cx="3048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24200" y="3581400"/>
            <a:ext cx="1981200" cy="461665"/>
          </a:xfrm>
          <a:prstGeom prst="rect">
            <a:avLst/>
          </a:prstGeom>
          <a:noFill/>
        </p:spPr>
        <p:txBody>
          <a:bodyPr wrap="square" rtlCol="0">
            <a:spAutoFit/>
          </a:bodyPr>
          <a:lstStyle/>
          <a:p>
            <a:r>
              <a:rPr lang="en-US" sz="2400" b="1" dirty="0"/>
              <a:t>Outer Query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Nested Queries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Independent Nested Queries</a:t>
            </a:r>
          </a:p>
          <a:p>
            <a:pPr algn="just"/>
            <a:r>
              <a:rPr lang="en-US" dirty="0"/>
              <a:t>Execution of inner query is independent of outer query and the result of inner query is used in execution of outer query. </a:t>
            </a:r>
          </a:p>
          <a:p>
            <a:pPr algn="just">
              <a:buNone/>
            </a:pPr>
            <a:r>
              <a:rPr lang="en-US" b="1" dirty="0"/>
              <a:t>Correlated Nested Queries</a:t>
            </a:r>
          </a:p>
          <a:p>
            <a:pPr algn="just"/>
            <a:r>
              <a:rPr lang="en-US" dirty="0"/>
              <a:t>In correlated nested queries, the output of inner query </a:t>
            </a:r>
            <a:r>
              <a:rPr lang="en-US" b="1" dirty="0"/>
              <a:t>depends </a:t>
            </a:r>
            <a:r>
              <a:rPr lang="en-US" dirty="0"/>
              <a:t>on</a:t>
            </a:r>
            <a:r>
              <a:rPr lang="en-US" b="1" dirty="0"/>
              <a:t> </a:t>
            </a:r>
            <a:r>
              <a:rPr lang="en-US" dirty="0"/>
              <a:t>outer query.</a:t>
            </a:r>
          </a:p>
          <a:p>
            <a:pPr algn="just">
              <a:buNone/>
            </a:pPr>
            <a:r>
              <a:rPr lang="en-US" dirty="0"/>
              <a:t>    i.e. the row which is currently executed in outer query. </a:t>
            </a:r>
          </a:p>
          <a:p>
            <a:endParaRPr lang="en-US" dirty="0"/>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Nested Queries</a:t>
            </a:r>
            <a:endParaRPr lang="en-US" dirty="0"/>
          </a:p>
        </p:txBody>
      </p:sp>
      <p:sp>
        <p:nvSpPr>
          <p:cNvPr id="3" name="Content Placeholder 2"/>
          <p:cNvSpPr>
            <a:spLocks noGrp="1"/>
          </p:cNvSpPr>
          <p:nvPr>
            <p:ph idx="1"/>
          </p:nvPr>
        </p:nvSpPr>
        <p:spPr/>
        <p:txBody>
          <a:bodyPr/>
          <a:lstStyle/>
          <a:p>
            <a:r>
              <a:rPr lang="en-US" b="1" dirty="0"/>
              <a:t>Single row </a:t>
            </a:r>
            <a:r>
              <a:rPr lang="en-US" b="1" dirty="0" err="1"/>
              <a:t>subquery</a:t>
            </a:r>
            <a:r>
              <a:rPr lang="en-US" b="1" dirty="0"/>
              <a:t> </a:t>
            </a:r>
            <a:r>
              <a:rPr lang="en-US" dirty="0"/>
              <a:t>(single value)</a:t>
            </a:r>
          </a:p>
          <a:p>
            <a:endParaRPr lang="en-US" dirty="0"/>
          </a:p>
          <a:p>
            <a:r>
              <a:rPr lang="en-US" b="1" dirty="0"/>
              <a:t>multiple-row </a:t>
            </a:r>
            <a:r>
              <a:rPr lang="en-US" b="1" dirty="0" err="1"/>
              <a:t>subquery</a:t>
            </a:r>
            <a:r>
              <a:rPr lang="en-US" b="1" dirty="0"/>
              <a:t> (</a:t>
            </a:r>
            <a:r>
              <a:rPr lang="en-US" dirty="0"/>
              <a:t>multiple values)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Independent Nested Queries</a:t>
            </a:r>
            <a:endParaRPr lang="en-US" dirty="0"/>
          </a:p>
        </p:txBody>
      </p:sp>
      <p:sp>
        <p:nvSpPr>
          <p:cNvPr id="3" name="Content Placeholder 2"/>
          <p:cNvSpPr>
            <a:spLocks noGrp="1"/>
          </p:cNvSpPr>
          <p:nvPr>
            <p:ph idx="1"/>
          </p:nvPr>
        </p:nvSpPr>
        <p:spPr/>
        <p:txBody>
          <a:bodyPr/>
          <a:lstStyle/>
          <a:p>
            <a:pPr>
              <a:buNone/>
            </a:pPr>
            <a:r>
              <a:rPr lang="en-US" b="1" dirty="0"/>
              <a:t>1. Single row </a:t>
            </a:r>
            <a:r>
              <a:rPr lang="en-US" b="1" dirty="0" err="1"/>
              <a:t>subquery</a:t>
            </a:r>
            <a:r>
              <a:rPr lang="en-US" b="1" dirty="0"/>
              <a:t> </a:t>
            </a:r>
            <a:r>
              <a:rPr lang="en-US" dirty="0"/>
              <a:t>(single value)</a:t>
            </a:r>
          </a:p>
          <a:p>
            <a:pPr algn="just"/>
            <a:r>
              <a:rPr lang="en-US" dirty="0"/>
              <a:t>When a </a:t>
            </a:r>
            <a:r>
              <a:rPr lang="en-US" dirty="0" err="1"/>
              <a:t>Subquery</a:t>
            </a:r>
            <a:r>
              <a:rPr lang="en-US" dirty="0"/>
              <a:t> returns a single value is called a Single Row </a:t>
            </a:r>
            <a:r>
              <a:rPr lang="en-US" dirty="0" err="1"/>
              <a:t>Subquery</a:t>
            </a:r>
            <a:r>
              <a:rPr lang="en-US" dirty="0"/>
              <a:t>. </a:t>
            </a:r>
          </a:p>
          <a:p>
            <a:pPr algn="just"/>
            <a:r>
              <a:rPr lang="en-US" dirty="0"/>
              <a:t>For Single Row </a:t>
            </a:r>
            <a:r>
              <a:rPr lang="en-US" dirty="0" err="1"/>
              <a:t>Subquery</a:t>
            </a:r>
            <a:r>
              <a:rPr lang="en-US" dirty="0"/>
              <a:t> , we can use operators such as  = , &lt; , &gt; , &lt;= , &gt;=, !=</a:t>
            </a:r>
          </a:p>
          <a:p>
            <a:pPr algn="just"/>
            <a:r>
              <a:rPr lang="en-US" dirty="0"/>
              <a:t>A single-row </a:t>
            </a:r>
            <a:r>
              <a:rPr lang="en-US" dirty="0" err="1"/>
              <a:t>subquery</a:t>
            </a:r>
            <a:r>
              <a:rPr lang="en-US" dirty="0"/>
              <a:t> can return only one row of results consisting of only one column to the outer query.</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Nested Query</a:t>
            </a:r>
            <a:endParaRPr lang="en-US" dirty="0"/>
          </a:p>
        </p:txBody>
      </p:sp>
      <p:sp>
        <p:nvSpPr>
          <p:cNvPr id="3" name="Content Placeholder 2"/>
          <p:cNvSpPr>
            <a:spLocks noGrp="1"/>
          </p:cNvSpPr>
          <p:nvPr>
            <p:ph idx="1"/>
          </p:nvPr>
        </p:nvSpPr>
        <p:spPr>
          <a:xfrm>
            <a:off x="457200" y="1600200"/>
            <a:ext cx="8382000" cy="4525963"/>
          </a:xfrm>
        </p:spPr>
        <p:txBody>
          <a:bodyPr/>
          <a:lstStyle/>
          <a:p>
            <a:pPr marL="514350" indent="-514350">
              <a:buAutoNum type="arabicPeriod"/>
            </a:pPr>
            <a:r>
              <a:rPr lang="en-US" b="1" dirty="0"/>
              <a:t>Single row </a:t>
            </a:r>
            <a:r>
              <a:rPr lang="en-US" b="1" dirty="0" err="1"/>
              <a:t>subquery</a:t>
            </a:r>
            <a:r>
              <a:rPr lang="en-US" b="1" dirty="0"/>
              <a:t> </a:t>
            </a:r>
            <a:r>
              <a:rPr lang="en-US" dirty="0"/>
              <a:t>(single value)</a:t>
            </a:r>
          </a:p>
          <a:p>
            <a:pPr marL="514350" indent="-514350">
              <a:buNone/>
            </a:pPr>
            <a:r>
              <a:rPr lang="en-US" dirty="0"/>
              <a:t>Example:</a:t>
            </a:r>
          </a:p>
          <a:p>
            <a:pPr marL="514350" indent="4763">
              <a:buNone/>
            </a:pPr>
            <a:r>
              <a:rPr lang="en-US" b="1" dirty="0"/>
              <a:t>Find employees whose salary is greater than salary of john.</a:t>
            </a:r>
          </a:p>
          <a:p>
            <a:pPr marL="573088" indent="-573088">
              <a:buNone/>
            </a:pPr>
            <a:r>
              <a:rPr lang="en-US" dirty="0"/>
              <a:t>     SELECT * FROM EMP WHERE </a:t>
            </a:r>
            <a:r>
              <a:rPr lang="en-US" dirty="0" err="1"/>
              <a:t>sal</a:t>
            </a:r>
            <a:r>
              <a:rPr lang="en-US" dirty="0"/>
              <a:t> &gt; </a:t>
            </a:r>
          </a:p>
          <a:p>
            <a:pPr marL="573088" indent="-573088">
              <a:buNone/>
            </a:pPr>
            <a:r>
              <a:rPr lang="en-US" dirty="0"/>
              <a:t>   (SELECT </a:t>
            </a:r>
            <a:r>
              <a:rPr lang="en-US" dirty="0" err="1"/>
              <a:t>sal</a:t>
            </a:r>
            <a:r>
              <a:rPr lang="en-US" dirty="0"/>
              <a:t> FROM EMP WHERE ENAME=‘john’);</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Nested Query</a:t>
            </a:r>
            <a:endParaRPr lang="en-US" dirty="0"/>
          </a:p>
        </p:txBody>
      </p:sp>
      <p:sp>
        <p:nvSpPr>
          <p:cNvPr id="3" name="Content Placeholder 2"/>
          <p:cNvSpPr>
            <a:spLocks noGrp="1"/>
          </p:cNvSpPr>
          <p:nvPr>
            <p:ph idx="1"/>
          </p:nvPr>
        </p:nvSpPr>
        <p:spPr/>
        <p:txBody>
          <a:bodyPr/>
          <a:lstStyle/>
          <a:p>
            <a:pPr>
              <a:buNone/>
            </a:pPr>
            <a:r>
              <a:rPr lang="en-US" b="1" dirty="0"/>
              <a:t>Single row </a:t>
            </a:r>
            <a:r>
              <a:rPr lang="en-US" b="1" dirty="0" err="1"/>
              <a:t>subquery</a:t>
            </a:r>
            <a:endParaRPr lang="en-US" b="1" dirty="0"/>
          </a:p>
          <a:p>
            <a:pPr>
              <a:buNone/>
            </a:pPr>
            <a:r>
              <a:rPr lang="en-US" dirty="0"/>
              <a:t>Example:</a:t>
            </a:r>
          </a:p>
          <a:p>
            <a:r>
              <a:rPr lang="en-US" b="1" dirty="0"/>
              <a:t>Find employees whose </a:t>
            </a:r>
            <a:r>
              <a:rPr lang="en-US" b="1" dirty="0" err="1"/>
              <a:t>sal</a:t>
            </a:r>
            <a:r>
              <a:rPr lang="en-US" b="1" dirty="0"/>
              <a:t> is minimum salary of all employees.</a:t>
            </a:r>
          </a:p>
          <a:p>
            <a:pPr indent="-1588">
              <a:buNone/>
            </a:pPr>
            <a:r>
              <a:rPr lang="en-US" dirty="0"/>
              <a:t>SELECT * FROM EMP </a:t>
            </a:r>
          </a:p>
          <a:p>
            <a:pPr indent="-1588">
              <a:buNone/>
            </a:pPr>
            <a:r>
              <a:rPr lang="en-US" dirty="0"/>
              <a:t>WHERE  </a:t>
            </a:r>
            <a:r>
              <a:rPr lang="en-US" dirty="0" err="1"/>
              <a:t>sal</a:t>
            </a:r>
            <a:r>
              <a:rPr lang="en-US" dirty="0"/>
              <a:t> = (SELECT MIN(</a:t>
            </a:r>
            <a:r>
              <a:rPr lang="en-US" dirty="0" err="1"/>
              <a:t>sal</a:t>
            </a:r>
            <a:r>
              <a:rPr lang="en-US" dirty="0"/>
              <a:t> ) FROM EMP);</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Nested Query</a:t>
            </a:r>
            <a:endParaRPr lang="en-US" dirty="0"/>
          </a:p>
        </p:txBody>
      </p:sp>
      <p:sp>
        <p:nvSpPr>
          <p:cNvPr id="3" name="Content Placeholder 2"/>
          <p:cNvSpPr>
            <a:spLocks noGrp="1"/>
          </p:cNvSpPr>
          <p:nvPr>
            <p:ph idx="1"/>
          </p:nvPr>
        </p:nvSpPr>
        <p:spPr/>
        <p:txBody>
          <a:bodyPr/>
          <a:lstStyle/>
          <a:p>
            <a:pPr>
              <a:buNone/>
            </a:pPr>
            <a:r>
              <a:rPr lang="en-US" b="1" dirty="0"/>
              <a:t>Multiple-row </a:t>
            </a:r>
            <a:r>
              <a:rPr lang="en-US" b="1" dirty="0" err="1"/>
              <a:t>subquery</a:t>
            </a:r>
            <a:r>
              <a:rPr lang="en-US" b="1" dirty="0"/>
              <a:t>:</a:t>
            </a:r>
          </a:p>
          <a:p>
            <a:pPr algn="just"/>
            <a:r>
              <a:rPr lang="en-US" dirty="0" err="1"/>
              <a:t>Subquery</a:t>
            </a:r>
            <a:r>
              <a:rPr lang="en-US" dirty="0"/>
              <a:t>  that  return more than one value (multiple rows of only one column) to the outer query are called multiple-row </a:t>
            </a:r>
            <a:r>
              <a:rPr lang="en-US" dirty="0" err="1"/>
              <a:t>subquery</a:t>
            </a:r>
            <a:r>
              <a:rPr lang="en-US" dirty="0"/>
              <a:t>. </a:t>
            </a:r>
          </a:p>
          <a:p>
            <a:r>
              <a:rPr lang="en-US" dirty="0"/>
              <a:t>For Multi Row </a:t>
            </a:r>
            <a:r>
              <a:rPr lang="en-US" dirty="0" err="1"/>
              <a:t>Subquery</a:t>
            </a:r>
            <a:r>
              <a:rPr lang="en-US" dirty="0"/>
              <a:t>  , we use  IN, ANY, or ALL operators.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Nested Query</a:t>
            </a:r>
            <a:endParaRPr lang="en-US" dirty="0"/>
          </a:p>
        </p:txBody>
      </p:sp>
      <p:sp>
        <p:nvSpPr>
          <p:cNvPr id="3" name="Content Placeholder 2"/>
          <p:cNvSpPr>
            <a:spLocks noGrp="1"/>
          </p:cNvSpPr>
          <p:nvPr>
            <p:ph idx="1"/>
          </p:nvPr>
        </p:nvSpPr>
        <p:spPr/>
        <p:txBody>
          <a:bodyPr/>
          <a:lstStyle/>
          <a:p>
            <a:pPr>
              <a:buNone/>
            </a:pPr>
            <a:r>
              <a:rPr lang="en-US" b="1" dirty="0"/>
              <a:t>Multiple-row </a:t>
            </a:r>
            <a:r>
              <a:rPr lang="en-US" b="1" dirty="0" err="1"/>
              <a:t>subquery</a:t>
            </a:r>
            <a:r>
              <a:rPr lang="en-US" b="1" dirty="0"/>
              <a:t>:</a:t>
            </a:r>
          </a:p>
          <a:p>
            <a:r>
              <a:rPr lang="en-US" dirty="0"/>
              <a:t>Example</a:t>
            </a:r>
          </a:p>
          <a:p>
            <a:r>
              <a:rPr lang="en-US" dirty="0"/>
              <a:t>Find all employees whose salary is more than all employees working in </a:t>
            </a:r>
            <a:r>
              <a:rPr lang="en-US" dirty="0" err="1"/>
              <a:t>deptno</a:t>
            </a:r>
            <a:r>
              <a:rPr lang="en-US" dirty="0"/>
              <a:t> 10;</a:t>
            </a:r>
          </a:p>
          <a:p>
            <a:endParaRPr lang="en-US" dirty="0"/>
          </a:p>
          <a:p>
            <a:pPr indent="-1588">
              <a:buNone/>
            </a:pPr>
            <a:r>
              <a:rPr lang="en-US" dirty="0"/>
              <a:t>SELECT  * FROM EMP WHERE </a:t>
            </a:r>
            <a:r>
              <a:rPr lang="en-US" dirty="0" err="1"/>
              <a:t>sal</a:t>
            </a:r>
            <a:r>
              <a:rPr lang="en-US" dirty="0"/>
              <a:t> </a:t>
            </a:r>
            <a:r>
              <a:rPr lang="en-US" b="1" dirty="0"/>
              <a:t>&gt;ALL</a:t>
            </a:r>
          </a:p>
          <a:p>
            <a:pPr indent="-1588">
              <a:buNone/>
            </a:pPr>
            <a:r>
              <a:rPr lang="en-US" dirty="0"/>
              <a:t>(SELECT </a:t>
            </a:r>
            <a:r>
              <a:rPr lang="en-US" dirty="0" err="1"/>
              <a:t>sal</a:t>
            </a:r>
            <a:r>
              <a:rPr lang="en-US" dirty="0"/>
              <a:t> FROM EMP WHERE </a:t>
            </a:r>
            <a:r>
              <a:rPr lang="en-US" dirty="0" err="1"/>
              <a:t>deptno</a:t>
            </a:r>
            <a:r>
              <a:rPr lang="en-US" dirty="0"/>
              <a:t>=10);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BY</a:t>
            </a:r>
            <a:endParaRPr lang="en-US" dirty="0"/>
          </a:p>
        </p:txBody>
      </p:sp>
      <p:sp>
        <p:nvSpPr>
          <p:cNvPr id="3" name="Content Placeholder 2"/>
          <p:cNvSpPr>
            <a:spLocks noGrp="1"/>
          </p:cNvSpPr>
          <p:nvPr>
            <p:ph idx="1"/>
          </p:nvPr>
        </p:nvSpPr>
        <p:spPr>
          <a:xfrm>
            <a:off x="457200" y="1219200"/>
            <a:ext cx="8229600" cy="5105400"/>
          </a:xfrm>
        </p:spPr>
        <p:txBody>
          <a:bodyPr/>
          <a:lstStyle/>
          <a:p>
            <a:pPr algn="just"/>
            <a:r>
              <a:rPr lang="en-US" dirty="0"/>
              <a:t>Find total salary of employees dept wise considering  employees with salary&gt;1500.</a:t>
            </a:r>
          </a:p>
          <a:p>
            <a:pPr indent="-1588">
              <a:buNone/>
            </a:pPr>
            <a:r>
              <a:rPr lang="en-US" b="1" dirty="0"/>
              <a:t>SELECT  </a:t>
            </a:r>
            <a:r>
              <a:rPr lang="en-US" b="1" dirty="0" err="1"/>
              <a:t>deptno</a:t>
            </a:r>
            <a:r>
              <a:rPr lang="en-US" b="1" dirty="0"/>
              <a:t>, SUM(salary) AS </a:t>
            </a:r>
            <a:r>
              <a:rPr lang="en-US" b="1" dirty="0" err="1"/>
              <a:t>totalsal</a:t>
            </a:r>
            <a:endParaRPr lang="en-US" b="1" dirty="0"/>
          </a:p>
          <a:p>
            <a:pPr indent="-1588">
              <a:buNone/>
            </a:pPr>
            <a:r>
              <a:rPr lang="en-US" b="1" dirty="0"/>
              <a:t>FROM  EMP</a:t>
            </a:r>
          </a:p>
          <a:p>
            <a:pPr indent="-1588">
              <a:buNone/>
            </a:pPr>
            <a:r>
              <a:rPr lang="en-US" b="1" dirty="0"/>
              <a:t>WHERE SALARY&gt;1500</a:t>
            </a:r>
          </a:p>
          <a:p>
            <a:pPr indent="-1588">
              <a:buNone/>
            </a:pPr>
            <a:r>
              <a:rPr lang="en-US" b="1" dirty="0"/>
              <a:t>GROUP BY </a:t>
            </a:r>
            <a:r>
              <a:rPr lang="en-US" b="1" dirty="0" err="1"/>
              <a:t>deptno</a:t>
            </a:r>
            <a:r>
              <a:rPr lang="en-US" b="1" dirty="0"/>
              <a:t>;</a:t>
            </a:r>
          </a:p>
          <a:p>
            <a:pPr indent="-1588">
              <a:buNone/>
            </a:pPr>
            <a:endParaRPr lang="en-US" b="1" dirty="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693584119"/>
              </p:ext>
            </p:extLst>
          </p:nvPr>
        </p:nvGraphicFramePr>
        <p:xfrm>
          <a:off x="3048000" y="4800600"/>
          <a:ext cx="4191000" cy="1036320"/>
        </p:xfrm>
        <a:graphic>
          <a:graphicData uri="http://schemas.openxmlformats.org/drawingml/2006/table">
            <a:tbl>
              <a:tblPr firstRow="1" bandRow="1">
                <a:tableStyleId>{616DA210-FB5B-4158-B5E0-FEB733F419BA}</a:tableStyleId>
              </a:tblPr>
              <a:tblGrid>
                <a:gridCol w="1873356">
                  <a:extLst>
                    <a:ext uri="{9D8B030D-6E8A-4147-A177-3AD203B41FA5}">
                      <a16:colId xmlns:a16="http://schemas.microsoft.com/office/drawing/2014/main" val="20000"/>
                    </a:ext>
                  </a:extLst>
                </a:gridCol>
                <a:gridCol w="2317644">
                  <a:extLst>
                    <a:ext uri="{9D8B030D-6E8A-4147-A177-3AD203B41FA5}">
                      <a16:colId xmlns:a16="http://schemas.microsoft.com/office/drawing/2014/main" val="20001"/>
                    </a:ext>
                  </a:extLst>
                </a:gridCol>
              </a:tblGrid>
              <a:tr h="368300">
                <a:tc>
                  <a:txBody>
                    <a:bodyPr/>
                    <a:lstStyle/>
                    <a:p>
                      <a:pPr algn="ctr"/>
                      <a:r>
                        <a:rPr lang="en-US" sz="2800" dirty="0"/>
                        <a:t>DEPTNO</a:t>
                      </a:r>
                    </a:p>
                  </a:txBody>
                  <a:tcPr/>
                </a:tc>
                <a:tc>
                  <a:txBody>
                    <a:bodyPr/>
                    <a:lstStyle/>
                    <a:p>
                      <a:pPr algn="ctr"/>
                      <a:r>
                        <a:rPr lang="en-US" sz="2800" baseline="0" dirty="0"/>
                        <a:t>TOTALSAL</a:t>
                      </a:r>
                      <a:endParaRPr lang="en-US" sz="2800" dirty="0"/>
                    </a:p>
                  </a:txBody>
                  <a:tcPr/>
                </a:tc>
                <a:extLst>
                  <a:ext uri="{0D108BD9-81ED-4DB2-BD59-A6C34878D82A}">
                    <a16:rowId xmlns:a16="http://schemas.microsoft.com/office/drawing/2014/main" val="10000"/>
                  </a:ext>
                </a:extLst>
              </a:tr>
              <a:tr h="368300">
                <a:tc>
                  <a:txBody>
                    <a:bodyPr/>
                    <a:lstStyle/>
                    <a:p>
                      <a:pPr algn="ctr"/>
                      <a:r>
                        <a:rPr lang="en-US" sz="2800" dirty="0"/>
                        <a:t>20</a:t>
                      </a:r>
                    </a:p>
                  </a:txBody>
                  <a:tcPr/>
                </a:tc>
                <a:tc>
                  <a:txBody>
                    <a:bodyPr/>
                    <a:lstStyle/>
                    <a:p>
                      <a:pPr algn="ctr"/>
                      <a:r>
                        <a:rPr lang="en-US" sz="2800" dirty="0"/>
                        <a:t>5000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Nested Query</a:t>
            </a:r>
            <a:endParaRPr lang="en-US" dirty="0"/>
          </a:p>
        </p:txBody>
      </p:sp>
      <p:sp>
        <p:nvSpPr>
          <p:cNvPr id="3" name="Content Placeholder 2"/>
          <p:cNvSpPr>
            <a:spLocks noGrp="1"/>
          </p:cNvSpPr>
          <p:nvPr>
            <p:ph idx="1"/>
          </p:nvPr>
        </p:nvSpPr>
        <p:spPr/>
        <p:txBody>
          <a:bodyPr/>
          <a:lstStyle/>
          <a:p>
            <a:pPr>
              <a:buNone/>
            </a:pPr>
            <a:r>
              <a:rPr lang="en-US" b="1" dirty="0"/>
              <a:t>Multiple-row </a:t>
            </a:r>
            <a:r>
              <a:rPr lang="en-US" b="1" dirty="0" err="1"/>
              <a:t>subquery</a:t>
            </a:r>
            <a:r>
              <a:rPr lang="en-US" b="1" dirty="0"/>
              <a:t>:</a:t>
            </a:r>
          </a:p>
          <a:p>
            <a:r>
              <a:rPr lang="en-US" dirty="0"/>
              <a:t>Example</a:t>
            </a:r>
          </a:p>
          <a:p>
            <a:r>
              <a:rPr lang="en-US" dirty="0"/>
              <a:t>Find all employees whose salary is equal to  employees working in </a:t>
            </a:r>
            <a:r>
              <a:rPr lang="en-US" dirty="0" err="1"/>
              <a:t>deptno</a:t>
            </a:r>
            <a:r>
              <a:rPr lang="en-US" dirty="0"/>
              <a:t> 10;</a:t>
            </a:r>
          </a:p>
          <a:p>
            <a:pPr indent="-1588">
              <a:buNone/>
            </a:pPr>
            <a:r>
              <a:rPr lang="en-US" dirty="0"/>
              <a:t>SELECT  * FROM EMP WHERE </a:t>
            </a:r>
            <a:r>
              <a:rPr lang="en-US" dirty="0" err="1"/>
              <a:t>sal</a:t>
            </a:r>
            <a:r>
              <a:rPr lang="en-US" dirty="0"/>
              <a:t>  </a:t>
            </a:r>
            <a:r>
              <a:rPr lang="en-US" b="1" dirty="0"/>
              <a:t>IN</a:t>
            </a:r>
          </a:p>
          <a:p>
            <a:pPr indent="-1588">
              <a:buNone/>
            </a:pPr>
            <a:r>
              <a:rPr lang="en-US" dirty="0"/>
              <a:t>(SELECT </a:t>
            </a:r>
            <a:r>
              <a:rPr lang="en-US" dirty="0" err="1"/>
              <a:t>sal</a:t>
            </a:r>
            <a:r>
              <a:rPr lang="en-US" dirty="0"/>
              <a:t> FROM EMP WHERE </a:t>
            </a:r>
            <a:r>
              <a:rPr lang="en-US" dirty="0" err="1"/>
              <a:t>deptno</a:t>
            </a:r>
            <a:r>
              <a:rPr lang="en-US" dirty="0"/>
              <a:t>=10);</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Correlated Nested Query</a:t>
            </a:r>
            <a:endParaRPr lang="en-US" dirty="0"/>
          </a:p>
        </p:txBody>
      </p:sp>
      <p:sp>
        <p:nvSpPr>
          <p:cNvPr id="3" name="Content Placeholder 2"/>
          <p:cNvSpPr>
            <a:spLocks noGrp="1"/>
          </p:cNvSpPr>
          <p:nvPr>
            <p:ph idx="1"/>
          </p:nvPr>
        </p:nvSpPr>
        <p:spPr/>
        <p:txBody>
          <a:bodyPr>
            <a:normAutofit/>
          </a:bodyPr>
          <a:lstStyle/>
          <a:p>
            <a:pPr algn="just"/>
            <a:r>
              <a:rPr lang="en-US" dirty="0"/>
              <a:t>Correlated </a:t>
            </a:r>
            <a:r>
              <a:rPr lang="en-US" dirty="0" err="1"/>
              <a:t>subquery</a:t>
            </a:r>
            <a:r>
              <a:rPr lang="en-US" dirty="0"/>
              <a:t> uses the values from the outer query. </a:t>
            </a:r>
          </a:p>
          <a:p>
            <a:pPr algn="just"/>
            <a:r>
              <a:rPr lang="en-US" dirty="0"/>
              <a:t>A correlated </a:t>
            </a:r>
            <a:r>
              <a:rPr lang="en-US" dirty="0" err="1"/>
              <a:t>subquery</a:t>
            </a:r>
            <a:r>
              <a:rPr lang="en-US" dirty="0"/>
              <a:t> gets executed repeatedly once for each row of main query.</a:t>
            </a:r>
          </a:p>
          <a:p>
            <a:pPr algn="just"/>
            <a:r>
              <a:rPr lang="en-US" dirty="0"/>
              <a:t>With a normal nested </a:t>
            </a:r>
            <a:r>
              <a:rPr lang="en-US" dirty="0" err="1"/>
              <a:t>subquery</a:t>
            </a:r>
            <a:r>
              <a:rPr lang="en-US" dirty="0"/>
              <a:t>, the inner </a:t>
            </a:r>
            <a:r>
              <a:rPr lang="en-US" b="1" dirty="0"/>
              <a:t>SELECT</a:t>
            </a:r>
            <a:r>
              <a:rPr lang="en-US" dirty="0"/>
              <a:t> query runs first and executes only once, returning values to the main query.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Correlated Nested Query</a:t>
            </a:r>
            <a:endParaRPr lang="en-US" dirty="0"/>
          </a:p>
        </p:txBody>
      </p:sp>
      <p:sp>
        <p:nvSpPr>
          <p:cNvPr id="3" name="Content Placeholder 2"/>
          <p:cNvSpPr>
            <a:spLocks noGrp="1"/>
          </p:cNvSpPr>
          <p:nvPr>
            <p:ph idx="1"/>
          </p:nvPr>
        </p:nvSpPr>
        <p:spPr/>
        <p:txBody>
          <a:bodyPr/>
          <a:lstStyle/>
          <a:p>
            <a:pPr algn="just"/>
            <a:r>
              <a:rPr lang="en-US" dirty="0"/>
              <a:t>A correlated </a:t>
            </a:r>
            <a:r>
              <a:rPr lang="en-US" dirty="0" err="1"/>
              <a:t>subquery</a:t>
            </a:r>
            <a:r>
              <a:rPr lang="en-US" dirty="0"/>
              <a:t>, however executes once for each candidate row of the  outer query. In other words, the inner query is driven by the outer query.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Correlated Nested Query</a:t>
            </a:r>
            <a:endParaRPr lang="en-US" dirty="0"/>
          </a:p>
        </p:txBody>
      </p:sp>
      <p:sp>
        <p:nvSpPr>
          <p:cNvPr id="3" name="Content Placeholder 2"/>
          <p:cNvSpPr>
            <a:spLocks noGrp="1"/>
          </p:cNvSpPr>
          <p:nvPr>
            <p:ph idx="1"/>
          </p:nvPr>
        </p:nvSpPr>
        <p:spPr/>
        <p:txBody>
          <a:bodyPr/>
          <a:lstStyle/>
          <a:p>
            <a:pPr algn="just"/>
            <a:r>
              <a:rPr lang="en-US" b="1" dirty="0"/>
              <a:t>find all employees whose salary is higher than the average salary of the employees in their department:</a:t>
            </a:r>
          </a:p>
          <a:p>
            <a:pPr indent="-1588">
              <a:buNone/>
            </a:pPr>
            <a:r>
              <a:rPr lang="en-US" dirty="0"/>
              <a:t>SELECT </a:t>
            </a:r>
            <a:r>
              <a:rPr lang="en-US" dirty="0" err="1"/>
              <a:t>Eid</a:t>
            </a:r>
            <a:r>
              <a:rPr lang="en-US" dirty="0"/>
              <a:t>, </a:t>
            </a:r>
            <a:r>
              <a:rPr lang="en-US" dirty="0" err="1"/>
              <a:t>Ename</a:t>
            </a:r>
            <a:r>
              <a:rPr lang="en-US" dirty="0"/>
              <a:t>, salary, </a:t>
            </a:r>
            <a:r>
              <a:rPr lang="en-US" dirty="0" err="1"/>
              <a:t>deptno</a:t>
            </a:r>
            <a:r>
              <a:rPr lang="en-US" dirty="0"/>
              <a:t> </a:t>
            </a:r>
          </a:p>
          <a:p>
            <a:pPr indent="-1588">
              <a:buNone/>
            </a:pPr>
            <a:r>
              <a:rPr lang="en-US" dirty="0"/>
              <a:t>FROM employees E </a:t>
            </a:r>
          </a:p>
          <a:p>
            <a:pPr indent="-1588">
              <a:buNone/>
            </a:pPr>
            <a:r>
              <a:rPr lang="en-US" dirty="0"/>
              <a:t>WHERE </a:t>
            </a:r>
            <a:r>
              <a:rPr lang="en-US" dirty="0" err="1"/>
              <a:t>sal</a:t>
            </a:r>
            <a:r>
              <a:rPr lang="en-US" dirty="0"/>
              <a:t> &gt; (SELECT AVG(</a:t>
            </a:r>
            <a:r>
              <a:rPr lang="en-US" dirty="0" err="1"/>
              <a:t>sal</a:t>
            </a:r>
            <a:r>
              <a:rPr lang="en-US" dirty="0"/>
              <a:t>) FROM employees  WHERE </a:t>
            </a:r>
            <a:r>
              <a:rPr lang="en-US" dirty="0" err="1"/>
              <a:t>deptno</a:t>
            </a:r>
            <a:r>
              <a:rPr lang="en-US" dirty="0"/>
              <a:t> = </a:t>
            </a:r>
            <a:r>
              <a:rPr lang="en-US" dirty="0" err="1"/>
              <a:t>E.deptno</a:t>
            </a:r>
            <a:r>
              <a:rPr lang="en-US"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Execution strategy for Correlated Nested Query </a:t>
            </a:r>
          </a:p>
        </p:txBody>
      </p:sp>
      <p:sp>
        <p:nvSpPr>
          <p:cNvPr id="3" name="Content Placeholder 2"/>
          <p:cNvSpPr>
            <a:spLocks noGrp="1"/>
          </p:cNvSpPr>
          <p:nvPr>
            <p:ph idx="1"/>
          </p:nvPr>
        </p:nvSpPr>
        <p:spPr/>
        <p:txBody>
          <a:bodyPr>
            <a:normAutofit fontScale="92500"/>
          </a:bodyPr>
          <a:lstStyle/>
          <a:p>
            <a:pPr marL="514350" indent="-514350" algn="just">
              <a:buFont typeface="+mj-lt"/>
              <a:buAutoNum type="arabicPeriod"/>
            </a:pPr>
            <a:r>
              <a:rPr lang="en-US" dirty="0"/>
              <a:t>First, the outer query selects a row.</a:t>
            </a:r>
          </a:p>
          <a:p>
            <a:pPr marL="514350" indent="-514350" algn="just">
              <a:buFont typeface="+mj-lt"/>
              <a:buAutoNum type="arabicPeriod"/>
            </a:pPr>
            <a:r>
              <a:rPr lang="en-US" dirty="0"/>
              <a:t>Inner query executes once for row selected by outer query. It uses the value of the selected row and returns a result set.</a:t>
            </a:r>
          </a:p>
          <a:p>
            <a:pPr marL="514350" indent="-514350">
              <a:buFont typeface="+mj-lt"/>
              <a:buAutoNum type="arabicPeriod"/>
            </a:pPr>
            <a:r>
              <a:rPr lang="en-US" dirty="0"/>
              <a:t>Outer query uses the result set returned by the inner query. It determines whether the selected row should be included in the final output.</a:t>
            </a:r>
          </a:p>
          <a:p>
            <a:pPr marL="514350" indent="-514350">
              <a:buFont typeface="+mj-lt"/>
              <a:buAutoNum type="arabicPeriod"/>
            </a:pPr>
            <a:r>
              <a:rPr lang="en-US" dirty="0"/>
              <a:t>Steps 2 and 3 are repeated for each row in the outer query's result set.</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Correlated Nested Query</a:t>
            </a:r>
            <a:endParaRPr lang="en-US" dirty="0"/>
          </a:p>
        </p:txBody>
      </p:sp>
      <p:sp>
        <p:nvSpPr>
          <p:cNvPr id="3" name="Content Placeholder 2"/>
          <p:cNvSpPr>
            <a:spLocks noGrp="1"/>
          </p:cNvSpPr>
          <p:nvPr>
            <p:ph idx="1"/>
          </p:nvPr>
        </p:nvSpPr>
        <p:spPr/>
        <p:txBody>
          <a:bodyPr>
            <a:normAutofit/>
          </a:bodyPr>
          <a:lstStyle/>
          <a:p>
            <a:pPr marL="395288" indent="-107950">
              <a:buNone/>
            </a:pPr>
            <a:r>
              <a:rPr lang="en-US" b="1" dirty="0"/>
              <a:t>Find the names of sailors who have reserved boat number 103.</a:t>
            </a:r>
          </a:p>
          <a:p>
            <a:pPr marL="395288" indent="-107950">
              <a:buNone/>
            </a:pPr>
            <a:r>
              <a:rPr lang="en-US" b="1" dirty="0"/>
              <a:t>SELECT</a:t>
            </a:r>
            <a:r>
              <a:rPr lang="en-US" dirty="0"/>
              <a:t> </a:t>
            </a:r>
            <a:r>
              <a:rPr lang="en-US" dirty="0" err="1"/>
              <a:t>S.sname</a:t>
            </a:r>
            <a:r>
              <a:rPr lang="en-US" dirty="0"/>
              <a:t> FROM Sailors S</a:t>
            </a:r>
          </a:p>
          <a:p>
            <a:pPr marL="395288" indent="-107950">
              <a:buNone/>
            </a:pPr>
            <a:r>
              <a:rPr lang="en-US" dirty="0"/>
              <a:t>WHERE </a:t>
            </a:r>
            <a:r>
              <a:rPr lang="en-US" b="1" dirty="0"/>
              <a:t>EXISTS</a:t>
            </a:r>
            <a:r>
              <a:rPr lang="en-US" dirty="0"/>
              <a:t> </a:t>
            </a:r>
          </a:p>
          <a:p>
            <a:pPr marL="395288" indent="-107950">
              <a:buNone/>
            </a:pPr>
            <a:r>
              <a:rPr lang="en-US" dirty="0"/>
              <a:t>( </a:t>
            </a:r>
            <a:r>
              <a:rPr lang="en-US" b="1" dirty="0"/>
              <a:t>SELECT</a:t>
            </a:r>
            <a:r>
              <a:rPr lang="en-US" dirty="0"/>
              <a:t>  * FROM Reserves R </a:t>
            </a:r>
          </a:p>
          <a:p>
            <a:pPr marL="395288" indent="-107950">
              <a:buNone/>
            </a:pPr>
            <a:r>
              <a:rPr lang="en-US" dirty="0"/>
              <a:t>   WHERE R.bid = 103 AND R.sid = S.sid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Having clause</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HAVING</a:t>
            </a:r>
            <a:r>
              <a:rPr lang="en-US" dirty="0"/>
              <a:t> clause is used with </a:t>
            </a:r>
            <a:r>
              <a:rPr lang="en-US" b="1" dirty="0"/>
              <a:t>GROUP BY </a:t>
            </a:r>
            <a:r>
              <a:rPr lang="en-US" dirty="0"/>
              <a:t>clause to filter groups of rows based on certain conditions.</a:t>
            </a:r>
          </a:p>
          <a:p>
            <a:pPr algn="just"/>
            <a:r>
              <a:rPr lang="en-US" b="1" dirty="0"/>
              <a:t>Having</a:t>
            </a:r>
            <a:r>
              <a:rPr lang="en-US" dirty="0"/>
              <a:t> clause is implemented after the </a:t>
            </a:r>
            <a:r>
              <a:rPr lang="en-US" b="1" dirty="0"/>
              <a:t>'GROUP BY' </a:t>
            </a:r>
            <a:r>
              <a:rPr lang="en-US" dirty="0"/>
              <a:t>clause in the </a:t>
            </a:r>
            <a:r>
              <a:rPr lang="en-US" b="1" dirty="0"/>
              <a:t>'SELECT'</a:t>
            </a:r>
            <a:r>
              <a:rPr lang="en-US" dirty="0"/>
              <a:t> statement.</a:t>
            </a:r>
          </a:p>
          <a:p>
            <a:pPr algn="just"/>
            <a:r>
              <a:rPr lang="en-US" dirty="0"/>
              <a:t>HAVING clause is used to filter grouped rows instead of single rows in the table. </a:t>
            </a:r>
          </a:p>
          <a:p>
            <a:pPr algn="just"/>
            <a:r>
              <a:rPr lang="en-US" dirty="0"/>
              <a:t>HAVING clause must always be placed after the ‘GROUP BY</a:t>
            </a:r>
            <a:r>
              <a:rPr lang="en-US" b="1" dirty="0"/>
              <a:t>’ </a:t>
            </a:r>
            <a:r>
              <a:rPr lang="en-US" dirty="0"/>
              <a:t>clause in the query.</a:t>
            </a:r>
          </a:p>
          <a:p>
            <a:pPr algn="just"/>
            <a:endParaRPr lang="en-US" dirty="0"/>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Having clause</a:t>
            </a:r>
            <a:endParaRPr lang="en-US" dirty="0"/>
          </a:p>
        </p:txBody>
      </p:sp>
      <p:sp>
        <p:nvSpPr>
          <p:cNvPr id="3" name="Content Placeholder 2"/>
          <p:cNvSpPr>
            <a:spLocks noGrp="1"/>
          </p:cNvSpPr>
          <p:nvPr>
            <p:ph idx="1"/>
          </p:nvPr>
        </p:nvSpPr>
        <p:spPr/>
        <p:txBody>
          <a:bodyPr>
            <a:normAutofit/>
          </a:bodyPr>
          <a:lstStyle/>
          <a:p>
            <a:pPr algn="just"/>
            <a:r>
              <a:rPr lang="en-US" b="1" dirty="0"/>
              <a:t>HAVING</a:t>
            </a:r>
            <a:r>
              <a:rPr lang="en-US" dirty="0"/>
              <a:t> clause can use aggregate functions such as COUNT(), SUM(), AVG(), etc., whereas the </a:t>
            </a:r>
            <a:r>
              <a:rPr lang="en-US" b="1" dirty="0"/>
              <a:t>WHERE </a:t>
            </a:r>
            <a:r>
              <a:rPr lang="en-US" dirty="0"/>
              <a:t>clause cannot be used with them</a:t>
            </a:r>
            <a:r>
              <a:rPr lang="en-US" b="1" dirty="0"/>
              <a:t>.</a:t>
            </a:r>
          </a:p>
          <a:p>
            <a:pPr algn="just"/>
            <a:r>
              <a:rPr lang="en-US" b="1" dirty="0"/>
              <a:t>Having </a:t>
            </a:r>
            <a:r>
              <a:rPr lang="en-US" dirty="0"/>
              <a:t>clause eliminates non- matching groups of records.</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3219</Words>
  <Application>Microsoft Office PowerPoint</Application>
  <PresentationFormat>On-screen Show (4:3)</PresentationFormat>
  <Paragraphs>1028</Paragraphs>
  <Slides>75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75</vt:i4>
      </vt:variant>
    </vt:vector>
  </HeadingPairs>
  <TitlesOfParts>
    <vt:vector size="78" baseType="lpstr">
      <vt:lpstr>Arial</vt:lpstr>
      <vt:lpstr>Calibri</vt:lpstr>
      <vt:lpstr>Office Theme</vt:lpstr>
      <vt:lpstr>EXP 4 Construct SQL queries using Group By, Order By, and Having Clauses.</vt:lpstr>
      <vt:lpstr>GROUP BY</vt:lpstr>
      <vt:lpstr>GROUP BY</vt:lpstr>
      <vt:lpstr>EMP table </vt:lpstr>
      <vt:lpstr>GROUP BY</vt:lpstr>
      <vt:lpstr>GROUP BY</vt:lpstr>
      <vt:lpstr>GROUP BY</vt:lpstr>
      <vt:lpstr>Having clause</vt:lpstr>
      <vt:lpstr>Having clause</vt:lpstr>
      <vt:lpstr>Having clause</vt:lpstr>
      <vt:lpstr>EMP table </vt:lpstr>
      <vt:lpstr>Having clause</vt:lpstr>
      <vt:lpstr>ORDER BY</vt:lpstr>
      <vt:lpstr>ORDER BY</vt:lpstr>
      <vt:lpstr>EMP table </vt:lpstr>
      <vt:lpstr>ORDER BY</vt:lpstr>
      <vt:lpstr>ORDER BY</vt:lpstr>
      <vt:lpstr>Exp 8  Construct SQL Queries on joins and Correlated subqueries</vt:lpstr>
      <vt:lpstr>JOINS</vt:lpstr>
      <vt:lpstr>JOINS</vt:lpstr>
      <vt:lpstr>Cross join</vt:lpstr>
      <vt:lpstr>Cross join</vt:lpstr>
      <vt:lpstr>PowerPoint Presentation</vt:lpstr>
      <vt:lpstr>CROSS JOIN</vt:lpstr>
      <vt:lpstr>JOINS</vt:lpstr>
      <vt:lpstr>JOINS</vt:lpstr>
      <vt:lpstr>Cross join</vt:lpstr>
      <vt:lpstr>Cross join</vt:lpstr>
      <vt:lpstr>PowerPoint Presentation</vt:lpstr>
      <vt:lpstr>CROSS JOIN</vt:lpstr>
      <vt:lpstr>Inner join</vt:lpstr>
      <vt:lpstr>Inner join</vt:lpstr>
      <vt:lpstr>PowerPoint Presentation</vt:lpstr>
      <vt:lpstr>Inner join</vt:lpstr>
      <vt:lpstr>Outer join</vt:lpstr>
      <vt:lpstr>Left Outer Join</vt:lpstr>
      <vt:lpstr>Left Outer Join</vt:lpstr>
      <vt:lpstr>Left Outer Join</vt:lpstr>
      <vt:lpstr>PowerPoint Presentation</vt:lpstr>
      <vt:lpstr>Left Outer Join</vt:lpstr>
      <vt:lpstr>Right Outer Join</vt:lpstr>
      <vt:lpstr>Right Outer Join</vt:lpstr>
      <vt:lpstr>Right Outer Join</vt:lpstr>
      <vt:lpstr>PowerPoint Presentation</vt:lpstr>
      <vt:lpstr>Right Outer Join</vt:lpstr>
      <vt:lpstr>Full Outer Join</vt:lpstr>
      <vt:lpstr>Full Outer Join</vt:lpstr>
      <vt:lpstr>Full Outer Join</vt:lpstr>
      <vt:lpstr>PowerPoint Presentation</vt:lpstr>
      <vt:lpstr>Full Outer Join</vt:lpstr>
      <vt:lpstr>EQUIJOIN</vt:lpstr>
      <vt:lpstr>EQUIJOIN</vt:lpstr>
      <vt:lpstr>EQUIJOIN</vt:lpstr>
      <vt:lpstr>EQUIJOIN</vt:lpstr>
      <vt:lpstr>Self Join</vt:lpstr>
      <vt:lpstr>Self Join</vt:lpstr>
      <vt:lpstr>Self Join</vt:lpstr>
      <vt:lpstr>Self Join</vt:lpstr>
      <vt:lpstr>Self Join</vt:lpstr>
      <vt:lpstr>PowerPoint Presentation</vt:lpstr>
      <vt:lpstr>NESTED QUERIES</vt:lpstr>
      <vt:lpstr>NESTED QUERIES</vt:lpstr>
      <vt:lpstr>Types of Nested Queries</vt:lpstr>
      <vt:lpstr>Independent Nested Queries</vt:lpstr>
      <vt:lpstr>Independent Nested Queries</vt:lpstr>
      <vt:lpstr>Independent Nested Query</vt:lpstr>
      <vt:lpstr>Independent Nested Query</vt:lpstr>
      <vt:lpstr>Independent Nested Query</vt:lpstr>
      <vt:lpstr>Independent Nested Query</vt:lpstr>
      <vt:lpstr>Independent Nested Query</vt:lpstr>
      <vt:lpstr>Correlated Nested Query</vt:lpstr>
      <vt:lpstr>Correlated Nested Query</vt:lpstr>
      <vt:lpstr>Correlated Nested Query</vt:lpstr>
      <vt:lpstr>Execution strategy for Correlated Nested Query </vt:lpstr>
      <vt:lpstr>Correlated Nested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 4 Construct SQL queries using Group By, Order By, and Having Clauses.</dc:title>
  <dc:creator>murali</dc:creator>
  <cp:lastModifiedBy>RR BROTHER'S</cp:lastModifiedBy>
  <cp:revision>13</cp:revision>
  <dcterms:created xsi:type="dcterms:W3CDTF">2006-08-16T00:00:00Z</dcterms:created>
  <dcterms:modified xsi:type="dcterms:W3CDTF">2024-04-25T16:52:14Z</dcterms:modified>
</cp:coreProperties>
</file>