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74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81" r:id="rId19"/>
    <p:sldId id="309" r:id="rId20"/>
    <p:sldId id="310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312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11" r:id="rId53"/>
    <p:sldId id="306" r:id="rId54"/>
    <p:sldId id="307" r:id="rId55"/>
    <p:sldId id="308" r:id="rId56"/>
    <p:sldId id="30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0DB5-44DA-482D-B0DB-A56564E8310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061D2-B686-478F-85C5-655A2A215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5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061D2-B686-478F-85C5-655A2A215B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8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Task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Date  </a:t>
            </a:r>
            <a:r>
              <a:rPr lang="en-US" b="1" dirty="0" err="1">
                <a:solidFill>
                  <a:srgbClr val="FF0000"/>
                </a:solidFill>
              </a:rPr>
              <a:t>datatype</a:t>
            </a:r>
            <a:endParaRPr lang="en-US" b="1" dirty="0">
              <a:solidFill>
                <a:srgbClr val="FF0000"/>
              </a:solidFill>
            </a:endParaRPr>
          </a:p>
          <a:p>
            <a:pPr marL="749300" indent="-284163">
              <a:buClrTx/>
              <a:buNone/>
            </a:pPr>
            <a:r>
              <a:rPr lang="en-US" b="1" u="sng" dirty="0"/>
              <a:t>Date</a:t>
            </a:r>
            <a:r>
              <a:rPr lang="en-US" b="1" dirty="0"/>
              <a:t> :  Supports date Values.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Default format is ‘DD-MON-YY’  OR 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 ‘DD-MON-YYYY’</a:t>
            </a:r>
          </a:p>
          <a:p>
            <a:pPr marL="749300" indent="-284163">
              <a:buClrTx/>
              <a:buNone/>
            </a:pPr>
            <a:r>
              <a:rPr lang="en-US" b="1" dirty="0"/>
              <a:t>EXAMPLES :  dob DATE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             </a:t>
            </a:r>
            <a:r>
              <a:rPr lang="en-US" b="1" dirty="0" err="1"/>
              <a:t>joiningdate</a:t>
            </a:r>
            <a:r>
              <a:rPr lang="en-US" b="1" dirty="0"/>
              <a:t> DATE</a:t>
            </a:r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BOOLEAN</a:t>
            </a:r>
            <a:endParaRPr lang="en-US" dirty="0"/>
          </a:p>
          <a:p>
            <a:pPr marL="630238" indent="-225425"/>
            <a:r>
              <a:rPr lang="en-US" dirty="0"/>
              <a:t>    Accepts values  TRUE, FALSE, 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sz="3200" b="1" dirty="0"/>
              <a:t>1</a:t>
            </a:r>
            <a:endParaRPr lang="en-US" b="1" dirty="0"/>
          </a:p>
          <a:p>
            <a:r>
              <a:rPr lang="en-US" dirty="0"/>
              <a:t>SQL&gt;  CREATE TABLE SAILORS </a:t>
            </a:r>
          </a:p>
          <a:p>
            <a:pPr>
              <a:buNone/>
            </a:pPr>
            <a:r>
              <a:rPr lang="en-US" dirty="0"/>
              <a:t>               (SID NUMBER(5) PRIMARY KEY, </a:t>
            </a:r>
          </a:p>
          <a:p>
            <a:pPr>
              <a:buNone/>
            </a:pPr>
            <a:r>
              <a:rPr lang="en-US" dirty="0"/>
              <a:t>                 SNAME VARCHAR(10), </a:t>
            </a:r>
          </a:p>
          <a:p>
            <a:pPr>
              <a:buNone/>
            </a:pPr>
            <a:r>
              <a:rPr lang="en-US" dirty="0"/>
              <a:t>                 RATING  NUMBER(10), </a:t>
            </a:r>
          </a:p>
          <a:p>
            <a:pPr>
              <a:buNone/>
            </a:pPr>
            <a:r>
              <a:rPr lang="en-US" dirty="0"/>
              <a:t>                  AGE NUMBER(3));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Table Created.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Desc</a:t>
            </a:r>
            <a:r>
              <a:rPr lang="en-US" b="1" dirty="0"/>
              <a:t> command</a:t>
            </a:r>
          </a:p>
          <a:p>
            <a:r>
              <a:rPr lang="en-US" dirty="0"/>
              <a:t>DESCRIBE command is used to view the structure of a table . </a:t>
            </a:r>
          </a:p>
          <a:p>
            <a:endParaRPr lang="en-US" dirty="0"/>
          </a:p>
          <a:p>
            <a:r>
              <a:rPr lang="en-US" dirty="0"/>
              <a:t>SQL&gt;DESC SAILORS; 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2: </a:t>
            </a:r>
            <a:r>
              <a:rPr lang="en-US" dirty="0"/>
              <a:t>Create a BOATS table with Fields (BID,BNAME,COLOR )and display using DESCRIBE command.</a:t>
            </a:r>
          </a:p>
          <a:p>
            <a:r>
              <a:rPr lang="en-US" dirty="0"/>
              <a:t> SQL&gt; CREATE TABLE boats</a:t>
            </a:r>
          </a:p>
          <a:p>
            <a:pPr>
              <a:buNone/>
            </a:pPr>
            <a:r>
              <a:rPr lang="en-US" dirty="0"/>
              <a:t>                                           (bid NUMBER(4),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bname</a:t>
            </a:r>
            <a:r>
              <a:rPr lang="en-US" dirty="0"/>
              <a:t> VARCHAR(20),</a:t>
            </a:r>
          </a:p>
          <a:p>
            <a:pPr>
              <a:buNone/>
            </a:pPr>
            <a:r>
              <a:rPr lang="en-US" dirty="0"/>
              <a:t>                                              ); </a:t>
            </a:r>
          </a:p>
          <a:p>
            <a:r>
              <a:rPr lang="en-US" dirty="0"/>
              <a:t>SQL&gt;DESC boats;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Example 3: </a:t>
            </a:r>
            <a:r>
              <a:rPr lang="en-US" dirty="0"/>
              <a:t>Create an RESERVES table with fields (SID , BID ,DAY ) and display using DESCRIBE command. </a:t>
            </a:r>
          </a:p>
          <a:p>
            <a:r>
              <a:rPr lang="en-US" dirty="0"/>
              <a:t>SQL&gt; CREATE TABLE reserves (                                                            					      bid NUMBER(5),</a:t>
            </a:r>
          </a:p>
          <a:p>
            <a:pPr>
              <a:buNone/>
            </a:pPr>
            <a:r>
              <a:rPr lang="en-US" dirty="0"/>
              <a:t>						       </a:t>
            </a:r>
            <a:r>
              <a:rPr lang="en-US" dirty="0" err="1"/>
              <a:t>sid</a:t>
            </a:r>
            <a:r>
              <a:rPr lang="en-US" dirty="0"/>
              <a:t> Number(5),</a:t>
            </a:r>
          </a:p>
          <a:p>
            <a:pPr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bookingday</a:t>
            </a:r>
            <a:r>
              <a:rPr lang="en-US" dirty="0"/>
              <a:t>  DATE); </a:t>
            </a:r>
          </a:p>
          <a:p>
            <a:r>
              <a:rPr lang="en-US" dirty="0"/>
              <a:t>SQL&gt;   DESC reserves;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Example4:  </a:t>
            </a:r>
            <a:r>
              <a:rPr lang="en-US" dirty="0"/>
              <a:t>Create employee table with </a:t>
            </a:r>
          </a:p>
          <a:p>
            <a:pPr>
              <a:buNone/>
            </a:pPr>
            <a:r>
              <a:rPr lang="en-US" dirty="0"/>
              <a:t>    fields( ENO, ENAME,  MGR,  DEPTNO,SALARY, HIRING DATE)</a:t>
            </a:r>
          </a:p>
          <a:p>
            <a:r>
              <a:rPr lang="en-US" dirty="0"/>
              <a:t>SQL&gt; CREATE TABLE emp(</a:t>
            </a:r>
          </a:p>
          <a:p>
            <a:pPr>
              <a:buNone/>
            </a:pPr>
            <a:r>
              <a:rPr lang="en-US" dirty="0"/>
              <a:t>					    </a:t>
            </a:r>
            <a:r>
              <a:rPr lang="en-US" dirty="0" err="1"/>
              <a:t>eno</a:t>
            </a:r>
            <a:r>
              <a:rPr lang="en-US" dirty="0"/>
              <a:t> NUMBER(5),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                                              mgr  VARCHAR(10), 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deptno</a:t>
            </a:r>
            <a:r>
              <a:rPr lang="en-US" dirty="0"/>
              <a:t> NUMBER(5), 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                         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EXAMPLE5:</a:t>
            </a:r>
          </a:p>
          <a:p>
            <a:pPr>
              <a:buNone/>
            </a:pPr>
            <a:r>
              <a:rPr lang="en-US" dirty="0"/>
              <a:t>    SQL&gt; CREATE TABLE dept(</a:t>
            </a:r>
          </a:p>
          <a:p>
            <a:pPr>
              <a:buNone/>
            </a:pPr>
            <a:r>
              <a:rPr lang="en-US" dirty="0"/>
              <a:t>					       </a:t>
            </a:r>
            <a:r>
              <a:rPr lang="en-US" dirty="0" err="1"/>
              <a:t>dno</a:t>
            </a:r>
            <a:r>
              <a:rPr lang="en-US" dirty="0"/>
              <a:t> NUMBER(5),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</a:t>
            </a:r>
            <a:r>
              <a:rPr lang="en-US" dirty="0" err="1"/>
              <a:t>dname</a:t>
            </a:r>
            <a:r>
              <a:rPr lang="en-US" dirty="0"/>
              <a:t>  VARCHAR(20),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</a:t>
            </a:r>
            <a:r>
              <a:rPr lang="en-US" dirty="0" err="1"/>
              <a:t>dlocation</a:t>
            </a:r>
            <a:r>
              <a:rPr lang="en-US" dirty="0"/>
              <a:t> VARCHAR(20)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);</a:t>
            </a:r>
          </a:p>
          <a:p>
            <a:pPr>
              <a:buNone/>
              <a:tabLst>
                <a:tab pos="4167188" algn="l"/>
              </a:tabLst>
            </a:pPr>
            <a:endParaRPr lang="en-US" dirty="0"/>
          </a:p>
          <a:p>
            <a:pPr>
              <a:buNone/>
              <a:tabLst>
                <a:tab pos="41671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Create table using existing table</a:t>
            </a:r>
          </a:p>
          <a:p>
            <a:pPr>
              <a:buNone/>
            </a:pPr>
            <a:r>
              <a:rPr lang="en-US" b="1" dirty="0"/>
              <a:t>SQL&gt; CREATE TABLE &lt;</a:t>
            </a:r>
            <a:r>
              <a:rPr lang="en-US" b="1" dirty="0" err="1"/>
              <a:t>newtablename</a:t>
            </a:r>
            <a:r>
              <a:rPr lang="en-US" b="1" dirty="0"/>
              <a:t>&gt; </a:t>
            </a:r>
          </a:p>
          <a:p>
            <a:pPr>
              <a:buNone/>
            </a:pPr>
            <a:r>
              <a:rPr lang="en-US" b="1" dirty="0"/>
              <a:t>            as  </a:t>
            </a:r>
          </a:p>
          <a:p>
            <a:pPr>
              <a:buNone/>
            </a:pPr>
            <a:r>
              <a:rPr lang="en-US" b="1" dirty="0"/>
              <a:t>            SELECT *  FROM    &lt;</a:t>
            </a:r>
            <a:r>
              <a:rPr lang="en-US" b="1" dirty="0" err="1"/>
              <a:t>oldtablename</a:t>
            </a:r>
            <a:r>
              <a:rPr lang="en-US" b="1" dirty="0"/>
              <a:t>&gt;; </a:t>
            </a:r>
          </a:p>
          <a:p>
            <a:pPr>
              <a:buNone/>
            </a:pPr>
            <a:r>
              <a:rPr lang="en-US" b="1" dirty="0"/>
              <a:t>SQL&gt; CREATE TABLE emp2  </a:t>
            </a:r>
          </a:p>
          <a:p>
            <a:pPr>
              <a:buNone/>
            </a:pPr>
            <a:r>
              <a:rPr lang="en-US" b="1" dirty="0"/>
              <a:t>            as  </a:t>
            </a:r>
          </a:p>
          <a:p>
            <a:pPr>
              <a:buNone/>
            </a:pPr>
            <a:r>
              <a:rPr lang="en-US" b="1" dirty="0"/>
              <a:t>            SELECT *  FROM    </a:t>
            </a:r>
            <a:r>
              <a:rPr lang="en-US" b="1" dirty="0" err="1"/>
              <a:t>emp</a:t>
            </a:r>
            <a:r>
              <a:rPr lang="en-US" b="1" dirty="0"/>
              <a:t>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INSERT INTO statement is used to insert new records in a table.</a:t>
            </a:r>
          </a:p>
          <a:p>
            <a:r>
              <a:rPr lang="en-US" dirty="0"/>
              <a:t>Syntax: </a:t>
            </a:r>
          </a:p>
          <a:p>
            <a:pPr>
              <a:buNone/>
            </a:pPr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data definition language is used to create an object, alter the structure of an object and also drop already created object. </a:t>
            </a:r>
          </a:p>
          <a:p>
            <a:r>
              <a:rPr lang="en-US" dirty="0"/>
              <a:t>DDL commands: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Create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Alter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Truncate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Drop table</a:t>
            </a:r>
            <a:r>
              <a:rPr lang="en-US" dirty="0"/>
              <a:t>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Rename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(column1,column2,..)</a:t>
            </a:r>
          </a:p>
          <a:p>
            <a:pPr>
              <a:buNone/>
            </a:pPr>
            <a:r>
              <a:rPr lang="en-US" dirty="0"/>
              <a:t> VALUES(value1, value2) //numeric type</a:t>
            </a:r>
          </a:p>
          <a:p>
            <a:pPr>
              <a:buNone/>
            </a:pPr>
            <a:r>
              <a:rPr lang="en-US" dirty="0"/>
              <a:t>If character value ‘value’</a:t>
            </a:r>
          </a:p>
          <a:p>
            <a:pPr>
              <a:buNone/>
            </a:pPr>
            <a:r>
              <a:rPr lang="en-US" dirty="0"/>
              <a:t>Ex: value(</a:t>
            </a:r>
            <a:r>
              <a:rPr lang="en-US" dirty="0" err="1"/>
              <a:t>id,’string</a:t>
            </a:r>
            <a:r>
              <a:rPr lang="en-US" dirty="0"/>
              <a:t>’) </a:t>
            </a:r>
          </a:p>
          <a:p>
            <a:pPr>
              <a:buNone/>
            </a:pPr>
            <a:r>
              <a:rPr lang="en-US" dirty="0"/>
              <a:t>EX:</a:t>
            </a:r>
          </a:p>
          <a:p>
            <a:pPr>
              <a:buNone/>
            </a:pPr>
            <a:r>
              <a:rPr lang="en-US" dirty="0"/>
              <a:t>		INSERT INTO emp(</a:t>
            </a:r>
            <a:r>
              <a:rPr lang="en-US" dirty="0" err="1"/>
              <a:t>eid,ename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VALUES(12,’EMP1’);      or</a:t>
            </a:r>
          </a:p>
          <a:p>
            <a:pPr>
              <a:buNone/>
            </a:pPr>
            <a:r>
              <a:rPr lang="en-US" dirty="0"/>
              <a:t>		VALUES(‘12’,’EMP1’);</a:t>
            </a:r>
          </a:p>
          <a:p>
            <a:pPr>
              <a:buNone/>
            </a:pPr>
            <a:r>
              <a:rPr lang="en-US" dirty="0"/>
              <a:t>##For viewing purpose</a:t>
            </a:r>
          </a:p>
          <a:p>
            <a:pPr>
              <a:buNone/>
            </a:pPr>
            <a:r>
              <a:rPr lang="en-US" dirty="0">
                <a:sym typeface="Wingdings" panose="05000000000000000000" pitchFamily="2" charset="2"/>
              </a:rPr>
              <a:t> SELECT * FROM 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ALTER TABLE statement used to  add, delete or drop , modify  columns in a table. </a:t>
            </a:r>
          </a:p>
          <a:p>
            <a:r>
              <a:rPr lang="en-US" dirty="0"/>
              <a:t>It is also used to rename a table column(s).</a:t>
            </a:r>
          </a:p>
          <a:p>
            <a:pPr>
              <a:buNone/>
            </a:pPr>
            <a:r>
              <a:rPr lang="en-US" b="1" dirty="0"/>
              <a:t>ADD a column: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 &lt;table name&gt;  </a:t>
            </a:r>
          </a:p>
          <a:p>
            <a:pPr>
              <a:buNone/>
            </a:pPr>
            <a:r>
              <a:rPr lang="en-US" dirty="0"/>
              <a:t>                                   ADD  </a:t>
            </a:r>
            <a:r>
              <a:rPr lang="en-US" dirty="0" err="1"/>
              <a:t>colname</a:t>
            </a:r>
            <a:r>
              <a:rPr lang="en-US" dirty="0"/>
              <a:t> DATATYPE (SIZE); </a:t>
            </a:r>
          </a:p>
          <a:p>
            <a:r>
              <a:rPr lang="en-US" dirty="0"/>
              <a:t>SQL&gt; </a:t>
            </a:r>
          </a:p>
          <a:p>
            <a:pPr>
              <a:buNone/>
            </a:pPr>
            <a:r>
              <a:rPr lang="en-US" dirty="0"/>
              <a:t>ALTER TABLE boats ADD </a:t>
            </a:r>
            <a:r>
              <a:rPr lang="en-US" dirty="0" err="1"/>
              <a:t>bcolor</a:t>
            </a:r>
            <a:r>
              <a:rPr lang="en-US" dirty="0"/>
              <a:t>  VARCHAR2(10)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ADD  MORE columns: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 &lt;table name&gt;  </a:t>
            </a:r>
          </a:p>
          <a:p>
            <a:pPr>
              <a:buNone/>
            </a:pPr>
            <a:r>
              <a:rPr lang="en-US" dirty="0"/>
              <a:t>  ADD (colname1 DATATYPE, colname2 DATATYPE…); </a:t>
            </a:r>
          </a:p>
          <a:p>
            <a:endParaRPr lang="en-US" dirty="0"/>
          </a:p>
          <a:p>
            <a:r>
              <a:rPr lang="en-US" dirty="0"/>
              <a:t>Example : SQL&gt;  ALTER TABLE boats </a:t>
            </a:r>
          </a:p>
          <a:p>
            <a:pPr>
              <a:buNone/>
            </a:pPr>
            <a:r>
              <a:rPr lang="en-US" dirty="0"/>
              <a:t>                                ADD(</a:t>
            </a:r>
            <a:r>
              <a:rPr lang="en-US" dirty="0" err="1"/>
              <a:t>blocation</a:t>
            </a:r>
            <a:r>
              <a:rPr lang="en-US" dirty="0"/>
              <a:t>  VARCHAR2(10), </a:t>
            </a:r>
          </a:p>
          <a:p>
            <a:pPr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bprice</a:t>
            </a:r>
            <a:r>
              <a:rPr lang="en-US" dirty="0"/>
              <a:t> number);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To DROP a column: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&lt;table name&gt;</a:t>
            </a:r>
          </a:p>
          <a:p>
            <a:pPr>
              <a:buNone/>
            </a:pPr>
            <a:r>
              <a:rPr lang="en-US" dirty="0"/>
              <a:t>                      DROP COLUMN &lt;column name&gt;;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Example:  SQL&gt;ALTER TABLE boats </a:t>
            </a:r>
          </a:p>
          <a:p>
            <a:pPr marL="1737360" lvl="6" indent="0">
              <a:buNone/>
            </a:pPr>
            <a:r>
              <a:rPr lang="en-US" sz="2600" dirty="0"/>
              <a:t>DROP COLUMN </a:t>
            </a:r>
            <a:r>
              <a:rPr lang="en-US" sz="2600" dirty="0" err="1"/>
              <a:t>bprice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Modify column:</a:t>
            </a:r>
          </a:p>
          <a:p>
            <a:r>
              <a:rPr lang="en-US" sz="2800" b="1" dirty="0"/>
              <a:t>SYNTAX:  </a:t>
            </a:r>
            <a:r>
              <a:rPr lang="en-US" sz="2800" dirty="0"/>
              <a:t>ALTER TABLE  &lt;table name&gt;  </a:t>
            </a:r>
          </a:p>
          <a:p>
            <a:pPr>
              <a:buNone/>
            </a:pPr>
            <a:r>
              <a:rPr lang="en-US" sz="2800" dirty="0"/>
              <a:t>   MODIFY &lt;</a:t>
            </a:r>
            <a:r>
              <a:rPr lang="en-US" sz="2800" dirty="0" err="1"/>
              <a:t>colname</a:t>
            </a:r>
            <a:r>
              <a:rPr lang="en-US" sz="2800" dirty="0"/>
              <a:t>&gt;  </a:t>
            </a:r>
            <a:r>
              <a:rPr lang="en-US" sz="2000" b="1" dirty="0"/>
              <a:t>&lt;NEW DATATYPE&gt;(&lt;NEW SIZE&gt;) ;</a:t>
            </a:r>
            <a:endParaRPr lang="en-US" sz="2800" b="1" dirty="0"/>
          </a:p>
          <a:p>
            <a:r>
              <a:rPr lang="en-US" sz="2800" dirty="0"/>
              <a:t>Example : SQL&gt;  ALTER TABLE boats </a:t>
            </a:r>
          </a:p>
          <a:p>
            <a:pPr>
              <a:buNone/>
            </a:pPr>
            <a:r>
              <a:rPr lang="en-US" sz="2800" dirty="0"/>
              <a:t>                                MODIFY  bid number(7);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Rename column:</a:t>
            </a:r>
          </a:p>
          <a:p>
            <a:r>
              <a:rPr lang="en-US" sz="2800" b="1" dirty="0"/>
              <a:t>SYNTAX:  </a:t>
            </a:r>
            <a:r>
              <a:rPr lang="en-US" sz="2800" dirty="0"/>
              <a:t>ALTER TABLE  &lt;table name&gt;  </a:t>
            </a:r>
          </a:p>
          <a:p>
            <a:pPr>
              <a:buNone/>
            </a:pPr>
            <a:r>
              <a:rPr lang="en-US" sz="2800" dirty="0"/>
              <a:t>    RENAME COLUMN &lt;</a:t>
            </a:r>
            <a:r>
              <a:rPr lang="en-US" sz="2800" dirty="0" err="1"/>
              <a:t>oldname</a:t>
            </a:r>
            <a:r>
              <a:rPr lang="en-US" sz="2800" dirty="0"/>
              <a:t>&gt; TO &lt;newname&gt;; </a:t>
            </a:r>
          </a:p>
          <a:p>
            <a:r>
              <a:rPr lang="en-US" sz="2800" b="1" dirty="0"/>
              <a:t>Example: </a:t>
            </a:r>
          </a:p>
          <a:p>
            <a:r>
              <a:rPr lang="en-US" sz="2800" dirty="0"/>
              <a:t>SQL&gt; ALTER TABLE  </a:t>
            </a:r>
            <a:r>
              <a:rPr lang="en-US" sz="2800" dirty="0" err="1"/>
              <a:t>emp</a:t>
            </a: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/>
              <a:t>                    RENAME COLUMN </a:t>
            </a:r>
            <a:r>
              <a:rPr lang="en-US" sz="2800" dirty="0" err="1"/>
              <a:t>eno</a:t>
            </a:r>
            <a:r>
              <a:rPr lang="en-US" sz="2800" dirty="0"/>
              <a:t> TO </a:t>
            </a:r>
            <a:r>
              <a:rPr lang="en-US" sz="2800" dirty="0" err="1"/>
              <a:t>eid</a:t>
            </a:r>
            <a:r>
              <a:rPr lang="en-US" sz="2800" dirty="0"/>
              <a:t>;</a:t>
            </a:r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RENAME A TABLE </a:t>
            </a:r>
          </a:p>
          <a:p>
            <a:r>
              <a:rPr lang="en-US" dirty="0"/>
              <a:t>Rename command is used to give new names for existing tables. </a:t>
            </a:r>
          </a:p>
          <a:p>
            <a:r>
              <a:rPr lang="en-US" dirty="0"/>
              <a:t>SQL&gt; </a:t>
            </a:r>
            <a:r>
              <a:rPr lang="en-US" sz="2400" b="1" dirty="0"/>
              <a:t>RENAME &lt;</a:t>
            </a:r>
            <a:r>
              <a:rPr lang="en-US" sz="2400" b="1" dirty="0" err="1"/>
              <a:t>oldtablename</a:t>
            </a:r>
            <a:r>
              <a:rPr lang="en-US" sz="2400" b="1" dirty="0"/>
              <a:t>&gt; TO &lt;</a:t>
            </a:r>
            <a:r>
              <a:rPr lang="en-US" sz="2400" b="1" dirty="0" err="1"/>
              <a:t>newtablename</a:t>
            </a:r>
            <a:r>
              <a:rPr lang="en-US" sz="2400" b="1" dirty="0"/>
              <a:t>&gt;;</a:t>
            </a:r>
          </a:p>
          <a:p>
            <a:endParaRPr lang="en-US" b="1" dirty="0"/>
          </a:p>
          <a:p>
            <a:r>
              <a:rPr lang="en-US" dirty="0"/>
              <a:t>Ex:   SQL&gt;RENAME boats TO boats2;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TRUNCATE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Truncate command is used to delete all records from a table. </a:t>
            </a:r>
          </a:p>
          <a:p>
            <a:endParaRPr lang="en-US" dirty="0"/>
          </a:p>
          <a:p>
            <a:r>
              <a:rPr lang="en-US" dirty="0"/>
              <a:t>SQL&gt; TRUNCATE TABLE &lt;</a:t>
            </a:r>
            <a:r>
              <a:rPr lang="en-US" dirty="0" err="1"/>
              <a:t>tablename</a:t>
            </a:r>
            <a:r>
              <a:rPr lang="en-US" dirty="0"/>
              <a:t>&gt;; 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  SQL&gt;TRUNCATE  TABLE  boats1;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DROP A TABLE </a:t>
            </a:r>
          </a:p>
          <a:p>
            <a:r>
              <a:rPr lang="en-US" dirty="0"/>
              <a:t>Drop command is used to remove an existing table permanently from database. </a:t>
            </a:r>
          </a:p>
          <a:p>
            <a:endParaRPr lang="en-US" dirty="0"/>
          </a:p>
          <a:p>
            <a:r>
              <a:rPr lang="en-US" b="1" dirty="0"/>
              <a:t>SQL&gt; DROP TABLE &lt;</a:t>
            </a:r>
            <a:r>
              <a:rPr lang="en-US" b="1" dirty="0" err="1"/>
              <a:t>tablename</a:t>
            </a:r>
            <a:r>
              <a:rPr lang="en-US" b="1" dirty="0"/>
              <a:t>&gt;; </a:t>
            </a:r>
          </a:p>
          <a:p>
            <a:endParaRPr lang="en-US" b="1" dirty="0"/>
          </a:p>
          <a:p>
            <a:r>
              <a:rPr lang="en-US" b="1" dirty="0"/>
              <a:t>Example:  SQL&gt;DROP TABLE sailors;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05D2-8408-4EBF-A74C-3FEE86DD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8892-BC65-411A-BA2C-805F1794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IN" sz="1000" dirty="0"/>
              <a:t>CREATE TABLE </a:t>
            </a:r>
            <a:r>
              <a:rPr lang="en-IN" sz="1000" dirty="0" err="1"/>
              <a:t>talbe_name</a:t>
            </a:r>
            <a:r>
              <a:rPr lang="en-IN" sz="1000" dirty="0"/>
              <a:t>(attributes </a:t>
            </a:r>
            <a:r>
              <a:rPr lang="en-IN" sz="1000" dirty="0" err="1"/>
              <a:t>data_type</a:t>
            </a:r>
            <a:r>
              <a:rPr lang="en-IN" sz="1000" dirty="0"/>
              <a:t>,......);</a:t>
            </a:r>
          </a:p>
          <a:p>
            <a:endParaRPr lang="en-IN" sz="1000" dirty="0"/>
          </a:p>
          <a:p>
            <a:r>
              <a:rPr lang="en-IN" sz="1000" dirty="0"/>
              <a:t>INSERT INTO </a:t>
            </a:r>
            <a:r>
              <a:rPr lang="en-IN" sz="1000" dirty="0" err="1"/>
              <a:t>table_name</a:t>
            </a:r>
            <a:r>
              <a:rPr lang="en-IN" sz="1000" dirty="0"/>
              <a:t>(attributes,...)</a:t>
            </a:r>
          </a:p>
          <a:p>
            <a:r>
              <a:rPr lang="en-IN" sz="1000" dirty="0"/>
              <a:t>VALUES(values,...);</a:t>
            </a:r>
          </a:p>
          <a:p>
            <a:endParaRPr lang="en-IN" sz="1000" dirty="0"/>
          </a:p>
          <a:p>
            <a:r>
              <a:rPr lang="en-IN" sz="1000" dirty="0"/>
              <a:t>OR</a:t>
            </a:r>
          </a:p>
          <a:p>
            <a:endParaRPr lang="en-IN" sz="1000" dirty="0"/>
          </a:p>
          <a:p>
            <a:r>
              <a:rPr lang="en-IN" sz="1000" dirty="0"/>
              <a:t>INSERT ALL</a:t>
            </a:r>
          </a:p>
          <a:p>
            <a:r>
              <a:rPr lang="en-IN" sz="1000" dirty="0"/>
              <a:t>INTO </a:t>
            </a:r>
            <a:r>
              <a:rPr lang="en-IN" sz="1000" dirty="0" err="1"/>
              <a:t>table_name</a:t>
            </a:r>
            <a:r>
              <a:rPr lang="en-IN" sz="1000" dirty="0"/>
              <a:t>(attributes,...) VALUES(values,...)</a:t>
            </a:r>
          </a:p>
          <a:p>
            <a:r>
              <a:rPr lang="en-IN" sz="1000" dirty="0"/>
              <a:t>.</a:t>
            </a:r>
          </a:p>
          <a:p>
            <a:r>
              <a:rPr lang="en-IN" sz="1000" dirty="0"/>
              <a:t>.</a:t>
            </a:r>
          </a:p>
          <a:p>
            <a:r>
              <a:rPr lang="en-IN" sz="1000" dirty="0"/>
              <a:t>.</a:t>
            </a:r>
          </a:p>
          <a:p>
            <a:r>
              <a:rPr lang="en-IN" sz="1000" dirty="0"/>
              <a:t>INTO </a:t>
            </a:r>
            <a:r>
              <a:rPr lang="en-IN" sz="1000" dirty="0" err="1"/>
              <a:t>table_name</a:t>
            </a:r>
            <a:r>
              <a:rPr lang="en-IN" sz="1000" dirty="0"/>
              <a:t>(attributes,...) VALUES(values,...)</a:t>
            </a:r>
          </a:p>
          <a:p>
            <a:r>
              <a:rPr lang="en-IN" sz="1000" dirty="0"/>
              <a:t>SELECT * FROM DUAL;</a:t>
            </a:r>
          </a:p>
          <a:p>
            <a:endParaRPr lang="en-IN" sz="1000" dirty="0"/>
          </a:p>
          <a:p>
            <a:r>
              <a:rPr lang="en-IN" sz="1000" dirty="0"/>
              <a:t>ALTER TABLE </a:t>
            </a:r>
            <a:r>
              <a:rPr lang="en-IN" sz="1000" dirty="0" err="1"/>
              <a:t>table_name</a:t>
            </a:r>
            <a:endParaRPr lang="en-IN" sz="1000" dirty="0"/>
          </a:p>
          <a:p>
            <a:r>
              <a:rPr lang="en-IN" sz="1000" dirty="0"/>
              <a:t>{</a:t>
            </a:r>
          </a:p>
          <a:p>
            <a:r>
              <a:rPr lang="en-IN" sz="1000" dirty="0"/>
              <a:t>  ADD (</a:t>
            </a:r>
            <a:r>
              <a:rPr lang="en-IN" sz="1000" dirty="0" err="1"/>
              <a:t>col_name</a:t>
            </a:r>
            <a:r>
              <a:rPr lang="en-IN" sz="1000" dirty="0"/>
              <a:t> </a:t>
            </a:r>
            <a:r>
              <a:rPr lang="en-IN" sz="1000" dirty="0" err="1"/>
              <a:t>data_type</a:t>
            </a:r>
            <a:r>
              <a:rPr lang="en-IN" sz="1000" dirty="0"/>
              <a:t>,...);</a:t>
            </a:r>
          </a:p>
          <a:p>
            <a:r>
              <a:rPr lang="en-IN" sz="1000" dirty="0"/>
              <a:t>  DROP COLUMN </a:t>
            </a:r>
            <a:r>
              <a:rPr lang="en-IN" sz="1000" dirty="0" err="1"/>
              <a:t>col_name</a:t>
            </a:r>
            <a:r>
              <a:rPr lang="en-IN" sz="1000" dirty="0"/>
              <a:t>;</a:t>
            </a:r>
          </a:p>
          <a:p>
            <a:r>
              <a:rPr lang="en-IN" sz="1000" dirty="0"/>
              <a:t>  MODIFY </a:t>
            </a:r>
            <a:r>
              <a:rPr lang="en-IN" sz="1000" dirty="0" err="1"/>
              <a:t>col_name</a:t>
            </a:r>
            <a:r>
              <a:rPr lang="en-IN" sz="1000" dirty="0"/>
              <a:t> </a:t>
            </a:r>
            <a:r>
              <a:rPr lang="en-IN" sz="1000" dirty="0" err="1"/>
              <a:t>newdata_type</a:t>
            </a:r>
            <a:r>
              <a:rPr lang="en-IN" sz="1000" dirty="0"/>
              <a:t>;</a:t>
            </a:r>
          </a:p>
          <a:p>
            <a:r>
              <a:rPr lang="en-IN" sz="1000" dirty="0"/>
              <a:t>  RENAME COLUMN </a:t>
            </a:r>
            <a:r>
              <a:rPr lang="en-IN" sz="1000" dirty="0" err="1"/>
              <a:t>old_name</a:t>
            </a:r>
            <a:r>
              <a:rPr lang="en-IN" sz="1000" dirty="0"/>
              <a:t> TO </a:t>
            </a:r>
            <a:r>
              <a:rPr lang="en-IN" sz="1000" dirty="0" err="1"/>
              <a:t>new_name</a:t>
            </a:r>
            <a:r>
              <a:rPr lang="en-IN" sz="1000" dirty="0"/>
              <a:t>;</a:t>
            </a:r>
          </a:p>
          <a:p>
            <a:r>
              <a:rPr lang="en-IN" sz="1000" dirty="0"/>
              <a:t>}</a:t>
            </a:r>
          </a:p>
          <a:p>
            <a:endParaRPr lang="en-IN" sz="1000" dirty="0"/>
          </a:p>
          <a:p>
            <a:r>
              <a:rPr lang="en-IN" sz="1000" dirty="0"/>
              <a:t>RENAME </a:t>
            </a:r>
            <a:r>
              <a:rPr lang="en-IN" sz="1000" dirty="0" err="1"/>
              <a:t>oldtable_name</a:t>
            </a:r>
            <a:r>
              <a:rPr lang="en-IN" sz="1000" dirty="0"/>
              <a:t> TO </a:t>
            </a:r>
            <a:r>
              <a:rPr lang="en-IN" sz="1000" dirty="0" err="1"/>
              <a:t>newtab_name</a:t>
            </a:r>
            <a:r>
              <a:rPr lang="en-IN" sz="1000" dirty="0"/>
              <a:t>;</a:t>
            </a:r>
          </a:p>
          <a:p>
            <a:endParaRPr lang="en-IN" sz="1000" dirty="0"/>
          </a:p>
          <a:p>
            <a:r>
              <a:rPr lang="en-IN" sz="1000" dirty="0"/>
              <a:t>TRUNCATE TABLE </a:t>
            </a:r>
            <a:r>
              <a:rPr lang="en-IN" sz="1000" dirty="0" err="1"/>
              <a:t>table_name</a:t>
            </a:r>
            <a:r>
              <a:rPr lang="en-IN" sz="1000" dirty="0"/>
              <a:t>;</a:t>
            </a:r>
          </a:p>
          <a:p>
            <a:endParaRPr lang="en-IN" sz="1000" dirty="0"/>
          </a:p>
          <a:p>
            <a:r>
              <a:rPr lang="en-IN" sz="1000" dirty="0"/>
              <a:t>DROP TABLE </a:t>
            </a:r>
            <a:r>
              <a:rPr lang="en-IN" sz="1000" dirty="0" err="1"/>
              <a:t>table_name</a:t>
            </a:r>
            <a:r>
              <a:rPr lang="en-IN" sz="1000" dirty="0"/>
              <a:t>;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7994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CREATION OF TABLES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Table is a primary object of database, used to store data in form of rows and columns. It is created using following command: </a:t>
            </a:r>
          </a:p>
          <a:p>
            <a:r>
              <a:rPr lang="en-US" b="1" dirty="0"/>
              <a:t>Syntax:  </a:t>
            </a:r>
            <a:r>
              <a:rPr lang="en-US" dirty="0"/>
              <a:t>CREATE  TABLE  &lt;</a:t>
            </a:r>
            <a:r>
              <a:rPr lang="en-US" dirty="0" err="1"/>
              <a:t>tablename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                   (colname1 DATATYPE,  </a:t>
            </a:r>
          </a:p>
          <a:p>
            <a:pPr>
              <a:buNone/>
            </a:pPr>
            <a:r>
              <a:rPr lang="en-US" dirty="0"/>
              <a:t>                    colname2  DATATYPE ,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          :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          :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colnameN</a:t>
            </a:r>
            <a:r>
              <a:rPr lang="en-US" dirty="0"/>
              <a:t> DATATYPE ) 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Constraints are used to specify rules for the data in a table. </a:t>
            </a:r>
          </a:p>
          <a:p>
            <a:pPr algn="just"/>
            <a:r>
              <a:rPr lang="en-US" sz="2800" dirty="0"/>
              <a:t>If there is any violation between the constraint and the data action, the action is aborted by the constraint(Maintain data integrity).</a:t>
            </a:r>
          </a:p>
          <a:p>
            <a:pPr algn="just"/>
            <a:r>
              <a:rPr lang="en-US" sz="2800" dirty="0"/>
              <a:t>It can be specified when the table is created (using CREATE TABLE statement) </a:t>
            </a:r>
          </a:p>
          <a:p>
            <a:pPr algn="just"/>
            <a:r>
              <a:rPr lang="en-US" sz="2800" dirty="0"/>
              <a:t>Or  after the table is created (using ALTER TABLE statement).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/>
              <a:t>1. Domain Integrity constraints</a:t>
            </a:r>
          </a:p>
          <a:p>
            <a:pPr>
              <a:buNone/>
            </a:pPr>
            <a:r>
              <a:rPr lang="en-US" dirty="0"/>
              <a:t>         DEFAULT</a:t>
            </a:r>
          </a:p>
          <a:p>
            <a:pPr>
              <a:buNone/>
            </a:pPr>
            <a:r>
              <a:rPr lang="en-US" dirty="0"/>
              <a:t>         NOT NULL</a:t>
            </a:r>
          </a:p>
          <a:p>
            <a:pPr>
              <a:buNone/>
            </a:pPr>
            <a:r>
              <a:rPr lang="en-US" dirty="0"/>
              <a:t>         CHECK</a:t>
            </a:r>
          </a:p>
          <a:p>
            <a:pPr>
              <a:buNone/>
            </a:pPr>
            <a:r>
              <a:rPr lang="en-US" dirty="0"/>
              <a:t>2</a:t>
            </a:r>
            <a:r>
              <a:rPr lang="en-US" b="1" dirty="0"/>
              <a:t>. Entity integrity constraints</a:t>
            </a:r>
          </a:p>
          <a:p>
            <a:pPr>
              <a:buNone/>
            </a:pPr>
            <a:r>
              <a:rPr lang="en-US" dirty="0"/>
              <a:t>           UNIQUE</a:t>
            </a:r>
          </a:p>
          <a:p>
            <a:pPr>
              <a:buNone/>
            </a:pPr>
            <a:r>
              <a:rPr lang="en-US" dirty="0"/>
              <a:t>           PRIMARY KEY</a:t>
            </a:r>
          </a:p>
          <a:p>
            <a:pPr>
              <a:buNone/>
            </a:pPr>
            <a:r>
              <a:rPr lang="en-US" b="1" dirty="0"/>
              <a:t>3.  Referential  Integrity constraints</a:t>
            </a:r>
          </a:p>
          <a:p>
            <a:pPr>
              <a:buNone/>
            </a:pPr>
            <a:r>
              <a:rPr lang="en-US" b="1" dirty="0"/>
              <a:t>             </a:t>
            </a:r>
            <a:r>
              <a:rPr lang="en-US" dirty="0"/>
              <a:t>FOREIGN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Does not allow NULL  values.</a:t>
            </a:r>
          </a:p>
          <a:p>
            <a:pPr algn="just"/>
            <a:r>
              <a:rPr lang="en-US" sz="2800" dirty="0"/>
              <a:t>Whenever a table's column is declared as NOT NULL, then the value for that column cannot be empty for any of the table's records.</a:t>
            </a:r>
          </a:p>
          <a:p>
            <a:pPr algn="just"/>
            <a:r>
              <a:rPr lang="en-US" sz="2800" dirty="0"/>
              <a:t>Can be defined at column level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Syntax: </a:t>
            </a:r>
          </a:p>
          <a:p>
            <a:r>
              <a:rPr lang="en-US" dirty="0"/>
              <a:t>CREATE TABLE  &lt;</a:t>
            </a:r>
            <a:r>
              <a:rPr lang="en-US" dirty="0" err="1"/>
              <a:t>Table_Name</a:t>
            </a:r>
            <a:r>
              <a:rPr lang="en-US" dirty="0"/>
              <a:t>&gt;  </a:t>
            </a:r>
          </a:p>
          <a:p>
            <a:pPr>
              <a:buNone/>
            </a:pPr>
            <a:r>
              <a:rPr lang="en-US" dirty="0"/>
              <a:t>       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 (</a:t>
            </a:r>
            <a:r>
              <a:rPr lang="en-US" i="1" dirty="0"/>
              <a:t>size)  </a:t>
            </a:r>
            <a:r>
              <a:rPr lang="en-US" b="1" dirty="0"/>
              <a:t>NOT NULL</a:t>
            </a:r>
            <a:r>
              <a:rPr lang="en-US" i="1" dirty="0"/>
              <a:t>, ……. ); </a:t>
            </a:r>
          </a:p>
          <a:p>
            <a:pPr>
              <a:buNone/>
            </a:pPr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b="1" dirty="0"/>
              <a:t>CREATE TABLE student </a:t>
            </a:r>
          </a:p>
          <a:p>
            <a:pPr>
              <a:buNone/>
            </a:pPr>
            <a:r>
              <a:rPr lang="en-US" b="1" dirty="0"/>
              <a:t>                             (</a:t>
            </a:r>
            <a:r>
              <a:rPr lang="en-US" b="1" dirty="0" err="1"/>
              <a:t>sno</a:t>
            </a:r>
            <a:r>
              <a:rPr lang="en-US" b="1" dirty="0"/>
              <a:t> NUMBER(3) NOT NULL, </a:t>
            </a:r>
          </a:p>
          <a:p>
            <a:pPr>
              <a:buNone/>
            </a:pPr>
            <a:r>
              <a:rPr lang="en-US" b="1" dirty="0"/>
              <a:t>                              </a:t>
            </a:r>
            <a:r>
              <a:rPr lang="en-US" b="1" dirty="0" err="1"/>
              <a:t>sname</a:t>
            </a:r>
            <a:r>
              <a:rPr lang="en-US" b="1" dirty="0"/>
              <a:t> CHAR(10) </a:t>
            </a:r>
          </a:p>
          <a:p>
            <a:pPr>
              <a:buNone/>
            </a:pPr>
            <a:r>
              <a:rPr lang="en-US" b="1" dirty="0"/>
              <a:t>                              ); </a:t>
            </a:r>
            <a:endParaRPr lang="en-US" b="1" i="1" dirty="0"/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/>
              <a:t>SQL&gt; CREATE TABLE emp2(</a:t>
            </a:r>
          </a:p>
          <a:p>
            <a:pPr>
              <a:buNone/>
            </a:pPr>
            <a:r>
              <a:rPr lang="en-US" dirty="0"/>
              <a:t>	        </a:t>
            </a:r>
            <a:r>
              <a:rPr lang="en-US" dirty="0" err="1"/>
              <a:t>eno</a:t>
            </a:r>
            <a:r>
              <a:rPr lang="en-US" dirty="0"/>
              <a:t> NUMBER(5) </a:t>
            </a:r>
            <a:r>
              <a:rPr lang="en-US" b="1" dirty="0"/>
              <a:t>CONSTRAINT  CT1  NOT   NULL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DESC emp2;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NOT NULL( for MULTIPLE COLUMNS)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SQL&gt; CREATE TABLE EMP3(</a:t>
            </a:r>
          </a:p>
          <a:p>
            <a:pPr>
              <a:buNone/>
            </a:pPr>
            <a:r>
              <a:rPr lang="en-US" dirty="0"/>
              <a:t>	         </a:t>
            </a:r>
            <a:r>
              <a:rPr lang="en-US" dirty="0" err="1"/>
              <a:t>eno</a:t>
            </a:r>
            <a:r>
              <a:rPr lang="en-US" dirty="0"/>
              <a:t> NUMBER(5)  NOT NULL,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  NOT NULL,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DESC EMP3;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This constraint sets a default value for the column when no value is specified at record insertion.</a:t>
            </a:r>
          </a:p>
          <a:p>
            <a:pPr algn="just"/>
            <a:r>
              <a:rPr lang="en-US" sz="2800" dirty="0"/>
              <a:t>Defined at column level.</a:t>
            </a:r>
          </a:p>
          <a:p>
            <a:r>
              <a:rPr lang="en-US" sz="2800" b="1" i="1" dirty="0"/>
              <a:t>Syntax:  </a:t>
            </a:r>
            <a:r>
              <a:rPr lang="en-US" sz="2400" b="1" dirty="0"/>
              <a:t>CREATE TABLE &lt;</a:t>
            </a:r>
            <a:r>
              <a:rPr lang="en-US" sz="2400" b="1" dirty="0" err="1"/>
              <a:t>Table_Name</a:t>
            </a:r>
            <a:r>
              <a:rPr lang="en-US" sz="2400" b="1" dirty="0"/>
              <a:t>&gt;</a:t>
            </a:r>
          </a:p>
          <a:p>
            <a:pPr>
              <a:buNone/>
            </a:pPr>
            <a:r>
              <a:rPr lang="en-US" sz="2400" b="1" dirty="0"/>
              <a:t>            (</a:t>
            </a:r>
            <a:r>
              <a:rPr lang="en-US" sz="2400" b="1" dirty="0" err="1"/>
              <a:t>colname</a:t>
            </a:r>
            <a:r>
              <a:rPr lang="en-US" sz="2400" b="1" dirty="0"/>
              <a:t>  </a:t>
            </a:r>
            <a:r>
              <a:rPr lang="en-US" sz="2400" b="1" dirty="0" err="1"/>
              <a:t>datatype</a:t>
            </a:r>
            <a:r>
              <a:rPr lang="en-US" sz="2400" b="1" dirty="0"/>
              <a:t>  </a:t>
            </a:r>
            <a:r>
              <a:rPr lang="en-US" sz="2400" dirty="0"/>
              <a:t>DEFAULT  &lt;</a:t>
            </a:r>
            <a:r>
              <a:rPr lang="en-US" sz="2400" dirty="0" err="1"/>
              <a:t>defaultvalue</a:t>
            </a:r>
            <a:r>
              <a:rPr lang="en-US" sz="2400" dirty="0"/>
              <a:t>&gt; ); </a:t>
            </a:r>
          </a:p>
          <a:p>
            <a:r>
              <a:rPr lang="en-US" sz="2800" b="1" dirty="0"/>
              <a:t>Example:</a:t>
            </a:r>
            <a:r>
              <a:rPr lang="en-US" sz="2800" dirty="0"/>
              <a:t> </a:t>
            </a:r>
          </a:p>
          <a:p>
            <a:pPr marL="273050" indent="11113">
              <a:buNone/>
            </a:pPr>
            <a:r>
              <a:rPr lang="en-US" sz="2800" dirty="0"/>
              <a:t>CREATE TABLE student </a:t>
            </a:r>
          </a:p>
          <a:p>
            <a:pPr marL="273050" indent="11113">
              <a:buNone/>
            </a:pPr>
            <a:r>
              <a:rPr lang="en-US" sz="2800" dirty="0"/>
              <a:t>                           (</a:t>
            </a:r>
            <a:r>
              <a:rPr lang="en-US" sz="2800" dirty="0" err="1"/>
              <a:t>sno</a:t>
            </a:r>
            <a:r>
              <a:rPr lang="en-US" sz="2800" dirty="0"/>
              <a:t> NUMBER(3), </a:t>
            </a:r>
          </a:p>
          <a:p>
            <a:pPr marL="273050" indent="11113">
              <a:buNone/>
            </a:pPr>
            <a:r>
              <a:rPr lang="en-US" sz="2400" dirty="0"/>
              <a:t>                             </a:t>
            </a:r>
            <a:r>
              <a:rPr lang="en-US" sz="2400" dirty="0" err="1"/>
              <a:t>sname</a:t>
            </a:r>
            <a:r>
              <a:rPr lang="en-US" sz="2400" dirty="0"/>
              <a:t> VARCHAR(20) </a:t>
            </a:r>
            <a:r>
              <a:rPr lang="en-US" sz="2400" b="1" dirty="0"/>
              <a:t>DEFAULT  ‘ABC’ ); 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Example2 : </a:t>
            </a:r>
            <a:r>
              <a:rPr lang="en-US" dirty="0"/>
              <a:t>Create table emp3</a:t>
            </a:r>
          </a:p>
          <a:p>
            <a:pPr>
              <a:buNone/>
            </a:pPr>
            <a:r>
              <a:rPr lang="en-US" dirty="0"/>
              <a:t>                                        (</a:t>
            </a:r>
            <a:r>
              <a:rPr lang="en-US" dirty="0" err="1"/>
              <a:t>eno</a:t>
            </a:r>
            <a:r>
              <a:rPr lang="en-US" dirty="0"/>
              <a:t>  number, 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ename</a:t>
            </a:r>
            <a:r>
              <a:rPr lang="en-US" dirty="0"/>
              <a:t>  varchar2(20),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dno</a:t>
            </a:r>
            <a:r>
              <a:rPr lang="en-US" dirty="0"/>
              <a:t>  number  default 10);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insert the value in to a column, then the value will be first checked for certain conditions before inserting the value into that column.</a:t>
            </a:r>
          </a:p>
          <a:p>
            <a:pPr algn="just"/>
            <a:r>
              <a:rPr lang="en-US" dirty="0"/>
              <a:t>Allows valid range of values  into a column.</a:t>
            </a:r>
          </a:p>
          <a:p>
            <a:pPr algn="just"/>
            <a:r>
              <a:rPr lang="en-US" dirty="0"/>
              <a:t>Can be defined at column level or table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389120"/>
          </a:xfrm>
        </p:spPr>
        <p:txBody>
          <a:bodyPr/>
          <a:lstStyle/>
          <a:p>
            <a:pPr>
              <a:buNone/>
            </a:pPr>
            <a:r>
              <a:rPr lang="en-US" sz="3200" b="1" dirty="0"/>
              <a:t>Syntax: </a:t>
            </a:r>
          </a:p>
          <a:p>
            <a:r>
              <a:rPr lang="en-US" b="1" dirty="0"/>
              <a:t>CREATE  TABLE  &lt;</a:t>
            </a:r>
            <a:r>
              <a:rPr lang="en-US" b="1" dirty="0" err="1"/>
              <a:t>tablename</a:t>
            </a:r>
            <a:r>
              <a:rPr lang="en-US" b="1" dirty="0"/>
              <a:t>&gt;  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sz="2400" b="1" dirty="0"/>
              <a:t>(</a:t>
            </a:r>
            <a:r>
              <a:rPr lang="en-US" sz="2400" b="1" dirty="0" err="1"/>
              <a:t>colname</a:t>
            </a:r>
            <a:r>
              <a:rPr lang="en-US" sz="2400" b="1" dirty="0"/>
              <a:t>  </a:t>
            </a:r>
            <a:r>
              <a:rPr lang="en-US" sz="2400" b="1" dirty="0" err="1"/>
              <a:t>datatype</a:t>
            </a:r>
            <a:r>
              <a:rPr lang="en-US" sz="2400" b="1" dirty="0"/>
              <a:t>(</a:t>
            </a:r>
            <a:r>
              <a:rPr lang="en-US" sz="2400" b="1" i="1" dirty="0"/>
              <a:t>size)  CHECK(logical expression),  ….); </a:t>
            </a:r>
            <a:endParaRPr lang="en-US" b="1" i="1" dirty="0"/>
          </a:p>
          <a:p>
            <a:r>
              <a:rPr lang="en-US" b="1" i="1" dirty="0"/>
              <a:t>Example: </a:t>
            </a:r>
          </a:p>
          <a:p>
            <a:pPr>
              <a:buNone/>
            </a:pPr>
            <a:r>
              <a:rPr lang="en-US" dirty="0"/>
              <a:t>           CREATE TABLE student (</a:t>
            </a:r>
            <a:r>
              <a:rPr lang="en-US" dirty="0" err="1"/>
              <a:t>sno</a:t>
            </a:r>
            <a:r>
              <a:rPr lang="en-US" dirty="0"/>
              <a:t> NUMBER (3), </a:t>
            </a:r>
          </a:p>
          <a:p>
            <a:pPr>
              <a:buNone/>
            </a:pPr>
            <a:r>
              <a:rPr lang="en-US" dirty="0"/>
              <a:t>                                                       </a:t>
            </a:r>
            <a:r>
              <a:rPr lang="en-US" dirty="0" err="1"/>
              <a:t>sname</a:t>
            </a:r>
            <a:r>
              <a:rPr lang="en-US" dirty="0"/>
              <a:t> CHAR(10),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deptno</a:t>
            </a:r>
            <a:r>
              <a:rPr lang="en-US" dirty="0"/>
              <a:t>  NUMBER  CHECK(</a:t>
            </a:r>
            <a:r>
              <a:rPr lang="en-US" dirty="0" err="1"/>
              <a:t>deptno</a:t>
            </a:r>
            <a:r>
              <a:rPr lang="en-US" dirty="0"/>
              <a:t>  IN(10,20,30)));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Character  or  string DATATYPES: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VARCHAR |  VARCHAR2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NCHAR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NVARCHAR2</a:t>
            </a:r>
          </a:p>
          <a:p>
            <a:pPr marL="749300" indent="-74930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Numeric </a:t>
            </a:r>
            <a:r>
              <a:rPr lang="en-US" b="1" dirty="0" err="1">
                <a:solidFill>
                  <a:srgbClr val="FF0000"/>
                </a:solidFill>
              </a:rPr>
              <a:t>datatypes</a:t>
            </a:r>
            <a:endParaRPr lang="en-US" b="1" dirty="0">
              <a:solidFill>
                <a:srgbClr val="FF0000"/>
              </a:solidFill>
            </a:endParaRPr>
          </a:p>
          <a:p>
            <a:pPr marL="979487" indent="-514350">
              <a:buClrTx/>
              <a:buAutoNum type="arabicPeriod"/>
            </a:pPr>
            <a:r>
              <a:rPr lang="en-US" b="1" dirty="0"/>
              <a:t>Number</a:t>
            </a:r>
          </a:p>
          <a:p>
            <a:pPr marL="514350" indent="-51435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Date  values </a:t>
            </a:r>
          </a:p>
          <a:p>
            <a:pPr marL="749300" indent="-284163">
              <a:buClrTx/>
              <a:buNone/>
            </a:pPr>
            <a:r>
              <a:rPr lang="en-US" b="1" dirty="0"/>
              <a:t>Date </a:t>
            </a:r>
          </a:p>
          <a:p>
            <a:pPr marL="749300" indent="-284163">
              <a:buClrTx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Example2:</a:t>
            </a:r>
          </a:p>
          <a:p>
            <a:pPr>
              <a:buNone/>
            </a:pPr>
            <a:r>
              <a:rPr lang="en-US" dirty="0"/>
              <a:t>CREATE TABLE  </a:t>
            </a:r>
            <a:r>
              <a:rPr lang="en-US" dirty="0" err="1"/>
              <a:t>emp_check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err="1"/>
              <a:t>eno</a:t>
            </a:r>
            <a:r>
              <a:rPr lang="en-US" dirty="0"/>
              <a:t> NUMBER, </a:t>
            </a:r>
          </a:p>
          <a:p>
            <a:pPr>
              <a:buNone/>
            </a:pPr>
            <a:r>
              <a:rPr lang="en-US" dirty="0"/>
              <a:t>                                                   </a:t>
            </a:r>
            <a:r>
              <a:rPr lang="en-US" dirty="0" err="1"/>
              <a:t>ename</a:t>
            </a:r>
            <a:r>
              <a:rPr lang="en-US" dirty="0"/>
              <a:t> CHAR(10),</a:t>
            </a:r>
          </a:p>
          <a:p>
            <a:pPr>
              <a:buNone/>
            </a:pPr>
            <a:r>
              <a:rPr lang="en-US" dirty="0"/>
              <a:t>                                                   </a:t>
            </a:r>
            <a:r>
              <a:rPr lang="en-US" dirty="0" err="1"/>
              <a:t>deptno</a:t>
            </a:r>
            <a:r>
              <a:rPr lang="en-US" dirty="0"/>
              <a:t>  number, </a:t>
            </a:r>
          </a:p>
          <a:p>
            <a:pPr>
              <a:buNone/>
            </a:pPr>
            <a:r>
              <a:rPr lang="en-US" dirty="0"/>
              <a:t>                                                   manager  </a:t>
            </a:r>
            <a:r>
              <a:rPr lang="en-US" dirty="0" err="1"/>
              <a:t>varchar</a:t>
            </a:r>
            <a:r>
              <a:rPr lang="en-US" dirty="0"/>
              <a:t>(10),  </a:t>
            </a:r>
          </a:p>
          <a:p>
            <a:pPr>
              <a:buNone/>
            </a:pPr>
            <a:r>
              <a:rPr lang="en-US" dirty="0"/>
              <a:t>                               CHECK(</a:t>
            </a:r>
            <a:r>
              <a:rPr lang="en-US" dirty="0" err="1"/>
              <a:t>deptno</a:t>
            </a:r>
            <a:r>
              <a:rPr lang="en-US" dirty="0"/>
              <a:t>  IN(10,20,30))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UNIQUE constraint ensures that all data values in a column are different  i.e. data values must be unique</a:t>
            </a:r>
          </a:p>
          <a:p>
            <a:pPr algn="just"/>
            <a:r>
              <a:rPr lang="en-US" dirty="0"/>
              <a:t>A unique constraint is an integrity constraint that ensures the data stored in a column, or a group of columns, is unique among the rows in a table.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allow duplicate  values.</a:t>
            </a:r>
          </a:p>
          <a:p>
            <a:r>
              <a:rPr lang="en-US" dirty="0"/>
              <a:t>Allows NULL values.</a:t>
            </a:r>
          </a:p>
          <a:p>
            <a:r>
              <a:rPr lang="en-US" dirty="0"/>
              <a:t>Can be defined using one column or using a group of columns(</a:t>
            </a:r>
            <a:r>
              <a:rPr lang="en-US" b="1" dirty="0"/>
              <a:t>composite key).</a:t>
            </a:r>
          </a:p>
          <a:p>
            <a:r>
              <a:rPr lang="en-US" dirty="0"/>
              <a:t>Can be defined at column level or table level.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Syntax:</a:t>
            </a:r>
          </a:p>
          <a:p>
            <a:pPr>
              <a:buNone/>
            </a:pPr>
            <a:r>
              <a:rPr lang="en-US" dirty="0"/>
              <a:t>    CREATE TABLE 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i="1" dirty="0"/>
              <a:t>size)  </a:t>
            </a:r>
            <a:r>
              <a:rPr lang="en-US" b="1" i="1" dirty="0"/>
              <a:t>UNIQUE </a:t>
            </a:r>
            <a:r>
              <a:rPr lang="en-US" i="1" dirty="0"/>
              <a:t>,  colname2, ….); </a:t>
            </a:r>
          </a:p>
          <a:p>
            <a:endParaRPr lang="en-US" i="1" dirty="0"/>
          </a:p>
          <a:p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dirty="0"/>
              <a:t>   CREATE TABLE student (</a:t>
            </a:r>
            <a:r>
              <a:rPr lang="en-US" dirty="0" err="1"/>
              <a:t>rollno</a:t>
            </a:r>
            <a:r>
              <a:rPr lang="en-US" dirty="0"/>
              <a:t> NUMBER </a:t>
            </a:r>
            <a:r>
              <a:rPr lang="en-US" b="1" dirty="0"/>
              <a:t>UNIQUE</a:t>
            </a:r>
            <a:r>
              <a:rPr lang="en-US" dirty="0"/>
              <a:t> ,  </a:t>
            </a:r>
          </a:p>
          <a:p>
            <a:pPr>
              <a:buNone/>
            </a:pPr>
            <a:r>
              <a:rPr lang="en-US" dirty="0"/>
              <a:t>                                               name  CHAR(10) );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dirty="0"/>
              <a:t>   CREATE TABLE stud_1 (</a:t>
            </a:r>
            <a:r>
              <a:rPr lang="en-US" dirty="0" err="1"/>
              <a:t>rollno</a:t>
            </a:r>
            <a:r>
              <a:rPr lang="en-US" dirty="0"/>
              <a:t> NUMBER </a:t>
            </a:r>
            <a:r>
              <a:rPr lang="en-US" b="1" dirty="0"/>
              <a:t>UNIQUE</a:t>
            </a:r>
            <a:r>
              <a:rPr lang="en-US" dirty="0"/>
              <a:t> ,  </a:t>
            </a:r>
          </a:p>
          <a:p>
            <a:pPr>
              <a:buNone/>
            </a:pPr>
            <a:r>
              <a:rPr lang="en-US" dirty="0"/>
              <a:t>                                            name  CHAR(10) ); 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dirty="0"/>
              <a:t>(or)</a:t>
            </a:r>
            <a:endParaRPr lang="en-US" dirty="0"/>
          </a:p>
          <a:p>
            <a:r>
              <a:rPr lang="en-US" dirty="0"/>
              <a:t>CREATE TABLE stud_1 ( </a:t>
            </a:r>
            <a:r>
              <a:rPr lang="en-US" dirty="0" err="1"/>
              <a:t>rollno</a:t>
            </a:r>
            <a:r>
              <a:rPr lang="en-US" dirty="0"/>
              <a:t> NUMBER ,  </a:t>
            </a:r>
          </a:p>
          <a:p>
            <a:pPr>
              <a:buNone/>
            </a:pPr>
            <a:r>
              <a:rPr lang="en-US" dirty="0"/>
              <a:t>                                             name  CHAR(10),</a:t>
            </a:r>
          </a:p>
          <a:p>
            <a:pPr>
              <a:buNone/>
            </a:pPr>
            <a:r>
              <a:rPr lang="en-US" dirty="0"/>
              <a:t>                                             </a:t>
            </a:r>
            <a:r>
              <a:rPr lang="en-US" b="1" dirty="0"/>
              <a:t>UNIQUE(</a:t>
            </a:r>
            <a:r>
              <a:rPr lang="en-US" b="1" dirty="0" err="1"/>
              <a:t>rollno</a:t>
            </a:r>
            <a:r>
              <a:rPr lang="en-US" b="1" dirty="0"/>
              <a:t>) </a:t>
            </a:r>
            <a:r>
              <a:rPr lang="en-US" dirty="0"/>
              <a:t>);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a group of columns(composite key)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Example : </a:t>
            </a:r>
            <a:r>
              <a:rPr lang="en-US" dirty="0"/>
              <a:t>Create table  </a:t>
            </a:r>
            <a:r>
              <a:rPr lang="en-US" dirty="0" err="1"/>
              <a:t>emp_unique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( </a:t>
            </a:r>
            <a:r>
              <a:rPr lang="en-US" dirty="0" err="1"/>
              <a:t>eno</a:t>
            </a:r>
            <a:r>
              <a:rPr lang="en-US" dirty="0"/>
              <a:t> number, 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dirty="0" err="1"/>
              <a:t>ename</a:t>
            </a:r>
            <a:r>
              <a:rPr lang="en-US" dirty="0"/>
              <a:t>  varchar2(20),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  <a:r>
              <a:rPr lang="en-US" dirty="0" err="1"/>
              <a:t>dno</a:t>
            </a:r>
            <a:r>
              <a:rPr lang="en-US" dirty="0"/>
              <a:t>  number default 10,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b="1" dirty="0"/>
              <a:t>unique(</a:t>
            </a:r>
            <a:r>
              <a:rPr lang="en-US" b="1" dirty="0" err="1"/>
              <a:t>eno</a:t>
            </a:r>
            <a:r>
              <a:rPr lang="en-US" b="1" dirty="0"/>
              <a:t>, </a:t>
            </a:r>
            <a:r>
              <a:rPr lang="en-US" b="1" dirty="0" err="1"/>
              <a:t>ename</a:t>
            </a:r>
            <a:r>
              <a:rPr lang="en-US" b="1" dirty="0"/>
              <a:t>) </a:t>
            </a:r>
            <a:r>
              <a:rPr lang="en-US" dirty="0"/>
              <a:t>);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/>
              <a:t>The PRIMARY KEY constraint is used to uniquely identify  each record in a table.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column or combination of columns </a:t>
            </a:r>
            <a:r>
              <a:rPr lang="en-US" dirty="0"/>
              <a:t>can be created as primary key, to identify a record uniquely in a table .</a:t>
            </a:r>
          </a:p>
          <a:p>
            <a:pPr algn="just"/>
            <a:r>
              <a:rPr lang="en-US" dirty="0"/>
              <a:t>A table can have only ONE primary key.</a:t>
            </a:r>
          </a:p>
          <a:p>
            <a:pPr algn="just"/>
            <a:r>
              <a:rPr lang="en-US" dirty="0"/>
              <a:t>It does not allow duplicate values and NULL values. </a:t>
            </a:r>
          </a:p>
          <a:p>
            <a:pPr algn="just"/>
            <a:r>
              <a:rPr lang="en-US" dirty="0"/>
              <a:t> It can be defined at column level or table level.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Syntax: </a:t>
            </a:r>
          </a:p>
          <a:p>
            <a:r>
              <a:rPr lang="en-US" dirty="0"/>
              <a:t>CREATE  TABLE 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i="1" dirty="0"/>
              <a:t>size) </a:t>
            </a:r>
            <a:r>
              <a:rPr lang="en-US" b="1" i="1" dirty="0"/>
              <a:t>PRIMARY KEY</a:t>
            </a:r>
            <a:r>
              <a:rPr lang="en-US" i="1" dirty="0"/>
              <a:t>,  col2, ….); </a:t>
            </a:r>
          </a:p>
          <a:p>
            <a:pPr>
              <a:buNone/>
            </a:pPr>
            <a:r>
              <a:rPr lang="en-US" b="1" i="1" dirty="0"/>
              <a:t>Example: </a:t>
            </a:r>
          </a:p>
          <a:p>
            <a:r>
              <a:rPr lang="en-US" b="1" dirty="0"/>
              <a:t>CREATE  TABLE  </a:t>
            </a:r>
            <a:r>
              <a:rPr lang="en-US" b="1" dirty="0" err="1"/>
              <a:t>emp</a:t>
            </a:r>
            <a:endParaRPr lang="en-US" b="1" dirty="0"/>
          </a:p>
          <a:p>
            <a:pPr>
              <a:buNone/>
            </a:pPr>
            <a:r>
              <a:rPr lang="en-US" b="1" dirty="0"/>
              <a:t>                                    (</a:t>
            </a:r>
            <a:r>
              <a:rPr lang="en-US" b="1" dirty="0" err="1"/>
              <a:t>eid</a:t>
            </a:r>
            <a:r>
              <a:rPr lang="en-US" b="1" dirty="0"/>
              <a:t>  NUMBER(3) PRIMARY KEY,     </a:t>
            </a:r>
          </a:p>
          <a:p>
            <a:pPr>
              <a:buNone/>
            </a:pPr>
            <a:r>
              <a:rPr lang="en-US" b="1" dirty="0"/>
              <a:t>                                     </a:t>
            </a:r>
            <a:r>
              <a:rPr lang="en-US" b="1" dirty="0" err="1"/>
              <a:t>ename</a:t>
            </a:r>
            <a:r>
              <a:rPr lang="en-US" b="1" dirty="0"/>
              <a:t> VARCHAR(20), </a:t>
            </a:r>
          </a:p>
          <a:p>
            <a:pPr>
              <a:buNone/>
            </a:pPr>
            <a:r>
              <a:rPr lang="en-US" b="1" dirty="0"/>
              <a:t>                                     salary NUMBER);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/>
              <a:t>CREATE  TABLE 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(</a:t>
            </a:r>
            <a:r>
              <a:rPr lang="en-US" dirty="0" err="1"/>
              <a:t>eid</a:t>
            </a:r>
            <a:r>
              <a:rPr lang="en-US" dirty="0"/>
              <a:t>  </a:t>
            </a:r>
            <a:r>
              <a:rPr lang="en-US" b="1" dirty="0"/>
              <a:t>NUMBER(3)</a:t>
            </a:r>
            <a:r>
              <a:rPr lang="en-US" dirty="0"/>
              <a:t> </a:t>
            </a:r>
            <a:r>
              <a:rPr lang="en-US" b="1" dirty="0"/>
              <a:t>CONSTRAINT  </a:t>
            </a:r>
            <a:r>
              <a:rPr lang="en-US" b="1" dirty="0" err="1"/>
              <a:t>pk</a:t>
            </a:r>
            <a:r>
              <a:rPr lang="en-US" b="1" dirty="0"/>
              <a:t>  PRIMARY KEY</a:t>
            </a:r>
            <a:r>
              <a:rPr lang="en-US" dirty="0"/>
              <a:t>,     </a:t>
            </a:r>
          </a:p>
          <a:p>
            <a:pPr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          salary NUMBER );</a:t>
            </a:r>
          </a:p>
          <a:p>
            <a:r>
              <a:rPr lang="en-US" dirty="0"/>
              <a:t>CREATE  TABLE  </a:t>
            </a:r>
            <a:r>
              <a:rPr lang="en-US" dirty="0" err="1"/>
              <a:t>emp</a:t>
            </a:r>
            <a:r>
              <a:rPr lang="en-US" dirty="0"/>
              <a:t> ( </a:t>
            </a:r>
            <a:r>
              <a:rPr lang="en-US" dirty="0" err="1"/>
              <a:t>eid</a:t>
            </a:r>
            <a:r>
              <a:rPr lang="en-US" dirty="0"/>
              <a:t>  NUMBER(3),     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       salary NUMBER,</a:t>
            </a:r>
          </a:p>
          <a:p>
            <a:pPr>
              <a:buNone/>
            </a:pPr>
            <a:r>
              <a:rPr lang="en-US" b="1" dirty="0"/>
              <a:t>                                     CONSTRAINT  </a:t>
            </a:r>
            <a:r>
              <a:rPr lang="en-US" b="1" dirty="0" err="1"/>
              <a:t>pk</a:t>
            </a:r>
            <a:r>
              <a:rPr lang="en-US" b="1" dirty="0"/>
              <a:t>  PRIMARY KEY</a:t>
            </a:r>
            <a:r>
              <a:rPr lang="en-US" dirty="0"/>
              <a:t>);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key using a group of columns:</a:t>
            </a:r>
          </a:p>
          <a:p>
            <a:endParaRPr lang="en-US" dirty="0"/>
          </a:p>
          <a:p>
            <a:r>
              <a:rPr lang="en-US" dirty="0"/>
              <a:t>CREATE   TABLE   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(</a:t>
            </a:r>
            <a:r>
              <a:rPr lang="en-US" dirty="0" err="1"/>
              <a:t>eid</a:t>
            </a:r>
            <a:r>
              <a:rPr lang="en-US" dirty="0"/>
              <a:t>  NUMBER(3),     </a:t>
            </a:r>
          </a:p>
          <a:p>
            <a:pPr>
              <a:buNone/>
            </a:pPr>
            <a:r>
              <a:rPr lang="en-US" dirty="0"/>
              <a:t>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salary NUMBER,</a:t>
            </a:r>
          </a:p>
          <a:p>
            <a:pPr>
              <a:buNone/>
            </a:pPr>
            <a:r>
              <a:rPr lang="en-US" dirty="0"/>
              <a:t>                                    </a:t>
            </a:r>
            <a:r>
              <a:rPr lang="en-US" b="1" dirty="0"/>
              <a:t>PRIMARY  KEY(</a:t>
            </a:r>
            <a:r>
              <a:rPr lang="en-US" b="1" dirty="0" err="1"/>
              <a:t>eid</a:t>
            </a:r>
            <a:r>
              <a:rPr lang="en-US" b="1" dirty="0"/>
              <a:t>, </a:t>
            </a:r>
            <a:r>
              <a:rPr lang="en-US" b="1" dirty="0" err="1"/>
              <a:t>ename</a:t>
            </a:r>
            <a:r>
              <a:rPr lang="en-US" b="1" dirty="0"/>
              <a:t>) 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Characer</a:t>
            </a:r>
            <a:r>
              <a:rPr lang="en-US" b="1" dirty="0"/>
              <a:t>  or  string DATATYPES:</a:t>
            </a:r>
          </a:p>
          <a:p>
            <a:pPr marL="514350" indent="-514350"/>
            <a:r>
              <a:rPr lang="en-US" b="1" dirty="0">
                <a:solidFill>
                  <a:srgbClr val="FF0000"/>
                </a:solidFill>
              </a:rPr>
              <a:t>CHAR(size)- </a:t>
            </a:r>
          </a:p>
          <a:p>
            <a:pPr marL="514350" indent="-514350">
              <a:buNone/>
            </a:pPr>
            <a:r>
              <a:rPr lang="en-US" b="1" dirty="0"/>
              <a:t>        FIXED LENGTH CHARACTER DATATYPE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Size is optional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Default size is 1 byte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MAX SIZE 2000 bytes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Allows 0-9, a-</a:t>
            </a:r>
            <a:r>
              <a:rPr lang="en-US" b="1" dirty="0" err="1"/>
              <a:t>z,A</a:t>
            </a:r>
            <a:r>
              <a:rPr lang="en-US" b="1" dirty="0"/>
              <a:t>-Z, SPECIAL CHARACTERS.</a:t>
            </a:r>
          </a:p>
          <a:p>
            <a:pPr marL="344488" indent="-344488">
              <a:buClr>
                <a:schemeClr val="tx1"/>
              </a:buClr>
            </a:pPr>
            <a:r>
              <a:rPr lang="en-US" b="1" dirty="0"/>
              <a:t>EXAMPLE :  </a:t>
            </a:r>
            <a:r>
              <a:rPr lang="en-US" b="1" dirty="0" err="1"/>
              <a:t>ename</a:t>
            </a:r>
            <a:r>
              <a:rPr lang="en-US" b="1" dirty="0"/>
              <a:t> CHAR</a:t>
            </a:r>
          </a:p>
          <a:p>
            <a:pPr marL="344488" indent="-344488">
              <a:buClr>
                <a:schemeClr val="tx1"/>
              </a:buClr>
              <a:buNone/>
            </a:pPr>
            <a:r>
              <a:rPr lang="en-US" b="1" dirty="0"/>
              <a:t>                            </a:t>
            </a:r>
            <a:r>
              <a:rPr lang="en-US" b="1" dirty="0" err="1"/>
              <a:t>ename</a:t>
            </a:r>
            <a:r>
              <a:rPr lang="en-US" b="1" dirty="0"/>
              <a:t> CHAR(20)</a:t>
            </a:r>
          </a:p>
          <a:p>
            <a:pPr marL="514350" indent="-514350"/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 FOREIGN KEY is a field (or collection of fields) in one table, that refers to the PRIMARY KEY in another table.</a:t>
            </a:r>
          </a:p>
          <a:p>
            <a:pPr algn="just"/>
            <a:r>
              <a:rPr lang="en-US" dirty="0"/>
              <a:t>The table with the foreign key is called the child table, and the table with the primary key is called the referenced or parent table.</a:t>
            </a:r>
          </a:p>
          <a:p>
            <a:pPr algn="just"/>
            <a:r>
              <a:rPr lang="en-US" dirty="0"/>
              <a:t>A foreign key is used to establish a link between two tables.</a:t>
            </a:r>
          </a:p>
          <a:p>
            <a:pPr algn="just"/>
            <a:r>
              <a:rPr lang="en-US" dirty="0"/>
              <a:t>FOREIGN KEY constraint prevents invalid data from being inserted into the foreign key column, because it has to be one of the values contained in the parent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9912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02704"/>
              </p:ext>
            </p:extLst>
          </p:nvPr>
        </p:nvGraphicFramePr>
        <p:xfrm>
          <a:off x="3810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Cname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henry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10000"/>
          <a:ext cx="79248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orderid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+mj-lt"/>
                        </a:rPr>
                        <a:t>  </a:t>
                      </a:r>
                      <a:r>
                        <a:rPr lang="en-US" sz="2400" baseline="0" dirty="0" err="1">
                          <a:latin typeface="+mj-lt"/>
                        </a:rPr>
                        <a:t>ordernumber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1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77895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2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44678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22354846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4573-2831-4E23-B1EC-16208E4B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85B8-B782-486E-860D-5F5C9AB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customers(</a:t>
            </a:r>
            <a:r>
              <a:rPr lang="en-US" dirty="0" err="1"/>
              <a:t>cid</a:t>
            </a:r>
            <a:r>
              <a:rPr lang="en-US" dirty="0"/>
              <a:t> number primary </a:t>
            </a:r>
            <a:r>
              <a:rPr lang="en-US" dirty="0" err="1"/>
              <a:t>key,cname</a:t>
            </a:r>
            <a:r>
              <a:rPr lang="en-US" dirty="0"/>
              <a:t> varchar(16),age number);</a:t>
            </a:r>
          </a:p>
          <a:p>
            <a:r>
              <a:rPr lang="en-US" dirty="0"/>
              <a:t>insert all</a:t>
            </a:r>
          </a:p>
          <a:p>
            <a:r>
              <a:rPr lang="en-US" dirty="0"/>
              <a:t>into customers values(1,'peter',35)</a:t>
            </a:r>
          </a:p>
          <a:p>
            <a:r>
              <a:rPr lang="en-US" dirty="0"/>
              <a:t>into customers values(2,'henry',23)</a:t>
            </a:r>
          </a:p>
          <a:p>
            <a:r>
              <a:rPr lang="en-US" dirty="0"/>
              <a:t>into customers values(3,'smith',45)</a:t>
            </a:r>
          </a:p>
          <a:p>
            <a:r>
              <a:rPr lang="en-US" dirty="0"/>
              <a:t>select * from dual;</a:t>
            </a:r>
          </a:p>
          <a:p>
            <a:r>
              <a:rPr lang="en-US" dirty="0"/>
              <a:t>select * from customers;</a:t>
            </a:r>
          </a:p>
          <a:p>
            <a:endParaRPr lang="en-US" dirty="0"/>
          </a:p>
          <a:p>
            <a:r>
              <a:rPr lang="en-US" dirty="0"/>
              <a:t>create table Orders(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number,ordernumber</a:t>
            </a:r>
            <a:r>
              <a:rPr lang="en-US" dirty="0"/>
              <a:t> </a:t>
            </a:r>
            <a:r>
              <a:rPr lang="en-US" dirty="0" err="1"/>
              <a:t>number,cid</a:t>
            </a:r>
            <a:r>
              <a:rPr lang="en-US" dirty="0"/>
              <a:t> number references customers(</a:t>
            </a:r>
            <a:r>
              <a:rPr lang="en-US" dirty="0" err="1"/>
              <a:t>cid</a:t>
            </a:r>
            <a:r>
              <a:rPr lang="en-US" dirty="0"/>
              <a:t>));</a:t>
            </a:r>
          </a:p>
          <a:p>
            <a:r>
              <a:rPr lang="en-US" dirty="0"/>
              <a:t>insert all</a:t>
            </a:r>
          </a:p>
          <a:p>
            <a:r>
              <a:rPr lang="en-US" dirty="0"/>
              <a:t>into Orders values(1,77895,2)</a:t>
            </a:r>
          </a:p>
          <a:p>
            <a:r>
              <a:rPr lang="en-US" dirty="0"/>
              <a:t>into Orders values(2,44678,3)</a:t>
            </a:r>
          </a:p>
          <a:p>
            <a:r>
              <a:rPr lang="en-US" dirty="0"/>
              <a:t>into Orders values(3,22354846,3)</a:t>
            </a:r>
          </a:p>
          <a:p>
            <a:r>
              <a:rPr lang="en-US" dirty="0"/>
              <a:t>select * from dual;</a:t>
            </a:r>
          </a:p>
          <a:p>
            <a:r>
              <a:rPr lang="en-US" dirty="0"/>
              <a:t>select * from Orders;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350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 TABLE  customers(cid number  PRIMARY KEY,</a:t>
            </a:r>
            <a:br>
              <a:rPr lang="en-US" dirty="0"/>
            </a:br>
            <a:r>
              <a:rPr lang="en-US" dirty="0"/>
              <a:t>                                               </a:t>
            </a:r>
            <a:r>
              <a:rPr lang="en-US" dirty="0" err="1"/>
              <a:t>cname</a:t>
            </a:r>
            <a:r>
              <a:rPr lang="en-US" dirty="0"/>
              <a:t>  VARCHAR(20) ,</a:t>
            </a:r>
            <a:br>
              <a:rPr lang="en-US" dirty="0"/>
            </a:br>
            <a:r>
              <a:rPr lang="en-US" dirty="0"/>
              <a:t>                                               age NUMBER 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CREATE TABLE  Orders (</a:t>
            </a:r>
            <a:r>
              <a:rPr lang="en-US" sz="2400" dirty="0" err="1"/>
              <a:t>orderid</a:t>
            </a:r>
            <a:r>
              <a:rPr lang="en-US" sz="2400" dirty="0"/>
              <a:t>  NUMBER  PRIMARY KEY,</a:t>
            </a:r>
            <a:br>
              <a:rPr lang="en-US" dirty="0"/>
            </a:br>
            <a:r>
              <a:rPr lang="en-US" dirty="0"/>
              <a:t>    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  </a:t>
            </a:r>
            <a:r>
              <a:rPr lang="en-US" b="1" dirty="0" err="1"/>
              <a:t>cid</a:t>
            </a:r>
            <a:r>
              <a:rPr lang="en-US" b="1" dirty="0"/>
              <a:t> </a:t>
            </a:r>
            <a:r>
              <a:rPr lang="en-US" dirty="0"/>
              <a:t>NUMBER </a:t>
            </a:r>
            <a:r>
              <a:rPr lang="en-US" sz="2200" dirty="0"/>
              <a:t> </a:t>
            </a:r>
            <a:r>
              <a:rPr lang="en-US" sz="2200" b="1" dirty="0"/>
              <a:t>REFERENCES</a:t>
            </a:r>
            <a:r>
              <a:rPr lang="en-US" sz="2200" dirty="0"/>
              <a:t> </a:t>
            </a:r>
            <a:r>
              <a:rPr lang="en-US" sz="2200" b="1" dirty="0"/>
              <a:t>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  <a:p>
            <a:r>
              <a:rPr lang="en-US" dirty="0"/>
              <a:t>EX: CREATE TABLE </a:t>
            </a:r>
            <a:r>
              <a:rPr lang="en-US" dirty="0" err="1"/>
              <a:t>new_name</a:t>
            </a:r>
            <a:r>
              <a:rPr lang="en-US" dirty="0"/>
              <a:t>(col1 datatype,…,</a:t>
            </a:r>
          </a:p>
          <a:p>
            <a:pPr marL="978408" lvl="3" indent="0">
              <a:buNone/>
            </a:pPr>
            <a:r>
              <a:rPr lang="en-US" dirty="0"/>
              <a:t>Id NUMBER REFERENCES  </a:t>
            </a:r>
            <a:r>
              <a:rPr lang="en-US" dirty="0" err="1"/>
              <a:t>existing_table</a:t>
            </a:r>
            <a:r>
              <a:rPr lang="en-US" dirty="0"/>
              <a:t>(Id));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CREATE TABLE  orders (</a:t>
            </a:r>
            <a:r>
              <a:rPr lang="en-US" sz="2400" dirty="0" err="1"/>
              <a:t>orderid</a:t>
            </a:r>
            <a:r>
              <a:rPr lang="en-US" sz="2400" dirty="0"/>
              <a:t> NUMBER  PRIMARY KEY,</a:t>
            </a:r>
            <a:br>
              <a:rPr lang="en-US" dirty="0"/>
            </a:br>
            <a:r>
              <a:rPr lang="en-US" dirty="0"/>
              <a:t>   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cid</a:t>
            </a:r>
            <a:r>
              <a:rPr lang="en-US" dirty="0"/>
              <a:t> number </a:t>
            </a:r>
            <a:r>
              <a:rPr lang="en-US" sz="2200" b="1" dirty="0"/>
              <a:t>CONSTRAINT </a:t>
            </a:r>
            <a:r>
              <a:rPr lang="en-US" sz="2200" b="1" dirty="0">
                <a:solidFill>
                  <a:srgbClr val="FF0000"/>
                </a:solidFill>
              </a:rPr>
              <a:t>FK</a:t>
            </a:r>
            <a:r>
              <a:rPr lang="en-US" sz="2200" b="1" dirty="0"/>
              <a:t>  REFERENCES</a:t>
            </a:r>
            <a:r>
              <a:rPr lang="en-US" sz="2200" dirty="0"/>
              <a:t> 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 TABLE  Orders (</a:t>
            </a:r>
            <a:r>
              <a:rPr lang="en-US" dirty="0" err="1"/>
              <a:t>orderid</a:t>
            </a:r>
            <a:r>
              <a:rPr lang="en-US" dirty="0"/>
              <a:t> NUMBER ,</a:t>
            </a:r>
            <a:br>
              <a:rPr lang="en-US" dirty="0"/>
            </a:br>
            <a:r>
              <a:rPr lang="en-US" dirty="0"/>
              <a:t>       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                                             </a:t>
            </a:r>
            <a:r>
              <a:rPr lang="en-US" dirty="0" err="1"/>
              <a:t>cid</a:t>
            </a:r>
            <a:r>
              <a:rPr lang="en-US" dirty="0"/>
              <a:t> NUMBER ,</a:t>
            </a:r>
            <a:br>
              <a:rPr lang="en-US" dirty="0"/>
            </a:br>
            <a:r>
              <a:rPr lang="en-US" dirty="0"/>
              <a:t>                                             PRIMARY KEY 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sz="2200" dirty="0"/>
              <a:t>CONSTRAINT </a:t>
            </a:r>
            <a:r>
              <a:rPr lang="en-US" sz="2200" b="1" dirty="0"/>
              <a:t>FK</a:t>
            </a:r>
            <a:r>
              <a:rPr lang="en-US" sz="2200" dirty="0"/>
              <a:t> FOREIGN KEY(cid) REFERENCES 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pPr marL="514350" indent="-514350"/>
            <a:r>
              <a:rPr lang="en-US" b="1" dirty="0">
                <a:solidFill>
                  <a:srgbClr val="FF0000"/>
                </a:solidFill>
              </a:rPr>
              <a:t>VARCHAR2(size)</a:t>
            </a:r>
          </a:p>
          <a:p>
            <a:pPr marL="974725" indent="-285750">
              <a:buNone/>
            </a:pPr>
            <a:r>
              <a:rPr lang="en-US" b="1" dirty="0"/>
              <a:t>Variable length character </a:t>
            </a:r>
            <a:r>
              <a:rPr lang="en-US" b="1" dirty="0" err="1"/>
              <a:t>datatype</a:t>
            </a:r>
            <a:endParaRPr lang="en-US" b="1" dirty="0"/>
          </a:p>
          <a:p>
            <a:pPr marL="974725" indent="-285750">
              <a:buNone/>
            </a:pPr>
            <a:r>
              <a:rPr lang="en-US" b="1" dirty="0"/>
              <a:t>Size is mandatory</a:t>
            </a:r>
          </a:p>
          <a:p>
            <a:pPr marL="974725" indent="-285750">
              <a:buNone/>
            </a:pPr>
            <a:r>
              <a:rPr lang="en-US" b="1" dirty="0"/>
              <a:t>Max size is 4000 bytes.</a:t>
            </a:r>
          </a:p>
          <a:p>
            <a:pPr marL="225425" indent="-225425"/>
            <a:r>
              <a:rPr lang="en-US" b="1" dirty="0"/>
              <a:t>Example :  </a:t>
            </a:r>
            <a:r>
              <a:rPr lang="en-US" b="1" dirty="0" err="1"/>
              <a:t>ename</a:t>
            </a:r>
            <a:r>
              <a:rPr lang="en-US" b="1" dirty="0"/>
              <a:t> VARCHAR(10)</a:t>
            </a:r>
          </a:p>
          <a:p>
            <a:pPr marL="514350" indent="-514350">
              <a:buNone/>
            </a:pPr>
            <a:r>
              <a:rPr lang="en-US" b="1" dirty="0"/>
              <a:t>                       </a:t>
            </a:r>
            <a:r>
              <a:rPr lang="en-US" b="1" dirty="0" err="1"/>
              <a:t>ename</a:t>
            </a:r>
            <a:r>
              <a:rPr lang="en-US" b="1" dirty="0"/>
              <a:t> VARCHAR2(10)</a:t>
            </a:r>
          </a:p>
          <a:p>
            <a:pPr marL="514350" indent="-514350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NCHAR(SIZE)</a:t>
            </a:r>
          </a:p>
          <a:p>
            <a:pPr marL="749300" indent="-239713">
              <a:buNone/>
            </a:pPr>
            <a:r>
              <a:rPr lang="en-US" b="1" dirty="0"/>
              <a:t>Fixed-length character data</a:t>
            </a:r>
            <a:r>
              <a:rPr lang="en-US" dirty="0"/>
              <a:t>.</a:t>
            </a:r>
          </a:p>
          <a:p>
            <a:pPr marL="749300" indent="-239713">
              <a:buNone/>
            </a:pPr>
            <a:r>
              <a:rPr lang="en-US" dirty="0"/>
              <a:t>Size is optional</a:t>
            </a:r>
          </a:p>
          <a:p>
            <a:pPr marL="749300" indent="-239713">
              <a:buNone/>
            </a:pPr>
            <a:r>
              <a:rPr lang="en-US" dirty="0"/>
              <a:t>National character</a:t>
            </a:r>
          </a:p>
          <a:p>
            <a:pPr marL="749300" indent="-239713">
              <a:buNone/>
            </a:pPr>
            <a:r>
              <a:rPr lang="en-US" dirty="0"/>
              <a:t>Stores multi byte characters.</a:t>
            </a:r>
          </a:p>
          <a:p>
            <a:pPr marL="749300" indent="-239713">
              <a:buNone/>
            </a:pPr>
            <a:r>
              <a:rPr lang="en-US" dirty="0"/>
              <a:t> Max size is 1000 bytes.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NVARCHAR2(SIZE)</a:t>
            </a:r>
          </a:p>
          <a:p>
            <a:pPr marL="749300" indent="-239713">
              <a:buNone/>
            </a:pPr>
            <a:r>
              <a:rPr lang="en-US" b="1" dirty="0"/>
              <a:t>Variable-length character </a:t>
            </a:r>
            <a:r>
              <a:rPr lang="en-US" b="1" dirty="0" err="1"/>
              <a:t>dataType</a:t>
            </a:r>
            <a:r>
              <a:rPr lang="en-US" dirty="0"/>
              <a:t>.</a:t>
            </a:r>
          </a:p>
          <a:p>
            <a:pPr marL="749300" indent="-239713">
              <a:buNone/>
            </a:pPr>
            <a:r>
              <a:rPr lang="en-US" dirty="0"/>
              <a:t>Size is Mandatory</a:t>
            </a:r>
          </a:p>
          <a:p>
            <a:pPr marL="749300" indent="-239713">
              <a:buNone/>
            </a:pPr>
            <a:r>
              <a:rPr lang="en-US" dirty="0"/>
              <a:t>National character</a:t>
            </a:r>
          </a:p>
          <a:p>
            <a:pPr marL="749300" indent="-239713">
              <a:buNone/>
            </a:pPr>
            <a:r>
              <a:rPr lang="en-US" dirty="0"/>
              <a:t>Stores multi byte characters.</a:t>
            </a:r>
          </a:p>
          <a:p>
            <a:pPr marL="749300" indent="-239713">
              <a:buNone/>
            </a:pPr>
            <a:r>
              <a:rPr lang="en-US" dirty="0"/>
              <a:t> Max size is 2000 bytes.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749300" indent="-749300">
              <a:buClrTx/>
              <a:buNone/>
            </a:pPr>
            <a:r>
              <a:rPr lang="en-US" sz="3600" b="1" dirty="0">
                <a:solidFill>
                  <a:srgbClr val="FF0000"/>
                </a:solidFill>
              </a:rPr>
              <a:t>Numeric </a:t>
            </a:r>
            <a:r>
              <a:rPr lang="en-US" sz="3600" b="1" dirty="0" err="1">
                <a:solidFill>
                  <a:srgbClr val="FF0000"/>
                </a:solidFill>
              </a:rPr>
              <a:t>datatypes</a:t>
            </a:r>
            <a:endParaRPr lang="en-US" sz="3600" b="1" dirty="0">
              <a:solidFill>
                <a:srgbClr val="FF0000"/>
              </a:solidFill>
            </a:endParaRPr>
          </a:p>
          <a:p>
            <a:pPr marL="404813" indent="-284163">
              <a:buClrTx/>
              <a:buNone/>
            </a:pPr>
            <a:r>
              <a:rPr lang="en-US" sz="3100" b="1" dirty="0"/>
              <a:t>1. </a:t>
            </a:r>
            <a:r>
              <a:rPr lang="en-US" sz="4000" b="1" dirty="0"/>
              <a:t>Number(P,S)      P- PRECISION, S- SCALE</a:t>
            </a:r>
            <a:endParaRPr lang="en-US" sz="3100" b="1" dirty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Stores numeric values that can be negative or positive.</a:t>
            </a:r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Size is optional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/>
              <a:t> Precision is the total number of digits in the Integral    part+ decimal  part.  Ranges from 1 to 38.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/>
              <a:t> Scale is the number of digits to the right of the decimal point in the number. Scale  ranges from -84 to 127.</a:t>
            </a:r>
            <a:endParaRPr lang="en-US" sz="3600" b="1" dirty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For example, the number 1234.56 has a precision of 6 and a scale of 2.  So to store this number, you need NUMBER(6,2).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671</TotalTime>
  <Words>2660</Words>
  <Application>Microsoft Office PowerPoint</Application>
  <PresentationFormat>On-screen Show (4:3)</PresentationFormat>
  <Paragraphs>442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Constantia</vt:lpstr>
      <vt:lpstr>Wingdings</vt:lpstr>
      <vt:lpstr>Wingdings 2</vt:lpstr>
      <vt:lpstr>Flow</vt:lpstr>
      <vt:lpstr>Task 7</vt:lpstr>
      <vt:lpstr>DDL</vt:lpstr>
      <vt:lpstr> CREATION OF TABLES  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Insert values into a table</vt:lpstr>
      <vt:lpstr>PowerPoint Presentation</vt:lpstr>
      <vt:lpstr> ALTER TABLE</vt:lpstr>
      <vt:lpstr>ALTER TABLE</vt:lpstr>
      <vt:lpstr>ALTER TABLE</vt:lpstr>
      <vt:lpstr>ALTER TABLE</vt:lpstr>
      <vt:lpstr>ALTER TABLE</vt:lpstr>
      <vt:lpstr>RENAME</vt:lpstr>
      <vt:lpstr>TRUNCATE A TABLE </vt:lpstr>
      <vt:lpstr>DROP A TABLE </vt:lpstr>
      <vt:lpstr>summary</vt:lpstr>
      <vt:lpstr>CONSTRAINTS</vt:lpstr>
      <vt:lpstr>CONSTRAINTS</vt:lpstr>
      <vt:lpstr>NOT NULL</vt:lpstr>
      <vt:lpstr>NOT NULL</vt:lpstr>
      <vt:lpstr>NOT NULL</vt:lpstr>
      <vt:lpstr>NOT NULL( for MULTIPLE COLUMNS)</vt:lpstr>
      <vt:lpstr>DEFAULT</vt:lpstr>
      <vt:lpstr>DEFAULT</vt:lpstr>
      <vt:lpstr>CHECK</vt:lpstr>
      <vt:lpstr>check</vt:lpstr>
      <vt:lpstr>CHECK</vt:lpstr>
      <vt:lpstr>UNIQUE Constraint</vt:lpstr>
      <vt:lpstr>UNIQUE Constraint</vt:lpstr>
      <vt:lpstr>UNIQUE Constraint</vt:lpstr>
      <vt:lpstr>UNIQUE Constraint</vt:lpstr>
      <vt:lpstr>UNIQUE Constraint</vt:lpstr>
      <vt:lpstr> PRIMARY KEY</vt:lpstr>
      <vt:lpstr>PRIMARY KEY</vt:lpstr>
      <vt:lpstr>PRIMARY KEY</vt:lpstr>
      <vt:lpstr>PRIMARY KEY</vt:lpstr>
      <vt:lpstr>FOREIGN KEY</vt:lpstr>
      <vt:lpstr>FOREIGN KEY</vt:lpstr>
      <vt:lpstr>Sql&gt;</vt:lpstr>
      <vt:lpstr>FOREIGN KEY</vt:lpstr>
      <vt:lpstr>FOREIGN KEY</vt:lpstr>
      <vt:lpstr>FOREIGN KEY</vt:lpstr>
      <vt:lpstr>FOREIGN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RR BROTHER'S</cp:lastModifiedBy>
  <cp:revision>219</cp:revision>
  <dcterms:created xsi:type="dcterms:W3CDTF">2006-08-16T00:00:00Z</dcterms:created>
  <dcterms:modified xsi:type="dcterms:W3CDTF">2024-05-04T06:03:31Z</dcterms:modified>
</cp:coreProperties>
</file>