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343"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81" r:id="rId21"/>
    <p:sldId id="282" r:id="rId22"/>
    <p:sldId id="283" r:id="rId23"/>
    <p:sldId id="284" r:id="rId24"/>
    <p:sldId id="285" r:id="rId25"/>
    <p:sldId id="344" r:id="rId26"/>
    <p:sldId id="286" r:id="rId27"/>
    <p:sldId id="287" r:id="rId28"/>
    <p:sldId id="293" r:id="rId29"/>
    <p:sldId id="295" r:id="rId30"/>
    <p:sldId id="296" r:id="rId31"/>
    <p:sldId id="345" r:id="rId32"/>
    <p:sldId id="297" r:id="rId33"/>
    <p:sldId id="298" r:id="rId34"/>
    <p:sldId id="299" r:id="rId35"/>
    <p:sldId id="300" r:id="rId36"/>
    <p:sldId id="302" r:id="rId37"/>
    <p:sldId id="303" r:id="rId38"/>
    <p:sldId id="304" r:id="rId39"/>
    <p:sldId id="305" r:id="rId40"/>
    <p:sldId id="306" r:id="rId41"/>
    <p:sldId id="307" r:id="rId42"/>
    <p:sldId id="308" r:id="rId43"/>
    <p:sldId id="309" r:id="rId44"/>
    <p:sldId id="310" r:id="rId45"/>
    <p:sldId id="311" r:id="rId46"/>
    <p:sldId id="312" r:id="rId47"/>
    <p:sldId id="313" r:id="rId48"/>
    <p:sldId id="314" r:id="rId49"/>
    <p:sldId id="317" r:id="rId50"/>
    <p:sldId id="318" r:id="rId51"/>
    <p:sldId id="319" r:id="rId52"/>
    <p:sldId id="320" r:id="rId53"/>
    <p:sldId id="321" r:id="rId54"/>
    <p:sldId id="322" r:id="rId55"/>
    <p:sldId id="323" r:id="rId56"/>
    <p:sldId id="346" r:id="rId57"/>
    <p:sldId id="324" r:id="rId58"/>
    <p:sldId id="325" r:id="rId59"/>
    <p:sldId id="326" r:id="rId60"/>
    <p:sldId id="327" r:id="rId61"/>
    <p:sldId id="328" r:id="rId62"/>
    <p:sldId id="330" r:id="rId63"/>
    <p:sldId id="331" r:id="rId64"/>
    <p:sldId id="332" r:id="rId65"/>
    <p:sldId id="333" r:id="rId66"/>
    <p:sldId id="334" r:id="rId67"/>
    <p:sldId id="335" r:id="rId68"/>
    <p:sldId id="336" r:id="rId69"/>
    <p:sldId id="337" r:id="rId70"/>
    <p:sldId id="338" r:id="rId71"/>
    <p:sldId id="339" r:id="rId72"/>
    <p:sldId id="340" r:id="rId73"/>
    <p:sldId id="341" r:id="rId74"/>
    <p:sldId id="342"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08" y="7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oracletutorial.com/oracle-basics/oracle-inner-joi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908175"/>
          </a:xfrm>
        </p:spPr>
        <p:txBody>
          <a:bodyPr>
            <a:normAutofit fontScale="90000"/>
          </a:bodyPr>
          <a:lstStyle/>
          <a:p>
            <a:r>
              <a:rPr lang="en-US" b="1" dirty="0"/>
              <a:t>EXP 4</a:t>
            </a:r>
            <a:br>
              <a:rPr lang="en-US" dirty="0"/>
            </a:br>
            <a:r>
              <a:rPr lang="en-US" dirty="0"/>
              <a:t>Construct SQL queries using Group By, Order By, and Having Clauses.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Having clause</a:t>
            </a:r>
            <a:endParaRPr lang="en-US" dirty="0"/>
          </a:p>
        </p:txBody>
      </p:sp>
      <p:sp>
        <p:nvSpPr>
          <p:cNvPr id="3" name="Content Placeholder 2"/>
          <p:cNvSpPr>
            <a:spLocks noGrp="1"/>
          </p:cNvSpPr>
          <p:nvPr>
            <p:ph idx="1"/>
          </p:nvPr>
        </p:nvSpPr>
        <p:spPr/>
        <p:txBody>
          <a:bodyPr>
            <a:normAutofit/>
          </a:bodyPr>
          <a:lstStyle/>
          <a:p>
            <a:pPr algn="just"/>
            <a:r>
              <a:rPr lang="en-US" b="1" dirty="0"/>
              <a:t>HAVING</a:t>
            </a:r>
            <a:r>
              <a:rPr lang="en-US" dirty="0"/>
              <a:t> clause can use aggregate functions such as COUNT(), SUM(), AVG(), etc., whereas the </a:t>
            </a:r>
            <a:r>
              <a:rPr lang="en-US" b="1" dirty="0"/>
              <a:t>WHERE </a:t>
            </a:r>
            <a:r>
              <a:rPr lang="en-US" dirty="0"/>
              <a:t>clause cannot be used with them</a:t>
            </a:r>
            <a:r>
              <a:rPr lang="en-US" b="1" dirty="0"/>
              <a:t>.</a:t>
            </a:r>
          </a:p>
          <a:p>
            <a:pPr algn="just"/>
            <a:r>
              <a:rPr lang="en-US" b="1" dirty="0"/>
              <a:t>Having </a:t>
            </a:r>
            <a:r>
              <a:rPr lang="en-US" dirty="0"/>
              <a:t>clause eliminates non- matching groups of records.</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Having clause</a:t>
            </a:r>
            <a:endParaRPr lang="en-US" dirty="0"/>
          </a:p>
        </p:txBody>
      </p:sp>
      <p:sp>
        <p:nvSpPr>
          <p:cNvPr id="3" name="Content Placeholder 2"/>
          <p:cNvSpPr>
            <a:spLocks noGrp="1"/>
          </p:cNvSpPr>
          <p:nvPr>
            <p:ph idx="1"/>
          </p:nvPr>
        </p:nvSpPr>
        <p:spPr>
          <a:xfrm>
            <a:off x="457200" y="1600200"/>
            <a:ext cx="8382000" cy="4525963"/>
          </a:xfrm>
        </p:spPr>
        <p:txBody>
          <a:bodyPr/>
          <a:lstStyle/>
          <a:p>
            <a:pPr>
              <a:buNone/>
            </a:pPr>
            <a:r>
              <a:rPr lang="en-US" sz="2800" dirty="0">
                <a:solidFill>
                  <a:srgbClr val="FF0000"/>
                </a:solidFill>
              </a:rPr>
              <a:t>    </a:t>
            </a:r>
            <a:r>
              <a:rPr lang="en-US" sz="3600" b="1" dirty="0">
                <a:solidFill>
                  <a:srgbClr val="FF0000"/>
                </a:solidFill>
              </a:rPr>
              <a:t>Syntax:</a:t>
            </a:r>
            <a:endParaRPr lang="en-US" sz="2800" b="1" dirty="0">
              <a:solidFill>
                <a:srgbClr val="FF0000"/>
              </a:solidFill>
            </a:endParaRPr>
          </a:p>
          <a:p>
            <a:pPr>
              <a:buNone/>
            </a:pPr>
            <a:r>
              <a:rPr lang="en-US" dirty="0"/>
              <a:t>   </a:t>
            </a:r>
            <a:r>
              <a:rPr lang="en-US" b="1" dirty="0"/>
              <a:t>SELECT</a:t>
            </a:r>
            <a:r>
              <a:rPr lang="en-US" dirty="0"/>
              <a:t>   col1,col2,  </a:t>
            </a:r>
            <a:r>
              <a:rPr lang="en-US" dirty="0" err="1"/>
              <a:t>aggregate_function</a:t>
            </a:r>
            <a:r>
              <a:rPr lang="en-US" dirty="0"/>
              <a:t>(column) </a:t>
            </a:r>
            <a:endParaRPr lang="en-US" sz="2800" dirty="0"/>
          </a:p>
          <a:p>
            <a:pPr indent="-55563">
              <a:buNone/>
            </a:pPr>
            <a:r>
              <a:rPr lang="en-US" b="1" dirty="0"/>
              <a:t>FROM</a:t>
            </a:r>
            <a:r>
              <a:rPr lang="en-US" dirty="0"/>
              <a:t>  </a:t>
            </a:r>
            <a:r>
              <a:rPr lang="en-US" dirty="0" err="1"/>
              <a:t>table_name</a:t>
            </a:r>
            <a:r>
              <a:rPr lang="en-US" dirty="0"/>
              <a:t> </a:t>
            </a:r>
          </a:p>
          <a:p>
            <a:pPr indent="-55563">
              <a:buNone/>
            </a:pPr>
            <a:r>
              <a:rPr lang="en-US" b="1" dirty="0"/>
              <a:t>GROUP BY  </a:t>
            </a:r>
            <a:r>
              <a:rPr lang="en-US" dirty="0"/>
              <a:t>col1, col2 </a:t>
            </a:r>
          </a:p>
          <a:p>
            <a:pPr indent="-55563">
              <a:buNone/>
            </a:pPr>
            <a:r>
              <a:rPr lang="en-US" b="1" dirty="0"/>
              <a:t>HAVING </a:t>
            </a:r>
            <a:r>
              <a:rPr lang="en-US" dirty="0"/>
              <a:t> condition;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EMP table </a:t>
            </a:r>
            <a:endParaRPr lang="en-US" dirty="0"/>
          </a:p>
        </p:txBody>
      </p:sp>
      <p:graphicFrame>
        <p:nvGraphicFramePr>
          <p:cNvPr id="4" name="Content Placeholder 3"/>
          <p:cNvGraphicFramePr>
            <a:graphicFrameLocks noGrp="1"/>
          </p:cNvGraphicFramePr>
          <p:nvPr>
            <p:ph idx="1"/>
          </p:nvPr>
        </p:nvGraphicFramePr>
        <p:xfrm>
          <a:off x="1752599" y="2133600"/>
          <a:ext cx="5638802" cy="3108960"/>
        </p:xfrm>
        <a:graphic>
          <a:graphicData uri="http://schemas.openxmlformats.org/drawingml/2006/table">
            <a:tbl>
              <a:tblPr firstRow="1" bandRow="1">
                <a:tableStyleId>{616DA210-FB5B-4158-B5E0-FEB733F419BA}</a:tableStyleId>
              </a:tblPr>
              <a:tblGrid>
                <a:gridCol w="952006">
                  <a:extLst>
                    <a:ext uri="{9D8B030D-6E8A-4147-A177-3AD203B41FA5}">
                      <a16:colId xmlns:a16="http://schemas.microsoft.com/office/drawing/2014/main" val="20000"/>
                    </a:ext>
                  </a:extLst>
                </a:gridCol>
                <a:gridCol w="1757548">
                  <a:extLst>
                    <a:ext uri="{9D8B030D-6E8A-4147-A177-3AD203B41FA5}">
                      <a16:colId xmlns:a16="http://schemas.microsoft.com/office/drawing/2014/main" val="20001"/>
                    </a:ext>
                  </a:extLst>
                </a:gridCol>
                <a:gridCol w="1464624">
                  <a:extLst>
                    <a:ext uri="{9D8B030D-6E8A-4147-A177-3AD203B41FA5}">
                      <a16:colId xmlns:a16="http://schemas.microsoft.com/office/drawing/2014/main" val="20002"/>
                    </a:ext>
                  </a:extLst>
                </a:gridCol>
                <a:gridCol w="1464624">
                  <a:extLst>
                    <a:ext uri="{9D8B030D-6E8A-4147-A177-3AD203B41FA5}">
                      <a16:colId xmlns:a16="http://schemas.microsoft.com/office/drawing/2014/main" val="20003"/>
                    </a:ext>
                  </a:extLst>
                </a:gridCol>
              </a:tblGrid>
              <a:tr h="368300">
                <a:tc>
                  <a:txBody>
                    <a:bodyPr/>
                    <a:lstStyle/>
                    <a:p>
                      <a:pPr algn="ctr"/>
                      <a:r>
                        <a:rPr lang="en-US" sz="2800" dirty="0"/>
                        <a:t>EID</a:t>
                      </a:r>
                    </a:p>
                  </a:txBody>
                  <a:tcPr/>
                </a:tc>
                <a:tc>
                  <a:txBody>
                    <a:bodyPr/>
                    <a:lstStyle/>
                    <a:p>
                      <a:pPr algn="ctr"/>
                      <a:r>
                        <a:rPr lang="en-US" sz="2800" dirty="0"/>
                        <a:t>ENAME</a:t>
                      </a:r>
                    </a:p>
                  </a:txBody>
                  <a:tcPr/>
                </a:tc>
                <a:tc>
                  <a:txBody>
                    <a:bodyPr/>
                    <a:lstStyle/>
                    <a:p>
                      <a:pPr algn="ctr"/>
                      <a:r>
                        <a:rPr lang="en-US" sz="2800" dirty="0"/>
                        <a:t>SALARY</a:t>
                      </a:r>
                    </a:p>
                  </a:txBody>
                  <a:tcPr/>
                </a:tc>
                <a:tc>
                  <a:txBody>
                    <a:bodyPr/>
                    <a:lstStyle/>
                    <a:p>
                      <a:pPr algn="ctr"/>
                      <a:r>
                        <a:rPr lang="en-US" sz="2800" dirty="0"/>
                        <a:t>DEPTNO</a:t>
                      </a:r>
                    </a:p>
                  </a:txBody>
                  <a:tcPr/>
                </a:tc>
                <a:extLst>
                  <a:ext uri="{0D108BD9-81ED-4DB2-BD59-A6C34878D82A}">
                    <a16:rowId xmlns:a16="http://schemas.microsoft.com/office/drawing/2014/main" val="10000"/>
                  </a:ext>
                </a:extLst>
              </a:tr>
              <a:tr h="368300">
                <a:tc>
                  <a:txBody>
                    <a:bodyPr/>
                    <a:lstStyle/>
                    <a:p>
                      <a:pPr algn="ctr"/>
                      <a:r>
                        <a:rPr lang="en-US" sz="2800" dirty="0"/>
                        <a:t>1</a:t>
                      </a:r>
                    </a:p>
                  </a:txBody>
                  <a:tcPr/>
                </a:tc>
                <a:tc>
                  <a:txBody>
                    <a:bodyPr/>
                    <a:lstStyle/>
                    <a:p>
                      <a:pPr algn="ctr"/>
                      <a:r>
                        <a:rPr lang="en-US" sz="2800" dirty="0"/>
                        <a:t>A</a:t>
                      </a:r>
                    </a:p>
                  </a:txBody>
                  <a:tcPr/>
                </a:tc>
                <a:tc>
                  <a:txBody>
                    <a:bodyPr/>
                    <a:lstStyle/>
                    <a:p>
                      <a:pPr algn="ctr"/>
                      <a:r>
                        <a:rPr lang="en-US" sz="2800" dirty="0"/>
                        <a:t>1000</a:t>
                      </a:r>
                    </a:p>
                  </a:txBody>
                  <a:tcPr/>
                </a:tc>
                <a:tc>
                  <a:txBody>
                    <a:bodyPr/>
                    <a:lstStyle/>
                    <a:p>
                      <a:pPr algn="ctr"/>
                      <a:r>
                        <a:rPr lang="en-US" sz="2800" dirty="0"/>
                        <a:t>10</a:t>
                      </a:r>
                    </a:p>
                  </a:txBody>
                  <a:tcPr/>
                </a:tc>
                <a:extLst>
                  <a:ext uri="{0D108BD9-81ED-4DB2-BD59-A6C34878D82A}">
                    <a16:rowId xmlns:a16="http://schemas.microsoft.com/office/drawing/2014/main" val="10001"/>
                  </a:ext>
                </a:extLst>
              </a:tr>
              <a:tr h="368300">
                <a:tc>
                  <a:txBody>
                    <a:bodyPr/>
                    <a:lstStyle/>
                    <a:p>
                      <a:pPr algn="ctr"/>
                      <a:r>
                        <a:rPr lang="en-US" sz="2800" dirty="0"/>
                        <a:t>2</a:t>
                      </a:r>
                    </a:p>
                  </a:txBody>
                  <a:tcPr/>
                </a:tc>
                <a:tc>
                  <a:txBody>
                    <a:bodyPr/>
                    <a:lstStyle/>
                    <a:p>
                      <a:pPr algn="ctr"/>
                      <a:r>
                        <a:rPr lang="en-US" sz="2800" dirty="0"/>
                        <a:t>B</a:t>
                      </a:r>
                    </a:p>
                  </a:txBody>
                  <a:tcPr/>
                </a:tc>
                <a:tc>
                  <a:txBody>
                    <a:bodyPr/>
                    <a:lstStyle/>
                    <a:p>
                      <a:pPr algn="ctr"/>
                      <a:r>
                        <a:rPr lang="en-US" sz="2800" dirty="0"/>
                        <a:t>2000</a:t>
                      </a:r>
                    </a:p>
                  </a:txBody>
                  <a:tcPr/>
                </a:tc>
                <a:tc>
                  <a:txBody>
                    <a:bodyPr/>
                    <a:lstStyle/>
                    <a:p>
                      <a:pPr algn="ctr"/>
                      <a:r>
                        <a:rPr lang="en-US" sz="2800" dirty="0"/>
                        <a:t>20</a:t>
                      </a:r>
                    </a:p>
                  </a:txBody>
                  <a:tcPr/>
                </a:tc>
                <a:extLst>
                  <a:ext uri="{0D108BD9-81ED-4DB2-BD59-A6C34878D82A}">
                    <a16:rowId xmlns:a16="http://schemas.microsoft.com/office/drawing/2014/main" val="10002"/>
                  </a:ext>
                </a:extLst>
              </a:tr>
              <a:tr h="368300">
                <a:tc>
                  <a:txBody>
                    <a:bodyPr/>
                    <a:lstStyle/>
                    <a:p>
                      <a:pPr algn="ctr"/>
                      <a:r>
                        <a:rPr lang="en-US" sz="2800" dirty="0"/>
                        <a:t>3</a:t>
                      </a:r>
                    </a:p>
                  </a:txBody>
                  <a:tcPr/>
                </a:tc>
                <a:tc>
                  <a:txBody>
                    <a:bodyPr/>
                    <a:lstStyle/>
                    <a:p>
                      <a:pPr algn="ctr"/>
                      <a:r>
                        <a:rPr lang="en-US" sz="2800" dirty="0"/>
                        <a:t>C</a:t>
                      </a:r>
                    </a:p>
                  </a:txBody>
                  <a:tcPr/>
                </a:tc>
                <a:tc>
                  <a:txBody>
                    <a:bodyPr/>
                    <a:lstStyle/>
                    <a:p>
                      <a:pPr algn="ctr"/>
                      <a:r>
                        <a:rPr lang="en-US" sz="2800" dirty="0"/>
                        <a:t>1000</a:t>
                      </a:r>
                    </a:p>
                  </a:txBody>
                  <a:tcPr/>
                </a:tc>
                <a:tc>
                  <a:txBody>
                    <a:bodyPr/>
                    <a:lstStyle/>
                    <a:p>
                      <a:pPr algn="ctr"/>
                      <a:r>
                        <a:rPr lang="en-US" sz="2800" dirty="0"/>
                        <a:t>10</a:t>
                      </a:r>
                    </a:p>
                  </a:txBody>
                  <a:tcPr/>
                </a:tc>
                <a:extLst>
                  <a:ext uri="{0D108BD9-81ED-4DB2-BD59-A6C34878D82A}">
                    <a16:rowId xmlns:a16="http://schemas.microsoft.com/office/drawing/2014/main" val="10003"/>
                  </a:ext>
                </a:extLst>
              </a:tr>
              <a:tr h="368300">
                <a:tc>
                  <a:txBody>
                    <a:bodyPr/>
                    <a:lstStyle/>
                    <a:p>
                      <a:pPr algn="ctr"/>
                      <a:r>
                        <a:rPr lang="en-US" sz="2800" dirty="0"/>
                        <a:t>4</a:t>
                      </a:r>
                    </a:p>
                  </a:txBody>
                  <a:tcPr/>
                </a:tc>
                <a:tc>
                  <a:txBody>
                    <a:bodyPr/>
                    <a:lstStyle/>
                    <a:p>
                      <a:pPr algn="ctr"/>
                      <a:r>
                        <a:rPr lang="en-US" sz="2800" dirty="0"/>
                        <a:t>D</a:t>
                      </a:r>
                    </a:p>
                  </a:txBody>
                  <a:tcPr/>
                </a:tc>
                <a:tc>
                  <a:txBody>
                    <a:bodyPr/>
                    <a:lstStyle/>
                    <a:p>
                      <a:pPr algn="ctr"/>
                      <a:r>
                        <a:rPr lang="en-US" sz="2800" dirty="0"/>
                        <a:t>3000</a:t>
                      </a:r>
                    </a:p>
                  </a:txBody>
                  <a:tcPr/>
                </a:tc>
                <a:tc>
                  <a:txBody>
                    <a:bodyPr/>
                    <a:lstStyle/>
                    <a:p>
                      <a:pPr algn="ctr"/>
                      <a:r>
                        <a:rPr lang="en-US" sz="2800" dirty="0"/>
                        <a:t>20</a:t>
                      </a:r>
                    </a:p>
                  </a:txBody>
                  <a:tcPr/>
                </a:tc>
                <a:extLst>
                  <a:ext uri="{0D108BD9-81ED-4DB2-BD59-A6C34878D82A}">
                    <a16:rowId xmlns:a16="http://schemas.microsoft.com/office/drawing/2014/main" val="10004"/>
                  </a:ext>
                </a:extLst>
              </a:tr>
              <a:tr h="368300">
                <a:tc>
                  <a:txBody>
                    <a:bodyPr/>
                    <a:lstStyle/>
                    <a:p>
                      <a:pPr algn="ctr"/>
                      <a:r>
                        <a:rPr lang="en-US" sz="2800" dirty="0"/>
                        <a:t>5</a:t>
                      </a:r>
                    </a:p>
                  </a:txBody>
                  <a:tcPr/>
                </a:tc>
                <a:tc>
                  <a:txBody>
                    <a:bodyPr/>
                    <a:lstStyle/>
                    <a:p>
                      <a:pPr algn="ctr"/>
                      <a:r>
                        <a:rPr lang="en-US" sz="2800" dirty="0"/>
                        <a:t>E</a:t>
                      </a:r>
                    </a:p>
                  </a:txBody>
                  <a:tcPr/>
                </a:tc>
                <a:tc>
                  <a:txBody>
                    <a:bodyPr/>
                    <a:lstStyle/>
                    <a:p>
                      <a:pPr algn="ctr"/>
                      <a:r>
                        <a:rPr lang="en-US" sz="2800" dirty="0"/>
                        <a:t>NULL</a:t>
                      </a:r>
                    </a:p>
                  </a:txBody>
                  <a:tcPr/>
                </a:tc>
                <a:tc>
                  <a:txBody>
                    <a:bodyPr/>
                    <a:lstStyle/>
                    <a:p>
                      <a:pPr algn="ctr"/>
                      <a:r>
                        <a:rPr lang="en-US" sz="2800" dirty="0"/>
                        <a:t>20</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Having clause</a:t>
            </a:r>
            <a:endParaRPr lang="en-US" dirty="0"/>
          </a:p>
        </p:txBody>
      </p:sp>
      <p:sp>
        <p:nvSpPr>
          <p:cNvPr id="3" name="Content Placeholder 2"/>
          <p:cNvSpPr>
            <a:spLocks noGrp="1"/>
          </p:cNvSpPr>
          <p:nvPr>
            <p:ph idx="1"/>
          </p:nvPr>
        </p:nvSpPr>
        <p:spPr>
          <a:xfrm>
            <a:off x="457200" y="1295400"/>
            <a:ext cx="8229600" cy="4830763"/>
          </a:xfrm>
        </p:spPr>
        <p:txBody>
          <a:bodyPr/>
          <a:lstStyle/>
          <a:p>
            <a:pPr algn="just"/>
            <a:r>
              <a:rPr lang="en-US" dirty="0"/>
              <a:t>Find dept-wise sum of salaries of employees which are greater than 2000.</a:t>
            </a:r>
          </a:p>
          <a:p>
            <a:pPr marL="395288" indent="-53975">
              <a:buNone/>
            </a:pPr>
            <a:r>
              <a:rPr lang="en-US" b="1" dirty="0"/>
              <a:t>SELECT  </a:t>
            </a:r>
            <a:r>
              <a:rPr lang="en-US" b="1" dirty="0" err="1"/>
              <a:t>deptno</a:t>
            </a:r>
            <a:r>
              <a:rPr lang="en-US" b="1" dirty="0"/>
              <a:t>,  SUM(salary) AS </a:t>
            </a:r>
            <a:r>
              <a:rPr lang="en-US" b="1" dirty="0" err="1"/>
              <a:t>totalsal</a:t>
            </a:r>
            <a:endParaRPr lang="en-US" b="1" dirty="0"/>
          </a:p>
          <a:p>
            <a:pPr marL="395288" indent="-53975">
              <a:buNone/>
            </a:pPr>
            <a:r>
              <a:rPr lang="en-US" b="1" dirty="0"/>
              <a:t>FROM EMP</a:t>
            </a:r>
          </a:p>
          <a:p>
            <a:pPr marL="395288" indent="-53975">
              <a:buNone/>
            </a:pPr>
            <a:r>
              <a:rPr lang="en-US" b="1" dirty="0"/>
              <a:t>GROUP BY </a:t>
            </a:r>
            <a:r>
              <a:rPr lang="en-US" b="1" dirty="0" err="1"/>
              <a:t>deptno</a:t>
            </a:r>
            <a:endParaRPr lang="en-US" b="1" dirty="0"/>
          </a:p>
          <a:p>
            <a:pPr marL="395288" indent="-53975">
              <a:buNone/>
            </a:pPr>
            <a:r>
              <a:rPr lang="en-US" b="1" dirty="0"/>
              <a:t>HAVING  SUM(salary)&gt;2000;</a:t>
            </a:r>
          </a:p>
        </p:txBody>
      </p:sp>
      <p:graphicFrame>
        <p:nvGraphicFramePr>
          <p:cNvPr id="4" name="Content Placeholder 3"/>
          <p:cNvGraphicFramePr>
            <a:graphicFrameLocks/>
          </p:cNvGraphicFramePr>
          <p:nvPr/>
        </p:nvGraphicFramePr>
        <p:xfrm>
          <a:off x="2590800" y="4876800"/>
          <a:ext cx="4191000" cy="1036320"/>
        </p:xfrm>
        <a:graphic>
          <a:graphicData uri="http://schemas.openxmlformats.org/drawingml/2006/table">
            <a:tbl>
              <a:tblPr firstRow="1" bandRow="1">
                <a:tableStyleId>{616DA210-FB5B-4158-B5E0-FEB733F419BA}</a:tableStyleId>
              </a:tblPr>
              <a:tblGrid>
                <a:gridCol w="1873356">
                  <a:extLst>
                    <a:ext uri="{9D8B030D-6E8A-4147-A177-3AD203B41FA5}">
                      <a16:colId xmlns:a16="http://schemas.microsoft.com/office/drawing/2014/main" val="20000"/>
                    </a:ext>
                  </a:extLst>
                </a:gridCol>
                <a:gridCol w="2317644">
                  <a:extLst>
                    <a:ext uri="{9D8B030D-6E8A-4147-A177-3AD203B41FA5}">
                      <a16:colId xmlns:a16="http://schemas.microsoft.com/office/drawing/2014/main" val="20001"/>
                    </a:ext>
                  </a:extLst>
                </a:gridCol>
              </a:tblGrid>
              <a:tr h="368300">
                <a:tc>
                  <a:txBody>
                    <a:bodyPr/>
                    <a:lstStyle/>
                    <a:p>
                      <a:pPr algn="ctr"/>
                      <a:r>
                        <a:rPr lang="en-US" sz="2800" dirty="0"/>
                        <a:t>DEPTNO</a:t>
                      </a:r>
                    </a:p>
                  </a:txBody>
                  <a:tcPr/>
                </a:tc>
                <a:tc>
                  <a:txBody>
                    <a:bodyPr/>
                    <a:lstStyle/>
                    <a:p>
                      <a:pPr algn="ctr"/>
                      <a:r>
                        <a:rPr lang="en-US" sz="2800" baseline="0" dirty="0"/>
                        <a:t>TOTALSAL</a:t>
                      </a:r>
                      <a:endParaRPr lang="en-US" sz="2800" dirty="0"/>
                    </a:p>
                  </a:txBody>
                  <a:tcPr/>
                </a:tc>
                <a:extLst>
                  <a:ext uri="{0D108BD9-81ED-4DB2-BD59-A6C34878D82A}">
                    <a16:rowId xmlns:a16="http://schemas.microsoft.com/office/drawing/2014/main" val="10000"/>
                  </a:ext>
                </a:extLst>
              </a:tr>
              <a:tr h="368300">
                <a:tc>
                  <a:txBody>
                    <a:bodyPr/>
                    <a:lstStyle/>
                    <a:p>
                      <a:pPr algn="ctr"/>
                      <a:r>
                        <a:rPr lang="en-US" sz="2800" dirty="0"/>
                        <a:t>20</a:t>
                      </a:r>
                    </a:p>
                  </a:txBody>
                  <a:tcPr/>
                </a:tc>
                <a:tc>
                  <a:txBody>
                    <a:bodyPr/>
                    <a:lstStyle/>
                    <a:p>
                      <a:pPr algn="ctr"/>
                      <a:r>
                        <a:rPr lang="en-US" sz="2800" dirty="0"/>
                        <a:t>5000</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ORDER BY</a:t>
            </a:r>
          </a:p>
        </p:txBody>
      </p:sp>
      <p:sp>
        <p:nvSpPr>
          <p:cNvPr id="3" name="Content Placeholder 2"/>
          <p:cNvSpPr>
            <a:spLocks noGrp="1"/>
          </p:cNvSpPr>
          <p:nvPr>
            <p:ph idx="1"/>
          </p:nvPr>
        </p:nvSpPr>
        <p:spPr>
          <a:xfrm>
            <a:off x="457200" y="1219200"/>
            <a:ext cx="8229600" cy="4906963"/>
          </a:xfrm>
        </p:spPr>
        <p:txBody>
          <a:bodyPr>
            <a:normAutofit lnSpcReduction="10000"/>
          </a:bodyPr>
          <a:lstStyle/>
          <a:p>
            <a:pPr algn="just" fontAlgn="ctr"/>
            <a:r>
              <a:rPr lang="en-US" b="1" dirty="0"/>
              <a:t>ORDER BY </a:t>
            </a:r>
            <a:r>
              <a:rPr lang="en-US" dirty="0"/>
              <a:t>clause is used to sort the records of the table based on one or more columns. </a:t>
            </a:r>
          </a:p>
          <a:p>
            <a:pPr algn="just" fontAlgn="ctr"/>
            <a:r>
              <a:rPr lang="en-US" dirty="0"/>
              <a:t>Using the ORDER BY clause, we can sort the records in ascending or descending order.</a:t>
            </a:r>
          </a:p>
          <a:p>
            <a:pPr algn="just" fontAlgn="ctr"/>
            <a:r>
              <a:rPr lang="en-US" b="1" dirty="0"/>
              <a:t>ASC </a:t>
            </a:r>
            <a:r>
              <a:rPr lang="en-US" dirty="0"/>
              <a:t>keyword is used with “ORDER BY” clause to sort records in ascending order. </a:t>
            </a:r>
          </a:p>
          <a:p>
            <a:pPr algn="just" fontAlgn="ctr"/>
            <a:r>
              <a:rPr lang="en-US" b="1" dirty="0"/>
              <a:t>DESC </a:t>
            </a:r>
            <a:r>
              <a:rPr lang="en-US" dirty="0"/>
              <a:t>keyword will sort the records in descending order.</a:t>
            </a:r>
          </a:p>
          <a:p>
            <a:pPr algn="just" fontAlgn="ctr"/>
            <a:r>
              <a:rPr lang="en-US" dirty="0"/>
              <a:t>If no keyword is specified ,the sorting will be done by default in the ascending order.</a:t>
            </a:r>
          </a:p>
          <a:p>
            <a:pPr algn="just" fontAlgn="ct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ORDER BY</a:t>
            </a:r>
            <a:endParaRPr lang="en-US" dirty="0"/>
          </a:p>
        </p:txBody>
      </p:sp>
      <p:sp>
        <p:nvSpPr>
          <p:cNvPr id="3" name="Content Placeholder 2"/>
          <p:cNvSpPr>
            <a:spLocks noGrp="1"/>
          </p:cNvSpPr>
          <p:nvPr>
            <p:ph idx="1"/>
          </p:nvPr>
        </p:nvSpPr>
        <p:spPr/>
        <p:txBody>
          <a:bodyPr/>
          <a:lstStyle/>
          <a:p>
            <a:pPr>
              <a:buNone/>
            </a:pPr>
            <a:r>
              <a:rPr lang="en-US" b="1" dirty="0">
                <a:solidFill>
                  <a:srgbClr val="FF0000"/>
                </a:solidFill>
              </a:rPr>
              <a:t>    Syntax</a:t>
            </a:r>
          </a:p>
          <a:p>
            <a:pPr>
              <a:buNone/>
            </a:pPr>
            <a:r>
              <a:rPr lang="en-US" b="1" dirty="0"/>
              <a:t>    SELECT</a:t>
            </a:r>
            <a:r>
              <a:rPr lang="en-US" dirty="0"/>
              <a:t>  </a:t>
            </a:r>
            <a:r>
              <a:rPr lang="en-US" i="1" dirty="0"/>
              <a:t>column1</a:t>
            </a:r>
            <a:r>
              <a:rPr lang="en-US" dirty="0"/>
              <a:t>,</a:t>
            </a:r>
            <a:r>
              <a:rPr lang="en-US" i="1" dirty="0"/>
              <a:t> column2, ...</a:t>
            </a:r>
            <a:br>
              <a:rPr lang="en-US" dirty="0"/>
            </a:br>
            <a:r>
              <a:rPr lang="en-US" b="1" dirty="0"/>
              <a:t>FROM</a:t>
            </a:r>
            <a:r>
              <a:rPr lang="en-US" dirty="0"/>
              <a:t>   </a:t>
            </a:r>
            <a:r>
              <a:rPr lang="en-US" i="1" dirty="0" err="1"/>
              <a:t>table_name</a:t>
            </a:r>
            <a:br>
              <a:rPr lang="en-US" dirty="0"/>
            </a:br>
            <a:r>
              <a:rPr lang="en-US" b="1" dirty="0"/>
              <a:t>ORDER BY</a:t>
            </a:r>
            <a:r>
              <a:rPr lang="en-US" dirty="0"/>
              <a:t>  </a:t>
            </a:r>
            <a:r>
              <a:rPr lang="en-US" i="1" dirty="0"/>
              <a:t>column1, column2, ... </a:t>
            </a:r>
            <a:r>
              <a:rPr lang="en-US" dirty="0"/>
              <a:t>[ASC|DESC];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EMP table </a:t>
            </a:r>
            <a:endParaRPr lang="en-US" dirty="0"/>
          </a:p>
        </p:txBody>
      </p:sp>
      <p:graphicFrame>
        <p:nvGraphicFramePr>
          <p:cNvPr id="4" name="Content Placeholder 3"/>
          <p:cNvGraphicFramePr>
            <a:graphicFrameLocks noGrp="1"/>
          </p:cNvGraphicFramePr>
          <p:nvPr>
            <p:ph idx="1"/>
          </p:nvPr>
        </p:nvGraphicFramePr>
        <p:xfrm>
          <a:off x="1752599" y="2133600"/>
          <a:ext cx="5638802" cy="3124200"/>
        </p:xfrm>
        <a:graphic>
          <a:graphicData uri="http://schemas.openxmlformats.org/drawingml/2006/table">
            <a:tbl>
              <a:tblPr firstRow="1" bandRow="1">
                <a:tableStyleId>{616DA210-FB5B-4158-B5E0-FEB733F419BA}</a:tableStyleId>
              </a:tblPr>
              <a:tblGrid>
                <a:gridCol w="952006">
                  <a:extLst>
                    <a:ext uri="{9D8B030D-6E8A-4147-A177-3AD203B41FA5}">
                      <a16:colId xmlns:a16="http://schemas.microsoft.com/office/drawing/2014/main" val="20000"/>
                    </a:ext>
                  </a:extLst>
                </a:gridCol>
                <a:gridCol w="1757548">
                  <a:extLst>
                    <a:ext uri="{9D8B030D-6E8A-4147-A177-3AD203B41FA5}">
                      <a16:colId xmlns:a16="http://schemas.microsoft.com/office/drawing/2014/main" val="20001"/>
                    </a:ext>
                  </a:extLst>
                </a:gridCol>
                <a:gridCol w="1464624">
                  <a:extLst>
                    <a:ext uri="{9D8B030D-6E8A-4147-A177-3AD203B41FA5}">
                      <a16:colId xmlns:a16="http://schemas.microsoft.com/office/drawing/2014/main" val="20002"/>
                    </a:ext>
                  </a:extLst>
                </a:gridCol>
                <a:gridCol w="1464624">
                  <a:extLst>
                    <a:ext uri="{9D8B030D-6E8A-4147-A177-3AD203B41FA5}">
                      <a16:colId xmlns:a16="http://schemas.microsoft.com/office/drawing/2014/main" val="20003"/>
                    </a:ext>
                  </a:extLst>
                </a:gridCol>
              </a:tblGrid>
              <a:tr h="533400">
                <a:tc>
                  <a:txBody>
                    <a:bodyPr/>
                    <a:lstStyle/>
                    <a:p>
                      <a:pPr algn="ctr"/>
                      <a:r>
                        <a:rPr lang="en-US" sz="2800" dirty="0"/>
                        <a:t>EID</a:t>
                      </a:r>
                    </a:p>
                  </a:txBody>
                  <a:tcPr/>
                </a:tc>
                <a:tc>
                  <a:txBody>
                    <a:bodyPr/>
                    <a:lstStyle/>
                    <a:p>
                      <a:pPr algn="ctr"/>
                      <a:r>
                        <a:rPr lang="en-US" sz="2800" dirty="0"/>
                        <a:t>ENAME</a:t>
                      </a:r>
                    </a:p>
                  </a:txBody>
                  <a:tcPr/>
                </a:tc>
                <a:tc>
                  <a:txBody>
                    <a:bodyPr/>
                    <a:lstStyle/>
                    <a:p>
                      <a:pPr algn="ctr"/>
                      <a:r>
                        <a:rPr lang="en-US" sz="2800" dirty="0"/>
                        <a:t>SALARY</a:t>
                      </a:r>
                    </a:p>
                  </a:txBody>
                  <a:tcPr/>
                </a:tc>
                <a:tc>
                  <a:txBody>
                    <a:bodyPr/>
                    <a:lstStyle/>
                    <a:p>
                      <a:pPr algn="ctr"/>
                      <a:r>
                        <a:rPr lang="en-US" sz="2800" dirty="0"/>
                        <a:t>DEPTNO</a:t>
                      </a:r>
                    </a:p>
                  </a:txBody>
                  <a:tcPr/>
                </a:tc>
                <a:extLst>
                  <a:ext uri="{0D108BD9-81ED-4DB2-BD59-A6C34878D82A}">
                    <a16:rowId xmlns:a16="http://schemas.microsoft.com/office/drawing/2014/main" val="10000"/>
                  </a:ext>
                </a:extLst>
              </a:tr>
              <a:tr h="368300">
                <a:tc>
                  <a:txBody>
                    <a:bodyPr/>
                    <a:lstStyle/>
                    <a:p>
                      <a:pPr algn="ctr"/>
                      <a:r>
                        <a:rPr lang="en-US" sz="2800" dirty="0"/>
                        <a:t>1</a:t>
                      </a:r>
                    </a:p>
                  </a:txBody>
                  <a:tcPr/>
                </a:tc>
                <a:tc>
                  <a:txBody>
                    <a:bodyPr/>
                    <a:lstStyle/>
                    <a:p>
                      <a:pPr algn="ctr"/>
                      <a:r>
                        <a:rPr lang="en-US" sz="2800" dirty="0"/>
                        <a:t>A</a:t>
                      </a:r>
                    </a:p>
                  </a:txBody>
                  <a:tcPr/>
                </a:tc>
                <a:tc>
                  <a:txBody>
                    <a:bodyPr/>
                    <a:lstStyle/>
                    <a:p>
                      <a:pPr algn="ctr"/>
                      <a:r>
                        <a:rPr lang="en-US" sz="2800" dirty="0"/>
                        <a:t>1000</a:t>
                      </a:r>
                    </a:p>
                  </a:txBody>
                  <a:tcPr/>
                </a:tc>
                <a:tc>
                  <a:txBody>
                    <a:bodyPr/>
                    <a:lstStyle/>
                    <a:p>
                      <a:pPr algn="ctr"/>
                      <a:r>
                        <a:rPr lang="en-US" sz="2800" dirty="0"/>
                        <a:t>10</a:t>
                      </a:r>
                    </a:p>
                  </a:txBody>
                  <a:tcPr/>
                </a:tc>
                <a:extLst>
                  <a:ext uri="{0D108BD9-81ED-4DB2-BD59-A6C34878D82A}">
                    <a16:rowId xmlns:a16="http://schemas.microsoft.com/office/drawing/2014/main" val="10001"/>
                  </a:ext>
                </a:extLst>
              </a:tr>
              <a:tr h="368300">
                <a:tc>
                  <a:txBody>
                    <a:bodyPr/>
                    <a:lstStyle/>
                    <a:p>
                      <a:pPr algn="ctr"/>
                      <a:r>
                        <a:rPr lang="en-US" sz="2800" dirty="0"/>
                        <a:t>2</a:t>
                      </a:r>
                    </a:p>
                  </a:txBody>
                  <a:tcPr/>
                </a:tc>
                <a:tc>
                  <a:txBody>
                    <a:bodyPr/>
                    <a:lstStyle/>
                    <a:p>
                      <a:pPr algn="ctr"/>
                      <a:r>
                        <a:rPr lang="en-US" sz="2800" dirty="0"/>
                        <a:t>B</a:t>
                      </a:r>
                    </a:p>
                  </a:txBody>
                  <a:tcPr/>
                </a:tc>
                <a:tc>
                  <a:txBody>
                    <a:bodyPr/>
                    <a:lstStyle/>
                    <a:p>
                      <a:pPr algn="ctr"/>
                      <a:r>
                        <a:rPr lang="en-US" sz="2800" dirty="0"/>
                        <a:t>2000</a:t>
                      </a:r>
                    </a:p>
                  </a:txBody>
                  <a:tcPr/>
                </a:tc>
                <a:tc>
                  <a:txBody>
                    <a:bodyPr/>
                    <a:lstStyle/>
                    <a:p>
                      <a:pPr algn="ctr"/>
                      <a:r>
                        <a:rPr lang="en-US" sz="2800" dirty="0"/>
                        <a:t>20</a:t>
                      </a:r>
                    </a:p>
                  </a:txBody>
                  <a:tcPr/>
                </a:tc>
                <a:extLst>
                  <a:ext uri="{0D108BD9-81ED-4DB2-BD59-A6C34878D82A}">
                    <a16:rowId xmlns:a16="http://schemas.microsoft.com/office/drawing/2014/main" val="10002"/>
                  </a:ext>
                </a:extLst>
              </a:tr>
              <a:tr h="368300">
                <a:tc>
                  <a:txBody>
                    <a:bodyPr/>
                    <a:lstStyle/>
                    <a:p>
                      <a:pPr algn="ctr"/>
                      <a:r>
                        <a:rPr lang="en-US" sz="2800" dirty="0"/>
                        <a:t>3</a:t>
                      </a:r>
                    </a:p>
                  </a:txBody>
                  <a:tcPr/>
                </a:tc>
                <a:tc>
                  <a:txBody>
                    <a:bodyPr/>
                    <a:lstStyle/>
                    <a:p>
                      <a:pPr algn="ctr"/>
                      <a:r>
                        <a:rPr lang="en-US" sz="2800" dirty="0"/>
                        <a:t>C</a:t>
                      </a:r>
                    </a:p>
                  </a:txBody>
                  <a:tcPr/>
                </a:tc>
                <a:tc>
                  <a:txBody>
                    <a:bodyPr/>
                    <a:lstStyle/>
                    <a:p>
                      <a:pPr algn="ctr"/>
                      <a:r>
                        <a:rPr lang="en-US" sz="2800" dirty="0"/>
                        <a:t>1000</a:t>
                      </a:r>
                    </a:p>
                  </a:txBody>
                  <a:tcPr/>
                </a:tc>
                <a:tc>
                  <a:txBody>
                    <a:bodyPr/>
                    <a:lstStyle/>
                    <a:p>
                      <a:pPr algn="ctr"/>
                      <a:r>
                        <a:rPr lang="en-US" sz="2800" dirty="0"/>
                        <a:t>10</a:t>
                      </a:r>
                    </a:p>
                  </a:txBody>
                  <a:tcPr/>
                </a:tc>
                <a:extLst>
                  <a:ext uri="{0D108BD9-81ED-4DB2-BD59-A6C34878D82A}">
                    <a16:rowId xmlns:a16="http://schemas.microsoft.com/office/drawing/2014/main" val="10003"/>
                  </a:ext>
                </a:extLst>
              </a:tr>
              <a:tr h="368300">
                <a:tc>
                  <a:txBody>
                    <a:bodyPr/>
                    <a:lstStyle/>
                    <a:p>
                      <a:pPr algn="ctr"/>
                      <a:r>
                        <a:rPr lang="en-US" sz="2800" dirty="0"/>
                        <a:t>4</a:t>
                      </a:r>
                    </a:p>
                  </a:txBody>
                  <a:tcPr/>
                </a:tc>
                <a:tc>
                  <a:txBody>
                    <a:bodyPr/>
                    <a:lstStyle/>
                    <a:p>
                      <a:pPr algn="ctr"/>
                      <a:r>
                        <a:rPr lang="en-US" sz="2800" dirty="0"/>
                        <a:t>D</a:t>
                      </a:r>
                    </a:p>
                  </a:txBody>
                  <a:tcPr/>
                </a:tc>
                <a:tc>
                  <a:txBody>
                    <a:bodyPr/>
                    <a:lstStyle/>
                    <a:p>
                      <a:pPr algn="ctr"/>
                      <a:r>
                        <a:rPr lang="en-US" sz="2800" dirty="0"/>
                        <a:t>3000</a:t>
                      </a:r>
                    </a:p>
                  </a:txBody>
                  <a:tcPr/>
                </a:tc>
                <a:tc>
                  <a:txBody>
                    <a:bodyPr/>
                    <a:lstStyle/>
                    <a:p>
                      <a:pPr algn="ctr"/>
                      <a:r>
                        <a:rPr lang="en-US" sz="2800" dirty="0"/>
                        <a:t>20</a:t>
                      </a:r>
                    </a:p>
                  </a:txBody>
                  <a:tcPr/>
                </a:tc>
                <a:extLst>
                  <a:ext uri="{0D108BD9-81ED-4DB2-BD59-A6C34878D82A}">
                    <a16:rowId xmlns:a16="http://schemas.microsoft.com/office/drawing/2014/main" val="10004"/>
                  </a:ext>
                </a:extLst>
              </a:tr>
              <a:tr h="368300">
                <a:tc>
                  <a:txBody>
                    <a:bodyPr/>
                    <a:lstStyle/>
                    <a:p>
                      <a:pPr algn="ctr"/>
                      <a:r>
                        <a:rPr lang="en-US" sz="2800" dirty="0"/>
                        <a:t>5</a:t>
                      </a:r>
                    </a:p>
                  </a:txBody>
                  <a:tcPr/>
                </a:tc>
                <a:tc>
                  <a:txBody>
                    <a:bodyPr/>
                    <a:lstStyle/>
                    <a:p>
                      <a:pPr algn="ctr"/>
                      <a:r>
                        <a:rPr lang="en-US" sz="2800" dirty="0"/>
                        <a:t>E</a:t>
                      </a:r>
                    </a:p>
                  </a:txBody>
                  <a:tcPr/>
                </a:tc>
                <a:tc>
                  <a:txBody>
                    <a:bodyPr/>
                    <a:lstStyle/>
                    <a:p>
                      <a:pPr algn="ctr"/>
                      <a:r>
                        <a:rPr lang="en-US" sz="2800" dirty="0"/>
                        <a:t>NULL</a:t>
                      </a:r>
                    </a:p>
                  </a:txBody>
                  <a:tcPr/>
                </a:tc>
                <a:tc>
                  <a:txBody>
                    <a:bodyPr/>
                    <a:lstStyle/>
                    <a:p>
                      <a:pPr algn="ctr"/>
                      <a:r>
                        <a:rPr lang="en-US" sz="2800" dirty="0"/>
                        <a:t>20</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ORDER BY</a:t>
            </a:r>
            <a:endParaRPr lang="en-US" dirty="0"/>
          </a:p>
        </p:txBody>
      </p:sp>
      <p:sp>
        <p:nvSpPr>
          <p:cNvPr id="3" name="Content Placeholder 2"/>
          <p:cNvSpPr>
            <a:spLocks noGrp="1"/>
          </p:cNvSpPr>
          <p:nvPr>
            <p:ph idx="1"/>
          </p:nvPr>
        </p:nvSpPr>
        <p:spPr>
          <a:xfrm>
            <a:off x="457200" y="1371600"/>
            <a:ext cx="8229600" cy="4754563"/>
          </a:xfrm>
        </p:spPr>
        <p:txBody>
          <a:bodyPr/>
          <a:lstStyle/>
          <a:p>
            <a:r>
              <a:rPr lang="en-US" dirty="0"/>
              <a:t>Display </a:t>
            </a:r>
            <a:r>
              <a:rPr lang="en-US" dirty="0" err="1"/>
              <a:t>emp</a:t>
            </a:r>
            <a:r>
              <a:rPr lang="en-US" dirty="0"/>
              <a:t> in ascending order of salary.</a:t>
            </a:r>
          </a:p>
          <a:p>
            <a:pPr>
              <a:buNone/>
            </a:pPr>
            <a:r>
              <a:rPr lang="en-US" b="1" dirty="0"/>
              <a:t>    SELECT * FROM </a:t>
            </a:r>
            <a:r>
              <a:rPr lang="en-US" b="1" dirty="0" err="1"/>
              <a:t>emp</a:t>
            </a:r>
            <a:r>
              <a:rPr lang="en-US" b="1" dirty="0"/>
              <a:t> ORDER BY salary; </a:t>
            </a:r>
          </a:p>
        </p:txBody>
      </p:sp>
      <p:graphicFrame>
        <p:nvGraphicFramePr>
          <p:cNvPr id="4" name="Content Placeholder 3"/>
          <p:cNvGraphicFramePr>
            <a:graphicFrameLocks/>
          </p:cNvGraphicFramePr>
          <p:nvPr/>
        </p:nvGraphicFramePr>
        <p:xfrm>
          <a:off x="1600200" y="2971800"/>
          <a:ext cx="5638802" cy="3124200"/>
        </p:xfrm>
        <a:graphic>
          <a:graphicData uri="http://schemas.openxmlformats.org/drawingml/2006/table">
            <a:tbl>
              <a:tblPr firstRow="1" bandRow="1">
                <a:tableStyleId>{616DA210-FB5B-4158-B5E0-FEB733F419BA}</a:tableStyleId>
              </a:tblPr>
              <a:tblGrid>
                <a:gridCol w="952006">
                  <a:extLst>
                    <a:ext uri="{9D8B030D-6E8A-4147-A177-3AD203B41FA5}">
                      <a16:colId xmlns:a16="http://schemas.microsoft.com/office/drawing/2014/main" val="20000"/>
                    </a:ext>
                  </a:extLst>
                </a:gridCol>
                <a:gridCol w="1757548">
                  <a:extLst>
                    <a:ext uri="{9D8B030D-6E8A-4147-A177-3AD203B41FA5}">
                      <a16:colId xmlns:a16="http://schemas.microsoft.com/office/drawing/2014/main" val="20001"/>
                    </a:ext>
                  </a:extLst>
                </a:gridCol>
                <a:gridCol w="1464624">
                  <a:extLst>
                    <a:ext uri="{9D8B030D-6E8A-4147-A177-3AD203B41FA5}">
                      <a16:colId xmlns:a16="http://schemas.microsoft.com/office/drawing/2014/main" val="20002"/>
                    </a:ext>
                  </a:extLst>
                </a:gridCol>
                <a:gridCol w="1464624">
                  <a:extLst>
                    <a:ext uri="{9D8B030D-6E8A-4147-A177-3AD203B41FA5}">
                      <a16:colId xmlns:a16="http://schemas.microsoft.com/office/drawing/2014/main" val="20003"/>
                    </a:ext>
                  </a:extLst>
                </a:gridCol>
              </a:tblGrid>
              <a:tr h="533400">
                <a:tc>
                  <a:txBody>
                    <a:bodyPr/>
                    <a:lstStyle/>
                    <a:p>
                      <a:pPr algn="ctr"/>
                      <a:r>
                        <a:rPr lang="en-US" sz="2800" dirty="0"/>
                        <a:t>EID</a:t>
                      </a:r>
                    </a:p>
                  </a:txBody>
                  <a:tcPr/>
                </a:tc>
                <a:tc>
                  <a:txBody>
                    <a:bodyPr/>
                    <a:lstStyle/>
                    <a:p>
                      <a:pPr algn="ctr"/>
                      <a:r>
                        <a:rPr lang="en-US" sz="2800" dirty="0"/>
                        <a:t>ENAME</a:t>
                      </a:r>
                    </a:p>
                  </a:txBody>
                  <a:tcPr/>
                </a:tc>
                <a:tc>
                  <a:txBody>
                    <a:bodyPr/>
                    <a:lstStyle/>
                    <a:p>
                      <a:pPr algn="ctr"/>
                      <a:r>
                        <a:rPr lang="en-US" sz="2800" dirty="0"/>
                        <a:t>SALARY</a:t>
                      </a:r>
                    </a:p>
                  </a:txBody>
                  <a:tcPr/>
                </a:tc>
                <a:tc>
                  <a:txBody>
                    <a:bodyPr/>
                    <a:lstStyle/>
                    <a:p>
                      <a:pPr algn="ctr"/>
                      <a:r>
                        <a:rPr lang="en-US" sz="2800" dirty="0"/>
                        <a:t>DEPTNO</a:t>
                      </a:r>
                    </a:p>
                  </a:txBody>
                  <a:tcPr/>
                </a:tc>
                <a:extLst>
                  <a:ext uri="{0D108BD9-81ED-4DB2-BD59-A6C34878D82A}">
                    <a16:rowId xmlns:a16="http://schemas.microsoft.com/office/drawing/2014/main" val="10000"/>
                  </a:ext>
                </a:extLst>
              </a:tr>
              <a:tr h="368300">
                <a:tc>
                  <a:txBody>
                    <a:bodyPr/>
                    <a:lstStyle/>
                    <a:p>
                      <a:pPr algn="ctr"/>
                      <a:r>
                        <a:rPr lang="en-US" sz="2800" dirty="0"/>
                        <a:t>1</a:t>
                      </a:r>
                    </a:p>
                  </a:txBody>
                  <a:tcPr/>
                </a:tc>
                <a:tc>
                  <a:txBody>
                    <a:bodyPr/>
                    <a:lstStyle/>
                    <a:p>
                      <a:pPr algn="ctr"/>
                      <a:r>
                        <a:rPr lang="en-US" sz="2800" dirty="0"/>
                        <a:t>A</a:t>
                      </a:r>
                    </a:p>
                  </a:txBody>
                  <a:tcPr/>
                </a:tc>
                <a:tc>
                  <a:txBody>
                    <a:bodyPr/>
                    <a:lstStyle/>
                    <a:p>
                      <a:pPr algn="ctr"/>
                      <a:r>
                        <a:rPr lang="en-US" sz="2800" dirty="0"/>
                        <a:t>1000</a:t>
                      </a:r>
                    </a:p>
                  </a:txBody>
                  <a:tcPr/>
                </a:tc>
                <a:tc>
                  <a:txBody>
                    <a:bodyPr/>
                    <a:lstStyle/>
                    <a:p>
                      <a:pPr algn="ctr"/>
                      <a:r>
                        <a:rPr lang="en-US" sz="2800" dirty="0"/>
                        <a:t>10</a:t>
                      </a:r>
                    </a:p>
                  </a:txBody>
                  <a:tcPr/>
                </a:tc>
                <a:extLst>
                  <a:ext uri="{0D108BD9-81ED-4DB2-BD59-A6C34878D82A}">
                    <a16:rowId xmlns:a16="http://schemas.microsoft.com/office/drawing/2014/main" val="10001"/>
                  </a:ext>
                </a:extLst>
              </a:tr>
              <a:tr h="368300">
                <a:tc>
                  <a:txBody>
                    <a:bodyPr/>
                    <a:lstStyle/>
                    <a:p>
                      <a:pPr algn="ctr"/>
                      <a:r>
                        <a:rPr lang="en-US" sz="2800" dirty="0"/>
                        <a:t>3</a:t>
                      </a:r>
                    </a:p>
                  </a:txBody>
                  <a:tcPr/>
                </a:tc>
                <a:tc>
                  <a:txBody>
                    <a:bodyPr/>
                    <a:lstStyle/>
                    <a:p>
                      <a:pPr algn="ctr"/>
                      <a:r>
                        <a:rPr lang="en-US" sz="2800" dirty="0"/>
                        <a:t>C</a:t>
                      </a:r>
                    </a:p>
                  </a:txBody>
                  <a:tcPr/>
                </a:tc>
                <a:tc>
                  <a:txBody>
                    <a:bodyPr/>
                    <a:lstStyle/>
                    <a:p>
                      <a:pPr algn="ctr"/>
                      <a:r>
                        <a:rPr lang="en-US" sz="2800" dirty="0"/>
                        <a:t>1000</a:t>
                      </a:r>
                    </a:p>
                  </a:txBody>
                  <a:tcPr/>
                </a:tc>
                <a:tc>
                  <a:txBody>
                    <a:bodyPr/>
                    <a:lstStyle/>
                    <a:p>
                      <a:pPr algn="ctr"/>
                      <a:r>
                        <a:rPr lang="en-US" sz="2800" dirty="0"/>
                        <a:t>10</a:t>
                      </a:r>
                    </a:p>
                  </a:txBody>
                  <a:tcPr/>
                </a:tc>
                <a:extLst>
                  <a:ext uri="{0D108BD9-81ED-4DB2-BD59-A6C34878D82A}">
                    <a16:rowId xmlns:a16="http://schemas.microsoft.com/office/drawing/2014/main" val="10002"/>
                  </a:ext>
                </a:extLst>
              </a:tr>
              <a:tr h="368300">
                <a:tc>
                  <a:txBody>
                    <a:bodyPr/>
                    <a:lstStyle/>
                    <a:p>
                      <a:pPr algn="ctr"/>
                      <a:r>
                        <a:rPr lang="en-US" sz="2800" dirty="0"/>
                        <a:t>2</a:t>
                      </a:r>
                    </a:p>
                  </a:txBody>
                  <a:tcPr/>
                </a:tc>
                <a:tc>
                  <a:txBody>
                    <a:bodyPr/>
                    <a:lstStyle/>
                    <a:p>
                      <a:pPr algn="ctr"/>
                      <a:r>
                        <a:rPr lang="en-US" sz="2800" dirty="0"/>
                        <a:t>B</a:t>
                      </a:r>
                    </a:p>
                  </a:txBody>
                  <a:tcPr/>
                </a:tc>
                <a:tc>
                  <a:txBody>
                    <a:bodyPr/>
                    <a:lstStyle/>
                    <a:p>
                      <a:pPr algn="ctr"/>
                      <a:r>
                        <a:rPr lang="en-US" sz="2800" dirty="0"/>
                        <a:t>2000</a:t>
                      </a:r>
                    </a:p>
                  </a:txBody>
                  <a:tcPr/>
                </a:tc>
                <a:tc>
                  <a:txBody>
                    <a:bodyPr/>
                    <a:lstStyle/>
                    <a:p>
                      <a:pPr algn="ctr"/>
                      <a:r>
                        <a:rPr lang="en-US" sz="2800" dirty="0"/>
                        <a:t>20</a:t>
                      </a:r>
                    </a:p>
                  </a:txBody>
                  <a:tcPr/>
                </a:tc>
                <a:extLst>
                  <a:ext uri="{0D108BD9-81ED-4DB2-BD59-A6C34878D82A}">
                    <a16:rowId xmlns:a16="http://schemas.microsoft.com/office/drawing/2014/main" val="10003"/>
                  </a:ext>
                </a:extLst>
              </a:tr>
              <a:tr h="368300">
                <a:tc>
                  <a:txBody>
                    <a:bodyPr/>
                    <a:lstStyle/>
                    <a:p>
                      <a:pPr algn="ctr"/>
                      <a:r>
                        <a:rPr lang="en-US" sz="2800" dirty="0"/>
                        <a:t>4</a:t>
                      </a:r>
                    </a:p>
                  </a:txBody>
                  <a:tcPr/>
                </a:tc>
                <a:tc>
                  <a:txBody>
                    <a:bodyPr/>
                    <a:lstStyle/>
                    <a:p>
                      <a:pPr algn="ctr"/>
                      <a:r>
                        <a:rPr lang="en-US" sz="2800" dirty="0"/>
                        <a:t>D</a:t>
                      </a:r>
                    </a:p>
                  </a:txBody>
                  <a:tcPr/>
                </a:tc>
                <a:tc>
                  <a:txBody>
                    <a:bodyPr/>
                    <a:lstStyle/>
                    <a:p>
                      <a:pPr algn="ctr"/>
                      <a:r>
                        <a:rPr lang="en-US" sz="2800" dirty="0"/>
                        <a:t>3000</a:t>
                      </a:r>
                    </a:p>
                  </a:txBody>
                  <a:tcPr/>
                </a:tc>
                <a:tc>
                  <a:txBody>
                    <a:bodyPr/>
                    <a:lstStyle/>
                    <a:p>
                      <a:pPr algn="ctr"/>
                      <a:r>
                        <a:rPr lang="en-US" sz="2800" dirty="0"/>
                        <a:t>20</a:t>
                      </a:r>
                    </a:p>
                  </a:txBody>
                  <a:tcPr/>
                </a:tc>
                <a:extLst>
                  <a:ext uri="{0D108BD9-81ED-4DB2-BD59-A6C34878D82A}">
                    <a16:rowId xmlns:a16="http://schemas.microsoft.com/office/drawing/2014/main" val="10004"/>
                  </a:ext>
                </a:extLst>
              </a:tr>
              <a:tr h="368300">
                <a:tc>
                  <a:txBody>
                    <a:bodyPr/>
                    <a:lstStyle/>
                    <a:p>
                      <a:pPr algn="ctr"/>
                      <a:r>
                        <a:rPr lang="en-US" sz="2800" dirty="0"/>
                        <a:t>5</a:t>
                      </a:r>
                    </a:p>
                  </a:txBody>
                  <a:tcPr/>
                </a:tc>
                <a:tc>
                  <a:txBody>
                    <a:bodyPr/>
                    <a:lstStyle/>
                    <a:p>
                      <a:pPr algn="ctr"/>
                      <a:r>
                        <a:rPr lang="en-US" sz="2800" dirty="0"/>
                        <a:t>E</a:t>
                      </a:r>
                    </a:p>
                  </a:txBody>
                  <a:tcPr/>
                </a:tc>
                <a:tc>
                  <a:txBody>
                    <a:bodyPr/>
                    <a:lstStyle/>
                    <a:p>
                      <a:pPr algn="ctr"/>
                      <a:r>
                        <a:rPr lang="en-US" sz="2800" dirty="0"/>
                        <a:t>NULL</a:t>
                      </a:r>
                    </a:p>
                  </a:txBody>
                  <a:tcPr/>
                </a:tc>
                <a:tc>
                  <a:txBody>
                    <a:bodyPr/>
                    <a:lstStyle/>
                    <a:p>
                      <a:pPr algn="ctr"/>
                      <a:r>
                        <a:rPr lang="en-US" sz="2800" dirty="0"/>
                        <a:t>20</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ORDER BY</a:t>
            </a:r>
            <a:endParaRPr lang="en-US" dirty="0"/>
          </a:p>
        </p:txBody>
      </p:sp>
      <p:sp>
        <p:nvSpPr>
          <p:cNvPr id="3" name="Content Placeholder 2"/>
          <p:cNvSpPr>
            <a:spLocks noGrp="1"/>
          </p:cNvSpPr>
          <p:nvPr>
            <p:ph idx="1"/>
          </p:nvPr>
        </p:nvSpPr>
        <p:spPr>
          <a:xfrm>
            <a:off x="457200" y="1371600"/>
            <a:ext cx="8229600" cy="4754563"/>
          </a:xfrm>
        </p:spPr>
        <p:txBody>
          <a:bodyPr/>
          <a:lstStyle/>
          <a:p>
            <a:r>
              <a:rPr lang="en-US" dirty="0"/>
              <a:t>Display </a:t>
            </a:r>
            <a:r>
              <a:rPr lang="en-US" dirty="0" err="1"/>
              <a:t>emp</a:t>
            </a:r>
            <a:r>
              <a:rPr lang="en-US" dirty="0"/>
              <a:t> in descending order of salary.</a:t>
            </a:r>
          </a:p>
          <a:p>
            <a:pPr>
              <a:buNone/>
            </a:pPr>
            <a:r>
              <a:rPr lang="en-US" b="1" dirty="0"/>
              <a:t>    SELECT * FROM </a:t>
            </a:r>
            <a:r>
              <a:rPr lang="en-US" b="1" dirty="0" err="1"/>
              <a:t>emp</a:t>
            </a:r>
            <a:r>
              <a:rPr lang="en-US" b="1" dirty="0"/>
              <a:t> ORDER BY salary DESC; </a:t>
            </a:r>
          </a:p>
        </p:txBody>
      </p:sp>
      <p:graphicFrame>
        <p:nvGraphicFramePr>
          <p:cNvPr id="4" name="Content Placeholder 3"/>
          <p:cNvGraphicFramePr>
            <a:graphicFrameLocks/>
          </p:cNvGraphicFramePr>
          <p:nvPr/>
        </p:nvGraphicFramePr>
        <p:xfrm>
          <a:off x="1600200" y="2971800"/>
          <a:ext cx="5638802" cy="3124200"/>
        </p:xfrm>
        <a:graphic>
          <a:graphicData uri="http://schemas.openxmlformats.org/drawingml/2006/table">
            <a:tbl>
              <a:tblPr firstRow="1" bandRow="1">
                <a:tableStyleId>{616DA210-FB5B-4158-B5E0-FEB733F419BA}</a:tableStyleId>
              </a:tblPr>
              <a:tblGrid>
                <a:gridCol w="952006">
                  <a:extLst>
                    <a:ext uri="{9D8B030D-6E8A-4147-A177-3AD203B41FA5}">
                      <a16:colId xmlns:a16="http://schemas.microsoft.com/office/drawing/2014/main" val="20000"/>
                    </a:ext>
                  </a:extLst>
                </a:gridCol>
                <a:gridCol w="1757548">
                  <a:extLst>
                    <a:ext uri="{9D8B030D-6E8A-4147-A177-3AD203B41FA5}">
                      <a16:colId xmlns:a16="http://schemas.microsoft.com/office/drawing/2014/main" val="20001"/>
                    </a:ext>
                  </a:extLst>
                </a:gridCol>
                <a:gridCol w="1464624">
                  <a:extLst>
                    <a:ext uri="{9D8B030D-6E8A-4147-A177-3AD203B41FA5}">
                      <a16:colId xmlns:a16="http://schemas.microsoft.com/office/drawing/2014/main" val="20002"/>
                    </a:ext>
                  </a:extLst>
                </a:gridCol>
                <a:gridCol w="1464624">
                  <a:extLst>
                    <a:ext uri="{9D8B030D-6E8A-4147-A177-3AD203B41FA5}">
                      <a16:colId xmlns:a16="http://schemas.microsoft.com/office/drawing/2014/main" val="20003"/>
                    </a:ext>
                  </a:extLst>
                </a:gridCol>
              </a:tblGrid>
              <a:tr h="533400">
                <a:tc>
                  <a:txBody>
                    <a:bodyPr/>
                    <a:lstStyle/>
                    <a:p>
                      <a:pPr algn="ctr"/>
                      <a:r>
                        <a:rPr lang="en-US" sz="2800" dirty="0"/>
                        <a:t>EID</a:t>
                      </a:r>
                    </a:p>
                  </a:txBody>
                  <a:tcPr/>
                </a:tc>
                <a:tc>
                  <a:txBody>
                    <a:bodyPr/>
                    <a:lstStyle/>
                    <a:p>
                      <a:pPr algn="ctr"/>
                      <a:r>
                        <a:rPr lang="en-US" sz="2800" dirty="0"/>
                        <a:t>ENAME</a:t>
                      </a:r>
                    </a:p>
                  </a:txBody>
                  <a:tcPr/>
                </a:tc>
                <a:tc>
                  <a:txBody>
                    <a:bodyPr/>
                    <a:lstStyle/>
                    <a:p>
                      <a:pPr algn="ctr"/>
                      <a:r>
                        <a:rPr lang="en-US" sz="2800" dirty="0"/>
                        <a:t>SALARY</a:t>
                      </a:r>
                    </a:p>
                  </a:txBody>
                  <a:tcPr/>
                </a:tc>
                <a:tc>
                  <a:txBody>
                    <a:bodyPr/>
                    <a:lstStyle/>
                    <a:p>
                      <a:pPr algn="ctr"/>
                      <a:r>
                        <a:rPr lang="en-US" sz="2800" dirty="0"/>
                        <a:t>DEPTNO</a:t>
                      </a:r>
                    </a:p>
                  </a:txBody>
                  <a:tcPr/>
                </a:tc>
                <a:extLst>
                  <a:ext uri="{0D108BD9-81ED-4DB2-BD59-A6C34878D82A}">
                    <a16:rowId xmlns:a16="http://schemas.microsoft.com/office/drawing/2014/main" val="10000"/>
                  </a:ext>
                </a:extLst>
              </a:tr>
              <a:tr h="368300">
                <a:tc>
                  <a:txBody>
                    <a:bodyPr/>
                    <a:lstStyle/>
                    <a:p>
                      <a:pPr algn="ctr"/>
                      <a:r>
                        <a:rPr lang="en-US" sz="2800" dirty="0"/>
                        <a:t>5</a:t>
                      </a:r>
                    </a:p>
                  </a:txBody>
                  <a:tcPr/>
                </a:tc>
                <a:tc>
                  <a:txBody>
                    <a:bodyPr/>
                    <a:lstStyle/>
                    <a:p>
                      <a:pPr algn="ctr"/>
                      <a:r>
                        <a:rPr lang="en-US" sz="2800" dirty="0"/>
                        <a:t>E</a:t>
                      </a:r>
                    </a:p>
                  </a:txBody>
                  <a:tcPr/>
                </a:tc>
                <a:tc>
                  <a:txBody>
                    <a:bodyPr/>
                    <a:lstStyle/>
                    <a:p>
                      <a:pPr algn="ctr"/>
                      <a:r>
                        <a:rPr lang="en-US" sz="2800" dirty="0"/>
                        <a:t>NULL</a:t>
                      </a:r>
                    </a:p>
                  </a:txBody>
                  <a:tcPr/>
                </a:tc>
                <a:tc>
                  <a:txBody>
                    <a:bodyPr/>
                    <a:lstStyle/>
                    <a:p>
                      <a:pPr algn="ctr"/>
                      <a:r>
                        <a:rPr lang="en-US" sz="2800" dirty="0"/>
                        <a:t>20</a:t>
                      </a:r>
                    </a:p>
                  </a:txBody>
                  <a:tcPr/>
                </a:tc>
                <a:extLst>
                  <a:ext uri="{0D108BD9-81ED-4DB2-BD59-A6C34878D82A}">
                    <a16:rowId xmlns:a16="http://schemas.microsoft.com/office/drawing/2014/main" val="10001"/>
                  </a:ext>
                </a:extLst>
              </a:tr>
              <a:tr h="368300">
                <a:tc>
                  <a:txBody>
                    <a:bodyPr/>
                    <a:lstStyle/>
                    <a:p>
                      <a:pPr algn="ctr"/>
                      <a:r>
                        <a:rPr lang="en-US" sz="2800" dirty="0"/>
                        <a:t>4</a:t>
                      </a:r>
                    </a:p>
                  </a:txBody>
                  <a:tcPr/>
                </a:tc>
                <a:tc>
                  <a:txBody>
                    <a:bodyPr/>
                    <a:lstStyle/>
                    <a:p>
                      <a:pPr algn="ctr"/>
                      <a:r>
                        <a:rPr lang="en-US" sz="2800" dirty="0"/>
                        <a:t>D</a:t>
                      </a:r>
                    </a:p>
                  </a:txBody>
                  <a:tcPr/>
                </a:tc>
                <a:tc>
                  <a:txBody>
                    <a:bodyPr/>
                    <a:lstStyle/>
                    <a:p>
                      <a:pPr algn="ctr"/>
                      <a:r>
                        <a:rPr lang="en-US" sz="2800" dirty="0"/>
                        <a:t>3000</a:t>
                      </a:r>
                    </a:p>
                  </a:txBody>
                  <a:tcPr/>
                </a:tc>
                <a:tc>
                  <a:txBody>
                    <a:bodyPr/>
                    <a:lstStyle/>
                    <a:p>
                      <a:pPr algn="ctr"/>
                      <a:r>
                        <a:rPr lang="en-US" sz="2800" dirty="0"/>
                        <a:t>20</a:t>
                      </a:r>
                    </a:p>
                  </a:txBody>
                  <a:tcPr/>
                </a:tc>
                <a:extLst>
                  <a:ext uri="{0D108BD9-81ED-4DB2-BD59-A6C34878D82A}">
                    <a16:rowId xmlns:a16="http://schemas.microsoft.com/office/drawing/2014/main" val="10002"/>
                  </a:ext>
                </a:extLst>
              </a:tr>
              <a:tr h="368300">
                <a:tc>
                  <a:txBody>
                    <a:bodyPr/>
                    <a:lstStyle/>
                    <a:p>
                      <a:pPr algn="ctr"/>
                      <a:r>
                        <a:rPr lang="en-US" sz="2800" dirty="0"/>
                        <a:t>2</a:t>
                      </a:r>
                    </a:p>
                  </a:txBody>
                  <a:tcPr/>
                </a:tc>
                <a:tc>
                  <a:txBody>
                    <a:bodyPr/>
                    <a:lstStyle/>
                    <a:p>
                      <a:pPr algn="ctr"/>
                      <a:r>
                        <a:rPr lang="en-US" sz="2800" dirty="0"/>
                        <a:t>B</a:t>
                      </a:r>
                    </a:p>
                  </a:txBody>
                  <a:tcPr/>
                </a:tc>
                <a:tc>
                  <a:txBody>
                    <a:bodyPr/>
                    <a:lstStyle/>
                    <a:p>
                      <a:pPr algn="ctr"/>
                      <a:r>
                        <a:rPr lang="en-US" sz="2800" dirty="0"/>
                        <a:t>2000</a:t>
                      </a:r>
                    </a:p>
                  </a:txBody>
                  <a:tcPr/>
                </a:tc>
                <a:tc>
                  <a:txBody>
                    <a:bodyPr/>
                    <a:lstStyle/>
                    <a:p>
                      <a:pPr algn="ctr"/>
                      <a:r>
                        <a:rPr lang="en-US" sz="2800" dirty="0"/>
                        <a:t>20</a:t>
                      </a:r>
                    </a:p>
                  </a:txBody>
                  <a:tcPr/>
                </a:tc>
                <a:extLst>
                  <a:ext uri="{0D108BD9-81ED-4DB2-BD59-A6C34878D82A}">
                    <a16:rowId xmlns:a16="http://schemas.microsoft.com/office/drawing/2014/main" val="10003"/>
                  </a:ext>
                </a:extLst>
              </a:tr>
              <a:tr h="368300">
                <a:tc>
                  <a:txBody>
                    <a:bodyPr/>
                    <a:lstStyle/>
                    <a:p>
                      <a:pPr algn="ctr"/>
                      <a:r>
                        <a:rPr lang="en-US" sz="2800" dirty="0"/>
                        <a:t>1</a:t>
                      </a:r>
                    </a:p>
                  </a:txBody>
                  <a:tcPr/>
                </a:tc>
                <a:tc>
                  <a:txBody>
                    <a:bodyPr/>
                    <a:lstStyle/>
                    <a:p>
                      <a:pPr algn="ctr"/>
                      <a:r>
                        <a:rPr lang="en-US" sz="2800" dirty="0"/>
                        <a:t>A</a:t>
                      </a:r>
                    </a:p>
                  </a:txBody>
                  <a:tcPr/>
                </a:tc>
                <a:tc>
                  <a:txBody>
                    <a:bodyPr/>
                    <a:lstStyle/>
                    <a:p>
                      <a:pPr algn="ctr"/>
                      <a:r>
                        <a:rPr lang="en-US" sz="2800" dirty="0"/>
                        <a:t>1000</a:t>
                      </a:r>
                    </a:p>
                  </a:txBody>
                  <a:tcPr/>
                </a:tc>
                <a:tc>
                  <a:txBody>
                    <a:bodyPr/>
                    <a:lstStyle/>
                    <a:p>
                      <a:pPr algn="ctr"/>
                      <a:r>
                        <a:rPr lang="en-US" sz="2800" dirty="0"/>
                        <a:t>10</a:t>
                      </a:r>
                    </a:p>
                  </a:txBody>
                  <a:tcPr/>
                </a:tc>
                <a:extLst>
                  <a:ext uri="{0D108BD9-81ED-4DB2-BD59-A6C34878D82A}">
                    <a16:rowId xmlns:a16="http://schemas.microsoft.com/office/drawing/2014/main" val="10004"/>
                  </a:ext>
                </a:extLst>
              </a:tr>
              <a:tr h="368300">
                <a:tc>
                  <a:txBody>
                    <a:bodyPr/>
                    <a:lstStyle/>
                    <a:p>
                      <a:pPr algn="ctr"/>
                      <a:r>
                        <a:rPr lang="en-US" sz="2800" dirty="0"/>
                        <a:t>3</a:t>
                      </a:r>
                    </a:p>
                  </a:txBody>
                  <a:tcPr/>
                </a:tc>
                <a:tc>
                  <a:txBody>
                    <a:bodyPr/>
                    <a:lstStyle/>
                    <a:p>
                      <a:pPr algn="ctr"/>
                      <a:r>
                        <a:rPr lang="en-US" sz="2800" dirty="0"/>
                        <a:t>C</a:t>
                      </a:r>
                    </a:p>
                  </a:txBody>
                  <a:tcPr/>
                </a:tc>
                <a:tc>
                  <a:txBody>
                    <a:bodyPr/>
                    <a:lstStyle/>
                    <a:p>
                      <a:pPr algn="ctr"/>
                      <a:r>
                        <a:rPr lang="en-US" sz="2800" dirty="0"/>
                        <a:t>1000</a:t>
                      </a:r>
                    </a:p>
                  </a:txBody>
                  <a:tcPr/>
                </a:tc>
                <a:tc>
                  <a:txBody>
                    <a:bodyPr/>
                    <a:lstStyle/>
                    <a:p>
                      <a:pPr algn="ctr"/>
                      <a:r>
                        <a:rPr lang="en-US" sz="2800" dirty="0"/>
                        <a:t>10</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2133600"/>
            <a:ext cx="8229600" cy="2133600"/>
          </a:xfrm>
        </p:spPr>
        <p:txBody>
          <a:bodyPr>
            <a:normAutofit/>
          </a:bodyPr>
          <a:lstStyle/>
          <a:p>
            <a:r>
              <a:rPr lang="en-US" b="1" dirty="0"/>
              <a:t>Exp 8 </a:t>
            </a:r>
            <a:br>
              <a:rPr lang="en-US" dirty="0"/>
            </a:br>
            <a:r>
              <a:rPr lang="en-US" dirty="0"/>
              <a:t>Construct SQL Queries on joins and Correlated </a:t>
            </a:r>
            <a:r>
              <a:rPr lang="en-US" dirty="0" err="1"/>
              <a:t>subqueries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GROUP BY</a:t>
            </a:r>
          </a:p>
        </p:txBody>
      </p:sp>
      <p:sp>
        <p:nvSpPr>
          <p:cNvPr id="3" name="Content Placeholder 2"/>
          <p:cNvSpPr>
            <a:spLocks noGrp="1"/>
          </p:cNvSpPr>
          <p:nvPr>
            <p:ph idx="1"/>
          </p:nvPr>
        </p:nvSpPr>
        <p:spPr>
          <a:xfrm>
            <a:off x="457200" y="1371600"/>
            <a:ext cx="8382000" cy="4754563"/>
          </a:xfrm>
        </p:spPr>
        <p:txBody>
          <a:bodyPr>
            <a:normAutofit/>
          </a:bodyPr>
          <a:lstStyle/>
          <a:p>
            <a:pPr algn="just"/>
            <a:r>
              <a:rPr lang="en-US" b="1" dirty="0"/>
              <a:t>Group By</a:t>
            </a:r>
            <a:r>
              <a:rPr lang="en-US" dirty="0"/>
              <a:t> clause is used for creating groups of records based on one or more columns.</a:t>
            </a:r>
          </a:p>
          <a:p>
            <a:pPr algn="just"/>
            <a:r>
              <a:rPr lang="en-US" b="1" dirty="0"/>
              <a:t>GROUP BY</a:t>
            </a:r>
            <a:r>
              <a:rPr lang="en-US" dirty="0"/>
              <a:t> Clause is used to group the rows, which have the same values.</a:t>
            </a:r>
          </a:p>
          <a:p>
            <a:pPr algn="just"/>
            <a:r>
              <a:rPr lang="en-US" dirty="0"/>
              <a:t>Using these groups of records we can perform calculations with aggregate functions COUNT, MAX, MIN, SUM, AVG.</a:t>
            </a:r>
          </a:p>
          <a:p>
            <a:pPr algn="just"/>
            <a:endParaRPr lang="en-US" dirty="0"/>
          </a:p>
          <a:p>
            <a:pPr algn="just"/>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JOINS</a:t>
            </a:r>
          </a:p>
        </p:txBody>
      </p:sp>
      <p:sp>
        <p:nvSpPr>
          <p:cNvPr id="3" name="Content Placeholder 2"/>
          <p:cNvSpPr>
            <a:spLocks noGrp="1"/>
          </p:cNvSpPr>
          <p:nvPr>
            <p:ph idx="1"/>
          </p:nvPr>
        </p:nvSpPr>
        <p:spPr>
          <a:xfrm>
            <a:off x="457200" y="1371600"/>
            <a:ext cx="8229600" cy="4754563"/>
          </a:xfrm>
        </p:spPr>
        <p:txBody>
          <a:bodyPr>
            <a:normAutofit/>
          </a:bodyPr>
          <a:lstStyle/>
          <a:p>
            <a:pPr algn="just"/>
            <a:r>
              <a:rPr lang="en-US" dirty="0"/>
              <a:t>JOIN  is used to retrieve data from multiple tables.</a:t>
            </a:r>
          </a:p>
          <a:p>
            <a:pPr algn="just"/>
            <a:r>
              <a:rPr lang="en-US" dirty="0"/>
              <a:t>Join query is used to combine rows from two or more tables and creates a new table. </a:t>
            </a:r>
          </a:p>
          <a:p>
            <a:pPr algn="just"/>
            <a:r>
              <a:rPr lang="en-US" dirty="0"/>
              <a:t>There must be one join condition for joining two tables, result set </a:t>
            </a:r>
            <a:r>
              <a:rPr lang="en-US" dirty="0" err="1"/>
              <a:t>conatins</a:t>
            </a:r>
            <a:r>
              <a:rPr lang="en-US" dirty="0"/>
              <a:t> rows for which join condition is  true.</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JOINS</a:t>
            </a:r>
            <a:endParaRPr lang="en-US" dirty="0"/>
          </a:p>
        </p:txBody>
      </p:sp>
      <p:sp>
        <p:nvSpPr>
          <p:cNvPr id="3" name="Content Placeholder 2"/>
          <p:cNvSpPr>
            <a:spLocks noGrp="1"/>
          </p:cNvSpPr>
          <p:nvPr>
            <p:ph idx="1"/>
          </p:nvPr>
        </p:nvSpPr>
        <p:spPr/>
        <p:txBody>
          <a:bodyPr>
            <a:normAutofit/>
          </a:bodyPr>
          <a:lstStyle/>
          <a:p>
            <a:pPr>
              <a:buNone/>
            </a:pPr>
            <a:r>
              <a:rPr lang="en-US" dirty="0"/>
              <a:t>There are  different types of  joins:</a:t>
            </a:r>
          </a:p>
          <a:p>
            <a:r>
              <a:rPr lang="en-US" dirty="0"/>
              <a:t> Inner join</a:t>
            </a:r>
          </a:p>
          <a:p>
            <a:r>
              <a:rPr lang="en-US" dirty="0"/>
              <a:t>Left outer join </a:t>
            </a:r>
          </a:p>
          <a:p>
            <a:r>
              <a:rPr lang="en-US" dirty="0"/>
              <a:t>Right outer join </a:t>
            </a:r>
          </a:p>
          <a:p>
            <a:r>
              <a:rPr lang="en-US" dirty="0"/>
              <a:t>Full outer join </a:t>
            </a:r>
          </a:p>
          <a:p>
            <a:r>
              <a:rPr lang="en-US" dirty="0"/>
              <a:t>Cross join</a:t>
            </a:r>
          </a:p>
          <a:p>
            <a:r>
              <a:rPr lang="en-US" dirty="0"/>
              <a:t>Self join</a:t>
            </a:r>
          </a:p>
          <a:p>
            <a:endParaRPr lang="en-US" dirty="0">
              <a:hlinkClick r:id="rId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Cross join</a:t>
            </a:r>
          </a:p>
        </p:txBody>
      </p:sp>
      <p:sp>
        <p:nvSpPr>
          <p:cNvPr id="3" name="Content Placeholder 2"/>
          <p:cNvSpPr>
            <a:spLocks noGrp="1"/>
          </p:cNvSpPr>
          <p:nvPr>
            <p:ph idx="1"/>
          </p:nvPr>
        </p:nvSpPr>
        <p:spPr/>
        <p:txBody>
          <a:bodyPr/>
          <a:lstStyle/>
          <a:p>
            <a:pPr algn="just"/>
            <a:r>
              <a:rPr lang="en-US" dirty="0"/>
              <a:t>CROSS JOIN  of two tables makes a Cartesian product of the tables.</a:t>
            </a:r>
          </a:p>
          <a:p>
            <a:pPr algn="just"/>
            <a:r>
              <a:rPr lang="en-US" dirty="0"/>
              <a:t>CROSS JOIN combines all rows from first table with all of the rows of second table.</a:t>
            </a:r>
          </a:p>
          <a:p>
            <a:pPr algn="just"/>
            <a:r>
              <a:rPr lang="en-US" dirty="0"/>
              <a:t> If there are "x" rows in table1 and "y" rows in table2 then the CROSS JOIN result set have x*y rows.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Cross join</a:t>
            </a:r>
            <a:endParaRPr lang="en-US" dirty="0"/>
          </a:p>
        </p:txBody>
      </p:sp>
      <p:sp>
        <p:nvSpPr>
          <p:cNvPr id="3" name="Content Placeholder 2"/>
          <p:cNvSpPr>
            <a:spLocks noGrp="1"/>
          </p:cNvSpPr>
          <p:nvPr>
            <p:ph idx="1"/>
          </p:nvPr>
        </p:nvSpPr>
        <p:spPr/>
        <p:txBody>
          <a:bodyPr>
            <a:normAutofit/>
          </a:bodyPr>
          <a:lstStyle/>
          <a:p>
            <a:pPr>
              <a:buNone/>
            </a:pPr>
            <a:r>
              <a:rPr lang="en-US" b="1" dirty="0"/>
              <a:t>Syntax:</a:t>
            </a:r>
          </a:p>
          <a:p>
            <a:pPr marL="688975" indent="-119063">
              <a:buNone/>
            </a:pPr>
            <a:r>
              <a:rPr lang="en-US" dirty="0"/>
              <a:t>SELECT  &lt;</a:t>
            </a:r>
            <a:r>
              <a:rPr lang="en-US" dirty="0" err="1"/>
              <a:t>column_list</a:t>
            </a:r>
            <a:r>
              <a:rPr lang="en-US" dirty="0"/>
              <a:t>&gt;   </a:t>
            </a:r>
          </a:p>
          <a:p>
            <a:pPr marL="688975" indent="-119063">
              <a:buNone/>
            </a:pPr>
            <a:r>
              <a:rPr lang="en-US" b="1" dirty="0"/>
              <a:t>FROM </a:t>
            </a:r>
          </a:p>
          <a:p>
            <a:pPr marL="688975" indent="-119063">
              <a:buNone/>
            </a:pPr>
            <a:r>
              <a:rPr lang="en-US" dirty="0"/>
              <a:t>table1  </a:t>
            </a:r>
            <a:r>
              <a:rPr lang="en-US" b="1" dirty="0"/>
              <a:t>CROSS JOIN</a:t>
            </a:r>
            <a:r>
              <a:rPr lang="en-US" dirty="0"/>
              <a:t>  table2;  </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nvGraphicFramePr>
        <p:xfrm>
          <a:off x="1828800" y="838200"/>
          <a:ext cx="5638802" cy="2590800"/>
        </p:xfrm>
        <a:graphic>
          <a:graphicData uri="http://schemas.openxmlformats.org/drawingml/2006/table">
            <a:tbl>
              <a:tblPr firstRow="1" bandRow="1">
                <a:tableStyleId>{616DA210-FB5B-4158-B5E0-FEB733F419BA}</a:tableStyleId>
              </a:tblPr>
              <a:tblGrid>
                <a:gridCol w="952006">
                  <a:extLst>
                    <a:ext uri="{9D8B030D-6E8A-4147-A177-3AD203B41FA5}">
                      <a16:colId xmlns:a16="http://schemas.microsoft.com/office/drawing/2014/main" val="20000"/>
                    </a:ext>
                  </a:extLst>
                </a:gridCol>
                <a:gridCol w="1757548">
                  <a:extLst>
                    <a:ext uri="{9D8B030D-6E8A-4147-A177-3AD203B41FA5}">
                      <a16:colId xmlns:a16="http://schemas.microsoft.com/office/drawing/2014/main" val="20001"/>
                    </a:ext>
                  </a:extLst>
                </a:gridCol>
                <a:gridCol w="1464624">
                  <a:extLst>
                    <a:ext uri="{9D8B030D-6E8A-4147-A177-3AD203B41FA5}">
                      <a16:colId xmlns:a16="http://schemas.microsoft.com/office/drawing/2014/main" val="20002"/>
                    </a:ext>
                  </a:extLst>
                </a:gridCol>
                <a:gridCol w="1464624">
                  <a:extLst>
                    <a:ext uri="{9D8B030D-6E8A-4147-A177-3AD203B41FA5}">
                      <a16:colId xmlns:a16="http://schemas.microsoft.com/office/drawing/2014/main" val="20003"/>
                    </a:ext>
                  </a:extLst>
                </a:gridCol>
              </a:tblGrid>
              <a:tr h="368300">
                <a:tc>
                  <a:txBody>
                    <a:bodyPr/>
                    <a:lstStyle/>
                    <a:p>
                      <a:pPr algn="ctr"/>
                      <a:r>
                        <a:rPr lang="en-US" sz="2800" dirty="0"/>
                        <a:t>ENO</a:t>
                      </a:r>
                    </a:p>
                  </a:txBody>
                  <a:tcPr/>
                </a:tc>
                <a:tc>
                  <a:txBody>
                    <a:bodyPr/>
                    <a:lstStyle/>
                    <a:p>
                      <a:pPr algn="ctr"/>
                      <a:r>
                        <a:rPr lang="en-US" sz="2800" dirty="0"/>
                        <a:t>ENAME</a:t>
                      </a:r>
                    </a:p>
                  </a:txBody>
                  <a:tcPr/>
                </a:tc>
                <a:tc>
                  <a:txBody>
                    <a:bodyPr/>
                    <a:lstStyle/>
                    <a:p>
                      <a:pPr algn="ctr"/>
                      <a:r>
                        <a:rPr lang="en-US" sz="2800" dirty="0"/>
                        <a:t>SAL</a:t>
                      </a:r>
                    </a:p>
                  </a:txBody>
                  <a:tcPr/>
                </a:tc>
                <a:tc>
                  <a:txBody>
                    <a:bodyPr/>
                    <a:lstStyle/>
                    <a:p>
                      <a:pPr algn="ctr"/>
                      <a:r>
                        <a:rPr lang="en-US" sz="2800" dirty="0"/>
                        <a:t>DNO</a:t>
                      </a:r>
                    </a:p>
                  </a:txBody>
                  <a:tcPr/>
                </a:tc>
                <a:extLst>
                  <a:ext uri="{0D108BD9-81ED-4DB2-BD59-A6C34878D82A}">
                    <a16:rowId xmlns:a16="http://schemas.microsoft.com/office/drawing/2014/main" val="10000"/>
                  </a:ext>
                </a:extLst>
              </a:tr>
              <a:tr h="368300">
                <a:tc>
                  <a:txBody>
                    <a:bodyPr/>
                    <a:lstStyle/>
                    <a:p>
                      <a:pPr algn="ctr"/>
                      <a:r>
                        <a:rPr lang="en-US" sz="2800" dirty="0"/>
                        <a:t>1</a:t>
                      </a:r>
                    </a:p>
                  </a:txBody>
                  <a:tcPr/>
                </a:tc>
                <a:tc>
                  <a:txBody>
                    <a:bodyPr/>
                    <a:lstStyle/>
                    <a:p>
                      <a:pPr algn="ctr"/>
                      <a:r>
                        <a:rPr lang="en-US" sz="2800" dirty="0"/>
                        <a:t>A</a:t>
                      </a:r>
                    </a:p>
                  </a:txBody>
                  <a:tcPr/>
                </a:tc>
                <a:tc>
                  <a:txBody>
                    <a:bodyPr/>
                    <a:lstStyle/>
                    <a:p>
                      <a:pPr algn="ctr"/>
                      <a:r>
                        <a:rPr lang="en-US" sz="2800" dirty="0"/>
                        <a:t>1000</a:t>
                      </a:r>
                    </a:p>
                  </a:txBody>
                  <a:tcPr/>
                </a:tc>
                <a:tc>
                  <a:txBody>
                    <a:bodyPr/>
                    <a:lstStyle/>
                    <a:p>
                      <a:pPr algn="ctr"/>
                      <a:r>
                        <a:rPr lang="en-US" sz="2800" dirty="0"/>
                        <a:t>10</a:t>
                      </a:r>
                    </a:p>
                  </a:txBody>
                  <a:tcPr/>
                </a:tc>
                <a:extLst>
                  <a:ext uri="{0D108BD9-81ED-4DB2-BD59-A6C34878D82A}">
                    <a16:rowId xmlns:a16="http://schemas.microsoft.com/office/drawing/2014/main" val="10001"/>
                  </a:ext>
                </a:extLst>
              </a:tr>
              <a:tr h="368300">
                <a:tc>
                  <a:txBody>
                    <a:bodyPr/>
                    <a:lstStyle/>
                    <a:p>
                      <a:pPr algn="ctr"/>
                      <a:r>
                        <a:rPr lang="en-US" sz="2800" dirty="0"/>
                        <a:t>2</a:t>
                      </a:r>
                    </a:p>
                  </a:txBody>
                  <a:tcPr/>
                </a:tc>
                <a:tc>
                  <a:txBody>
                    <a:bodyPr/>
                    <a:lstStyle/>
                    <a:p>
                      <a:pPr algn="ctr"/>
                      <a:r>
                        <a:rPr lang="en-US" sz="2800" dirty="0"/>
                        <a:t>B</a:t>
                      </a:r>
                    </a:p>
                  </a:txBody>
                  <a:tcPr/>
                </a:tc>
                <a:tc>
                  <a:txBody>
                    <a:bodyPr/>
                    <a:lstStyle/>
                    <a:p>
                      <a:pPr algn="ctr"/>
                      <a:r>
                        <a:rPr lang="en-US" sz="2800" dirty="0"/>
                        <a:t>2000</a:t>
                      </a:r>
                    </a:p>
                  </a:txBody>
                  <a:tcPr/>
                </a:tc>
                <a:tc>
                  <a:txBody>
                    <a:bodyPr/>
                    <a:lstStyle/>
                    <a:p>
                      <a:pPr algn="ctr"/>
                      <a:r>
                        <a:rPr lang="en-US" sz="2800" dirty="0"/>
                        <a:t>20</a:t>
                      </a:r>
                    </a:p>
                  </a:txBody>
                  <a:tcPr/>
                </a:tc>
                <a:extLst>
                  <a:ext uri="{0D108BD9-81ED-4DB2-BD59-A6C34878D82A}">
                    <a16:rowId xmlns:a16="http://schemas.microsoft.com/office/drawing/2014/main" val="10002"/>
                  </a:ext>
                </a:extLst>
              </a:tr>
              <a:tr h="368300">
                <a:tc>
                  <a:txBody>
                    <a:bodyPr/>
                    <a:lstStyle/>
                    <a:p>
                      <a:pPr algn="ctr"/>
                      <a:r>
                        <a:rPr lang="en-US" sz="2800" dirty="0"/>
                        <a:t>3</a:t>
                      </a:r>
                    </a:p>
                  </a:txBody>
                  <a:tcPr/>
                </a:tc>
                <a:tc>
                  <a:txBody>
                    <a:bodyPr/>
                    <a:lstStyle/>
                    <a:p>
                      <a:pPr algn="ctr"/>
                      <a:r>
                        <a:rPr lang="en-US" sz="2800" dirty="0"/>
                        <a:t>C</a:t>
                      </a:r>
                    </a:p>
                  </a:txBody>
                  <a:tcPr/>
                </a:tc>
                <a:tc>
                  <a:txBody>
                    <a:bodyPr/>
                    <a:lstStyle/>
                    <a:p>
                      <a:pPr algn="ctr"/>
                      <a:r>
                        <a:rPr lang="en-US" sz="2800" dirty="0"/>
                        <a:t>1000</a:t>
                      </a:r>
                    </a:p>
                  </a:txBody>
                  <a:tcPr/>
                </a:tc>
                <a:tc>
                  <a:txBody>
                    <a:bodyPr/>
                    <a:lstStyle/>
                    <a:p>
                      <a:pPr algn="ctr"/>
                      <a:r>
                        <a:rPr lang="en-US" sz="2800" dirty="0"/>
                        <a:t>10</a:t>
                      </a:r>
                    </a:p>
                  </a:txBody>
                  <a:tcPr/>
                </a:tc>
                <a:extLst>
                  <a:ext uri="{0D108BD9-81ED-4DB2-BD59-A6C34878D82A}">
                    <a16:rowId xmlns:a16="http://schemas.microsoft.com/office/drawing/2014/main" val="10003"/>
                  </a:ext>
                </a:extLst>
              </a:tr>
              <a:tr h="368300">
                <a:tc>
                  <a:txBody>
                    <a:bodyPr/>
                    <a:lstStyle/>
                    <a:p>
                      <a:pPr algn="ctr"/>
                      <a:r>
                        <a:rPr lang="en-US" sz="2800" dirty="0"/>
                        <a:t>4</a:t>
                      </a:r>
                    </a:p>
                  </a:txBody>
                  <a:tcPr/>
                </a:tc>
                <a:tc>
                  <a:txBody>
                    <a:bodyPr/>
                    <a:lstStyle/>
                    <a:p>
                      <a:pPr algn="ctr"/>
                      <a:r>
                        <a:rPr lang="en-US" sz="2800" dirty="0"/>
                        <a:t>D</a:t>
                      </a:r>
                    </a:p>
                  </a:txBody>
                  <a:tcPr/>
                </a:tc>
                <a:tc>
                  <a:txBody>
                    <a:bodyPr/>
                    <a:lstStyle/>
                    <a:p>
                      <a:pPr algn="ctr"/>
                      <a:r>
                        <a:rPr lang="en-US" sz="2800" dirty="0"/>
                        <a:t>3000</a:t>
                      </a:r>
                    </a:p>
                  </a:txBody>
                  <a:tcPr/>
                </a:tc>
                <a:tc>
                  <a:txBody>
                    <a:bodyPr/>
                    <a:lstStyle/>
                    <a:p>
                      <a:pPr algn="ctr"/>
                      <a:r>
                        <a:rPr lang="en-US" sz="2800" dirty="0"/>
                        <a:t>20</a:t>
                      </a:r>
                    </a:p>
                  </a:txBody>
                  <a:tcPr/>
                </a:tc>
                <a:extLst>
                  <a:ext uri="{0D108BD9-81ED-4DB2-BD59-A6C34878D82A}">
                    <a16:rowId xmlns:a16="http://schemas.microsoft.com/office/drawing/2014/main" val="10004"/>
                  </a:ext>
                </a:extLst>
              </a:tr>
            </a:tbl>
          </a:graphicData>
        </a:graphic>
      </p:graphicFrame>
      <p:graphicFrame>
        <p:nvGraphicFramePr>
          <p:cNvPr id="5" name="Content Placeholder 3"/>
          <p:cNvGraphicFramePr>
            <a:graphicFrameLocks/>
          </p:cNvGraphicFramePr>
          <p:nvPr/>
        </p:nvGraphicFramePr>
        <p:xfrm>
          <a:off x="1828800" y="4114800"/>
          <a:ext cx="5410200" cy="2087880"/>
        </p:xfrm>
        <a:graphic>
          <a:graphicData uri="http://schemas.openxmlformats.org/drawingml/2006/table">
            <a:tbl>
              <a:tblPr firstRow="1" bandRow="1">
                <a:tableStyleId>{616DA210-FB5B-4158-B5E0-FEB733F419BA}</a:tableStyleId>
              </a:tblPr>
              <a:tblGrid>
                <a:gridCol w="1192776">
                  <a:extLst>
                    <a:ext uri="{9D8B030D-6E8A-4147-A177-3AD203B41FA5}">
                      <a16:colId xmlns:a16="http://schemas.microsoft.com/office/drawing/2014/main" val="20000"/>
                    </a:ext>
                  </a:extLst>
                </a:gridCol>
                <a:gridCol w="2202045">
                  <a:extLst>
                    <a:ext uri="{9D8B030D-6E8A-4147-A177-3AD203B41FA5}">
                      <a16:colId xmlns:a16="http://schemas.microsoft.com/office/drawing/2014/main" val="20001"/>
                    </a:ext>
                  </a:extLst>
                </a:gridCol>
                <a:gridCol w="2015379">
                  <a:extLst>
                    <a:ext uri="{9D8B030D-6E8A-4147-A177-3AD203B41FA5}">
                      <a16:colId xmlns:a16="http://schemas.microsoft.com/office/drawing/2014/main" val="20002"/>
                    </a:ext>
                  </a:extLst>
                </a:gridCol>
              </a:tblGrid>
              <a:tr h="695960">
                <a:tc>
                  <a:txBody>
                    <a:bodyPr/>
                    <a:lstStyle/>
                    <a:p>
                      <a:pPr algn="ctr"/>
                      <a:r>
                        <a:rPr lang="en-US" sz="2800" dirty="0"/>
                        <a:t>DNO</a:t>
                      </a:r>
                    </a:p>
                  </a:txBody>
                  <a:tcPr/>
                </a:tc>
                <a:tc>
                  <a:txBody>
                    <a:bodyPr/>
                    <a:lstStyle/>
                    <a:p>
                      <a:pPr algn="ctr"/>
                      <a:r>
                        <a:rPr lang="en-US" sz="2800" dirty="0"/>
                        <a:t>DNAME</a:t>
                      </a:r>
                    </a:p>
                  </a:txBody>
                  <a:tcPr/>
                </a:tc>
                <a:tc>
                  <a:txBody>
                    <a:bodyPr/>
                    <a:lstStyle/>
                    <a:p>
                      <a:pPr algn="ctr"/>
                      <a:r>
                        <a:rPr lang="en-US" sz="2800" dirty="0"/>
                        <a:t>LOCATION</a:t>
                      </a:r>
                    </a:p>
                  </a:txBody>
                  <a:tcPr/>
                </a:tc>
                <a:extLst>
                  <a:ext uri="{0D108BD9-81ED-4DB2-BD59-A6C34878D82A}">
                    <a16:rowId xmlns:a16="http://schemas.microsoft.com/office/drawing/2014/main" val="10000"/>
                  </a:ext>
                </a:extLst>
              </a:tr>
              <a:tr h="695960">
                <a:tc>
                  <a:txBody>
                    <a:bodyPr/>
                    <a:lstStyle/>
                    <a:p>
                      <a:pPr algn="ctr"/>
                      <a:r>
                        <a:rPr lang="en-US" sz="2800" dirty="0"/>
                        <a:t>10</a:t>
                      </a:r>
                    </a:p>
                  </a:txBody>
                  <a:tcPr/>
                </a:tc>
                <a:tc>
                  <a:txBody>
                    <a:bodyPr/>
                    <a:lstStyle/>
                    <a:p>
                      <a:pPr algn="ctr"/>
                      <a:r>
                        <a:rPr lang="en-US" sz="2800" dirty="0"/>
                        <a:t>PROD</a:t>
                      </a:r>
                    </a:p>
                  </a:txBody>
                  <a:tcPr/>
                </a:tc>
                <a:tc>
                  <a:txBody>
                    <a:bodyPr/>
                    <a:lstStyle/>
                    <a:p>
                      <a:pPr algn="ctr"/>
                      <a:r>
                        <a:rPr lang="en-US" sz="2800" dirty="0"/>
                        <a:t>HYD</a:t>
                      </a:r>
                    </a:p>
                  </a:txBody>
                  <a:tcPr/>
                </a:tc>
                <a:extLst>
                  <a:ext uri="{0D108BD9-81ED-4DB2-BD59-A6C34878D82A}">
                    <a16:rowId xmlns:a16="http://schemas.microsoft.com/office/drawing/2014/main" val="10001"/>
                  </a:ext>
                </a:extLst>
              </a:tr>
              <a:tr h="695960">
                <a:tc>
                  <a:txBody>
                    <a:bodyPr/>
                    <a:lstStyle/>
                    <a:p>
                      <a:pPr algn="ctr"/>
                      <a:r>
                        <a:rPr lang="en-US" sz="2800" dirty="0"/>
                        <a:t>20</a:t>
                      </a:r>
                    </a:p>
                  </a:txBody>
                  <a:tcPr/>
                </a:tc>
                <a:tc>
                  <a:txBody>
                    <a:bodyPr/>
                    <a:lstStyle/>
                    <a:p>
                      <a:pPr algn="ctr"/>
                      <a:r>
                        <a:rPr lang="en-US" sz="2800" dirty="0"/>
                        <a:t>FINAN</a:t>
                      </a:r>
                    </a:p>
                  </a:txBody>
                  <a:tcPr/>
                </a:tc>
                <a:tc>
                  <a:txBody>
                    <a:bodyPr/>
                    <a:lstStyle/>
                    <a:p>
                      <a:pPr algn="ctr"/>
                      <a:r>
                        <a:rPr lang="en-US" sz="2800" dirty="0"/>
                        <a:t>DEL</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0C49D-3CD6-402C-B6A6-833DCE101385}"/>
              </a:ext>
            </a:extLst>
          </p:cNvPr>
          <p:cNvSpPr>
            <a:spLocks noGrp="1"/>
          </p:cNvSpPr>
          <p:nvPr>
            <p:ph type="title"/>
          </p:nvPr>
        </p:nvSpPr>
        <p:spPr/>
        <p:txBody>
          <a:bodyPr/>
          <a:lstStyle/>
          <a:p>
            <a:r>
              <a:rPr lang="en-US" dirty="0" err="1"/>
              <a:t>Sql</a:t>
            </a:r>
            <a:r>
              <a:rPr lang="en-US" dirty="0"/>
              <a:t>&gt;</a:t>
            </a:r>
            <a:endParaRPr lang="en-IN" dirty="0"/>
          </a:p>
        </p:txBody>
      </p:sp>
      <p:sp>
        <p:nvSpPr>
          <p:cNvPr id="3" name="Content Placeholder 2">
            <a:extLst>
              <a:ext uri="{FF2B5EF4-FFF2-40B4-BE49-F238E27FC236}">
                <a16:creationId xmlns:a16="http://schemas.microsoft.com/office/drawing/2014/main" id="{F6AFDD90-BB82-478F-B86B-AC85E3386FAA}"/>
              </a:ext>
            </a:extLst>
          </p:cNvPr>
          <p:cNvSpPr>
            <a:spLocks noGrp="1"/>
          </p:cNvSpPr>
          <p:nvPr>
            <p:ph idx="1"/>
          </p:nvPr>
        </p:nvSpPr>
        <p:spPr/>
        <p:txBody>
          <a:bodyPr>
            <a:normAutofit fontScale="55000" lnSpcReduction="20000"/>
          </a:bodyPr>
          <a:lstStyle/>
          <a:p>
            <a:r>
              <a:rPr lang="en-IN" dirty="0"/>
              <a:t>create table emp(</a:t>
            </a:r>
            <a:r>
              <a:rPr lang="en-IN" dirty="0" err="1"/>
              <a:t>eid</a:t>
            </a:r>
            <a:r>
              <a:rPr lang="en-IN" dirty="0"/>
              <a:t> </a:t>
            </a:r>
            <a:r>
              <a:rPr lang="en-IN" dirty="0" err="1"/>
              <a:t>number,ename</a:t>
            </a:r>
            <a:r>
              <a:rPr lang="en-IN" dirty="0"/>
              <a:t> varchar(16),</a:t>
            </a:r>
            <a:r>
              <a:rPr lang="en-IN" dirty="0" err="1"/>
              <a:t>sal</a:t>
            </a:r>
            <a:r>
              <a:rPr lang="en-IN" dirty="0"/>
              <a:t> </a:t>
            </a:r>
            <a:r>
              <a:rPr lang="en-IN" dirty="0" err="1"/>
              <a:t>number,dno</a:t>
            </a:r>
            <a:r>
              <a:rPr lang="en-IN" dirty="0"/>
              <a:t> number);</a:t>
            </a:r>
          </a:p>
          <a:p>
            <a:r>
              <a:rPr lang="en-IN" dirty="0"/>
              <a:t>insert all</a:t>
            </a:r>
          </a:p>
          <a:p>
            <a:r>
              <a:rPr lang="en-IN" dirty="0"/>
              <a:t>into emp values(1,'A',1000,10)</a:t>
            </a:r>
          </a:p>
          <a:p>
            <a:r>
              <a:rPr lang="en-IN" dirty="0"/>
              <a:t>into emp values(2,'B',2000,20)</a:t>
            </a:r>
          </a:p>
          <a:p>
            <a:r>
              <a:rPr lang="en-IN" dirty="0"/>
              <a:t>into emp values(3,'C',1000,10)</a:t>
            </a:r>
          </a:p>
          <a:p>
            <a:r>
              <a:rPr lang="en-IN" dirty="0"/>
              <a:t>into emp values(4,'D',3000,20)</a:t>
            </a:r>
          </a:p>
          <a:p>
            <a:r>
              <a:rPr lang="en-IN" dirty="0"/>
              <a:t>select * from dual;</a:t>
            </a:r>
          </a:p>
          <a:p>
            <a:r>
              <a:rPr lang="en-IN" dirty="0"/>
              <a:t>select * from emp;</a:t>
            </a:r>
          </a:p>
          <a:p>
            <a:endParaRPr lang="en-IN" dirty="0"/>
          </a:p>
          <a:p>
            <a:r>
              <a:rPr lang="en-IN" dirty="0"/>
              <a:t>create table dept(</a:t>
            </a:r>
            <a:r>
              <a:rPr lang="en-IN" dirty="0" err="1"/>
              <a:t>dno</a:t>
            </a:r>
            <a:r>
              <a:rPr lang="en-IN" dirty="0"/>
              <a:t> </a:t>
            </a:r>
            <a:r>
              <a:rPr lang="en-IN" dirty="0" err="1"/>
              <a:t>number,dname</a:t>
            </a:r>
            <a:r>
              <a:rPr lang="en-IN" dirty="0"/>
              <a:t> varchar(16),location varchar(20));</a:t>
            </a:r>
          </a:p>
          <a:p>
            <a:r>
              <a:rPr lang="en-IN" dirty="0"/>
              <a:t>insert all</a:t>
            </a:r>
          </a:p>
          <a:p>
            <a:r>
              <a:rPr lang="en-IN" dirty="0"/>
              <a:t>into dept values(10,'prod','hyd')</a:t>
            </a:r>
          </a:p>
          <a:p>
            <a:r>
              <a:rPr lang="en-IN" dirty="0"/>
              <a:t>into dept values(20,'finan','del')</a:t>
            </a:r>
          </a:p>
          <a:p>
            <a:r>
              <a:rPr lang="en-IN" dirty="0"/>
              <a:t>select * from dual;</a:t>
            </a:r>
          </a:p>
          <a:p>
            <a:r>
              <a:rPr lang="en-IN" dirty="0"/>
              <a:t>select * from dept;</a:t>
            </a:r>
          </a:p>
          <a:p>
            <a:endParaRPr lang="en-IN" dirty="0"/>
          </a:p>
        </p:txBody>
      </p:sp>
    </p:spTree>
    <p:extLst>
      <p:ext uri="{BB962C8B-B14F-4D97-AF65-F5344CB8AC3E}">
        <p14:creationId xmlns:p14="http://schemas.microsoft.com/office/powerpoint/2010/main" val="4043342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CROSS JOIN</a:t>
            </a:r>
            <a:endParaRPr lang="en-US" dirty="0"/>
          </a:p>
        </p:txBody>
      </p:sp>
      <p:sp>
        <p:nvSpPr>
          <p:cNvPr id="3" name="Content Placeholder 2"/>
          <p:cNvSpPr>
            <a:spLocks noGrp="1"/>
          </p:cNvSpPr>
          <p:nvPr>
            <p:ph idx="1"/>
          </p:nvPr>
        </p:nvSpPr>
        <p:spPr>
          <a:xfrm>
            <a:off x="457200" y="1371600"/>
            <a:ext cx="8229600" cy="5105400"/>
          </a:xfrm>
        </p:spPr>
        <p:txBody>
          <a:bodyPr/>
          <a:lstStyle/>
          <a:p>
            <a:pPr>
              <a:buNone/>
            </a:pPr>
            <a:r>
              <a:rPr lang="en-US" b="1" dirty="0"/>
              <a:t>Example:</a:t>
            </a:r>
          </a:p>
          <a:p>
            <a:r>
              <a:rPr lang="en-US" dirty="0"/>
              <a:t>SELECT * FROM EMP </a:t>
            </a:r>
            <a:r>
              <a:rPr lang="en-US" b="1" dirty="0"/>
              <a:t>CROSS JOIN </a:t>
            </a:r>
            <a:r>
              <a:rPr lang="en-US" dirty="0"/>
              <a:t>DEPT;</a:t>
            </a:r>
          </a:p>
          <a:p>
            <a:endParaRPr lang="en-US" dirty="0"/>
          </a:p>
        </p:txBody>
      </p:sp>
      <p:graphicFrame>
        <p:nvGraphicFramePr>
          <p:cNvPr id="4" name="Table 3"/>
          <p:cNvGraphicFramePr>
            <a:graphicFrameLocks noGrp="1"/>
          </p:cNvGraphicFramePr>
          <p:nvPr/>
        </p:nvGraphicFramePr>
        <p:xfrm>
          <a:off x="533400" y="2667000"/>
          <a:ext cx="7924800" cy="3505203"/>
        </p:xfrm>
        <a:graphic>
          <a:graphicData uri="http://schemas.openxmlformats.org/drawingml/2006/table">
            <a:tbl>
              <a:tblPr/>
              <a:tblGrid>
                <a:gridCol w="980388">
                  <a:extLst>
                    <a:ext uri="{9D8B030D-6E8A-4147-A177-3AD203B41FA5}">
                      <a16:colId xmlns:a16="http://schemas.microsoft.com/office/drawing/2014/main" val="20000"/>
                    </a:ext>
                  </a:extLst>
                </a:gridCol>
                <a:gridCol w="1142726">
                  <a:extLst>
                    <a:ext uri="{9D8B030D-6E8A-4147-A177-3AD203B41FA5}">
                      <a16:colId xmlns:a16="http://schemas.microsoft.com/office/drawing/2014/main" val="20001"/>
                    </a:ext>
                  </a:extLst>
                </a:gridCol>
                <a:gridCol w="1061557">
                  <a:extLst>
                    <a:ext uri="{9D8B030D-6E8A-4147-A177-3AD203B41FA5}">
                      <a16:colId xmlns:a16="http://schemas.microsoft.com/office/drawing/2014/main" val="20002"/>
                    </a:ext>
                  </a:extLst>
                </a:gridCol>
                <a:gridCol w="1061557">
                  <a:extLst>
                    <a:ext uri="{9D8B030D-6E8A-4147-A177-3AD203B41FA5}">
                      <a16:colId xmlns:a16="http://schemas.microsoft.com/office/drawing/2014/main" val="20003"/>
                    </a:ext>
                  </a:extLst>
                </a:gridCol>
                <a:gridCol w="1061557">
                  <a:extLst>
                    <a:ext uri="{9D8B030D-6E8A-4147-A177-3AD203B41FA5}">
                      <a16:colId xmlns:a16="http://schemas.microsoft.com/office/drawing/2014/main" val="20004"/>
                    </a:ext>
                  </a:extLst>
                </a:gridCol>
                <a:gridCol w="1146434">
                  <a:extLst>
                    <a:ext uri="{9D8B030D-6E8A-4147-A177-3AD203B41FA5}">
                      <a16:colId xmlns:a16="http://schemas.microsoft.com/office/drawing/2014/main" val="20005"/>
                    </a:ext>
                  </a:extLst>
                </a:gridCol>
                <a:gridCol w="1470581">
                  <a:extLst>
                    <a:ext uri="{9D8B030D-6E8A-4147-A177-3AD203B41FA5}">
                      <a16:colId xmlns:a16="http://schemas.microsoft.com/office/drawing/2014/main" val="20006"/>
                    </a:ext>
                  </a:extLst>
                </a:gridCol>
              </a:tblGrid>
              <a:tr h="389467">
                <a:tc>
                  <a:txBody>
                    <a:bodyPr/>
                    <a:lstStyle/>
                    <a:p>
                      <a:pPr algn="ctr" fontAlgn="ctr"/>
                      <a:r>
                        <a:rPr lang="en-US" sz="2400" b="1" i="0" u="none" strike="noStrike" dirty="0">
                          <a:solidFill>
                            <a:srgbClr val="000000"/>
                          </a:solidFill>
                          <a:latin typeface="Calibri"/>
                        </a:rPr>
                        <a:t>ENO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1" i="0" u="none" strike="noStrike" dirty="0">
                          <a:solidFill>
                            <a:srgbClr val="000000"/>
                          </a:solidFill>
                          <a:latin typeface="Calibri"/>
                        </a:rPr>
                        <a:t>ENAME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1" i="0" u="none" strike="noStrike" dirty="0">
                          <a:solidFill>
                            <a:srgbClr val="000000"/>
                          </a:solidFill>
                          <a:latin typeface="Calibri"/>
                        </a:rPr>
                        <a:t>SAL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1" i="0" u="none" strike="noStrike" dirty="0">
                          <a:solidFill>
                            <a:srgbClr val="000000"/>
                          </a:solidFill>
                          <a:latin typeface="Calibri"/>
                        </a:rPr>
                        <a:t>DNO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1" i="0" u="none" strike="noStrike" dirty="0">
                          <a:solidFill>
                            <a:srgbClr val="000000"/>
                          </a:solidFill>
                          <a:latin typeface="Calibri"/>
                        </a:rPr>
                        <a:t>DNO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1" i="0" u="none" strike="noStrike" dirty="0">
                          <a:solidFill>
                            <a:srgbClr val="000000"/>
                          </a:solidFill>
                          <a:latin typeface="Calibri"/>
                        </a:rPr>
                        <a:t>DNAME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1" i="0" u="none" strike="noStrike" dirty="0">
                          <a:solidFill>
                            <a:srgbClr val="000000"/>
                          </a:solidFill>
                          <a:latin typeface="Calibri"/>
                        </a:rPr>
                        <a:t>LOCATION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9467">
                <a:tc>
                  <a:txBody>
                    <a:bodyPr/>
                    <a:lstStyle/>
                    <a:p>
                      <a:pPr algn="ctr" fontAlgn="ctr"/>
                      <a:r>
                        <a:rPr lang="en-US" sz="2400" b="0" i="0" u="none" strike="noStrike" dirty="0">
                          <a:solidFill>
                            <a:srgbClr val="000000"/>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A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PROD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HYD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89467">
                <a:tc>
                  <a:txBody>
                    <a:bodyPr/>
                    <a:lstStyle/>
                    <a:p>
                      <a:pPr algn="ctr" fontAlgn="ctr"/>
                      <a:r>
                        <a:rPr lang="en-US" sz="2400" b="0" i="0" u="none" strike="noStrike" dirty="0">
                          <a:solidFill>
                            <a:srgbClr val="000000"/>
                          </a:solidFill>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B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2000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PROD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HYD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89467">
                <a:tc>
                  <a:txBody>
                    <a:bodyPr/>
                    <a:lstStyle/>
                    <a:p>
                      <a:pPr algn="ctr" fontAlgn="ctr"/>
                      <a:r>
                        <a:rPr lang="en-US" sz="2400" b="0" i="0" u="none" strike="noStrike">
                          <a:solidFill>
                            <a:srgbClr val="000000"/>
                          </a:solidFill>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C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PROD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HYD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89467">
                <a:tc>
                  <a:txBody>
                    <a:bodyPr/>
                    <a:lstStyle/>
                    <a:p>
                      <a:pPr algn="ctr" fontAlgn="ctr"/>
                      <a:r>
                        <a:rPr lang="en-US" sz="2400" b="0" i="0" u="none" strike="noStrike">
                          <a:solidFill>
                            <a:srgbClr val="000000"/>
                          </a:solidFill>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D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3000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PROD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HYD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89467">
                <a:tc>
                  <a:txBody>
                    <a:bodyPr/>
                    <a:lstStyle/>
                    <a:p>
                      <a:pPr algn="ctr" fontAlgn="ctr"/>
                      <a:r>
                        <a:rPr lang="en-US" sz="2400" b="0" i="0" u="none" strike="noStrike">
                          <a:solidFill>
                            <a:srgbClr val="000000"/>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A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FINAN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DEL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89467">
                <a:tc>
                  <a:txBody>
                    <a:bodyPr/>
                    <a:lstStyle/>
                    <a:p>
                      <a:pPr algn="ctr" fontAlgn="ctr"/>
                      <a:r>
                        <a:rPr lang="en-US" sz="2400" b="0" i="0" u="none" strike="noStrike">
                          <a:solidFill>
                            <a:srgbClr val="000000"/>
                          </a:solidFill>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B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2000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FINAN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DEL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89467">
                <a:tc>
                  <a:txBody>
                    <a:bodyPr/>
                    <a:lstStyle/>
                    <a:p>
                      <a:pPr algn="ctr" fontAlgn="ctr"/>
                      <a:r>
                        <a:rPr lang="en-US" sz="2400" b="0" i="0" u="none" strike="noStrike">
                          <a:solidFill>
                            <a:srgbClr val="000000"/>
                          </a:solidFill>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C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FINAN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DEL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89467">
                <a:tc>
                  <a:txBody>
                    <a:bodyPr/>
                    <a:lstStyle/>
                    <a:p>
                      <a:pPr algn="ctr" fontAlgn="ctr"/>
                      <a:r>
                        <a:rPr lang="en-US" sz="2400" b="0" i="0" u="none" strike="noStrike">
                          <a:solidFill>
                            <a:srgbClr val="000000"/>
                          </a:solidFill>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D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3000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FINAN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DEL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JOINS</a:t>
            </a:r>
          </a:p>
        </p:txBody>
      </p:sp>
      <p:sp>
        <p:nvSpPr>
          <p:cNvPr id="3" name="Content Placeholder 2"/>
          <p:cNvSpPr>
            <a:spLocks noGrp="1"/>
          </p:cNvSpPr>
          <p:nvPr>
            <p:ph idx="1"/>
          </p:nvPr>
        </p:nvSpPr>
        <p:spPr>
          <a:xfrm>
            <a:off x="457200" y="1371600"/>
            <a:ext cx="8229600" cy="4754563"/>
          </a:xfrm>
        </p:spPr>
        <p:txBody>
          <a:bodyPr>
            <a:normAutofit/>
          </a:bodyPr>
          <a:lstStyle/>
          <a:p>
            <a:pPr algn="just"/>
            <a:r>
              <a:rPr lang="en-US" dirty="0"/>
              <a:t>JOIN  is used to retrieve data from multiple tables.</a:t>
            </a:r>
          </a:p>
          <a:p>
            <a:pPr algn="just"/>
            <a:r>
              <a:rPr lang="en-US" dirty="0"/>
              <a:t>Join query is used to combine rows from two or more tables and creates a new table. </a:t>
            </a:r>
          </a:p>
          <a:p>
            <a:pPr algn="just"/>
            <a:r>
              <a:rPr lang="en-US" dirty="0"/>
              <a:t>There must be one join condition for joining two tables. It compares two columns from the  different tables and combines rows, for which join condition is  true to form the result set.</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Inner join</a:t>
            </a:r>
          </a:p>
        </p:txBody>
      </p:sp>
      <p:sp>
        <p:nvSpPr>
          <p:cNvPr id="3" name="Content Placeholder 2"/>
          <p:cNvSpPr>
            <a:spLocks noGrp="1"/>
          </p:cNvSpPr>
          <p:nvPr>
            <p:ph idx="1"/>
          </p:nvPr>
        </p:nvSpPr>
        <p:spPr/>
        <p:txBody>
          <a:bodyPr/>
          <a:lstStyle/>
          <a:p>
            <a:pPr algn="just"/>
            <a:r>
              <a:rPr lang="en-US" dirty="0"/>
              <a:t>Inner Join is the simplest and most common type of join. </a:t>
            </a:r>
          </a:p>
          <a:p>
            <a:pPr algn="just"/>
            <a:r>
              <a:rPr lang="en-US" dirty="0"/>
              <a:t>It returns all rows from multiple tables where the join condition is met.</a:t>
            </a:r>
          </a:p>
          <a:p>
            <a:pPr algn="just"/>
            <a:r>
              <a:rPr lang="en-US" dirty="0"/>
              <a:t>INNER JOIN is used to retrieve matching rows from tables.</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Inner join</a:t>
            </a:r>
            <a:endParaRPr lang="en-US" dirty="0"/>
          </a:p>
        </p:txBody>
      </p:sp>
      <p:sp>
        <p:nvSpPr>
          <p:cNvPr id="3" name="Content Placeholder 2"/>
          <p:cNvSpPr>
            <a:spLocks noGrp="1"/>
          </p:cNvSpPr>
          <p:nvPr>
            <p:ph idx="1"/>
          </p:nvPr>
        </p:nvSpPr>
        <p:spPr/>
        <p:txBody>
          <a:bodyPr/>
          <a:lstStyle/>
          <a:p>
            <a:pPr>
              <a:buNone/>
            </a:pPr>
            <a:r>
              <a:rPr lang="en-US" b="1" dirty="0"/>
              <a:t>Syntax:</a:t>
            </a:r>
          </a:p>
          <a:p>
            <a:pPr marL="793750" indent="-223838">
              <a:buNone/>
            </a:pPr>
            <a:r>
              <a:rPr lang="en-US" dirty="0"/>
              <a:t>SELECT &lt;columns&gt;  </a:t>
            </a:r>
          </a:p>
          <a:p>
            <a:pPr marL="793750" indent="-223838">
              <a:buNone/>
            </a:pPr>
            <a:r>
              <a:rPr lang="en-US" dirty="0"/>
              <a:t>FROM </a:t>
            </a:r>
          </a:p>
          <a:p>
            <a:pPr marL="793750" indent="-223838">
              <a:buNone/>
            </a:pPr>
            <a:r>
              <a:rPr lang="en-US" dirty="0"/>
              <a:t>table1  </a:t>
            </a:r>
            <a:r>
              <a:rPr lang="en-US" b="1" dirty="0"/>
              <a:t>INNER</a:t>
            </a:r>
            <a:r>
              <a:rPr lang="en-US" dirty="0"/>
              <a:t> </a:t>
            </a:r>
            <a:r>
              <a:rPr lang="en-US" b="1" dirty="0"/>
              <a:t>JOIN</a:t>
            </a:r>
            <a:r>
              <a:rPr lang="en-US" dirty="0"/>
              <a:t> table2  </a:t>
            </a:r>
          </a:p>
          <a:p>
            <a:pPr marL="793750" indent="-223838">
              <a:buNone/>
            </a:pPr>
            <a:r>
              <a:rPr lang="en-US" b="1" dirty="0"/>
              <a:t>ON</a:t>
            </a:r>
            <a:r>
              <a:rPr lang="en-US" dirty="0"/>
              <a:t>  &lt;join condition&gt; ;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GROUP BY</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r>
              <a:rPr lang="en-US" b="1" dirty="0"/>
              <a:t>Syntax:</a:t>
            </a:r>
          </a:p>
          <a:p>
            <a:pPr>
              <a:buNone/>
            </a:pPr>
            <a:r>
              <a:rPr lang="en-US" dirty="0"/>
              <a:t>    SELECT </a:t>
            </a:r>
            <a:r>
              <a:rPr lang="en-US" i="1" dirty="0" err="1"/>
              <a:t>column_name</a:t>
            </a:r>
            <a:r>
              <a:rPr lang="en-US" i="1" dirty="0"/>
              <a:t>(s)</a:t>
            </a:r>
            <a:br>
              <a:rPr lang="en-US" dirty="0"/>
            </a:br>
            <a:r>
              <a:rPr lang="en-US" dirty="0"/>
              <a:t>FROM </a:t>
            </a:r>
            <a:r>
              <a:rPr lang="en-US" i="1" dirty="0" err="1"/>
              <a:t>table_name</a:t>
            </a:r>
            <a:br>
              <a:rPr lang="en-US" dirty="0"/>
            </a:br>
            <a:r>
              <a:rPr lang="en-US" dirty="0">
                <a:solidFill>
                  <a:srgbClr val="FF0000"/>
                </a:solidFill>
              </a:rPr>
              <a:t>GROUP BY</a:t>
            </a:r>
            <a:r>
              <a:rPr lang="en-US" dirty="0"/>
              <a:t> </a:t>
            </a:r>
            <a:r>
              <a:rPr lang="en-US" i="1" dirty="0" err="1"/>
              <a:t>column_name</a:t>
            </a:r>
            <a:r>
              <a:rPr lang="en-US" i="1" dirty="0"/>
              <a:t>(s)</a:t>
            </a:r>
          </a:p>
          <a:p>
            <a:pPr>
              <a:buNone/>
            </a:pPr>
            <a:endParaRPr lang="en-US" i="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nvGraphicFramePr>
        <p:xfrm>
          <a:off x="1828800" y="457200"/>
          <a:ext cx="5638802" cy="3108960"/>
        </p:xfrm>
        <a:graphic>
          <a:graphicData uri="http://schemas.openxmlformats.org/drawingml/2006/table">
            <a:tbl>
              <a:tblPr firstRow="1" bandRow="1">
                <a:tableStyleId>{616DA210-FB5B-4158-B5E0-FEB733F419BA}</a:tableStyleId>
              </a:tblPr>
              <a:tblGrid>
                <a:gridCol w="952006">
                  <a:extLst>
                    <a:ext uri="{9D8B030D-6E8A-4147-A177-3AD203B41FA5}">
                      <a16:colId xmlns:a16="http://schemas.microsoft.com/office/drawing/2014/main" val="20000"/>
                    </a:ext>
                  </a:extLst>
                </a:gridCol>
                <a:gridCol w="1757548">
                  <a:extLst>
                    <a:ext uri="{9D8B030D-6E8A-4147-A177-3AD203B41FA5}">
                      <a16:colId xmlns:a16="http://schemas.microsoft.com/office/drawing/2014/main" val="20001"/>
                    </a:ext>
                  </a:extLst>
                </a:gridCol>
                <a:gridCol w="1464624">
                  <a:extLst>
                    <a:ext uri="{9D8B030D-6E8A-4147-A177-3AD203B41FA5}">
                      <a16:colId xmlns:a16="http://schemas.microsoft.com/office/drawing/2014/main" val="20002"/>
                    </a:ext>
                  </a:extLst>
                </a:gridCol>
                <a:gridCol w="1464624">
                  <a:extLst>
                    <a:ext uri="{9D8B030D-6E8A-4147-A177-3AD203B41FA5}">
                      <a16:colId xmlns:a16="http://schemas.microsoft.com/office/drawing/2014/main" val="20003"/>
                    </a:ext>
                  </a:extLst>
                </a:gridCol>
              </a:tblGrid>
              <a:tr h="368300">
                <a:tc>
                  <a:txBody>
                    <a:bodyPr/>
                    <a:lstStyle/>
                    <a:p>
                      <a:pPr algn="ctr"/>
                      <a:r>
                        <a:rPr lang="en-US" sz="2800" dirty="0"/>
                        <a:t>ENO</a:t>
                      </a:r>
                    </a:p>
                  </a:txBody>
                  <a:tcPr/>
                </a:tc>
                <a:tc>
                  <a:txBody>
                    <a:bodyPr/>
                    <a:lstStyle/>
                    <a:p>
                      <a:pPr algn="ctr"/>
                      <a:r>
                        <a:rPr lang="en-US" sz="2800" dirty="0"/>
                        <a:t>ENAME</a:t>
                      </a:r>
                    </a:p>
                  </a:txBody>
                  <a:tcPr/>
                </a:tc>
                <a:tc>
                  <a:txBody>
                    <a:bodyPr/>
                    <a:lstStyle/>
                    <a:p>
                      <a:pPr algn="ctr"/>
                      <a:r>
                        <a:rPr lang="en-US" sz="2800" dirty="0"/>
                        <a:t>SAL</a:t>
                      </a:r>
                    </a:p>
                  </a:txBody>
                  <a:tcPr/>
                </a:tc>
                <a:tc>
                  <a:txBody>
                    <a:bodyPr/>
                    <a:lstStyle/>
                    <a:p>
                      <a:pPr algn="ctr"/>
                      <a:r>
                        <a:rPr lang="en-US" sz="2800" dirty="0"/>
                        <a:t>DNO</a:t>
                      </a:r>
                    </a:p>
                  </a:txBody>
                  <a:tcPr/>
                </a:tc>
                <a:extLst>
                  <a:ext uri="{0D108BD9-81ED-4DB2-BD59-A6C34878D82A}">
                    <a16:rowId xmlns:a16="http://schemas.microsoft.com/office/drawing/2014/main" val="10000"/>
                  </a:ext>
                </a:extLst>
              </a:tr>
              <a:tr h="368300">
                <a:tc>
                  <a:txBody>
                    <a:bodyPr/>
                    <a:lstStyle/>
                    <a:p>
                      <a:pPr algn="ctr"/>
                      <a:r>
                        <a:rPr lang="en-US" sz="2800" dirty="0"/>
                        <a:t>1</a:t>
                      </a:r>
                    </a:p>
                  </a:txBody>
                  <a:tcPr/>
                </a:tc>
                <a:tc>
                  <a:txBody>
                    <a:bodyPr/>
                    <a:lstStyle/>
                    <a:p>
                      <a:pPr algn="ctr"/>
                      <a:r>
                        <a:rPr lang="en-US" sz="2800" dirty="0"/>
                        <a:t>A</a:t>
                      </a:r>
                    </a:p>
                  </a:txBody>
                  <a:tcPr/>
                </a:tc>
                <a:tc>
                  <a:txBody>
                    <a:bodyPr/>
                    <a:lstStyle/>
                    <a:p>
                      <a:pPr algn="ctr"/>
                      <a:r>
                        <a:rPr lang="en-US" sz="2800" dirty="0"/>
                        <a:t>1000</a:t>
                      </a:r>
                    </a:p>
                  </a:txBody>
                  <a:tcPr/>
                </a:tc>
                <a:tc>
                  <a:txBody>
                    <a:bodyPr/>
                    <a:lstStyle/>
                    <a:p>
                      <a:pPr algn="ctr"/>
                      <a:r>
                        <a:rPr lang="en-US" sz="2800" dirty="0"/>
                        <a:t>10</a:t>
                      </a:r>
                    </a:p>
                  </a:txBody>
                  <a:tcPr/>
                </a:tc>
                <a:extLst>
                  <a:ext uri="{0D108BD9-81ED-4DB2-BD59-A6C34878D82A}">
                    <a16:rowId xmlns:a16="http://schemas.microsoft.com/office/drawing/2014/main" val="10001"/>
                  </a:ext>
                </a:extLst>
              </a:tr>
              <a:tr h="368300">
                <a:tc>
                  <a:txBody>
                    <a:bodyPr/>
                    <a:lstStyle/>
                    <a:p>
                      <a:pPr algn="ctr"/>
                      <a:r>
                        <a:rPr lang="en-US" sz="2800" dirty="0"/>
                        <a:t>2</a:t>
                      </a:r>
                    </a:p>
                  </a:txBody>
                  <a:tcPr/>
                </a:tc>
                <a:tc>
                  <a:txBody>
                    <a:bodyPr/>
                    <a:lstStyle/>
                    <a:p>
                      <a:pPr algn="ctr"/>
                      <a:r>
                        <a:rPr lang="en-US" sz="2800" dirty="0"/>
                        <a:t>B</a:t>
                      </a:r>
                    </a:p>
                  </a:txBody>
                  <a:tcPr/>
                </a:tc>
                <a:tc>
                  <a:txBody>
                    <a:bodyPr/>
                    <a:lstStyle/>
                    <a:p>
                      <a:pPr algn="ctr"/>
                      <a:r>
                        <a:rPr lang="en-US" sz="2800" dirty="0"/>
                        <a:t>2000</a:t>
                      </a:r>
                    </a:p>
                  </a:txBody>
                  <a:tcPr/>
                </a:tc>
                <a:tc>
                  <a:txBody>
                    <a:bodyPr/>
                    <a:lstStyle/>
                    <a:p>
                      <a:pPr algn="ctr"/>
                      <a:r>
                        <a:rPr lang="en-US" sz="2800" dirty="0"/>
                        <a:t>20</a:t>
                      </a:r>
                    </a:p>
                  </a:txBody>
                  <a:tcPr/>
                </a:tc>
                <a:extLst>
                  <a:ext uri="{0D108BD9-81ED-4DB2-BD59-A6C34878D82A}">
                    <a16:rowId xmlns:a16="http://schemas.microsoft.com/office/drawing/2014/main" val="10002"/>
                  </a:ext>
                </a:extLst>
              </a:tr>
              <a:tr h="368300">
                <a:tc>
                  <a:txBody>
                    <a:bodyPr/>
                    <a:lstStyle/>
                    <a:p>
                      <a:pPr algn="ctr"/>
                      <a:r>
                        <a:rPr lang="en-US" sz="2800" dirty="0"/>
                        <a:t>3</a:t>
                      </a:r>
                    </a:p>
                  </a:txBody>
                  <a:tcPr/>
                </a:tc>
                <a:tc>
                  <a:txBody>
                    <a:bodyPr/>
                    <a:lstStyle/>
                    <a:p>
                      <a:pPr algn="ctr"/>
                      <a:r>
                        <a:rPr lang="en-US" sz="2800" dirty="0"/>
                        <a:t>C</a:t>
                      </a:r>
                    </a:p>
                  </a:txBody>
                  <a:tcPr/>
                </a:tc>
                <a:tc>
                  <a:txBody>
                    <a:bodyPr/>
                    <a:lstStyle/>
                    <a:p>
                      <a:pPr algn="ctr"/>
                      <a:r>
                        <a:rPr lang="en-US" sz="2800" dirty="0"/>
                        <a:t>1000</a:t>
                      </a:r>
                    </a:p>
                  </a:txBody>
                  <a:tcPr/>
                </a:tc>
                <a:tc>
                  <a:txBody>
                    <a:bodyPr/>
                    <a:lstStyle/>
                    <a:p>
                      <a:pPr algn="ctr"/>
                      <a:r>
                        <a:rPr lang="en-US" sz="2800" dirty="0"/>
                        <a:t>10</a:t>
                      </a:r>
                    </a:p>
                  </a:txBody>
                  <a:tcPr/>
                </a:tc>
                <a:extLst>
                  <a:ext uri="{0D108BD9-81ED-4DB2-BD59-A6C34878D82A}">
                    <a16:rowId xmlns:a16="http://schemas.microsoft.com/office/drawing/2014/main" val="10003"/>
                  </a:ext>
                </a:extLst>
              </a:tr>
              <a:tr h="368300">
                <a:tc>
                  <a:txBody>
                    <a:bodyPr/>
                    <a:lstStyle/>
                    <a:p>
                      <a:pPr algn="ctr"/>
                      <a:r>
                        <a:rPr lang="en-US" sz="2800" dirty="0"/>
                        <a:t>4</a:t>
                      </a:r>
                    </a:p>
                  </a:txBody>
                  <a:tcPr/>
                </a:tc>
                <a:tc>
                  <a:txBody>
                    <a:bodyPr/>
                    <a:lstStyle/>
                    <a:p>
                      <a:pPr algn="ctr"/>
                      <a:r>
                        <a:rPr lang="en-US" sz="2800" dirty="0"/>
                        <a:t>D</a:t>
                      </a:r>
                    </a:p>
                  </a:txBody>
                  <a:tcPr/>
                </a:tc>
                <a:tc>
                  <a:txBody>
                    <a:bodyPr/>
                    <a:lstStyle/>
                    <a:p>
                      <a:pPr algn="ctr"/>
                      <a:r>
                        <a:rPr lang="en-US" sz="2800" dirty="0"/>
                        <a:t>3000</a:t>
                      </a:r>
                    </a:p>
                  </a:txBody>
                  <a:tcPr/>
                </a:tc>
                <a:tc>
                  <a:txBody>
                    <a:bodyPr/>
                    <a:lstStyle/>
                    <a:p>
                      <a:pPr algn="ctr"/>
                      <a:r>
                        <a:rPr lang="en-US" sz="2800" dirty="0"/>
                        <a:t>20</a:t>
                      </a:r>
                    </a:p>
                  </a:txBody>
                  <a:tcPr/>
                </a:tc>
                <a:extLst>
                  <a:ext uri="{0D108BD9-81ED-4DB2-BD59-A6C34878D82A}">
                    <a16:rowId xmlns:a16="http://schemas.microsoft.com/office/drawing/2014/main" val="10004"/>
                  </a:ext>
                </a:extLst>
              </a:tr>
              <a:tr h="368300">
                <a:tc>
                  <a:txBody>
                    <a:bodyPr/>
                    <a:lstStyle/>
                    <a:p>
                      <a:pPr algn="ctr"/>
                      <a:r>
                        <a:rPr lang="en-US" sz="2800" dirty="0"/>
                        <a:t>5</a:t>
                      </a:r>
                    </a:p>
                  </a:txBody>
                  <a:tcPr/>
                </a:tc>
                <a:tc>
                  <a:txBody>
                    <a:bodyPr/>
                    <a:lstStyle/>
                    <a:p>
                      <a:pPr algn="ctr"/>
                      <a:r>
                        <a:rPr lang="en-US" sz="2800" dirty="0"/>
                        <a:t>E</a:t>
                      </a:r>
                    </a:p>
                  </a:txBody>
                  <a:tcPr/>
                </a:tc>
                <a:tc>
                  <a:txBody>
                    <a:bodyPr/>
                    <a:lstStyle/>
                    <a:p>
                      <a:pPr algn="ctr"/>
                      <a:r>
                        <a:rPr lang="en-US" sz="2800" dirty="0"/>
                        <a:t>2000</a:t>
                      </a:r>
                    </a:p>
                  </a:txBody>
                  <a:tcPr/>
                </a:tc>
                <a:tc>
                  <a:txBody>
                    <a:bodyPr/>
                    <a:lstStyle/>
                    <a:p>
                      <a:pPr algn="ctr"/>
                      <a:r>
                        <a:rPr lang="en-US" sz="2800" dirty="0"/>
                        <a:t>-</a:t>
                      </a:r>
                    </a:p>
                  </a:txBody>
                  <a:tcPr/>
                </a:tc>
                <a:extLst>
                  <a:ext uri="{0D108BD9-81ED-4DB2-BD59-A6C34878D82A}">
                    <a16:rowId xmlns:a16="http://schemas.microsoft.com/office/drawing/2014/main" val="10005"/>
                  </a:ext>
                </a:extLst>
              </a:tr>
            </a:tbl>
          </a:graphicData>
        </a:graphic>
      </p:graphicFrame>
      <p:graphicFrame>
        <p:nvGraphicFramePr>
          <p:cNvPr id="5" name="Content Placeholder 3"/>
          <p:cNvGraphicFramePr>
            <a:graphicFrameLocks/>
          </p:cNvGraphicFramePr>
          <p:nvPr/>
        </p:nvGraphicFramePr>
        <p:xfrm>
          <a:off x="1905000" y="3810000"/>
          <a:ext cx="5410200" cy="2783840"/>
        </p:xfrm>
        <a:graphic>
          <a:graphicData uri="http://schemas.openxmlformats.org/drawingml/2006/table">
            <a:tbl>
              <a:tblPr firstRow="1" bandRow="1">
                <a:tableStyleId>{616DA210-FB5B-4158-B5E0-FEB733F419BA}</a:tableStyleId>
              </a:tblPr>
              <a:tblGrid>
                <a:gridCol w="1192776">
                  <a:extLst>
                    <a:ext uri="{9D8B030D-6E8A-4147-A177-3AD203B41FA5}">
                      <a16:colId xmlns:a16="http://schemas.microsoft.com/office/drawing/2014/main" val="20000"/>
                    </a:ext>
                  </a:extLst>
                </a:gridCol>
                <a:gridCol w="2202045">
                  <a:extLst>
                    <a:ext uri="{9D8B030D-6E8A-4147-A177-3AD203B41FA5}">
                      <a16:colId xmlns:a16="http://schemas.microsoft.com/office/drawing/2014/main" val="20001"/>
                    </a:ext>
                  </a:extLst>
                </a:gridCol>
                <a:gridCol w="2015379">
                  <a:extLst>
                    <a:ext uri="{9D8B030D-6E8A-4147-A177-3AD203B41FA5}">
                      <a16:colId xmlns:a16="http://schemas.microsoft.com/office/drawing/2014/main" val="20002"/>
                    </a:ext>
                  </a:extLst>
                </a:gridCol>
              </a:tblGrid>
              <a:tr h="695960">
                <a:tc>
                  <a:txBody>
                    <a:bodyPr/>
                    <a:lstStyle/>
                    <a:p>
                      <a:pPr algn="ctr"/>
                      <a:r>
                        <a:rPr lang="en-US" sz="2800" dirty="0"/>
                        <a:t>DNO</a:t>
                      </a:r>
                    </a:p>
                  </a:txBody>
                  <a:tcPr/>
                </a:tc>
                <a:tc>
                  <a:txBody>
                    <a:bodyPr/>
                    <a:lstStyle/>
                    <a:p>
                      <a:pPr algn="ctr"/>
                      <a:r>
                        <a:rPr lang="en-US" sz="2800" dirty="0"/>
                        <a:t>DNAME</a:t>
                      </a:r>
                    </a:p>
                  </a:txBody>
                  <a:tcPr/>
                </a:tc>
                <a:tc>
                  <a:txBody>
                    <a:bodyPr/>
                    <a:lstStyle/>
                    <a:p>
                      <a:pPr algn="ctr"/>
                      <a:r>
                        <a:rPr lang="en-US" sz="2800" dirty="0"/>
                        <a:t>LOCATION</a:t>
                      </a:r>
                    </a:p>
                  </a:txBody>
                  <a:tcPr/>
                </a:tc>
                <a:extLst>
                  <a:ext uri="{0D108BD9-81ED-4DB2-BD59-A6C34878D82A}">
                    <a16:rowId xmlns:a16="http://schemas.microsoft.com/office/drawing/2014/main" val="10000"/>
                  </a:ext>
                </a:extLst>
              </a:tr>
              <a:tr h="695960">
                <a:tc>
                  <a:txBody>
                    <a:bodyPr/>
                    <a:lstStyle/>
                    <a:p>
                      <a:pPr algn="ctr"/>
                      <a:r>
                        <a:rPr lang="en-US" sz="2800" dirty="0"/>
                        <a:t>10</a:t>
                      </a:r>
                    </a:p>
                  </a:txBody>
                  <a:tcPr/>
                </a:tc>
                <a:tc>
                  <a:txBody>
                    <a:bodyPr/>
                    <a:lstStyle/>
                    <a:p>
                      <a:pPr algn="ctr"/>
                      <a:r>
                        <a:rPr lang="en-US" sz="2800" dirty="0"/>
                        <a:t>PROD</a:t>
                      </a:r>
                    </a:p>
                  </a:txBody>
                  <a:tcPr/>
                </a:tc>
                <a:tc>
                  <a:txBody>
                    <a:bodyPr/>
                    <a:lstStyle/>
                    <a:p>
                      <a:pPr algn="ctr"/>
                      <a:r>
                        <a:rPr lang="en-US" sz="2800" dirty="0"/>
                        <a:t>HYD</a:t>
                      </a:r>
                    </a:p>
                  </a:txBody>
                  <a:tcPr/>
                </a:tc>
                <a:extLst>
                  <a:ext uri="{0D108BD9-81ED-4DB2-BD59-A6C34878D82A}">
                    <a16:rowId xmlns:a16="http://schemas.microsoft.com/office/drawing/2014/main" val="10001"/>
                  </a:ext>
                </a:extLst>
              </a:tr>
              <a:tr h="695960">
                <a:tc>
                  <a:txBody>
                    <a:bodyPr/>
                    <a:lstStyle/>
                    <a:p>
                      <a:pPr algn="ctr"/>
                      <a:r>
                        <a:rPr lang="en-US" sz="2800" dirty="0"/>
                        <a:t>20</a:t>
                      </a:r>
                    </a:p>
                  </a:txBody>
                  <a:tcPr/>
                </a:tc>
                <a:tc>
                  <a:txBody>
                    <a:bodyPr/>
                    <a:lstStyle/>
                    <a:p>
                      <a:pPr algn="ctr"/>
                      <a:r>
                        <a:rPr lang="en-US" sz="2800" dirty="0"/>
                        <a:t>FINAN</a:t>
                      </a:r>
                    </a:p>
                  </a:txBody>
                  <a:tcPr/>
                </a:tc>
                <a:tc>
                  <a:txBody>
                    <a:bodyPr/>
                    <a:lstStyle/>
                    <a:p>
                      <a:pPr algn="ctr"/>
                      <a:r>
                        <a:rPr lang="en-US" sz="2800" dirty="0"/>
                        <a:t>DEL</a:t>
                      </a:r>
                    </a:p>
                  </a:txBody>
                  <a:tcPr/>
                </a:tc>
                <a:extLst>
                  <a:ext uri="{0D108BD9-81ED-4DB2-BD59-A6C34878D82A}">
                    <a16:rowId xmlns:a16="http://schemas.microsoft.com/office/drawing/2014/main" val="10002"/>
                  </a:ext>
                </a:extLst>
              </a:tr>
              <a:tr h="695960">
                <a:tc>
                  <a:txBody>
                    <a:bodyPr/>
                    <a:lstStyle/>
                    <a:p>
                      <a:pPr algn="ctr"/>
                      <a:r>
                        <a:rPr lang="en-US" sz="2800" dirty="0"/>
                        <a:t>40</a:t>
                      </a:r>
                    </a:p>
                  </a:txBody>
                  <a:tcPr/>
                </a:tc>
                <a:tc>
                  <a:txBody>
                    <a:bodyPr/>
                    <a:lstStyle/>
                    <a:p>
                      <a:pPr algn="ctr"/>
                      <a:r>
                        <a:rPr lang="en-US" sz="2800" dirty="0"/>
                        <a:t>SALES</a:t>
                      </a:r>
                    </a:p>
                  </a:txBody>
                  <a:tcPr/>
                </a:tc>
                <a:tc>
                  <a:txBody>
                    <a:bodyPr/>
                    <a:lstStyle/>
                    <a:p>
                      <a:pPr algn="ctr"/>
                      <a:r>
                        <a:rPr lang="en-US" sz="2800" dirty="0"/>
                        <a:t>MUM</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CEE0C-4165-49BE-B1C8-D0332296D937}"/>
              </a:ext>
            </a:extLst>
          </p:cNvPr>
          <p:cNvSpPr>
            <a:spLocks noGrp="1"/>
          </p:cNvSpPr>
          <p:nvPr>
            <p:ph type="title"/>
          </p:nvPr>
        </p:nvSpPr>
        <p:spPr/>
        <p:txBody>
          <a:bodyPr/>
          <a:lstStyle/>
          <a:p>
            <a:r>
              <a:rPr lang="en-US" dirty="0" err="1"/>
              <a:t>Sql</a:t>
            </a:r>
            <a:r>
              <a:rPr lang="en-US" dirty="0"/>
              <a:t>&gt;</a:t>
            </a:r>
            <a:endParaRPr lang="en-IN" dirty="0"/>
          </a:p>
        </p:txBody>
      </p:sp>
      <p:sp>
        <p:nvSpPr>
          <p:cNvPr id="3" name="Content Placeholder 2">
            <a:extLst>
              <a:ext uri="{FF2B5EF4-FFF2-40B4-BE49-F238E27FC236}">
                <a16:creationId xmlns:a16="http://schemas.microsoft.com/office/drawing/2014/main" id="{41E56333-FE3A-4627-9B8E-6F1A34AE133A}"/>
              </a:ext>
            </a:extLst>
          </p:cNvPr>
          <p:cNvSpPr>
            <a:spLocks noGrp="1"/>
          </p:cNvSpPr>
          <p:nvPr>
            <p:ph idx="1"/>
          </p:nvPr>
        </p:nvSpPr>
        <p:spPr/>
        <p:txBody>
          <a:bodyPr>
            <a:normAutofit fontScale="47500" lnSpcReduction="20000"/>
          </a:bodyPr>
          <a:lstStyle/>
          <a:p>
            <a:r>
              <a:rPr lang="en-IN" dirty="0"/>
              <a:t>create table emp(</a:t>
            </a:r>
            <a:r>
              <a:rPr lang="en-IN" dirty="0" err="1"/>
              <a:t>eid</a:t>
            </a:r>
            <a:r>
              <a:rPr lang="en-IN" dirty="0"/>
              <a:t> </a:t>
            </a:r>
            <a:r>
              <a:rPr lang="en-IN" dirty="0" err="1"/>
              <a:t>number,ename</a:t>
            </a:r>
            <a:r>
              <a:rPr lang="en-IN" dirty="0"/>
              <a:t> varchar(16),</a:t>
            </a:r>
            <a:r>
              <a:rPr lang="en-IN" dirty="0" err="1"/>
              <a:t>sal</a:t>
            </a:r>
            <a:r>
              <a:rPr lang="en-IN" dirty="0"/>
              <a:t> </a:t>
            </a:r>
            <a:r>
              <a:rPr lang="en-IN" dirty="0" err="1"/>
              <a:t>number,dno</a:t>
            </a:r>
            <a:r>
              <a:rPr lang="en-IN" dirty="0"/>
              <a:t> number);</a:t>
            </a:r>
          </a:p>
          <a:p>
            <a:r>
              <a:rPr lang="en-IN" dirty="0"/>
              <a:t>insert all</a:t>
            </a:r>
          </a:p>
          <a:p>
            <a:r>
              <a:rPr lang="en-IN" dirty="0"/>
              <a:t>into emp values(1,'A',1000,10)</a:t>
            </a:r>
          </a:p>
          <a:p>
            <a:r>
              <a:rPr lang="en-IN" dirty="0"/>
              <a:t>into emp values(2,'B',2000,20)</a:t>
            </a:r>
          </a:p>
          <a:p>
            <a:r>
              <a:rPr lang="en-IN" dirty="0"/>
              <a:t>into emp values(3,'C',1000,10)</a:t>
            </a:r>
          </a:p>
          <a:p>
            <a:r>
              <a:rPr lang="en-IN" dirty="0"/>
              <a:t>into emp values(4,'D',3000,20)</a:t>
            </a:r>
          </a:p>
          <a:p>
            <a:r>
              <a:rPr lang="en-IN" dirty="0"/>
              <a:t>into emp values(5,'E',2000,NULL)</a:t>
            </a:r>
          </a:p>
          <a:p>
            <a:r>
              <a:rPr lang="en-IN" dirty="0"/>
              <a:t>select * from dual;</a:t>
            </a:r>
          </a:p>
          <a:p>
            <a:r>
              <a:rPr lang="en-IN" dirty="0"/>
              <a:t>select * from emp;</a:t>
            </a:r>
          </a:p>
          <a:p>
            <a:endParaRPr lang="en-IN" dirty="0"/>
          </a:p>
          <a:p>
            <a:r>
              <a:rPr lang="en-IN" dirty="0"/>
              <a:t>create table dept(</a:t>
            </a:r>
            <a:r>
              <a:rPr lang="en-IN" dirty="0" err="1"/>
              <a:t>dno</a:t>
            </a:r>
            <a:r>
              <a:rPr lang="en-IN" dirty="0"/>
              <a:t> </a:t>
            </a:r>
            <a:r>
              <a:rPr lang="en-IN" dirty="0" err="1"/>
              <a:t>number,dname</a:t>
            </a:r>
            <a:r>
              <a:rPr lang="en-IN" dirty="0"/>
              <a:t> varchar(16),location varchar(20));</a:t>
            </a:r>
          </a:p>
          <a:p>
            <a:r>
              <a:rPr lang="en-IN" dirty="0"/>
              <a:t>insert all</a:t>
            </a:r>
          </a:p>
          <a:p>
            <a:r>
              <a:rPr lang="en-IN" dirty="0"/>
              <a:t>into dept values(10,'prod','hyd')</a:t>
            </a:r>
          </a:p>
          <a:p>
            <a:r>
              <a:rPr lang="en-IN" dirty="0"/>
              <a:t>into dept values(20,'finan','del')</a:t>
            </a:r>
          </a:p>
          <a:p>
            <a:r>
              <a:rPr lang="en-IN" dirty="0"/>
              <a:t>into dept values(40,'sales','mum')</a:t>
            </a:r>
          </a:p>
          <a:p>
            <a:r>
              <a:rPr lang="en-IN" dirty="0"/>
              <a:t>select * from dual;</a:t>
            </a:r>
          </a:p>
          <a:p>
            <a:r>
              <a:rPr lang="en-IN" dirty="0"/>
              <a:t>select * from dept;</a:t>
            </a:r>
          </a:p>
          <a:p>
            <a:endParaRPr lang="en-IN" dirty="0"/>
          </a:p>
        </p:txBody>
      </p:sp>
    </p:spTree>
    <p:extLst>
      <p:ext uri="{BB962C8B-B14F-4D97-AF65-F5344CB8AC3E}">
        <p14:creationId xmlns:p14="http://schemas.microsoft.com/office/powerpoint/2010/main" val="42488671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Inner join</a:t>
            </a:r>
            <a:endParaRPr lang="en-US" dirty="0"/>
          </a:p>
        </p:txBody>
      </p:sp>
      <p:sp>
        <p:nvSpPr>
          <p:cNvPr id="3" name="Content Placeholder 2"/>
          <p:cNvSpPr>
            <a:spLocks noGrp="1"/>
          </p:cNvSpPr>
          <p:nvPr>
            <p:ph idx="1"/>
          </p:nvPr>
        </p:nvSpPr>
        <p:spPr>
          <a:xfrm>
            <a:off x="457200" y="1371600"/>
            <a:ext cx="8229600" cy="4953000"/>
          </a:xfrm>
        </p:spPr>
        <p:txBody>
          <a:bodyPr/>
          <a:lstStyle/>
          <a:p>
            <a:pPr>
              <a:buNone/>
            </a:pPr>
            <a:r>
              <a:rPr lang="en-US" dirty="0"/>
              <a:t>SELECT </a:t>
            </a:r>
            <a:r>
              <a:rPr lang="en-US" b="1" dirty="0"/>
              <a:t>*</a:t>
            </a:r>
            <a:r>
              <a:rPr lang="en-US" dirty="0"/>
              <a:t> FROM  </a:t>
            </a:r>
            <a:r>
              <a:rPr lang="en-US" dirty="0" err="1"/>
              <a:t>emp</a:t>
            </a:r>
            <a:r>
              <a:rPr lang="en-US" dirty="0"/>
              <a:t> </a:t>
            </a:r>
            <a:r>
              <a:rPr lang="en-US" b="1" dirty="0"/>
              <a:t>INNER JOIN </a:t>
            </a:r>
            <a:r>
              <a:rPr lang="en-US" dirty="0"/>
              <a:t>dept </a:t>
            </a:r>
          </a:p>
          <a:p>
            <a:pPr>
              <a:buNone/>
            </a:pPr>
            <a:r>
              <a:rPr lang="en-US" b="1" dirty="0"/>
              <a:t>ON</a:t>
            </a:r>
            <a:r>
              <a:rPr lang="en-US" dirty="0"/>
              <a:t>  emp.dno = dept.dno;</a:t>
            </a:r>
          </a:p>
        </p:txBody>
      </p:sp>
      <p:graphicFrame>
        <p:nvGraphicFramePr>
          <p:cNvPr id="5" name="Table 4"/>
          <p:cNvGraphicFramePr>
            <a:graphicFrameLocks noGrp="1"/>
          </p:cNvGraphicFramePr>
          <p:nvPr/>
        </p:nvGraphicFramePr>
        <p:xfrm>
          <a:off x="457199" y="2819400"/>
          <a:ext cx="8001001" cy="3185160"/>
        </p:xfrm>
        <a:graphic>
          <a:graphicData uri="http://schemas.openxmlformats.org/drawingml/2006/table">
            <a:tbl>
              <a:tblPr/>
              <a:tblGrid>
                <a:gridCol w="762001">
                  <a:extLst>
                    <a:ext uri="{9D8B030D-6E8A-4147-A177-3AD203B41FA5}">
                      <a16:colId xmlns:a16="http://schemas.microsoft.com/office/drawing/2014/main" val="20000"/>
                    </a:ext>
                  </a:extLst>
                </a:gridCol>
                <a:gridCol w="1238249">
                  <a:extLst>
                    <a:ext uri="{9D8B030D-6E8A-4147-A177-3AD203B41FA5}">
                      <a16:colId xmlns:a16="http://schemas.microsoft.com/office/drawing/2014/main" val="20001"/>
                    </a:ext>
                  </a:extLst>
                </a:gridCol>
                <a:gridCol w="981178">
                  <a:extLst>
                    <a:ext uri="{9D8B030D-6E8A-4147-A177-3AD203B41FA5}">
                      <a16:colId xmlns:a16="http://schemas.microsoft.com/office/drawing/2014/main" val="20002"/>
                    </a:ext>
                  </a:extLst>
                </a:gridCol>
                <a:gridCol w="1055120">
                  <a:extLst>
                    <a:ext uri="{9D8B030D-6E8A-4147-A177-3AD203B41FA5}">
                      <a16:colId xmlns:a16="http://schemas.microsoft.com/office/drawing/2014/main" val="20003"/>
                    </a:ext>
                  </a:extLst>
                </a:gridCol>
                <a:gridCol w="1055120">
                  <a:extLst>
                    <a:ext uri="{9D8B030D-6E8A-4147-A177-3AD203B41FA5}">
                      <a16:colId xmlns:a16="http://schemas.microsoft.com/office/drawing/2014/main" val="20004"/>
                    </a:ext>
                  </a:extLst>
                </a:gridCol>
                <a:gridCol w="1253954">
                  <a:extLst>
                    <a:ext uri="{9D8B030D-6E8A-4147-A177-3AD203B41FA5}">
                      <a16:colId xmlns:a16="http://schemas.microsoft.com/office/drawing/2014/main" val="20005"/>
                    </a:ext>
                  </a:extLst>
                </a:gridCol>
                <a:gridCol w="1655379">
                  <a:extLst>
                    <a:ext uri="{9D8B030D-6E8A-4147-A177-3AD203B41FA5}">
                      <a16:colId xmlns:a16="http://schemas.microsoft.com/office/drawing/2014/main" val="20006"/>
                    </a:ext>
                  </a:extLst>
                </a:gridCol>
              </a:tblGrid>
              <a:tr h="685800">
                <a:tc>
                  <a:txBody>
                    <a:bodyPr/>
                    <a:lstStyle/>
                    <a:p>
                      <a:pPr algn="ctr" fontAlgn="b"/>
                      <a:r>
                        <a:rPr lang="en-US" sz="2400" b="1" i="0" u="none" strike="noStrike" dirty="0">
                          <a:solidFill>
                            <a:srgbClr val="000000"/>
                          </a:solidFill>
                          <a:latin typeface="Calibri"/>
                        </a:rPr>
                        <a:t>ENO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ENAME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a:solidFill>
                            <a:srgbClr val="000000"/>
                          </a:solidFill>
                          <a:latin typeface="Calibri"/>
                        </a:rPr>
                        <a:t>SAL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a:solidFill>
                            <a:srgbClr val="000000"/>
                          </a:solidFill>
                          <a:latin typeface="Calibri"/>
                        </a:rPr>
                        <a:t>DNO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a:solidFill>
                            <a:srgbClr val="000000"/>
                          </a:solidFill>
                          <a:latin typeface="Calibri"/>
                        </a:rPr>
                        <a:t>DNO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a:solidFill>
                            <a:srgbClr val="000000"/>
                          </a:solidFill>
                          <a:latin typeface="Calibri"/>
                        </a:rPr>
                        <a:t>DNAME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LOCATION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24840">
                <a:tc>
                  <a:txBody>
                    <a:bodyPr/>
                    <a:lstStyle/>
                    <a:p>
                      <a:pPr algn="ctr" fontAlgn="b"/>
                      <a:r>
                        <a:rPr lang="en-US" sz="2400" b="0" i="0" u="none" strike="noStrike" dirty="0">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A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PROD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HYD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24840">
                <a:tc>
                  <a:txBody>
                    <a:bodyPr/>
                    <a:lstStyle/>
                    <a:p>
                      <a:pPr algn="ctr" fontAlgn="b"/>
                      <a:r>
                        <a:rPr lang="en-US" sz="2400" b="0" i="0" u="none" strike="noStrike" dirty="0">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B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FINAN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DEL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24840">
                <a:tc>
                  <a:txBody>
                    <a:bodyPr/>
                    <a:lstStyle/>
                    <a:p>
                      <a:pPr algn="ctr" fontAlgn="b"/>
                      <a:r>
                        <a:rPr lang="en-US" sz="2400" b="0" i="0" u="none" strike="noStrike" dirty="0">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C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PROD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HYD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24840">
                <a:tc>
                  <a:txBody>
                    <a:bodyPr/>
                    <a:lstStyle/>
                    <a:p>
                      <a:pPr algn="ctr" fontAlgn="b"/>
                      <a:r>
                        <a:rPr lang="en-US" sz="2400" b="0" i="0" u="none" strike="noStrike" dirty="0">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3000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FINAN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DEL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Outer join</a:t>
            </a:r>
            <a:endParaRPr lang="en-US" dirty="0"/>
          </a:p>
        </p:txBody>
      </p:sp>
      <p:sp>
        <p:nvSpPr>
          <p:cNvPr id="3" name="Content Placeholder 2"/>
          <p:cNvSpPr>
            <a:spLocks noGrp="1"/>
          </p:cNvSpPr>
          <p:nvPr>
            <p:ph idx="1"/>
          </p:nvPr>
        </p:nvSpPr>
        <p:spPr/>
        <p:txBody>
          <a:bodyPr/>
          <a:lstStyle/>
          <a:p>
            <a:pPr algn="just"/>
            <a:r>
              <a:rPr lang="en-US" dirty="0"/>
              <a:t>An outer join is similar to </a:t>
            </a:r>
            <a:r>
              <a:rPr lang="en-US" dirty="0" err="1"/>
              <a:t>innerjoin</a:t>
            </a:r>
            <a:r>
              <a:rPr lang="en-US" dirty="0"/>
              <a:t> but it also gets  the non-matched rows from the table.</a:t>
            </a:r>
          </a:p>
          <a:p>
            <a:pPr algn="just"/>
            <a:endParaRPr lang="en-US" dirty="0"/>
          </a:p>
          <a:p>
            <a:pPr marL="749300" indent="-404813" algn="just">
              <a:buFont typeface="+mj-lt"/>
              <a:buAutoNum type="arabicPeriod"/>
            </a:pPr>
            <a:r>
              <a:rPr lang="en-US" dirty="0"/>
              <a:t>Left Outer Join</a:t>
            </a:r>
          </a:p>
          <a:p>
            <a:pPr marL="749300" indent="-404813" algn="just">
              <a:buFont typeface="+mj-lt"/>
              <a:buAutoNum type="arabicPeriod"/>
            </a:pPr>
            <a:r>
              <a:rPr lang="en-US" dirty="0"/>
              <a:t>Right Outer Join</a:t>
            </a:r>
          </a:p>
          <a:p>
            <a:pPr marL="749300" indent="-404813" algn="just">
              <a:buFont typeface="+mj-lt"/>
              <a:buAutoNum type="arabicPeriod"/>
            </a:pPr>
            <a:r>
              <a:rPr lang="en-US" dirty="0"/>
              <a:t> Full Outer Join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Left Outer Join</a:t>
            </a:r>
          </a:p>
        </p:txBody>
      </p:sp>
      <p:sp>
        <p:nvSpPr>
          <p:cNvPr id="3" name="Content Placeholder 2"/>
          <p:cNvSpPr>
            <a:spLocks noGrp="1"/>
          </p:cNvSpPr>
          <p:nvPr>
            <p:ph idx="1"/>
          </p:nvPr>
        </p:nvSpPr>
        <p:spPr/>
        <p:txBody>
          <a:bodyPr>
            <a:normAutofit/>
          </a:bodyPr>
          <a:lstStyle/>
          <a:p>
            <a:pPr algn="just"/>
            <a:r>
              <a:rPr lang="en-US" b="1" dirty="0"/>
              <a:t>Left Outer Join </a:t>
            </a:r>
            <a:r>
              <a:rPr lang="en-US" dirty="0"/>
              <a:t>returns all rows from the left side table specified in the </a:t>
            </a:r>
            <a:r>
              <a:rPr lang="en-US" b="1" dirty="0"/>
              <a:t>ON</a:t>
            </a:r>
            <a:r>
              <a:rPr lang="en-US" dirty="0"/>
              <a:t> condition and only those rows from the right table where the join condition is met.</a:t>
            </a:r>
          </a:p>
          <a:p>
            <a:pPr algn="just"/>
            <a:r>
              <a:rPr lang="en-US" dirty="0"/>
              <a:t>It is used to retrieve all the matching records from both the tables as well as non-matching records from the left side table only.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Left Outer Join</a:t>
            </a:r>
            <a:endParaRPr lang="en-US" dirty="0"/>
          </a:p>
        </p:txBody>
      </p:sp>
      <p:sp>
        <p:nvSpPr>
          <p:cNvPr id="3" name="Content Placeholder 2"/>
          <p:cNvSpPr>
            <a:spLocks noGrp="1"/>
          </p:cNvSpPr>
          <p:nvPr>
            <p:ph idx="1"/>
          </p:nvPr>
        </p:nvSpPr>
        <p:spPr/>
        <p:txBody>
          <a:bodyPr/>
          <a:lstStyle/>
          <a:p>
            <a:pPr algn="just"/>
            <a:r>
              <a:rPr lang="en-US" dirty="0"/>
              <a:t>If there is no matching row found from the right table, the left join will have null values for the columns of the right table.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Left Outer Join</a:t>
            </a:r>
            <a:endParaRPr lang="en-US" dirty="0"/>
          </a:p>
        </p:txBody>
      </p:sp>
      <p:sp>
        <p:nvSpPr>
          <p:cNvPr id="3" name="Content Placeholder 2"/>
          <p:cNvSpPr>
            <a:spLocks noGrp="1"/>
          </p:cNvSpPr>
          <p:nvPr>
            <p:ph idx="1"/>
          </p:nvPr>
        </p:nvSpPr>
        <p:spPr/>
        <p:txBody>
          <a:bodyPr/>
          <a:lstStyle/>
          <a:p>
            <a:pPr>
              <a:buNone/>
            </a:pPr>
            <a:r>
              <a:rPr lang="en-US" b="1" dirty="0"/>
              <a:t>Syntax:</a:t>
            </a:r>
          </a:p>
          <a:p>
            <a:pPr indent="227013">
              <a:buNone/>
            </a:pPr>
            <a:r>
              <a:rPr lang="en-US" dirty="0"/>
              <a:t>SELECT &lt;columns&gt; </a:t>
            </a:r>
          </a:p>
          <a:p>
            <a:pPr indent="227013">
              <a:buNone/>
            </a:pPr>
            <a:r>
              <a:rPr lang="en-US" dirty="0"/>
              <a:t>FROM table1 </a:t>
            </a:r>
            <a:r>
              <a:rPr lang="en-US" b="1" dirty="0"/>
              <a:t>LEFT [OUTER] JOIN</a:t>
            </a:r>
            <a:r>
              <a:rPr lang="en-US" dirty="0"/>
              <a:t> table2 </a:t>
            </a:r>
          </a:p>
          <a:p>
            <a:pPr indent="227013">
              <a:buNone/>
            </a:pPr>
            <a:r>
              <a:rPr lang="en-US" dirty="0"/>
              <a:t>ON table1.column = table2.column;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nvGraphicFramePr>
        <p:xfrm>
          <a:off x="1828800" y="457200"/>
          <a:ext cx="5638802" cy="3108960"/>
        </p:xfrm>
        <a:graphic>
          <a:graphicData uri="http://schemas.openxmlformats.org/drawingml/2006/table">
            <a:tbl>
              <a:tblPr firstRow="1" bandRow="1">
                <a:tableStyleId>{616DA210-FB5B-4158-B5E0-FEB733F419BA}</a:tableStyleId>
              </a:tblPr>
              <a:tblGrid>
                <a:gridCol w="952006">
                  <a:extLst>
                    <a:ext uri="{9D8B030D-6E8A-4147-A177-3AD203B41FA5}">
                      <a16:colId xmlns:a16="http://schemas.microsoft.com/office/drawing/2014/main" val="20000"/>
                    </a:ext>
                  </a:extLst>
                </a:gridCol>
                <a:gridCol w="1757548">
                  <a:extLst>
                    <a:ext uri="{9D8B030D-6E8A-4147-A177-3AD203B41FA5}">
                      <a16:colId xmlns:a16="http://schemas.microsoft.com/office/drawing/2014/main" val="20001"/>
                    </a:ext>
                  </a:extLst>
                </a:gridCol>
                <a:gridCol w="1464624">
                  <a:extLst>
                    <a:ext uri="{9D8B030D-6E8A-4147-A177-3AD203B41FA5}">
                      <a16:colId xmlns:a16="http://schemas.microsoft.com/office/drawing/2014/main" val="20002"/>
                    </a:ext>
                  </a:extLst>
                </a:gridCol>
                <a:gridCol w="1464624">
                  <a:extLst>
                    <a:ext uri="{9D8B030D-6E8A-4147-A177-3AD203B41FA5}">
                      <a16:colId xmlns:a16="http://schemas.microsoft.com/office/drawing/2014/main" val="20003"/>
                    </a:ext>
                  </a:extLst>
                </a:gridCol>
              </a:tblGrid>
              <a:tr h="368300">
                <a:tc>
                  <a:txBody>
                    <a:bodyPr/>
                    <a:lstStyle/>
                    <a:p>
                      <a:pPr algn="ctr"/>
                      <a:r>
                        <a:rPr lang="en-US" sz="2800" dirty="0"/>
                        <a:t>ENO</a:t>
                      </a:r>
                    </a:p>
                  </a:txBody>
                  <a:tcPr/>
                </a:tc>
                <a:tc>
                  <a:txBody>
                    <a:bodyPr/>
                    <a:lstStyle/>
                    <a:p>
                      <a:pPr algn="ctr"/>
                      <a:r>
                        <a:rPr lang="en-US" sz="2800" dirty="0"/>
                        <a:t>ENAME</a:t>
                      </a:r>
                    </a:p>
                  </a:txBody>
                  <a:tcPr/>
                </a:tc>
                <a:tc>
                  <a:txBody>
                    <a:bodyPr/>
                    <a:lstStyle/>
                    <a:p>
                      <a:pPr algn="ctr"/>
                      <a:r>
                        <a:rPr lang="en-US" sz="2800" dirty="0"/>
                        <a:t>SAL</a:t>
                      </a:r>
                    </a:p>
                  </a:txBody>
                  <a:tcPr/>
                </a:tc>
                <a:tc>
                  <a:txBody>
                    <a:bodyPr/>
                    <a:lstStyle/>
                    <a:p>
                      <a:pPr algn="ctr"/>
                      <a:r>
                        <a:rPr lang="en-US" sz="2800" dirty="0"/>
                        <a:t>DNO</a:t>
                      </a:r>
                    </a:p>
                  </a:txBody>
                  <a:tcPr/>
                </a:tc>
                <a:extLst>
                  <a:ext uri="{0D108BD9-81ED-4DB2-BD59-A6C34878D82A}">
                    <a16:rowId xmlns:a16="http://schemas.microsoft.com/office/drawing/2014/main" val="10000"/>
                  </a:ext>
                </a:extLst>
              </a:tr>
              <a:tr h="368300">
                <a:tc>
                  <a:txBody>
                    <a:bodyPr/>
                    <a:lstStyle/>
                    <a:p>
                      <a:pPr algn="ctr"/>
                      <a:r>
                        <a:rPr lang="en-US" sz="2800" dirty="0"/>
                        <a:t>1</a:t>
                      </a:r>
                    </a:p>
                  </a:txBody>
                  <a:tcPr/>
                </a:tc>
                <a:tc>
                  <a:txBody>
                    <a:bodyPr/>
                    <a:lstStyle/>
                    <a:p>
                      <a:pPr algn="ctr"/>
                      <a:r>
                        <a:rPr lang="en-US" sz="2800" dirty="0"/>
                        <a:t>A</a:t>
                      </a:r>
                    </a:p>
                  </a:txBody>
                  <a:tcPr/>
                </a:tc>
                <a:tc>
                  <a:txBody>
                    <a:bodyPr/>
                    <a:lstStyle/>
                    <a:p>
                      <a:pPr algn="ctr"/>
                      <a:r>
                        <a:rPr lang="en-US" sz="2800" dirty="0"/>
                        <a:t>1000</a:t>
                      </a:r>
                    </a:p>
                  </a:txBody>
                  <a:tcPr/>
                </a:tc>
                <a:tc>
                  <a:txBody>
                    <a:bodyPr/>
                    <a:lstStyle/>
                    <a:p>
                      <a:pPr algn="ctr"/>
                      <a:r>
                        <a:rPr lang="en-US" sz="2800" dirty="0"/>
                        <a:t>10</a:t>
                      </a:r>
                    </a:p>
                  </a:txBody>
                  <a:tcPr/>
                </a:tc>
                <a:extLst>
                  <a:ext uri="{0D108BD9-81ED-4DB2-BD59-A6C34878D82A}">
                    <a16:rowId xmlns:a16="http://schemas.microsoft.com/office/drawing/2014/main" val="10001"/>
                  </a:ext>
                </a:extLst>
              </a:tr>
              <a:tr h="368300">
                <a:tc>
                  <a:txBody>
                    <a:bodyPr/>
                    <a:lstStyle/>
                    <a:p>
                      <a:pPr algn="ctr"/>
                      <a:r>
                        <a:rPr lang="en-US" sz="2800" dirty="0"/>
                        <a:t>2</a:t>
                      </a:r>
                    </a:p>
                  </a:txBody>
                  <a:tcPr/>
                </a:tc>
                <a:tc>
                  <a:txBody>
                    <a:bodyPr/>
                    <a:lstStyle/>
                    <a:p>
                      <a:pPr algn="ctr"/>
                      <a:r>
                        <a:rPr lang="en-US" sz="2800" dirty="0"/>
                        <a:t>B</a:t>
                      </a:r>
                    </a:p>
                  </a:txBody>
                  <a:tcPr/>
                </a:tc>
                <a:tc>
                  <a:txBody>
                    <a:bodyPr/>
                    <a:lstStyle/>
                    <a:p>
                      <a:pPr algn="ctr"/>
                      <a:r>
                        <a:rPr lang="en-US" sz="2800" dirty="0"/>
                        <a:t>2000</a:t>
                      </a:r>
                    </a:p>
                  </a:txBody>
                  <a:tcPr/>
                </a:tc>
                <a:tc>
                  <a:txBody>
                    <a:bodyPr/>
                    <a:lstStyle/>
                    <a:p>
                      <a:pPr algn="ctr"/>
                      <a:r>
                        <a:rPr lang="en-US" sz="2800" dirty="0"/>
                        <a:t>20</a:t>
                      </a:r>
                    </a:p>
                  </a:txBody>
                  <a:tcPr/>
                </a:tc>
                <a:extLst>
                  <a:ext uri="{0D108BD9-81ED-4DB2-BD59-A6C34878D82A}">
                    <a16:rowId xmlns:a16="http://schemas.microsoft.com/office/drawing/2014/main" val="10002"/>
                  </a:ext>
                </a:extLst>
              </a:tr>
              <a:tr h="368300">
                <a:tc>
                  <a:txBody>
                    <a:bodyPr/>
                    <a:lstStyle/>
                    <a:p>
                      <a:pPr algn="ctr"/>
                      <a:r>
                        <a:rPr lang="en-US" sz="2800" dirty="0"/>
                        <a:t>3</a:t>
                      </a:r>
                    </a:p>
                  </a:txBody>
                  <a:tcPr/>
                </a:tc>
                <a:tc>
                  <a:txBody>
                    <a:bodyPr/>
                    <a:lstStyle/>
                    <a:p>
                      <a:pPr algn="ctr"/>
                      <a:r>
                        <a:rPr lang="en-US" sz="2800" dirty="0"/>
                        <a:t>C</a:t>
                      </a:r>
                    </a:p>
                  </a:txBody>
                  <a:tcPr/>
                </a:tc>
                <a:tc>
                  <a:txBody>
                    <a:bodyPr/>
                    <a:lstStyle/>
                    <a:p>
                      <a:pPr algn="ctr"/>
                      <a:r>
                        <a:rPr lang="en-US" sz="2800" dirty="0"/>
                        <a:t>1000</a:t>
                      </a:r>
                    </a:p>
                  </a:txBody>
                  <a:tcPr/>
                </a:tc>
                <a:tc>
                  <a:txBody>
                    <a:bodyPr/>
                    <a:lstStyle/>
                    <a:p>
                      <a:pPr algn="ctr"/>
                      <a:r>
                        <a:rPr lang="en-US" sz="2800" dirty="0"/>
                        <a:t>10</a:t>
                      </a:r>
                    </a:p>
                  </a:txBody>
                  <a:tcPr/>
                </a:tc>
                <a:extLst>
                  <a:ext uri="{0D108BD9-81ED-4DB2-BD59-A6C34878D82A}">
                    <a16:rowId xmlns:a16="http://schemas.microsoft.com/office/drawing/2014/main" val="10003"/>
                  </a:ext>
                </a:extLst>
              </a:tr>
              <a:tr h="368300">
                <a:tc>
                  <a:txBody>
                    <a:bodyPr/>
                    <a:lstStyle/>
                    <a:p>
                      <a:pPr algn="ctr"/>
                      <a:r>
                        <a:rPr lang="en-US" sz="2800" dirty="0"/>
                        <a:t>4</a:t>
                      </a:r>
                    </a:p>
                  </a:txBody>
                  <a:tcPr/>
                </a:tc>
                <a:tc>
                  <a:txBody>
                    <a:bodyPr/>
                    <a:lstStyle/>
                    <a:p>
                      <a:pPr algn="ctr"/>
                      <a:r>
                        <a:rPr lang="en-US" sz="2800" dirty="0"/>
                        <a:t>D</a:t>
                      </a:r>
                    </a:p>
                  </a:txBody>
                  <a:tcPr/>
                </a:tc>
                <a:tc>
                  <a:txBody>
                    <a:bodyPr/>
                    <a:lstStyle/>
                    <a:p>
                      <a:pPr algn="ctr"/>
                      <a:r>
                        <a:rPr lang="en-US" sz="2800" dirty="0"/>
                        <a:t>3000</a:t>
                      </a:r>
                    </a:p>
                  </a:txBody>
                  <a:tcPr/>
                </a:tc>
                <a:tc>
                  <a:txBody>
                    <a:bodyPr/>
                    <a:lstStyle/>
                    <a:p>
                      <a:pPr algn="ctr"/>
                      <a:r>
                        <a:rPr lang="en-US" sz="2800" dirty="0"/>
                        <a:t>20</a:t>
                      </a:r>
                    </a:p>
                  </a:txBody>
                  <a:tcPr/>
                </a:tc>
                <a:extLst>
                  <a:ext uri="{0D108BD9-81ED-4DB2-BD59-A6C34878D82A}">
                    <a16:rowId xmlns:a16="http://schemas.microsoft.com/office/drawing/2014/main" val="10004"/>
                  </a:ext>
                </a:extLst>
              </a:tr>
              <a:tr h="368300">
                <a:tc>
                  <a:txBody>
                    <a:bodyPr/>
                    <a:lstStyle/>
                    <a:p>
                      <a:pPr algn="ctr"/>
                      <a:r>
                        <a:rPr lang="en-US" sz="2800" dirty="0"/>
                        <a:t>5</a:t>
                      </a:r>
                    </a:p>
                  </a:txBody>
                  <a:tcPr/>
                </a:tc>
                <a:tc>
                  <a:txBody>
                    <a:bodyPr/>
                    <a:lstStyle/>
                    <a:p>
                      <a:pPr algn="ctr"/>
                      <a:r>
                        <a:rPr lang="en-US" sz="2800" dirty="0"/>
                        <a:t>E</a:t>
                      </a:r>
                    </a:p>
                  </a:txBody>
                  <a:tcPr/>
                </a:tc>
                <a:tc>
                  <a:txBody>
                    <a:bodyPr/>
                    <a:lstStyle/>
                    <a:p>
                      <a:pPr algn="ctr"/>
                      <a:r>
                        <a:rPr lang="en-US" sz="2800" dirty="0"/>
                        <a:t>2000</a:t>
                      </a:r>
                    </a:p>
                  </a:txBody>
                  <a:tcPr/>
                </a:tc>
                <a:tc>
                  <a:txBody>
                    <a:bodyPr/>
                    <a:lstStyle/>
                    <a:p>
                      <a:pPr algn="ctr"/>
                      <a:r>
                        <a:rPr lang="en-US" sz="2800" dirty="0"/>
                        <a:t>-</a:t>
                      </a:r>
                    </a:p>
                  </a:txBody>
                  <a:tcPr/>
                </a:tc>
                <a:extLst>
                  <a:ext uri="{0D108BD9-81ED-4DB2-BD59-A6C34878D82A}">
                    <a16:rowId xmlns:a16="http://schemas.microsoft.com/office/drawing/2014/main" val="10005"/>
                  </a:ext>
                </a:extLst>
              </a:tr>
            </a:tbl>
          </a:graphicData>
        </a:graphic>
      </p:graphicFrame>
      <p:graphicFrame>
        <p:nvGraphicFramePr>
          <p:cNvPr id="5" name="Content Placeholder 3"/>
          <p:cNvGraphicFramePr>
            <a:graphicFrameLocks/>
          </p:cNvGraphicFramePr>
          <p:nvPr/>
        </p:nvGraphicFramePr>
        <p:xfrm>
          <a:off x="1905000" y="3810000"/>
          <a:ext cx="5410200" cy="2783840"/>
        </p:xfrm>
        <a:graphic>
          <a:graphicData uri="http://schemas.openxmlformats.org/drawingml/2006/table">
            <a:tbl>
              <a:tblPr firstRow="1" bandRow="1">
                <a:tableStyleId>{616DA210-FB5B-4158-B5E0-FEB733F419BA}</a:tableStyleId>
              </a:tblPr>
              <a:tblGrid>
                <a:gridCol w="1192776">
                  <a:extLst>
                    <a:ext uri="{9D8B030D-6E8A-4147-A177-3AD203B41FA5}">
                      <a16:colId xmlns:a16="http://schemas.microsoft.com/office/drawing/2014/main" val="20000"/>
                    </a:ext>
                  </a:extLst>
                </a:gridCol>
                <a:gridCol w="2202045">
                  <a:extLst>
                    <a:ext uri="{9D8B030D-6E8A-4147-A177-3AD203B41FA5}">
                      <a16:colId xmlns:a16="http://schemas.microsoft.com/office/drawing/2014/main" val="20001"/>
                    </a:ext>
                  </a:extLst>
                </a:gridCol>
                <a:gridCol w="2015379">
                  <a:extLst>
                    <a:ext uri="{9D8B030D-6E8A-4147-A177-3AD203B41FA5}">
                      <a16:colId xmlns:a16="http://schemas.microsoft.com/office/drawing/2014/main" val="20002"/>
                    </a:ext>
                  </a:extLst>
                </a:gridCol>
              </a:tblGrid>
              <a:tr h="695960">
                <a:tc>
                  <a:txBody>
                    <a:bodyPr/>
                    <a:lstStyle/>
                    <a:p>
                      <a:pPr algn="ctr"/>
                      <a:r>
                        <a:rPr lang="en-US" sz="2800" dirty="0"/>
                        <a:t>DNO</a:t>
                      </a:r>
                    </a:p>
                  </a:txBody>
                  <a:tcPr/>
                </a:tc>
                <a:tc>
                  <a:txBody>
                    <a:bodyPr/>
                    <a:lstStyle/>
                    <a:p>
                      <a:pPr algn="ctr"/>
                      <a:r>
                        <a:rPr lang="en-US" sz="2800" dirty="0"/>
                        <a:t>DNAME</a:t>
                      </a:r>
                    </a:p>
                  </a:txBody>
                  <a:tcPr/>
                </a:tc>
                <a:tc>
                  <a:txBody>
                    <a:bodyPr/>
                    <a:lstStyle/>
                    <a:p>
                      <a:pPr algn="ctr"/>
                      <a:r>
                        <a:rPr lang="en-US" sz="2800" dirty="0"/>
                        <a:t>LOCATION</a:t>
                      </a:r>
                    </a:p>
                  </a:txBody>
                  <a:tcPr/>
                </a:tc>
                <a:extLst>
                  <a:ext uri="{0D108BD9-81ED-4DB2-BD59-A6C34878D82A}">
                    <a16:rowId xmlns:a16="http://schemas.microsoft.com/office/drawing/2014/main" val="10000"/>
                  </a:ext>
                </a:extLst>
              </a:tr>
              <a:tr h="695960">
                <a:tc>
                  <a:txBody>
                    <a:bodyPr/>
                    <a:lstStyle/>
                    <a:p>
                      <a:pPr algn="ctr"/>
                      <a:r>
                        <a:rPr lang="en-US" sz="2800" dirty="0"/>
                        <a:t>10</a:t>
                      </a:r>
                    </a:p>
                  </a:txBody>
                  <a:tcPr/>
                </a:tc>
                <a:tc>
                  <a:txBody>
                    <a:bodyPr/>
                    <a:lstStyle/>
                    <a:p>
                      <a:pPr algn="ctr"/>
                      <a:r>
                        <a:rPr lang="en-US" sz="2800" dirty="0"/>
                        <a:t>PROD</a:t>
                      </a:r>
                    </a:p>
                  </a:txBody>
                  <a:tcPr/>
                </a:tc>
                <a:tc>
                  <a:txBody>
                    <a:bodyPr/>
                    <a:lstStyle/>
                    <a:p>
                      <a:pPr algn="ctr"/>
                      <a:r>
                        <a:rPr lang="en-US" sz="2800" dirty="0"/>
                        <a:t>HYD</a:t>
                      </a:r>
                    </a:p>
                  </a:txBody>
                  <a:tcPr/>
                </a:tc>
                <a:extLst>
                  <a:ext uri="{0D108BD9-81ED-4DB2-BD59-A6C34878D82A}">
                    <a16:rowId xmlns:a16="http://schemas.microsoft.com/office/drawing/2014/main" val="10001"/>
                  </a:ext>
                </a:extLst>
              </a:tr>
              <a:tr h="695960">
                <a:tc>
                  <a:txBody>
                    <a:bodyPr/>
                    <a:lstStyle/>
                    <a:p>
                      <a:pPr algn="ctr"/>
                      <a:r>
                        <a:rPr lang="en-US" sz="2800" dirty="0"/>
                        <a:t>20</a:t>
                      </a:r>
                    </a:p>
                  </a:txBody>
                  <a:tcPr/>
                </a:tc>
                <a:tc>
                  <a:txBody>
                    <a:bodyPr/>
                    <a:lstStyle/>
                    <a:p>
                      <a:pPr algn="ctr"/>
                      <a:r>
                        <a:rPr lang="en-US" sz="2800" dirty="0"/>
                        <a:t>FINAN</a:t>
                      </a:r>
                    </a:p>
                  </a:txBody>
                  <a:tcPr/>
                </a:tc>
                <a:tc>
                  <a:txBody>
                    <a:bodyPr/>
                    <a:lstStyle/>
                    <a:p>
                      <a:pPr algn="ctr"/>
                      <a:r>
                        <a:rPr lang="en-US" sz="2800" dirty="0"/>
                        <a:t>DEL</a:t>
                      </a:r>
                    </a:p>
                  </a:txBody>
                  <a:tcPr/>
                </a:tc>
                <a:extLst>
                  <a:ext uri="{0D108BD9-81ED-4DB2-BD59-A6C34878D82A}">
                    <a16:rowId xmlns:a16="http://schemas.microsoft.com/office/drawing/2014/main" val="10002"/>
                  </a:ext>
                </a:extLst>
              </a:tr>
              <a:tr h="695960">
                <a:tc>
                  <a:txBody>
                    <a:bodyPr/>
                    <a:lstStyle/>
                    <a:p>
                      <a:pPr algn="ctr"/>
                      <a:r>
                        <a:rPr lang="en-US" sz="2800" dirty="0"/>
                        <a:t>40</a:t>
                      </a:r>
                    </a:p>
                  </a:txBody>
                  <a:tcPr/>
                </a:tc>
                <a:tc>
                  <a:txBody>
                    <a:bodyPr/>
                    <a:lstStyle/>
                    <a:p>
                      <a:pPr algn="ctr"/>
                      <a:r>
                        <a:rPr lang="en-US" sz="2800" dirty="0"/>
                        <a:t>SALES</a:t>
                      </a:r>
                    </a:p>
                  </a:txBody>
                  <a:tcPr/>
                </a:tc>
                <a:tc>
                  <a:txBody>
                    <a:bodyPr/>
                    <a:lstStyle/>
                    <a:p>
                      <a:pPr algn="ctr"/>
                      <a:r>
                        <a:rPr lang="en-US" sz="2800" dirty="0"/>
                        <a:t>MUM</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Left Outer Join</a:t>
            </a:r>
            <a:endParaRPr lang="en-US" dirty="0"/>
          </a:p>
        </p:txBody>
      </p:sp>
      <p:sp>
        <p:nvSpPr>
          <p:cNvPr id="3" name="Content Placeholder 2"/>
          <p:cNvSpPr>
            <a:spLocks noGrp="1"/>
          </p:cNvSpPr>
          <p:nvPr>
            <p:ph idx="1"/>
          </p:nvPr>
        </p:nvSpPr>
        <p:spPr/>
        <p:txBody>
          <a:bodyPr/>
          <a:lstStyle/>
          <a:p>
            <a:r>
              <a:rPr lang="en-US" dirty="0"/>
              <a:t>SELECT * FROM  </a:t>
            </a:r>
            <a:r>
              <a:rPr lang="en-US" dirty="0" err="1"/>
              <a:t>emp</a:t>
            </a:r>
            <a:r>
              <a:rPr lang="en-US" dirty="0"/>
              <a:t> LEFT OUTER JOIN dept ON emp.dno=dept.dno;</a:t>
            </a:r>
          </a:p>
        </p:txBody>
      </p:sp>
      <p:graphicFrame>
        <p:nvGraphicFramePr>
          <p:cNvPr id="4" name="Table 3"/>
          <p:cNvGraphicFramePr>
            <a:graphicFrameLocks noGrp="1"/>
          </p:cNvGraphicFramePr>
          <p:nvPr/>
        </p:nvGraphicFramePr>
        <p:xfrm>
          <a:off x="762000" y="3048000"/>
          <a:ext cx="7848599" cy="2819401"/>
        </p:xfrm>
        <a:graphic>
          <a:graphicData uri="http://schemas.openxmlformats.org/drawingml/2006/table">
            <a:tbl>
              <a:tblPr/>
              <a:tblGrid>
                <a:gridCol w="928330">
                  <a:extLst>
                    <a:ext uri="{9D8B030D-6E8A-4147-A177-3AD203B41FA5}">
                      <a16:colId xmlns:a16="http://schemas.microsoft.com/office/drawing/2014/main" val="20000"/>
                    </a:ext>
                  </a:extLst>
                </a:gridCol>
                <a:gridCol w="1217678">
                  <a:extLst>
                    <a:ext uri="{9D8B030D-6E8A-4147-A177-3AD203B41FA5}">
                      <a16:colId xmlns:a16="http://schemas.microsoft.com/office/drawing/2014/main" val="20001"/>
                    </a:ext>
                  </a:extLst>
                </a:gridCol>
                <a:gridCol w="1073004">
                  <a:extLst>
                    <a:ext uri="{9D8B030D-6E8A-4147-A177-3AD203B41FA5}">
                      <a16:colId xmlns:a16="http://schemas.microsoft.com/office/drawing/2014/main" val="20002"/>
                    </a:ext>
                  </a:extLst>
                </a:gridCol>
                <a:gridCol w="1073004">
                  <a:extLst>
                    <a:ext uri="{9D8B030D-6E8A-4147-A177-3AD203B41FA5}">
                      <a16:colId xmlns:a16="http://schemas.microsoft.com/office/drawing/2014/main" val="20003"/>
                    </a:ext>
                  </a:extLst>
                </a:gridCol>
                <a:gridCol w="855989">
                  <a:extLst>
                    <a:ext uri="{9D8B030D-6E8A-4147-A177-3AD203B41FA5}">
                      <a16:colId xmlns:a16="http://schemas.microsoft.com/office/drawing/2014/main" val="20004"/>
                    </a:ext>
                  </a:extLst>
                </a:gridCol>
                <a:gridCol w="1290018">
                  <a:extLst>
                    <a:ext uri="{9D8B030D-6E8A-4147-A177-3AD203B41FA5}">
                      <a16:colId xmlns:a16="http://schemas.microsoft.com/office/drawing/2014/main" val="20005"/>
                    </a:ext>
                  </a:extLst>
                </a:gridCol>
                <a:gridCol w="1410576">
                  <a:extLst>
                    <a:ext uri="{9D8B030D-6E8A-4147-A177-3AD203B41FA5}">
                      <a16:colId xmlns:a16="http://schemas.microsoft.com/office/drawing/2014/main" val="20006"/>
                    </a:ext>
                  </a:extLst>
                </a:gridCol>
              </a:tblGrid>
              <a:tr h="749356">
                <a:tc>
                  <a:txBody>
                    <a:bodyPr/>
                    <a:lstStyle/>
                    <a:p>
                      <a:pPr algn="ctr" fontAlgn="b"/>
                      <a:r>
                        <a:rPr lang="en-US" sz="2400" b="1" i="0" u="none" strike="noStrike" dirty="0">
                          <a:solidFill>
                            <a:srgbClr val="000000"/>
                          </a:solidFill>
                          <a:latin typeface="Calibri"/>
                        </a:rPr>
                        <a:t>ENO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ENAME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SAL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DNO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DNO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DNAME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LOCATION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14009">
                <a:tc>
                  <a:txBody>
                    <a:bodyPr/>
                    <a:lstStyle/>
                    <a:p>
                      <a:pPr algn="ctr" fontAlgn="b"/>
                      <a:r>
                        <a:rPr lang="en-US" sz="2400" b="0" i="0" u="none" strike="noStrike" dirty="0">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C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PROD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HYD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14009">
                <a:tc>
                  <a:txBody>
                    <a:bodyPr/>
                    <a:lstStyle/>
                    <a:p>
                      <a:pPr algn="ctr" fontAlgn="b"/>
                      <a:r>
                        <a:rPr lang="en-US" sz="24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A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PROD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HYD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14009">
                <a:tc>
                  <a:txBody>
                    <a:bodyPr/>
                    <a:lstStyle/>
                    <a:p>
                      <a:pPr algn="ctr" fontAlgn="b"/>
                      <a:r>
                        <a:rPr lang="en-US" sz="2400" b="0" i="0" u="none" strike="noStrike">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3000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FINAN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DEL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14009">
                <a:tc>
                  <a:txBody>
                    <a:bodyPr/>
                    <a:lstStyle/>
                    <a:p>
                      <a:pPr algn="ctr" fontAlgn="b"/>
                      <a:r>
                        <a:rPr lang="en-US" sz="24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B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FINAN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DEL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14009">
                <a:tc>
                  <a:txBody>
                    <a:bodyPr/>
                    <a:lstStyle/>
                    <a:p>
                      <a:pPr algn="ctr" fontAlgn="b"/>
                      <a:r>
                        <a:rPr lang="en-US" sz="2400" b="0" i="0" u="none" strike="noStrike">
                          <a:solidFill>
                            <a:srgbClr val="000000"/>
                          </a:solidFill>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Right Outer Join</a:t>
            </a:r>
          </a:p>
        </p:txBody>
      </p:sp>
      <p:sp>
        <p:nvSpPr>
          <p:cNvPr id="3" name="Content Placeholder 2"/>
          <p:cNvSpPr>
            <a:spLocks noGrp="1"/>
          </p:cNvSpPr>
          <p:nvPr>
            <p:ph idx="1"/>
          </p:nvPr>
        </p:nvSpPr>
        <p:spPr/>
        <p:txBody>
          <a:bodyPr>
            <a:normAutofit/>
          </a:bodyPr>
          <a:lstStyle/>
          <a:p>
            <a:pPr algn="just"/>
            <a:r>
              <a:rPr lang="en-US" dirty="0"/>
              <a:t>Right Outer Join returns all rows from the right-hand table specified in the ON condition and only those rows from the left table where the join condition is met.</a:t>
            </a:r>
          </a:p>
          <a:p>
            <a:pPr algn="just"/>
            <a:r>
              <a:rPr lang="en-US" dirty="0"/>
              <a:t>It is used to retrieve all the matching records from both the tables as well as non-matching records from the right side table only.</a:t>
            </a:r>
          </a:p>
          <a:p>
            <a:pPr algn="just"/>
            <a:endParaRPr lang="en-US" dirty="0"/>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EMP table </a:t>
            </a:r>
            <a:endParaRPr lang="en-US" dirty="0"/>
          </a:p>
        </p:txBody>
      </p:sp>
      <p:graphicFrame>
        <p:nvGraphicFramePr>
          <p:cNvPr id="4" name="Content Placeholder 3"/>
          <p:cNvGraphicFramePr>
            <a:graphicFrameLocks noGrp="1"/>
          </p:cNvGraphicFramePr>
          <p:nvPr>
            <p:ph idx="1"/>
          </p:nvPr>
        </p:nvGraphicFramePr>
        <p:xfrm>
          <a:off x="1752599" y="2133600"/>
          <a:ext cx="5638802" cy="3108960"/>
        </p:xfrm>
        <a:graphic>
          <a:graphicData uri="http://schemas.openxmlformats.org/drawingml/2006/table">
            <a:tbl>
              <a:tblPr firstRow="1" bandRow="1">
                <a:tableStyleId>{616DA210-FB5B-4158-B5E0-FEB733F419BA}</a:tableStyleId>
              </a:tblPr>
              <a:tblGrid>
                <a:gridCol w="952006">
                  <a:extLst>
                    <a:ext uri="{9D8B030D-6E8A-4147-A177-3AD203B41FA5}">
                      <a16:colId xmlns:a16="http://schemas.microsoft.com/office/drawing/2014/main" val="20000"/>
                    </a:ext>
                  </a:extLst>
                </a:gridCol>
                <a:gridCol w="1757548">
                  <a:extLst>
                    <a:ext uri="{9D8B030D-6E8A-4147-A177-3AD203B41FA5}">
                      <a16:colId xmlns:a16="http://schemas.microsoft.com/office/drawing/2014/main" val="20001"/>
                    </a:ext>
                  </a:extLst>
                </a:gridCol>
                <a:gridCol w="1464624">
                  <a:extLst>
                    <a:ext uri="{9D8B030D-6E8A-4147-A177-3AD203B41FA5}">
                      <a16:colId xmlns:a16="http://schemas.microsoft.com/office/drawing/2014/main" val="20002"/>
                    </a:ext>
                  </a:extLst>
                </a:gridCol>
                <a:gridCol w="1464624">
                  <a:extLst>
                    <a:ext uri="{9D8B030D-6E8A-4147-A177-3AD203B41FA5}">
                      <a16:colId xmlns:a16="http://schemas.microsoft.com/office/drawing/2014/main" val="20003"/>
                    </a:ext>
                  </a:extLst>
                </a:gridCol>
              </a:tblGrid>
              <a:tr h="368300">
                <a:tc>
                  <a:txBody>
                    <a:bodyPr/>
                    <a:lstStyle/>
                    <a:p>
                      <a:pPr algn="ctr"/>
                      <a:r>
                        <a:rPr lang="en-US" sz="2800" dirty="0"/>
                        <a:t>EID</a:t>
                      </a:r>
                    </a:p>
                  </a:txBody>
                  <a:tcPr/>
                </a:tc>
                <a:tc>
                  <a:txBody>
                    <a:bodyPr/>
                    <a:lstStyle/>
                    <a:p>
                      <a:pPr algn="ctr"/>
                      <a:r>
                        <a:rPr lang="en-US" sz="2800" dirty="0"/>
                        <a:t>ENAME</a:t>
                      </a:r>
                    </a:p>
                  </a:txBody>
                  <a:tcPr/>
                </a:tc>
                <a:tc>
                  <a:txBody>
                    <a:bodyPr/>
                    <a:lstStyle/>
                    <a:p>
                      <a:pPr algn="ctr"/>
                      <a:r>
                        <a:rPr lang="en-US" sz="2800" dirty="0"/>
                        <a:t>SALARY</a:t>
                      </a:r>
                    </a:p>
                  </a:txBody>
                  <a:tcPr/>
                </a:tc>
                <a:tc>
                  <a:txBody>
                    <a:bodyPr/>
                    <a:lstStyle/>
                    <a:p>
                      <a:pPr algn="ctr"/>
                      <a:r>
                        <a:rPr lang="en-US" sz="2800" dirty="0"/>
                        <a:t>DEPTNO</a:t>
                      </a:r>
                    </a:p>
                  </a:txBody>
                  <a:tcPr/>
                </a:tc>
                <a:extLst>
                  <a:ext uri="{0D108BD9-81ED-4DB2-BD59-A6C34878D82A}">
                    <a16:rowId xmlns:a16="http://schemas.microsoft.com/office/drawing/2014/main" val="10000"/>
                  </a:ext>
                </a:extLst>
              </a:tr>
              <a:tr h="368300">
                <a:tc>
                  <a:txBody>
                    <a:bodyPr/>
                    <a:lstStyle/>
                    <a:p>
                      <a:pPr algn="ctr"/>
                      <a:r>
                        <a:rPr lang="en-US" sz="2800" dirty="0"/>
                        <a:t>1</a:t>
                      </a:r>
                    </a:p>
                  </a:txBody>
                  <a:tcPr/>
                </a:tc>
                <a:tc>
                  <a:txBody>
                    <a:bodyPr/>
                    <a:lstStyle/>
                    <a:p>
                      <a:pPr algn="ctr"/>
                      <a:r>
                        <a:rPr lang="en-US" sz="2800" dirty="0"/>
                        <a:t>A</a:t>
                      </a:r>
                    </a:p>
                  </a:txBody>
                  <a:tcPr/>
                </a:tc>
                <a:tc>
                  <a:txBody>
                    <a:bodyPr/>
                    <a:lstStyle/>
                    <a:p>
                      <a:pPr algn="ctr"/>
                      <a:r>
                        <a:rPr lang="en-US" sz="2800" dirty="0"/>
                        <a:t>1000</a:t>
                      </a:r>
                    </a:p>
                  </a:txBody>
                  <a:tcPr/>
                </a:tc>
                <a:tc>
                  <a:txBody>
                    <a:bodyPr/>
                    <a:lstStyle/>
                    <a:p>
                      <a:pPr algn="ctr"/>
                      <a:r>
                        <a:rPr lang="en-US" sz="2800" dirty="0"/>
                        <a:t>10</a:t>
                      </a:r>
                    </a:p>
                  </a:txBody>
                  <a:tcPr/>
                </a:tc>
                <a:extLst>
                  <a:ext uri="{0D108BD9-81ED-4DB2-BD59-A6C34878D82A}">
                    <a16:rowId xmlns:a16="http://schemas.microsoft.com/office/drawing/2014/main" val="10001"/>
                  </a:ext>
                </a:extLst>
              </a:tr>
              <a:tr h="368300">
                <a:tc>
                  <a:txBody>
                    <a:bodyPr/>
                    <a:lstStyle/>
                    <a:p>
                      <a:pPr algn="ctr"/>
                      <a:r>
                        <a:rPr lang="en-US" sz="2800" dirty="0"/>
                        <a:t>2</a:t>
                      </a:r>
                    </a:p>
                  </a:txBody>
                  <a:tcPr/>
                </a:tc>
                <a:tc>
                  <a:txBody>
                    <a:bodyPr/>
                    <a:lstStyle/>
                    <a:p>
                      <a:pPr algn="ctr"/>
                      <a:r>
                        <a:rPr lang="en-US" sz="2800" dirty="0"/>
                        <a:t>B</a:t>
                      </a:r>
                    </a:p>
                  </a:txBody>
                  <a:tcPr/>
                </a:tc>
                <a:tc>
                  <a:txBody>
                    <a:bodyPr/>
                    <a:lstStyle/>
                    <a:p>
                      <a:pPr algn="ctr"/>
                      <a:r>
                        <a:rPr lang="en-US" sz="2800" dirty="0"/>
                        <a:t>2000</a:t>
                      </a:r>
                    </a:p>
                  </a:txBody>
                  <a:tcPr/>
                </a:tc>
                <a:tc>
                  <a:txBody>
                    <a:bodyPr/>
                    <a:lstStyle/>
                    <a:p>
                      <a:pPr algn="ctr"/>
                      <a:r>
                        <a:rPr lang="en-US" sz="2800" dirty="0"/>
                        <a:t>20</a:t>
                      </a:r>
                    </a:p>
                  </a:txBody>
                  <a:tcPr/>
                </a:tc>
                <a:extLst>
                  <a:ext uri="{0D108BD9-81ED-4DB2-BD59-A6C34878D82A}">
                    <a16:rowId xmlns:a16="http://schemas.microsoft.com/office/drawing/2014/main" val="10002"/>
                  </a:ext>
                </a:extLst>
              </a:tr>
              <a:tr h="368300">
                <a:tc>
                  <a:txBody>
                    <a:bodyPr/>
                    <a:lstStyle/>
                    <a:p>
                      <a:pPr algn="ctr"/>
                      <a:r>
                        <a:rPr lang="en-US" sz="2800" dirty="0"/>
                        <a:t>3</a:t>
                      </a:r>
                    </a:p>
                  </a:txBody>
                  <a:tcPr/>
                </a:tc>
                <a:tc>
                  <a:txBody>
                    <a:bodyPr/>
                    <a:lstStyle/>
                    <a:p>
                      <a:pPr algn="ctr"/>
                      <a:r>
                        <a:rPr lang="en-US" sz="2800" dirty="0"/>
                        <a:t>C</a:t>
                      </a:r>
                    </a:p>
                  </a:txBody>
                  <a:tcPr/>
                </a:tc>
                <a:tc>
                  <a:txBody>
                    <a:bodyPr/>
                    <a:lstStyle/>
                    <a:p>
                      <a:pPr algn="ctr"/>
                      <a:r>
                        <a:rPr lang="en-US" sz="2800" dirty="0"/>
                        <a:t>1000</a:t>
                      </a:r>
                    </a:p>
                  </a:txBody>
                  <a:tcPr/>
                </a:tc>
                <a:tc>
                  <a:txBody>
                    <a:bodyPr/>
                    <a:lstStyle/>
                    <a:p>
                      <a:pPr algn="ctr"/>
                      <a:r>
                        <a:rPr lang="en-US" sz="2800" dirty="0"/>
                        <a:t>10</a:t>
                      </a:r>
                    </a:p>
                  </a:txBody>
                  <a:tcPr/>
                </a:tc>
                <a:extLst>
                  <a:ext uri="{0D108BD9-81ED-4DB2-BD59-A6C34878D82A}">
                    <a16:rowId xmlns:a16="http://schemas.microsoft.com/office/drawing/2014/main" val="10003"/>
                  </a:ext>
                </a:extLst>
              </a:tr>
              <a:tr h="368300">
                <a:tc>
                  <a:txBody>
                    <a:bodyPr/>
                    <a:lstStyle/>
                    <a:p>
                      <a:pPr algn="ctr"/>
                      <a:r>
                        <a:rPr lang="en-US" sz="2800" dirty="0"/>
                        <a:t>4</a:t>
                      </a:r>
                    </a:p>
                  </a:txBody>
                  <a:tcPr/>
                </a:tc>
                <a:tc>
                  <a:txBody>
                    <a:bodyPr/>
                    <a:lstStyle/>
                    <a:p>
                      <a:pPr algn="ctr"/>
                      <a:r>
                        <a:rPr lang="en-US" sz="2800" dirty="0"/>
                        <a:t>D</a:t>
                      </a:r>
                    </a:p>
                  </a:txBody>
                  <a:tcPr/>
                </a:tc>
                <a:tc>
                  <a:txBody>
                    <a:bodyPr/>
                    <a:lstStyle/>
                    <a:p>
                      <a:pPr algn="ctr"/>
                      <a:r>
                        <a:rPr lang="en-US" sz="2800" dirty="0"/>
                        <a:t>3000</a:t>
                      </a:r>
                    </a:p>
                  </a:txBody>
                  <a:tcPr/>
                </a:tc>
                <a:tc>
                  <a:txBody>
                    <a:bodyPr/>
                    <a:lstStyle/>
                    <a:p>
                      <a:pPr algn="ctr"/>
                      <a:r>
                        <a:rPr lang="en-US" sz="2800" dirty="0"/>
                        <a:t>20</a:t>
                      </a:r>
                    </a:p>
                  </a:txBody>
                  <a:tcPr/>
                </a:tc>
                <a:extLst>
                  <a:ext uri="{0D108BD9-81ED-4DB2-BD59-A6C34878D82A}">
                    <a16:rowId xmlns:a16="http://schemas.microsoft.com/office/drawing/2014/main" val="10004"/>
                  </a:ext>
                </a:extLst>
              </a:tr>
              <a:tr h="368300">
                <a:tc>
                  <a:txBody>
                    <a:bodyPr/>
                    <a:lstStyle/>
                    <a:p>
                      <a:pPr algn="ctr"/>
                      <a:r>
                        <a:rPr lang="en-US" sz="2800" dirty="0"/>
                        <a:t>5</a:t>
                      </a:r>
                    </a:p>
                  </a:txBody>
                  <a:tcPr/>
                </a:tc>
                <a:tc>
                  <a:txBody>
                    <a:bodyPr/>
                    <a:lstStyle/>
                    <a:p>
                      <a:pPr algn="ctr"/>
                      <a:r>
                        <a:rPr lang="en-US" sz="2800" dirty="0"/>
                        <a:t>E</a:t>
                      </a:r>
                    </a:p>
                  </a:txBody>
                  <a:tcPr/>
                </a:tc>
                <a:tc>
                  <a:txBody>
                    <a:bodyPr/>
                    <a:lstStyle/>
                    <a:p>
                      <a:pPr algn="ctr"/>
                      <a:r>
                        <a:rPr lang="en-US" sz="2800" dirty="0"/>
                        <a:t>NULL</a:t>
                      </a:r>
                    </a:p>
                  </a:txBody>
                  <a:tcPr/>
                </a:tc>
                <a:tc>
                  <a:txBody>
                    <a:bodyPr/>
                    <a:lstStyle/>
                    <a:p>
                      <a:pPr algn="ctr"/>
                      <a:r>
                        <a:rPr lang="en-US" sz="2800" dirty="0"/>
                        <a:t>20</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Right Outer Join</a:t>
            </a:r>
            <a:endParaRPr lang="en-US" dirty="0"/>
          </a:p>
        </p:txBody>
      </p:sp>
      <p:pic>
        <p:nvPicPr>
          <p:cNvPr id="27650" name="Picture 2" descr="Oracle Right Outer Join"/>
          <p:cNvPicPr>
            <a:picLocks noChangeAspect="1" noChangeArrowheads="1"/>
          </p:cNvPicPr>
          <p:nvPr/>
        </p:nvPicPr>
        <p:blipFill>
          <a:blip r:embed="rId2" cstate="print"/>
          <a:srcRect/>
          <a:stretch>
            <a:fillRect/>
          </a:stretch>
        </p:blipFill>
        <p:spPr bwMode="auto">
          <a:xfrm>
            <a:off x="1905000" y="2362200"/>
            <a:ext cx="4468550" cy="2667000"/>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Right Outer Join</a:t>
            </a:r>
            <a:endParaRPr lang="en-US" dirty="0"/>
          </a:p>
        </p:txBody>
      </p:sp>
      <p:sp>
        <p:nvSpPr>
          <p:cNvPr id="3" name="Content Placeholder 2"/>
          <p:cNvSpPr>
            <a:spLocks noGrp="1"/>
          </p:cNvSpPr>
          <p:nvPr>
            <p:ph idx="1"/>
          </p:nvPr>
        </p:nvSpPr>
        <p:spPr/>
        <p:txBody>
          <a:bodyPr/>
          <a:lstStyle/>
          <a:p>
            <a:pPr>
              <a:buNone/>
            </a:pPr>
            <a:r>
              <a:rPr lang="en-US" b="1" dirty="0"/>
              <a:t>Syntax:</a:t>
            </a:r>
          </a:p>
          <a:p>
            <a:pPr indent="227013">
              <a:buNone/>
            </a:pPr>
            <a:r>
              <a:rPr lang="en-US" dirty="0"/>
              <a:t>SELECT &lt;columns&gt; </a:t>
            </a:r>
          </a:p>
          <a:p>
            <a:pPr indent="227013">
              <a:buNone/>
            </a:pPr>
            <a:r>
              <a:rPr lang="en-US" dirty="0"/>
              <a:t>FROM table1 </a:t>
            </a:r>
            <a:r>
              <a:rPr lang="en-US" b="1" dirty="0"/>
              <a:t>RIGHT [OUTER] JOIN</a:t>
            </a:r>
            <a:r>
              <a:rPr lang="en-US" dirty="0"/>
              <a:t> table2 </a:t>
            </a:r>
          </a:p>
          <a:p>
            <a:pPr indent="227013">
              <a:buNone/>
            </a:pPr>
            <a:r>
              <a:rPr lang="en-US" dirty="0"/>
              <a:t>ON table1.column = table2.column;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nvGraphicFramePr>
        <p:xfrm>
          <a:off x="1828800" y="457200"/>
          <a:ext cx="5638802" cy="3108960"/>
        </p:xfrm>
        <a:graphic>
          <a:graphicData uri="http://schemas.openxmlformats.org/drawingml/2006/table">
            <a:tbl>
              <a:tblPr firstRow="1" bandRow="1">
                <a:tableStyleId>{616DA210-FB5B-4158-B5E0-FEB733F419BA}</a:tableStyleId>
              </a:tblPr>
              <a:tblGrid>
                <a:gridCol w="952006">
                  <a:extLst>
                    <a:ext uri="{9D8B030D-6E8A-4147-A177-3AD203B41FA5}">
                      <a16:colId xmlns:a16="http://schemas.microsoft.com/office/drawing/2014/main" val="20000"/>
                    </a:ext>
                  </a:extLst>
                </a:gridCol>
                <a:gridCol w="1757548">
                  <a:extLst>
                    <a:ext uri="{9D8B030D-6E8A-4147-A177-3AD203B41FA5}">
                      <a16:colId xmlns:a16="http://schemas.microsoft.com/office/drawing/2014/main" val="20001"/>
                    </a:ext>
                  </a:extLst>
                </a:gridCol>
                <a:gridCol w="1464624">
                  <a:extLst>
                    <a:ext uri="{9D8B030D-6E8A-4147-A177-3AD203B41FA5}">
                      <a16:colId xmlns:a16="http://schemas.microsoft.com/office/drawing/2014/main" val="20002"/>
                    </a:ext>
                  </a:extLst>
                </a:gridCol>
                <a:gridCol w="1464624">
                  <a:extLst>
                    <a:ext uri="{9D8B030D-6E8A-4147-A177-3AD203B41FA5}">
                      <a16:colId xmlns:a16="http://schemas.microsoft.com/office/drawing/2014/main" val="20003"/>
                    </a:ext>
                  </a:extLst>
                </a:gridCol>
              </a:tblGrid>
              <a:tr h="368300">
                <a:tc>
                  <a:txBody>
                    <a:bodyPr/>
                    <a:lstStyle/>
                    <a:p>
                      <a:pPr algn="ctr"/>
                      <a:r>
                        <a:rPr lang="en-US" sz="2800" dirty="0"/>
                        <a:t>ENO</a:t>
                      </a:r>
                    </a:p>
                  </a:txBody>
                  <a:tcPr/>
                </a:tc>
                <a:tc>
                  <a:txBody>
                    <a:bodyPr/>
                    <a:lstStyle/>
                    <a:p>
                      <a:pPr algn="ctr"/>
                      <a:r>
                        <a:rPr lang="en-US" sz="2800" dirty="0"/>
                        <a:t>ENAME</a:t>
                      </a:r>
                    </a:p>
                  </a:txBody>
                  <a:tcPr/>
                </a:tc>
                <a:tc>
                  <a:txBody>
                    <a:bodyPr/>
                    <a:lstStyle/>
                    <a:p>
                      <a:pPr algn="ctr"/>
                      <a:r>
                        <a:rPr lang="en-US" sz="2800" dirty="0"/>
                        <a:t>SAL</a:t>
                      </a:r>
                    </a:p>
                  </a:txBody>
                  <a:tcPr/>
                </a:tc>
                <a:tc>
                  <a:txBody>
                    <a:bodyPr/>
                    <a:lstStyle/>
                    <a:p>
                      <a:pPr algn="ctr"/>
                      <a:r>
                        <a:rPr lang="en-US" sz="2800" dirty="0"/>
                        <a:t>DNO</a:t>
                      </a:r>
                    </a:p>
                  </a:txBody>
                  <a:tcPr/>
                </a:tc>
                <a:extLst>
                  <a:ext uri="{0D108BD9-81ED-4DB2-BD59-A6C34878D82A}">
                    <a16:rowId xmlns:a16="http://schemas.microsoft.com/office/drawing/2014/main" val="10000"/>
                  </a:ext>
                </a:extLst>
              </a:tr>
              <a:tr h="368300">
                <a:tc>
                  <a:txBody>
                    <a:bodyPr/>
                    <a:lstStyle/>
                    <a:p>
                      <a:pPr algn="ctr"/>
                      <a:r>
                        <a:rPr lang="en-US" sz="2800" dirty="0"/>
                        <a:t>1</a:t>
                      </a:r>
                    </a:p>
                  </a:txBody>
                  <a:tcPr/>
                </a:tc>
                <a:tc>
                  <a:txBody>
                    <a:bodyPr/>
                    <a:lstStyle/>
                    <a:p>
                      <a:pPr algn="ctr"/>
                      <a:r>
                        <a:rPr lang="en-US" sz="2800" dirty="0"/>
                        <a:t>A</a:t>
                      </a:r>
                    </a:p>
                  </a:txBody>
                  <a:tcPr/>
                </a:tc>
                <a:tc>
                  <a:txBody>
                    <a:bodyPr/>
                    <a:lstStyle/>
                    <a:p>
                      <a:pPr algn="ctr"/>
                      <a:r>
                        <a:rPr lang="en-US" sz="2800" dirty="0"/>
                        <a:t>1000</a:t>
                      </a:r>
                    </a:p>
                  </a:txBody>
                  <a:tcPr/>
                </a:tc>
                <a:tc>
                  <a:txBody>
                    <a:bodyPr/>
                    <a:lstStyle/>
                    <a:p>
                      <a:pPr algn="ctr"/>
                      <a:r>
                        <a:rPr lang="en-US" sz="2800" dirty="0"/>
                        <a:t>10</a:t>
                      </a:r>
                    </a:p>
                  </a:txBody>
                  <a:tcPr/>
                </a:tc>
                <a:extLst>
                  <a:ext uri="{0D108BD9-81ED-4DB2-BD59-A6C34878D82A}">
                    <a16:rowId xmlns:a16="http://schemas.microsoft.com/office/drawing/2014/main" val="10001"/>
                  </a:ext>
                </a:extLst>
              </a:tr>
              <a:tr h="368300">
                <a:tc>
                  <a:txBody>
                    <a:bodyPr/>
                    <a:lstStyle/>
                    <a:p>
                      <a:pPr algn="ctr"/>
                      <a:r>
                        <a:rPr lang="en-US" sz="2800" dirty="0"/>
                        <a:t>2</a:t>
                      </a:r>
                    </a:p>
                  </a:txBody>
                  <a:tcPr/>
                </a:tc>
                <a:tc>
                  <a:txBody>
                    <a:bodyPr/>
                    <a:lstStyle/>
                    <a:p>
                      <a:pPr algn="ctr"/>
                      <a:r>
                        <a:rPr lang="en-US" sz="2800" dirty="0"/>
                        <a:t>B</a:t>
                      </a:r>
                    </a:p>
                  </a:txBody>
                  <a:tcPr/>
                </a:tc>
                <a:tc>
                  <a:txBody>
                    <a:bodyPr/>
                    <a:lstStyle/>
                    <a:p>
                      <a:pPr algn="ctr"/>
                      <a:r>
                        <a:rPr lang="en-US" sz="2800" dirty="0"/>
                        <a:t>2000</a:t>
                      </a:r>
                    </a:p>
                  </a:txBody>
                  <a:tcPr/>
                </a:tc>
                <a:tc>
                  <a:txBody>
                    <a:bodyPr/>
                    <a:lstStyle/>
                    <a:p>
                      <a:pPr algn="ctr"/>
                      <a:r>
                        <a:rPr lang="en-US" sz="2800" dirty="0"/>
                        <a:t>20</a:t>
                      </a:r>
                    </a:p>
                  </a:txBody>
                  <a:tcPr/>
                </a:tc>
                <a:extLst>
                  <a:ext uri="{0D108BD9-81ED-4DB2-BD59-A6C34878D82A}">
                    <a16:rowId xmlns:a16="http://schemas.microsoft.com/office/drawing/2014/main" val="10002"/>
                  </a:ext>
                </a:extLst>
              </a:tr>
              <a:tr h="368300">
                <a:tc>
                  <a:txBody>
                    <a:bodyPr/>
                    <a:lstStyle/>
                    <a:p>
                      <a:pPr algn="ctr"/>
                      <a:r>
                        <a:rPr lang="en-US" sz="2800" dirty="0"/>
                        <a:t>3</a:t>
                      </a:r>
                    </a:p>
                  </a:txBody>
                  <a:tcPr/>
                </a:tc>
                <a:tc>
                  <a:txBody>
                    <a:bodyPr/>
                    <a:lstStyle/>
                    <a:p>
                      <a:pPr algn="ctr"/>
                      <a:r>
                        <a:rPr lang="en-US" sz="2800" dirty="0"/>
                        <a:t>C</a:t>
                      </a:r>
                    </a:p>
                  </a:txBody>
                  <a:tcPr/>
                </a:tc>
                <a:tc>
                  <a:txBody>
                    <a:bodyPr/>
                    <a:lstStyle/>
                    <a:p>
                      <a:pPr algn="ctr"/>
                      <a:r>
                        <a:rPr lang="en-US" sz="2800" dirty="0"/>
                        <a:t>1000</a:t>
                      </a:r>
                    </a:p>
                  </a:txBody>
                  <a:tcPr/>
                </a:tc>
                <a:tc>
                  <a:txBody>
                    <a:bodyPr/>
                    <a:lstStyle/>
                    <a:p>
                      <a:pPr algn="ctr"/>
                      <a:r>
                        <a:rPr lang="en-US" sz="2800" dirty="0"/>
                        <a:t>10</a:t>
                      </a:r>
                    </a:p>
                  </a:txBody>
                  <a:tcPr/>
                </a:tc>
                <a:extLst>
                  <a:ext uri="{0D108BD9-81ED-4DB2-BD59-A6C34878D82A}">
                    <a16:rowId xmlns:a16="http://schemas.microsoft.com/office/drawing/2014/main" val="10003"/>
                  </a:ext>
                </a:extLst>
              </a:tr>
              <a:tr h="368300">
                <a:tc>
                  <a:txBody>
                    <a:bodyPr/>
                    <a:lstStyle/>
                    <a:p>
                      <a:pPr algn="ctr"/>
                      <a:r>
                        <a:rPr lang="en-US" sz="2800" dirty="0"/>
                        <a:t>4</a:t>
                      </a:r>
                    </a:p>
                  </a:txBody>
                  <a:tcPr/>
                </a:tc>
                <a:tc>
                  <a:txBody>
                    <a:bodyPr/>
                    <a:lstStyle/>
                    <a:p>
                      <a:pPr algn="ctr"/>
                      <a:r>
                        <a:rPr lang="en-US" sz="2800" dirty="0"/>
                        <a:t>D</a:t>
                      </a:r>
                    </a:p>
                  </a:txBody>
                  <a:tcPr/>
                </a:tc>
                <a:tc>
                  <a:txBody>
                    <a:bodyPr/>
                    <a:lstStyle/>
                    <a:p>
                      <a:pPr algn="ctr"/>
                      <a:r>
                        <a:rPr lang="en-US" sz="2800" dirty="0"/>
                        <a:t>3000</a:t>
                      </a:r>
                    </a:p>
                  </a:txBody>
                  <a:tcPr/>
                </a:tc>
                <a:tc>
                  <a:txBody>
                    <a:bodyPr/>
                    <a:lstStyle/>
                    <a:p>
                      <a:pPr algn="ctr"/>
                      <a:r>
                        <a:rPr lang="en-US" sz="2800" dirty="0"/>
                        <a:t>20</a:t>
                      </a:r>
                    </a:p>
                  </a:txBody>
                  <a:tcPr/>
                </a:tc>
                <a:extLst>
                  <a:ext uri="{0D108BD9-81ED-4DB2-BD59-A6C34878D82A}">
                    <a16:rowId xmlns:a16="http://schemas.microsoft.com/office/drawing/2014/main" val="10004"/>
                  </a:ext>
                </a:extLst>
              </a:tr>
              <a:tr h="368300">
                <a:tc>
                  <a:txBody>
                    <a:bodyPr/>
                    <a:lstStyle/>
                    <a:p>
                      <a:pPr algn="ctr"/>
                      <a:r>
                        <a:rPr lang="en-US" sz="2800" dirty="0"/>
                        <a:t>5</a:t>
                      </a:r>
                    </a:p>
                  </a:txBody>
                  <a:tcPr/>
                </a:tc>
                <a:tc>
                  <a:txBody>
                    <a:bodyPr/>
                    <a:lstStyle/>
                    <a:p>
                      <a:pPr algn="ctr"/>
                      <a:r>
                        <a:rPr lang="en-US" sz="2800" dirty="0"/>
                        <a:t>E</a:t>
                      </a:r>
                    </a:p>
                  </a:txBody>
                  <a:tcPr/>
                </a:tc>
                <a:tc>
                  <a:txBody>
                    <a:bodyPr/>
                    <a:lstStyle/>
                    <a:p>
                      <a:pPr algn="ctr"/>
                      <a:r>
                        <a:rPr lang="en-US" sz="2800" dirty="0"/>
                        <a:t>2000</a:t>
                      </a:r>
                    </a:p>
                  </a:txBody>
                  <a:tcPr/>
                </a:tc>
                <a:tc>
                  <a:txBody>
                    <a:bodyPr/>
                    <a:lstStyle/>
                    <a:p>
                      <a:pPr algn="ctr"/>
                      <a:r>
                        <a:rPr lang="en-US" sz="2800" dirty="0"/>
                        <a:t>-</a:t>
                      </a:r>
                    </a:p>
                  </a:txBody>
                  <a:tcPr/>
                </a:tc>
                <a:extLst>
                  <a:ext uri="{0D108BD9-81ED-4DB2-BD59-A6C34878D82A}">
                    <a16:rowId xmlns:a16="http://schemas.microsoft.com/office/drawing/2014/main" val="10005"/>
                  </a:ext>
                </a:extLst>
              </a:tr>
            </a:tbl>
          </a:graphicData>
        </a:graphic>
      </p:graphicFrame>
      <p:graphicFrame>
        <p:nvGraphicFramePr>
          <p:cNvPr id="5" name="Content Placeholder 3"/>
          <p:cNvGraphicFramePr>
            <a:graphicFrameLocks/>
          </p:cNvGraphicFramePr>
          <p:nvPr/>
        </p:nvGraphicFramePr>
        <p:xfrm>
          <a:off x="1905000" y="3810000"/>
          <a:ext cx="5410200" cy="2783840"/>
        </p:xfrm>
        <a:graphic>
          <a:graphicData uri="http://schemas.openxmlformats.org/drawingml/2006/table">
            <a:tbl>
              <a:tblPr firstRow="1" bandRow="1">
                <a:tableStyleId>{616DA210-FB5B-4158-B5E0-FEB733F419BA}</a:tableStyleId>
              </a:tblPr>
              <a:tblGrid>
                <a:gridCol w="1192776">
                  <a:extLst>
                    <a:ext uri="{9D8B030D-6E8A-4147-A177-3AD203B41FA5}">
                      <a16:colId xmlns:a16="http://schemas.microsoft.com/office/drawing/2014/main" val="20000"/>
                    </a:ext>
                  </a:extLst>
                </a:gridCol>
                <a:gridCol w="2202045">
                  <a:extLst>
                    <a:ext uri="{9D8B030D-6E8A-4147-A177-3AD203B41FA5}">
                      <a16:colId xmlns:a16="http://schemas.microsoft.com/office/drawing/2014/main" val="20001"/>
                    </a:ext>
                  </a:extLst>
                </a:gridCol>
                <a:gridCol w="2015379">
                  <a:extLst>
                    <a:ext uri="{9D8B030D-6E8A-4147-A177-3AD203B41FA5}">
                      <a16:colId xmlns:a16="http://schemas.microsoft.com/office/drawing/2014/main" val="20002"/>
                    </a:ext>
                  </a:extLst>
                </a:gridCol>
              </a:tblGrid>
              <a:tr h="695960">
                <a:tc>
                  <a:txBody>
                    <a:bodyPr/>
                    <a:lstStyle/>
                    <a:p>
                      <a:pPr algn="ctr"/>
                      <a:r>
                        <a:rPr lang="en-US" sz="2800" dirty="0"/>
                        <a:t>DNO</a:t>
                      </a:r>
                    </a:p>
                  </a:txBody>
                  <a:tcPr/>
                </a:tc>
                <a:tc>
                  <a:txBody>
                    <a:bodyPr/>
                    <a:lstStyle/>
                    <a:p>
                      <a:pPr algn="ctr"/>
                      <a:r>
                        <a:rPr lang="en-US" sz="2800" dirty="0"/>
                        <a:t>DNAME</a:t>
                      </a:r>
                    </a:p>
                  </a:txBody>
                  <a:tcPr/>
                </a:tc>
                <a:tc>
                  <a:txBody>
                    <a:bodyPr/>
                    <a:lstStyle/>
                    <a:p>
                      <a:pPr algn="ctr"/>
                      <a:r>
                        <a:rPr lang="en-US" sz="2800" dirty="0"/>
                        <a:t>LOCATION</a:t>
                      </a:r>
                    </a:p>
                  </a:txBody>
                  <a:tcPr/>
                </a:tc>
                <a:extLst>
                  <a:ext uri="{0D108BD9-81ED-4DB2-BD59-A6C34878D82A}">
                    <a16:rowId xmlns:a16="http://schemas.microsoft.com/office/drawing/2014/main" val="10000"/>
                  </a:ext>
                </a:extLst>
              </a:tr>
              <a:tr h="695960">
                <a:tc>
                  <a:txBody>
                    <a:bodyPr/>
                    <a:lstStyle/>
                    <a:p>
                      <a:pPr algn="ctr"/>
                      <a:r>
                        <a:rPr lang="en-US" sz="2800" dirty="0"/>
                        <a:t>10</a:t>
                      </a:r>
                    </a:p>
                  </a:txBody>
                  <a:tcPr/>
                </a:tc>
                <a:tc>
                  <a:txBody>
                    <a:bodyPr/>
                    <a:lstStyle/>
                    <a:p>
                      <a:pPr algn="ctr"/>
                      <a:r>
                        <a:rPr lang="en-US" sz="2800" dirty="0"/>
                        <a:t>PROD</a:t>
                      </a:r>
                    </a:p>
                  </a:txBody>
                  <a:tcPr/>
                </a:tc>
                <a:tc>
                  <a:txBody>
                    <a:bodyPr/>
                    <a:lstStyle/>
                    <a:p>
                      <a:pPr algn="ctr"/>
                      <a:r>
                        <a:rPr lang="en-US" sz="2800" dirty="0"/>
                        <a:t>HYD</a:t>
                      </a:r>
                    </a:p>
                  </a:txBody>
                  <a:tcPr/>
                </a:tc>
                <a:extLst>
                  <a:ext uri="{0D108BD9-81ED-4DB2-BD59-A6C34878D82A}">
                    <a16:rowId xmlns:a16="http://schemas.microsoft.com/office/drawing/2014/main" val="10001"/>
                  </a:ext>
                </a:extLst>
              </a:tr>
              <a:tr h="695960">
                <a:tc>
                  <a:txBody>
                    <a:bodyPr/>
                    <a:lstStyle/>
                    <a:p>
                      <a:pPr algn="ctr"/>
                      <a:r>
                        <a:rPr lang="en-US" sz="2800" dirty="0"/>
                        <a:t>20</a:t>
                      </a:r>
                    </a:p>
                  </a:txBody>
                  <a:tcPr/>
                </a:tc>
                <a:tc>
                  <a:txBody>
                    <a:bodyPr/>
                    <a:lstStyle/>
                    <a:p>
                      <a:pPr algn="ctr"/>
                      <a:r>
                        <a:rPr lang="en-US" sz="2800" dirty="0"/>
                        <a:t>FINAN</a:t>
                      </a:r>
                    </a:p>
                  </a:txBody>
                  <a:tcPr/>
                </a:tc>
                <a:tc>
                  <a:txBody>
                    <a:bodyPr/>
                    <a:lstStyle/>
                    <a:p>
                      <a:pPr algn="ctr"/>
                      <a:r>
                        <a:rPr lang="en-US" sz="2800" dirty="0"/>
                        <a:t>DEL</a:t>
                      </a:r>
                    </a:p>
                  </a:txBody>
                  <a:tcPr/>
                </a:tc>
                <a:extLst>
                  <a:ext uri="{0D108BD9-81ED-4DB2-BD59-A6C34878D82A}">
                    <a16:rowId xmlns:a16="http://schemas.microsoft.com/office/drawing/2014/main" val="10002"/>
                  </a:ext>
                </a:extLst>
              </a:tr>
              <a:tr h="695960">
                <a:tc>
                  <a:txBody>
                    <a:bodyPr/>
                    <a:lstStyle/>
                    <a:p>
                      <a:pPr algn="ctr"/>
                      <a:r>
                        <a:rPr lang="en-US" sz="2800" dirty="0"/>
                        <a:t>40</a:t>
                      </a:r>
                    </a:p>
                  </a:txBody>
                  <a:tcPr/>
                </a:tc>
                <a:tc>
                  <a:txBody>
                    <a:bodyPr/>
                    <a:lstStyle/>
                    <a:p>
                      <a:pPr algn="ctr"/>
                      <a:r>
                        <a:rPr lang="en-US" sz="2800" dirty="0"/>
                        <a:t>SALES</a:t>
                      </a:r>
                    </a:p>
                  </a:txBody>
                  <a:tcPr/>
                </a:tc>
                <a:tc>
                  <a:txBody>
                    <a:bodyPr/>
                    <a:lstStyle/>
                    <a:p>
                      <a:pPr algn="ctr"/>
                      <a:r>
                        <a:rPr lang="en-US" sz="2800" dirty="0"/>
                        <a:t>MUM</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Right Outer Join</a:t>
            </a:r>
            <a:endParaRPr lang="en-US" dirty="0"/>
          </a:p>
        </p:txBody>
      </p:sp>
      <p:sp>
        <p:nvSpPr>
          <p:cNvPr id="3" name="Content Placeholder 2"/>
          <p:cNvSpPr>
            <a:spLocks noGrp="1"/>
          </p:cNvSpPr>
          <p:nvPr>
            <p:ph idx="1"/>
          </p:nvPr>
        </p:nvSpPr>
        <p:spPr/>
        <p:txBody>
          <a:bodyPr/>
          <a:lstStyle/>
          <a:p>
            <a:pPr>
              <a:buNone/>
            </a:pPr>
            <a:r>
              <a:rPr lang="en-US" b="1" dirty="0"/>
              <a:t>Example:</a:t>
            </a:r>
          </a:p>
          <a:p>
            <a:r>
              <a:rPr lang="en-US" dirty="0"/>
              <a:t>SELECT * FROM  </a:t>
            </a:r>
            <a:r>
              <a:rPr lang="en-US" dirty="0" err="1"/>
              <a:t>emp</a:t>
            </a:r>
            <a:r>
              <a:rPr lang="en-US" dirty="0"/>
              <a:t> RIGHT OUTER JOIN dept ON emp.dno=dept.dno;</a:t>
            </a:r>
          </a:p>
          <a:p>
            <a:endParaRPr lang="en-US" dirty="0"/>
          </a:p>
        </p:txBody>
      </p:sp>
      <p:graphicFrame>
        <p:nvGraphicFramePr>
          <p:cNvPr id="4" name="Table 3"/>
          <p:cNvGraphicFramePr>
            <a:graphicFrameLocks noGrp="1"/>
          </p:cNvGraphicFramePr>
          <p:nvPr/>
        </p:nvGraphicFramePr>
        <p:xfrm>
          <a:off x="762000" y="3352800"/>
          <a:ext cx="7467604" cy="2595897"/>
        </p:xfrm>
        <a:graphic>
          <a:graphicData uri="http://schemas.openxmlformats.org/drawingml/2006/table">
            <a:tbl>
              <a:tblPr/>
              <a:tblGrid>
                <a:gridCol w="979358">
                  <a:extLst>
                    <a:ext uri="{9D8B030D-6E8A-4147-A177-3AD203B41FA5}">
                      <a16:colId xmlns:a16="http://schemas.microsoft.com/office/drawing/2014/main" val="20000"/>
                    </a:ext>
                  </a:extLst>
                </a:gridCol>
                <a:gridCol w="979358">
                  <a:extLst>
                    <a:ext uri="{9D8B030D-6E8A-4147-A177-3AD203B41FA5}">
                      <a16:colId xmlns:a16="http://schemas.microsoft.com/office/drawing/2014/main" val="20001"/>
                    </a:ext>
                  </a:extLst>
                </a:gridCol>
                <a:gridCol w="979358">
                  <a:extLst>
                    <a:ext uri="{9D8B030D-6E8A-4147-A177-3AD203B41FA5}">
                      <a16:colId xmlns:a16="http://schemas.microsoft.com/office/drawing/2014/main" val="20002"/>
                    </a:ext>
                  </a:extLst>
                </a:gridCol>
                <a:gridCol w="979358">
                  <a:extLst>
                    <a:ext uri="{9D8B030D-6E8A-4147-A177-3AD203B41FA5}">
                      <a16:colId xmlns:a16="http://schemas.microsoft.com/office/drawing/2014/main" val="20003"/>
                    </a:ext>
                  </a:extLst>
                </a:gridCol>
                <a:gridCol w="979358">
                  <a:extLst>
                    <a:ext uri="{9D8B030D-6E8A-4147-A177-3AD203B41FA5}">
                      <a16:colId xmlns:a16="http://schemas.microsoft.com/office/drawing/2014/main" val="20004"/>
                    </a:ext>
                  </a:extLst>
                </a:gridCol>
                <a:gridCol w="1140845">
                  <a:extLst>
                    <a:ext uri="{9D8B030D-6E8A-4147-A177-3AD203B41FA5}">
                      <a16:colId xmlns:a16="http://schemas.microsoft.com/office/drawing/2014/main" val="20005"/>
                    </a:ext>
                  </a:extLst>
                </a:gridCol>
                <a:gridCol w="1429969">
                  <a:extLst>
                    <a:ext uri="{9D8B030D-6E8A-4147-A177-3AD203B41FA5}">
                      <a16:colId xmlns:a16="http://schemas.microsoft.com/office/drawing/2014/main" val="20006"/>
                    </a:ext>
                  </a:extLst>
                </a:gridCol>
              </a:tblGrid>
              <a:tr h="719472">
                <a:tc>
                  <a:txBody>
                    <a:bodyPr/>
                    <a:lstStyle/>
                    <a:p>
                      <a:pPr algn="ctr" fontAlgn="b"/>
                      <a:r>
                        <a:rPr lang="en-US" sz="2400" b="1" i="0" u="none" strike="noStrike" dirty="0">
                          <a:solidFill>
                            <a:srgbClr val="000000"/>
                          </a:solidFill>
                          <a:latin typeface="Calibri"/>
                        </a:rPr>
                        <a:t>ENO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ENAME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SAL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DNO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DNO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DNAME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LOCATION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64360">
                <a:tc>
                  <a:txBody>
                    <a:bodyPr/>
                    <a:lstStyle/>
                    <a:p>
                      <a:pPr algn="ctr" fontAlgn="b"/>
                      <a:r>
                        <a:rPr lang="en-US" sz="24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A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PROD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HYD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4360">
                <a:tc>
                  <a:txBody>
                    <a:bodyPr/>
                    <a:lstStyle/>
                    <a:p>
                      <a:pPr algn="ctr" fontAlgn="b"/>
                      <a:r>
                        <a:rPr lang="en-US" sz="24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B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FINAN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DEL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4360">
                <a:tc>
                  <a:txBody>
                    <a:bodyPr/>
                    <a:lstStyle/>
                    <a:p>
                      <a:pPr algn="ctr" fontAlgn="b"/>
                      <a:r>
                        <a:rPr lang="en-US" sz="24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C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PROD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HYD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64360">
                <a:tc>
                  <a:txBody>
                    <a:bodyPr/>
                    <a:lstStyle/>
                    <a:p>
                      <a:pPr algn="ctr" fontAlgn="b"/>
                      <a:r>
                        <a:rPr lang="en-US" sz="2400" b="0" i="0" u="none" strike="noStrike">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3000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FINAN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DEL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64360">
                <a:tc>
                  <a:txBody>
                    <a:bodyPr/>
                    <a:lstStyle/>
                    <a:p>
                      <a:pPr algn="ctr" fontAlgn="b"/>
                      <a:r>
                        <a:rPr lang="en-US" sz="2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SALES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MUM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Full Outer Join</a:t>
            </a:r>
          </a:p>
        </p:txBody>
      </p:sp>
      <p:sp>
        <p:nvSpPr>
          <p:cNvPr id="3" name="Content Placeholder 2"/>
          <p:cNvSpPr>
            <a:spLocks noGrp="1"/>
          </p:cNvSpPr>
          <p:nvPr>
            <p:ph idx="1"/>
          </p:nvPr>
        </p:nvSpPr>
        <p:spPr/>
        <p:txBody>
          <a:bodyPr>
            <a:normAutofit/>
          </a:bodyPr>
          <a:lstStyle/>
          <a:p>
            <a:pPr algn="just"/>
            <a:r>
              <a:rPr lang="en-US" b="1" dirty="0"/>
              <a:t>Full Outer Join </a:t>
            </a:r>
            <a:r>
              <a:rPr lang="en-US" dirty="0"/>
              <a:t>returns all rows from the left hand table and right hand table with the matching rows AND non matching rows from </a:t>
            </a:r>
            <a:r>
              <a:rPr lang="en-US" b="1" dirty="0"/>
              <a:t>both sides</a:t>
            </a:r>
            <a:r>
              <a:rPr lang="en-US" dirty="0"/>
              <a:t>.</a:t>
            </a:r>
          </a:p>
          <a:p>
            <a:pPr algn="just"/>
            <a:r>
              <a:rPr lang="en-US" dirty="0"/>
              <a:t>It places </a:t>
            </a:r>
            <a:r>
              <a:rPr lang="en-US" b="1" dirty="0"/>
              <a:t>NULL</a:t>
            </a:r>
            <a:r>
              <a:rPr lang="en-US" dirty="0"/>
              <a:t> where the join condition is not met.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Full Outer Join</a:t>
            </a:r>
            <a:endParaRPr lang="en-US" sz="4800" dirty="0"/>
          </a:p>
        </p:txBody>
      </p:sp>
      <p:pic>
        <p:nvPicPr>
          <p:cNvPr id="41986" name="Picture 2" descr="Oracle Full Outer Join"/>
          <p:cNvPicPr>
            <a:picLocks noChangeAspect="1" noChangeArrowheads="1"/>
          </p:cNvPicPr>
          <p:nvPr/>
        </p:nvPicPr>
        <p:blipFill>
          <a:blip r:embed="rId2" cstate="print"/>
          <a:srcRect/>
          <a:stretch>
            <a:fillRect/>
          </a:stretch>
        </p:blipFill>
        <p:spPr bwMode="auto">
          <a:xfrm>
            <a:off x="1676400" y="1981200"/>
            <a:ext cx="4757054" cy="2895600"/>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Full Outer Join</a:t>
            </a:r>
            <a:endParaRPr lang="en-US" dirty="0"/>
          </a:p>
        </p:txBody>
      </p:sp>
      <p:sp>
        <p:nvSpPr>
          <p:cNvPr id="3" name="Content Placeholder 2"/>
          <p:cNvSpPr>
            <a:spLocks noGrp="1"/>
          </p:cNvSpPr>
          <p:nvPr>
            <p:ph idx="1"/>
          </p:nvPr>
        </p:nvSpPr>
        <p:spPr/>
        <p:txBody>
          <a:bodyPr/>
          <a:lstStyle/>
          <a:p>
            <a:pPr>
              <a:buNone/>
            </a:pPr>
            <a:r>
              <a:rPr lang="en-US" b="1" dirty="0"/>
              <a:t>Syntax:</a:t>
            </a:r>
          </a:p>
          <a:p>
            <a:pPr indent="227013">
              <a:buNone/>
            </a:pPr>
            <a:r>
              <a:rPr lang="en-US" dirty="0"/>
              <a:t>SELECT &lt;columns&gt; </a:t>
            </a:r>
          </a:p>
          <a:p>
            <a:pPr indent="227013">
              <a:buNone/>
            </a:pPr>
            <a:r>
              <a:rPr lang="en-US" dirty="0"/>
              <a:t>FROM table1 </a:t>
            </a:r>
            <a:r>
              <a:rPr lang="en-US" b="1" dirty="0"/>
              <a:t>FULL [OUTER] JOIN</a:t>
            </a:r>
            <a:r>
              <a:rPr lang="en-US" dirty="0"/>
              <a:t> table2 </a:t>
            </a:r>
          </a:p>
          <a:p>
            <a:pPr indent="227013">
              <a:buNone/>
            </a:pPr>
            <a:r>
              <a:rPr lang="en-US" b="1" dirty="0"/>
              <a:t>ON</a:t>
            </a:r>
            <a:r>
              <a:rPr lang="en-US" dirty="0"/>
              <a:t> table1.column = table2.column;</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nvGraphicFramePr>
        <p:xfrm>
          <a:off x="1828800" y="457200"/>
          <a:ext cx="5638802" cy="3108960"/>
        </p:xfrm>
        <a:graphic>
          <a:graphicData uri="http://schemas.openxmlformats.org/drawingml/2006/table">
            <a:tbl>
              <a:tblPr firstRow="1" bandRow="1">
                <a:tableStyleId>{616DA210-FB5B-4158-B5E0-FEB733F419BA}</a:tableStyleId>
              </a:tblPr>
              <a:tblGrid>
                <a:gridCol w="952006">
                  <a:extLst>
                    <a:ext uri="{9D8B030D-6E8A-4147-A177-3AD203B41FA5}">
                      <a16:colId xmlns:a16="http://schemas.microsoft.com/office/drawing/2014/main" val="20000"/>
                    </a:ext>
                  </a:extLst>
                </a:gridCol>
                <a:gridCol w="1757548">
                  <a:extLst>
                    <a:ext uri="{9D8B030D-6E8A-4147-A177-3AD203B41FA5}">
                      <a16:colId xmlns:a16="http://schemas.microsoft.com/office/drawing/2014/main" val="20001"/>
                    </a:ext>
                  </a:extLst>
                </a:gridCol>
                <a:gridCol w="1464624">
                  <a:extLst>
                    <a:ext uri="{9D8B030D-6E8A-4147-A177-3AD203B41FA5}">
                      <a16:colId xmlns:a16="http://schemas.microsoft.com/office/drawing/2014/main" val="20002"/>
                    </a:ext>
                  </a:extLst>
                </a:gridCol>
                <a:gridCol w="1464624">
                  <a:extLst>
                    <a:ext uri="{9D8B030D-6E8A-4147-A177-3AD203B41FA5}">
                      <a16:colId xmlns:a16="http://schemas.microsoft.com/office/drawing/2014/main" val="20003"/>
                    </a:ext>
                  </a:extLst>
                </a:gridCol>
              </a:tblGrid>
              <a:tr h="368300">
                <a:tc>
                  <a:txBody>
                    <a:bodyPr/>
                    <a:lstStyle/>
                    <a:p>
                      <a:pPr algn="ctr"/>
                      <a:r>
                        <a:rPr lang="en-US" sz="2800" dirty="0"/>
                        <a:t>ENO</a:t>
                      </a:r>
                    </a:p>
                  </a:txBody>
                  <a:tcPr/>
                </a:tc>
                <a:tc>
                  <a:txBody>
                    <a:bodyPr/>
                    <a:lstStyle/>
                    <a:p>
                      <a:pPr algn="ctr"/>
                      <a:r>
                        <a:rPr lang="en-US" sz="2800" dirty="0"/>
                        <a:t>ENAME</a:t>
                      </a:r>
                    </a:p>
                  </a:txBody>
                  <a:tcPr/>
                </a:tc>
                <a:tc>
                  <a:txBody>
                    <a:bodyPr/>
                    <a:lstStyle/>
                    <a:p>
                      <a:pPr algn="ctr"/>
                      <a:r>
                        <a:rPr lang="en-US" sz="2800" dirty="0"/>
                        <a:t>SAL</a:t>
                      </a:r>
                    </a:p>
                  </a:txBody>
                  <a:tcPr/>
                </a:tc>
                <a:tc>
                  <a:txBody>
                    <a:bodyPr/>
                    <a:lstStyle/>
                    <a:p>
                      <a:pPr algn="ctr"/>
                      <a:r>
                        <a:rPr lang="en-US" sz="2800" dirty="0"/>
                        <a:t>DNO</a:t>
                      </a:r>
                    </a:p>
                  </a:txBody>
                  <a:tcPr/>
                </a:tc>
                <a:extLst>
                  <a:ext uri="{0D108BD9-81ED-4DB2-BD59-A6C34878D82A}">
                    <a16:rowId xmlns:a16="http://schemas.microsoft.com/office/drawing/2014/main" val="10000"/>
                  </a:ext>
                </a:extLst>
              </a:tr>
              <a:tr h="368300">
                <a:tc>
                  <a:txBody>
                    <a:bodyPr/>
                    <a:lstStyle/>
                    <a:p>
                      <a:pPr algn="ctr"/>
                      <a:r>
                        <a:rPr lang="en-US" sz="2800" dirty="0"/>
                        <a:t>1</a:t>
                      </a:r>
                    </a:p>
                  </a:txBody>
                  <a:tcPr/>
                </a:tc>
                <a:tc>
                  <a:txBody>
                    <a:bodyPr/>
                    <a:lstStyle/>
                    <a:p>
                      <a:pPr algn="ctr"/>
                      <a:r>
                        <a:rPr lang="en-US" sz="2800" dirty="0"/>
                        <a:t>A</a:t>
                      </a:r>
                    </a:p>
                  </a:txBody>
                  <a:tcPr/>
                </a:tc>
                <a:tc>
                  <a:txBody>
                    <a:bodyPr/>
                    <a:lstStyle/>
                    <a:p>
                      <a:pPr algn="ctr"/>
                      <a:r>
                        <a:rPr lang="en-US" sz="2800" dirty="0"/>
                        <a:t>1000</a:t>
                      </a:r>
                    </a:p>
                  </a:txBody>
                  <a:tcPr/>
                </a:tc>
                <a:tc>
                  <a:txBody>
                    <a:bodyPr/>
                    <a:lstStyle/>
                    <a:p>
                      <a:pPr algn="ctr"/>
                      <a:r>
                        <a:rPr lang="en-US" sz="2800" dirty="0"/>
                        <a:t>10</a:t>
                      </a:r>
                    </a:p>
                  </a:txBody>
                  <a:tcPr/>
                </a:tc>
                <a:extLst>
                  <a:ext uri="{0D108BD9-81ED-4DB2-BD59-A6C34878D82A}">
                    <a16:rowId xmlns:a16="http://schemas.microsoft.com/office/drawing/2014/main" val="10001"/>
                  </a:ext>
                </a:extLst>
              </a:tr>
              <a:tr h="368300">
                <a:tc>
                  <a:txBody>
                    <a:bodyPr/>
                    <a:lstStyle/>
                    <a:p>
                      <a:pPr algn="ctr"/>
                      <a:r>
                        <a:rPr lang="en-US" sz="2800" dirty="0"/>
                        <a:t>2</a:t>
                      </a:r>
                    </a:p>
                  </a:txBody>
                  <a:tcPr/>
                </a:tc>
                <a:tc>
                  <a:txBody>
                    <a:bodyPr/>
                    <a:lstStyle/>
                    <a:p>
                      <a:pPr algn="ctr"/>
                      <a:r>
                        <a:rPr lang="en-US" sz="2800" dirty="0"/>
                        <a:t>B</a:t>
                      </a:r>
                    </a:p>
                  </a:txBody>
                  <a:tcPr/>
                </a:tc>
                <a:tc>
                  <a:txBody>
                    <a:bodyPr/>
                    <a:lstStyle/>
                    <a:p>
                      <a:pPr algn="ctr"/>
                      <a:r>
                        <a:rPr lang="en-US" sz="2800" dirty="0"/>
                        <a:t>2000</a:t>
                      </a:r>
                    </a:p>
                  </a:txBody>
                  <a:tcPr/>
                </a:tc>
                <a:tc>
                  <a:txBody>
                    <a:bodyPr/>
                    <a:lstStyle/>
                    <a:p>
                      <a:pPr algn="ctr"/>
                      <a:r>
                        <a:rPr lang="en-US" sz="2800" dirty="0"/>
                        <a:t>20</a:t>
                      </a:r>
                    </a:p>
                  </a:txBody>
                  <a:tcPr/>
                </a:tc>
                <a:extLst>
                  <a:ext uri="{0D108BD9-81ED-4DB2-BD59-A6C34878D82A}">
                    <a16:rowId xmlns:a16="http://schemas.microsoft.com/office/drawing/2014/main" val="10002"/>
                  </a:ext>
                </a:extLst>
              </a:tr>
              <a:tr h="368300">
                <a:tc>
                  <a:txBody>
                    <a:bodyPr/>
                    <a:lstStyle/>
                    <a:p>
                      <a:pPr algn="ctr"/>
                      <a:r>
                        <a:rPr lang="en-US" sz="2800" dirty="0"/>
                        <a:t>3</a:t>
                      </a:r>
                    </a:p>
                  </a:txBody>
                  <a:tcPr/>
                </a:tc>
                <a:tc>
                  <a:txBody>
                    <a:bodyPr/>
                    <a:lstStyle/>
                    <a:p>
                      <a:pPr algn="ctr"/>
                      <a:r>
                        <a:rPr lang="en-US" sz="2800" dirty="0"/>
                        <a:t>C</a:t>
                      </a:r>
                    </a:p>
                  </a:txBody>
                  <a:tcPr/>
                </a:tc>
                <a:tc>
                  <a:txBody>
                    <a:bodyPr/>
                    <a:lstStyle/>
                    <a:p>
                      <a:pPr algn="ctr"/>
                      <a:r>
                        <a:rPr lang="en-US" sz="2800" dirty="0"/>
                        <a:t>1000</a:t>
                      </a:r>
                    </a:p>
                  </a:txBody>
                  <a:tcPr/>
                </a:tc>
                <a:tc>
                  <a:txBody>
                    <a:bodyPr/>
                    <a:lstStyle/>
                    <a:p>
                      <a:pPr algn="ctr"/>
                      <a:r>
                        <a:rPr lang="en-US" sz="2800" dirty="0"/>
                        <a:t>10</a:t>
                      </a:r>
                    </a:p>
                  </a:txBody>
                  <a:tcPr/>
                </a:tc>
                <a:extLst>
                  <a:ext uri="{0D108BD9-81ED-4DB2-BD59-A6C34878D82A}">
                    <a16:rowId xmlns:a16="http://schemas.microsoft.com/office/drawing/2014/main" val="10003"/>
                  </a:ext>
                </a:extLst>
              </a:tr>
              <a:tr h="368300">
                <a:tc>
                  <a:txBody>
                    <a:bodyPr/>
                    <a:lstStyle/>
                    <a:p>
                      <a:pPr algn="ctr"/>
                      <a:r>
                        <a:rPr lang="en-US" sz="2800" dirty="0"/>
                        <a:t>4</a:t>
                      </a:r>
                    </a:p>
                  </a:txBody>
                  <a:tcPr/>
                </a:tc>
                <a:tc>
                  <a:txBody>
                    <a:bodyPr/>
                    <a:lstStyle/>
                    <a:p>
                      <a:pPr algn="ctr"/>
                      <a:r>
                        <a:rPr lang="en-US" sz="2800" dirty="0"/>
                        <a:t>D</a:t>
                      </a:r>
                    </a:p>
                  </a:txBody>
                  <a:tcPr/>
                </a:tc>
                <a:tc>
                  <a:txBody>
                    <a:bodyPr/>
                    <a:lstStyle/>
                    <a:p>
                      <a:pPr algn="ctr"/>
                      <a:r>
                        <a:rPr lang="en-US" sz="2800" dirty="0"/>
                        <a:t>3000</a:t>
                      </a:r>
                    </a:p>
                  </a:txBody>
                  <a:tcPr/>
                </a:tc>
                <a:tc>
                  <a:txBody>
                    <a:bodyPr/>
                    <a:lstStyle/>
                    <a:p>
                      <a:pPr algn="ctr"/>
                      <a:r>
                        <a:rPr lang="en-US" sz="2800" dirty="0"/>
                        <a:t>20</a:t>
                      </a:r>
                    </a:p>
                  </a:txBody>
                  <a:tcPr/>
                </a:tc>
                <a:extLst>
                  <a:ext uri="{0D108BD9-81ED-4DB2-BD59-A6C34878D82A}">
                    <a16:rowId xmlns:a16="http://schemas.microsoft.com/office/drawing/2014/main" val="10004"/>
                  </a:ext>
                </a:extLst>
              </a:tr>
              <a:tr h="368300">
                <a:tc>
                  <a:txBody>
                    <a:bodyPr/>
                    <a:lstStyle/>
                    <a:p>
                      <a:pPr algn="ctr"/>
                      <a:r>
                        <a:rPr lang="en-US" sz="2800" dirty="0"/>
                        <a:t>5</a:t>
                      </a:r>
                    </a:p>
                  </a:txBody>
                  <a:tcPr/>
                </a:tc>
                <a:tc>
                  <a:txBody>
                    <a:bodyPr/>
                    <a:lstStyle/>
                    <a:p>
                      <a:pPr algn="ctr"/>
                      <a:r>
                        <a:rPr lang="en-US" sz="2800" dirty="0"/>
                        <a:t>E</a:t>
                      </a:r>
                    </a:p>
                  </a:txBody>
                  <a:tcPr/>
                </a:tc>
                <a:tc>
                  <a:txBody>
                    <a:bodyPr/>
                    <a:lstStyle/>
                    <a:p>
                      <a:pPr algn="ctr"/>
                      <a:r>
                        <a:rPr lang="en-US" sz="2800" dirty="0"/>
                        <a:t>2000</a:t>
                      </a:r>
                    </a:p>
                  </a:txBody>
                  <a:tcPr/>
                </a:tc>
                <a:tc>
                  <a:txBody>
                    <a:bodyPr/>
                    <a:lstStyle/>
                    <a:p>
                      <a:pPr algn="ctr"/>
                      <a:r>
                        <a:rPr lang="en-US" sz="2800" dirty="0"/>
                        <a:t>-</a:t>
                      </a:r>
                    </a:p>
                  </a:txBody>
                  <a:tcPr/>
                </a:tc>
                <a:extLst>
                  <a:ext uri="{0D108BD9-81ED-4DB2-BD59-A6C34878D82A}">
                    <a16:rowId xmlns:a16="http://schemas.microsoft.com/office/drawing/2014/main" val="10005"/>
                  </a:ext>
                </a:extLst>
              </a:tr>
            </a:tbl>
          </a:graphicData>
        </a:graphic>
      </p:graphicFrame>
      <p:graphicFrame>
        <p:nvGraphicFramePr>
          <p:cNvPr id="5" name="Content Placeholder 3"/>
          <p:cNvGraphicFramePr>
            <a:graphicFrameLocks/>
          </p:cNvGraphicFramePr>
          <p:nvPr/>
        </p:nvGraphicFramePr>
        <p:xfrm>
          <a:off x="1905000" y="3810000"/>
          <a:ext cx="5410200" cy="2783840"/>
        </p:xfrm>
        <a:graphic>
          <a:graphicData uri="http://schemas.openxmlformats.org/drawingml/2006/table">
            <a:tbl>
              <a:tblPr firstRow="1" bandRow="1">
                <a:tableStyleId>{616DA210-FB5B-4158-B5E0-FEB733F419BA}</a:tableStyleId>
              </a:tblPr>
              <a:tblGrid>
                <a:gridCol w="1192776">
                  <a:extLst>
                    <a:ext uri="{9D8B030D-6E8A-4147-A177-3AD203B41FA5}">
                      <a16:colId xmlns:a16="http://schemas.microsoft.com/office/drawing/2014/main" val="20000"/>
                    </a:ext>
                  </a:extLst>
                </a:gridCol>
                <a:gridCol w="2202045">
                  <a:extLst>
                    <a:ext uri="{9D8B030D-6E8A-4147-A177-3AD203B41FA5}">
                      <a16:colId xmlns:a16="http://schemas.microsoft.com/office/drawing/2014/main" val="20001"/>
                    </a:ext>
                  </a:extLst>
                </a:gridCol>
                <a:gridCol w="2015379">
                  <a:extLst>
                    <a:ext uri="{9D8B030D-6E8A-4147-A177-3AD203B41FA5}">
                      <a16:colId xmlns:a16="http://schemas.microsoft.com/office/drawing/2014/main" val="20002"/>
                    </a:ext>
                  </a:extLst>
                </a:gridCol>
              </a:tblGrid>
              <a:tr h="695960">
                <a:tc>
                  <a:txBody>
                    <a:bodyPr/>
                    <a:lstStyle/>
                    <a:p>
                      <a:pPr algn="ctr"/>
                      <a:r>
                        <a:rPr lang="en-US" sz="2800" dirty="0"/>
                        <a:t>DNO</a:t>
                      </a:r>
                    </a:p>
                  </a:txBody>
                  <a:tcPr/>
                </a:tc>
                <a:tc>
                  <a:txBody>
                    <a:bodyPr/>
                    <a:lstStyle/>
                    <a:p>
                      <a:pPr algn="ctr"/>
                      <a:r>
                        <a:rPr lang="en-US" sz="2800" dirty="0"/>
                        <a:t>DNAME</a:t>
                      </a:r>
                    </a:p>
                  </a:txBody>
                  <a:tcPr/>
                </a:tc>
                <a:tc>
                  <a:txBody>
                    <a:bodyPr/>
                    <a:lstStyle/>
                    <a:p>
                      <a:pPr algn="ctr"/>
                      <a:r>
                        <a:rPr lang="en-US" sz="2800" dirty="0"/>
                        <a:t>LOCATION</a:t>
                      </a:r>
                    </a:p>
                  </a:txBody>
                  <a:tcPr/>
                </a:tc>
                <a:extLst>
                  <a:ext uri="{0D108BD9-81ED-4DB2-BD59-A6C34878D82A}">
                    <a16:rowId xmlns:a16="http://schemas.microsoft.com/office/drawing/2014/main" val="10000"/>
                  </a:ext>
                </a:extLst>
              </a:tr>
              <a:tr h="695960">
                <a:tc>
                  <a:txBody>
                    <a:bodyPr/>
                    <a:lstStyle/>
                    <a:p>
                      <a:pPr algn="ctr"/>
                      <a:r>
                        <a:rPr lang="en-US" sz="2800" dirty="0"/>
                        <a:t>10</a:t>
                      </a:r>
                    </a:p>
                  </a:txBody>
                  <a:tcPr/>
                </a:tc>
                <a:tc>
                  <a:txBody>
                    <a:bodyPr/>
                    <a:lstStyle/>
                    <a:p>
                      <a:pPr algn="ctr"/>
                      <a:r>
                        <a:rPr lang="en-US" sz="2800" dirty="0"/>
                        <a:t>PROD</a:t>
                      </a:r>
                    </a:p>
                  </a:txBody>
                  <a:tcPr/>
                </a:tc>
                <a:tc>
                  <a:txBody>
                    <a:bodyPr/>
                    <a:lstStyle/>
                    <a:p>
                      <a:pPr algn="ctr"/>
                      <a:r>
                        <a:rPr lang="en-US" sz="2800" dirty="0"/>
                        <a:t>HYD</a:t>
                      </a:r>
                    </a:p>
                  </a:txBody>
                  <a:tcPr/>
                </a:tc>
                <a:extLst>
                  <a:ext uri="{0D108BD9-81ED-4DB2-BD59-A6C34878D82A}">
                    <a16:rowId xmlns:a16="http://schemas.microsoft.com/office/drawing/2014/main" val="10001"/>
                  </a:ext>
                </a:extLst>
              </a:tr>
              <a:tr h="695960">
                <a:tc>
                  <a:txBody>
                    <a:bodyPr/>
                    <a:lstStyle/>
                    <a:p>
                      <a:pPr algn="ctr"/>
                      <a:r>
                        <a:rPr lang="en-US" sz="2800" dirty="0"/>
                        <a:t>20</a:t>
                      </a:r>
                    </a:p>
                  </a:txBody>
                  <a:tcPr/>
                </a:tc>
                <a:tc>
                  <a:txBody>
                    <a:bodyPr/>
                    <a:lstStyle/>
                    <a:p>
                      <a:pPr algn="ctr"/>
                      <a:r>
                        <a:rPr lang="en-US" sz="2800" dirty="0"/>
                        <a:t>FINAN</a:t>
                      </a:r>
                    </a:p>
                  </a:txBody>
                  <a:tcPr/>
                </a:tc>
                <a:tc>
                  <a:txBody>
                    <a:bodyPr/>
                    <a:lstStyle/>
                    <a:p>
                      <a:pPr algn="ctr"/>
                      <a:r>
                        <a:rPr lang="en-US" sz="2800" dirty="0"/>
                        <a:t>DEL</a:t>
                      </a:r>
                    </a:p>
                  </a:txBody>
                  <a:tcPr/>
                </a:tc>
                <a:extLst>
                  <a:ext uri="{0D108BD9-81ED-4DB2-BD59-A6C34878D82A}">
                    <a16:rowId xmlns:a16="http://schemas.microsoft.com/office/drawing/2014/main" val="10002"/>
                  </a:ext>
                </a:extLst>
              </a:tr>
              <a:tr h="695960">
                <a:tc>
                  <a:txBody>
                    <a:bodyPr/>
                    <a:lstStyle/>
                    <a:p>
                      <a:pPr algn="ctr"/>
                      <a:r>
                        <a:rPr lang="en-US" sz="2800" dirty="0"/>
                        <a:t>40</a:t>
                      </a:r>
                    </a:p>
                  </a:txBody>
                  <a:tcPr/>
                </a:tc>
                <a:tc>
                  <a:txBody>
                    <a:bodyPr/>
                    <a:lstStyle/>
                    <a:p>
                      <a:pPr algn="ctr"/>
                      <a:r>
                        <a:rPr lang="en-US" sz="2800" dirty="0"/>
                        <a:t>SALES</a:t>
                      </a:r>
                    </a:p>
                  </a:txBody>
                  <a:tcPr/>
                </a:tc>
                <a:tc>
                  <a:txBody>
                    <a:bodyPr/>
                    <a:lstStyle/>
                    <a:p>
                      <a:pPr algn="ctr"/>
                      <a:r>
                        <a:rPr lang="en-US" sz="2800" dirty="0"/>
                        <a:t>MUM</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Full Outer Join</a:t>
            </a:r>
            <a:endParaRPr lang="en-US" dirty="0"/>
          </a:p>
        </p:txBody>
      </p:sp>
      <p:sp>
        <p:nvSpPr>
          <p:cNvPr id="3" name="Content Placeholder 2"/>
          <p:cNvSpPr>
            <a:spLocks noGrp="1"/>
          </p:cNvSpPr>
          <p:nvPr>
            <p:ph idx="1"/>
          </p:nvPr>
        </p:nvSpPr>
        <p:spPr/>
        <p:txBody>
          <a:bodyPr/>
          <a:lstStyle/>
          <a:p>
            <a:r>
              <a:rPr lang="en-US" b="1" dirty="0"/>
              <a:t>SELECT * FROM  </a:t>
            </a:r>
            <a:r>
              <a:rPr lang="en-US" b="1" dirty="0" err="1"/>
              <a:t>emp</a:t>
            </a:r>
            <a:r>
              <a:rPr lang="en-US" b="1" dirty="0"/>
              <a:t> FULL OUTER JOIN dept ON emp.dno=dept.dno;</a:t>
            </a:r>
          </a:p>
          <a:p>
            <a:endParaRPr lang="en-US" dirty="0"/>
          </a:p>
        </p:txBody>
      </p:sp>
      <p:graphicFrame>
        <p:nvGraphicFramePr>
          <p:cNvPr id="5" name="Table 4"/>
          <p:cNvGraphicFramePr>
            <a:graphicFrameLocks noGrp="1"/>
          </p:cNvGraphicFramePr>
          <p:nvPr/>
        </p:nvGraphicFramePr>
        <p:xfrm>
          <a:off x="533400" y="3276600"/>
          <a:ext cx="8077200" cy="2626995"/>
        </p:xfrm>
        <a:graphic>
          <a:graphicData uri="http://schemas.openxmlformats.org/drawingml/2006/table">
            <a:tbl>
              <a:tblPr/>
              <a:tblGrid>
                <a:gridCol w="1036646">
                  <a:extLst>
                    <a:ext uri="{9D8B030D-6E8A-4147-A177-3AD203B41FA5}">
                      <a16:colId xmlns:a16="http://schemas.microsoft.com/office/drawing/2014/main" val="20000"/>
                    </a:ext>
                  </a:extLst>
                </a:gridCol>
                <a:gridCol w="1036646">
                  <a:extLst>
                    <a:ext uri="{9D8B030D-6E8A-4147-A177-3AD203B41FA5}">
                      <a16:colId xmlns:a16="http://schemas.microsoft.com/office/drawing/2014/main" val="20001"/>
                    </a:ext>
                  </a:extLst>
                </a:gridCol>
                <a:gridCol w="1036646">
                  <a:extLst>
                    <a:ext uri="{9D8B030D-6E8A-4147-A177-3AD203B41FA5}">
                      <a16:colId xmlns:a16="http://schemas.microsoft.com/office/drawing/2014/main" val="20002"/>
                    </a:ext>
                  </a:extLst>
                </a:gridCol>
                <a:gridCol w="1036646">
                  <a:extLst>
                    <a:ext uri="{9D8B030D-6E8A-4147-A177-3AD203B41FA5}">
                      <a16:colId xmlns:a16="http://schemas.microsoft.com/office/drawing/2014/main" val="20003"/>
                    </a:ext>
                  </a:extLst>
                </a:gridCol>
                <a:gridCol w="1036646">
                  <a:extLst>
                    <a:ext uri="{9D8B030D-6E8A-4147-A177-3AD203B41FA5}">
                      <a16:colId xmlns:a16="http://schemas.microsoft.com/office/drawing/2014/main" val="20004"/>
                    </a:ext>
                  </a:extLst>
                </a:gridCol>
                <a:gridCol w="1295808">
                  <a:extLst>
                    <a:ext uri="{9D8B030D-6E8A-4147-A177-3AD203B41FA5}">
                      <a16:colId xmlns:a16="http://schemas.microsoft.com/office/drawing/2014/main" val="20005"/>
                    </a:ext>
                  </a:extLst>
                </a:gridCol>
                <a:gridCol w="1598162">
                  <a:extLst>
                    <a:ext uri="{9D8B030D-6E8A-4147-A177-3AD203B41FA5}">
                      <a16:colId xmlns:a16="http://schemas.microsoft.com/office/drawing/2014/main" val="20006"/>
                    </a:ext>
                  </a:extLst>
                </a:gridCol>
              </a:tblGrid>
              <a:tr h="367393">
                <a:tc>
                  <a:txBody>
                    <a:bodyPr/>
                    <a:lstStyle/>
                    <a:p>
                      <a:pPr algn="ctr" fontAlgn="b"/>
                      <a:r>
                        <a:rPr lang="en-US" sz="2400" b="0" i="0" u="none" strike="noStrike" dirty="0">
                          <a:solidFill>
                            <a:srgbClr val="000000"/>
                          </a:solidFill>
                          <a:latin typeface="Calibri"/>
                        </a:rPr>
                        <a:t>ENO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ENAME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SAL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DNO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DNO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DNAME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LOCATION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67393">
                <a:tc>
                  <a:txBody>
                    <a:bodyPr/>
                    <a:lstStyle/>
                    <a:p>
                      <a:pPr algn="ctr" fontAlgn="b"/>
                      <a:r>
                        <a:rPr lang="en-US" sz="24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C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PROD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HYD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7393">
                <a:tc>
                  <a:txBody>
                    <a:bodyPr/>
                    <a:lstStyle/>
                    <a:p>
                      <a:pPr algn="ctr" fontAlgn="b"/>
                      <a:r>
                        <a:rPr lang="en-US" sz="24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A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PROD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HYD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7393">
                <a:tc>
                  <a:txBody>
                    <a:bodyPr/>
                    <a:lstStyle/>
                    <a:p>
                      <a:pPr algn="ctr" fontAlgn="b"/>
                      <a:r>
                        <a:rPr lang="en-US" sz="2400" b="0" i="0" u="none" strike="noStrike">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3000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FINAN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DEL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67393">
                <a:tc>
                  <a:txBody>
                    <a:bodyPr/>
                    <a:lstStyle/>
                    <a:p>
                      <a:pPr algn="ctr" fontAlgn="b"/>
                      <a:r>
                        <a:rPr lang="en-US" sz="24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B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FINAN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DEL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67393">
                <a:tc>
                  <a:txBody>
                    <a:bodyPr/>
                    <a:lstStyle/>
                    <a:p>
                      <a:pPr algn="ctr" fontAlgn="b"/>
                      <a:r>
                        <a:rPr lang="en-US" sz="2400" b="0" i="0" u="none" strike="noStrike">
                          <a:solidFill>
                            <a:srgbClr val="000000"/>
                          </a:solidFill>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67393">
                <a:tc>
                  <a:txBody>
                    <a:bodyPr/>
                    <a:lstStyle/>
                    <a:p>
                      <a:pPr algn="ctr" fontAlgn="b"/>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SALES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MUM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4800" b="1" dirty="0"/>
              <a:t>EQUIJOIN</a:t>
            </a:r>
          </a:p>
        </p:txBody>
      </p:sp>
      <p:sp>
        <p:nvSpPr>
          <p:cNvPr id="3" name="Content Placeholder 2"/>
          <p:cNvSpPr>
            <a:spLocks noGrp="1"/>
          </p:cNvSpPr>
          <p:nvPr>
            <p:ph idx="1"/>
          </p:nvPr>
        </p:nvSpPr>
        <p:spPr>
          <a:xfrm>
            <a:off x="457200" y="1295400"/>
            <a:ext cx="8229600" cy="5257800"/>
          </a:xfrm>
        </p:spPr>
        <p:txBody>
          <a:bodyPr>
            <a:normAutofit/>
          </a:bodyPr>
          <a:lstStyle/>
          <a:p>
            <a:pPr algn="just" fontAlgn="base"/>
            <a:r>
              <a:rPr lang="en-US" b="1" dirty="0"/>
              <a:t>EQUIJOIN</a:t>
            </a:r>
            <a:r>
              <a:rPr lang="en-US" dirty="0"/>
              <a:t> contains only equality operator in join condition. </a:t>
            </a:r>
          </a:p>
          <a:p>
            <a:pPr algn="just" fontAlgn="base"/>
            <a:r>
              <a:rPr lang="en-US" dirty="0" err="1"/>
              <a:t>Equi</a:t>
            </a:r>
            <a:r>
              <a:rPr lang="en-US" dirty="0"/>
              <a:t> join returns the matching rows based on join condition(=) of the associated tables.</a:t>
            </a:r>
          </a:p>
          <a:p>
            <a:pPr algn="just" fontAlgn="base"/>
            <a:r>
              <a:rPr lang="en-US" dirty="0"/>
              <a:t>When we use EQUI join between two or more tables, there should be a common column.</a:t>
            </a:r>
          </a:p>
          <a:p>
            <a:pPr algn="just" fontAlgn="base"/>
            <a:r>
              <a:rPr lang="en-US" dirty="0"/>
              <a:t>Common column names need not be the same name but </a:t>
            </a:r>
            <a:r>
              <a:rPr lang="en-US" dirty="0" err="1"/>
              <a:t>datatype</a:t>
            </a:r>
            <a:r>
              <a:rPr lang="en-US" dirty="0"/>
              <a:t> must be matched.</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23068-044B-47C5-A2D4-DF87476C532A}"/>
              </a:ext>
            </a:extLst>
          </p:cNvPr>
          <p:cNvSpPr>
            <a:spLocks noGrp="1"/>
          </p:cNvSpPr>
          <p:nvPr>
            <p:ph type="title"/>
          </p:nvPr>
        </p:nvSpPr>
        <p:spPr/>
        <p:txBody>
          <a:bodyPr/>
          <a:lstStyle/>
          <a:p>
            <a:r>
              <a:rPr lang="en-US" dirty="0" err="1"/>
              <a:t>Sql</a:t>
            </a:r>
            <a:r>
              <a:rPr lang="en-US" dirty="0"/>
              <a:t>&gt;</a:t>
            </a:r>
            <a:endParaRPr lang="en-IN" dirty="0"/>
          </a:p>
        </p:txBody>
      </p:sp>
      <p:sp>
        <p:nvSpPr>
          <p:cNvPr id="3" name="Content Placeholder 2">
            <a:extLst>
              <a:ext uri="{FF2B5EF4-FFF2-40B4-BE49-F238E27FC236}">
                <a16:creationId xmlns:a16="http://schemas.microsoft.com/office/drawing/2014/main" id="{9B71718E-07DC-4FEB-9191-1B71D551227A}"/>
              </a:ext>
            </a:extLst>
          </p:cNvPr>
          <p:cNvSpPr>
            <a:spLocks noGrp="1"/>
          </p:cNvSpPr>
          <p:nvPr>
            <p:ph idx="1"/>
          </p:nvPr>
        </p:nvSpPr>
        <p:spPr/>
        <p:txBody>
          <a:bodyPr>
            <a:normAutofit fontScale="92500" lnSpcReduction="20000"/>
          </a:bodyPr>
          <a:lstStyle/>
          <a:p>
            <a:r>
              <a:rPr lang="en-IN" dirty="0"/>
              <a:t>create table emp(</a:t>
            </a:r>
            <a:r>
              <a:rPr lang="en-IN" dirty="0" err="1"/>
              <a:t>eid</a:t>
            </a:r>
            <a:r>
              <a:rPr lang="en-IN" dirty="0"/>
              <a:t> </a:t>
            </a:r>
            <a:r>
              <a:rPr lang="en-IN" dirty="0" err="1"/>
              <a:t>number,ename</a:t>
            </a:r>
            <a:r>
              <a:rPr lang="en-IN" dirty="0"/>
              <a:t> varchar(16),salary </a:t>
            </a:r>
            <a:r>
              <a:rPr lang="en-IN" dirty="0" err="1"/>
              <a:t>number,deptno</a:t>
            </a:r>
            <a:r>
              <a:rPr lang="en-IN" dirty="0"/>
              <a:t> number);</a:t>
            </a:r>
          </a:p>
          <a:p>
            <a:r>
              <a:rPr lang="en-IN" dirty="0"/>
              <a:t>insert all</a:t>
            </a:r>
          </a:p>
          <a:p>
            <a:r>
              <a:rPr lang="en-IN" dirty="0"/>
              <a:t>into emp values(1,'A',1000,10)</a:t>
            </a:r>
          </a:p>
          <a:p>
            <a:r>
              <a:rPr lang="en-IN" dirty="0"/>
              <a:t>into emp values(2,'B',2000,20)</a:t>
            </a:r>
          </a:p>
          <a:p>
            <a:r>
              <a:rPr lang="en-IN" dirty="0"/>
              <a:t>into emp values(3,'C',1000,10)</a:t>
            </a:r>
          </a:p>
          <a:p>
            <a:r>
              <a:rPr lang="en-IN" dirty="0"/>
              <a:t>into emp values(4,'D',3000,20)</a:t>
            </a:r>
          </a:p>
          <a:p>
            <a:r>
              <a:rPr lang="en-IN" dirty="0"/>
              <a:t>into emp values(5,'E',NULL,20)</a:t>
            </a:r>
          </a:p>
          <a:p>
            <a:r>
              <a:rPr lang="en-IN" dirty="0"/>
              <a:t>select * from dual;</a:t>
            </a:r>
          </a:p>
          <a:p>
            <a:r>
              <a:rPr lang="en-IN" dirty="0"/>
              <a:t>select * from emp;</a:t>
            </a:r>
          </a:p>
        </p:txBody>
      </p:sp>
    </p:spTree>
    <p:extLst>
      <p:ext uri="{BB962C8B-B14F-4D97-AF65-F5344CB8AC3E}">
        <p14:creationId xmlns:p14="http://schemas.microsoft.com/office/powerpoint/2010/main" val="10191852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EQUIJOIN</a:t>
            </a:r>
            <a:endParaRPr lang="en-US" dirty="0"/>
          </a:p>
        </p:txBody>
      </p:sp>
      <p:sp>
        <p:nvSpPr>
          <p:cNvPr id="3" name="Content Placeholder 2"/>
          <p:cNvSpPr>
            <a:spLocks noGrp="1"/>
          </p:cNvSpPr>
          <p:nvPr>
            <p:ph idx="1"/>
          </p:nvPr>
        </p:nvSpPr>
        <p:spPr>
          <a:xfrm>
            <a:off x="304800" y="1600200"/>
            <a:ext cx="8610600" cy="4525963"/>
          </a:xfrm>
        </p:spPr>
        <p:txBody>
          <a:bodyPr>
            <a:normAutofit/>
          </a:bodyPr>
          <a:lstStyle/>
          <a:p>
            <a:pPr>
              <a:buNone/>
            </a:pPr>
            <a:r>
              <a:rPr lang="en-US" b="1" dirty="0"/>
              <a:t>Syntax:</a:t>
            </a:r>
          </a:p>
          <a:p>
            <a:pPr>
              <a:spcBef>
                <a:spcPts val="200"/>
              </a:spcBef>
              <a:buNone/>
            </a:pPr>
            <a:endParaRPr lang="en-US" b="1" dirty="0"/>
          </a:p>
          <a:p>
            <a:pPr>
              <a:buNone/>
            </a:pPr>
            <a:r>
              <a:rPr lang="en-US" b="1" dirty="0"/>
              <a:t>    SELECT</a:t>
            </a:r>
            <a:r>
              <a:rPr lang="en-US" dirty="0"/>
              <a:t> &lt;</a:t>
            </a:r>
            <a:r>
              <a:rPr lang="en-US" dirty="0" err="1"/>
              <a:t>column_list</a:t>
            </a:r>
            <a:r>
              <a:rPr lang="en-US" dirty="0"/>
              <a:t>&gt; </a:t>
            </a:r>
            <a:r>
              <a:rPr lang="en-US" b="1" dirty="0"/>
              <a:t>FROM</a:t>
            </a:r>
            <a:r>
              <a:rPr lang="en-US" dirty="0"/>
              <a:t> table1, table2</a:t>
            </a:r>
          </a:p>
          <a:p>
            <a:pPr>
              <a:buNone/>
            </a:pPr>
            <a:r>
              <a:rPr lang="en-US" dirty="0"/>
              <a:t>    </a:t>
            </a:r>
            <a:r>
              <a:rPr lang="en-US" b="1" dirty="0"/>
              <a:t>WHERE </a:t>
            </a:r>
            <a:r>
              <a:rPr lang="en-US" dirty="0"/>
              <a:t>table1.column =table2.column; </a:t>
            </a:r>
          </a:p>
          <a:p>
            <a:pPr algn="ctr">
              <a:buNone/>
            </a:pPr>
            <a:r>
              <a:rPr lang="en-US" b="1" dirty="0"/>
              <a:t>(or)</a:t>
            </a:r>
            <a:endParaRPr lang="en-US" dirty="0"/>
          </a:p>
          <a:p>
            <a:pPr algn="ctr">
              <a:buNone/>
            </a:pPr>
            <a:r>
              <a:rPr lang="en-US" b="1" dirty="0"/>
              <a:t>SELECT</a:t>
            </a:r>
            <a:r>
              <a:rPr lang="en-US" dirty="0"/>
              <a:t>  &lt;</a:t>
            </a:r>
            <a:r>
              <a:rPr lang="en-US" dirty="0" err="1"/>
              <a:t>column_list</a:t>
            </a:r>
            <a:r>
              <a:rPr lang="en-US" dirty="0"/>
              <a:t>&gt;   </a:t>
            </a:r>
            <a:r>
              <a:rPr lang="en-US" b="1" dirty="0"/>
              <a:t>FROM</a:t>
            </a:r>
            <a:r>
              <a:rPr lang="en-US" dirty="0"/>
              <a:t> table1 </a:t>
            </a:r>
            <a:r>
              <a:rPr lang="en-US" b="1" dirty="0"/>
              <a:t>JOIN</a:t>
            </a:r>
            <a:r>
              <a:rPr lang="en-US" dirty="0"/>
              <a:t> table2  </a:t>
            </a:r>
          </a:p>
          <a:p>
            <a:pPr>
              <a:buNone/>
            </a:pPr>
            <a:r>
              <a:rPr lang="en-US" b="1" dirty="0"/>
              <a:t>    ON</a:t>
            </a:r>
            <a:r>
              <a:rPr lang="en-US" dirty="0"/>
              <a:t>  table1.column =table2.column;   </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EQUIJOIN</a:t>
            </a:r>
            <a:endParaRPr lang="en-US" dirty="0"/>
          </a:p>
        </p:txBody>
      </p:sp>
      <p:sp>
        <p:nvSpPr>
          <p:cNvPr id="3" name="Content Placeholder 2"/>
          <p:cNvSpPr>
            <a:spLocks noGrp="1"/>
          </p:cNvSpPr>
          <p:nvPr>
            <p:ph idx="1"/>
          </p:nvPr>
        </p:nvSpPr>
        <p:spPr/>
        <p:txBody>
          <a:bodyPr/>
          <a:lstStyle/>
          <a:p>
            <a:pPr>
              <a:buNone/>
            </a:pPr>
            <a:r>
              <a:rPr lang="en-US" b="1" dirty="0"/>
              <a:t>SELECT</a:t>
            </a:r>
            <a:r>
              <a:rPr lang="en-US" dirty="0"/>
              <a:t> * FROM  </a:t>
            </a:r>
            <a:r>
              <a:rPr lang="en-US" dirty="0" err="1"/>
              <a:t>emp</a:t>
            </a:r>
            <a:r>
              <a:rPr lang="en-US" dirty="0"/>
              <a:t> </a:t>
            </a:r>
            <a:r>
              <a:rPr lang="en-US" b="1" dirty="0"/>
              <a:t>JOIN</a:t>
            </a:r>
            <a:r>
              <a:rPr lang="en-US" dirty="0"/>
              <a:t> dept </a:t>
            </a:r>
          </a:p>
          <a:p>
            <a:pPr>
              <a:buNone/>
            </a:pPr>
            <a:r>
              <a:rPr lang="en-US" b="1" dirty="0"/>
              <a:t>ON</a:t>
            </a:r>
            <a:r>
              <a:rPr lang="en-US" dirty="0"/>
              <a:t> emp.dno </a:t>
            </a:r>
            <a:r>
              <a:rPr lang="en-US" b="1" dirty="0"/>
              <a:t>= </a:t>
            </a:r>
            <a:r>
              <a:rPr lang="en-US" dirty="0"/>
              <a:t>dept.dno;</a:t>
            </a:r>
          </a:p>
          <a:p>
            <a:pPr>
              <a:buNone/>
            </a:pPr>
            <a:endParaRPr lang="en-US" b="1" dirty="0"/>
          </a:p>
          <a:p>
            <a:pPr>
              <a:buNone/>
            </a:pPr>
            <a:endParaRPr lang="en-US" b="1" dirty="0"/>
          </a:p>
          <a:p>
            <a:pPr>
              <a:buNone/>
            </a:pPr>
            <a:endParaRPr lang="en-US" b="1" dirty="0"/>
          </a:p>
        </p:txBody>
      </p:sp>
      <p:graphicFrame>
        <p:nvGraphicFramePr>
          <p:cNvPr id="4" name="Table 3"/>
          <p:cNvGraphicFramePr>
            <a:graphicFrameLocks noGrp="1"/>
          </p:cNvGraphicFramePr>
          <p:nvPr/>
        </p:nvGraphicFramePr>
        <p:xfrm>
          <a:off x="609599" y="3352800"/>
          <a:ext cx="7924798" cy="2142086"/>
        </p:xfrm>
        <a:graphic>
          <a:graphicData uri="http://schemas.openxmlformats.org/drawingml/2006/table">
            <a:tbl>
              <a:tblPr/>
              <a:tblGrid>
                <a:gridCol w="838201">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1295400">
                  <a:extLst>
                    <a:ext uri="{9D8B030D-6E8A-4147-A177-3AD203B41FA5}">
                      <a16:colId xmlns:a16="http://schemas.microsoft.com/office/drawing/2014/main" val="20005"/>
                    </a:ext>
                  </a:extLst>
                </a:gridCol>
                <a:gridCol w="1523997">
                  <a:extLst>
                    <a:ext uri="{9D8B030D-6E8A-4147-A177-3AD203B41FA5}">
                      <a16:colId xmlns:a16="http://schemas.microsoft.com/office/drawing/2014/main" val="20006"/>
                    </a:ext>
                  </a:extLst>
                </a:gridCol>
              </a:tblGrid>
              <a:tr h="640946">
                <a:tc>
                  <a:txBody>
                    <a:bodyPr/>
                    <a:lstStyle/>
                    <a:p>
                      <a:pPr algn="ctr" fontAlgn="b"/>
                      <a:r>
                        <a:rPr lang="en-US" sz="2400" b="1" i="0" u="none" strike="noStrike" dirty="0">
                          <a:solidFill>
                            <a:srgbClr val="000000"/>
                          </a:solidFill>
                          <a:latin typeface="Calibri"/>
                        </a:rPr>
                        <a:t>ENO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ENAME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SAL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DNO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DNO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DNAME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LOCATION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54114">
                <a:tc>
                  <a:txBody>
                    <a:bodyPr/>
                    <a:lstStyle/>
                    <a:p>
                      <a:pPr algn="ctr" fontAlgn="b"/>
                      <a:r>
                        <a:rPr lang="en-US" sz="2400" b="0" i="0" u="none" strike="noStrike" dirty="0">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A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PROD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HYD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54114">
                <a:tc>
                  <a:txBody>
                    <a:bodyPr/>
                    <a:lstStyle/>
                    <a:p>
                      <a:pPr algn="ctr" fontAlgn="b"/>
                      <a:r>
                        <a:rPr lang="en-US" sz="24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B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FINAN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DEL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4114">
                <a:tc>
                  <a:txBody>
                    <a:bodyPr/>
                    <a:lstStyle/>
                    <a:p>
                      <a:pPr algn="ctr" fontAlgn="b"/>
                      <a:r>
                        <a:rPr lang="en-US" sz="24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C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PROD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HYD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54114">
                <a:tc>
                  <a:txBody>
                    <a:bodyPr/>
                    <a:lstStyle/>
                    <a:p>
                      <a:pPr algn="ctr" fontAlgn="b"/>
                      <a:r>
                        <a:rPr lang="en-US" sz="2400" b="0" i="0" u="none" strike="noStrike">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3000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FINAN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DEL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EQUIJOIN</a:t>
            </a:r>
            <a:endParaRPr lang="en-US" dirty="0"/>
          </a:p>
        </p:txBody>
      </p:sp>
      <p:sp>
        <p:nvSpPr>
          <p:cNvPr id="3" name="Content Placeholder 2"/>
          <p:cNvSpPr>
            <a:spLocks noGrp="1"/>
          </p:cNvSpPr>
          <p:nvPr>
            <p:ph idx="1"/>
          </p:nvPr>
        </p:nvSpPr>
        <p:spPr/>
        <p:txBody>
          <a:bodyPr/>
          <a:lstStyle/>
          <a:p>
            <a:pPr>
              <a:buNone/>
            </a:pPr>
            <a:r>
              <a:rPr lang="en-US" b="1" dirty="0"/>
              <a:t>SELECT</a:t>
            </a:r>
            <a:r>
              <a:rPr lang="en-US" dirty="0"/>
              <a:t> * FROM  </a:t>
            </a:r>
            <a:r>
              <a:rPr lang="en-US" dirty="0" err="1"/>
              <a:t>emp</a:t>
            </a:r>
            <a:r>
              <a:rPr lang="en-US" dirty="0"/>
              <a:t>, dept  </a:t>
            </a:r>
          </a:p>
          <a:p>
            <a:pPr>
              <a:buNone/>
            </a:pPr>
            <a:r>
              <a:rPr lang="en-US" dirty="0"/>
              <a:t> WHERE emp.dno </a:t>
            </a:r>
            <a:r>
              <a:rPr lang="en-US" sz="3600" b="1" dirty="0"/>
              <a:t>=</a:t>
            </a:r>
            <a:r>
              <a:rPr lang="en-US" dirty="0"/>
              <a:t> dept.dno;</a:t>
            </a:r>
          </a:p>
          <a:p>
            <a:endParaRPr lang="en-US" dirty="0"/>
          </a:p>
        </p:txBody>
      </p:sp>
      <p:graphicFrame>
        <p:nvGraphicFramePr>
          <p:cNvPr id="4" name="Table 3"/>
          <p:cNvGraphicFramePr>
            <a:graphicFrameLocks noGrp="1"/>
          </p:cNvGraphicFramePr>
          <p:nvPr/>
        </p:nvGraphicFramePr>
        <p:xfrm>
          <a:off x="609599" y="3352800"/>
          <a:ext cx="7924798" cy="2142086"/>
        </p:xfrm>
        <a:graphic>
          <a:graphicData uri="http://schemas.openxmlformats.org/drawingml/2006/table">
            <a:tbl>
              <a:tblPr/>
              <a:tblGrid>
                <a:gridCol w="838201">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1295400">
                  <a:extLst>
                    <a:ext uri="{9D8B030D-6E8A-4147-A177-3AD203B41FA5}">
                      <a16:colId xmlns:a16="http://schemas.microsoft.com/office/drawing/2014/main" val="20005"/>
                    </a:ext>
                  </a:extLst>
                </a:gridCol>
                <a:gridCol w="1523997">
                  <a:extLst>
                    <a:ext uri="{9D8B030D-6E8A-4147-A177-3AD203B41FA5}">
                      <a16:colId xmlns:a16="http://schemas.microsoft.com/office/drawing/2014/main" val="20006"/>
                    </a:ext>
                  </a:extLst>
                </a:gridCol>
              </a:tblGrid>
              <a:tr h="640946">
                <a:tc>
                  <a:txBody>
                    <a:bodyPr/>
                    <a:lstStyle/>
                    <a:p>
                      <a:pPr algn="ctr" fontAlgn="b"/>
                      <a:r>
                        <a:rPr lang="en-US" sz="2400" b="1" i="0" u="none" strike="noStrike" dirty="0">
                          <a:solidFill>
                            <a:srgbClr val="000000"/>
                          </a:solidFill>
                          <a:latin typeface="Calibri"/>
                        </a:rPr>
                        <a:t>ENO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ENAME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SAL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DNO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DNO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DNAME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LOCATION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54114">
                <a:tc>
                  <a:txBody>
                    <a:bodyPr/>
                    <a:lstStyle/>
                    <a:p>
                      <a:pPr algn="ctr" fontAlgn="b"/>
                      <a:r>
                        <a:rPr lang="en-US" sz="2400" b="0" i="0" u="none" strike="noStrike" dirty="0">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A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PROD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HYD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54114">
                <a:tc>
                  <a:txBody>
                    <a:bodyPr/>
                    <a:lstStyle/>
                    <a:p>
                      <a:pPr algn="ctr" fontAlgn="b"/>
                      <a:r>
                        <a:rPr lang="en-US" sz="24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B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FINAN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DEL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4114">
                <a:tc>
                  <a:txBody>
                    <a:bodyPr/>
                    <a:lstStyle/>
                    <a:p>
                      <a:pPr algn="ctr" fontAlgn="b"/>
                      <a:r>
                        <a:rPr lang="en-US" sz="24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C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PROD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HYD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54114">
                <a:tc>
                  <a:txBody>
                    <a:bodyPr/>
                    <a:lstStyle/>
                    <a:p>
                      <a:pPr algn="ctr" fontAlgn="b"/>
                      <a:r>
                        <a:rPr lang="en-US" sz="2400" b="0" i="0" u="none" strike="noStrike">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3000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FINAN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DEL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Self Join</a:t>
            </a:r>
          </a:p>
        </p:txBody>
      </p:sp>
      <p:sp>
        <p:nvSpPr>
          <p:cNvPr id="3" name="Content Placeholder 2"/>
          <p:cNvSpPr>
            <a:spLocks noGrp="1"/>
          </p:cNvSpPr>
          <p:nvPr>
            <p:ph idx="1"/>
          </p:nvPr>
        </p:nvSpPr>
        <p:spPr/>
        <p:txBody>
          <a:bodyPr/>
          <a:lstStyle/>
          <a:p>
            <a:pPr algn="just"/>
            <a:r>
              <a:rPr lang="en-US" dirty="0"/>
              <a:t>In Self Join, a table is joined with itself. </a:t>
            </a:r>
          </a:p>
          <a:p>
            <a:pPr algn="just"/>
            <a:r>
              <a:rPr lang="en-US" dirty="0"/>
              <a:t>A self join specifies that each rows of a table is combined with itself and every other row of the table.</a:t>
            </a:r>
          </a:p>
          <a:p>
            <a:pPr algn="just"/>
            <a:r>
              <a:rPr lang="en-US" dirty="0"/>
              <a:t>To perform self join, use </a:t>
            </a:r>
            <a:r>
              <a:rPr lang="en-US" u="sng" dirty="0"/>
              <a:t>table alias</a:t>
            </a:r>
            <a:r>
              <a:rPr lang="en-US" dirty="0"/>
              <a:t> with different names for table in the query.</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Self Join</a:t>
            </a:r>
            <a:endParaRPr lang="en-US" dirty="0"/>
          </a:p>
        </p:txBody>
      </p:sp>
      <p:sp>
        <p:nvSpPr>
          <p:cNvPr id="3" name="Content Placeholder 2"/>
          <p:cNvSpPr>
            <a:spLocks noGrp="1"/>
          </p:cNvSpPr>
          <p:nvPr>
            <p:ph idx="1"/>
          </p:nvPr>
        </p:nvSpPr>
        <p:spPr/>
        <p:txBody>
          <a:bodyPr/>
          <a:lstStyle/>
          <a:p>
            <a:pPr>
              <a:buNone/>
            </a:pPr>
            <a:r>
              <a:rPr lang="en-US" b="1" dirty="0"/>
              <a:t>Syntax:</a:t>
            </a:r>
          </a:p>
          <a:p>
            <a:pPr>
              <a:buNone/>
            </a:pPr>
            <a:endParaRPr lang="en-US" b="1" dirty="0"/>
          </a:p>
          <a:p>
            <a:pPr>
              <a:buNone/>
            </a:pPr>
            <a:r>
              <a:rPr lang="en-US" b="1" dirty="0"/>
              <a:t>SELECT</a:t>
            </a:r>
            <a:r>
              <a:rPr lang="en-US" dirty="0"/>
              <a:t> A1.column_name, A2.column_name...   </a:t>
            </a:r>
          </a:p>
          <a:p>
            <a:pPr>
              <a:buNone/>
            </a:pPr>
            <a:r>
              <a:rPr lang="en-US" b="1" dirty="0"/>
              <a:t>FROM</a:t>
            </a:r>
            <a:r>
              <a:rPr lang="en-US" dirty="0"/>
              <a:t> table1 </a:t>
            </a:r>
            <a:r>
              <a:rPr lang="en-US" b="1" dirty="0"/>
              <a:t>A1</a:t>
            </a:r>
            <a:r>
              <a:rPr lang="en-US" dirty="0"/>
              <a:t>, table1 </a:t>
            </a:r>
            <a:r>
              <a:rPr lang="en-US" b="1" dirty="0"/>
              <a:t>A2</a:t>
            </a:r>
            <a:r>
              <a:rPr lang="en-US" dirty="0"/>
              <a:t>   </a:t>
            </a:r>
          </a:p>
          <a:p>
            <a:pPr>
              <a:buNone/>
            </a:pPr>
            <a:r>
              <a:rPr lang="en-US" b="1" dirty="0"/>
              <a:t>WHERE</a:t>
            </a:r>
            <a:r>
              <a:rPr lang="en-US" dirty="0"/>
              <a:t> A1.common_filed = A2.common_field; </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Self Join</a:t>
            </a:r>
            <a:endParaRPr lang="en-US" dirty="0"/>
          </a:p>
        </p:txBody>
      </p:sp>
      <p:graphicFrame>
        <p:nvGraphicFramePr>
          <p:cNvPr id="4" name="Content Placeholder 3"/>
          <p:cNvGraphicFramePr>
            <a:graphicFrameLocks/>
          </p:cNvGraphicFramePr>
          <p:nvPr/>
        </p:nvGraphicFramePr>
        <p:xfrm>
          <a:off x="990600" y="1905000"/>
          <a:ext cx="6248399" cy="3108960"/>
        </p:xfrm>
        <a:graphic>
          <a:graphicData uri="http://schemas.openxmlformats.org/drawingml/2006/table">
            <a:tbl>
              <a:tblPr firstRow="1" bandRow="1">
                <a:tableStyleId>{616DA210-FB5B-4158-B5E0-FEB733F419BA}</a:tableStyleId>
              </a:tblPr>
              <a:tblGrid>
                <a:gridCol w="1054925">
                  <a:extLst>
                    <a:ext uri="{9D8B030D-6E8A-4147-A177-3AD203B41FA5}">
                      <a16:colId xmlns:a16="http://schemas.microsoft.com/office/drawing/2014/main" val="20000"/>
                    </a:ext>
                  </a:extLst>
                </a:gridCol>
                <a:gridCol w="1947552">
                  <a:extLst>
                    <a:ext uri="{9D8B030D-6E8A-4147-A177-3AD203B41FA5}">
                      <a16:colId xmlns:a16="http://schemas.microsoft.com/office/drawing/2014/main" val="20001"/>
                    </a:ext>
                  </a:extLst>
                </a:gridCol>
                <a:gridCol w="1622961">
                  <a:extLst>
                    <a:ext uri="{9D8B030D-6E8A-4147-A177-3AD203B41FA5}">
                      <a16:colId xmlns:a16="http://schemas.microsoft.com/office/drawing/2014/main" val="20002"/>
                    </a:ext>
                  </a:extLst>
                </a:gridCol>
                <a:gridCol w="1622961">
                  <a:extLst>
                    <a:ext uri="{9D8B030D-6E8A-4147-A177-3AD203B41FA5}">
                      <a16:colId xmlns:a16="http://schemas.microsoft.com/office/drawing/2014/main" val="20003"/>
                    </a:ext>
                  </a:extLst>
                </a:gridCol>
              </a:tblGrid>
              <a:tr h="368300">
                <a:tc>
                  <a:txBody>
                    <a:bodyPr/>
                    <a:lstStyle/>
                    <a:p>
                      <a:pPr algn="ctr"/>
                      <a:r>
                        <a:rPr lang="en-US" sz="2800" dirty="0"/>
                        <a:t>ENO</a:t>
                      </a:r>
                    </a:p>
                  </a:txBody>
                  <a:tcPr/>
                </a:tc>
                <a:tc>
                  <a:txBody>
                    <a:bodyPr/>
                    <a:lstStyle/>
                    <a:p>
                      <a:pPr algn="ctr"/>
                      <a:r>
                        <a:rPr lang="en-US" sz="2800" dirty="0"/>
                        <a:t>ENAME</a:t>
                      </a:r>
                    </a:p>
                  </a:txBody>
                  <a:tcPr/>
                </a:tc>
                <a:tc>
                  <a:txBody>
                    <a:bodyPr/>
                    <a:lstStyle/>
                    <a:p>
                      <a:pPr algn="ctr"/>
                      <a:r>
                        <a:rPr lang="en-US" sz="2800" dirty="0"/>
                        <a:t>SAL</a:t>
                      </a:r>
                    </a:p>
                  </a:txBody>
                  <a:tcPr/>
                </a:tc>
                <a:tc>
                  <a:txBody>
                    <a:bodyPr/>
                    <a:lstStyle/>
                    <a:p>
                      <a:pPr algn="ctr"/>
                      <a:r>
                        <a:rPr lang="en-US" sz="2800" dirty="0"/>
                        <a:t>MGR_NO</a:t>
                      </a:r>
                    </a:p>
                  </a:txBody>
                  <a:tcPr/>
                </a:tc>
                <a:extLst>
                  <a:ext uri="{0D108BD9-81ED-4DB2-BD59-A6C34878D82A}">
                    <a16:rowId xmlns:a16="http://schemas.microsoft.com/office/drawing/2014/main" val="10000"/>
                  </a:ext>
                </a:extLst>
              </a:tr>
              <a:tr h="368300">
                <a:tc>
                  <a:txBody>
                    <a:bodyPr/>
                    <a:lstStyle/>
                    <a:p>
                      <a:pPr algn="ctr"/>
                      <a:r>
                        <a:rPr lang="en-US" sz="2800" dirty="0"/>
                        <a:t>1</a:t>
                      </a:r>
                    </a:p>
                  </a:txBody>
                  <a:tcPr/>
                </a:tc>
                <a:tc>
                  <a:txBody>
                    <a:bodyPr/>
                    <a:lstStyle/>
                    <a:p>
                      <a:pPr algn="ctr"/>
                      <a:r>
                        <a:rPr lang="en-US" sz="2800" dirty="0"/>
                        <a:t>A</a:t>
                      </a:r>
                    </a:p>
                  </a:txBody>
                  <a:tcPr/>
                </a:tc>
                <a:tc>
                  <a:txBody>
                    <a:bodyPr/>
                    <a:lstStyle/>
                    <a:p>
                      <a:pPr algn="ctr"/>
                      <a:r>
                        <a:rPr lang="en-US" sz="2800" dirty="0"/>
                        <a:t>1000</a:t>
                      </a:r>
                    </a:p>
                  </a:txBody>
                  <a:tcPr/>
                </a:tc>
                <a:tc>
                  <a:txBody>
                    <a:bodyPr/>
                    <a:lstStyle/>
                    <a:p>
                      <a:pPr algn="ctr"/>
                      <a:r>
                        <a:rPr lang="en-US" sz="2800" dirty="0"/>
                        <a:t>-</a:t>
                      </a:r>
                    </a:p>
                  </a:txBody>
                  <a:tcPr/>
                </a:tc>
                <a:extLst>
                  <a:ext uri="{0D108BD9-81ED-4DB2-BD59-A6C34878D82A}">
                    <a16:rowId xmlns:a16="http://schemas.microsoft.com/office/drawing/2014/main" val="10001"/>
                  </a:ext>
                </a:extLst>
              </a:tr>
              <a:tr h="368300">
                <a:tc>
                  <a:txBody>
                    <a:bodyPr/>
                    <a:lstStyle/>
                    <a:p>
                      <a:pPr algn="ctr"/>
                      <a:r>
                        <a:rPr lang="en-US" sz="2800" dirty="0"/>
                        <a:t>2</a:t>
                      </a:r>
                    </a:p>
                  </a:txBody>
                  <a:tcPr/>
                </a:tc>
                <a:tc>
                  <a:txBody>
                    <a:bodyPr/>
                    <a:lstStyle/>
                    <a:p>
                      <a:pPr algn="ctr"/>
                      <a:r>
                        <a:rPr lang="en-US" sz="2800" dirty="0"/>
                        <a:t>B</a:t>
                      </a:r>
                    </a:p>
                  </a:txBody>
                  <a:tcPr/>
                </a:tc>
                <a:tc>
                  <a:txBody>
                    <a:bodyPr/>
                    <a:lstStyle/>
                    <a:p>
                      <a:pPr algn="ctr"/>
                      <a:r>
                        <a:rPr lang="en-US" sz="2800" dirty="0"/>
                        <a:t>2000</a:t>
                      </a:r>
                    </a:p>
                  </a:txBody>
                  <a:tcPr/>
                </a:tc>
                <a:tc>
                  <a:txBody>
                    <a:bodyPr/>
                    <a:lstStyle/>
                    <a:p>
                      <a:pPr algn="ctr"/>
                      <a:r>
                        <a:rPr lang="en-US" sz="2800" dirty="0"/>
                        <a:t>1</a:t>
                      </a:r>
                    </a:p>
                  </a:txBody>
                  <a:tcPr/>
                </a:tc>
                <a:extLst>
                  <a:ext uri="{0D108BD9-81ED-4DB2-BD59-A6C34878D82A}">
                    <a16:rowId xmlns:a16="http://schemas.microsoft.com/office/drawing/2014/main" val="10002"/>
                  </a:ext>
                </a:extLst>
              </a:tr>
              <a:tr h="368300">
                <a:tc>
                  <a:txBody>
                    <a:bodyPr/>
                    <a:lstStyle/>
                    <a:p>
                      <a:pPr algn="ctr"/>
                      <a:r>
                        <a:rPr lang="en-US" sz="2800" dirty="0"/>
                        <a:t>3</a:t>
                      </a:r>
                    </a:p>
                  </a:txBody>
                  <a:tcPr/>
                </a:tc>
                <a:tc>
                  <a:txBody>
                    <a:bodyPr/>
                    <a:lstStyle/>
                    <a:p>
                      <a:pPr algn="ctr"/>
                      <a:r>
                        <a:rPr lang="en-US" sz="2800" dirty="0"/>
                        <a:t>C</a:t>
                      </a:r>
                    </a:p>
                  </a:txBody>
                  <a:tcPr/>
                </a:tc>
                <a:tc>
                  <a:txBody>
                    <a:bodyPr/>
                    <a:lstStyle/>
                    <a:p>
                      <a:pPr algn="ctr"/>
                      <a:r>
                        <a:rPr lang="en-US" sz="2800" dirty="0"/>
                        <a:t>1000</a:t>
                      </a:r>
                    </a:p>
                  </a:txBody>
                  <a:tcPr/>
                </a:tc>
                <a:tc>
                  <a:txBody>
                    <a:bodyPr/>
                    <a:lstStyle/>
                    <a:p>
                      <a:pPr algn="ctr"/>
                      <a:r>
                        <a:rPr lang="en-US" sz="2800" dirty="0"/>
                        <a:t>1</a:t>
                      </a:r>
                    </a:p>
                  </a:txBody>
                  <a:tcPr/>
                </a:tc>
                <a:extLst>
                  <a:ext uri="{0D108BD9-81ED-4DB2-BD59-A6C34878D82A}">
                    <a16:rowId xmlns:a16="http://schemas.microsoft.com/office/drawing/2014/main" val="10003"/>
                  </a:ext>
                </a:extLst>
              </a:tr>
              <a:tr h="368300">
                <a:tc>
                  <a:txBody>
                    <a:bodyPr/>
                    <a:lstStyle/>
                    <a:p>
                      <a:pPr algn="ctr"/>
                      <a:r>
                        <a:rPr lang="en-US" sz="2800" dirty="0"/>
                        <a:t>4</a:t>
                      </a:r>
                    </a:p>
                  </a:txBody>
                  <a:tcPr/>
                </a:tc>
                <a:tc>
                  <a:txBody>
                    <a:bodyPr/>
                    <a:lstStyle/>
                    <a:p>
                      <a:pPr algn="ctr"/>
                      <a:r>
                        <a:rPr lang="en-US" sz="2800" dirty="0"/>
                        <a:t>D</a:t>
                      </a:r>
                    </a:p>
                  </a:txBody>
                  <a:tcPr/>
                </a:tc>
                <a:tc>
                  <a:txBody>
                    <a:bodyPr/>
                    <a:lstStyle/>
                    <a:p>
                      <a:pPr algn="ctr"/>
                      <a:r>
                        <a:rPr lang="en-US" sz="2800" dirty="0"/>
                        <a:t>3000</a:t>
                      </a:r>
                    </a:p>
                  </a:txBody>
                  <a:tcPr/>
                </a:tc>
                <a:tc>
                  <a:txBody>
                    <a:bodyPr/>
                    <a:lstStyle/>
                    <a:p>
                      <a:pPr algn="ctr"/>
                      <a:r>
                        <a:rPr lang="en-US" sz="2800" dirty="0"/>
                        <a:t>5</a:t>
                      </a:r>
                    </a:p>
                  </a:txBody>
                  <a:tcPr/>
                </a:tc>
                <a:extLst>
                  <a:ext uri="{0D108BD9-81ED-4DB2-BD59-A6C34878D82A}">
                    <a16:rowId xmlns:a16="http://schemas.microsoft.com/office/drawing/2014/main" val="10004"/>
                  </a:ext>
                </a:extLst>
              </a:tr>
              <a:tr h="368300">
                <a:tc>
                  <a:txBody>
                    <a:bodyPr/>
                    <a:lstStyle/>
                    <a:p>
                      <a:pPr algn="ctr"/>
                      <a:r>
                        <a:rPr lang="en-US" sz="2800" dirty="0"/>
                        <a:t>5</a:t>
                      </a:r>
                    </a:p>
                  </a:txBody>
                  <a:tcPr/>
                </a:tc>
                <a:tc>
                  <a:txBody>
                    <a:bodyPr/>
                    <a:lstStyle/>
                    <a:p>
                      <a:pPr algn="ctr"/>
                      <a:r>
                        <a:rPr lang="en-US" sz="2800" dirty="0"/>
                        <a:t>E</a:t>
                      </a:r>
                    </a:p>
                  </a:txBody>
                  <a:tcPr/>
                </a:tc>
                <a:tc>
                  <a:txBody>
                    <a:bodyPr/>
                    <a:lstStyle/>
                    <a:p>
                      <a:pPr algn="ctr"/>
                      <a:r>
                        <a:rPr lang="en-US" sz="2800" dirty="0"/>
                        <a:t>2000</a:t>
                      </a:r>
                    </a:p>
                  </a:txBody>
                  <a:tcPr/>
                </a:tc>
                <a:tc>
                  <a:txBody>
                    <a:bodyPr/>
                    <a:lstStyle/>
                    <a:p>
                      <a:pPr algn="ctr"/>
                      <a:r>
                        <a:rPr lang="en-US" sz="2800" dirty="0"/>
                        <a:t>-</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2AF67-AEFD-46D9-ADDD-F70E9128F1A7}"/>
              </a:ext>
            </a:extLst>
          </p:cNvPr>
          <p:cNvSpPr>
            <a:spLocks noGrp="1"/>
          </p:cNvSpPr>
          <p:nvPr>
            <p:ph type="title"/>
          </p:nvPr>
        </p:nvSpPr>
        <p:spPr/>
        <p:txBody>
          <a:bodyPr/>
          <a:lstStyle/>
          <a:p>
            <a:r>
              <a:rPr lang="en-US" dirty="0" err="1"/>
              <a:t>Sql</a:t>
            </a:r>
            <a:r>
              <a:rPr lang="en-US" dirty="0"/>
              <a:t>&gt;</a:t>
            </a:r>
            <a:endParaRPr lang="en-IN" dirty="0"/>
          </a:p>
        </p:txBody>
      </p:sp>
      <p:sp>
        <p:nvSpPr>
          <p:cNvPr id="3" name="Content Placeholder 2">
            <a:extLst>
              <a:ext uri="{FF2B5EF4-FFF2-40B4-BE49-F238E27FC236}">
                <a16:creationId xmlns:a16="http://schemas.microsoft.com/office/drawing/2014/main" id="{FE638A62-E8B8-46E5-802B-F40FDF71A08B}"/>
              </a:ext>
            </a:extLst>
          </p:cNvPr>
          <p:cNvSpPr>
            <a:spLocks noGrp="1"/>
          </p:cNvSpPr>
          <p:nvPr>
            <p:ph idx="1"/>
          </p:nvPr>
        </p:nvSpPr>
        <p:spPr/>
        <p:txBody>
          <a:bodyPr>
            <a:normAutofit fontScale="92500" lnSpcReduction="20000"/>
          </a:bodyPr>
          <a:lstStyle/>
          <a:p>
            <a:r>
              <a:rPr lang="en-IN" dirty="0"/>
              <a:t>create table emp(</a:t>
            </a:r>
            <a:r>
              <a:rPr lang="en-IN" dirty="0" err="1"/>
              <a:t>eid</a:t>
            </a:r>
            <a:r>
              <a:rPr lang="en-IN" dirty="0"/>
              <a:t> </a:t>
            </a:r>
            <a:r>
              <a:rPr lang="en-IN" dirty="0" err="1"/>
              <a:t>number,ename</a:t>
            </a:r>
            <a:r>
              <a:rPr lang="en-IN" dirty="0"/>
              <a:t> varchar(16),</a:t>
            </a:r>
            <a:r>
              <a:rPr lang="en-IN" dirty="0" err="1"/>
              <a:t>sal</a:t>
            </a:r>
            <a:r>
              <a:rPr lang="en-IN" dirty="0"/>
              <a:t> </a:t>
            </a:r>
            <a:r>
              <a:rPr lang="en-IN" dirty="0" err="1"/>
              <a:t>number,mgr_no</a:t>
            </a:r>
            <a:r>
              <a:rPr lang="en-IN" dirty="0"/>
              <a:t> number);</a:t>
            </a:r>
          </a:p>
          <a:p>
            <a:r>
              <a:rPr lang="en-IN" dirty="0"/>
              <a:t>insert all</a:t>
            </a:r>
          </a:p>
          <a:p>
            <a:r>
              <a:rPr lang="en-IN" dirty="0"/>
              <a:t>into emp values(1,'A',1000,NULL)</a:t>
            </a:r>
          </a:p>
          <a:p>
            <a:r>
              <a:rPr lang="en-IN" dirty="0"/>
              <a:t>into emp values(2,'B',2000,1)</a:t>
            </a:r>
          </a:p>
          <a:p>
            <a:r>
              <a:rPr lang="en-IN" dirty="0"/>
              <a:t>into emp values(3,'C',1000,1)</a:t>
            </a:r>
          </a:p>
          <a:p>
            <a:r>
              <a:rPr lang="en-IN" dirty="0"/>
              <a:t>into emp values(4,'D',3000,5)</a:t>
            </a:r>
          </a:p>
          <a:p>
            <a:r>
              <a:rPr lang="en-IN" dirty="0"/>
              <a:t>into emp values(5,'E',2000,NULL)</a:t>
            </a:r>
          </a:p>
          <a:p>
            <a:r>
              <a:rPr lang="en-IN" dirty="0"/>
              <a:t>select * from dual;</a:t>
            </a:r>
          </a:p>
          <a:p>
            <a:r>
              <a:rPr lang="en-IN" dirty="0"/>
              <a:t>select * from emp;</a:t>
            </a:r>
          </a:p>
        </p:txBody>
      </p:sp>
    </p:spTree>
    <p:extLst>
      <p:ext uri="{BB962C8B-B14F-4D97-AF65-F5344CB8AC3E}">
        <p14:creationId xmlns:p14="http://schemas.microsoft.com/office/powerpoint/2010/main" val="11775430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Self Join</a:t>
            </a:r>
            <a:endParaRPr lang="en-US" dirty="0"/>
          </a:p>
        </p:txBody>
      </p:sp>
      <p:sp>
        <p:nvSpPr>
          <p:cNvPr id="3" name="Content Placeholder 2"/>
          <p:cNvSpPr>
            <a:spLocks noGrp="1"/>
          </p:cNvSpPr>
          <p:nvPr>
            <p:ph idx="1"/>
          </p:nvPr>
        </p:nvSpPr>
        <p:spPr>
          <a:xfrm>
            <a:off x="457200" y="1371600"/>
            <a:ext cx="8229600" cy="4754563"/>
          </a:xfrm>
        </p:spPr>
        <p:txBody>
          <a:bodyPr/>
          <a:lstStyle/>
          <a:p>
            <a:pPr algn="just"/>
            <a:r>
              <a:rPr lang="pt-BR" b="1" dirty="0"/>
              <a:t>Find the names of employees and their manager names.</a:t>
            </a:r>
          </a:p>
          <a:p>
            <a:pPr>
              <a:buNone/>
            </a:pPr>
            <a:r>
              <a:rPr lang="pt-BR" dirty="0"/>
              <a:t>    SELECT E.ENAME  AS EMPNAME ,</a:t>
            </a:r>
          </a:p>
          <a:p>
            <a:pPr>
              <a:buNone/>
            </a:pPr>
            <a:r>
              <a:rPr lang="pt-BR" dirty="0"/>
              <a:t>                  M.ENAME AS MANAGER </a:t>
            </a:r>
          </a:p>
          <a:p>
            <a:pPr>
              <a:buNone/>
            </a:pPr>
            <a:r>
              <a:rPr lang="pt-BR" dirty="0"/>
              <a:t>                  FROM EMP E, EMP M </a:t>
            </a:r>
          </a:p>
          <a:p>
            <a:pPr>
              <a:buNone/>
            </a:pPr>
            <a:r>
              <a:rPr lang="pt-BR" dirty="0"/>
              <a:t>    WHERE E.MGR_NO = M.ENO;</a:t>
            </a:r>
            <a:endParaRPr lang="en-US" dirty="0"/>
          </a:p>
        </p:txBody>
      </p:sp>
      <p:graphicFrame>
        <p:nvGraphicFramePr>
          <p:cNvPr id="4" name="Table 3"/>
          <p:cNvGraphicFramePr>
            <a:graphicFrameLocks noGrp="1"/>
          </p:cNvGraphicFramePr>
          <p:nvPr/>
        </p:nvGraphicFramePr>
        <p:xfrm>
          <a:off x="1600200" y="4953000"/>
          <a:ext cx="5181600" cy="1501140"/>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tblGrid>
              <a:tr h="323850">
                <a:tc>
                  <a:txBody>
                    <a:bodyPr/>
                    <a:lstStyle/>
                    <a:p>
                      <a:pPr algn="ctr" fontAlgn="b"/>
                      <a:r>
                        <a:rPr lang="en-US" sz="2400" b="0" i="0" u="none" strike="noStrike" dirty="0">
                          <a:solidFill>
                            <a:srgbClr val="000000"/>
                          </a:solidFill>
                          <a:latin typeface="Calibri"/>
                        </a:rPr>
                        <a:t>EMPNAME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MANAGER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23850">
                <a:tc>
                  <a:txBody>
                    <a:bodyPr/>
                    <a:lstStyle/>
                    <a:p>
                      <a:pPr algn="ctr" fontAlgn="b"/>
                      <a:r>
                        <a:rPr lang="en-US" sz="2400" b="0" i="0" u="none" strike="noStrike" dirty="0">
                          <a:solidFill>
                            <a:srgbClr val="000000"/>
                          </a:solidFill>
                          <a:latin typeface="Calibri"/>
                        </a:rPr>
                        <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3850">
                <a:tc>
                  <a:txBody>
                    <a:bodyPr/>
                    <a:lstStyle/>
                    <a:p>
                      <a:pPr algn="ctr" fontAlgn="b"/>
                      <a:r>
                        <a:rPr lang="en-US" sz="2400" b="0" i="0" u="none" strike="noStrike" dirty="0">
                          <a:solidFill>
                            <a:srgbClr val="000000"/>
                          </a:solidFill>
                          <a:latin typeface="Calibri"/>
                        </a:rPr>
                        <a:t>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3850">
                <a:tc>
                  <a:txBody>
                    <a:bodyPr/>
                    <a:lstStyle/>
                    <a:p>
                      <a:pPr algn="ctr" fontAlgn="b"/>
                      <a:r>
                        <a:rPr lang="en-US" sz="2400" b="0" i="0" u="none" strike="noStrike">
                          <a:solidFill>
                            <a:srgbClr val="000000"/>
                          </a:solidFill>
                          <a:latin typeface="Calibri"/>
                        </a:rPr>
                        <a:t>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Self Join</a:t>
            </a:r>
            <a:endParaRPr lang="en-US" dirty="0"/>
          </a:p>
        </p:txBody>
      </p:sp>
      <p:sp>
        <p:nvSpPr>
          <p:cNvPr id="3" name="Content Placeholder 2"/>
          <p:cNvSpPr>
            <a:spLocks noGrp="1"/>
          </p:cNvSpPr>
          <p:nvPr>
            <p:ph idx="1"/>
          </p:nvPr>
        </p:nvSpPr>
        <p:spPr>
          <a:xfrm>
            <a:off x="457200" y="1371600"/>
            <a:ext cx="8229600" cy="4754563"/>
          </a:xfrm>
        </p:spPr>
        <p:txBody>
          <a:bodyPr/>
          <a:lstStyle/>
          <a:p>
            <a:pPr algn="just"/>
            <a:r>
              <a:rPr lang="pt-BR" b="1" dirty="0"/>
              <a:t>Find the employees whose salary is &gt; their manager salary.</a:t>
            </a:r>
          </a:p>
          <a:p>
            <a:pPr>
              <a:buNone/>
            </a:pPr>
            <a:r>
              <a:rPr lang="pt-BR" dirty="0"/>
              <a:t>   SELECT  E.ENAME   </a:t>
            </a:r>
            <a:r>
              <a:rPr lang="pt-BR" b="1" dirty="0"/>
              <a:t>AS</a:t>
            </a:r>
            <a:r>
              <a:rPr lang="pt-BR" dirty="0"/>
              <a:t>  EMPNAME ,</a:t>
            </a:r>
          </a:p>
          <a:p>
            <a:pPr>
              <a:buNone/>
            </a:pPr>
            <a:r>
              <a:rPr lang="pt-BR" dirty="0"/>
              <a:t>                  M.ENAME  </a:t>
            </a:r>
            <a:r>
              <a:rPr lang="pt-BR" b="1" dirty="0"/>
              <a:t>AS</a:t>
            </a:r>
            <a:r>
              <a:rPr lang="pt-BR" dirty="0"/>
              <a:t>  MANAGER </a:t>
            </a:r>
          </a:p>
          <a:p>
            <a:pPr>
              <a:buNone/>
            </a:pPr>
            <a:r>
              <a:rPr lang="pt-BR" dirty="0"/>
              <a:t>                  FROM EMP E, EMP M</a:t>
            </a:r>
          </a:p>
          <a:p>
            <a:pPr>
              <a:buNone/>
            </a:pPr>
            <a:r>
              <a:rPr lang="pt-BR" dirty="0"/>
              <a:t>    </a:t>
            </a:r>
            <a:r>
              <a:rPr lang="pt-BR" b="1" dirty="0"/>
              <a:t>WHERE</a:t>
            </a:r>
            <a:r>
              <a:rPr lang="pt-BR" dirty="0"/>
              <a:t> E.MGR_NO = M.ENO </a:t>
            </a:r>
          </a:p>
          <a:p>
            <a:pPr>
              <a:buNone/>
            </a:pPr>
            <a:r>
              <a:rPr lang="pt-BR" dirty="0"/>
              <a:t>                  </a:t>
            </a:r>
            <a:r>
              <a:rPr lang="pt-BR" b="1" dirty="0"/>
              <a:t>AND</a:t>
            </a:r>
            <a:r>
              <a:rPr lang="pt-BR" dirty="0"/>
              <a:t> E.SAL&gt;M.SAL;</a:t>
            </a:r>
            <a:endParaRPr lang="en-US" dirty="0"/>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GROUP BY</a:t>
            </a:r>
            <a:endParaRPr lang="en-US" dirty="0"/>
          </a:p>
        </p:txBody>
      </p:sp>
      <p:sp>
        <p:nvSpPr>
          <p:cNvPr id="3" name="Content Placeholder 2"/>
          <p:cNvSpPr>
            <a:spLocks noGrp="1"/>
          </p:cNvSpPr>
          <p:nvPr>
            <p:ph idx="1"/>
          </p:nvPr>
        </p:nvSpPr>
        <p:spPr/>
        <p:txBody>
          <a:bodyPr/>
          <a:lstStyle/>
          <a:p>
            <a:pPr>
              <a:buNone/>
            </a:pPr>
            <a:r>
              <a:rPr lang="en-US" b="1" dirty="0"/>
              <a:t>Examples:</a:t>
            </a:r>
          </a:p>
          <a:p>
            <a:r>
              <a:rPr lang="en-US" dirty="0"/>
              <a:t>Find total salary of employees dept wise.</a:t>
            </a:r>
          </a:p>
          <a:p>
            <a:pPr indent="-1588">
              <a:buNone/>
            </a:pPr>
            <a:r>
              <a:rPr lang="en-US" b="1" dirty="0"/>
              <a:t>SELECT  </a:t>
            </a:r>
            <a:r>
              <a:rPr lang="en-US" b="1" dirty="0" err="1"/>
              <a:t>deptno</a:t>
            </a:r>
            <a:r>
              <a:rPr lang="en-US" b="1" dirty="0"/>
              <a:t>, SUM(salary) AS </a:t>
            </a:r>
            <a:r>
              <a:rPr lang="en-US" b="1" dirty="0" err="1"/>
              <a:t>totalsal</a:t>
            </a:r>
            <a:endParaRPr lang="en-US" b="1" dirty="0"/>
          </a:p>
          <a:p>
            <a:pPr indent="-1588">
              <a:buNone/>
            </a:pPr>
            <a:r>
              <a:rPr lang="en-US" b="1" dirty="0"/>
              <a:t>FROM  EMP</a:t>
            </a:r>
          </a:p>
          <a:p>
            <a:pPr indent="-1588">
              <a:buNone/>
            </a:pPr>
            <a:r>
              <a:rPr lang="en-US" b="1" dirty="0"/>
              <a:t>GROUP BY </a:t>
            </a:r>
            <a:r>
              <a:rPr lang="en-US" b="1" dirty="0" err="1"/>
              <a:t>deptno</a:t>
            </a:r>
            <a:r>
              <a:rPr lang="en-US" b="1" dirty="0"/>
              <a:t>;</a:t>
            </a:r>
          </a:p>
          <a:p>
            <a:pPr indent="-1588">
              <a:buNone/>
            </a:pPr>
            <a:endParaRPr lang="en-US" b="1" dirty="0"/>
          </a:p>
          <a:p>
            <a:endParaRPr lang="en-US" dirty="0"/>
          </a:p>
        </p:txBody>
      </p:sp>
      <p:graphicFrame>
        <p:nvGraphicFramePr>
          <p:cNvPr id="4" name="Content Placeholder 3"/>
          <p:cNvGraphicFramePr>
            <a:graphicFrameLocks/>
          </p:cNvGraphicFramePr>
          <p:nvPr/>
        </p:nvGraphicFramePr>
        <p:xfrm>
          <a:off x="2667000" y="4648200"/>
          <a:ext cx="3276600" cy="1554480"/>
        </p:xfrm>
        <a:graphic>
          <a:graphicData uri="http://schemas.openxmlformats.org/drawingml/2006/table">
            <a:tbl>
              <a:tblPr firstRow="1" bandRow="1">
                <a:tableStyleId>{616DA210-FB5B-4158-B5E0-FEB733F419BA}</a:tableStyleId>
              </a:tblPr>
              <a:tblGrid>
                <a:gridCol w="1464624">
                  <a:extLst>
                    <a:ext uri="{9D8B030D-6E8A-4147-A177-3AD203B41FA5}">
                      <a16:colId xmlns:a16="http://schemas.microsoft.com/office/drawing/2014/main" val="20000"/>
                    </a:ext>
                  </a:extLst>
                </a:gridCol>
                <a:gridCol w="1811976">
                  <a:extLst>
                    <a:ext uri="{9D8B030D-6E8A-4147-A177-3AD203B41FA5}">
                      <a16:colId xmlns:a16="http://schemas.microsoft.com/office/drawing/2014/main" val="20001"/>
                    </a:ext>
                  </a:extLst>
                </a:gridCol>
              </a:tblGrid>
              <a:tr h="368300">
                <a:tc>
                  <a:txBody>
                    <a:bodyPr/>
                    <a:lstStyle/>
                    <a:p>
                      <a:pPr algn="ctr"/>
                      <a:r>
                        <a:rPr lang="en-US" sz="2800" dirty="0"/>
                        <a:t>DEPTNO</a:t>
                      </a:r>
                    </a:p>
                  </a:txBody>
                  <a:tcPr/>
                </a:tc>
                <a:tc>
                  <a:txBody>
                    <a:bodyPr/>
                    <a:lstStyle/>
                    <a:p>
                      <a:pPr algn="ctr"/>
                      <a:r>
                        <a:rPr lang="en-US" sz="2800" dirty="0"/>
                        <a:t>TOTAL</a:t>
                      </a:r>
                      <a:r>
                        <a:rPr lang="en-US" sz="2800" baseline="0" dirty="0"/>
                        <a:t> SAL</a:t>
                      </a:r>
                      <a:endParaRPr lang="en-US" sz="2800" dirty="0"/>
                    </a:p>
                  </a:txBody>
                  <a:tcPr/>
                </a:tc>
                <a:extLst>
                  <a:ext uri="{0D108BD9-81ED-4DB2-BD59-A6C34878D82A}">
                    <a16:rowId xmlns:a16="http://schemas.microsoft.com/office/drawing/2014/main" val="10000"/>
                  </a:ext>
                </a:extLst>
              </a:tr>
              <a:tr h="368300">
                <a:tc>
                  <a:txBody>
                    <a:bodyPr/>
                    <a:lstStyle/>
                    <a:p>
                      <a:pPr algn="ctr"/>
                      <a:r>
                        <a:rPr lang="en-US" sz="2800" dirty="0"/>
                        <a:t>10</a:t>
                      </a:r>
                    </a:p>
                  </a:txBody>
                  <a:tcPr/>
                </a:tc>
                <a:tc>
                  <a:txBody>
                    <a:bodyPr/>
                    <a:lstStyle/>
                    <a:p>
                      <a:pPr algn="ctr"/>
                      <a:r>
                        <a:rPr lang="en-US" sz="2800" dirty="0"/>
                        <a:t>2000</a:t>
                      </a:r>
                    </a:p>
                  </a:txBody>
                  <a:tcPr/>
                </a:tc>
                <a:extLst>
                  <a:ext uri="{0D108BD9-81ED-4DB2-BD59-A6C34878D82A}">
                    <a16:rowId xmlns:a16="http://schemas.microsoft.com/office/drawing/2014/main" val="10001"/>
                  </a:ext>
                </a:extLst>
              </a:tr>
              <a:tr h="368300">
                <a:tc>
                  <a:txBody>
                    <a:bodyPr/>
                    <a:lstStyle/>
                    <a:p>
                      <a:pPr algn="ctr"/>
                      <a:r>
                        <a:rPr lang="en-US" sz="2800" dirty="0"/>
                        <a:t>20</a:t>
                      </a:r>
                    </a:p>
                  </a:txBody>
                  <a:tcPr/>
                </a:tc>
                <a:tc>
                  <a:txBody>
                    <a:bodyPr/>
                    <a:lstStyle/>
                    <a:p>
                      <a:pPr algn="ctr"/>
                      <a:r>
                        <a:rPr lang="en-US" sz="2800" dirty="0"/>
                        <a:t>5000</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NESTED QUERIES</a:t>
            </a:r>
            <a:endParaRPr lang="en-US" dirty="0"/>
          </a:p>
        </p:txBody>
      </p:sp>
      <p:sp>
        <p:nvSpPr>
          <p:cNvPr id="3" name="Content Placeholder 2"/>
          <p:cNvSpPr>
            <a:spLocks noGrp="1"/>
          </p:cNvSpPr>
          <p:nvPr>
            <p:ph idx="1"/>
          </p:nvPr>
        </p:nvSpPr>
        <p:spPr/>
        <p:txBody>
          <a:bodyPr>
            <a:normAutofit lnSpcReduction="10000"/>
          </a:bodyPr>
          <a:lstStyle/>
          <a:p>
            <a:pPr algn="just"/>
            <a:r>
              <a:rPr lang="en-US" dirty="0"/>
              <a:t>A </a:t>
            </a:r>
            <a:r>
              <a:rPr lang="en-US" b="1" dirty="0"/>
              <a:t>nested query </a:t>
            </a:r>
            <a:r>
              <a:rPr lang="en-US" dirty="0"/>
              <a:t>is a query that has another query inside it.</a:t>
            </a:r>
          </a:p>
          <a:p>
            <a:pPr algn="just"/>
            <a:r>
              <a:rPr lang="en-US" dirty="0"/>
              <a:t>The Query that lies inside or embedded is called </a:t>
            </a:r>
            <a:r>
              <a:rPr lang="en-US" b="1" dirty="0" err="1"/>
              <a:t>subquery</a:t>
            </a:r>
            <a:r>
              <a:rPr lang="en-US" dirty="0"/>
              <a:t>.</a:t>
            </a:r>
          </a:p>
          <a:p>
            <a:pPr algn="just"/>
            <a:r>
              <a:rPr lang="en-US" dirty="0" err="1"/>
              <a:t>subquery</a:t>
            </a:r>
            <a:r>
              <a:rPr lang="en-US" dirty="0"/>
              <a:t> usually appears in WHERE  clause  of another query.</a:t>
            </a:r>
          </a:p>
          <a:p>
            <a:pPr algn="just"/>
            <a:r>
              <a:rPr lang="en-US" dirty="0"/>
              <a:t>Nested queries are used for writing  complex queries ,Where we divide the complex query into isolated parts.</a:t>
            </a:r>
          </a:p>
          <a:p>
            <a:pPr algn="just"/>
            <a:endParaRPr lang="en-US" dirty="0"/>
          </a:p>
          <a:p>
            <a:pPr algn="just"/>
            <a:endParaRPr lang="en-US" dirty="0"/>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NESTED QUERIES</a:t>
            </a:r>
            <a:endParaRPr lang="en-US" dirty="0"/>
          </a:p>
        </p:txBody>
      </p:sp>
      <p:sp>
        <p:nvSpPr>
          <p:cNvPr id="3" name="Content Placeholder 2"/>
          <p:cNvSpPr>
            <a:spLocks noGrp="1"/>
          </p:cNvSpPr>
          <p:nvPr>
            <p:ph idx="1"/>
          </p:nvPr>
        </p:nvSpPr>
        <p:spPr>
          <a:xfrm>
            <a:off x="457200" y="1600200"/>
            <a:ext cx="8458200" cy="4525963"/>
          </a:xfrm>
        </p:spPr>
        <p:txBody>
          <a:bodyPr>
            <a:normAutofit/>
          </a:bodyPr>
          <a:lstStyle/>
          <a:p>
            <a:r>
              <a:rPr lang="en-US" b="1" dirty="0" err="1"/>
              <a:t>Subquery</a:t>
            </a:r>
            <a:r>
              <a:rPr lang="en-US" b="1" dirty="0"/>
              <a:t> </a:t>
            </a:r>
            <a:r>
              <a:rPr lang="en-US" dirty="0"/>
              <a:t>is also known as </a:t>
            </a:r>
            <a:r>
              <a:rPr lang="en-US" b="1" dirty="0"/>
              <a:t>Inner query</a:t>
            </a:r>
            <a:r>
              <a:rPr lang="en-US" dirty="0"/>
              <a:t>  and the query containing it is the </a:t>
            </a:r>
            <a:r>
              <a:rPr lang="en-US" b="1" dirty="0"/>
              <a:t>outer</a:t>
            </a:r>
            <a:r>
              <a:rPr lang="en-US" dirty="0"/>
              <a:t> query.</a:t>
            </a:r>
          </a:p>
          <a:p>
            <a:r>
              <a:rPr lang="en-US" dirty="0"/>
              <a:t>The result of inner query is used in execution of outer query.</a:t>
            </a:r>
          </a:p>
          <a:p>
            <a:endParaRPr lang="en-US" dirty="0"/>
          </a:p>
          <a:p>
            <a:r>
              <a:rPr lang="en-US" b="1" dirty="0"/>
              <a:t>Syntax: </a:t>
            </a:r>
            <a:r>
              <a:rPr lang="en-US" dirty="0"/>
              <a:t>SELECT  &lt;column list&gt;  FROM  &lt;tables&gt;</a:t>
            </a:r>
          </a:p>
          <a:p>
            <a:pPr>
              <a:buNone/>
            </a:pPr>
            <a:r>
              <a:rPr lang="en-US" dirty="0"/>
              <a:t>    WHERE  </a:t>
            </a:r>
            <a:r>
              <a:rPr lang="en-US" dirty="0" err="1"/>
              <a:t>col_name</a:t>
            </a:r>
            <a:r>
              <a:rPr lang="en-US" dirty="0"/>
              <a:t>  </a:t>
            </a:r>
            <a:r>
              <a:rPr lang="en-US" dirty="0">
                <a:solidFill>
                  <a:srgbClr val="FF0000"/>
                </a:solidFill>
              </a:rPr>
              <a:t>OPERATOR</a:t>
            </a:r>
            <a:r>
              <a:rPr lang="en-US" dirty="0"/>
              <a:t>  </a:t>
            </a:r>
            <a:r>
              <a:rPr lang="en-US" u="sng" dirty="0"/>
              <a:t>(</a:t>
            </a:r>
            <a:r>
              <a:rPr lang="en-US" b="1" u="sng" dirty="0"/>
              <a:t>SELECT Query</a:t>
            </a:r>
            <a:r>
              <a:rPr lang="en-US" u="sng" dirty="0"/>
              <a:t>)</a:t>
            </a:r>
            <a:r>
              <a:rPr lang="en-US" dirty="0"/>
              <a:t>;</a:t>
            </a:r>
          </a:p>
          <a:p>
            <a:pPr>
              <a:buNone/>
            </a:pPr>
            <a:endParaRPr lang="en-US" dirty="0"/>
          </a:p>
          <a:p>
            <a:endParaRPr lang="en-US" dirty="0"/>
          </a:p>
        </p:txBody>
      </p:sp>
      <p:sp>
        <p:nvSpPr>
          <p:cNvPr id="6" name="Down Arrow 5"/>
          <p:cNvSpPr/>
          <p:nvPr/>
        </p:nvSpPr>
        <p:spPr>
          <a:xfrm>
            <a:off x="7239000" y="5638800"/>
            <a:ext cx="3048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248400" y="5943600"/>
            <a:ext cx="2286000" cy="461665"/>
          </a:xfrm>
          <a:prstGeom prst="rect">
            <a:avLst/>
          </a:prstGeom>
          <a:noFill/>
        </p:spPr>
        <p:txBody>
          <a:bodyPr wrap="square" rtlCol="0">
            <a:spAutoFit/>
          </a:bodyPr>
          <a:lstStyle/>
          <a:p>
            <a:r>
              <a:rPr lang="en-US" sz="2400" b="1" dirty="0"/>
              <a:t>Inner Query</a:t>
            </a:r>
          </a:p>
        </p:txBody>
      </p:sp>
      <p:sp>
        <p:nvSpPr>
          <p:cNvPr id="8" name="Up Arrow 7"/>
          <p:cNvSpPr/>
          <p:nvPr/>
        </p:nvSpPr>
        <p:spPr>
          <a:xfrm>
            <a:off x="2895600" y="4038600"/>
            <a:ext cx="304800"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124200" y="3581400"/>
            <a:ext cx="1981200" cy="461665"/>
          </a:xfrm>
          <a:prstGeom prst="rect">
            <a:avLst/>
          </a:prstGeom>
          <a:noFill/>
        </p:spPr>
        <p:txBody>
          <a:bodyPr wrap="square" rtlCol="0">
            <a:spAutoFit/>
          </a:bodyPr>
          <a:lstStyle/>
          <a:p>
            <a:r>
              <a:rPr lang="en-US" sz="2400" b="1" dirty="0"/>
              <a:t>Outer Query</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Types of Nested Queries</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a:t>Independent Nested Queries</a:t>
            </a:r>
          </a:p>
          <a:p>
            <a:pPr algn="just"/>
            <a:r>
              <a:rPr lang="en-US" dirty="0"/>
              <a:t>Execution of inner query is independent of outer query and the result of inner query is used in execution of outer query. </a:t>
            </a:r>
          </a:p>
          <a:p>
            <a:pPr algn="just">
              <a:buNone/>
            </a:pPr>
            <a:r>
              <a:rPr lang="en-US" b="1" dirty="0"/>
              <a:t>Correlated Nested Queries</a:t>
            </a:r>
          </a:p>
          <a:p>
            <a:pPr algn="just"/>
            <a:r>
              <a:rPr lang="en-US" dirty="0"/>
              <a:t>In correlated nested queries, the output of inner query </a:t>
            </a:r>
            <a:r>
              <a:rPr lang="en-US" b="1" dirty="0"/>
              <a:t>depends </a:t>
            </a:r>
            <a:r>
              <a:rPr lang="en-US" dirty="0"/>
              <a:t>on</a:t>
            </a:r>
            <a:r>
              <a:rPr lang="en-US" b="1" dirty="0"/>
              <a:t> </a:t>
            </a:r>
            <a:r>
              <a:rPr lang="en-US" dirty="0"/>
              <a:t>outer query.</a:t>
            </a:r>
          </a:p>
          <a:p>
            <a:pPr algn="just">
              <a:buNone/>
            </a:pPr>
            <a:r>
              <a:rPr lang="en-US" dirty="0"/>
              <a:t>    i.e. the row which is currently executed in outer query. </a:t>
            </a:r>
          </a:p>
          <a:p>
            <a:endParaRPr lang="en-US" dirty="0"/>
          </a:p>
          <a:p>
            <a:pPr>
              <a:buNone/>
            </a:pP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Independent Nested Queries</a:t>
            </a:r>
            <a:endParaRPr lang="en-US" dirty="0"/>
          </a:p>
        </p:txBody>
      </p:sp>
      <p:sp>
        <p:nvSpPr>
          <p:cNvPr id="3" name="Content Placeholder 2"/>
          <p:cNvSpPr>
            <a:spLocks noGrp="1"/>
          </p:cNvSpPr>
          <p:nvPr>
            <p:ph idx="1"/>
          </p:nvPr>
        </p:nvSpPr>
        <p:spPr/>
        <p:txBody>
          <a:bodyPr/>
          <a:lstStyle/>
          <a:p>
            <a:r>
              <a:rPr lang="en-US" b="1" dirty="0"/>
              <a:t>Single row </a:t>
            </a:r>
            <a:r>
              <a:rPr lang="en-US" b="1" dirty="0" err="1"/>
              <a:t>subquery</a:t>
            </a:r>
            <a:r>
              <a:rPr lang="en-US" b="1" dirty="0"/>
              <a:t> </a:t>
            </a:r>
            <a:r>
              <a:rPr lang="en-US" dirty="0"/>
              <a:t>(single value)</a:t>
            </a:r>
          </a:p>
          <a:p>
            <a:endParaRPr lang="en-US" dirty="0"/>
          </a:p>
          <a:p>
            <a:r>
              <a:rPr lang="en-US" b="1" dirty="0"/>
              <a:t>multiple-row </a:t>
            </a:r>
            <a:r>
              <a:rPr lang="en-US" b="1" dirty="0" err="1"/>
              <a:t>subquery</a:t>
            </a:r>
            <a:r>
              <a:rPr lang="en-US" b="1" dirty="0"/>
              <a:t> (</a:t>
            </a:r>
            <a:r>
              <a:rPr lang="en-US" dirty="0"/>
              <a:t>multiple values)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Independent Nested Queries</a:t>
            </a:r>
            <a:endParaRPr lang="en-US" dirty="0"/>
          </a:p>
        </p:txBody>
      </p:sp>
      <p:sp>
        <p:nvSpPr>
          <p:cNvPr id="3" name="Content Placeholder 2"/>
          <p:cNvSpPr>
            <a:spLocks noGrp="1"/>
          </p:cNvSpPr>
          <p:nvPr>
            <p:ph idx="1"/>
          </p:nvPr>
        </p:nvSpPr>
        <p:spPr/>
        <p:txBody>
          <a:bodyPr/>
          <a:lstStyle/>
          <a:p>
            <a:pPr>
              <a:buNone/>
            </a:pPr>
            <a:r>
              <a:rPr lang="en-US" b="1" dirty="0"/>
              <a:t>1. Single row </a:t>
            </a:r>
            <a:r>
              <a:rPr lang="en-US" b="1" dirty="0" err="1"/>
              <a:t>subquery</a:t>
            </a:r>
            <a:r>
              <a:rPr lang="en-US" b="1" dirty="0"/>
              <a:t> </a:t>
            </a:r>
            <a:r>
              <a:rPr lang="en-US" dirty="0"/>
              <a:t>(single value)</a:t>
            </a:r>
          </a:p>
          <a:p>
            <a:pPr algn="just"/>
            <a:r>
              <a:rPr lang="en-US" dirty="0"/>
              <a:t>When a </a:t>
            </a:r>
            <a:r>
              <a:rPr lang="en-US" dirty="0" err="1"/>
              <a:t>Subquery</a:t>
            </a:r>
            <a:r>
              <a:rPr lang="en-US" dirty="0"/>
              <a:t> returns a single value is called a Single Row </a:t>
            </a:r>
            <a:r>
              <a:rPr lang="en-US" dirty="0" err="1"/>
              <a:t>Subquery</a:t>
            </a:r>
            <a:r>
              <a:rPr lang="en-US" dirty="0"/>
              <a:t>. </a:t>
            </a:r>
          </a:p>
          <a:p>
            <a:pPr algn="just"/>
            <a:r>
              <a:rPr lang="en-US" dirty="0"/>
              <a:t>For Single Row </a:t>
            </a:r>
            <a:r>
              <a:rPr lang="en-US" dirty="0" err="1"/>
              <a:t>Subquery</a:t>
            </a:r>
            <a:r>
              <a:rPr lang="en-US" dirty="0"/>
              <a:t> , we can use operators such as  = , &lt; , &gt; , &lt;= , &gt;=, !=</a:t>
            </a:r>
          </a:p>
          <a:p>
            <a:pPr algn="just"/>
            <a:r>
              <a:rPr lang="en-US" dirty="0"/>
              <a:t>A single-row </a:t>
            </a:r>
            <a:r>
              <a:rPr lang="en-US" dirty="0" err="1"/>
              <a:t>subquery</a:t>
            </a:r>
            <a:r>
              <a:rPr lang="en-US" dirty="0"/>
              <a:t> can return only one row of results consisting of only one column to the outer query.</a:t>
            </a:r>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Independent Nested Query</a:t>
            </a:r>
            <a:endParaRPr lang="en-US" dirty="0"/>
          </a:p>
        </p:txBody>
      </p:sp>
      <p:sp>
        <p:nvSpPr>
          <p:cNvPr id="3" name="Content Placeholder 2"/>
          <p:cNvSpPr>
            <a:spLocks noGrp="1"/>
          </p:cNvSpPr>
          <p:nvPr>
            <p:ph idx="1"/>
          </p:nvPr>
        </p:nvSpPr>
        <p:spPr>
          <a:xfrm>
            <a:off x="457200" y="1600200"/>
            <a:ext cx="8382000" cy="4525963"/>
          </a:xfrm>
        </p:spPr>
        <p:txBody>
          <a:bodyPr/>
          <a:lstStyle/>
          <a:p>
            <a:pPr marL="514350" indent="-514350">
              <a:buAutoNum type="arabicPeriod"/>
            </a:pPr>
            <a:r>
              <a:rPr lang="en-US" b="1" dirty="0"/>
              <a:t>Single row </a:t>
            </a:r>
            <a:r>
              <a:rPr lang="en-US" b="1" dirty="0" err="1"/>
              <a:t>subquery</a:t>
            </a:r>
            <a:r>
              <a:rPr lang="en-US" b="1" dirty="0"/>
              <a:t> </a:t>
            </a:r>
            <a:r>
              <a:rPr lang="en-US" dirty="0"/>
              <a:t>(single value)</a:t>
            </a:r>
          </a:p>
          <a:p>
            <a:pPr marL="514350" indent="-514350">
              <a:buNone/>
            </a:pPr>
            <a:r>
              <a:rPr lang="en-US" dirty="0"/>
              <a:t>Example:</a:t>
            </a:r>
          </a:p>
          <a:p>
            <a:pPr marL="514350" indent="4763">
              <a:buNone/>
            </a:pPr>
            <a:r>
              <a:rPr lang="en-US" b="1" dirty="0"/>
              <a:t>Find employees whose salary is greater than salary of john.</a:t>
            </a:r>
          </a:p>
          <a:p>
            <a:pPr marL="573088" indent="-573088">
              <a:buNone/>
            </a:pPr>
            <a:r>
              <a:rPr lang="en-US" dirty="0"/>
              <a:t>     SELECT * FROM EMP WHERE </a:t>
            </a:r>
            <a:r>
              <a:rPr lang="en-US" dirty="0" err="1"/>
              <a:t>sal</a:t>
            </a:r>
            <a:r>
              <a:rPr lang="en-US" dirty="0"/>
              <a:t> &gt; </a:t>
            </a:r>
          </a:p>
          <a:p>
            <a:pPr marL="573088" indent="-573088">
              <a:buNone/>
            </a:pPr>
            <a:r>
              <a:rPr lang="en-US" dirty="0"/>
              <a:t>   (SELECT </a:t>
            </a:r>
            <a:r>
              <a:rPr lang="en-US" dirty="0" err="1"/>
              <a:t>sal</a:t>
            </a:r>
            <a:r>
              <a:rPr lang="en-US" dirty="0"/>
              <a:t> FROM EMP WHERE ENAME=‘john’);</a:t>
            </a:r>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Independent Nested Query</a:t>
            </a:r>
            <a:endParaRPr lang="en-US" dirty="0"/>
          </a:p>
        </p:txBody>
      </p:sp>
      <p:sp>
        <p:nvSpPr>
          <p:cNvPr id="3" name="Content Placeholder 2"/>
          <p:cNvSpPr>
            <a:spLocks noGrp="1"/>
          </p:cNvSpPr>
          <p:nvPr>
            <p:ph idx="1"/>
          </p:nvPr>
        </p:nvSpPr>
        <p:spPr/>
        <p:txBody>
          <a:bodyPr/>
          <a:lstStyle/>
          <a:p>
            <a:pPr>
              <a:buNone/>
            </a:pPr>
            <a:r>
              <a:rPr lang="en-US" b="1" dirty="0"/>
              <a:t>Single row </a:t>
            </a:r>
            <a:r>
              <a:rPr lang="en-US" b="1" dirty="0" err="1"/>
              <a:t>subquery</a:t>
            </a:r>
            <a:endParaRPr lang="en-US" b="1" dirty="0"/>
          </a:p>
          <a:p>
            <a:pPr>
              <a:buNone/>
            </a:pPr>
            <a:r>
              <a:rPr lang="en-US" dirty="0"/>
              <a:t>Example:</a:t>
            </a:r>
          </a:p>
          <a:p>
            <a:r>
              <a:rPr lang="en-US" b="1" dirty="0"/>
              <a:t>Find employees whose </a:t>
            </a:r>
            <a:r>
              <a:rPr lang="en-US" b="1" dirty="0" err="1"/>
              <a:t>sal</a:t>
            </a:r>
            <a:r>
              <a:rPr lang="en-US" b="1" dirty="0"/>
              <a:t> is minimum salary of all employees.</a:t>
            </a:r>
          </a:p>
          <a:p>
            <a:pPr indent="-1588">
              <a:buNone/>
            </a:pPr>
            <a:r>
              <a:rPr lang="en-US" dirty="0"/>
              <a:t>SELECT * FROM EMP </a:t>
            </a:r>
          </a:p>
          <a:p>
            <a:pPr indent="-1588">
              <a:buNone/>
            </a:pPr>
            <a:r>
              <a:rPr lang="en-US" dirty="0"/>
              <a:t>WHERE  </a:t>
            </a:r>
            <a:r>
              <a:rPr lang="en-US" dirty="0" err="1"/>
              <a:t>sal</a:t>
            </a:r>
            <a:r>
              <a:rPr lang="en-US" dirty="0"/>
              <a:t> = (SELECT MIN(</a:t>
            </a:r>
            <a:r>
              <a:rPr lang="en-US" dirty="0" err="1"/>
              <a:t>sal</a:t>
            </a:r>
            <a:r>
              <a:rPr lang="en-US" dirty="0"/>
              <a:t> ) FROM EMP);</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Independent Nested Query</a:t>
            </a:r>
            <a:endParaRPr lang="en-US" dirty="0"/>
          </a:p>
        </p:txBody>
      </p:sp>
      <p:sp>
        <p:nvSpPr>
          <p:cNvPr id="3" name="Content Placeholder 2"/>
          <p:cNvSpPr>
            <a:spLocks noGrp="1"/>
          </p:cNvSpPr>
          <p:nvPr>
            <p:ph idx="1"/>
          </p:nvPr>
        </p:nvSpPr>
        <p:spPr/>
        <p:txBody>
          <a:bodyPr/>
          <a:lstStyle/>
          <a:p>
            <a:pPr>
              <a:buNone/>
            </a:pPr>
            <a:r>
              <a:rPr lang="en-US" b="1" dirty="0"/>
              <a:t>Multiple-row </a:t>
            </a:r>
            <a:r>
              <a:rPr lang="en-US" b="1" dirty="0" err="1"/>
              <a:t>subquery</a:t>
            </a:r>
            <a:r>
              <a:rPr lang="en-US" b="1" dirty="0"/>
              <a:t>:</a:t>
            </a:r>
          </a:p>
          <a:p>
            <a:pPr algn="just"/>
            <a:r>
              <a:rPr lang="en-US" dirty="0" err="1"/>
              <a:t>Subquery</a:t>
            </a:r>
            <a:r>
              <a:rPr lang="en-US" dirty="0"/>
              <a:t>  that  return more than one value (multiple rows of only one column) to the outer query are called multiple-row </a:t>
            </a:r>
            <a:r>
              <a:rPr lang="en-US" dirty="0" err="1"/>
              <a:t>subquery</a:t>
            </a:r>
            <a:r>
              <a:rPr lang="en-US" dirty="0"/>
              <a:t>. </a:t>
            </a:r>
          </a:p>
          <a:p>
            <a:r>
              <a:rPr lang="en-US" dirty="0"/>
              <a:t>For Multi Row </a:t>
            </a:r>
            <a:r>
              <a:rPr lang="en-US" dirty="0" err="1"/>
              <a:t>Subquery</a:t>
            </a:r>
            <a:r>
              <a:rPr lang="en-US" dirty="0"/>
              <a:t>  , we use  IN, ANY, or ALL operators.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Independent Nested Query</a:t>
            </a:r>
            <a:endParaRPr lang="en-US" dirty="0"/>
          </a:p>
        </p:txBody>
      </p:sp>
      <p:sp>
        <p:nvSpPr>
          <p:cNvPr id="3" name="Content Placeholder 2"/>
          <p:cNvSpPr>
            <a:spLocks noGrp="1"/>
          </p:cNvSpPr>
          <p:nvPr>
            <p:ph idx="1"/>
          </p:nvPr>
        </p:nvSpPr>
        <p:spPr/>
        <p:txBody>
          <a:bodyPr/>
          <a:lstStyle/>
          <a:p>
            <a:pPr>
              <a:buNone/>
            </a:pPr>
            <a:r>
              <a:rPr lang="en-US" b="1" dirty="0"/>
              <a:t>Multiple-row </a:t>
            </a:r>
            <a:r>
              <a:rPr lang="en-US" b="1" dirty="0" err="1"/>
              <a:t>subquery</a:t>
            </a:r>
            <a:r>
              <a:rPr lang="en-US" b="1" dirty="0"/>
              <a:t>:</a:t>
            </a:r>
          </a:p>
          <a:p>
            <a:r>
              <a:rPr lang="en-US" dirty="0"/>
              <a:t>Example</a:t>
            </a:r>
          </a:p>
          <a:p>
            <a:r>
              <a:rPr lang="en-US" dirty="0"/>
              <a:t>Find all employees whose salary is more than all employees working in </a:t>
            </a:r>
            <a:r>
              <a:rPr lang="en-US" dirty="0" err="1"/>
              <a:t>deptno</a:t>
            </a:r>
            <a:r>
              <a:rPr lang="en-US" dirty="0"/>
              <a:t> 10;</a:t>
            </a:r>
          </a:p>
          <a:p>
            <a:endParaRPr lang="en-US" dirty="0"/>
          </a:p>
          <a:p>
            <a:pPr indent="-1588">
              <a:buNone/>
            </a:pPr>
            <a:r>
              <a:rPr lang="en-US" dirty="0"/>
              <a:t>SELECT  * FROM EMP WHERE </a:t>
            </a:r>
            <a:r>
              <a:rPr lang="en-US" dirty="0" err="1"/>
              <a:t>sal</a:t>
            </a:r>
            <a:r>
              <a:rPr lang="en-US" dirty="0"/>
              <a:t> </a:t>
            </a:r>
            <a:r>
              <a:rPr lang="en-US" b="1" dirty="0"/>
              <a:t>&gt;ALL</a:t>
            </a:r>
          </a:p>
          <a:p>
            <a:pPr indent="-1588">
              <a:buNone/>
            </a:pPr>
            <a:r>
              <a:rPr lang="en-US" dirty="0"/>
              <a:t>(SELECT </a:t>
            </a:r>
            <a:r>
              <a:rPr lang="en-US" dirty="0" err="1"/>
              <a:t>sal</a:t>
            </a:r>
            <a:r>
              <a:rPr lang="en-US" dirty="0"/>
              <a:t> FROM EMP WHERE </a:t>
            </a:r>
            <a:r>
              <a:rPr lang="en-US" dirty="0" err="1"/>
              <a:t>deptno</a:t>
            </a:r>
            <a:r>
              <a:rPr lang="en-US" dirty="0"/>
              <a:t>=10);</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Independent Nested Query</a:t>
            </a:r>
            <a:endParaRPr lang="en-US" dirty="0"/>
          </a:p>
        </p:txBody>
      </p:sp>
      <p:sp>
        <p:nvSpPr>
          <p:cNvPr id="3" name="Content Placeholder 2"/>
          <p:cNvSpPr>
            <a:spLocks noGrp="1"/>
          </p:cNvSpPr>
          <p:nvPr>
            <p:ph idx="1"/>
          </p:nvPr>
        </p:nvSpPr>
        <p:spPr/>
        <p:txBody>
          <a:bodyPr/>
          <a:lstStyle/>
          <a:p>
            <a:pPr>
              <a:buNone/>
            </a:pPr>
            <a:r>
              <a:rPr lang="en-US" b="1" dirty="0"/>
              <a:t>Multiple-row </a:t>
            </a:r>
            <a:r>
              <a:rPr lang="en-US" b="1" dirty="0" err="1"/>
              <a:t>subquery</a:t>
            </a:r>
            <a:r>
              <a:rPr lang="en-US" b="1" dirty="0"/>
              <a:t>:</a:t>
            </a:r>
          </a:p>
          <a:p>
            <a:r>
              <a:rPr lang="en-US" dirty="0"/>
              <a:t>Example</a:t>
            </a:r>
          </a:p>
          <a:p>
            <a:r>
              <a:rPr lang="en-US" dirty="0"/>
              <a:t>Find all employees whose salary is equal to  employees working in </a:t>
            </a:r>
            <a:r>
              <a:rPr lang="en-US" dirty="0" err="1"/>
              <a:t>deptno</a:t>
            </a:r>
            <a:r>
              <a:rPr lang="en-US" dirty="0"/>
              <a:t> 10;</a:t>
            </a:r>
          </a:p>
          <a:p>
            <a:pPr indent="-1588">
              <a:buNone/>
            </a:pPr>
            <a:r>
              <a:rPr lang="en-US" dirty="0"/>
              <a:t>SELECT  * FROM EMP WHERE </a:t>
            </a:r>
            <a:r>
              <a:rPr lang="en-US" dirty="0" err="1"/>
              <a:t>sal</a:t>
            </a:r>
            <a:r>
              <a:rPr lang="en-US" dirty="0"/>
              <a:t>  </a:t>
            </a:r>
            <a:r>
              <a:rPr lang="en-US" b="1" dirty="0"/>
              <a:t>IN</a:t>
            </a:r>
          </a:p>
          <a:p>
            <a:pPr indent="-1588">
              <a:buNone/>
            </a:pPr>
            <a:r>
              <a:rPr lang="en-US" dirty="0"/>
              <a:t>(SELECT </a:t>
            </a:r>
            <a:r>
              <a:rPr lang="en-US" dirty="0" err="1"/>
              <a:t>sal</a:t>
            </a:r>
            <a:r>
              <a:rPr lang="en-US" dirty="0"/>
              <a:t> FROM EMP WHERE </a:t>
            </a:r>
            <a:r>
              <a:rPr lang="en-US" dirty="0" err="1"/>
              <a:t>deptno</a:t>
            </a:r>
            <a:r>
              <a:rPr lang="en-US" dirty="0"/>
              <a:t>=10);</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GROUP BY</a:t>
            </a:r>
            <a:endParaRPr lang="en-US" dirty="0"/>
          </a:p>
        </p:txBody>
      </p:sp>
      <p:sp>
        <p:nvSpPr>
          <p:cNvPr id="3" name="Content Placeholder 2"/>
          <p:cNvSpPr>
            <a:spLocks noGrp="1"/>
          </p:cNvSpPr>
          <p:nvPr>
            <p:ph idx="1"/>
          </p:nvPr>
        </p:nvSpPr>
        <p:spPr/>
        <p:txBody>
          <a:bodyPr/>
          <a:lstStyle/>
          <a:p>
            <a:r>
              <a:rPr lang="en-US" dirty="0"/>
              <a:t>Find highest salary of employees dept wise.</a:t>
            </a:r>
          </a:p>
          <a:p>
            <a:pPr indent="-1588">
              <a:buNone/>
            </a:pPr>
            <a:r>
              <a:rPr lang="en-US" b="1" dirty="0"/>
              <a:t>SELECT  </a:t>
            </a:r>
            <a:r>
              <a:rPr lang="en-US" b="1" dirty="0" err="1"/>
              <a:t>deptno</a:t>
            </a:r>
            <a:r>
              <a:rPr lang="en-US" b="1" dirty="0"/>
              <a:t>, MAX(salary) AS </a:t>
            </a:r>
            <a:r>
              <a:rPr lang="en-US" b="1" dirty="0" err="1"/>
              <a:t>Highestsal</a:t>
            </a:r>
            <a:endParaRPr lang="en-US" b="1" dirty="0"/>
          </a:p>
          <a:p>
            <a:pPr indent="-1588">
              <a:buNone/>
            </a:pPr>
            <a:r>
              <a:rPr lang="en-US" b="1" dirty="0"/>
              <a:t>FROM  EMP</a:t>
            </a:r>
          </a:p>
          <a:p>
            <a:pPr indent="-1588">
              <a:buNone/>
            </a:pPr>
            <a:r>
              <a:rPr lang="en-US" b="1" dirty="0"/>
              <a:t>GROUP BY </a:t>
            </a:r>
            <a:r>
              <a:rPr lang="en-US" b="1" dirty="0" err="1"/>
              <a:t>deptno</a:t>
            </a:r>
            <a:r>
              <a:rPr lang="en-US" b="1" dirty="0"/>
              <a:t>;</a:t>
            </a:r>
          </a:p>
          <a:p>
            <a:pPr indent="-1588">
              <a:buNone/>
            </a:pPr>
            <a:endParaRPr lang="en-US" b="1" dirty="0"/>
          </a:p>
          <a:p>
            <a:endParaRPr lang="en-US" dirty="0"/>
          </a:p>
        </p:txBody>
      </p:sp>
      <p:graphicFrame>
        <p:nvGraphicFramePr>
          <p:cNvPr id="4" name="Content Placeholder 3"/>
          <p:cNvGraphicFramePr>
            <a:graphicFrameLocks/>
          </p:cNvGraphicFramePr>
          <p:nvPr/>
        </p:nvGraphicFramePr>
        <p:xfrm>
          <a:off x="2286000" y="4267200"/>
          <a:ext cx="4191000" cy="1554480"/>
        </p:xfrm>
        <a:graphic>
          <a:graphicData uri="http://schemas.openxmlformats.org/drawingml/2006/table">
            <a:tbl>
              <a:tblPr firstRow="1" bandRow="1">
                <a:tableStyleId>{616DA210-FB5B-4158-B5E0-FEB733F419BA}</a:tableStyleId>
              </a:tblPr>
              <a:tblGrid>
                <a:gridCol w="1873356">
                  <a:extLst>
                    <a:ext uri="{9D8B030D-6E8A-4147-A177-3AD203B41FA5}">
                      <a16:colId xmlns:a16="http://schemas.microsoft.com/office/drawing/2014/main" val="20000"/>
                    </a:ext>
                  </a:extLst>
                </a:gridCol>
                <a:gridCol w="2317644">
                  <a:extLst>
                    <a:ext uri="{9D8B030D-6E8A-4147-A177-3AD203B41FA5}">
                      <a16:colId xmlns:a16="http://schemas.microsoft.com/office/drawing/2014/main" val="20001"/>
                    </a:ext>
                  </a:extLst>
                </a:gridCol>
              </a:tblGrid>
              <a:tr h="368300">
                <a:tc>
                  <a:txBody>
                    <a:bodyPr/>
                    <a:lstStyle/>
                    <a:p>
                      <a:pPr algn="ctr"/>
                      <a:r>
                        <a:rPr lang="en-US" sz="2800" dirty="0"/>
                        <a:t>DEPTNO</a:t>
                      </a:r>
                    </a:p>
                  </a:txBody>
                  <a:tcPr/>
                </a:tc>
                <a:tc>
                  <a:txBody>
                    <a:bodyPr/>
                    <a:lstStyle/>
                    <a:p>
                      <a:pPr algn="ctr"/>
                      <a:r>
                        <a:rPr lang="en-US" sz="2800" baseline="0" dirty="0"/>
                        <a:t>HIGHESTSAL</a:t>
                      </a:r>
                      <a:endParaRPr lang="en-US" sz="2800" dirty="0"/>
                    </a:p>
                  </a:txBody>
                  <a:tcPr/>
                </a:tc>
                <a:extLst>
                  <a:ext uri="{0D108BD9-81ED-4DB2-BD59-A6C34878D82A}">
                    <a16:rowId xmlns:a16="http://schemas.microsoft.com/office/drawing/2014/main" val="10000"/>
                  </a:ext>
                </a:extLst>
              </a:tr>
              <a:tr h="368300">
                <a:tc>
                  <a:txBody>
                    <a:bodyPr/>
                    <a:lstStyle/>
                    <a:p>
                      <a:pPr algn="ctr"/>
                      <a:r>
                        <a:rPr lang="en-US" sz="2800" dirty="0"/>
                        <a:t>10</a:t>
                      </a:r>
                    </a:p>
                  </a:txBody>
                  <a:tcPr/>
                </a:tc>
                <a:tc>
                  <a:txBody>
                    <a:bodyPr/>
                    <a:lstStyle/>
                    <a:p>
                      <a:pPr algn="ctr"/>
                      <a:r>
                        <a:rPr lang="en-US" sz="2800" dirty="0"/>
                        <a:t>1000</a:t>
                      </a:r>
                    </a:p>
                  </a:txBody>
                  <a:tcPr/>
                </a:tc>
                <a:extLst>
                  <a:ext uri="{0D108BD9-81ED-4DB2-BD59-A6C34878D82A}">
                    <a16:rowId xmlns:a16="http://schemas.microsoft.com/office/drawing/2014/main" val="10001"/>
                  </a:ext>
                </a:extLst>
              </a:tr>
              <a:tr h="368300">
                <a:tc>
                  <a:txBody>
                    <a:bodyPr/>
                    <a:lstStyle/>
                    <a:p>
                      <a:pPr algn="ctr"/>
                      <a:r>
                        <a:rPr lang="en-US" sz="2800" dirty="0"/>
                        <a:t>20</a:t>
                      </a:r>
                    </a:p>
                  </a:txBody>
                  <a:tcPr/>
                </a:tc>
                <a:tc>
                  <a:txBody>
                    <a:bodyPr/>
                    <a:lstStyle/>
                    <a:p>
                      <a:pPr algn="ctr"/>
                      <a:r>
                        <a:rPr lang="en-US" sz="2800" dirty="0"/>
                        <a:t>3000</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Correlated Nested Query</a:t>
            </a:r>
            <a:endParaRPr lang="en-US" dirty="0"/>
          </a:p>
        </p:txBody>
      </p:sp>
      <p:sp>
        <p:nvSpPr>
          <p:cNvPr id="3" name="Content Placeholder 2"/>
          <p:cNvSpPr>
            <a:spLocks noGrp="1"/>
          </p:cNvSpPr>
          <p:nvPr>
            <p:ph idx="1"/>
          </p:nvPr>
        </p:nvSpPr>
        <p:spPr/>
        <p:txBody>
          <a:bodyPr>
            <a:normAutofit/>
          </a:bodyPr>
          <a:lstStyle/>
          <a:p>
            <a:pPr algn="just"/>
            <a:r>
              <a:rPr lang="en-US" dirty="0"/>
              <a:t>Correlated </a:t>
            </a:r>
            <a:r>
              <a:rPr lang="en-US" dirty="0" err="1"/>
              <a:t>subquery</a:t>
            </a:r>
            <a:r>
              <a:rPr lang="en-US" dirty="0"/>
              <a:t> uses the values from the outer query. </a:t>
            </a:r>
          </a:p>
          <a:p>
            <a:pPr algn="just"/>
            <a:r>
              <a:rPr lang="en-US" dirty="0"/>
              <a:t>A correlated </a:t>
            </a:r>
            <a:r>
              <a:rPr lang="en-US" dirty="0" err="1"/>
              <a:t>subquery</a:t>
            </a:r>
            <a:r>
              <a:rPr lang="en-US" dirty="0"/>
              <a:t> gets executed repeatedly once for each row of main query.</a:t>
            </a:r>
          </a:p>
          <a:p>
            <a:pPr algn="just"/>
            <a:r>
              <a:rPr lang="en-US" dirty="0"/>
              <a:t>With a normal nested </a:t>
            </a:r>
            <a:r>
              <a:rPr lang="en-US" dirty="0" err="1"/>
              <a:t>subquery</a:t>
            </a:r>
            <a:r>
              <a:rPr lang="en-US" dirty="0"/>
              <a:t>, the inner </a:t>
            </a:r>
            <a:r>
              <a:rPr lang="en-US" b="1" dirty="0"/>
              <a:t>SELECT</a:t>
            </a:r>
            <a:r>
              <a:rPr lang="en-US" dirty="0"/>
              <a:t> query runs first and executes only once, returning values to the main query.</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Correlated Nested Query</a:t>
            </a:r>
            <a:endParaRPr lang="en-US" dirty="0"/>
          </a:p>
        </p:txBody>
      </p:sp>
      <p:sp>
        <p:nvSpPr>
          <p:cNvPr id="3" name="Content Placeholder 2"/>
          <p:cNvSpPr>
            <a:spLocks noGrp="1"/>
          </p:cNvSpPr>
          <p:nvPr>
            <p:ph idx="1"/>
          </p:nvPr>
        </p:nvSpPr>
        <p:spPr/>
        <p:txBody>
          <a:bodyPr/>
          <a:lstStyle/>
          <a:p>
            <a:pPr algn="just"/>
            <a:r>
              <a:rPr lang="en-US" dirty="0"/>
              <a:t>A correlated </a:t>
            </a:r>
            <a:r>
              <a:rPr lang="en-US" dirty="0" err="1"/>
              <a:t>subquery</a:t>
            </a:r>
            <a:r>
              <a:rPr lang="en-US" dirty="0"/>
              <a:t>, however executes once for each candidate row of the  outer query. In other words, the inner query is driven by the outer query.</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Correlated Nested Query</a:t>
            </a:r>
            <a:endParaRPr lang="en-US" dirty="0"/>
          </a:p>
        </p:txBody>
      </p:sp>
      <p:sp>
        <p:nvSpPr>
          <p:cNvPr id="3" name="Content Placeholder 2"/>
          <p:cNvSpPr>
            <a:spLocks noGrp="1"/>
          </p:cNvSpPr>
          <p:nvPr>
            <p:ph idx="1"/>
          </p:nvPr>
        </p:nvSpPr>
        <p:spPr/>
        <p:txBody>
          <a:bodyPr/>
          <a:lstStyle/>
          <a:p>
            <a:pPr algn="just"/>
            <a:r>
              <a:rPr lang="en-US" b="1" dirty="0"/>
              <a:t>find all employees whose salary is higher than the average salary of the employees in their department:</a:t>
            </a:r>
          </a:p>
          <a:p>
            <a:pPr indent="-1588">
              <a:buNone/>
            </a:pPr>
            <a:r>
              <a:rPr lang="en-US" dirty="0"/>
              <a:t>SELECT </a:t>
            </a:r>
            <a:r>
              <a:rPr lang="en-US" dirty="0" err="1"/>
              <a:t>Eid</a:t>
            </a:r>
            <a:r>
              <a:rPr lang="en-US" dirty="0"/>
              <a:t>, </a:t>
            </a:r>
            <a:r>
              <a:rPr lang="en-US" dirty="0" err="1"/>
              <a:t>Ename</a:t>
            </a:r>
            <a:r>
              <a:rPr lang="en-US" dirty="0"/>
              <a:t>, salary, </a:t>
            </a:r>
            <a:r>
              <a:rPr lang="en-US" dirty="0" err="1"/>
              <a:t>deptno</a:t>
            </a:r>
            <a:r>
              <a:rPr lang="en-US" dirty="0"/>
              <a:t> </a:t>
            </a:r>
          </a:p>
          <a:p>
            <a:pPr indent="-1588">
              <a:buNone/>
            </a:pPr>
            <a:r>
              <a:rPr lang="en-US" dirty="0"/>
              <a:t>FROM employees E </a:t>
            </a:r>
          </a:p>
          <a:p>
            <a:pPr indent="-1588">
              <a:buNone/>
            </a:pPr>
            <a:r>
              <a:rPr lang="en-US" dirty="0"/>
              <a:t>WHERE </a:t>
            </a:r>
            <a:r>
              <a:rPr lang="en-US" dirty="0" err="1"/>
              <a:t>sal</a:t>
            </a:r>
            <a:r>
              <a:rPr lang="en-US" dirty="0"/>
              <a:t> &gt; (SELECT AVG(</a:t>
            </a:r>
            <a:r>
              <a:rPr lang="en-US" dirty="0" err="1"/>
              <a:t>sal</a:t>
            </a:r>
            <a:r>
              <a:rPr lang="en-US" dirty="0"/>
              <a:t>) FROM employees  WHERE </a:t>
            </a:r>
            <a:r>
              <a:rPr lang="en-US" dirty="0" err="1"/>
              <a:t>deptno</a:t>
            </a:r>
            <a:r>
              <a:rPr lang="en-US" dirty="0"/>
              <a:t> = </a:t>
            </a:r>
            <a:r>
              <a:rPr lang="en-US" dirty="0" err="1"/>
              <a:t>E.deptno</a:t>
            </a:r>
            <a:r>
              <a:rPr lang="en-US" dirty="0"/>
              <a: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Execution strategy for Correlated Nested Query </a:t>
            </a:r>
          </a:p>
        </p:txBody>
      </p:sp>
      <p:sp>
        <p:nvSpPr>
          <p:cNvPr id="3" name="Content Placeholder 2"/>
          <p:cNvSpPr>
            <a:spLocks noGrp="1"/>
          </p:cNvSpPr>
          <p:nvPr>
            <p:ph idx="1"/>
          </p:nvPr>
        </p:nvSpPr>
        <p:spPr/>
        <p:txBody>
          <a:bodyPr>
            <a:normAutofit fontScale="92500"/>
          </a:bodyPr>
          <a:lstStyle/>
          <a:p>
            <a:pPr marL="514350" indent="-514350" algn="just">
              <a:buFont typeface="+mj-lt"/>
              <a:buAutoNum type="arabicPeriod"/>
            </a:pPr>
            <a:r>
              <a:rPr lang="en-US" dirty="0"/>
              <a:t>First, the outer query selects a row.</a:t>
            </a:r>
          </a:p>
          <a:p>
            <a:pPr marL="514350" indent="-514350" algn="just">
              <a:buFont typeface="+mj-lt"/>
              <a:buAutoNum type="arabicPeriod"/>
            </a:pPr>
            <a:r>
              <a:rPr lang="en-US" dirty="0"/>
              <a:t>Inner query executes once for row selected by outer query. It uses the value of the selected row and returns a result set.</a:t>
            </a:r>
          </a:p>
          <a:p>
            <a:pPr marL="514350" indent="-514350">
              <a:buFont typeface="+mj-lt"/>
              <a:buAutoNum type="arabicPeriod"/>
            </a:pPr>
            <a:r>
              <a:rPr lang="en-US" dirty="0"/>
              <a:t>Outer query uses the result set returned by the inner query. It determines whether the selected row should be included in the final output.</a:t>
            </a:r>
          </a:p>
          <a:p>
            <a:pPr marL="514350" indent="-514350">
              <a:buFont typeface="+mj-lt"/>
              <a:buAutoNum type="arabicPeriod"/>
            </a:pPr>
            <a:r>
              <a:rPr lang="en-US" dirty="0"/>
              <a:t>Steps 2 and 3 are repeated for each row in the outer query's result set.</a:t>
            </a:r>
          </a:p>
          <a:p>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Correlated Nested Query</a:t>
            </a:r>
            <a:endParaRPr lang="en-US" dirty="0"/>
          </a:p>
        </p:txBody>
      </p:sp>
      <p:sp>
        <p:nvSpPr>
          <p:cNvPr id="3" name="Content Placeholder 2"/>
          <p:cNvSpPr>
            <a:spLocks noGrp="1"/>
          </p:cNvSpPr>
          <p:nvPr>
            <p:ph idx="1"/>
          </p:nvPr>
        </p:nvSpPr>
        <p:spPr/>
        <p:txBody>
          <a:bodyPr>
            <a:normAutofit/>
          </a:bodyPr>
          <a:lstStyle/>
          <a:p>
            <a:pPr marL="395288" indent="-107950">
              <a:buNone/>
            </a:pPr>
            <a:r>
              <a:rPr lang="en-US" b="1" dirty="0"/>
              <a:t>Find the names of sailors who have reserved boat number 103.</a:t>
            </a:r>
          </a:p>
          <a:p>
            <a:pPr marL="395288" indent="-107950">
              <a:buNone/>
            </a:pPr>
            <a:r>
              <a:rPr lang="en-US" b="1" dirty="0"/>
              <a:t>SELECT</a:t>
            </a:r>
            <a:r>
              <a:rPr lang="en-US" dirty="0"/>
              <a:t> </a:t>
            </a:r>
            <a:r>
              <a:rPr lang="en-US" dirty="0" err="1"/>
              <a:t>S.sname</a:t>
            </a:r>
            <a:r>
              <a:rPr lang="en-US" dirty="0"/>
              <a:t> FROM Sailors S</a:t>
            </a:r>
          </a:p>
          <a:p>
            <a:pPr marL="395288" indent="-107950">
              <a:buNone/>
            </a:pPr>
            <a:r>
              <a:rPr lang="en-US" dirty="0"/>
              <a:t>WHERE </a:t>
            </a:r>
            <a:r>
              <a:rPr lang="en-US" b="1" dirty="0"/>
              <a:t>EXISTS</a:t>
            </a:r>
            <a:r>
              <a:rPr lang="en-US" dirty="0"/>
              <a:t> </a:t>
            </a:r>
          </a:p>
          <a:p>
            <a:pPr marL="395288" indent="-107950">
              <a:buNone/>
            </a:pPr>
            <a:r>
              <a:rPr lang="en-US" dirty="0"/>
              <a:t>( </a:t>
            </a:r>
            <a:r>
              <a:rPr lang="en-US" b="1" dirty="0"/>
              <a:t>SELECT</a:t>
            </a:r>
            <a:r>
              <a:rPr lang="en-US" dirty="0"/>
              <a:t>  * FROM Reserves R </a:t>
            </a:r>
          </a:p>
          <a:p>
            <a:pPr marL="395288" indent="-107950">
              <a:buNone/>
            </a:pPr>
            <a:r>
              <a:rPr lang="en-US" dirty="0"/>
              <a:t>   WHERE R.bid = 103 AND R.sid = S.sid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GROUP BY</a:t>
            </a:r>
            <a:endParaRPr lang="en-US" dirty="0"/>
          </a:p>
        </p:txBody>
      </p:sp>
      <p:sp>
        <p:nvSpPr>
          <p:cNvPr id="3" name="Content Placeholder 2"/>
          <p:cNvSpPr>
            <a:spLocks noGrp="1"/>
          </p:cNvSpPr>
          <p:nvPr>
            <p:ph idx="1"/>
          </p:nvPr>
        </p:nvSpPr>
        <p:spPr>
          <a:xfrm>
            <a:off x="457200" y="1219200"/>
            <a:ext cx="8229600" cy="5105400"/>
          </a:xfrm>
        </p:spPr>
        <p:txBody>
          <a:bodyPr/>
          <a:lstStyle/>
          <a:p>
            <a:pPr algn="just"/>
            <a:r>
              <a:rPr lang="en-US" dirty="0"/>
              <a:t>Find total salary of employees dept wise considering  employees with salary&gt;1500.</a:t>
            </a:r>
          </a:p>
          <a:p>
            <a:pPr indent="-1588">
              <a:buNone/>
            </a:pPr>
            <a:r>
              <a:rPr lang="en-US" b="1" dirty="0"/>
              <a:t>SELECT  </a:t>
            </a:r>
            <a:r>
              <a:rPr lang="en-US" b="1" dirty="0" err="1"/>
              <a:t>deptno</a:t>
            </a:r>
            <a:r>
              <a:rPr lang="en-US" b="1" dirty="0"/>
              <a:t>, SUM(salary) AS </a:t>
            </a:r>
            <a:r>
              <a:rPr lang="en-US" b="1" dirty="0" err="1"/>
              <a:t>totalsal</a:t>
            </a:r>
            <a:endParaRPr lang="en-US" b="1" dirty="0"/>
          </a:p>
          <a:p>
            <a:pPr indent="-1588">
              <a:buNone/>
            </a:pPr>
            <a:r>
              <a:rPr lang="en-US" b="1" dirty="0"/>
              <a:t>FROM  EMP</a:t>
            </a:r>
          </a:p>
          <a:p>
            <a:pPr indent="-1588">
              <a:buNone/>
            </a:pPr>
            <a:r>
              <a:rPr lang="en-US" b="1" dirty="0"/>
              <a:t>WHERE SALARY&gt;1500</a:t>
            </a:r>
          </a:p>
          <a:p>
            <a:pPr indent="-1588">
              <a:buNone/>
            </a:pPr>
            <a:r>
              <a:rPr lang="en-US" b="1" dirty="0"/>
              <a:t>GROUP BY </a:t>
            </a:r>
            <a:r>
              <a:rPr lang="en-US" b="1" dirty="0" err="1"/>
              <a:t>deptno</a:t>
            </a:r>
            <a:r>
              <a:rPr lang="en-US" b="1" dirty="0"/>
              <a:t>;</a:t>
            </a:r>
          </a:p>
          <a:p>
            <a:pPr indent="-1588">
              <a:buNone/>
            </a:pPr>
            <a:endParaRPr lang="en-US" b="1" dirty="0"/>
          </a:p>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1693584119"/>
              </p:ext>
            </p:extLst>
          </p:nvPr>
        </p:nvGraphicFramePr>
        <p:xfrm>
          <a:off x="3048000" y="4800600"/>
          <a:ext cx="4191000" cy="1036320"/>
        </p:xfrm>
        <a:graphic>
          <a:graphicData uri="http://schemas.openxmlformats.org/drawingml/2006/table">
            <a:tbl>
              <a:tblPr firstRow="1" bandRow="1">
                <a:tableStyleId>{616DA210-FB5B-4158-B5E0-FEB733F419BA}</a:tableStyleId>
              </a:tblPr>
              <a:tblGrid>
                <a:gridCol w="1873356">
                  <a:extLst>
                    <a:ext uri="{9D8B030D-6E8A-4147-A177-3AD203B41FA5}">
                      <a16:colId xmlns:a16="http://schemas.microsoft.com/office/drawing/2014/main" val="20000"/>
                    </a:ext>
                  </a:extLst>
                </a:gridCol>
                <a:gridCol w="2317644">
                  <a:extLst>
                    <a:ext uri="{9D8B030D-6E8A-4147-A177-3AD203B41FA5}">
                      <a16:colId xmlns:a16="http://schemas.microsoft.com/office/drawing/2014/main" val="20001"/>
                    </a:ext>
                  </a:extLst>
                </a:gridCol>
              </a:tblGrid>
              <a:tr h="368300">
                <a:tc>
                  <a:txBody>
                    <a:bodyPr/>
                    <a:lstStyle/>
                    <a:p>
                      <a:pPr algn="ctr"/>
                      <a:r>
                        <a:rPr lang="en-US" sz="2800" dirty="0"/>
                        <a:t>DEPTNO</a:t>
                      </a:r>
                    </a:p>
                  </a:txBody>
                  <a:tcPr/>
                </a:tc>
                <a:tc>
                  <a:txBody>
                    <a:bodyPr/>
                    <a:lstStyle/>
                    <a:p>
                      <a:pPr algn="ctr"/>
                      <a:r>
                        <a:rPr lang="en-US" sz="2800" baseline="0" dirty="0"/>
                        <a:t>TOTALSAL</a:t>
                      </a:r>
                      <a:endParaRPr lang="en-US" sz="2800" dirty="0"/>
                    </a:p>
                  </a:txBody>
                  <a:tcPr/>
                </a:tc>
                <a:extLst>
                  <a:ext uri="{0D108BD9-81ED-4DB2-BD59-A6C34878D82A}">
                    <a16:rowId xmlns:a16="http://schemas.microsoft.com/office/drawing/2014/main" val="10000"/>
                  </a:ext>
                </a:extLst>
              </a:tr>
              <a:tr h="368300">
                <a:tc>
                  <a:txBody>
                    <a:bodyPr/>
                    <a:lstStyle/>
                    <a:p>
                      <a:pPr algn="ctr"/>
                      <a:r>
                        <a:rPr lang="en-US" sz="2800" dirty="0"/>
                        <a:t>20</a:t>
                      </a:r>
                    </a:p>
                  </a:txBody>
                  <a:tcPr/>
                </a:tc>
                <a:tc>
                  <a:txBody>
                    <a:bodyPr/>
                    <a:lstStyle/>
                    <a:p>
                      <a:pPr algn="ctr"/>
                      <a:r>
                        <a:rPr lang="en-US" sz="2800" dirty="0"/>
                        <a:t>5000</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Having clause</a:t>
            </a:r>
            <a:endParaRPr lang="en-US" dirty="0"/>
          </a:p>
        </p:txBody>
      </p:sp>
      <p:sp>
        <p:nvSpPr>
          <p:cNvPr id="3" name="Content Placeholder 2"/>
          <p:cNvSpPr>
            <a:spLocks noGrp="1"/>
          </p:cNvSpPr>
          <p:nvPr>
            <p:ph idx="1"/>
          </p:nvPr>
        </p:nvSpPr>
        <p:spPr/>
        <p:txBody>
          <a:bodyPr>
            <a:normAutofit lnSpcReduction="10000"/>
          </a:bodyPr>
          <a:lstStyle/>
          <a:p>
            <a:pPr algn="just"/>
            <a:r>
              <a:rPr lang="en-US" b="1" dirty="0"/>
              <a:t>HAVING</a:t>
            </a:r>
            <a:r>
              <a:rPr lang="en-US" dirty="0"/>
              <a:t> clause is used with </a:t>
            </a:r>
            <a:r>
              <a:rPr lang="en-US" b="1" dirty="0"/>
              <a:t>GROUP BY </a:t>
            </a:r>
            <a:r>
              <a:rPr lang="en-US" dirty="0"/>
              <a:t>clause to filter groups of rows based on certain conditions.</a:t>
            </a:r>
          </a:p>
          <a:p>
            <a:pPr algn="just"/>
            <a:r>
              <a:rPr lang="en-US" b="1" dirty="0"/>
              <a:t>Having</a:t>
            </a:r>
            <a:r>
              <a:rPr lang="en-US" dirty="0"/>
              <a:t> clause is implemented after the </a:t>
            </a:r>
            <a:r>
              <a:rPr lang="en-US" b="1" dirty="0"/>
              <a:t>'GROUP BY' </a:t>
            </a:r>
            <a:r>
              <a:rPr lang="en-US" dirty="0"/>
              <a:t>clause in the </a:t>
            </a:r>
            <a:r>
              <a:rPr lang="en-US" b="1" dirty="0"/>
              <a:t>'SELECT'</a:t>
            </a:r>
            <a:r>
              <a:rPr lang="en-US" dirty="0"/>
              <a:t> statement.</a:t>
            </a:r>
          </a:p>
          <a:p>
            <a:pPr algn="just"/>
            <a:r>
              <a:rPr lang="en-US" dirty="0"/>
              <a:t>HAVING clause is used to filter grouped rows instead of single rows in the table. </a:t>
            </a:r>
          </a:p>
          <a:p>
            <a:pPr algn="just"/>
            <a:r>
              <a:rPr lang="en-US" dirty="0"/>
              <a:t>HAVING clause must always be placed after the ‘GROUP BY</a:t>
            </a:r>
            <a:r>
              <a:rPr lang="en-US" b="1" dirty="0"/>
              <a:t>’ </a:t>
            </a:r>
            <a:r>
              <a:rPr lang="en-US" dirty="0"/>
              <a:t>clause in the query.</a:t>
            </a:r>
          </a:p>
          <a:p>
            <a:pPr algn="just"/>
            <a:endParaRPr lang="en-US" dirty="0"/>
          </a:p>
          <a:p>
            <a:pPr algn="just"/>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3435</Words>
  <Application>Microsoft Office PowerPoint</Application>
  <PresentationFormat>On-screen Show (4:3)</PresentationFormat>
  <Paragraphs>970</Paragraphs>
  <Slides>74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74</vt:i4>
      </vt:variant>
    </vt:vector>
  </HeadingPairs>
  <TitlesOfParts>
    <vt:vector size="77" baseType="lpstr">
      <vt:lpstr>Arial</vt:lpstr>
      <vt:lpstr>Calibri</vt:lpstr>
      <vt:lpstr>Office Theme</vt:lpstr>
      <vt:lpstr>EXP 4 Construct SQL queries using Group By, Order By, and Having Clauses.</vt:lpstr>
      <vt:lpstr>GROUP BY</vt:lpstr>
      <vt:lpstr>GROUP BY</vt:lpstr>
      <vt:lpstr>EMP table </vt:lpstr>
      <vt:lpstr>Sql&gt;</vt:lpstr>
      <vt:lpstr>GROUP BY</vt:lpstr>
      <vt:lpstr>GROUP BY</vt:lpstr>
      <vt:lpstr>GROUP BY</vt:lpstr>
      <vt:lpstr>Having clause</vt:lpstr>
      <vt:lpstr>Having clause</vt:lpstr>
      <vt:lpstr>Having clause</vt:lpstr>
      <vt:lpstr>EMP table </vt:lpstr>
      <vt:lpstr>Having clause</vt:lpstr>
      <vt:lpstr>ORDER BY</vt:lpstr>
      <vt:lpstr>ORDER BY</vt:lpstr>
      <vt:lpstr>EMP table </vt:lpstr>
      <vt:lpstr>ORDER BY</vt:lpstr>
      <vt:lpstr>ORDER BY</vt:lpstr>
      <vt:lpstr>Exp 8  Construct SQL Queries on joins and Correlated subqueries</vt:lpstr>
      <vt:lpstr>JOINS</vt:lpstr>
      <vt:lpstr>JOINS</vt:lpstr>
      <vt:lpstr>Cross join</vt:lpstr>
      <vt:lpstr>Cross join</vt:lpstr>
      <vt:lpstr>PowerPoint Presentation</vt:lpstr>
      <vt:lpstr>Sql&gt;</vt:lpstr>
      <vt:lpstr>CROSS JOIN</vt:lpstr>
      <vt:lpstr>JOINS</vt:lpstr>
      <vt:lpstr>Inner join</vt:lpstr>
      <vt:lpstr>Inner join</vt:lpstr>
      <vt:lpstr>PowerPoint Presentation</vt:lpstr>
      <vt:lpstr>Sql&gt;</vt:lpstr>
      <vt:lpstr>Inner join</vt:lpstr>
      <vt:lpstr>Outer join</vt:lpstr>
      <vt:lpstr>Left Outer Join</vt:lpstr>
      <vt:lpstr>Left Outer Join</vt:lpstr>
      <vt:lpstr>Left Outer Join</vt:lpstr>
      <vt:lpstr>PowerPoint Presentation</vt:lpstr>
      <vt:lpstr>Left Outer Join</vt:lpstr>
      <vt:lpstr>Right Outer Join</vt:lpstr>
      <vt:lpstr>Right Outer Join</vt:lpstr>
      <vt:lpstr>Right Outer Join</vt:lpstr>
      <vt:lpstr>PowerPoint Presentation</vt:lpstr>
      <vt:lpstr>Right Outer Join</vt:lpstr>
      <vt:lpstr>Full Outer Join</vt:lpstr>
      <vt:lpstr>Full Outer Join</vt:lpstr>
      <vt:lpstr>Full Outer Join</vt:lpstr>
      <vt:lpstr>PowerPoint Presentation</vt:lpstr>
      <vt:lpstr>Full Outer Join</vt:lpstr>
      <vt:lpstr>EQUIJOIN</vt:lpstr>
      <vt:lpstr>EQUIJOIN</vt:lpstr>
      <vt:lpstr>EQUIJOIN</vt:lpstr>
      <vt:lpstr>EQUIJOIN</vt:lpstr>
      <vt:lpstr>Self Join</vt:lpstr>
      <vt:lpstr>Self Join</vt:lpstr>
      <vt:lpstr>Self Join</vt:lpstr>
      <vt:lpstr>Sql&gt;</vt:lpstr>
      <vt:lpstr>Self Join</vt:lpstr>
      <vt:lpstr>Self Join</vt:lpstr>
      <vt:lpstr>PowerPoint Presentation</vt:lpstr>
      <vt:lpstr>NESTED QUERIES</vt:lpstr>
      <vt:lpstr>NESTED QUERIES</vt:lpstr>
      <vt:lpstr>Types of Nested Queries</vt:lpstr>
      <vt:lpstr>Independent Nested Queries</vt:lpstr>
      <vt:lpstr>Independent Nested Queries</vt:lpstr>
      <vt:lpstr>Independent Nested Query</vt:lpstr>
      <vt:lpstr>Independent Nested Query</vt:lpstr>
      <vt:lpstr>Independent Nested Query</vt:lpstr>
      <vt:lpstr>Independent Nested Query</vt:lpstr>
      <vt:lpstr>Independent Nested Query</vt:lpstr>
      <vt:lpstr>Correlated Nested Query</vt:lpstr>
      <vt:lpstr>Correlated Nested Query</vt:lpstr>
      <vt:lpstr>Correlated Nested Query</vt:lpstr>
      <vt:lpstr>Execution strategy for Correlated Nested Query </vt:lpstr>
      <vt:lpstr>Correlated Nested Query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 4 Construct SQL queries using Group By, Order By, and Having Clauses.</dc:title>
  <dc:creator>murali</dc:creator>
  <cp:lastModifiedBy>RR BROTHER'S</cp:lastModifiedBy>
  <cp:revision>15</cp:revision>
  <dcterms:created xsi:type="dcterms:W3CDTF">2006-08-16T00:00:00Z</dcterms:created>
  <dcterms:modified xsi:type="dcterms:W3CDTF">2024-04-29T15:24:41Z</dcterms:modified>
</cp:coreProperties>
</file>