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</p:sldMasterIdLst>
  <p:notesMasterIdLst>
    <p:notesMasterId r:id="rId8"/>
  </p:notesMasterIdLst>
  <p:handoutMasterIdLst>
    <p:handoutMasterId r:id="rId9"/>
  </p:handoutMasterIdLst>
  <p:sldIdLst>
    <p:sldId id="267" r:id="rId5"/>
    <p:sldId id="278" r:id="rId6"/>
    <p:sldId id="280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603DD-0684-4683-8C2B-1FC9E33A6A79}" v="933" dt="2022-10-31T19:10:46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5" autoAdjust="0"/>
    <p:restoredTop sz="94595" autoAdjust="0"/>
  </p:normalViewPr>
  <p:slideViewPr>
    <p:cSldViewPr>
      <p:cViewPr varScale="1">
        <p:scale>
          <a:sx n="102" d="100"/>
          <a:sy n="102" d="100"/>
        </p:scale>
        <p:origin x="376" y="1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10/31/22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10/31/22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10/31/22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10/31/22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10/31/22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10/31/22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10/31/22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10/31/22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10/31/22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10/31/22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10/31/22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10/31/22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10/31/22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10/31/22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Show &amp; Tell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Saxon Kidder, Dylan </a:t>
            </a:r>
            <a:r>
              <a:rPr lang="en-US" dirty="0" err="1"/>
              <a:t>Skonicki</a:t>
            </a:r>
            <a:r>
              <a:rPr lang="en-US" dirty="0"/>
              <a:t>, Austin Justus, and </a:t>
            </a:r>
            <a:r>
              <a:rPr lang="en-US" dirty="0" err="1"/>
              <a:t>DenNIS</a:t>
            </a:r>
            <a:r>
              <a:rPr lang="en-US" dirty="0"/>
              <a:t> Ross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Our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46380" indent="-246380"/>
            <a:r>
              <a:rPr lang="en-US" dirty="0"/>
              <a:t>Data Imported into a Master Data file (bzan545masterdata.csv)</a:t>
            </a:r>
          </a:p>
          <a:p>
            <a:pPr lvl="1" indent="-246380"/>
            <a:r>
              <a:rPr lang="en-US" dirty="0"/>
              <a:t>Appends new data to the Master Data file</a:t>
            </a:r>
          </a:p>
          <a:p>
            <a:pPr lvl="1" indent="-246380"/>
            <a:r>
              <a:rPr lang="en-US" dirty="0"/>
              <a:t>Task Scheduler – Runs Python Script Daily</a:t>
            </a:r>
          </a:p>
          <a:p>
            <a:pPr marL="246380" indent="-246380"/>
            <a:r>
              <a:rPr lang="en-US" dirty="0"/>
              <a:t>Set Up PostgreSQL Server</a:t>
            </a:r>
          </a:p>
          <a:p>
            <a:pPr marL="246380" indent="-246380"/>
            <a:r>
              <a:rPr lang="en-US" dirty="0"/>
              <a:t>Created Data Tables within the Server</a:t>
            </a:r>
          </a:p>
          <a:p>
            <a:pPr lvl="1" indent="-246380"/>
            <a:r>
              <a:rPr lang="en-US" dirty="0"/>
              <a:t>New Data / Master Data</a:t>
            </a:r>
          </a:p>
          <a:p>
            <a:pPr lvl="1" indent="-246380"/>
            <a:r>
              <a:rPr lang="en-US" dirty="0"/>
              <a:t>Bones of Stored Procedure</a:t>
            </a:r>
          </a:p>
          <a:p>
            <a:pPr marL="246380" indent="-246380"/>
            <a:r>
              <a:rPr lang="en-US" dirty="0"/>
              <a:t>Partial Dashboard Creation</a:t>
            </a:r>
          </a:p>
          <a:p>
            <a:pPr lvl="1" indent="-246380"/>
            <a:r>
              <a:rPr lang="en-US" dirty="0"/>
              <a:t>More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38149"/>
            <a:ext cx="9751060" cy="1168400"/>
          </a:xfrm>
        </p:spPr>
        <p:txBody>
          <a:bodyPr/>
          <a:lstStyle/>
          <a:p>
            <a:r>
              <a:rPr lang="en-US" dirty="0"/>
              <a:t>Began Dashboard Creation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7035522" y="1803400"/>
            <a:ext cx="4452652" cy="42672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46380" indent="-246380"/>
            <a:r>
              <a:rPr lang="en-US" dirty="0"/>
              <a:t>Set Up of Server Layout</a:t>
            </a:r>
          </a:p>
          <a:p>
            <a:pPr lvl="1" indent="-246380"/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created from Master Data File and set up within server layout (def </a:t>
            </a:r>
            <a:r>
              <a:rPr lang="en-US" dirty="0" err="1"/>
              <a:t>serve_layout</a:t>
            </a:r>
            <a:r>
              <a:rPr lang="en-US" dirty="0"/>
              <a:t>) so it can used for future analytics</a:t>
            </a:r>
          </a:p>
          <a:p>
            <a:pPr lvl="1" indent="-246380"/>
            <a:r>
              <a:rPr lang="en-US" dirty="0"/>
              <a:t>Basic box plot and line plot figures (fig1 and fig2) created within layout as well</a:t>
            </a:r>
          </a:p>
          <a:p>
            <a:pPr marL="246380" indent="-246380"/>
            <a:r>
              <a:rPr lang="en-US" dirty="0"/>
              <a:t>Possible Analytics</a:t>
            </a:r>
          </a:p>
          <a:p>
            <a:pPr lvl="1" indent="-246380"/>
            <a:r>
              <a:rPr lang="en-US" dirty="0"/>
              <a:t>Transactional dataset can be analyzed by overall items sold by Product ID, Regional based statistics on products sold, or amount sold by week of specific products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908A8A-02E4-73AE-84C0-DE9C97D1D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34491"/>
              </p:ext>
            </p:extLst>
          </p:nvPr>
        </p:nvGraphicFramePr>
        <p:xfrm>
          <a:off x="393858" y="1864709"/>
          <a:ext cx="6569079" cy="4156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33">
                  <a:extLst>
                    <a:ext uri="{9D8B030D-6E8A-4147-A177-3AD203B41FA5}">
                      <a16:colId xmlns:a16="http://schemas.microsoft.com/office/drawing/2014/main" val="2862652277"/>
                    </a:ext>
                  </a:extLst>
                </a:gridCol>
                <a:gridCol w="1281956">
                  <a:extLst>
                    <a:ext uri="{9D8B030D-6E8A-4147-A177-3AD203B41FA5}">
                      <a16:colId xmlns:a16="http://schemas.microsoft.com/office/drawing/2014/main" val="1907127780"/>
                    </a:ext>
                  </a:extLst>
                </a:gridCol>
                <a:gridCol w="841383">
                  <a:extLst>
                    <a:ext uri="{9D8B030D-6E8A-4147-A177-3AD203B41FA5}">
                      <a16:colId xmlns:a16="http://schemas.microsoft.com/office/drawing/2014/main" val="1723820568"/>
                    </a:ext>
                  </a:extLst>
                </a:gridCol>
                <a:gridCol w="1061669">
                  <a:extLst>
                    <a:ext uri="{9D8B030D-6E8A-4147-A177-3AD203B41FA5}">
                      <a16:colId xmlns:a16="http://schemas.microsoft.com/office/drawing/2014/main" val="2847210994"/>
                    </a:ext>
                  </a:extLst>
                </a:gridCol>
                <a:gridCol w="1061669">
                  <a:extLst>
                    <a:ext uri="{9D8B030D-6E8A-4147-A177-3AD203B41FA5}">
                      <a16:colId xmlns:a16="http://schemas.microsoft.com/office/drawing/2014/main" val="1949269699"/>
                    </a:ext>
                  </a:extLst>
                </a:gridCol>
                <a:gridCol w="1061669">
                  <a:extLst>
                    <a:ext uri="{9D8B030D-6E8A-4147-A177-3AD203B41FA5}">
                      <a16:colId xmlns:a16="http://schemas.microsoft.com/office/drawing/2014/main" val="3133743965"/>
                    </a:ext>
                  </a:extLst>
                </a:gridCol>
              </a:tblGrid>
              <a:tr h="6927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Sales 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Product 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Region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Free Shipping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Discount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Items Sold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5540526"/>
                  </a:ext>
                </a:extLst>
              </a:tr>
              <a:tr h="6927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10/29/2022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593835"/>
                  </a:ext>
                </a:extLst>
              </a:tr>
              <a:tr h="6927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10/29/2022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4418976"/>
                  </a:ext>
                </a:extLst>
              </a:tr>
              <a:tr h="6927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10/29/2022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1764636"/>
                  </a:ext>
                </a:extLst>
              </a:tr>
              <a:tr h="6927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10/29/2022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0939586"/>
                  </a:ext>
                </a:extLst>
              </a:tr>
              <a:tr h="6927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10/29/2022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7012291"/>
                  </a:ext>
                </a:extLst>
              </a:tr>
            </a:tbl>
          </a:graphicData>
        </a:graphic>
      </p:graphicFrame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113E7AAE-7CDB-9819-73CF-A66746B5C260}"/>
              </a:ext>
            </a:extLst>
          </p:cNvPr>
          <p:cNvSpPr txBox="1">
            <a:spLocks/>
          </p:cNvSpPr>
          <p:nvPr/>
        </p:nvSpPr>
        <p:spPr>
          <a:xfrm>
            <a:off x="2150833" y="1292808"/>
            <a:ext cx="4452652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Data Table</a:t>
            </a:r>
            <a:endParaRPr lang="en-US"/>
          </a:p>
          <a:p>
            <a:pPr marL="246380" indent="-2463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D1FCDE40-3BE7-4E5A-9860-8359C89B8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F574C1-4F2C-40D8-9AE7-67D8100634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D397DF-7825-42D5-8CC7-50A9B67274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TF02801059</Template>
  <TotalTime>2</TotalTime>
  <Words>197</Words>
  <Application>Microsoft Macintosh PowerPoint</Application>
  <PresentationFormat>Custom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Constantia</vt:lpstr>
      <vt:lpstr>Books Classic 16x9</vt:lpstr>
      <vt:lpstr>Show &amp; Tell</vt:lpstr>
      <vt:lpstr>Current Status of Our Project</vt:lpstr>
      <vt:lpstr>Began Dashboard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Ross, Dennis James</cp:lastModifiedBy>
  <cp:revision>158</cp:revision>
  <dcterms:created xsi:type="dcterms:W3CDTF">2022-10-31T18:46:25Z</dcterms:created>
  <dcterms:modified xsi:type="dcterms:W3CDTF">2022-10-31T19:15:15Z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